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1" r:id="rId5"/>
  </p:sldMasterIdLst>
  <p:notesMasterIdLst>
    <p:notesMasterId r:id="rId17"/>
  </p:notesMasterIdLst>
  <p:handoutMasterIdLst>
    <p:handoutMasterId r:id="rId18"/>
  </p:handoutMasterIdLst>
  <p:sldIdLst>
    <p:sldId id="281" r:id="rId6"/>
    <p:sldId id="2098149066" r:id="rId7"/>
    <p:sldId id="2098149067" r:id="rId8"/>
    <p:sldId id="2098149068" r:id="rId9"/>
    <p:sldId id="2098149073" r:id="rId10"/>
    <p:sldId id="9363" r:id="rId11"/>
    <p:sldId id="2098149069" r:id="rId12"/>
    <p:sldId id="5374" r:id="rId13"/>
    <p:sldId id="2098149071" r:id="rId14"/>
    <p:sldId id="2098149070" r:id="rId15"/>
    <p:sldId id="20981490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758FC8F-F01F-4065-A82A-C94F9FAAEA7E}">
          <p14:sldIdLst>
            <p14:sldId id="281"/>
            <p14:sldId id="2098149066"/>
            <p14:sldId id="2098149067"/>
            <p14:sldId id="2098149068"/>
            <p14:sldId id="2098149073"/>
            <p14:sldId id="9363"/>
            <p14:sldId id="2098149069"/>
            <p14:sldId id="5374"/>
            <p14:sldId id="2098149071"/>
            <p14:sldId id="2098149070"/>
            <p14:sldId id="20981490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F44421-DF1E-6D1A-444F-BE0304AEE52E}" name="Fitzgerald, Diana R. (LARC-B603)[FAIMOS-II]" initials="FDR(BI" userId="S::drfitzge@ndc.nasa.gov::202825fb-e8e8-4e3a-ad1c-5b06b8421bd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itzgerald, Diana R. (LARC-B603)[FAIMOS-II]" initials="FDR(BI" lastIdx="18" clrIdx="0">
    <p:extLst>
      <p:ext uri="{19B8F6BF-5375-455C-9EA6-DF929625EA0E}">
        <p15:presenceInfo xmlns:p15="http://schemas.microsoft.com/office/powerpoint/2012/main" userId="S::drfitzge@ndc.nasa.gov::202825fb-e8e8-4e3a-ad1c-5b06b8421bd8" providerId="AD"/>
      </p:ext>
    </p:extLst>
  </p:cmAuthor>
  <p:cmAuthor id="2" name="Rogers, Michael M. (ARC-TNA)" initials="R(" lastIdx="2" clrIdx="1">
    <p:extLst>
      <p:ext uri="{19B8F6BF-5375-455C-9EA6-DF929625EA0E}">
        <p15:presenceInfo xmlns:p15="http://schemas.microsoft.com/office/powerpoint/2012/main" userId="S::mrogers@ndc.nasa.gov::6d083dd5-c88c-464f-b3ae-384d056b03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FF"/>
    <a:srgbClr val="F74444"/>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00"/>
    <p:restoredTop sz="83946"/>
  </p:normalViewPr>
  <p:slideViewPr>
    <p:cSldViewPr snapToGrid="0">
      <p:cViewPr varScale="1">
        <p:scale>
          <a:sx n="97" d="100"/>
          <a:sy n="97" d="100"/>
        </p:scale>
        <p:origin x="224" y="2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C1FC5E-210D-47D6-BF58-C8D94260F5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100947D-5825-4F41-BA7D-661D862E1A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D4670E-A442-44DF-B7D6-BFE84C29C8BD}" type="datetimeFigureOut">
              <a:rPr lang="en-US" smtClean="0"/>
              <a:t>11/15/23</a:t>
            </a:fld>
            <a:endParaRPr lang="en-US"/>
          </a:p>
        </p:txBody>
      </p:sp>
      <p:sp>
        <p:nvSpPr>
          <p:cNvPr id="4" name="Footer Placeholder 3">
            <a:extLst>
              <a:ext uri="{FF2B5EF4-FFF2-40B4-BE49-F238E27FC236}">
                <a16:creationId xmlns:a16="http://schemas.microsoft.com/office/drawing/2014/main" id="{B992DCCF-D97D-4EB5-90BE-558AB7924D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29FB23-8F17-4CB4-9E10-BBBF90389E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9A30E8-EE23-4BCD-9719-0176A093ED46}" type="slidenum">
              <a:rPr lang="en-US" smtClean="0"/>
              <a:t>‹#›</a:t>
            </a:fld>
            <a:endParaRPr lang="en-US"/>
          </a:p>
        </p:txBody>
      </p:sp>
    </p:spTree>
    <p:extLst>
      <p:ext uri="{BB962C8B-B14F-4D97-AF65-F5344CB8AC3E}">
        <p14:creationId xmlns:p14="http://schemas.microsoft.com/office/powerpoint/2010/main" val="2666028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79737-C171-46A0-B49E-81B3C71C7101}" type="datetimeFigureOut">
              <a:rPr lang="en-US" smtClean="0"/>
              <a:t>11/15/23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F3C752-E241-48B7-B478-281FF78378A3}" type="slidenum">
              <a:rPr lang="en-US" smtClean="0"/>
              <a:t>‹#›</a:t>
            </a:fld>
            <a:endParaRPr lang="en-US"/>
          </a:p>
        </p:txBody>
      </p:sp>
    </p:spTree>
    <p:extLst>
      <p:ext uri="{BB962C8B-B14F-4D97-AF65-F5344CB8AC3E}">
        <p14:creationId xmlns:p14="http://schemas.microsoft.com/office/powerpoint/2010/main" val="2566389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Talking 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Self introduction, history with Distributed Sensing, work with Kelley, Diagnostics and prognostics, human factors, autonomy.</a:t>
            </a:r>
          </a:p>
          <a:p>
            <a:endParaRPr lang="en-US" dirty="0"/>
          </a:p>
        </p:txBody>
      </p:sp>
      <p:sp>
        <p:nvSpPr>
          <p:cNvPr id="4" name="Slide Number Placeholder 3"/>
          <p:cNvSpPr>
            <a:spLocks noGrp="1"/>
          </p:cNvSpPr>
          <p:nvPr>
            <p:ph type="sldNum" sz="quarter" idx="5"/>
          </p:nvPr>
        </p:nvSpPr>
        <p:spPr/>
        <p:txBody>
          <a:bodyPr/>
          <a:lstStyle/>
          <a:p>
            <a:fld id="{EAF3C752-E241-48B7-B478-281FF78378A3}" type="slidenum">
              <a:rPr lang="en-US" smtClean="0"/>
              <a:t>1</a:t>
            </a:fld>
            <a:endParaRPr lang="en-US"/>
          </a:p>
        </p:txBody>
      </p:sp>
    </p:spTree>
    <p:extLst>
      <p:ext uri="{BB962C8B-B14F-4D97-AF65-F5344CB8AC3E}">
        <p14:creationId xmlns:p14="http://schemas.microsoft.com/office/powerpoint/2010/main" val="4141542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rPr>
              <a:t>Advanced Air Mobility (AAM</a:t>
            </a:r>
            <a:r>
              <a:rPr lang="en-US" sz="1800" dirty="0">
                <a:effectLst/>
                <a:latin typeface="Calibri" panose="020F0502020204030204" pitchFamily="34" charset="0"/>
              </a:rPr>
              <a:t>) encompasses a range of innovative aviation technologies (small drones, electric aircraft, automated air traffic management, etc.) that are transforming aviation’s role in everyday life, including the movement of goods and people. </a:t>
            </a:r>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rPr>
              <a:t>Urban Air Mobility (UAM) represents one of the most exciting and complex AAM concepts with highly automated aircraft, providing commercial services to the public over densely populated cities. This concept has generated tremendous interest and </a:t>
            </a:r>
            <a:r>
              <a:rPr lang="en-US" sz="1800" dirty="0" err="1">
                <a:effectLst/>
                <a:latin typeface="Calibri" panose="020F0502020204030204" pitchFamily="34" charset="0"/>
              </a:rPr>
              <a:t>industryinvestment</a:t>
            </a:r>
            <a:r>
              <a:rPr lang="en-US" sz="1800" dirty="0">
                <a:effectLst/>
                <a:latin typeface="Calibri" panose="020F0502020204030204" pitchFamily="34" charset="0"/>
              </a:rPr>
              <a:t>. UAM envisages a future in which advanced </a:t>
            </a:r>
            <a:r>
              <a:rPr lang="en-US" sz="1800" dirty="0" err="1">
                <a:effectLst/>
                <a:latin typeface="Calibri" panose="020F0502020204030204" pitchFamily="34" charset="0"/>
              </a:rPr>
              <a:t>technologiesand</a:t>
            </a:r>
            <a:r>
              <a:rPr lang="en-US" sz="1800" dirty="0">
                <a:effectLst/>
                <a:latin typeface="Calibri" panose="020F0502020204030204" pitchFamily="34" charset="0"/>
              </a:rPr>
              <a:t> new operational procedures enable practical, cost-effective air travel as an integral mode of transportation in metropolitan areas. </a:t>
            </a:r>
            <a:endParaRPr lang="en-US" dirty="0"/>
          </a:p>
          <a:p>
            <a:endParaRPr lang="en-US" dirty="0"/>
          </a:p>
        </p:txBody>
      </p:sp>
      <p:sp>
        <p:nvSpPr>
          <p:cNvPr id="4" name="Slide Number Placeholder 3"/>
          <p:cNvSpPr>
            <a:spLocks noGrp="1"/>
          </p:cNvSpPr>
          <p:nvPr>
            <p:ph type="sldNum" sz="quarter" idx="5"/>
          </p:nvPr>
        </p:nvSpPr>
        <p:spPr/>
        <p:txBody>
          <a:bodyPr/>
          <a:lstStyle/>
          <a:p>
            <a:fld id="{EAF3C752-E241-48B7-B478-281FF78378A3}" type="slidenum">
              <a:rPr lang="en-US" smtClean="0"/>
              <a:t>2</a:t>
            </a:fld>
            <a:endParaRPr lang="en-US"/>
          </a:p>
        </p:txBody>
      </p:sp>
    </p:spTree>
    <p:extLst>
      <p:ext uri="{BB962C8B-B14F-4D97-AF65-F5344CB8AC3E}">
        <p14:creationId xmlns:p14="http://schemas.microsoft.com/office/powerpoint/2010/main" val="1078741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rPr>
              <a:t>To develop this Vision </a:t>
            </a:r>
            <a:r>
              <a:rPr lang="en-US" sz="1800" dirty="0" err="1">
                <a:effectLst/>
                <a:latin typeface="Calibri" panose="020F0502020204030204" pitchFamily="34" charset="0"/>
              </a:rPr>
              <a:t>ConOps</a:t>
            </a:r>
            <a:r>
              <a:rPr lang="en-US" sz="1800" dirty="0">
                <a:effectLst/>
                <a:latin typeface="Calibri" panose="020F0502020204030204" pitchFamily="34" charset="0"/>
              </a:rPr>
              <a:t>, NASA, FAA, and Deloitte built upon the current body of aeronautical research and consulted with more than 100 stakeholder organizations. This UAM community includes entities ranging from legacy aviation leaders to innovators and new market entrants. Stakeholders consulted included the federal government, state and local governments, aerospace original equipment manufacturers (OEMs), </a:t>
            </a:r>
            <a:r>
              <a:rPr lang="en-US" sz="1800" dirty="0" err="1">
                <a:effectLst/>
                <a:latin typeface="Calibri" panose="020F0502020204030204" pitchFamily="34" charset="0"/>
              </a:rPr>
              <a:t>localtransportationorganizations</a:t>
            </a:r>
            <a:r>
              <a:rPr lang="en-US" sz="1800" dirty="0">
                <a:effectLst/>
                <a:latin typeface="Calibri" panose="020F0502020204030204" pitchFamily="34" charset="0"/>
              </a:rPr>
              <a:t>, prospective UAM operators, academia, industry standards-setting bodies, airports, service suppliers, and others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rPr>
              <a:t>Cities are growing, population density is increasing, and transportation infrastructure investment remains a challenge. These trends, combined with a series of technological advances and social trends from electric and </a:t>
            </a:r>
            <a:r>
              <a:rPr lang="en-US" sz="1800" dirty="0" err="1">
                <a:effectLst/>
                <a:latin typeface="Calibri" panose="020F0502020204030204" pitchFamily="34" charset="0"/>
              </a:rPr>
              <a:t>semiautonomousaircraft</a:t>
            </a:r>
            <a:r>
              <a:rPr lang="en-US" sz="1800" dirty="0">
                <a:effectLst/>
                <a:latin typeface="Calibri" panose="020F0502020204030204" pitchFamily="34" charset="0"/>
              </a:rPr>
              <a:t> to the sharing economy, are transforming the way people and goods move around urban and regional centers. Central to this transformation is recognition that aviation could play a much larger role in urban and regional mobility in the future.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rPr>
              <a:t>UAM is the concept of expanding transportation networks to include short flights that transport people and goods around metropolitan areas. </a:t>
            </a:r>
            <a:endParaRPr lang="en-US" dirty="0"/>
          </a:p>
          <a:p>
            <a:endParaRPr lang="en-US" dirty="0"/>
          </a:p>
        </p:txBody>
      </p:sp>
      <p:sp>
        <p:nvSpPr>
          <p:cNvPr id="4" name="Slide Number Placeholder 3"/>
          <p:cNvSpPr>
            <a:spLocks noGrp="1"/>
          </p:cNvSpPr>
          <p:nvPr>
            <p:ph type="sldNum" sz="quarter" idx="5"/>
          </p:nvPr>
        </p:nvSpPr>
        <p:spPr/>
        <p:txBody>
          <a:bodyPr/>
          <a:lstStyle/>
          <a:p>
            <a:fld id="{EAF3C752-E241-48B7-B478-281FF78378A3}" type="slidenum">
              <a:rPr lang="en-US" smtClean="0"/>
              <a:t>3</a:t>
            </a:fld>
            <a:endParaRPr lang="en-US"/>
          </a:p>
        </p:txBody>
      </p:sp>
    </p:spTree>
    <p:extLst>
      <p:ext uri="{BB962C8B-B14F-4D97-AF65-F5344CB8AC3E}">
        <p14:creationId xmlns:p14="http://schemas.microsoft.com/office/powerpoint/2010/main" val="3995950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Automation is among seven cross-cutting barriers.</a:t>
            </a:r>
          </a:p>
          <a:p>
            <a:r>
              <a:rPr lang="en-US" dirty="0" err="1"/>
              <a:t>Auromation</a:t>
            </a:r>
            <a:r>
              <a:rPr lang="en-US" dirty="0"/>
              <a:t> challenges include: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rPr>
              <a:t>Challenges in developing automation capabilities and associated regulations, policies, standards, and recommended practices that govern and help ensure their safe implementation into a highly scalable air transportation system. </a:t>
            </a:r>
            <a:endParaRPr lang="en-US" dirty="0"/>
          </a:p>
          <a:p>
            <a:endParaRPr lang="en-US" dirty="0"/>
          </a:p>
        </p:txBody>
      </p:sp>
      <p:sp>
        <p:nvSpPr>
          <p:cNvPr id="4" name="Slide Number Placeholder 3"/>
          <p:cNvSpPr>
            <a:spLocks noGrp="1"/>
          </p:cNvSpPr>
          <p:nvPr>
            <p:ph type="sldNum" sz="quarter" idx="5"/>
          </p:nvPr>
        </p:nvSpPr>
        <p:spPr/>
        <p:txBody>
          <a:bodyPr/>
          <a:lstStyle/>
          <a:p>
            <a:fld id="{EAF3C752-E241-48B7-B478-281FF78378A3}" type="slidenum">
              <a:rPr lang="en-US" smtClean="0"/>
              <a:t>4</a:t>
            </a:fld>
            <a:endParaRPr lang="en-US"/>
          </a:p>
        </p:txBody>
      </p:sp>
    </p:spTree>
    <p:extLst>
      <p:ext uri="{BB962C8B-B14F-4D97-AF65-F5344CB8AC3E}">
        <p14:creationId xmlns:p14="http://schemas.microsoft.com/office/powerpoint/2010/main" val="1710883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rPr>
              <a:t>Advanced Air Mobility (AAM</a:t>
            </a:r>
            <a:r>
              <a:rPr lang="en-US" sz="1800" dirty="0">
                <a:effectLst/>
                <a:latin typeface="Calibri" panose="020F0502020204030204" pitchFamily="34" charset="0"/>
              </a:rPr>
              <a:t>) encompasses a range of innovative aviation technologies (small drones, electric aircraft, automated air traffic management, etc.) that are transforming aviation’s role in everyday life, including the movement of goods and people. </a:t>
            </a:r>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rPr>
              <a:t>Urban Air Mobility (UAM) represents one of the most exciting and complex AAM concepts with highly automated aircraft, providing commercial services to the public over densely populated cities. This concept has generated tremendous interest and </a:t>
            </a:r>
            <a:r>
              <a:rPr lang="en-US" sz="1800" dirty="0" err="1">
                <a:effectLst/>
                <a:latin typeface="Calibri" panose="020F0502020204030204" pitchFamily="34" charset="0"/>
              </a:rPr>
              <a:t>industryinvestment</a:t>
            </a:r>
            <a:r>
              <a:rPr lang="en-US" sz="1800" dirty="0">
                <a:effectLst/>
                <a:latin typeface="Calibri" panose="020F0502020204030204" pitchFamily="34" charset="0"/>
              </a:rPr>
              <a:t>. UAM envisages a future in which advanced </a:t>
            </a:r>
            <a:r>
              <a:rPr lang="en-US" sz="1800" dirty="0" err="1">
                <a:effectLst/>
                <a:latin typeface="Calibri" panose="020F0502020204030204" pitchFamily="34" charset="0"/>
              </a:rPr>
              <a:t>technologiesand</a:t>
            </a:r>
            <a:r>
              <a:rPr lang="en-US" sz="1800" dirty="0">
                <a:effectLst/>
                <a:latin typeface="Calibri" panose="020F0502020204030204" pitchFamily="34" charset="0"/>
              </a:rPr>
              <a:t> new operational procedures enable practical, cost-effective air travel as an integral mode of transportation in metropolitan areas. </a:t>
            </a:r>
            <a:endParaRPr lang="en-US" dirty="0"/>
          </a:p>
          <a:p>
            <a:endParaRPr lang="en-US" dirty="0"/>
          </a:p>
        </p:txBody>
      </p:sp>
      <p:sp>
        <p:nvSpPr>
          <p:cNvPr id="4" name="Slide Number Placeholder 3"/>
          <p:cNvSpPr>
            <a:spLocks noGrp="1"/>
          </p:cNvSpPr>
          <p:nvPr>
            <p:ph type="sldNum" sz="quarter" idx="5"/>
          </p:nvPr>
        </p:nvSpPr>
        <p:spPr/>
        <p:txBody>
          <a:bodyPr/>
          <a:lstStyle/>
          <a:p>
            <a:fld id="{EAF3C752-E241-48B7-B478-281FF78378A3}" type="slidenum">
              <a:rPr lang="en-US" smtClean="0"/>
              <a:t>5</a:t>
            </a:fld>
            <a:endParaRPr lang="en-US"/>
          </a:p>
        </p:txBody>
      </p:sp>
    </p:spTree>
    <p:extLst>
      <p:ext uri="{BB962C8B-B14F-4D97-AF65-F5344CB8AC3E}">
        <p14:creationId xmlns:p14="http://schemas.microsoft.com/office/powerpoint/2010/main" val="420748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D3647B4-A5B6-41CC-8639-AFEC7FDD07B6}" type="slidenum">
              <a:rPr kumimoji="0" lang="en-US" sz="1200" b="0" i="0" u="none" strike="noStrike" kern="1200" cap="none" spc="0" normalizeH="0" baseline="0" noProof="0" smtClean="0">
                <a:ln>
                  <a:noFill/>
                </a:ln>
                <a:solidFill>
                  <a:srgbClr val="000000"/>
                </a:solidFill>
                <a:effectLst/>
                <a:uLnTx/>
                <a:uFillTx/>
                <a:latin typeface="Times" pitchFamily="1"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Times" pitchFamily="1" charset="0"/>
              <a:ea typeface="+mn-ea"/>
              <a:cs typeface="+mn-cs"/>
            </a:endParaRPr>
          </a:p>
        </p:txBody>
      </p:sp>
    </p:spTree>
    <p:extLst>
      <p:ext uri="{BB962C8B-B14F-4D97-AF65-F5344CB8AC3E}">
        <p14:creationId xmlns:p14="http://schemas.microsoft.com/office/powerpoint/2010/main" val="817567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r>
              <a:rPr lang="en-US" dirty="0"/>
              <a:t>To scope AS, let's first consider this familiar vision of AAM operations in an urban environment. Our scope is defined by three clear problem areas:</a:t>
            </a:r>
          </a:p>
          <a:p>
            <a:pPr marL="171450" indent="-171450">
              <a:buFont typeface="Arial" panose="020B0604020202020204" pitchFamily="34" charset="0"/>
              <a:buChar char="•"/>
            </a:pPr>
            <a:r>
              <a:rPr lang="en-US" dirty="0"/>
              <a:t>UAM manufacturers' business case relies on operations at a grand scale. Critical to achieving this is </a:t>
            </a:r>
            <a:r>
              <a:rPr lang="en-US" dirty="0" err="1"/>
              <a:t>m:N</a:t>
            </a:r>
            <a:r>
              <a:rPr lang="en-US" dirty="0"/>
              <a:t> operations, featuring few humans managing fleets of vehicles. We want to put the humans as the responsible or liable entity, in a role where they can succeed in doing this. Human-autonomy-teaming is the best way to do this.</a:t>
            </a:r>
          </a:p>
          <a:p>
            <a:pPr marL="171450" indent="-171450">
              <a:buFont typeface="Arial" panose="020B0604020202020204" pitchFamily="34" charset="0"/>
              <a:buChar char="•"/>
            </a:pPr>
            <a:r>
              <a:rPr lang="en-US" dirty="0"/>
              <a:t>Although many manufacturers will add autonomy to their vehicle, AS has carved out a subset of the most difficult problems on the horizon, not sandboxing: contingency management, apples to apples evaluation of autonomy.</a:t>
            </a:r>
          </a:p>
          <a:p>
            <a:pPr marL="171450" indent="-171450">
              <a:buFont typeface="Arial" panose="020B0604020202020204" pitchFamily="34" charset="0"/>
              <a:buChar char="•"/>
            </a:pPr>
            <a:r>
              <a:rPr lang="en-US" dirty="0"/>
              <a:t>And finally, infrastructure for autonomy: distributed sensing leading to infrastructure assistance (GPS denied environments, precision navigation, monitoring), identification of barriers to increasing autonomy in the airspace and exploration of solution paths.</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Consider this slide first.</a:t>
            </a:r>
          </a:p>
          <a:p>
            <a:pPr marL="628650" lvl="1" indent="-171450">
              <a:buFont typeface="Arial" panose="020B0604020202020204" pitchFamily="34" charset="0"/>
              <a:buChar char="•"/>
            </a:pPr>
            <a:r>
              <a:rPr lang="en-US" dirty="0"/>
              <a:t>Consider RAM, why AS is important,</a:t>
            </a:r>
          </a:p>
          <a:p>
            <a:pPr marL="628650" lvl="1" indent="-171450">
              <a:buFont typeface="Arial" panose="020B0604020202020204" pitchFamily="34" charset="0"/>
              <a:buChar char="•"/>
            </a:pPr>
            <a:r>
              <a:rPr lang="en-US" dirty="0"/>
              <a:t>This is the vision, and our scope is defined by these three problem areas, things that need to be solved for the vision to be realized. </a:t>
            </a:r>
          </a:p>
          <a:p>
            <a:pPr marL="628650" lvl="1" indent="-171450">
              <a:buFont typeface="Arial" panose="020B0604020202020204" pitchFamily="34" charset="0"/>
              <a:buChar char="•"/>
            </a:pPr>
            <a:r>
              <a:rPr lang="en-US" dirty="0"/>
              <a:t>We're ensuring that we're solving the correct problem in this vision by actively engaging the community. Solving problems that NASA is uniquely positioned to solve: coordination, long lead time, human factors</a:t>
            </a:r>
          </a:p>
          <a:p>
            <a:pPr marL="628650" lvl="1" indent="-171450">
              <a:buFont typeface="Arial" panose="020B0604020202020204" pitchFamily="34" charset="0"/>
              <a:buChar char="•"/>
            </a:pPr>
            <a:r>
              <a:rPr lang="en-US" dirty="0"/>
              <a:t>Add animation</a:t>
            </a:r>
          </a:p>
        </p:txBody>
      </p:sp>
      <p:sp>
        <p:nvSpPr>
          <p:cNvPr id="4" name="Slide Number Placeholder 3"/>
          <p:cNvSpPr>
            <a:spLocks noGrp="1"/>
          </p:cNvSpPr>
          <p:nvPr>
            <p:ph type="sldNum" sz="quarter" idx="5"/>
          </p:nvPr>
        </p:nvSpPr>
        <p:spPr/>
        <p:txBody>
          <a:bodyPr/>
          <a:lstStyle/>
          <a:p>
            <a:fld id="{EAF3C752-E241-48B7-B478-281FF78378A3}" type="slidenum">
              <a:rPr lang="en-US" smtClean="0"/>
              <a:t>8</a:t>
            </a:fld>
            <a:endParaRPr lang="en-US"/>
          </a:p>
        </p:txBody>
      </p:sp>
    </p:spTree>
    <p:extLst>
      <p:ext uri="{BB962C8B-B14F-4D97-AF65-F5344CB8AC3E}">
        <p14:creationId xmlns:p14="http://schemas.microsoft.com/office/powerpoint/2010/main" val="1586412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310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776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575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3939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85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462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2804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293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9188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514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5859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538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860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a:xfrm>
            <a:off x="4038600" y="6497028"/>
            <a:ext cx="4114800" cy="365125"/>
          </a:xfrm>
          <a:prstGeom prst="rect">
            <a:avLst/>
          </a:prstGeom>
        </p:spPr>
        <p:txBody>
          <a:bodyPr/>
          <a:lstStyle/>
          <a:p>
            <a:r>
              <a:rPr lang="en-US"/>
              <a:t>Pre-decisional for NASA Internal Use Only</a:t>
            </a:r>
          </a:p>
        </p:txBody>
      </p:sp>
      <p:sp>
        <p:nvSpPr>
          <p:cNvPr id="4" name="Slide Number Placeholder 3"/>
          <p:cNvSpPr>
            <a:spLocks noGrp="1"/>
          </p:cNvSpPr>
          <p:nvPr>
            <p:ph type="sldNum" sz="quarter" idx="12"/>
          </p:nvPr>
        </p:nvSpPr>
        <p:spPr/>
        <p:txBody>
          <a:bodyPr/>
          <a:lstStyle/>
          <a:p>
            <a:fld id="{A40D6B9A-FD28-41A2-BDF9-055CB6D23CE9}" type="slidenum">
              <a:rPr lang="en-US" smtClean="0"/>
              <a:t>‹#›</a:t>
            </a:fld>
            <a:endParaRPr lang="en-US"/>
          </a:p>
        </p:txBody>
      </p:sp>
      <p:sp>
        <p:nvSpPr>
          <p:cNvPr id="5" name="Title 4"/>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34958987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4.jpe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443D7D-FE00-A440-8D01-DAC3B52E54FE}"/>
              </a:ext>
            </a:extLst>
          </p:cNvPr>
          <p:cNvPicPr>
            <a:picLocks noChangeAspect="1"/>
          </p:cNvPicPr>
          <p:nvPr userDrawn="1"/>
        </p:nvPicPr>
        <p:blipFill>
          <a:blip r:embed="rId3"/>
          <a:stretch>
            <a:fillRect/>
          </a:stretch>
        </p:blipFill>
        <p:spPr>
          <a:xfrm>
            <a:off x="0" y="0"/>
            <a:ext cx="12192000" cy="6858000"/>
          </a:xfrm>
          <a:prstGeom prst="rect">
            <a:avLst/>
          </a:prstGeom>
        </p:spPr>
      </p:pic>
      <p:pic>
        <p:nvPicPr>
          <p:cNvPr id="2" name="Picture 14" descr="NASA insigniaCMYK">
            <a:extLst>
              <a:ext uri="{FF2B5EF4-FFF2-40B4-BE49-F238E27FC236}">
                <a16:creationId xmlns:a16="http://schemas.microsoft.com/office/drawing/2014/main" id="{A8879CD6-0785-7248-8739-AE40132381E1}"/>
              </a:ext>
            </a:extLst>
          </p:cNvPr>
          <p:cNvPicPr preferRelativeResize="0">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3" name="TextBox 2">
            <a:extLst>
              <a:ext uri="{FF2B5EF4-FFF2-40B4-BE49-F238E27FC236}">
                <a16:creationId xmlns:a16="http://schemas.microsoft.com/office/drawing/2014/main" id="{6A7E87FF-3E8F-F14B-B68F-53FF383AD65D}"/>
              </a:ext>
            </a:extLst>
          </p:cNvPr>
          <p:cNvSpPr txBox="1"/>
          <p:nvPr userDrawn="1"/>
        </p:nvSpPr>
        <p:spPr>
          <a:xfrm>
            <a:off x="225098" y="285785"/>
            <a:ext cx="3216463" cy="246221"/>
          </a:xfrm>
          <a:prstGeom prst="rect">
            <a:avLst/>
          </a:prstGeom>
          <a:noFill/>
        </p:spPr>
        <p:txBody>
          <a:bodyPr wrap="square" rtlCol="0">
            <a:spAutoFit/>
          </a:bodyPr>
          <a:lstStyle/>
          <a:p>
            <a:r>
              <a:rPr lang="en-US" sz="1000">
                <a:solidFill>
                  <a:schemeClr val="tx1">
                    <a:lumMod val="75000"/>
                    <a:lumOff val="25000"/>
                  </a:schemeClr>
                </a:solidFill>
                <a:latin typeface="Helvetica" panose="020B0604020202020204" pitchFamily="34" charset="0"/>
                <a:ea typeface="Arial" charset="0"/>
                <a:cs typeface="Helvetica" panose="020B0604020202020204" pitchFamily="34" charset="0"/>
              </a:rPr>
              <a:t>National Aeronautics and Space Administration</a:t>
            </a:r>
          </a:p>
        </p:txBody>
      </p:sp>
      <p:sp>
        <p:nvSpPr>
          <p:cNvPr id="4" name="TextBox 3">
            <a:extLst>
              <a:ext uri="{FF2B5EF4-FFF2-40B4-BE49-F238E27FC236}">
                <a16:creationId xmlns:a16="http://schemas.microsoft.com/office/drawing/2014/main" id="{FEEF7C7F-65D6-BE46-9A2C-05B1AD2D5157}"/>
              </a:ext>
            </a:extLst>
          </p:cNvPr>
          <p:cNvSpPr txBox="1"/>
          <p:nvPr userDrawn="1"/>
        </p:nvSpPr>
        <p:spPr>
          <a:xfrm>
            <a:off x="225098" y="6341613"/>
            <a:ext cx="3216463" cy="246221"/>
          </a:xfrm>
          <a:prstGeom prst="rect">
            <a:avLst/>
          </a:prstGeom>
          <a:noFill/>
        </p:spPr>
        <p:txBody>
          <a:bodyPr wrap="square" rtlCol="0">
            <a:spAutoFit/>
          </a:bodyPr>
          <a:lstStyle/>
          <a:p>
            <a:r>
              <a:rPr lang="en-US" sz="1000" b="1">
                <a:solidFill>
                  <a:schemeClr val="tx1">
                    <a:lumMod val="75000"/>
                    <a:lumOff val="25000"/>
                  </a:schemeClr>
                </a:solidFill>
                <a:latin typeface="Helvetica" panose="020B0604020202020204" pitchFamily="34" charset="0"/>
                <a:ea typeface="Arial" charset="0"/>
                <a:cs typeface="Helvetica" panose="020B0604020202020204" pitchFamily="34" charset="0"/>
              </a:rPr>
              <a:t>www.nasa.gov</a:t>
            </a:r>
          </a:p>
        </p:txBody>
      </p:sp>
      <p:pic>
        <p:nvPicPr>
          <p:cNvPr id="6" name="Picture 5">
            <a:extLst>
              <a:ext uri="{FF2B5EF4-FFF2-40B4-BE49-F238E27FC236}">
                <a16:creationId xmlns:a16="http://schemas.microsoft.com/office/drawing/2014/main" id="{8D86E420-F41C-AB4A-A638-DFB1D161B0B3}"/>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342619" y="5412015"/>
            <a:ext cx="731520" cy="731520"/>
          </a:xfrm>
          <a:prstGeom prst="rect">
            <a:avLst/>
          </a:prstGeom>
        </p:spPr>
      </p:pic>
      <p:sp>
        <p:nvSpPr>
          <p:cNvPr id="7" name="TextBox 6">
            <a:extLst>
              <a:ext uri="{FF2B5EF4-FFF2-40B4-BE49-F238E27FC236}">
                <a16:creationId xmlns:a16="http://schemas.microsoft.com/office/drawing/2014/main" id="{71B06EB7-06D0-764E-9778-2F9D33DB3A83}"/>
              </a:ext>
            </a:extLst>
          </p:cNvPr>
          <p:cNvSpPr txBox="1"/>
          <p:nvPr userDrawn="1"/>
        </p:nvSpPr>
        <p:spPr>
          <a:xfrm>
            <a:off x="1117470" y="5441626"/>
            <a:ext cx="2540374" cy="692497"/>
          </a:xfrm>
          <a:prstGeom prst="rect">
            <a:avLst/>
          </a:prstGeom>
          <a:noFill/>
        </p:spPr>
        <p:txBody>
          <a:bodyPr wrap="square" rtlCol="0">
            <a:spAutoFit/>
          </a:bodyPr>
          <a:lstStyle/>
          <a:p>
            <a:r>
              <a:rPr lang="en-US" sz="1300" i="1">
                <a:solidFill>
                  <a:schemeClr val="accent1">
                    <a:lumMod val="50000"/>
                  </a:schemeClr>
                </a:solidFill>
                <a:latin typeface="Helvetica" panose="020B0604020202020204" pitchFamily="34" charset="0"/>
                <a:ea typeface="Arial" charset="0"/>
                <a:cs typeface="Helvetica" panose="020B0604020202020204" pitchFamily="34" charset="0"/>
              </a:rPr>
              <a:t>Innovative solutions through foundational research and cross-cutting tools</a:t>
            </a:r>
          </a:p>
        </p:txBody>
      </p:sp>
    </p:spTree>
    <p:extLst>
      <p:ext uri="{BB962C8B-B14F-4D97-AF65-F5344CB8AC3E}">
        <p14:creationId xmlns:p14="http://schemas.microsoft.com/office/powerpoint/2010/main" val="2694395695"/>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5"/>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2737594365"/>
      </p:ext>
    </p:extLst>
  </p:cSld>
  <p:clrMap bg1="lt1" tx1="dk1" bg2="lt2" tx2="dk2" accent1="accent1" accent2="accent2" accent3="accent3" accent4="accent4" accent5="accent5" accent6="accent6" hlink="hlink" folHlink="folHlink"/>
  <p:sldLayoutIdLst>
    <p:sldLayoutId id="2147483682" r:id="rId1"/>
    <p:sldLayoutId id="2147483695"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71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ideo" Target="https://www.youtube.com/embed/Vu1VWEvgd24?feature=oembed" TargetMode="Externa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video" Target="https://www.youtube.com/embed/bXY5sxT3J0Y?feature=oembed" TargetMode="Externa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sv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notesSlide" Target="../notesSlides/notesSlide7.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23" Type="http://schemas.openxmlformats.org/officeDocument/2006/relationships/image" Target="../media/image39.svg"/><Relationship Id="rId10" Type="http://schemas.openxmlformats.org/officeDocument/2006/relationships/image" Target="../media/image26.png"/><Relationship Id="rId19" Type="http://schemas.openxmlformats.org/officeDocument/2006/relationships/image" Target="../media/image35.sv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 Id="rId22" Type="http://schemas.openxmlformats.org/officeDocument/2006/relationships/image" Target="../media/image38.png"/></Relationships>
</file>

<file path=ppt/slides/_rels/slide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2C248A8-C204-F048-BDBB-D25995EC97D6}"/>
              </a:ext>
            </a:extLst>
          </p:cNvPr>
          <p:cNvSpPr txBox="1"/>
          <p:nvPr/>
        </p:nvSpPr>
        <p:spPr>
          <a:xfrm>
            <a:off x="241070" y="1106746"/>
            <a:ext cx="8077430" cy="1261884"/>
          </a:xfrm>
          <a:prstGeom prst="rect">
            <a:avLst/>
          </a:prstGeom>
          <a:noFill/>
        </p:spPr>
        <p:txBody>
          <a:bodyPr wrap="square" rtlCol="0">
            <a:spAutoFit/>
          </a:bodyPr>
          <a:lstStyle/>
          <a:p>
            <a:pPr lvl="0"/>
            <a:r>
              <a:rPr lang="en-US" sz="3600" b="1" dirty="0">
                <a:latin typeface="Helvetica" panose="020B0604020202020204" pitchFamily="34" charset="0"/>
                <a:ea typeface="Arial" charset="0"/>
                <a:cs typeface="Helvetica" panose="020B0604020202020204" pitchFamily="34" charset="0"/>
              </a:rPr>
              <a:t>Autonomous Systems Discipline </a:t>
            </a:r>
          </a:p>
          <a:p>
            <a:pPr lvl="0"/>
            <a:r>
              <a:rPr lang="en-US" sz="2000" dirty="0">
                <a:latin typeface="Helvetica" panose="020B0604020202020204" pitchFamily="34" charset="0"/>
                <a:ea typeface="Arial" charset="0"/>
                <a:cs typeface="Helvetica" panose="020B0604020202020204" pitchFamily="34" charset="0"/>
              </a:rPr>
              <a:t>TL: George Gorospe</a:t>
            </a:r>
          </a:p>
          <a:p>
            <a:pPr lvl="0"/>
            <a:r>
              <a:rPr lang="en-US" sz="2000" dirty="0" err="1">
                <a:latin typeface="Helvetica" panose="020B0604020202020204" pitchFamily="34" charset="0"/>
                <a:ea typeface="Arial" charset="0"/>
                <a:cs typeface="Helvetica" panose="020B0604020202020204" pitchFamily="34" charset="0"/>
              </a:rPr>
              <a:t>LaRC</a:t>
            </a:r>
            <a:r>
              <a:rPr lang="en-US" sz="2000" dirty="0">
                <a:latin typeface="Helvetica" panose="020B0604020202020204" pitchFamily="34" charset="0"/>
                <a:ea typeface="Arial" charset="0"/>
                <a:cs typeface="Helvetica" panose="020B0604020202020204" pitchFamily="34" charset="0"/>
              </a:rPr>
              <a:t> POC: Mike </a:t>
            </a:r>
            <a:r>
              <a:rPr lang="en-US" sz="2000" dirty="0" err="1">
                <a:latin typeface="Helvetica" panose="020B0604020202020204" pitchFamily="34" charset="0"/>
                <a:ea typeface="Arial" charset="0"/>
                <a:cs typeface="Helvetica" panose="020B0604020202020204" pitchFamily="34" charset="0"/>
              </a:rPr>
              <a:t>Politowicz</a:t>
            </a:r>
            <a:endParaRPr lang="en-US" sz="2000" dirty="0">
              <a:latin typeface="Helvetica" panose="020B0604020202020204" pitchFamily="34" charset="0"/>
              <a:ea typeface="Arial" charset="0"/>
              <a:cs typeface="Helvetica" panose="020B0604020202020204" pitchFamily="34" charset="0"/>
            </a:endParaRPr>
          </a:p>
        </p:txBody>
      </p:sp>
      <p:sp>
        <p:nvSpPr>
          <p:cNvPr id="24" name="TextBox 23">
            <a:extLst>
              <a:ext uri="{FF2B5EF4-FFF2-40B4-BE49-F238E27FC236}">
                <a16:creationId xmlns:a16="http://schemas.microsoft.com/office/drawing/2014/main" id="{11D8F622-02BD-2949-84E4-F48639DA89D8}"/>
              </a:ext>
            </a:extLst>
          </p:cNvPr>
          <p:cNvSpPr txBox="1"/>
          <p:nvPr/>
        </p:nvSpPr>
        <p:spPr>
          <a:xfrm>
            <a:off x="241070" y="675005"/>
            <a:ext cx="8802290" cy="369332"/>
          </a:xfrm>
          <a:prstGeom prst="rect">
            <a:avLst/>
          </a:prstGeom>
          <a:noFill/>
        </p:spPr>
        <p:txBody>
          <a:bodyPr wrap="square" rtlCol="0">
            <a:spAutoFit/>
          </a:bodyPr>
          <a:lstStyle/>
          <a:p>
            <a:pPr defTabSz="457200" eaLnBrk="0" fontAlgn="base" hangingPunct="0">
              <a:spcBef>
                <a:spcPct val="0"/>
              </a:spcBef>
              <a:spcAft>
                <a:spcPct val="0"/>
              </a:spcAft>
              <a:defRPr/>
            </a:pPr>
            <a:r>
              <a:rPr lang="en-US" b="1">
                <a:solidFill>
                  <a:prstClr val="black"/>
                </a:solidFill>
                <a:latin typeface="Helvetica"/>
                <a:ea typeface="ＭＳ Ｐゴシック" charset="-128"/>
                <a:cs typeface="Helvetica"/>
              </a:rPr>
              <a:t>Transformational Tools and Technologies (T</a:t>
            </a:r>
            <a:r>
              <a:rPr lang="en-US" b="1" baseline="30000">
                <a:solidFill>
                  <a:prstClr val="black"/>
                </a:solidFill>
                <a:latin typeface="Helvetica"/>
                <a:ea typeface="ＭＳ Ｐゴシック" charset="-128"/>
                <a:cs typeface="Helvetica"/>
              </a:rPr>
              <a:t>3</a:t>
            </a:r>
            <a:r>
              <a:rPr lang="en-US" b="1">
                <a:solidFill>
                  <a:prstClr val="black"/>
                </a:solidFill>
                <a:latin typeface="Helvetica"/>
                <a:ea typeface="ＭＳ Ｐゴシック" charset="-128"/>
                <a:cs typeface="Helvetica"/>
              </a:rPr>
              <a:t>) Project</a:t>
            </a:r>
          </a:p>
        </p:txBody>
      </p:sp>
      <p:sp>
        <p:nvSpPr>
          <p:cNvPr id="8" name="TextBox 7">
            <a:extLst>
              <a:ext uri="{FF2B5EF4-FFF2-40B4-BE49-F238E27FC236}">
                <a16:creationId xmlns:a16="http://schemas.microsoft.com/office/drawing/2014/main" id="{1A1573EB-63D8-9945-80E2-0A656C05508D}"/>
              </a:ext>
            </a:extLst>
          </p:cNvPr>
          <p:cNvSpPr txBox="1"/>
          <p:nvPr/>
        </p:nvSpPr>
        <p:spPr>
          <a:xfrm>
            <a:off x="3507288" y="5884779"/>
            <a:ext cx="4874712" cy="923330"/>
          </a:xfrm>
          <a:prstGeom prst="rect">
            <a:avLst/>
          </a:prstGeom>
          <a:noFill/>
        </p:spPr>
        <p:txBody>
          <a:bodyPr wrap="square" lIns="91440" tIns="45720" rIns="91440" bIns="45720" rtlCol="0" anchor="t">
            <a:spAutoFit/>
          </a:bodyPr>
          <a:lstStyle/>
          <a:p>
            <a:pPr algn="ctr"/>
            <a:r>
              <a:rPr lang="en-US" dirty="0">
                <a:solidFill>
                  <a:schemeClr val="tx1">
                    <a:lumMod val="75000"/>
                    <a:lumOff val="25000"/>
                  </a:schemeClr>
                </a:solidFill>
                <a:latin typeface="Helvetica" panose="020B0604020202020204" pitchFamily="34" charset="0"/>
                <a:ea typeface="Arial" charset="0"/>
                <a:cs typeface="Helvetica"/>
              </a:rPr>
              <a:t>T^3 Autonomous Systems Student Overview Better Together Conference </a:t>
            </a:r>
          </a:p>
          <a:p>
            <a:pPr algn="ctr"/>
            <a:r>
              <a:rPr lang="en-US" dirty="0">
                <a:solidFill>
                  <a:schemeClr val="tx1">
                    <a:lumMod val="75000"/>
                    <a:lumOff val="25000"/>
                  </a:schemeClr>
                </a:solidFill>
                <a:latin typeface="Helvetica"/>
                <a:ea typeface="Arial" charset="0"/>
                <a:cs typeface="Helvetica"/>
              </a:rPr>
              <a:t>November 16th, 2023</a:t>
            </a:r>
          </a:p>
        </p:txBody>
      </p:sp>
    </p:spTree>
    <p:extLst>
      <p:ext uri="{BB962C8B-B14F-4D97-AF65-F5344CB8AC3E}">
        <p14:creationId xmlns:p14="http://schemas.microsoft.com/office/powerpoint/2010/main" val="2602359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6EDF-9579-9287-1DD0-976EB8452B4B}"/>
              </a:ext>
            </a:extLst>
          </p:cNvPr>
          <p:cNvSpPr>
            <a:spLocks noGrp="1"/>
          </p:cNvSpPr>
          <p:nvPr>
            <p:ph type="title"/>
          </p:nvPr>
        </p:nvSpPr>
        <p:spPr/>
        <p:txBody>
          <a:bodyPr/>
          <a:lstStyle/>
          <a:p>
            <a:r>
              <a:rPr lang="en-US" dirty="0"/>
              <a:t>NASA’s Vision for the Future of Aviation</a:t>
            </a:r>
          </a:p>
        </p:txBody>
      </p:sp>
      <p:sp>
        <p:nvSpPr>
          <p:cNvPr id="3" name="Content Placeholder 2">
            <a:extLst>
              <a:ext uri="{FF2B5EF4-FFF2-40B4-BE49-F238E27FC236}">
                <a16:creationId xmlns:a16="http://schemas.microsoft.com/office/drawing/2014/main" id="{F609AC5F-005D-4E28-FC53-363B972B8C70}"/>
              </a:ext>
            </a:extLst>
          </p:cNvPr>
          <p:cNvSpPr>
            <a:spLocks noGrp="1"/>
          </p:cNvSpPr>
          <p:nvPr>
            <p:ph idx="13"/>
          </p:nvPr>
        </p:nvSpPr>
        <p:spPr/>
        <p:txBody>
          <a:bodyPr/>
          <a:lstStyle/>
          <a:p>
            <a:r>
              <a:rPr lang="en-US" dirty="0"/>
              <a:t>Advanced Air Mobility</a:t>
            </a:r>
          </a:p>
        </p:txBody>
      </p:sp>
      <p:pic>
        <p:nvPicPr>
          <p:cNvPr id="6" name="Online Media 5" descr="What is AAM?">
            <a:hlinkClick r:id="" action="ppaction://media"/>
            <a:extLst>
              <a:ext uri="{FF2B5EF4-FFF2-40B4-BE49-F238E27FC236}">
                <a16:creationId xmlns:a16="http://schemas.microsoft.com/office/drawing/2014/main" id="{CC746C18-25B4-631A-8F3E-547BD2A0BE29}"/>
              </a:ext>
            </a:extLst>
          </p:cNvPr>
          <p:cNvPicPr>
            <a:picLocks noRot="1" noChangeAspect="1"/>
          </p:cNvPicPr>
          <p:nvPr>
            <a:videoFile r:link="rId1"/>
          </p:nvPr>
        </p:nvPicPr>
        <p:blipFill>
          <a:blip r:embed="rId4"/>
          <a:stretch>
            <a:fillRect/>
          </a:stretch>
        </p:blipFill>
        <p:spPr>
          <a:xfrm>
            <a:off x="1472901" y="994791"/>
            <a:ext cx="9246198" cy="5224102"/>
          </a:xfrm>
          <a:prstGeom prst="rect">
            <a:avLst/>
          </a:prstGeom>
        </p:spPr>
      </p:pic>
    </p:spTree>
    <p:extLst>
      <p:ext uri="{BB962C8B-B14F-4D97-AF65-F5344CB8AC3E}">
        <p14:creationId xmlns:p14="http://schemas.microsoft.com/office/powerpoint/2010/main" val="244078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ne Word Change Expands NASA's Vision for Future Airspace Mobility - NASA">
            <a:extLst>
              <a:ext uri="{FF2B5EF4-FFF2-40B4-BE49-F238E27FC236}">
                <a16:creationId xmlns:a16="http://schemas.microsoft.com/office/drawing/2014/main" id="{435CFFFF-F300-CBAE-956A-E221F40A910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ED5D19-B3FB-435C-D5EB-F8A4161EA45F}"/>
              </a:ext>
            </a:extLst>
          </p:cNvPr>
          <p:cNvSpPr>
            <a:spLocks noGrp="1"/>
          </p:cNvSpPr>
          <p:nvPr>
            <p:ph type="title"/>
          </p:nvPr>
        </p:nvSpPr>
        <p:spPr>
          <a:xfrm>
            <a:off x="73904" y="29549"/>
            <a:ext cx="10058400" cy="512064"/>
          </a:xfrm>
        </p:spPr>
        <p:txBody>
          <a:bodyPr/>
          <a:lstStyle/>
          <a:p>
            <a:r>
              <a:rPr lang="en-US" dirty="0"/>
              <a:t>Urban Air Mobility</a:t>
            </a:r>
          </a:p>
        </p:txBody>
      </p:sp>
      <p:sp>
        <p:nvSpPr>
          <p:cNvPr id="3" name="Content Placeholder 2">
            <a:extLst>
              <a:ext uri="{FF2B5EF4-FFF2-40B4-BE49-F238E27FC236}">
                <a16:creationId xmlns:a16="http://schemas.microsoft.com/office/drawing/2014/main" id="{B290049D-EF5D-F6D6-74EC-A4D76C61883B}"/>
              </a:ext>
            </a:extLst>
          </p:cNvPr>
          <p:cNvSpPr>
            <a:spLocks noGrp="1"/>
          </p:cNvSpPr>
          <p:nvPr>
            <p:ph idx="13"/>
          </p:nvPr>
        </p:nvSpPr>
        <p:spPr>
          <a:xfrm>
            <a:off x="73904" y="571161"/>
            <a:ext cx="11550250" cy="310896"/>
          </a:xfrm>
        </p:spPr>
        <p:txBody>
          <a:bodyPr/>
          <a:lstStyle/>
          <a:p>
            <a:r>
              <a:rPr lang="en-US" b="1" dirty="0">
                <a:solidFill>
                  <a:schemeClr val="tx1">
                    <a:lumMod val="75000"/>
                    <a:lumOff val="25000"/>
                  </a:schemeClr>
                </a:solidFill>
              </a:rPr>
              <a:t>Commercial services over urban areas moving people and goods using revolutionary aircraft</a:t>
            </a:r>
          </a:p>
        </p:txBody>
      </p:sp>
    </p:spTree>
    <p:extLst>
      <p:ext uri="{BB962C8B-B14F-4D97-AF65-F5344CB8AC3E}">
        <p14:creationId xmlns:p14="http://schemas.microsoft.com/office/powerpoint/2010/main" val="2918270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3568-A738-F1BA-C91C-AAC6AA6AB3DB}"/>
              </a:ext>
            </a:extLst>
          </p:cNvPr>
          <p:cNvSpPr>
            <a:spLocks noGrp="1"/>
          </p:cNvSpPr>
          <p:nvPr>
            <p:ph type="title"/>
          </p:nvPr>
        </p:nvSpPr>
        <p:spPr/>
        <p:txBody>
          <a:bodyPr/>
          <a:lstStyle/>
          <a:p>
            <a:r>
              <a:rPr lang="en-US" dirty="0"/>
              <a:t>Technical Barriers to Advanced Air Mobility</a:t>
            </a:r>
          </a:p>
        </p:txBody>
      </p:sp>
      <p:pic>
        <p:nvPicPr>
          <p:cNvPr id="6" name="Content Placeholder 5">
            <a:extLst>
              <a:ext uri="{FF2B5EF4-FFF2-40B4-BE49-F238E27FC236}">
                <a16:creationId xmlns:a16="http://schemas.microsoft.com/office/drawing/2014/main" id="{2309B06E-7273-D8AA-D2F7-79D86D223516}"/>
              </a:ext>
            </a:extLst>
          </p:cNvPr>
          <p:cNvPicPr>
            <a:picLocks noGrp="1" noChangeAspect="1"/>
          </p:cNvPicPr>
          <p:nvPr>
            <p:ph idx="13"/>
          </p:nvPr>
        </p:nvPicPr>
        <p:blipFill>
          <a:blip r:embed="rId3"/>
          <a:stretch>
            <a:fillRect/>
          </a:stretch>
        </p:blipFill>
        <p:spPr>
          <a:xfrm>
            <a:off x="1671561" y="1024605"/>
            <a:ext cx="8349261" cy="5049011"/>
          </a:xfrm>
        </p:spPr>
      </p:pic>
      <p:sp>
        <p:nvSpPr>
          <p:cNvPr id="7" name="Content Placeholder 2">
            <a:extLst>
              <a:ext uri="{FF2B5EF4-FFF2-40B4-BE49-F238E27FC236}">
                <a16:creationId xmlns:a16="http://schemas.microsoft.com/office/drawing/2014/main" id="{E5DFE48E-BD43-A059-394F-4ABED28C2D7F}"/>
              </a:ext>
            </a:extLst>
          </p:cNvPr>
          <p:cNvSpPr txBox="1">
            <a:spLocks/>
          </p:cNvSpPr>
          <p:nvPr/>
        </p:nvSpPr>
        <p:spPr>
          <a:xfrm>
            <a:off x="242088" y="627197"/>
            <a:ext cx="11865503"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breakdown of the many complex technical barriers to achieving new flight regimes </a:t>
            </a:r>
          </a:p>
        </p:txBody>
      </p:sp>
      <p:sp>
        <p:nvSpPr>
          <p:cNvPr id="8" name="TextBox 7">
            <a:extLst>
              <a:ext uri="{FF2B5EF4-FFF2-40B4-BE49-F238E27FC236}">
                <a16:creationId xmlns:a16="http://schemas.microsoft.com/office/drawing/2014/main" id="{26B41B20-29D9-ED17-21BA-E2C8A6122766}"/>
              </a:ext>
            </a:extLst>
          </p:cNvPr>
          <p:cNvSpPr txBox="1"/>
          <p:nvPr/>
        </p:nvSpPr>
        <p:spPr>
          <a:xfrm>
            <a:off x="3269293" y="6204244"/>
            <a:ext cx="7653403" cy="523220"/>
          </a:xfrm>
          <a:prstGeom prst="rect">
            <a:avLst/>
          </a:prstGeom>
          <a:noFill/>
        </p:spPr>
        <p:txBody>
          <a:bodyPr wrap="square" rtlCol="0">
            <a:spAutoFit/>
          </a:bodyPr>
          <a:lstStyle/>
          <a:p>
            <a:r>
              <a:rPr lang="en-US" sz="1400" b="0" i="0" dirty="0">
                <a:solidFill>
                  <a:srgbClr val="222222"/>
                </a:solidFill>
                <a:effectLst/>
                <a:latin typeface="Arial" panose="020B0604020202020204" pitchFamily="34" charset="0"/>
              </a:rPr>
              <a:t>Source: Hill, Brian P., et al. "</a:t>
            </a:r>
            <a:r>
              <a:rPr lang="en-US" sz="1400" b="0" i="0" dirty="0" err="1">
                <a:solidFill>
                  <a:srgbClr val="222222"/>
                </a:solidFill>
                <a:effectLst/>
                <a:latin typeface="Arial" panose="020B0604020202020204" pitchFamily="34" charset="0"/>
              </a:rPr>
              <a:t>Uam</a:t>
            </a:r>
            <a:r>
              <a:rPr lang="en-US" sz="1400" b="0" i="0" dirty="0">
                <a:solidFill>
                  <a:srgbClr val="222222"/>
                </a:solidFill>
                <a:effectLst/>
                <a:latin typeface="Arial" panose="020B0604020202020204" pitchFamily="34" charset="0"/>
              </a:rPr>
              <a:t> vision concept of operations (</a:t>
            </a:r>
            <a:r>
              <a:rPr lang="en-US" sz="1400" b="0" i="0" dirty="0" err="1">
                <a:solidFill>
                  <a:srgbClr val="222222"/>
                </a:solidFill>
                <a:effectLst/>
                <a:latin typeface="Arial" panose="020B0604020202020204" pitchFamily="34" charset="0"/>
              </a:rPr>
              <a:t>conops</a:t>
            </a:r>
            <a:r>
              <a:rPr lang="en-US" sz="1400" b="0" i="0" dirty="0">
                <a:solidFill>
                  <a:srgbClr val="222222"/>
                </a:solidFill>
                <a:effectLst/>
                <a:latin typeface="Arial" panose="020B0604020202020204" pitchFamily="34" charset="0"/>
              </a:rPr>
              <a:t>) </a:t>
            </a:r>
            <a:r>
              <a:rPr lang="en-US" sz="1400" b="0" i="0" dirty="0" err="1">
                <a:solidFill>
                  <a:srgbClr val="222222"/>
                </a:solidFill>
                <a:effectLst/>
                <a:latin typeface="Arial" panose="020B0604020202020204" pitchFamily="34" charset="0"/>
              </a:rPr>
              <a:t>uam</a:t>
            </a:r>
            <a:r>
              <a:rPr lang="en-US" sz="1400" b="0" i="0" dirty="0">
                <a:solidFill>
                  <a:srgbClr val="222222"/>
                </a:solidFill>
                <a:effectLst/>
                <a:latin typeface="Arial" panose="020B0604020202020204" pitchFamily="34" charset="0"/>
              </a:rPr>
              <a:t> maturity level (</a:t>
            </a:r>
            <a:r>
              <a:rPr lang="en-US" sz="1400" b="0" i="0" dirty="0" err="1">
                <a:solidFill>
                  <a:srgbClr val="222222"/>
                </a:solidFill>
                <a:effectLst/>
                <a:latin typeface="Arial" panose="020B0604020202020204" pitchFamily="34" charset="0"/>
              </a:rPr>
              <a:t>uml</a:t>
            </a:r>
            <a:r>
              <a:rPr lang="en-US" sz="1400" b="0" i="0" dirty="0">
                <a:solidFill>
                  <a:srgbClr val="222222"/>
                </a:solidFill>
                <a:effectLst/>
                <a:latin typeface="Arial" panose="020B0604020202020204" pitchFamily="34" charset="0"/>
              </a:rPr>
              <a:t>) 4." (2020).</a:t>
            </a:r>
            <a:endParaRPr lang="en-US" sz="1400" dirty="0"/>
          </a:p>
        </p:txBody>
      </p:sp>
    </p:spTree>
    <p:extLst>
      <p:ext uri="{BB962C8B-B14F-4D97-AF65-F5344CB8AC3E}">
        <p14:creationId xmlns:p14="http://schemas.microsoft.com/office/powerpoint/2010/main" val="172183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6EDF-9579-9287-1DD0-976EB8452B4B}"/>
              </a:ext>
            </a:extLst>
          </p:cNvPr>
          <p:cNvSpPr>
            <a:spLocks noGrp="1"/>
          </p:cNvSpPr>
          <p:nvPr>
            <p:ph type="title"/>
          </p:nvPr>
        </p:nvSpPr>
        <p:spPr/>
        <p:txBody>
          <a:bodyPr/>
          <a:lstStyle/>
          <a:p>
            <a:r>
              <a:rPr lang="en-US" dirty="0"/>
              <a:t>NASA’s Vision for the Future of Aviation</a:t>
            </a:r>
          </a:p>
        </p:txBody>
      </p:sp>
      <p:sp>
        <p:nvSpPr>
          <p:cNvPr id="3" name="Content Placeholder 2">
            <a:extLst>
              <a:ext uri="{FF2B5EF4-FFF2-40B4-BE49-F238E27FC236}">
                <a16:creationId xmlns:a16="http://schemas.microsoft.com/office/drawing/2014/main" id="{F609AC5F-005D-4E28-FC53-363B972B8C70}"/>
              </a:ext>
            </a:extLst>
          </p:cNvPr>
          <p:cNvSpPr>
            <a:spLocks noGrp="1"/>
          </p:cNvSpPr>
          <p:nvPr>
            <p:ph idx="13"/>
          </p:nvPr>
        </p:nvSpPr>
        <p:spPr/>
        <p:txBody>
          <a:bodyPr/>
          <a:lstStyle/>
          <a:p>
            <a:r>
              <a:rPr lang="en-US" dirty="0"/>
              <a:t>The Role of Autonomy Technology in Advanced Air Mobility</a:t>
            </a:r>
          </a:p>
        </p:txBody>
      </p:sp>
      <p:pic>
        <p:nvPicPr>
          <p:cNvPr id="5" name="Online Media 4" descr="NASA's Advanced Air Mobility Playbook: Automation">
            <a:hlinkClick r:id="" action="ppaction://media"/>
            <a:extLst>
              <a:ext uri="{FF2B5EF4-FFF2-40B4-BE49-F238E27FC236}">
                <a16:creationId xmlns:a16="http://schemas.microsoft.com/office/drawing/2014/main" id="{B5B2AD81-BC2B-7B74-2DE0-D95E54267E9E}"/>
              </a:ext>
            </a:extLst>
          </p:cNvPr>
          <p:cNvPicPr>
            <a:picLocks noRot="1" noChangeAspect="1"/>
          </p:cNvPicPr>
          <p:nvPr>
            <a:videoFile r:link="rId1"/>
          </p:nvPr>
        </p:nvPicPr>
        <p:blipFill>
          <a:blip r:embed="rId4"/>
          <a:stretch>
            <a:fillRect/>
          </a:stretch>
        </p:blipFill>
        <p:spPr>
          <a:xfrm>
            <a:off x="1320501" y="994791"/>
            <a:ext cx="9550998" cy="5396314"/>
          </a:xfrm>
          <a:prstGeom prst="rect">
            <a:avLst/>
          </a:prstGeom>
        </p:spPr>
      </p:pic>
    </p:spTree>
    <p:extLst>
      <p:ext uri="{BB962C8B-B14F-4D97-AF65-F5344CB8AC3E}">
        <p14:creationId xmlns:p14="http://schemas.microsoft.com/office/powerpoint/2010/main" val="58619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D726-1FCC-474D-8635-F6130D9CA123}"/>
              </a:ext>
            </a:extLst>
          </p:cNvPr>
          <p:cNvSpPr>
            <a:spLocks noGrp="1"/>
          </p:cNvSpPr>
          <p:nvPr>
            <p:ph type="title"/>
          </p:nvPr>
        </p:nvSpPr>
        <p:spPr>
          <a:xfrm>
            <a:off x="274320" y="199391"/>
            <a:ext cx="10393680" cy="512064"/>
          </a:xfrm>
        </p:spPr>
        <p:txBody>
          <a:bodyPr/>
          <a:lstStyle/>
          <a:p>
            <a:r>
              <a:rPr lang="en-US"/>
              <a:t>Transformational</a:t>
            </a:r>
            <a:r>
              <a:rPr lang="fr-FR"/>
              <a:t> Tools &amp; Technologies (T</a:t>
            </a:r>
            <a:r>
              <a:rPr lang="fr-FR" baseline="30000"/>
              <a:t>3</a:t>
            </a:r>
            <a:r>
              <a:rPr lang="fr-FR"/>
              <a:t>) Project</a:t>
            </a:r>
            <a:endParaRPr lang="en-US"/>
          </a:p>
        </p:txBody>
      </p:sp>
      <p:pic>
        <p:nvPicPr>
          <p:cNvPr id="17" name="Picture 16" descr="A screenshot of a video game&#10;&#10;Description automatically generated with low confidence">
            <a:extLst>
              <a:ext uri="{FF2B5EF4-FFF2-40B4-BE49-F238E27FC236}">
                <a16:creationId xmlns:a16="http://schemas.microsoft.com/office/drawing/2014/main" id="{F96FB201-7222-4679-B67C-36252D78D4E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05904" y="2491071"/>
            <a:ext cx="7086096" cy="3985929"/>
          </a:xfrm>
          <a:prstGeom prst="rect">
            <a:avLst/>
          </a:prstGeom>
        </p:spPr>
      </p:pic>
      <p:sp>
        <p:nvSpPr>
          <p:cNvPr id="18" name="TextBox 17">
            <a:extLst>
              <a:ext uri="{FF2B5EF4-FFF2-40B4-BE49-F238E27FC236}">
                <a16:creationId xmlns:a16="http://schemas.microsoft.com/office/drawing/2014/main" id="{172132D3-4657-4FB5-BA4C-D905ADD2C560}"/>
              </a:ext>
            </a:extLst>
          </p:cNvPr>
          <p:cNvSpPr txBox="1"/>
          <p:nvPr/>
        </p:nvSpPr>
        <p:spPr>
          <a:xfrm>
            <a:off x="371353" y="914400"/>
            <a:ext cx="11287247" cy="966747"/>
          </a:xfrm>
          <a:prstGeom prst="rect">
            <a:avLst/>
          </a:prstGeom>
          <a:solidFill>
            <a:srgbClr val="ACD3FF"/>
          </a:solidFill>
          <a:ln w="9525" cap="flat" cmpd="sng" algn="ctr">
            <a:solidFill>
              <a:srgbClr val="23236F"/>
            </a:solidFill>
            <a:prstDash val="solid"/>
            <a:headEnd/>
            <a:tailEnd/>
          </a:ln>
          <a:effectLst>
            <a:outerShdw blurRad="40000" dist="20000" dir="5400000" rotWithShape="0">
              <a:srgbClr val="000000">
                <a:alpha val="38000"/>
              </a:srgbClr>
            </a:outerShdw>
          </a:effectLst>
        </p:spPr>
        <p:txBody>
          <a:bodyPr lIns="91119" tIns="45559" rIns="91119" bIns="45559" anchor="ctr">
            <a:prstTxWarp prst="textNoShape">
              <a:avLst/>
            </a:prstTxWarp>
          </a:bodyPr>
          <a:lstStyle>
            <a:defPPr>
              <a:defRPr lang="en-US"/>
            </a:defPPr>
            <a:lvl1pPr marL="0" defTabSz="914400" eaLnBrk="1" latinLnBrk="0" hangingPunct="1">
              <a:defRPr sz="1800"/>
            </a:lvl1pPr>
            <a:lvl2pPr marL="0" marR="0" lvl="1" indent="0" algn="ctr" defTabSz="455648" eaLnBrk="1" fontAlgn="auto" latinLnBrk="0" hangingPunct="1">
              <a:lnSpc>
                <a:spcPct val="100000"/>
              </a:lnSpc>
              <a:spcBef>
                <a:spcPts val="600"/>
              </a:spcBef>
              <a:spcAft>
                <a:spcPts val="0"/>
              </a:spcAft>
              <a:buClrTx/>
              <a:buSzTx/>
              <a:buFontTx/>
              <a:buNone/>
              <a:tabLst/>
              <a:defRPr kumimoji="0" sz="2000" b="1" i="0" u="none" strike="noStrike" cap="none" spc="0" normalizeH="0" baseline="0">
                <a:ln>
                  <a:noFill/>
                </a:ln>
                <a:solidFill>
                  <a:srgbClr val="000000"/>
                </a:solidFill>
                <a:effectLst/>
                <a:uLnTx/>
                <a:uFillTx/>
                <a:latin typeface="Helvetica"/>
                <a:ea typeface="ＭＳ Ｐゴシック"/>
                <a:cs typeface="ＭＳ Ｐゴシック"/>
              </a:defRPr>
            </a:lvl2pPr>
            <a:lvl3pPr defTabSz="914400" eaLnBrk="1" latinLnBrk="0" hangingPunct="1">
              <a:defRPr sz="1800"/>
            </a:lvl3pPr>
            <a:lvl4pPr defTabSz="914400" eaLnBrk="1" latinLnBrk="0" hangingPunct="1">
              <a:defRPr sz="1800"/>
            </a:lvl4pPr>
            <a:lvl5pPr defTabSz="914400" eaLnBrk="1" latinLnBrk="0" hangingPunct="1">
              <a:defRPr sz="1800"/>
            </a:lvl5pPr>
            <a:lvl6pPr>
              <a:defRPr sz="1800"/>
            </a:lvl6pPr>
            <a:lvl7pPr>
              <a:defRPr sz="1800"/>
            </a:lvl7pPr>
            <a:lvl8pPr>
              <a:defRPr sz="1800"/>
            </a:lvl8pPr>
            <a:lvl9pPr>
              <a:defRPr sz="1800"/>
            </a:lvl9pPr>
          </a:lstStyle>
          <a:p>
            <a:pPr marL="0" marR="0" lvl="1" indent="0" algn="ctr" defTabSz="455648" rtl="0" eaLnBrk="1" fontAlgn="auto" latinLnBrk="0" hangingPunct="1">
              <a:lnSpc>
                <a:spcPct val="100000"/>
              </a:lnSpc>
              <a:spcBef>
                <a:spcPts val="600"/>
              </a:spcBef>
              <a:spcAft>
                <a:spcPts val="0"/>
              </a:spcAft>
              <a:buClrTx/>
              <a:buSzTx/>
              <a:buFontTx/>
              <a:buNone/>
              <a:tabLst/>
              <a:defRPr/>
            </a:pPr>
            <a:r>
              <a:rPr kumimoji="0" lang="en-US" sz="2000" b="0" i="0" u="none" strike="noStrike" kern="0" cap="none" spc="0" normalizeH="0" baseline="0" noProof="0">
                <a:ln>
                  <a:noFill/>
                </a:ln>
                <a:solidFill>
                  <a:srgbClr val="000000"/>
                </a:solidFill>
                <a:effectLst/>
                <a:uLnTx/>
                <a:uFillTx/>
                <a:latin typeface="Helvetica"/>
                <a:ea typeface="ＭＳ Ｐゴシック"/>
              </a:rPr>
              <a:t>Explores the unknown through foundational research that inspires innovation in aeronautics, delivering revolutionary advances in </a:t>
            </a:r>
            <a:r>
              <a:rPr kumimoji="0" lang="en-US" sz="2000" b="0" i="0" u="none" strike="noStrike" kern="1200" cap="none" spc="0" normalizeH="0" baseline="0" noProof="0">
                <a:ln>
                  <a:noFill/>
                </a:ln>
                <a:solidFill>
                  <a:prstClr val="black"/>
                </a:solidFill>
                <a:effectLst/>
                <a:uLnTx/>
                <a:uFillTx/>
                <a:latin typeface="Helvetica"/>
                <a:ea typeface="ＭＳ Ｐゴシック"/>
              </a:rPr>
              <a:t>essential </a:t>
            </a:r>
            <a:r>
              <a:rPr kumimoji="0" lang="en-US" sz="2000" b="0" i="0" u="none" strike="noStrike" kern="0" cap="none" spc="0" normalizeH="0" baseline="0" noProof="0">
                <a:ln>
                  <a:noFill/>
                </a:ln>
                <a:solidFill>
                  <a:srgbClr val="000000"/>
                </a:solidFill>
                <a:effectLst/>
                <a:uLnTx/>
                <a:uFillTx/>
                <a:latin typeface="Helvetica"/>
                <a:ea typeface="ＭＳ Ｐゴシック"/>
              </a:rPr>
              <a:t>areas such as autonomy, certification by analysis, advanced materials, and sustainable aviation</a:t>
            </a:r>
          </a:p>
        </p:txBody>
      </p:sp>
      <p:sp>
        <p:nvSpPr>
          <p:cNvPr id="19" name="TextBox 5">
            <a:extLst>
              <a:ext uri="{FF2B5EF4-FFF2-40B4-BE49-F238E27FC236}">
                <a16:creationId xmlns:a16="http://schemas.microsoft.com/office/drawing/2014/main" id="{80ECE63F-713D-43CB-9796-A6C7C44D006F}"/>
              </a:ext>
            </a:extLst>
          </p:cNvPr>
          <p:cNvSpPr txBox="1">
            <a:spLocks noChangeArrowheads="1"/>
          </p:cNvSpPr>
          <p:nvPr/>
        </p:nvSpPr>
        <p:spPr bwMode="auto">
          <a:xfrm>
            <a:off x="371353" y="1981200"/>
            <a:ext cx="11287247" cy="1708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1" tIns="45715" rIns="91431" bIns="45715">
            <a:spAutoFit/>
          </a:bodyPr>
          <a:lstStyle>
            <a:lvl1pPr marL="284163" indent="-284163" defTabSz="455613" eaLnBrk="0" hangingPunct="0">
              <a:defRPr sz="2400">
                <a:solidFill>
                  <a:schemeClr val="tx1"/>
                </a:solidFill>
                <a:latin typeface="Arial" pitchFamily="34" charset="0"/>
                <a:ea typeface="ＭＳ Ｐゴシック" pitchFamily="34" charset="-128"/>
              </a:defRPr>
            </a:lvl1pPr>
            <a:lvl2pPr defTabSz="455613" eaLnBrk="0" hangingPunct="0">
              <a:defRPr sz="2400">
                <a:solidFill>
                  <a:schemeClr val="tx1"/>
                </a:solidFill>
                <a:latin typeface="Arial" pitchFamily="34" charset="0"/>
                <a:ea typeface="ＭＳ Ｐゴシック" pitchFamily="34" charset="-128"/>
              </a:defRPr>
            </a:lvl2pPr>
            <a:lvl3pPr marL="1143000" indent="-228600" defTabSz="455613" eaLnBrk="0" hangingPunct="0">
              <a:defRPr sz="2400">
                <a:solidFill>
                  <a:schemeClr val="tx1"/>
                </a:solidFill>
                <a:latin typeface="Arial" pitchFamily="34" charset="0"/>
                <a:ea typeface="ＭＳ Ｐゴシック" pitchFamily="34" charset="-128"/>
              </a:defRPr>
            </a:lvl3pPr>
            <a:lvl4pPr marL="1600200" indent="-228600" defTabSz="455613" eaLnBrk="0" hangingPunct="0">
              <a:defRPr sz="2400">
                <a:solidFill>
                  <a:schemeClr val="tx1"/>
                </a:solidFill>
                <a:latin typeface="Arial" pitchFamily="34" charset="0"/>
                <a:ea typeface="ＭＳ Ｐゴシック" pitchFamily="34" charset="-128"/>
              </a:defRPr>
            </a:lvl4pPr>
            <a:lvl5pPr marL="2057400" indent="-228600" defTabSz="455613" eaLnBrk="0" hangingPunct="0">
              <a:defRPr sz="2400">
                <a:solidFill>
                  <a:schemeClr val="tx1"/>
                </a:solidFill>
                <a:latin typeface="Arial" pitchFamily="34" charset="0"/>
                <a:ea typeface="ＭＳ Ｐゴシック" pitchFamily="34" charset="-128"/>
              </a:defRPr>
            </a:lvl5pPr>
            <a:lvl6pPr marL="25146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5613"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169863" marR="0" lvl="0" indent="-169863" algn="l" defTabSz="455613"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Helvetica"/>
                <a:ea typeface="ＭＳ Ｐゴシック" pitchFamily="34" charset="-128"/>
                <a:cs typeface="Arial" panose="020B0604020202020204" pitchFamily="34" charset="0"/>
              </a:rPr>
              <a:t>Conducts exploratory research with breakthrough potential to inspire the world through discovery</a:t>
            </a:r>
          </a:p>
          <a:p>
            <a:pPr marL="169863" marR="0" lvl="0" indent="-169863" algn="l" defTabSz="455613"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Helvetica"/>
                <a:ea typeface="ＭＳ Ｐゴシック" pitchFamily="34" charset="-128"/>
                <a:cs typeface="Arial" panose="020B0604020202020204" pitchFamily="34" charset="0"/>
              </a:rPr>
              <a:t>Enables fast, efficient design and analysis of advanced aviation systems from first principles </a:t>
            </a:r>
          </a:p>
          <a:p>
            <a:pPr marL="169863" marR="0" lvl="0" indent="-169863" algn="l" defTabSz="455613"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Helvetica" pitchFamily="2" charset="0"/>
                <a:ea typeface="ＭＳ Ｐゴシック" pitchFamily="34" charset="-128"/>
                <a:cs typeface="Arial" panose="020B0604020202020204" pitchFamily="34" charset="0"/>
              </a:rPr>
              <a:t>Develops </a:t>
            </a:r>
            <a:r>
              <a:rPr kumimoji="0" lang="en-US" sz="1800" b="0" i="0" u="none" strike="noStrike" kern="1200" cap="none" spc="0" normalizeH="0" baseline="0" noProof="0">
                <a:ln>
                  <a:noFill/>
                </a:ln>
                <a:solidFill>
                  <a:srgbClr val="000000"/>
                </a:solidFill>
                <a:effectLst/>
                <a:uLnTx/>
                <a:uFillTx/>
                <a:latin typeface="Arial" pitchFamily="34" charset="0"/>
                <a:ea typeface="Calibri" panose="020F0502020204030204" pitchFamily="34" charset="0"/>
                <a:cs typeface="+mn-cs"/>
              </a:rPr>
              <a:t>innovative </a:t>
            </a:r>
            <a:r>
              <a:rPr kumimoji="0" lang="en-US" sz="1800" b="0" i="0" u="none" strike="noStrike" kern="1200" cap="none" spc="0" normalizeH="0" baseline="0" noProof="0">
                <a:ln>
                  <a:noFill/>
                </a:ln>
                <a:solidFill>
                  <a:srgbClr val="000000"/>
                </a:solidFill>
                <a:effectLst/>
                <a:uLnTx/>
                <a:uFillTx/>
                <a:latin typeface="Helvetica" pitchFamily="2" charset="0"/>
                <a:ea typeface="ＭＳ Ｐゴシック" pitchFamily="34" charset="-128"/>
                <a:cs typeface="Arial" panose="020B0604020202020204" pitchFamily="34" charset="0"/>
              </a:rPr>
              <a:t>tools and technologies </a:t>
            </a:r>
            <a:r>
              <a:rPr kumimoji="0" lang="en-US" sz="1800" b="0" i="0" u="none" strike="noStrike" kern="1200" cap="none" spc="0" normalizeH="0" baseline="0" noProof="0">
                <a:ln>
                  <a:noFill/>
                </a:ln>
                <a:solidFill>
                  <a:srgbClr val="000000"/>
                </a:solidFill>
                <a:effectLst/>
                <a:uLnTx/>
                <a:uFillTx/>
                <a:latin typeface="Helvetica"/>
                <a:ea typeface="ＭＳ Ｐゴシック" pitchFamily="34" charset="-128"/>
                <a:cs typeface="Arial" panose="020B0604020202020204" pitchFamily="34" charset="0"/>
              </a:rPr>
              <a:t>to revolutionize air transportation </a:t>
            </a:r>
            <a:endParaRPr kumimoji="0" lang="en-US" sz="1800" b="0" i="0" u="none" strike="noStrike" kern="1200" cap="none" spc="0" normalizeH="0" baseline="0" noProof="0">
              <a:ln>
                <a:noFill/>
              </a:ln>
              <a:solidFill>
                <a:srgbClr val="000000"/>
              </a:solidFill>
              <a:effectLst/>
              <a:uLnTx/>
              <a:uFillTx/>
              <a:latin typeface="Arial" pitchFamily="34" charset="0"/>
              <a:ea typeface="Calibri" panose="020F0502020204030204" pitchFamily="34" charset="0"/>
              <a:cs typeface="+mn-cs"/>
            </a:endParaRPr>
          </a:p>
          <a:p>
            <a:pPr marL="169863" marR="0" lvl="0" indent="-169863" algn="l" defTabSz="455613" rtl="0" eaLnBrk="0" fontAlgn="base" latinLnBrk="0" hangingPunct="0">
              <a:lnSpc>
                <a:spcPct val="100000"/>
              </a:lnSpc>
              <a:spcBef>
                <a:spcPts val="600"/>
              </a:spcBef>
              <a:spcAft>
                <a:spcPct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Helvetica"/>
                <a:ea typeface="ＭＳ Ｐゴシック" pitchFamily="34" charset="-128"/>
                <a:cs typeface="Arial" panose="020B0604020202020204" pitchFamily="34" charset="0"/>
              </a:rPr>
              <a:t>Sustains critical aeronautics core competencies for the nation, while delivering multidisciplinary         system-level results that </a:t>
            </a:r>
            <a:r>
              <a:rPr kumimoji="0" lang="en-US" sz="1800" b="0" i="0" u="none" strike="noStrike" kern="1200" cap="none" spc="0" normalizeH="0" baseline="0" noProof="0">
                <a:ln>
                  <a:noFill/>
                </a:ln>
                <a:solidFill>
                  <a:srgbClr val="000000"/>
                </a:solidFill>
                <a:effectLst/>
                <a:uLnTx/>
                <a:uFillTx/>
                <a:latin typeface="Helvetica"/>
                <a:ea typeface="Calibri" panose="020F0502020204030204" pitchFamily="34" charset="0"/>
                <a:cs typeface="+mn-cs"/>
              </a:rPr>
              <a:t>benefit humanity</a:t>
            </a:r>
            <a:r>
              <a:rPr kumimoji="0" lang="en-US" sz="1800" b="0" i="0" u="none" strike="noStrike" kern="1200" cap="none" spc="0" normalizeH="0" baseline="0" noProof="0">
                <a:ln>
                  <a:noFill/>
                </a:ln>
                <a:solidFill>
                  <a:srgbClr val="000000"/>
                </a:solidFill>
                <a:effectLst/>
                <a:uLnTx/>
                <a:uFillTx/>
                <a:latin typeface="Arial" pitchFamily="34" charset="0"/>
                <a:ea typeface="Calibri" panose="020F0502020204030204" pitchFamily="34" charset="0"/>
                <a:cs typeface="+mn-cs"/>
              </a:rPr>
              <a:t> and improve life on Earth </a:t>
            </a:r>
            <a:endParaRPr kumimoji="0" lang="en-US" sz="1800" b="0" i="0" u="none" strike="noStrike" kern="1200" cap="none" spc="0" normalizeH="0" baseline="0" noProof="0">
              <a:ln>
                <a:noFill/>
              </a:ln>
              <a:solidFill>
                <a:prstClr val="black"/>
              </a:solidFill>
              <a:effectLst/>
              <a:uLnTx/>
              <a:uFillTx/>
              <a:latin typeface="Helvetica"/>
              <a:ea typeface="ＭＳ Ｐゴシック" pitchFamily="34" charset="-128"/>
              <a:cs typeface="Arial" panose="020B0604020202020204" pitchFamily="34" charset="0"/>
            </a:endParaRPr>
          </a:p>
        </p:txBody>
      </p:sp>
      <p:sp>
        <p:nvSpPr>
          <p:cNvPr id="20" name="TextBox 19">
            <a:extLst>
              <a:ext uri="{FF2B5EF4-FFF2-40B4-BE49-F238E27FC236}">
                <a16:creationId xmlns:a16="http://schemas.microsoft.com/office/drawing/2014/main" id="{32C8DB76-6489-49DA-A316-4A47DA4CAE8D}"/>
              </a:ext>
            </a:extLst>
          </p:cNvPr>
          <p:cNvSpPr txBox="1"/>
          <p:nvPr/>
        </p:nvSpPr>
        <p:spPr>
          <a:xfrm>
            <a:off x="607359" y="4180933"/>
            <a:ext cx="4498545" cy="1464231"/>
          </a:xfrm>
          <a:prstGeom prst="roundRect">
            <a:avLst/>
          </a:prstGeom>
          <a:solidFill>
            <a:srgbClr val="333399"/>
          </a:solidFill>
          <a:ln w="25400" cap="flat" cmpd="sng" algn="ctr">
            <a:solidFill>
              <a:srgbClr val="333399">
                <a:shade val="50000"/>
              </a:srgbClr>
            </a:solidFill>
            <a:prstDash val="solid"/>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Helvetica"/>
                <a:ea typeface="ＭＳ Ｐゴシック"/>
                <a:cs typeface="Arial" panose="020B0604020202020204" pitchFamily="34" charset="0"/>
              </a:rPr>
              <a:t>Delivering cutting-edge research, leading community vision studies, and providing the community with valuable data and innovations that impact aeronautics research throughout the ARMD portfolio</a:t>
            </a:r>
          </a:p>
        </p:txBody>
      </p:sp>
    </p:spTree>
    <p:extLst>
      <p:ext uri="{BB962C8B-B14F-4D97-AF65-F5344CB8AC3E}">
        <p14:creationId xmlns:p14="http://schemas.microsoft.com/office/powerpoint/2010/main" val="495695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213BE-92AD-8983-7ED4-0F787557F92C}"/>
              </a:ext>
            </a:extLst>
          </p:cNvPr>
          <p:cNvSpPr>
            <a:spLocks noGrp="1"/>
          </p:cNvSpPr>
          <p:nvPr>
            <p:ph type="title"/>
          </p:nvPr>
        </p:nvSpPr>
        <p:spPr/>
        <p:txBody>
          <a:bodyPr/>
          <a:lstStyle/>
          <a:p>
            <a:r>
              <a:rPr lang="en-US" dirty="0"/>
              <a:t>Autonomous System Discipline</a:t>
            </a:r>
          </a:p>
        </p:txBody>
      </p:sp>
      <p:pic>
        <p:nvPicPr>
          <p:cNvPr id="7" name="Content Placeholder 8" descr="A group of people standing outside&#10;&#10;Description automatically generated with medium confidence">
            <a:extLst>
              <a:ext uri="{FF2B5EF4-FFF2-40B4-BE49-F238E27FC236}">
                <a16:creationId xmlns:a16="http://schemas.microsoft.com/office/drawing/2014/main" id="{EE0A2501-6735-01E9-A2A7-D54440882DF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01482" y="2852017"/>
            <a:ext cx="3744599" cy="1826412"/>
          </a:xfrm>
          <a:prstGeom prst="rect">
            <a:avLst/>
          </a:prstGeom>
        </p:spPr>
      </p:pic>
      <p:pic>
        <p:nvPicPr>
          <p:cNvPr id="8" name="Content Placeholder 5" descr="A group of people standing in a shelter&#10;&#10;Description automatically generated">
            <a:extLst>
              <a:ext uri="{FF2B5EF4-FFF2-40B4-BE49-F238E27FC236}">
                <a16:creationId xmlns:a16="http://schemas.microsoft.com/office/drawing/2014/main" id="{5EC3FE8C-5E5B-A27F-E287-D3BB27B779F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139365" y="4663113"/>
            <a:ext cx="4000457" cy="2194886"/>
          </a:xfrm>
          <a:prstGeom prst="rect">
            <a:avLst/>
          </a:prstGeom>
        </p:spPr>
      </p:pic>
      <p:pic>
        <p:nvPicPr>
          <p:cNvPr id="9" name="Picture 8" descr="A person standing in front of a group of people&#10;&#10;Description automatically generated">
            <a:extLst>
              <a:ext uri="{FF2B5EF4-FFF2-40B4-BE49-F238E27FC236}">
                <a16:creationId xmlns:a16="http://schemas.microsoft.com/office/drawing/2014/main" id="{0D0CB4F0-2CD8-3C7A-D38A-BD824A77E66B}"/>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027749" y="2859802"/>
            <a:ext cx="3538359" cy="1840124"/>
          </a:xfrm>
          <a:prstGeom prst="rect">
            <a:avLst/>
          </a:prstGeom>
        </p:spPr>
      </p:pic>
      <p:pic>
        <p:nvPicPr>
          <p:cNvPr id="10" name="Picture 2">
            <a:extLst>
              <a:ext uri="{FF2B5EF4-FFF2-40B4-BE49-F238E27FC236}">
                <a16:creationId xmlns:a16="http://schemas.microsoft.com/office/drawing/2014/main" id="{D7B1316B-9ED5-36F3-6705-318FF2DFA6D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4971" y="4652760"/>
            <a:ext cx="4220552" cy="220523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wo men standing in front of a blue wall&#10;&#10;Description automatically generated">
            <a:extLst>
              <a:ext uri="{FF2B5EF4-FFF2-40B4-BE49-F238E27FC236}">
                <a16:creationId xmlns:a16="http://schemas.microsoft.com/office/drawing/2014/main" id="{1C7B7E2F-DF3F-901F-D075-FDB39D9B49D3}"/>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4336801" y="4652760"/>
            <a:ext cx="3781287" cy="2205239"/>
          </a:xfrm>
          <a:prstGeom prst="rect">
            <a:avLst/>
          </a:prstGeom>
        </p:spPr>
      </p:pic>
      <p:pic>
        <p:nvPicPr>
          <p:cNvPr id="12" name="Picture 4" descr="Wisk Aero Company Profile: Acquisition &amp; Investors | PitchBook">
            <a:extLst>
              <a:ext uri="{FF2B5EF4-FFF2-40B4-BE49-F238E27FC236}">
                <a16:creationId xmlns:a16="http://schemas.microsoft.com/office/drawing/2014/main" id="{41A77B68-88F0-F87C-607D-0569B3F4131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6341" y="5274434"/>
            <a:ext cx="2540000" cy="254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person, people, group, line&#10;&#10;Description automatically generated">
            <a:extLst>
              <a:ext uri="{FF2B5EF4-FFF2-40B4-BE49-F238E27FC236}">
                <a16:creationId xmlns:a16="http://schemas.microsoft.com/office/drawing/2014/main" id="{4C5709D6-82AB-A755-493F-01DB77D1717C}"/>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4344053" y="2859802"/>
            <a:ext cx="3648618" cy="1792958"/>
          </a:xfrm>
          <a:prstGeom prst="rect">
            <a:avLst/>
          </a:prstGeom>
        </p:spPr>
      </p:pic>
      <p:pic>
        <p:nvPicPr>
          <p:cNvPr id="14" name="Picture 6" descr="Simple Logo Design Inspiration: Zipline | DesignRush">
            <a:extLst>
              <a:ext uri="{FF2B5EF4-FFF2-40B4-BE49-F238E27FC236}">
                <a16:creationId xmlns:a16="http://schemas.microsoft.com/office/drawing/2014/main" id="{B1586E12-6A49-604E-7009-E52918FCAA65}"/>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4350601" y="4028860"/>
            <a:ext cx="1459152" cy="63168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7DF82517-41FC-7036-B020-4DDA1EF6AE38}"/>
              </a:ext>
            </a:extLst>
          </p:cNvPr>
          <p:cNvSpPr txBox="1">
            <a:spLocks/>
          </p:cNvSpPr>
          <p:nvPr/>
        </p:nvSpPr>
        <p:spPr>
          <a:xfrm>
            <a:off x="242088" y="627197"/>
            <a:ext cx="11865503"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Dedicated engineers, scientists, and students working on key barriers to autonomy in the airspace  </a:t>
            </a:r>
          </a:p>
        </p:txBody>
      </p:sp>
      <p:sp>
        <p:nvSpPr>
          <p:cNvPr id="16" name="Content Placeholder 3">
            <a:extLst>
              <a:ext uri="{FF2B5EF4-FFF2-40B4-BE49-F238E27FC236}">
                <a16:creationId xmlns:a16="http://schemas.microsoft.com/office/drawing/2014/main" id="{5E16DABB-2B95-BAE9-C8EA-82A12709176D}"/>
              </a:ext>
            </a:extLst>
          </p:cNvPr>
          <p:cNvSpPr>
            <a:spLocks noGrp="1"/>
          </p:cNvSpPr>
          <p:nvPr>
            <p:ph idx="14"/>
          </p:nvPr>
        </p:nvSpPr>
        <p:spPr>
          <a:xfrm>
            <a:off x="274320" y="940712"/>
            <a:ext cx="8124962" cy="1940987"/>
          </a:xfrm>
        </p:spPr>
        <p:txBody>
          <a:bodyPr/>
          <a:lstStyle/>
          <a:p>
            <a:pPr>
              <a:spcBef>
                <a:spcPts val="600"/>
              </a:spcBef>
              <a:spcAft>
                <a:spcPts val="300"/>
              </a:spcAft>
              <a:tabLst>
                <a:tab pos="8683625" algn="l"/>
                <a:tab pos="8855075" algn="l"/>
                <a:tab pos="9769475" algn="l"/>
                <a:tab pos="9942513" algn="l"/>
                <a:tab pos="10456863" algn="l"/>
              </a:tabLst>
            </a:pPr>
            <a:r>
              <a:rPr lang="en-US" sz="1800" b="0" dirty="0"/>
              <a:t>Autonomous Systems Discipline is a portfolio of seedling and maturing activities addressing the technical, operational, and regulatory barriers to autonomy advancement on multiple levels. </a:t>
            </a:r>
          </a:p>
          <a:p>
            <a:pPr>
              <a:spcBef>
                <a:spcPts val="600"/>
              </a:spcBef>
              <a:spcAft>
                <a:spcPts val="300"/>
              </a:spcAft>
              <a:tabLst>
                <a:tab pos="8683625" algn="l"/>
                <a:tab pos="8855075" algn="l"/>
                <a:tab pos="9769475" algn="l"/>
                <a:tab pos="9942513" algn="l"/>
                <a:tab pos="10456863" algn="l"/>
              </a:tabLst>
            </a:pPr>
            <a:r>
              <a:rPr lang="en-US" sz="1800" b="0" dirty="0"/>
              <a:t>AS activities maintain a balance towards low technology readiness level research and deliverables guided by coordination with community. </a:t>
            </a:r>
          </a:p>
        </p:txBody>
      </p:sp>
      <p:sp>
        <p:nvSpPr>
          <p:cNvPr id="17" name="Rectangle 16">
            <a:extLst>
              <a:ext uri="{FF2B5EF4-FFF2-40B4-BE49-F238E27FC236}">
                <a16:creationId xmlns:a16="http://schemas.microsoft.com/office/drawing/2014/main" id="{425F014D-0FA1-6B6D-5C15-3263BD9BE36F}"/>
              </a:ext>
            </a:extLst>
          </p:cNvPr>
          <p:cNvSpPr/>
          <p:nvPr/>
        </p:nvSpPr>
        <p:spPr>
          <a:xfrm>
            <a:off x="8283390" y="1479010"/>
            <a:ext cx="3768669" cy="347472"/>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latin typeface="Helvetica" pitchFamily="2" charset="0"/>
              </a:rPr>
              <a:t>9 </a:t>
            </a:r>
            <a:r>
              <a:rPr lang="en-US" sz="1800" dirty="0">
                <a:solidFill>
                  <a:schemeClr val="bg1"/>
                </a:solidFill>
                <a:latin typeface="Helvetica" pitchFamily="2" charset="0"/>
              </a:rPr>
              <a:t>Activities across </a:t>
            </a:r>
            <a:r>
              <a:rPr lang="en-US" sz="1800" b="1" dirty="0">
                <a:solidFill>
                  <a:schemeClr val="bg1"/>
                </a:solidFill>
                <a:latin typeface="Helvetica" pitchFamily="2" charset="0"/>
              </a:rPr>
              <a:t>3</a:t>
            </a:r>
            <a:r>
              <a:rPr lang="en-US" sz="1800" dirty="0">
                <a:solidFill>
                  <a:schemeClr val="bg1"/>
                </a:solidFill>
                <a:latin typeface="Helvetica" pitchFamily="2" charset="0"/>
              </a:rPr>
              <a:t> Centers</a:t>
            </a:r>
          </a:p>
        </p:txBody>
      </p:sp>
      <p:sp>
        <p:nvSpPr>
          <p:cNvPr id="18" name="Rectangle 17">
            <a:extLst>
              <a:ext uri="{FF2B5EF4-FFF2-40B4-BE49-F238E27FC236}">
                <a16:creationId xmlns:a16="http://schemas.microsoft.com/office/drawing/2014/main" id="{5A1D9C4F-48F3-ED94-AE01-E06ECEA3F7A7}"/>
              </a:ext>
            </a:extLst>
          </p:cNvPr>
          <p:cNvSpPr/>
          <p:nvPr/>
        </p:nvSpPr>
        <p:spPr>
          <a:xfrm>
            <a:off x="8283390" y="2428060"/>
            <a:ext cx="3768669" cy="347472"/>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72384"/>
            <a:r>
              <a:rPr lang="en-US" sz="1800" dirty="0">
                <a:solidFill>
                  <a:schemeClr val="bg1"/>
                </a:solidFill>
                <a:latin typeface="Helvetica" pitchFamily="2" charset="0"/>
              </a:rPr>
              <a:t>2 Public Autonomy Meetings</a:t>
            </a:r>
          </a:p>
        </p:txBody>
      </p:sp>
      <p:sp>
        <p:nvSpPr>
          <p:cNvPr id="19" name="Rectangle 18">
            <a:extLst>
              <a:ext uri="{FF2B5EF4-FFF2-40B4-BE49-F238E27FC236}">
                <a16:creationId xmlns:a16="http://schemas.microsoft.com/office/drawing/2014/main" id="{D138F803-C1D9-2985-F1DE-FD95DCEB6C69}"/>
              </a:ext>
            </a:extLst>
          </p:cNvPr>
          <p:cNvSpPr/>
          <p:nvPr/>
        </p:nvSpPr>
        <p:spPr>
          <a:xfrm>
            <a:off x="8283390" y="1953535"/>
            <a:ext cx="3768669" cy="347472"/>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72384"/>
            <a:r>
              <a:rPr lang="en-US" sz="1800" dirty="0">
                <a:solidFill>
                  <a:schemeClr val="bg1"/>
                </a:solidFill>
                <a:latin typeface="Helvetica" pitchFamily="2" charset="0"/>
              </a:rPr>
              <a:t>~ 40 researchers</a:t>
            </a:r>
          </a:p>
        </p:txBody>
      </p:sp>
      <p:sp>
        <p:nvSpPr>
          <p:cNvPr id="20" name="Rectangle 19">
            <a:extLst>
              <a:ext uri="{FF2B5EF4-FFF2-40B4-BE49-F238E27FC236}">
                <a16:creationId xmlns:a16="http://schemas.microsoft.com/office/drawing/2014/main" id="{92B8DC4B-A5AB-E4C9-0FF9-E10D7D08DC9A}"/>
              </a:ext>
            </a:extLst>
          </p:cNvPr>
          <p:cNvSpPr/>
          <p:nvPr/>
        </p:nvSpPr>
        <p:spPr>
          <a:xfrm>
            <a:off x="8283390" y="1037250"/>
            <a:ext cx="3768669" cy="347472"/>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accent6">
                    <a:lumMod val="75000"/>
                  </a:schemeClr>
                </a:solidFill>
                <a:latin typeface="Helvetica" pitchFamily="2" charset="0"/>
              </a:rPr>
              <a:t>Autonomous Systems in FY23</a:t>
            </a:r>
            <a:endParaRPr lang="en-US" sz="1800" dirty="0">
              <a:solidFill>
                <a:schemeClr val="accent6">
                  <a:lumMod val="75000"/>
                </a:schemeClr>
              </a:solidFill>
              <a:latin typeface="Helvetica" pitchFamily="2" charset="0"/>
            </a:endParaRPr>
          </a:p>
        </p:txBody>
      </p:sp>
    </p:spTree>
    <p:extLst>
      <p:ext uri="{BB962C8B-B14F-4D97-AF65-F5344CB8AC3E}">
        <p14:creationId xmlns:p14="http://schemas.microsoft.com/office/powerpoint/2010/main" val="3521633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7376-443D-1B6F-F075-6B09647A9E6A}"/>
              </a:ext>
            </a:extLst>
          </p:cNvPr>
          <p:cNvSpPr>
            <a:spLocks noGrp="1"/>
          </p:cNvSpPr>
          <p:nvPr>
            <p:ph type="title"/>
          </p:nvPr>
        </p:nvSpPr>
        <p:spPr/>
        <p:txBody>
          <a:bodyPr/>
          <a:lstStyle/>
          <a:p>
            <a:r>
              <a:rPr lang="en-US" dirty="0"/>
              <a:t>AS scope</a:t>
            </a:r>
          </a:p>
        </p:txBody>
      </p:sp>
      <p:pic>
        <p:nvPicPr>
          <p:cNvPr id="6" name="Picture 5">
            <a:extLst>
              <a:ext uri="{FF2B5EF4-FFF2-40B4-BE49-F238E27FC236}">
                <a16:creationId xmlns:a16="http://schemas.microsoft.com/office/drawing/2014/main" id="{B151C51D-A0DF-F1F8-B27B-1F20048B564F}"/>
              </a:ext>
            </a:extLst>
          </p:cNvPr>
          <p:cNvPicPr>
            <a:picLocks noChangeAspect="1"/>
          </p:cNvPicPr>
          <p:nvPr/>
        </p:nvPicPr>
        <p:blipFill>
          <a:blip r:embed="rId3"/>
          <a:stretch>
            <a:fillRect/>
          </a:stretch>
        </p:blipFill>
        <p:spPr>
          <a:xfrm>
            <a:off x="1075434" y="773484"/>
            <a:ext cx="9681040" cy="5733431"/>
          </a:xfrm>
          <a:prstGeom prst="rect">
            <a:avLst/>
          </a:prstGeom>
          <a:ln>
            <a:noFill/>
          </a:ln>
          <a:effectLst>
            <a:softEdge rad="241300"/>
          </a:effectLst>
        </p:spPr>
      </p:pic>
      <p:sp>
        <p:nvSpPr>
          <p:cNvPr id="7" name="Text Box 67">
            <a:extLst>
              <a:ext uri="{FF2B5EF4-FFF2-40B4-BE49-F238E27FC236}">
                <a16:creationId xmlns:a16="http://schemas.microsoft.com/office/drawing/2014/main" id="{83F2DD7C-033D-482A-F8FA-C8AE4D3D6771}"/>
              </a:ext>
            </a:extLst>
          </p:cNvPr>
          <p:cNvSpPr txBox="1">
            <a:spLocks noChangeArrowheads="1"/>
          </p:cNvSpPr>
          <p:nvPr/>
        </p:nvSpPr>
        <p:spPr bwMode="auto">
          <a:xfrm rot="4138504">
            <a:off x="1474257" y="3289827"/>
            <a:ext cx="139130" cy="226760"/>
          </a:xfrm>
          <a:prstGeom prst="rect">
            <a:avLst/>
          </a:prstGeom>
          <a:noFill/>
          <a:ln w="9525" algn="ctr">
            <a:noFill/>
            <a:miter lim="800000"/>
            <a:headEnd/>
            <a:tailEnd/>
          </a:ln>
        </p:spPr>
        <p:txBody>
          <a:bodyPr wrap="none" lIns="80673" tIns="40337" rIns="80673" bIns="40337"/>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12" b="0" i="0" u="none" strike="noStrike" kern="1200" cap="none" spc="0" normalizeH="0" baseline="0" noProof="0">
                <a:ln>
                  <a:noFill/>
                </a:ln>
                <a:solidFill>
                  <a:srgbClr val="E7E6E6"/>
                </a:solidFill>
                <a:effectLst/>
                <a:uLnTx/>
                <a:uFillTx/>
                <a:latin typeface="Times New Roman" pitchFamily="18" charset="0"/>
                <a:ea typeface="+mn-ea"/>
                <a:cs typeface="+mn-cs"/>
                <a:sym typeface="Webdings" pitchFamily="18" charset="2"/>
              </a:rPr>
              <a:t></a:t>
            </a:r>
          </a:p>
        </p:txBody>
      </p:sp>
      <p:sp>
        <p:nvSpPr>
          <p:cNvPr id="8" name="Text Box 73">
            <a:extLst>
              <a:ext uri="{FF2B5EF4-FFF2-40B4-BE49-F238E27FC236}">
                <a16:creationId xmlns:a16="http://schemas.microsoft.com/office/drawing/2014/main" id="{8A662912-6B3C-B6E6-6D21-168E5F4C014C}"/>
              </a:ext>
            </a:extLst>
          </p:cNvPr>
          <p:cNvSpPr txBox="1">
            <a:spLocks noChangeArrowheads="1"/>
          </p:cNvSpPr>
          <p:nvPr/>
        </p:nvSpPr>
        <p:spPr bwMode="auto">
          <a:xfrm rot="2674538">
            <a:off x="1367008" y="3970634"/>
            <a:ext cx="515731" cy="227353"/>
          </a:xfrm>
          <a:prstGeom prst="rect">
            <a:avLst/>
          </a:prstGeom>
          <a:noFill/>
          <a:ln w="9525" algn="ctr">
            <a:noFill/>
            <a:miter lim="800000"/>
            <a:headEnd/>
            <a:tailEnd/>
          </a:ln>
        </p:spPr>
        <p:txBody>
          <a:bodyPr wrap="square" lIns="80673" tIns="40337" rIns="80673" bIns="40337">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12" b="0" i="0" u="none" strike="noStrike" kern="1200" cap="none" spc="0" normalizeH="0" baseline="0" noProof="0" dirty="0">
                <a:ln>
                  <a:noFill/>
                </a:ln>
                <a:solidFill>
                  <a:srgbClr val="E7E6E6"/>
                </a:solidFill>
                <a:effectLst/>
                <a:uLnTx/>
                <a:uFillTx/>
                <a:latin typeface="Times New Roman" pitchFamily="18" charset="0"/>
                <a:ea typeface="+mn-ea"/>
                <a:cs typeface="+mn-cs"/>
                <a:sym typeface="Webdings" pitchFamily="18" charset="2"/>
              </a:rPr>
              <a:t></a:t>
            </a:r>
          </a:p>
        </p:txBody>
      </p:sp>
      <p:pic>
        <p:nvPicPr>
          <p:cNvPr id="9" name="Graphic 8" descr="Helicopter">
            <a:extLst>
              <a:ext uri="{FF2B5EF4-FFF2-40B4-BE49-F238E27FC236}">
                <a16:creationId xmlns:a16="http://schemas.microsoft.com/office/drawing/2014/main" id="{491A2527-18E8-1913-DE22-ED2BB0002680}"/>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046301" y="3164361"/>
            <a:ext cx="205155" cy="205155"/>
          </a:xfrm>
          <a:prstGeom prst="rect">
            <a:avLst/>
          </a:prstGeom>
        </p:spPr>
      </p:pic>
      <p:pic>
        <p:nvPicPr>
          <p:cNvPr id="10" name="Graphic 9" descr="Helicopter">
            <a:extLst>
              <a:ext uri="{FF2B5EF4-FFF2-40B4-BE49-F238E27FC236}">
                <a16:creationId xmlns:a16="http://schemas.microsoft.com/office/drawing/2014/main" id="{2C4C2657-D4B3-B02F-CA99-1F52E71CD1A6}"/>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8074" y="2739202"/>
            <a:ext cx="199423" cy="199423"/>
          </a:xfrm>
          <a:prstGeom prst="rect">
            <a:avLst/>
          </a:prstGeom>
        </p:spPr>
      </p:pic>
      <p:pic>
        <p:nvPicPr>
          <p:cNvPr id="11" name="Graphic 10" descr="Helicopter">
            <a:extLst>
              <a:ext uri="{FF2B5EF4-FFF2-40B4-BE49-F238E27FC236}">
                <a16:creationId xmlns:a16="http://schemas.microsoft.com/office/drawing/2014/main" id="{2B42CDB5-8F7A-8BD2-072E-320BFCBD6AF9}"/>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57522" y="3715759"/>
            <a:ext cx="678076" cy="678076"/>
          </a:xfrm>
          <a:prstGeom prst="rect">
            <a:avLst/>
          </a:prstGeom>
        </p:spPr>
      </p:pic>
      <p:pic>
        <p:nvPicPr>
          <p:cNvPr id="12" name="Graphic 11" descr="Helicopter">
            <a:extLst>
              <a:ext uri="{FF2B5EF4-FFF2-40B4-BE49-F238E27FC236}">
                <a16:creationId xmlns:a16="http://schemas.microsoft.com/office/drawing/2014/main" id="{6046B299-A643-2986-3982-A367DABC242B}"/>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205173" y="2540597"/>
            <a:ext cx="205155" cy="205155"/>
          </a:xfrm>
          <a:prstGeom prst="rect">
            <a:avLst/>
          </a:prstGeom>
        </p:spPr>
      </p:pic>
      <p:pic>
        <p:nvPicPr>
          <p:cNvPr id="13" name="Graphic 12" descr="Helicopter">
            <a:extLst>
              <a:ext uri="{FF2B5EF4-FFF2-40B4-BE49-F238E27FC236}">
                <a16:creationId xmlns:a16="http://schemas.microsoft.com/office/drawing/2014/main" id="{65B426F5-55DB-2606-E9DD-DF6B5C4C5E59}"/>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5860363" y="1994279"/>
            <a:ext cx="199798" cy="199798"/>
          </a:xfrm>
          <a:prstGeom prst="rect">
            <a:avLst/>
          </a:prstGeom>
        </p:spPr>
      </p:pic>
      <p:pic>
        <p:nvPicPr>
          <p:cNvPr id="14" name="Graphic 13" descr="Helicopter">
            <a:extLst>
              <a:ext uri="{FF2B5EF4-FFF2-40B4-BE49-F238E27FC236}">
                <a16:creationId xmlns:a16="http://schemas.microsoft.com/office/drawing/2014/main" id="{832C8374-ABD0-32F1-54A7-57FD9D4A78BB}"/>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flipH="1">
            <a:off x="3954599" y="1885913"/>
            <a:ext cx="199798" cy="199798"/>
          </a:xfrm>
          <a:prstGeom prst="rect">
            <a:avLst/>
          </a:prstGeom>
        </p:spPr>
      </p:pic>
      <p:pic>
        <p:nvPicPr>
          <p:cNvPr id="15" name="Graphic 14" descr="Helicopter">
            <a:extLst>
              <a:ext uri="{FF2B5EF4-FFF2-40B4-BE49-F238E27FC236}">
                <a16:creationId xmlns:a16="http://schemas.microsoft.com/office/drawing/2014/main" id="{B85247AF-C7B7-ACAC-C8F0-8A27B4F83D8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230033" y="2838914"/>
            <a:ext cx="205155" cy="205155"/>
          </a:xfrm>
          <a:prstGeom prst="rect">
            <a:avLst/>
          </a:prstGeom>
        </p:spPr>
      </p:pic>
      <p:pic>
        <p:nvPicPr>
          <p:cNvPr id="16" name="Graphic 15" descr="Call center with solid fill">
            <a:extLst>
              <a:ext uri="{FF2B5EF4-FFF2-40B4-BE49-F238E27FC236}">
                <a16:creationId xmlns:a16="http://schemas.microsoft.com/office/drawing/2014/main" id="{54F8D604-904C-71EE-0815-3DDA405A19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679664" y="4973360"/>
            <a:ext cx="561468" cy="561468"/>
          </a:xfrm>
          <a:prstGeom prst="rect">
            <a:avLst/>
          </a:prstGeom>
        </p:spPr>
      </p:pic>
      <p:pic>
        <p:nvPicPr>
          <p:cNvPr id="17" name="Graphic 16" descr="Call center with solid fill">
            <a:extLst>
              <a:ext uri="{FF2B5EF4-FFF2-40B4-BE49-F238E27FC236}">
                <a16:creationId xmlns:a16="http://schemas.microsoft.com/office/drawing/2014/main" id="{88F274A5-59DC-B54B-6F19-D6A929F1217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745774" y="4526494"/>
            <a:ext cx="586974" cy="586974"/>
          </a:xfrm>
          <a:prstGeom prst="rect">
            <a:avLst/>
          </a:prstGeom>
        </p:spPr>
      </p:pic>
      <p:pic>
        <p:nvPicPr>
          <p:cNvPr id="18" name="Graphic 17" descr="Helicopter">
            <a:extLst>
              <a:ext uri="{FF2B5EF4-FFF2-40B4-BE49-F238E27FC236}">
                <a16:creationId xmlns:a16="http://schemas.microsoft.com/office/drawing/2014/main" id="{8F27DAFB-9E5E-1622-B4E7-D7ED4BEC743E}"/>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408711" y="3547473"/>
            <a:ext cx="205155" cy="205155"/>
          </a:xfrm>
          <a:prstGeom prst="rect">
            <a:avLst/>
          </a:prstGeom>
        </p:spPr>
      </p:pic>
      <p:cxnSp>
        <p:nvCxnSpPr>
          <p:cNvPr id="19" name="Straight Connector 18">
            <a:extLst>
              <a:ext uri="{FF2B5EF4-FFF2-40B4-BE49-F238E27FC236}">
                <a16:creationId xmlns:a16="http://schemas.microsoft.com/office/drawing/2014/main" id="{454F2969-4B65-B142-306E-2A6825A788BD}"/>
              </a:ext>
            </a:extLst>
          </p:cNvPr>
          <p:cNvCxnSpPr>
            <a:cxnSpLocks/>
            <a:stCxn id="17" idx="0"/>
            <a:endCxn id="18" idx="2"/>
          </p:cNvCxnSpPr>
          <p:nvPr/>
        </p:nvCxnSpPr>
        <p:spPr>
          <a:xfrm flipV="1">
            <a:off x="3039261" y="3752628"/>
            <a:ext cx="1472027" cy="773866"/>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1599358-0D33-C77A-0098-DEF121023361}"/>
              </a:ext>
            </a:extLst>
          </p:cNvPr>
          <p:cNvCxnSpPr>
            <a:cxnSpLocks/>
            <a:stCxn id="17" idx="0"/>
            <a:endCxn id="12" idx="2"/>
          </p:cNvCxnSpPr>
          <p:nvPr/>
        </p:nvCxnSpPr>
        <p:spPr>
          <a:xfrm flipV="1">
            <a:off x="3039261" y="2745751"/>
            <a:ext cx="1268489" cy="1780743"/>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FDD50F-1BB7-298D-B80B-6A083321D392}"/>
              </a:ext>
            </a:extLst>
          </p:cNvPr>
          <p:cNvCxnSpPr>
            <a:cxnSpLocks/>
            <a:stCxn id="17" idx="0"/>
            <a:endCxn id="13" idx="2"/>
          </p:cNvCxnSpPr>
          <p:nvPr/>
        </p:nvCxnSpPr>
        <p:spPr>
          <a:xfrm flipV="1">
            <a:off x="3039261" y="2194077"/>
            <a:ext cx="2921000" cy="2332417"/>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0347E66-D84D-FC16-BAFF-962B0F2B7404}"/>
              </a:ext>
            </a:extLst>
          </p:cNvPr>
          <p:cNvCxnSpPr>
            <a:cxnSpLocks/>
            <a:stCxn id="17" idx="0"/>
            <a:endCxn id="15" idx="2"/>
          </p:cNvCxnSpPr>
          <p:nvPr/>
        </p:nvCxnSpPr>
        <p:spPr>
          <a:xfrm flipV="1">
            <a:off x="3039261" y="3044068"/>
            <a:ext cx="4293349" cy="1482426"/>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98962B6-21D5-FA57-7F49-7D35D74F865D}"/>
              </a:ext>
            </a:extLst>
          </p:cNvPr>
          <p:cNvCxnSpPr>
            <a:cxnSpLocks/>
            <a:stCxn id="17" idx="0"/>
            <a:endCxn id="9" idx="2"/>
          </p:cNvCxnSpPr>
          <p:nvPr/>
        </p:nvCxnSpPr>
        <p:spPr>
          <a:xfrm flipV="1">
            <a:off x="3039261" y="3369516"/>
            <a:ext cx="109617" cy="1156978"/>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F059E8-A6CA-0ABB-D3C9-7FD14BAC38C4}"/>
              </a:ext>
            </a:extLst>
          </p:cNvPr>
          <p:cNvCxnSpPr>
            <a:cxnSpLocks/>
            <a:stCxn id="32" idx="3"/>
            <a:endCxn id="16" idx="0"/>
          </p:cNvCxnSpPr>
          <p:nvPr/>
        </p:nvCxnSpPr>
        <p:spPr>
          <a:xfrm>
            <a:off x="5126330" y="2436635"/>
            <a:ext cx="4834069" cy="2536724"/>
          </a:xfrm>
          <a:prstGeom prst="line">
            <a:avLst/>
          </a:prstGeom>
          <a:ln w="1270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EA883D-6279-E7CC-CF9E-23C36A656A77}"/>
              </a:ext>
            </a:extLst>
          </p:cNvPr>
          <p:cNvCxnSpPr>
            <a:cxnSpLocks/>
            <a:stCxn id="35" idx="2"/>
            <a:endCxn id="16" idx="0"/>
          </p:cNvCxnSpPr>
          <p:nvPr/>
        </p:nvCxnSpPr>
        <p:spPr>
          <a:xfrm>
            <a:off x="8042820" y="4533127"/>
            <a:ext cx="1917578" cy="440233"/>
          </a:xfrm>
          <a:prstGeom prst="line">
            <a:avLst/>
          </a:prstGeom>
          <a:ln w="1270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E3DBFB2-1E72-7E63-A687-6B525CC80E6A}"/>
              </a:ext>
            </a:extLst>
          </p:cNvPr>
          <p:cNvCxnSpPr>
            <a:cxnSpLocks/>
            <a:stCxn id="30" idx="3"/>
            <a:endCxn id="16" idx="0"/>
          </p:cNvCxnSpPr>
          <p:nvPr/>
        </p:nvCxnSpPr>
        <p:spPr>
          <a:xfrm>
            <a:off x="8169327" y="3406408"/>
            <a:ext cx="1791071" cy="1566952"/>
          </a:xfrm>
          <a:prstGeom prst="line">
            <a:avLst/>
          </a:prstGeom>
          <a:ln w="1270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4155588-E6BC-21E1-E484-2376DE0C07BC}"/>
              </a:ext>
            </a:extLst>
          </p:cNvPr>
          <p:cNvCxnSpPr>
            <a:cxnSpLocks/>
            <a:stCxn id="31" idx="2"/>
            <a:endCxn id="16" idx="0"/>
          </p:cNvCxnSpPr>
          <p:nvPr/>
        </p:nvCxnSpPr>
        <p:spPr>
          <a:xfrm>
            <a:off x="6517148" y="2863774"/>
            <a:ext cx="3443251" cy="2109585"/>
          </a:xfrm>
          <a:prstGeom prst="line">
            <a:avLst/>
          </a:prstGeom>
          <a:ln w="1270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38F441-6011-2A09-1578-3B6388F999D1}"/>
              </a:ext>
            </a:extLst>
          </p:cNvPr>
          <p:cNvCxnSpPr>
            <a:cxnSpLocks/>
            <a:stCxn id="33" idx="3"/>
            <a:endCxn id="16" idx="0"/>
          </p:cNvCxnSpPr>
          <p:nvPr/>
        </p:nvCxnSpPr>
        <p:spPr>
          <a:xfrm>
            <a:off x="9368495" y="3244260"/>
            <a:ext cx="591903" cy="1729100"/>
          </a:xfrm>
          <a:prstGeom prst="line">
            <a:avLst/>
          </a:prstGeom>
          <a:ln w="1270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398DD3C-1D4E-6712-A270-D3CBB31D542D}"/>
              </a:ext>
            </a:extLst>
          </p:cNvPr>
          <p:cNvCxnSpPr>
            <a:cxnSpLocks/>
            <a:stCxn id="34" idx="3"/>
            <a:endCxn id="16" idx="0"/>
          </p:cNvCxnSpPr>
          <p:nvPr/>
        </p:nvCxnSpPr>
        <p:spPr>
          <a:xfrm>
            <a:off x="9772784" y="2909411"/>
            <a:ext cx="187614" cy="2063949"/>
          </a:xfrm>
          <a:prstGeom prst="line">
            <a:avLst/>
          </a:prstGeom>
          <a:ln w="1270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30" name="Graphic 29" descr="Quadcopter with solid fill">
            <a:extLst>
              <a:ext uri="{FF2B5EF4-FFF2-40B4-BE49-F238E27FC236}">
                <a16:creationId xmlns:a16="http://schemas.microsoft.com/office/drawing/2014/main" id="{F7FD3AE6-AD14-BCF8-2D5A-F360DDD14570}"/>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964172" y="3303830"/>
            <a:ext cx="205155" cy="205155"/>
          </a:xfrm>
          <a:prstGeom prst="rect">
            <a:avLst/>
          </a:prstGeom>
        </p:spPr>
      </p:pic>
      <p:pic>
        <p:nvPicPr>
          <p:cNvPr id="31" name="Graphic 30" descr="Quadcopter with solid fill">
            <a:extLst>
              <a:ext uri="{FF2B5EF4-FFF2-40B4-BE49-F238E27FC236}">
                <a16:creationId xmlns:a16="http://schemas.microsoft.com/office/drawing/2014/main" id="{98C39961-D063-38D2-A712-1D9C075032F1}"/>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414570" y="2658620"/>
            <a:ext cx="205155" cy="205155"/>
          </a:xfrm>
          <a:prstGeom prst="rect">
            <a:avLst/>
          </a:prstGeom>
        </p:spPr>
      </p:pic>
      <p:pic>
        <p:nvPicPr>
          <p:cNvPr id="32" name="Graphic 31" descr="Quadcopter with solid fill">
            <a:extLst>
              <a:ext uri="{FF2B5EF4-FFF2-40B4-BE49-F238E27FC236}">
                <a16:creationId xmlns:a16="http://schemas.microsoft.com/office/drawing/2014/main" id="{47EA4C4D-5472-4F09-EFBF-5784B2953B0B}"/>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4921175" y="2334058"/>
            <a:ext cx="205155" cy="205155"/>
          </a:xfrm>
          <a:prstGeom prst="rect">
            <a:avLst/>
          </a:prstGeom>
        </p:spPr>
      </p:pic>
      <p:pic>
        <p:nvPicPr>
          <p:cNvPr id="33" name="Graphic 32" descr="Quadcopter with solid fill">
            <a:extLst>
              <a:ext uri="{FF2B5EF4-FFF2-40B4-BE49-F238E27FC236}">
                <a16:creationId xmlns:a16="http://schemas.microsoft.com/office/drawing/2014/main" id="{E2926E63-92C2-9F26-8077-E81B1A81FFB7}"/>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9163340" y="3141682"/>
            <a:ext cx="205155" cy="205155"/>
          </a:xfrm>
          <a:prstGeom prst="rect">
            <a:avLst/>
          </a:prstGeom>
        </p:spPr>
      </p:pic>
      <p:pic>
        <p:nvPicPr>
          <p:cNvPr id="34" name="Graphic 33" descr="Quadcopter with solid fill">
            <a:extLst>
              <a:ext uri="{FF2B5EF4-FFF2-40B4-BE49-F238E27FC236}">
                <a16:creationId xmlns:a16="http://schemas.microsoft.com/office/drawing/2014/main" id="{AB295EF6-5705-538A-6EBB-223ADF54B411}"/>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9567629" y="2806834"/>
            <a:ext cx="205155" cy="205155"/>
          </a:xfrm>
          <a:prstGeom prst="rect">
            <a:avLst/>
          </a:prstGeom>
        </p:spPr>
      </p:pic>
      <p:pic>
        <p:nvPicPr>
          <p:cNvPr id="35" name="Graphic 34" descr="Quadcopter with solid fill">
            <a:extLst>
              <a:ext uri="{FF2B5EF4-FFF2-40B4-BE49-F238E27FC236}">
                <a16:creationId xmlns:a16="http://schemas.microsoft.com/office/drawing/2014/main" id="{4C2072C3-5992-A1DE-F592-21407BE4C55E}"/>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940243" y="4327972"/>
            <a:ext cx="205155" cy="205155"/>
          </a:xfrm>
          <a:prstGeom prst="rect">
            <a:avLst/>
          </a:prstGeom>
        </p:spPr>
      </p:pic>
      <p:pic>
        <p:nvPicPr>
          <p:cNvPr id="36" name="Graphic 35" descr="Quadcopter with solid fill">
            <a:extLst>
              <a:ext uri="{FF2B5EF4-FFF2-40B4-BE49-F238E27FC236}">
                <a16:creationId xmlns:a16="http://schemas.microsoft.com/office/drawing/2014/main" id="{FF5F0F7E-AA72-C9E4-A59A-F0E0D1F029B8}"/>
              </a:ext>
            </a:extLst>
          </p:cNvPr>
          <p:cNvPicPr>
            <a:picLocks noChangeAspect="1"/>
          </p:cNvPicPr>
          <p:nvPr/>
        </p:nvPicPr>
        <p:blipFill>
          <a:blip r:embed="rId16" cstate="hq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415321" y="2443240"/>
            <a:ext cx="205155" cy="205155"/>
          </a:xfrm>
          <a:prstGeom prst="rect">
            <a:avLst/>
          </a:prstGeom>
        </p:spPr>
      </p:pic>
      <p:sp>
        <p:nvSpPr>
          <p:cNvPr id="37" name="Flowchart: Alternate Process 36">
            <a:extLst>
              <a:ext uri="{FF2B5EF4-FFF2-40B4-BE49-F238E27FC236}">
                <a16:creationId xmlns:a16="http://schemas.microsoft.com/office/drawing/2014/main" id="{19E98275-D0ED-C62B-A3CA-8A4CBDB25617}"/>
              </a:ext>
            </a:extLst>
          </p:cNvPr>
          <p:cNvSpPr/>
          <p:nvPr/>
        </p:nvSpPr>
        <p:spPr>
          <a:xfrm>
            <a:off x="2265964" y="5446644"/>
            <a:ext cx="2223035" cy="632608"/>
          </a:xfrm>
          <a:prstGeom prst="flowChartAlternateProcess">
            <a:avLst/>
          </a:prstGeom>
          <a:ln w="76200">
            <a:solidFill>
              <a:schemeClr val="tx1"/>
            </a:solidFill>
          </a:ln>
          <a:effectLst>
            <a:softEdge rad="63500"/>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Human-autonomy teaming</a:t>
            </a:r>
          </a:p>
        </p:txBody>
      </p:sp>
      <p:pic>
        <p:nvPicPr>
          <p:cNvPr id="38" name="Graphic 37" descr="Helicopter">
            <a:extLst>
              <a:ext uri="{FF2B5EF4-FFF2-40B4-BE49-F238E27FC236}">
                <a16:creationId xmlns:a16="http://schemas.microsoft.com/office/drawing/2014/main" id="{9DA84B4F-C4D4-C81F-5AEB-DC620FC696D9}"/>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250754" y="1932498"/>
            <a:ext cx="199798" cy="199798"/>
          </a:xfrm>
          <a:prstGeom prst="rect">
            <a:avLst/>
          </a:prstGeom>
        </p:spPr>
      </p:pic>
      <p:pic>
        <p:nvPicPr>
          <p:cNvPr id="39" name="Graphic 38" descr="Call center with solid fill">
            <a:extLst>
              <a:ext uri="{FF2B5EF4-FFF2-40B4-BE49-F238E27FC236}">
                <a16:creationId xmlns:a16="http://schemas.microsoft.com/office/drawing/2014/main" id="{2622962C-0047-A13A-EF8B-87333AD997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339127" y="4718717"/>
            <a:ext cx="586974" cy="586974"/>
          </a:xfrm>
          <a:prstGeom prst="rect">
            <a:avLst/>
          </a:prstGeom>
        </p:spPr>
      </p:pic>
      <p:pic>
        <p:nvPicPr>
          <p:cNvPr id="42" name="Graphic 41" descr="Cloud outline">
            <a:extLst>
              <a:ext uri="{FF2B5EF4-FFF2-40B4-BE49-F238E27FC236}">
                <a16:creationId xmlns:a16="http://schemas.microsoft.com/office/drawing/2014/main" id="{518C2F68-E137-4A0B-ACB5-5AE0FC7A1706}"/>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8989976" y="1553596"/>
            <a:ext cx="515291" cy="515291"/>
          </a:xfrm>
          <a:prstGeom prst="rect">
            <a:avLst/>
          </a:prstGeom>
        </p:spPr>
      </p:pic>
      <p:sp>
        <p:nvSpPr>
          <p:cNvPr id="43" name="TextBox 42">
            <a:extLst>
              <a:ext uri="{FF2B5EF4-FFF2-40B4-BE49-F238E27FC236}">
                <a16:creationId xmlns:a16="http://schemas.microsoft.com/office/drawing/2014/main" id="{8E68E7A4-1480-2555-1DC4-FDE7DB1C895D}"/>
              </a:ext>
            </a:extLst>
          </p:cNvPr>
          <p:cNvSpPr txBox="1"/>
          <p:nvPr/>
        </p:nvSpPr>
        <p:spPr>
          <a:xfrm>
            <a:off x="2911789" y="4805485"/>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p>
        </p:txBody>
      </p:sp>
      <p:sp>
        <p:nvSpPr>
          <p:cNvPr id="44" name="TextBox 43">
            <a:extLst>
              <a:ext uri="{FF2B5EF4-FFF2-40B4-BE49-F238E27FC236}">
                <a16:creationId xmlns:a16="http://schemas.microsoft.com/office/drawing/2014/main" id="{B361A9A2-946D-AF7D-86AC-269E059A63FF}"/>
              </a:ext>
            </a:extLst>
          </p:cNvPr>
          <p:cNvSpPr txBox="1"/>
          <p:nvPr/>
        </p:nvSpPr>
        <p:spPr>
          <a:xfrm>
            <a:off x="3511572" y="5001728"/>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2</a:t>
            </a:r>
          </a:p>
        </p:txBody>
      </p:sp>
      <p:sp>
        <p:nvSpPr>
          <p:cNvPr id="45" name="TextBox 44">
            <a:extLst>
              <a:ext uri="{FF2B5EF4-FFF2-40B4-BE49-F238E27FC236}">
                <a16:creationId xmlns:a16="http://schemas.microsoft.com/office/drawing/2014/main" id="{8A58B358-D81D-C378-F804-975C617C825F}"/>
              </a:ext>
            </a:extLst>
          </p:cNvPr>
          <p:cNvSpPr txBox="1"/>
          <p:nvPr/>
        </p:nvSpPr>
        <p:spPr>
          <a:xfrm>
            <a:off x="3001284" y="2947300"/>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46" name="TextBox 45">
            <a:extLst>
              <a:ext uri="{FF2B5EF4-FFF2-40B4-BE49-F238E27FC236}">
                <a16:creationId xmlns:a16="http://schemas.microsoft.com/office/drawing/2014/main" id="{1691AAD8-754F-7357-6930-9355164E83AE}"/>
              </a:ext>
            </a:extLst>
          </p:cNvPr>
          <p:cNvSpPr txBox="1"/>
          <p:nvPr/>
        </p:nvSpPr>
        <p:spPr>
          <a:xfrm>
            <a:off x="4120992" y="2315248"/>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47" name="TextBox 46">
            <a:extLst>
              <a:ext uri="{FF2B5EF4-FFF2-40B4-BE49-F238E27FC236}">
                <a16:creationId xmlns:a16="http://schemas.microsoft.com/office/drawing/2014/main" id="{A73EEA27-5345-B7C7-A38B-2B8464A8445D}"/>
              </a:ext>
            </a:extLst>
          </p:cNvPr>
          <p:cNvSpPr txBox="1"/>
          <p:nvPr/>
        </p:nvSpPr>
        <p:spPr>
          <a:xfrm>
            <a:off x="5796831" y="1757616"/>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48" name="TextBox 47">
            <a:extLst>
              <a:ext uri="{FF2B5EF4-FFF2-40B4-BE49-F238E27FC236}">
                <a16:creationId xmlns:a16="http://schemas.microsoft.com/office/drawing/2014/main" id="{F1F6C68A-A44D-A7AF-6B78-5EABD4A28040}"/>
              </a:ext>
            </a:extLst>
          </p:cNvPr>
          <p:cNvSpPr txBox="1"/>
          <p:nvPr/>
        </p:nvSpPr>
        <p:spPr>
          <a:xfrm>
            <a:off x="7195773" y="2621047"/>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5</a:t>
            </a:r>
          </a:p>
        </p:txBody>
      </p:sp>
      <p:sp>
        <p:nvSpPr>
          <p:cNvPr id="49" name="TextBox 48">
            <a:extLst>
              <a:ext uri="{FF2B5EF4-FFF2-40B4-BE49-F238E27FC236}">
                <a16:creationId xmlns:a16="http://schemas.microsoft.com/office/drawing/2014/main" id="{66614AAB-33EB-5815-304D-ECA5C876C93E}"/>
              </a:ext>
            </a:extLst>
          </p:cNvPr>
          <p:cNvSpPr txBox="1"/>
          <p:nvPr/>
        </p:nvSpPr>
        <p:spPr>
          <a:xfrm>
            <a:off x="4620914" y="3416638"/>
            <a:ext cx="977428" cy="328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50" name="Flowchart: Alternate Process 49">
            <a:extLst>
              <a:ext uri="{FF2B5EF4-FFF2-40B4-BE49-F238E27FC236}">
                <a16:creationId xmlns:a16="http://schemas.microsoft.com/office/drawing/2014/main" id="{23FFF1F9-A3A7-74B2-EDB6-D460C54301BA}"/>
              </a:ext>
            </a:extLst>
          </p:cNvPr>
          <p:cNvSpPr/>
          <p:nvPr/>
        </p:nvSpPr>
        <p:spPr>
          <a:xfrm>
            <a:off x="5125269" y="4383912"/>
            <a:ext cx="2434240" cy="710349"/>
          </a:xfrm>
          <a:prstGeom prst="flowChartAlternateProcess">
            <a:avLst/>
          </a:prstGeom>
          <a:ln w="76200">
            <a:solidFill>
              <a:schemeClr val="tx1"/>
            </a:solidFill>
          </a:ln>
          <a:effectLst>
            <a:softEdge rad="63500"/>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Development of vehicle autonomy </a:t>
            </a:r>
          </a:p>
        </p:txBody>
      </p:sp>
      <p:sp>
        <p:nvSpPr>
          <p:cNvPr id="52" name="Flowchart: Alternate Process 51">
            <a:extLst>
              <a:ext uri="{FF2B5EF4-FFF2-40B4-BE49-F238E27FC236}">
                <a16:creationId xmlns:a16="http://schemas.microsoft.com/office/drawing/2014/main" id="{FCB9F4CC-1601-2C10-0B11-7EF9065D0307}"/>
              </a:ext>
            </a:extLst>
          </p:cNvPr>
          <p:cNvSpPr/>
          <p:nvPr/>
        </p:nvSpPr>
        <p:spPr>
          <a:xfrm>
            <a:off x="7916952" y="2086993"/>
            <a:ext cx="2663367" cy="710349"/>
          </a:xfrm>
          <a:prstGeom prst="flowChartAlternateProcess">
            <a:avLst/>
          </a:prstGeom>
          <a:ln w="76200">
            <a:solidFill>
              <a:schemeClr val="tx1"/>
            </a:solidFill>
          </a:ln>
          <a:effectLst>
            <a:softEdge rad="63500"/>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Calibri" panose="020F0502020204030204"/>
                <a:ea typeface="+mn-ea"/>
                <a:cs typeface="+mn-cs"/>
              </a:rPr>
              <a:t>Infrastructure for autonomy</a:t>
            </a:r>
          </a:p>
        </p:txBody>
      </p:sp>
      <p:pic>
        <p:nvPicPr>
          <p:cNvPr id="54" name="Graphic 53" descr="Cell Tower with solid fill">
            <a:extLst>
              <a:ext uri="{FF2B5EF4-FFF2-40B4-BE49-F238E27FC236}">
                <a16:creationId xmlns:a16="http://schemas.microsoft.com/office/drawing/2014/main" id="{DB7434CE-D801-7037-ECAF-80ABE54EC23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9599006" y="1505430"/>
            <a:ext cx="602034" cy="602034"/>
          </a:xfrm>
          <a:prstGeom prst="rect">
            <a:avLst/>
          </a:prstGeom>
        </p:spPr>
      </p:pic>
      <p:pic>
        <p:nvPicPr>
          <p:cNvPr id="58" name="Graphic 57" descr="Medieval tower outline">
            <a:extLst>
              <a:ext uri="{FF2B5EF4-FFF2-40B4-BE49-F238E27FC236}">
                <a16:creationId xmlns:a16="http://schemas.microsoft.com/office/drawing/2014/main" id="{E24D56DF-8387-0E96-3215-062ADFC162C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8247785" y="1349530"/>
            <a:ext cx="702593" cy="702593"/>
          </a:xfrm>
          <a:prstGeom prst="rect">
            <a:avLst/>
          </a:prstGeom>
        </p:spPr>
      </p:pic>
      <p:sp>
        <p:nvSpPr>
          <p:cNvPr id="3" name="Content Placeholder 2">
            <a:extLst>
              <a:ext uri="{FF2B5EF4-FFF2-40B4-BE49-F238E27FC236}">
                <a16:creationId xmlns:a16="http://schemas.microsoft.com/office/drawing/2014/main" id="{6DFB93A1-BFB1-2081-00E7-0239EF7C5E81}"/>
              </a:ext>
            </a:extLst>
          </p:cNvPr>
          <p:cNvSpPr>
            <a:spLocks noGrp="1"/>
          </p:cNvSpPr>
          <p:nvPr>
            <p:ph idx="13"/>
          </p:nvPr>
        </p:nvSpPr>
        <p:spPr>
          <a:xfrm>
            <a:off x="274319" y="642333"/>
            <a:ext cx="11107189" cy="310896"/>
          </a:xfrm>
        </p:spPr>
        <p:txBody>
          <a:bodyPr/>
          <a:lstStyle/>
          <a:p>
            <a:r>
              <a:rPr lang="en-US" dirty="0"/>
              <a:t>Targeted development of tools and technologies to advance the state of autonomy in aeronautics</a:t>
            </a:r>
          </a:p>
        </p:txBody>
      </p:sp>
    </p:spTree>
    <p:extLst>
      <p:ext uri="{BB962C8B-B14F-4D97-AF65-F5344CB8AC3E}">
        <p14:creationId xmlns:p14="http://schemas.microsoft.com/office/powerpoint/2010/main" val="58080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0" grpId="0" animBg="1"/>
      <p:bldP spid="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hart of a company's maturity level&#10;&#10;Description automatically generated with medium confidence">
            <a:extLst>
              <a:ext uri="{FF2B5EF4-FFF2-40B4-BE49-F238E27FC236}">
                <a16:creationId xmlns:a16="http://schemas.microsoft.com/office/drawing/2014/main" id="{EE535F1E-66B9-7456-0143-6E9053C2FB5C}"/>
              </a:ext>
            </a:extLst>
          </p:cNvPr>
          <p:cNvPicPr>
            <a:picLocks noGrp="1" noChangeAspect="1"/>
          </p:cNvPicPr>
          <p:nvPr>
            <p:ph idx="13"/>
          </p:nvPr>
        </p:nvPicPr>
        <p:blipFill>
          <a:blip r:embed="rId2"/>
          <a:stretch>
            <a:fillRect/>
          </a:stretch>
        </p:blipFill>
        <p:spPr>
          <a:xfrm>
            <a:off x="1157568" y="1066579"/>
            <a:ext cx="9876864" cy="4975361"/>
          </a:xfrm>
        </p:spPr>
      </p:pic>
      <p:sp>
        <p:nvSpPr>
          <p:cNvPr id="7" name="Title 1">
            <a:extLst>
              <a:ext uri="{FF2B5EF4-FFF2-40B4-BE49-F238E27FC236}">
                <a16:creationId xmlns:a16="http://schemas.microsoft.com/office/drawing/2014/main" id="{275F44C9-70E3-FF6C-C398-5CF658C0FAC1}"/>
              </a:ext>
            </a:extLst>
          </p:cNvPr>
          <p:cNvSpPr>
            <a:spLocks noGrp="1"/>
          </p:cNvSpPr>
          <p:nvPr>
            <p:ph type="title"/>
          </p:nvPr>
        </p:nvSpPr>
        <p:spPr>
          <a:xfrm>
            <a:off x="274320" y="199391"/>
            <a:ext cx="10058400" cy="512064"/>
          </a:xfrm>
        </p:spPr>
        <p:txBody>
          <a:bodyPr/>
          <a:lstStyle/>
          <a:p>
            <a:r>
              <a:rPr lang="en-US" dirty="0"/>
              <a:t>Planning for the Future</a:t>
            </a:r>
          </a:p>
        </p:txBody>
      </p:sp>
      <p:sp>
        <p:nvSpPr>
          <p:cNvPr id="8" name="Content Placeholder 2">
            <a:extLst>
              <a:ext uri="{FF2B5EF4-FFF2-40B4-BE49-F238E27FC236}">
                <a16:creationId xmlns:a16="http://schemas.microsoft.com/office/drawing/2014/main" id="{6A6E8995-46A5-5C87-53EC-5687998E6AF2}"/>
              </a:ext>
            </a:extLst>
          </p:cNvPr>
          <p:cNvSpPr txBox="1">
            <a:spLocks/>
          </p:cNvSpPr>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Getting a head start on the technologies that enable NASA’s vision.</a:t>
            </a:r>
          </a:p>
        </p:txBody>
      </p:sp>
      <p:sp>
        <p:nvSpPr>
          <p:cNvPr id="9" name="TextBox 8">
            <a:extLst>
              <a:ext uri="{FF2B5EF4-FFF2-40B4-BE49-F238E27FC236}">
                <a16:creationId xmlns:a16="http://schemas.microsoft.com/office/drawing/2014/main" id="{E49B8560-E046-A498-FA24-E368DD753E33}"/>
              </a:ext>
            </a:extLst>
          </p:cNvPr>
          <p:cNvSpPr txBox="1"/>
          <p:nvPr/>
        </p:nvSpPr>
        <p:spPr>
          <a:xfrm>
            <a:off x="3319396" y="6053240"/>
            <a:ext cx="8605381" cy="523220"/>
          </a:xfrm>
          <a:prstGeom prst="rect">
            <a:avLst/>
          </a:prstGeom>
          <a:noFill/>
        </p:spPr>
        <p:txBody>
          <a:bodyPr wrap="square" rtlCol="0">
            <a:spAutoFit/>
          </a:bodyPr>
          <a:lstStyle/>
          <a:p>
            <a:r>
              <a:rPr lang="en-US" sz="1400" b="0" i="0" dirty="0">
                <a:solidFill>
                  <a:srgbClr val="222222"/>
                </a:solidFill>
                <a:effectLst/>
                <a:latin typeface="Arial" panose="020B0604020202020204" pitchFamily="34" charset="0"/>
              </a:rPr>
              <a:t>Source: Goodrich, Kenneth H., and Colin R. Theodore. "Description of the NASA Urban Air Mobility Maturity Levels (UML)." </a:t>
            </a:r>
            <a:r>
              <a:rPr lang="en-US" sz="1400" b="0" i="1" dirty="0">
                <a:solidFill>
                  <a:srgbClr val="222222"/>
                </a:solidFill>
                <a:effectLst/>
                <a:latin typeface="Arial" panose="020B0604020202020204" pitchFamily="34" charset="0"/>
              </a:rPr>
              <a:t>AIAA Aviation Forum 2020</a:t>
            </a:r>
            <a:r>
              <a:rPr lang="en-US" sz="1400" b="0" i="0" dirty="0">
                <a:solidFill>
                  <a:srgbClr val="222222"/>
                </a:solidFill>
                <a:effectLst/>
                <a:latin typeface="Arial" panose="020B0604020202020204" pitchFamily="34" charset="0"/>
              </a:rPr>
              <a:t>.</a:t>
            </a:r>
            <a:endParaRPr lang="en-US" sz="1400" dirty="0"/>
          </a:p>
        </p:txBody>
      </p:sp>
    </p:spTree>
    <p:extLst>
      <p:ext uri="{BB962C8B-B14F-4D97-AF65-F5344CB8AC3E}">
        <p14:creationId xmlns:p14="http://schemas.microsoft.com/office/powerpoint/2010/main" val="3012385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74B2-EDD5-1369-85D5-3BD1555B18B3}"/>
              </a:ext>
            </a:extLst>
          </p:cNvPr>
          <p:cNvSpPr>
            <a:spLocks noGrp="1"/>
          </p:cNvSpPr>
          <p:nvPr>
            <p:ph type="title"/>
          </p:nvPr>
        </p:nvSpPr>
        <p:spPr/>
        <p:txBody>
          <a:bodyPr/>
          <a:lstStyle/>
          <a:p>
            <a:r>
              <a:rPr lang="en-US" dirty="0"/>
              <a:t>Planning for the Future</a:t>
            </a:r>
          </a:p>
        </p:txBody>
      </p:sp>
      <p:sp>
        <p:nvSpPr>
          <p:cNvPr id="3" name="Content Placeholder 2">
            <a:extLst>
              <a:ext uri="{FF2B5EF4-FFF2-40B4-BE49-F238E27FC236}">
                <a16:creationId xmlns:a16="http://schemas.microsoft.com/office/drawing/2014/main" id="{74B4F6A4-D634-7F86-B067-78CA5A870D25}"/>
              </a:ext>
            </a:extLst>
          </p:cNvPr>
          <p:cNvSpPr>
            <a:spLocks noGrp="1"/>
          </p:cNvSpPr>
          <p:nvPr>
            <p:ph idx="13"/>
          </p:nvPr>
        </p:nvSpPr>
        <p:spPr/>
        <p:txBody>
          <a:bodyPr/>
          <a:lstStyle/>
          <a:p>
            <a:r>
              <a:rPr lang="en-US" dirty="0"/>
              <a:t>Getting a head start on the technologies that enable NASA’s vision.</a:t>
            </a:r>
          </a:p>
        </p:txBody>
      </p:sp>
      <p:sp>
        <p:nvSpPr>
          <p:cNvPr id="4" name="Content Placeholder 3">
            <a:extLst>
              <a:ext uri="{FF2B5EF4-FFF2-40B4-BE49-F238E27FC236}">
                <a16:creationId xmlns:a16="http://schemas.microsoft.com/office/drawing/2014/main" id="{FC6CCE59-5CBA-4742-9B24-F33D1341DA45}"/>
              </a:ext>
            </a:extLst>
          </p:cNvPr>
          <p:cNvSpPr>
            <a:spLocks noGrp="1"/>
          </p:cNvSpPr>
          <p:nvPr>
            <p:ph idx="14"/>
          </p:nvPr>
        </p:nvSpPr>
        <p:spPr>
          <a:xfrm>
            <a:off x="438411" y="1195959"/>
            <a:ext cx="10915389" cy="4981003"/>
          </a:xfrm>
        </p:spPr>
        <p:txBody>
          <a:bodyPr/>
          <a:lstStyle/>
          <a:p>
            <a:pPr marL="0" indent="0"/>
            <a:r>
              <a:rPr lang="en-US" sz="2400" dirty="0"/>
              <a:t>The Autonomous Systems Discipline Efforts:</a:t>
            </a:r>
          </a:p>
          <a:p>
            <a:pPr marL="342900" indent="-342900">
              <a:buFont typeface="Arial" panose="020B0604020202020204" pitchFamily="34" charset="0"/>
              <a:buChar char="•"/>
            </a:pPr>
            <a:r>
              <a:rPr lang="en-US" sz="2400" dirty="0"/>
              <a:t>Flight tests to demonstrate perception technology onboard the aircraft and from an infrastructure of distributed sensor nodes.</a:t>
            </a:r>
          </a:p>
          <a:p>
            <a:pPr marL="342900" indent="-342900">
              <a:buFont typeface="Arial" panose="020B0604020202020204" pitchFamily="34" charset="0"/>
              <a:buChar char="•"/>
            </a:pPr>
            <a:r>
              <a:rPr lang="en-US" sz="2400" dirty="0"/>
              <a:t>Human-in-the-loop simulation of vehicle fleet management roles and testing of new software interfaces.</a:t>
            </a:r>
          </a:p>
          <a:p>
            <a:pPr marL="342900" indent="-342900">
              <a:buFont typeface="Arial" panose="020B0604020202020204" pitchFamily="34" charset="0"/>
              <a:buChar char="•"/>
            </a:pPr>
            <a:r>
              <a:rPr lang="en-US" sz="2400" dirty="0"/>
              <a:t>Research and development of advanced methods for on-vehicle contingency management.</a:t>
            </a:r>
          </a:p>
          <a:p>
            <a:pPr marL="342900" indent="-342900">
              <a:buFont typeface="Arial" panose="020B0604020202020204" pitchFamily="34" charset="0"/>
              <a:buChar char="•"/>
            </a:pPr>
            <a:r>
              <a:rPr lang="en-US" sz="2400" dirty="0"/>
              <a:t>Strong community coordination though workshops and discussions to define technology gaps and key barriers.</a:t>
            </a:r>
          </a:p>
          <a:p>
            <a:pPr marL="342900" indent="-342900">
              <a:buFont typeface="Arial" panose="020B0604020202020204" pitchFamily="34" charset="0"/>
              <a:buChar char="•"/>
            </a:pPr>
            <a:r>
              <a:rPr lang="en-US" sz="2400" dirty="0"/>
              <a:t>The collection of large data sets to support machine learning-based tools for perception.</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44714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CB05-E5FE-2E50-6CE7-E9F288CDEE22}"/>
              </a:ext>
            </a:extLst>
          </p:cNvPr>
          <p:cNvSpPr>
            <a:spLocks noGrp="1"/>
          </p:cNvSpPr>
          <p:nvPr>
            <p:ph type="title"/>
          </p:nvPr>
        </p:nvSpPr>
        <p:spPr>
          <a:xfrm>
            <a:off x="274320" y="199391"/>
            <a:ext cx="11738140" cy="512064"/>
          </a:xfrm>
        </p:spPr>
        <p:txBody>
          <a:bodyPr/>
          <a:lstStyle/>
          <a:p>
            <a:r>
              <a:rPr lang="en-US" dirty="0"/>
              <a:t>Thank you. Questions?</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          George Gorospe, </a:t>
            </a:r>
            <a:r>
              <a:rPr lang="en-US" dirty="0" err="1"/>
              <a:t>George.e.Gorospe@nasa.gov</a:t>
            </a:r>
            <a:endParaRPr lang="en-US" dirty="0"/>
          </a:p>
        </p:txBody>
      </p:sp>
      <p:pic>
        <p:nvPicPr>
          <p:cNvPr id="6" name="Content Placeholder 5" descr="A logo with a red and white circle&#10;&#10;Description automatically generated">
            <a:extLst>
              <a:ext uri="{FF2B5EF4-FFF2-40B4-BE49-F238E27FC236}">
                <a16:creationId xmlns:a16="http://schemas.microsoft.com/office/drawing/2014/main" id="{0D52BBF0-35E5-7A55-546A-0F30CC1A317E}"/>
              </a:ext>
            </a:extLst>
          </p:cNvPr>
          <p:cNvPicPr>
            <a:picLocks noGrp="1" noChangeAspect="1"/>
          </p:cNvPicPr>
          <p:nvPr>
            <p:ph idx="13"/>
          </p:nvPr>
        </p:nvPicPr>
        <p:blipFill>
          <a:blip r:embed="rId2"/>
          <a:stretch>
            <a:fillRect/>
          </a:stretch>
        </p:blipFill>
        <p:spPr>
          <a:xfrm>
            <a:off x="3860651" y="1579051"/>
            <a:ext cx="4470698" cy="3699897"/>
          </a:xfrm>
        </p:spPr>
      </p:pic>
    </p:spTree>
    <p:extLst>
      <p:ext uri="{BB962C8B-B14F-4D97-AF65-F5344CB8AC3E}">
        <p14:creationId xmlns:p14="http://schemas.microsoft.com/office/powerpoint/2010/main" val="3443692446"/>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35A8A92DE2484EA4F794F92F0B0F4F" ma:contentTypeVersion="11" ma:contentTypeDescription="Create a new document." ma:contentTypeScope="" ma:versionID="6b7795f8c92809b8c244c622c1ed5585">
  <xsd:schema xmlns:xsd="http://www.w3.org/2001/XMLSchema" xmlns:xs="http://www.w3.org/2001/XMLSchema" xmlns:p="http://schemas.microsoft.com/office/2006/metadata/properties" xmlns:ns2="4749e876-a2ec-4ae1-8dac-ef58963b7489" xmlns:ns3="97089c2b-b965-47f4-af43-fbe38fe9971e" targetNamespace="http://schemas.microsoft.com/office/2006/metadata/properties" ma:root="true" ma:fieldsID="79f0420ebb2f510a56fb4cd7269b685e" ns2:_="" ns3:_="">
    <xsd:import namespace="4749e876-a2ec-4ae1-8dac-ef58963b7489"/>
    <xsd:import namespace="97089c2b-b965-47f4-af43-fbe38fe9971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49e876-a2ec-4ae1-8dac-ef58963b74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089c2b-b965-47f4-af43-fbe38fe9971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25961C-DFA4-47B8-8A3E-9D05898E1A98}">
  <ds:schemaRefs>
    <ds:schemaRef ds:uri="http://schemas.microsoft.com/sharepoint/v3/contenttype/forms"/>
  </ds:schemaRefs>
</ds:datastoreItem>
</file>

<file path=customXml/itemProps2.xml><?xml version="1.0" encoding="utf-8"?>
<ds:datastoreItem xmlns:ds="http://schemas.openxmlformats.org/officeDocument/2006/customXml" ds:itemID="{5AAF0D5B-3902-4916-938E-5BFD34AC5449}">
  <ds:schemaRefs>
    <ds:schemaRef ds:uri="4749e876-a2ec-4ae1-8dac-ef58963b7489"/>
    <ds:schemaRef ds:uri="97089c2b-b965-47f4-af43-fbe38fe997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66F599B-98C8-4619-BEEC-DB2BE91CC8F1}">
  <ds:schemaRefs>
    <ds:schemaRef ds:uri="http://purl.org/dc/terms/"/>
    <ds:schemaRef ds:uri="4749e876-a2ec-4ae1-8dac-ef58963b7489"/>
    <ds:schemaRef ds:uri="http://www.w3.org/XML/1998/namespac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97089c2b-b965-47f4-af43-fbe38fe9971e"/>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14095</TotalTime>
  <Words>1264</Words>
  <Application>Microsoft Macintosh PowerPoint</Application>
  <PresentationFormat>Widescreen</PresentationFormat>
  <Paragraphs>92</Paragraphs>
  <Slides>11</Slides>
  <Notes>7</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Calibri</vt:lpstr>
      <vt:lpstr>Calibri Light</vt:lpstr>
      <vt:lpstr>Helvetica</vt:lpstr>
      <vt:lpstr>Times</vt:lpstr>
      <vt:lpstr>Times New Roman</vt:lpstr>
      <vt:lpstr>Title Slide</vt:lpstr>
      <vt:lpstr>1_Custom Design</vt:lpstr>
      <vt:lpstr>PowerPoint Presentation</vt:lpstr>
      <vt:lpstr>NASA’s Vision for the Future of Aviation</vt:lpstr>
      <vt:lpstr>Urban Air Mobility</vt:lpstr>
      <vt:lpstr>Technical Barriers to Advanced Air Mobility</vt:lpstr>
      <vt:lpstr>NASA’s Vision for the Future of Aviation</vt:lpstr>
      <vt:lpstr>Transformational Tools &amp; Technologies (T3) Project</vt:lpstr>
      <vt:lpstr>Autonomous System Discipline</vt:lpstr>
      <vt:lpstr>AS scope</vt:lpstr>
      <vt:lpstr>Planning for the Future</vt:lpstr>
      <vt:lpstr>Planning for the Future</vt:lpstr>
      <vt:lpstr>Thank you. Questions?                       George Gorospe, George.e.Gorospe@nasa.gov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Drost, Jami C. (GRC-K000)[Alcyon Technical Services (JV), LLC]</dc:creator>
  <cp:lastModifiedBy>Gorospe, George E. (ARC-TI)</cp:lastModifiedBy>
  <cp:revision>12</cp:revision>
  <dcterms:created xsi:type="dcterms:W3CDTF">2020-10-20T18:54:32Z</dcterms:created>
  <dcterms:modified xsi:type="dcterms:W3CDTF">2023-11-15T18:58:18Z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0x0101001B35A8A92DE2484EA4F794F92F0B0F4F</vt:lpwstr>
  </property>
  <property fmtid="{D5CDD505-2E9C-101B-9397-08002B2CF9AE}" pid="3" name="MediaServiceImageTags">
    <vt:lpwstr/>
  </property>
</Properties>
</file>