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9" r:id="rId2"/>
    <p:sldId id="1925" r:id="rId3"/>
    <p:sldId id="1953" r:id="rId4"/>
    <p:sldId id="717" r:id="rId5"/>
    <p:sldId id="1965" r:id="rId6"/>
    <p:sldId id="1954" r:id="rId7"/>
    <p:sldId id="839" r:id="rId8"/>
    <p:sldId id="357" r:id="rId9"/>
    <p:sldId id="718" r:id="rId10"/>
    <p:sldId id="458" r:id="rId11"/>
    <p:sldId id="1955" r:id="rId12"/>
    <p:sldId id="720" r:id="rId13"/>
    <p:sldId id="736" r:id="rId14"/>
    <p:sldId id="1949" r:id="rId15"/>
    <p:sldId id="1958" r:id="rId16"/>
    <p:sldId id="1959" r:id="rId17"/>
    <p:sldId id="1960" r:id="rId18"/>
    <p:sldId id="1961" r:id="rId19"/>
    <p:sldId id="1962" r:id="rId20"/>
    <p:sldId id="1930" r:id="rId21"/>
    <p:sldId id="1963" r:id="rId22"/>
    <p:sldId id="1964" r:id="rId23"/>
    <p:sldId id="606" r:id="rId24"/>
    <p:sldId id="750" r:id="rId25"/>
    <p:sldId id="353"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84">
          <p15:clr>
            <a:srgbClr val="A4A3A4"/>
          </p15:clr>
        </p15:guide>
        <p15:guide id="2" pos="215">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FDDE30-68E4-4493-E3F5-52B6765716E7}" name="Mashiku, Alinda K. (GSFC-5950)" initials="MAK(5" userId="S::aaligawe@ndc.nasa.gov::c4576205-32c4-4d82-8ca8-0d3e4ab971e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shiku, Alinda K. (GSFC-5950)" initials="MAK(" lastIdx="1" clrIdx="0">
    <p:extLst>
      <p:ext uri="{19B8F6BF-5375-455C-9EA6-DF929625EA0E}">
        <p15:presenceInfo xmlns:p15="http://schemas.microsoft.com/office/powerpoint/2012/main" userId="S-1-5-21-330711430-3775241029-4075259233-587188" providerId="AD"/>
      </p:ext>
    </p:extLst>
  </p:cmAuthor>
  <p:cmAuthor id="2" name="Rosa, Joseph D. (GSFC-595.0)[OMITRON]" initials="RJD(" lastIdx="6" clrIdx="1">
    <p:extLst>
      <p:ext uri="{19B8F6BF-5375-455C-9EA6-DF929625EA0E}">
        <p15:presenceInfo xmlns:p15="http://schemas.microsoft.com/office/powerpoint/2012/main" userId="S-1-5-21-330711430-3775241029-4075259233-405354" providerId="AD"/>
      </p:ext>
    </p:extLst>
  </p:cmAuthor>
  <p:cmAuthor id="3" name="Corley, Bryan M. (JSC-CM471)" initials="CBM(" lastIdx="1" clrIdx="2">
    <p:extLst>
      <p:ext uri="{19B8F6BF-5375-455C-9EA6-DF929625EA0E}">
        <p15:presenceInfo xmlns:p15="http://schemas.microsoft.com/office/powerpoint/2012/main" userId="S-1-5-21-330711430-3775241029-4075259233-20327" providerId="AD"/>
      </p:ext>
    </p:extLst>
  </p:cmAuthor>
  <p:cmAuthor id="4" name="Kieffer, Margaret (HQ-TH000)" initials="KM(" lastIdx="3" clrIdx="3">
    <p:extLst>
      <p:ext uri="{19B8F6BF-5375-455C-9EA6-DF929625EA0E}">
        <p15:presenceInfo xmlns:p15="http://schemas.microsoft.com/office/powerpoint/2012/main" userId="S::mkieffer@ndc.nasa.gov::009d36cb-06a3-4c0f-91ca-cb22565805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ADF4E"/>
    <a:srgbClr val="19387A"/>
    <a:srgbClr val="EFEFEF"/>
    <a:srgbClr val="AF3034"/>
    <a:srgbClr val="AF3134"/>
    <a:srgbClr val="CBCDE2"/>
    <a:srgbClr val="E1F2FF"/>
    <a:srgbClr val="000C8A"/>
    <a:srgbClr val="8A91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6D5826-40AD-492E-9A75-F48974AA7557}" v="12" dt="2023-11-15T19:37:14.2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68" autoAdjust="0"/>
    <p:restoredTop sz="86395" autoAdjust="0"/>
  </p:normalViewPr>
  <p:slideViewPr>
    <p:cSldViewPr snapToGrid="0">
      <p:cViewPr varScale="1">
        <p:scale>
          <a:sx n="54" d="100"/>
          <a:sy n="54" d="100"/>
        </p:scale>
        <p:origin x="1596" y="56"/>
      </p:cViewPr>
      <p:guideLst>
        <p:guide orient="horz" pos="984"/>
        <p:guide pos="215"/>
      </p:guideLst>
    </p:cSldViewPr>
  </p:slideViewPr>
  <p:outlineViewPr>
    <p:cViewPr>
      <p:scale>
        <a:sx n="33" d="100"/>
        <a:sy n="33" d="100"/>
      </p:scale>
      <p:origin x="0" y="0"/>
    </p:cViewPr>
  </p:outlineViewPr>
  <p:notesTextViewPr>
    <p:cViewPr>
      <p:scale>
        <a:sx n="3" d="2"/>
        <a:sy n="3" d="2"/>
      </p:scale>
      <p:origin x="0" y="0"/>
    </p:cViewPr>
  </p:notesTextViewPr>
  <p:sorterViewPr>
    <p:cViewPr>
      <p:scale>
        <a:sx n="180" d="100"/>
        <a:sy n="180" d="100"/>
      </p:scale>
      <p:origin x="0" y="0"/>
    </p:cViewPr>
  </p:sorterViewPr>
  <p:notesViewPr>
    <p:cSldViewPr snapToGrid="0">
      <p:cViewPr varScale="1">
        <p:scale>
          <a:sx n="99" d="100"/>
          <a:sy n="99" d="100"/>
        </p:scale>
        <p:origin x="3064"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1C358CA-447C-6444-9BCC-FA916C93F807}" type="datetimeFigureOut">
              <a:rPr lang="en-US" smtClean="0"/>
              <a:t>11/15/2023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E279E6-37D6-1F46-8ED7-65624E7B026B}" type="slidenum">
              <a:rPr lang="en-US" smtClean="0"/>
              <a:t>‹#›</a:t>
            </a:fld>
            <a:endParaRPr lang="en-US" dirty="0"/>
          </a:p>
        </p:txBody>
      </p:sp>
    </p:spTree>
    <p:extLst>
      <p:ext uri="{BB962C8B-B14F-4D97-AF65-F5344CB8AC3E}">
        <p14:creationId xmlns:p14="http://schemas.microsoft.com/office/powerpoint/2010/main" val="2020892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70B855-4BB0-D049-BF04-D66C443CB33A}" type="datetimeFigureOut">
              <a:rPr lang="en-US" smtClean="0"/>
              <a:pPr/>
              <a:t>11/15/2023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A739EF-F548-F948-9711-AC63F8CE9628}" type="slidenum">
              <a:rPr lang="en-US" smtClean="0"/>
              <a:pPr/>
              <a:t>‹#›</a:t>
            </a:fld>
            <a:endParaRPr lang="en-US" dirty="0"/>
          </a:p>
        </p:txBody>
      </p:sp>
    </p:spTree>
    <p:extLst>
      <p:ext uri="{BB962C8B-B14F-4D97-AF65-F5344CB8AC3E}">
        <p14:creationId xmlns:p14="http://schemas.microsoft.com/office/powerpoint/2010/main" val="489343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A739EF-F548-F948-9711-AC63F8CE9628}" type="slidenum">
              <a:rPr lang="en-US" smtClean="0"/>
              <a:pPr/>
              <a:t>1</a:t>
            </a:fld>
            <a:endParaRPr lang="en-US" dirty="0"/>
          </a:p>
        </p:txBody>
      </p:sp>
    </p:spTree>
    <p:extLst>
      <p:ext uri="{BB962C8B-B14F-4D97-AF65-F5344CB8AC3E}">
        <p14:creationId xmlns:p14="http://schemas.microsoft.com/office/powerpoint/2010/main" val="4159534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file://localhost/Users/kgammage/Documents/CustomerWork/Meatballs/NASA.gif"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CA0000"/>
              </a:buClr>
              <a:defRPr>
                <a:latin typeface="+mn-lt"/>
              </a:defRPr>
            </a:lvl1pPr>
            <a:lvl2pPr>
              <a:buClr>
                <a:srgbClr val="CA0000"/>
              </a:buClr>
              <a:defRPr>
                <a:latin typeface="+mn-lt"/>
              </a:defRPr>
            </a:lvl2pPr>
            <a:lvl3pPr>
              <a:buClr>
                <a:srgbClr val="CA0000"/>
              </a:buClr>
              <a:defRPr>
                <a:latin typeface="+mn-lt"/>
              </a:defRPr>
            </a:lvl3pPr>
            <a:lvl4pPr>
              <a:buClr>
                <a:srgbClr val="CA0000"/>
              </a:buClr>
              <a:defRPr>
                <a:latin typeface="+mn-lt"/>
              </a:defRPr>
            </a:lvl4pPr>
            <a:lvl5pPr>
              <a:buClr>
                <a:srgbClr val="CA0000"/>
              </a:buClr>
              <a:defRPr>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457200" y="208130"/>
            <a:ext cx="8229600" cy="1143000"/>
          </a:xfrm>
        </p:spPr>
        <p:txBody>
          <a:bodyPr/>
          <a:lstStyle>
            <a:lvl1pPr>
              <a:defRPr>
                <a:solidFill>
                  <a:schemeClr val="bg1">
                    <a:lumMod val="85000"/>
                  </a:schemeClr>
                </a:solidFill>
                <a:latin typeface="+mj-lt"/>
              </a:defRPr>
            </a:lvl1pPr>
          </a:lstStyle>
          <a:p>
            <a:r>
              <a:rPr lang="en-US" dirty="0"/>
              <a:t>Click to edit Master title style</a:t>
            </a:r>
          </a:p>
        </p:txBody>
      </p:sp>
      <p:sp>
        <p:nvSpPr>
          <p:cNvPr id="5" name="Slide Number Placeholder 4"/>
          <p:cNvSpPr>
            <a:spLocks noGrp="1"/>
          </p:cNvSpPr>
          <p:nvPr>
            <p:ph type="sldNum" sz="quarter" idx="10"/>
          </p:nvPr>
        </p:nvSpPr>
        <p:spPr/>
        <p:txBody>
          <a:bodyPr/>
          <a:lstStyle/>
          <a:p>
            <a:fld id="{32D37674-C2EF-49DD-B547-2006DC0D39D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defRPr>
                <a:solidFill>
                  <a:schemeClr val="bg1">
                    <a:lumMod val="85000"/>
                  </a:schemeClr>
                </a:solidFill>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lang="en-US" sz="900" kern="1200" smtClean="0">
                <a:solidFill>
                  <a:srgbClr val="65CBF9"/>
                </a:solidFill>
                <a:latin typeface="Arial" panose="020B0604020202020204" pitchFamily="34" charset="0"/>
                <a:ea typeface="+mn-ea"/>
                <a:cs typeface="Arial" panose="020B0604020202020204" pitchFamily="34" charset="0"/>
              </a:defRPr>
            </a:lvl1pPr>
          </a:lstStyle>
          <a:p>
            <a:fld id="{9FDDC7CE-E2F1-F441-A4A9-7168D8559A65}" type="slidenum">
              <a:rPr lang="en-US" smtClean="0"/>
              <a:pPr/>
              <a:t>‹#›</a:t>
            </a:fld>
            <a:endParaRPr lang="en-US" dirty="0"/>
          </a:p>
        </p:txBody>
      </p:sp>
      <p:sp>
        <p:nvSpPr>
          <p:cNvPr id="10" name="Text Placeholder 2"/>
          <p:cNvSpPr>
            <a:spLocks noGrp="1"/>
          </p:cNvSpPr>
          <p:nvPr>
            <p:ph idx="1"/>
          </p:nvPr>
        </p:nvSpPr>
        <p:spPr>
          <a:xfrm>
            <a:off x="171451" y="1152144"/>
            <a:ext cx="8778240" cy="5468112"/>
          </a:xfrm>
          <a:prstGeom prst="rect">
            <a:avLst/>
          </a:prstGeom>
        </p:spPr>
        <p:txBody>
          <a:bodyPr vert="horz" lIns="91440" tIns="45720" rIns="91440" bIns="45720" rtlCol="0">
            <a:normAutofit/>
          </a:bodyPr>
          <a:lstStyle>
            <a:lvl1pPr marL="209550" indent="-209550">
              <a:buFont typeface="Arial" panose="020B0604020202020204" pitchFamily="34" charset="0"/>
              <a:buChar char="•"/>
              <a:tabLst/>
              <a:defRPr>
                <a:solidFill>
                  <a:schemeClr val="tx2"/>
                </a:solidFill>
              </a:defRPr>
            </a:lvl1pPr>
            <a:lvl2pPr marL="514350" indent="-171450">
              <a:buFont typeface="Arial" panose="020B0604020202020204" pitchFamily="34" charset="0"/>
              <a:buChar char="•"/>
              <a:tabLst/>
              <a:defRPr>
                <a:solidFill>
                  <a:schemeClr val="tx2"/>
                </a:solidFill>
              </a:defRPr>
            </a:lvl2pPr>
            <a:lvl3pPr marL="723900" indent="-119063">
              <a:buFont typeface="Arial" panose="020B0604020202020204" pitchFamily="34" charset="0"/>
              <a:buChar char="•"/>
              <a:tabLst/>
              <a:defRPr>
                <a:solidFill>
                  <a:schemeClr val="tx2"/>
                </a:solidFill>
              </a:defRPr>
            </a:lvl3pPr>
            <a:lvl4pPr marL="1028700" indent="-170260">
              <a:buFont typeface="Arial" panose="020B0604020202020204" pitchFamily="34" charset="0"/>
              <a:buChar char="•"/>
              <a:tabLst/>
              <a:defRPr>
                <a:solidFill>
                  <a:schemeClr val="tx2"/>
                </a:solidFill>
              </a:defRPr>
            </a:lvl4pPr>
            <a:lvl5pPr marL="1285875" indent="-169069">
              <a:buFont typeface="Arial" panose="020B0604020202020204" pitchFamily="34" charset="0"/>
              <a:buChar char="•"/>
              <a:tabLst/>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10"/>
          <p:cNvSpPr>
            <a:spLocks noGrp="1"/>
          </p:cNvSpPr>
          <p:nvPr>
            <p:ph type="body" sz="quarter" idx="13" hasCustomPrompt="1"/>
          </p:nvPr>
        </p:nvSpPr>
        <p:spPr>
          <a:xfrm>
            <a:off x="2926080" y="0"/>
            <a:ext cx="3291840" cy="235374"/>
          </a:xfrm>
        </p:spPr>
        <p:txBody>
          <a:bodyPr lIns="9144" tIns="9144" rIns="9144" bIns="9144">
            <a:noAutofit/>
          </a:bodyPr>
          <a:lstStyle>
            <a:lvl1pPr marL="0" indent="0" algn="ctr">
              <a:buNone/>
              <a:defRPr sz="751" b="1" baseline="0">
                <a:solidFill>
                  <a:schemeClr val="tx1"/>
                </a:solidFill>
                <a:latin typeface="+mj-lt"/>
              </a:defRPr>
            </a:lvl1pPr>
            <a:lvl2pPr marL="346476" indent="0" algn="r">
              <a:buNone/>
              <a:defRPr sz="751">
                <a:latin typeface="+mj-lt"/>
              </a:defRPr>
            </a:lvl2pPr>
            <a:lvl3pPr marL="604845" indent="0" algn="r">
              <a:buNone/>
              <a:defRPr sz="751">
                <a:latin typeface="+mj-lt"/>
              </a:defRPr>
            </a:lvl3pPr>
            <a:lvl4pPr marL="858451" indent="0" algn="r">
              <a:buNone/>
              <a:defRPr sz="751">
                <a:latin typeface="+mj-lt"/>
              </a:defRPr>
            </a:lvl4pPr>
            <a:lvl5pPr marL="1116821" indent="0" algn="r">
              <a:buNone/>
              <a:defRPr sz="751">
                <a:latin typeface="+mj-lt"/>
              </a:defRPr>
            </a:lvl5pPr>
          </a:lstStyle>
          <a:p>
            <a:pPr lvl="0"/>
            <a:r>
              <a:rPr lang="en-US" dirty="0"/>
              <a:t>Placeholder for Presentation Classification</a:t>
            </a:r>
          </a:p>
        </p:txBody>
      </p:sp>
      <p:sp>
        <p:nvSpPr>
          <p:cNvPr id="15" name="Text Placeholder 10"/>
          <p:cNvSpPr>
            <a:spLocks noGrp="1"/>
          </p:cNvSpPr>
          <p:nvPr>
            <p:ph type="body" sz="quarter" idx="14" hasCustomPrompt="1"/>
          </p:nvPr>
        </p:nvSpPr>
        <p:spPr>
          <a:xfrm>
            <a:off x="2926080" y="6630591"/>
            <a:ext cx="3291840" cy="235374"/>
          </a:xfrm>
        </p:spPr>
        <p:txBody>
          <a:bodyPr lIns="100584" tIns="9144" rIns="9144" bIns="9144" anchor="b">
            <a:noAutofit/>
          </a:bodyPr>
          <a:lstStyle>
            <a:lvl1pPr marL="0" indent="0" algn="ctr">
              <a:buNone/>
              <a:defRPr sz="751" b="1">
                <a:solidFill>
                  <a:schemeClr val="tx2"/>
                </a:solidFill>
                <a:latin typeface="+mj-lt"/>
              </a:defRPr>
            </a:lvl1pPr>
            <a:lvl2pPr marL="346476" indent="0" algn="r">
              <a:buNone/>
              <a:defRPr sz="751">
                <a:latin typeface="+mj-lt"/>
              </a:defRPr>
            </a:lvl2pPr>
            <a:lvl3pPr marL="604845" indent="0" algn="r">
              <a:buNone/>
              <a:defRPr sz="751">
                <a:latin typeface="+mj-lt"/>
              </a:defRPr>
            </a:lvl3pPr>
            <a:lvl4pPr marL="858451" indent="0" algn="r">
              <a:buNone/>
              <a:defRPr sz="751">
                <a:latin typeface="+mj-lt"/>
              </a:defRPr>
            </a:lvl4pPr>
            <a:lvl5pPr marL="1116821" indent="0" algn="r">
              <a:buNone/>
              <a:defRPr sz="751">
                <a:latin typeface="+mj-lt"/>
              </a:defRPr>
            </a:lvl5pPr>
          </a:lstStyle>
          <a:p>
            <a:pPr lvl="0"/>
            <a:r>
              <a:rPr lang="en-US" dirty="0"/>
              <a:t>Placeholder for Slide Classification</a:t>
            </a:r>
          </a:p>
        </p:txBody>
      </p:sp>
      <p:sp>
        <p:nvSpPr>
          <p:cNvPr id="5" name="Title 4">
            <a:extLst>
              <a:ext uri="{FF2B5EF4-FFF2-40B4-BE49-F238E27FC236}">
                <a16:creationId xmlns:a16="http://schemas.microsoft.com/office/drawing/2014/main" id="{FC2468A5-1707-D549-9E3D-4EC2394DD20D}"/>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03359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blipFill rotWithShape="1">
          <a:blip r:embed="rId2"/>
          <a:stretch>
            <a:fillRect/>
          </a:stretch>
        </a:blip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6D897B5-F219-4A40-9BCB-5A7083720AEE}"/>
              </a:ext>
            </a:extLst>
          </p:cNvPr>
          <p:cNvSpPr/>
          <p:nvPr userDrawn="1"/>
        </p:nvSpPr>
        <p:spPr>
          <a:xfrm>
            <a:off x="0" y="1367444"/>
            <a:ext cx="9144000" cy="127003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A91BB"/>
              </a:solidFill>
            </a:endParaRPr>
          </a:p>
        </p:txBody>
      </p:sp>
      <p:sp>
        <p:nvSpPr>
          <p:cNvPr id="16" name="Rectangle 15">
            <a:extLst>
              <a:ext uri="{FF2B5EF4-FFF2-40B4-BE49-F238E27FC236}">
                <a16:creationId xmlns:a16="http://schemas.microsoft.com/office/drawing/2014/main" id="{576BFAD3-DB95-FC4C-BEC8-7401C23124FA}"/>
              </a:ext>
            </a:extLst>
          </p:cNvPr>
          <p:cNvSpPr/>
          <p:nvPr userDrawn="1"/>
        </p:nvSpPr>
        <p:spPr>
          <a:xfrm>
            <a:off x="0" y="1367444"/>
            <a:ext cx="9144000" cy="1270038"/>
          </a:xfrm>
          <a:prstGeom prst="rect">
            <a:avLst/>
          </a:prstGeom>
          <a:gradFill>
            <a:gsLst>
              <a:gs pos="75000">
                <a:srgbClr val="8A91BB"/>
              </a:gs>
              <a:gs pos="0">
                <a:srgbClr val="19387A"/>
              </a:gs>
              <a:gs pos="100000">
                <a:srgbClr val="CBCDE2"/>
              </a:gs>
            </a:gsLst>
            <a:lin ang="0" scaled="1"/>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A91BB"/>
              </a:solidFill>
            </a:endParaRPr>
          </a:p>
        </p:txBody>
      </p:sp>
      <p:sp>
        <p:nvSpPr>
          <p:cNvPr id="8" name="Subtitle 2"/>
          <p:cNvSpPr>
            <a:spLocks noGrp="1"/>
          </p:cNvSpPr>
          <p:nvPr>
            <p:ph type="subTitle" idx="1"/>
          </p:nvPr>
        </p:nvSpPr>
        <p:spPr>
          <a:xfrm>
            <a:off x="245539" y="3023226"/>
            <a:ext cx="6400800" cy="2219334"/>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TextBox 8"/>
          <p:cNvSpPr txBox="1"/>
          <p:nvPr userDrawn="1"/>
        </p:nvSpPr>
        <p:spPr>
          <a:xfrm>
            <a:off x="261079" y="621944"/>
            <a:ext cx="2850848" cy="246221"/>
          </a:xfrm>
          <a:prstGeom prst="rect">
            <a:avLst/>
          </a:prstGeom>
          <a:noFill/>
        </p:spPr>
        <p:txBody>
          <a:bodyPr wrap="none" rtlCol="0">
            <a:spAutoFit/>
          </a:bodyPr>
          <a:lstStyle/>
          <a:p>
            <a:r>
              <a:rPr lang="en-US" sz="1000" dirty="0">
                <a:solidFill>
                  <a:schemeClr val="bg1"/>
                </a:solidFill>
                <a:latin typeface="Arial"/>
                <a:cs typeface="Arial"/>
              </a:rPr>
              <a:t>National Aeronautics</a:t>
            </a:r>
            <a:r>
              <a:rPr lang="en-US" sz="1000" baseline="0" dirty="0">
                <a:solidFill>
                  <a:schemeClr val="bg1"/>
                </a:solidFill>
                <a:latin typeface="Arial"/>
                <a:cs typeface="Arial"/>
              </a:rPr>
              <a:t> and Space Administration</a:t>
            </a:r>
            <a:endParaRPr lang="en-US" sz="1000" dirty="0">
              <a:solidFill>
                <a:schemeClr val="bg1"/>
              </a:solidFill>
              <a:latin typeface="Arial"/>
              <a:cs typeface="Arial"/>
            </a:endParaRPr>
          </a:p>
        </p:txBody>
      </p:sp>
      <p:sp>
        <p:nvSpPr>
          <p:cNvPr id="10" name="TextBox 9"/>
          <p:cNvSpPr txBox="1"/>
          <p:nvPr userDrawn="1"/>
        </p:nvSpPr>
        <p:spPr>
          <a:xfrm>
            <a:off x="261079" y="6254779"/>
            <a:ext cx="1082348" cy="246221"/>
          </a:xfrm>
          <a:prstGeom prst="rect">
            <a:avLst/>
          </a:prstGeom>
          <a:noFill/>
        </p:spPr>
        <p:txBody>
          <a:bodyPr wrap="none" rtlCol="0">
            <a:spAutoFit/>
          </a:bodyPr>
          <a:lstStyle/>
          <a:p>
            <a:pPr algn="l"/>
            <a:r>
              <a:rPr lang="en-US" sz="1000" b="1" dirty="0">
                <a:solidFill>
                  <a:schemeClr val="bg1"/>
                </a:solidFill>
                <a:latin typeface="Arial"/>
                <a:cs typeface="Arial"/>
              </a:rPr>
              <a:t>www.nasa.gov</a:t>
            </a:r>
          </a:p>
        </p:txBody>
      </p:sp>
      <p:sp>
        <p:nvSpPr>
          <p:cNvPr id="11" name="TextBox 10"/>
          <p:cNvSpPr txBox="1"/>
          <p:nvPr userDrawn="1"/>
        </p:nvSpPr>
        <p:spPr>
          <a:xfrm>
            <a:off x="251762" y="5839973"/>
            <a:ext cx="5580078" cy="307777"/>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spc="200" dirty="0">
                <a:solidFill>
                  <a:srgbClr val="8A91BB"/>
                </a:solidFill>
                <a:latin typeface="Century Gothic" panose="020B0502020202020204" pitchFamily="34" charset="0"/>
                <a:cs typeface="Arial"/>
              </a:rPr>
              <a:t>NASA</a:t>
            </a:r>
            <a:r>
              <a:rPr lang="en-US" sz="1400" b="1" spc="200" dirty="0">
                <a:solidFill>
                  <a:srgbClr val="8A91BB"/>
                </a:solidFill>
                <a:latin typeface="Century Gothic" panose="020B0502020202020204" pitchFamily="34" charset="0"/>
                <a:cs typeface="Arial"/>
              </a:rPr>
              <a:t> Conjunction Assessment Risk Analysis</a:t>
            </a:r>
          </a:p>
        </p:txBody>
      </p:sp>
      <p:sp>
        <p:nvSpPr>
          <p:cNvPr id="7" name="Title 1"/>
          <p:cNvSpPr>
            <a:spLocks noGrp="1"/>
          </p:cNvSpPr>
          <p:nvPr>
            <p:ph type="ctrTitle"/>
          </p:nvPr>
        </p:nvSpPr>
        <p:spPr>
          <a:xfrm>
            <a:off x="245538" y="1267451"/>
            <a:ext cx="8898461" cy="1470025"/>
          </a:xfrm>
        </p:spPr>
        <p:txBody>
          <a:bodyPr/>
          <a:lstStyle>
            <a:lvl1pPr algn="l">
              <a:defRPr>
                <a:solidFill>
                  <a:srgbClr val="CA0000"/>
                </a:solidFill>
                <a:effectLst>
                  <a:outerShdw blurRad="50800" dist="38100" dir="2700000" algn="tl" rotWithShape="0">
                    <a:prstClr val="black"/>
                  </a:outerShdw>
                </a:effectLst>
              </a:defRPr>
            </a:lvl1pPr>
          </a:lstStyle>
          <a:p>
            <a:r>
              <a:rPr lang="en-US" dirty="0"/>
              <a:t>Click to edit Master title style</a:t>
            </a:r>
          </a:p>
        </p:txBody>
      </p:sp>
      <p:pic>
        <p:nvPicPr>
          <p:cNvPr id="13" name="NASA.gif" descr="/Users/kgammage/Documents/CustomerWork/Meatballs/NASA.gif"/>
          <p:cNvPicPr>
            <a:picLocks noChangeAspect="1"/>
          </p:cNvPicPr>
          <p:nvPr userDrawn="1"/>
        </p:nvPicPr>
        <p:blipFill>
          <a:blip r:embed="rId3" r:link="rId4"/>
          <a:stretch>
            <a:fillRect/>
          </a:stretch>
        </p:blipFill>
        <p:spPr>
          <a:xfrm>
            <a:off x="7735889" y="258783"/>
            <a:ext cx="1086856" cy="934696"/>
          </a:xfrm>
          <a:prstGeom prst="rect">
            <a:avLst/>
          </a:prstGeom>
        </p:spPr>
      </p:pic>
      <p:cxnSp>
        <p:nvCxnSpPr>
          <p:cNvPr id="3" name="Straight Connector 2">
            <a:extLst>
              <a:ext uri="{FF2B5EF4-FFF2-40B4-BE49-F238E27FC236}">
                <a16:creationId xmlns:a16="http://schemas.microsoft.com/office/drawing/2014/main" id="{BD33103E-49B1-DB43-BD68-F854FA000F3C}"/>
              </a:ext>
            </a:extLst>
          </p:cNvPr>
          <p:cNvCxnSpPr/>
          <p:nvPr userDrawn="1"/>
        </p:nvCxnSpPr>
        <p:spPr>
          <a:xfrm>
            <a:off x="0" y="1371600"/>
            <a:ext cx="9144000" cy="0"/>
          </a:xfrm>
          <a:prstGeom prst="line">
            <a:avLst/>
          </a:prstGeom>
          <a:ln w="44450">
            <a:solidFill>
              <a:srgbClr val="FADF4E"/>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AF7AE7E-1AD3-394B-BE79-E771072EC3E3}"/>
              </a:ext>
            </a:extLst>
          </p:cNvPr>
          <p:cNvCxnSpPr/>
          <p:nvPr userDrawn="1"/>
        </p:nvCxnSpPr>
        <p:spPr>
          <a:xfrm>
            <a:off x="0" y="2643149"/>
            <a:ext cx="9144000" cy="0"/>
          </a:xfrm>
          <a:prstGeom prst="line">
            <a:avLst/>
          </a:prstGeom>
          <a:ln w="44450">
            <a:solidFill>
              <a:srgbClr val="FADF4E"/>
            </a:solidFill>
          </a:ln>
          <a:effectLst/>
        </p:spPr>
        <p:style>
          <a:lnRef idx="2">
            <a:schemeClr val="accent1"/>
          </a:lnRef>
          <a:fillRef idx="0">
            <a:schemeClr val="accent1"/>
          </a:fillRef>
          <a:effectRef idx="1">
            <a:schemeClr val="accent1"/>
          </a:effectRef>
          <a:fontRef idx="minor">
            <a:schemeClr val="tx1"/>
          </a:fontRef>
        </p:style>
      </p:cxnSp>
      <p:sp>
        <p:nvSpPr>
          <p:cNvPr id="2" name="Slide Number Placeholder 1"/>
          <p:cNvSpPr>
            <a:spLocks noGrp="1"/>
          </p:cNvSpPr>
          <p:nvPr>
            <p:ph type="sldNum" sz="quarter" idx="10"/>
          </p:nvPr>
        </p:nvSpPr>
        <p:spPr/>
        <p:txBody>
          <a:bodyPr/>
          <a:lstStyle/>
          <a:p>
            <a:fld id="{32D37674-C2EF-49DD-B547-2006DC0D39DB}"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lumMod val="85000"/>
                  </a:schemeClr>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lumMod val="85000"/>
                  </a:schemeClr>
                </a:solidFill>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lumMod val="85000"/>
                  </a:schemeClr>
                </a:solidFill>
              </a:defRPr>
            </a:lvl1pPr>
          </a:lstStyle>
          <a:p>
            <a:r>
              <a:rPr lang="en-US" dirty="0"/>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bg1">
                    <a:lumMod val="85000"/>
                  </a:schemeClr>
                </a:solidFill>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lumMod val="85000"/>
                  </a:schemeClr>
                </a:solidFill>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lumMod val="85000"/>
                  </a:schemeClr>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388C164-57C2-B84D-AF5B-A37C06E59202}"/>
              </a:ext>
            </a:extLst>
          </p:cNvPr>
          <p:cNvSpPr/>
          <p:nvPr userDrawn="1"/>
        </p:nvSpPr>
        <p:spPr>
          <a:xfrm>
            <a:off x="0" y="0"/>
            <a:ext cx="9144000" cy="1270038"/>
          </a:xfrm>
          <a:prstGeom prst="rect">
            <a:avLst/>
          </a:prstGeom>
          <a:gradFill>
            <a:gsLst>
              <a:gs pos="75000">
                <a:srgbClr val="8A91BB"/>
              </a:gs>
              <a:gs pos="0">
                <a:srgbClr val="19387A"/>
              </a:gs>
              <a:gs pos="100000">
                <a:srgbClr val="CBCDE2"/>
              </a:gs>
            </a:gsLst>
            <a:lin ang="0" scaled="1"/>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A91BB"/>
              </a:solidFill>
            </a:endParaRPr>
          </a:p>
        </p:txBody>
      </p:sp>
      <p:sp>
        <p:nvSpPr>
          <p:cNvPr id="2" name="Title Placeholder 1"/>
          <p:cNvSpPr>
            <a:spLocks noGrp="1"/>
          </p:cNvSpPr>
          <p:nvPr>
            <p:ph type="title"/>
          </p:nvPr>
        </p:nvSpPr>
        <p:spPr>
          <a:xfrm>
            <a:off x="457200" y="168802"/>
            <a:ext cx="8229600" cy="1143000"/>
          </a:xfrm>
          <a:prstGeom prst="rect">
            <a:avLst/>
          </a:prstGeom>
        </p:spPr>
        <p:txBody>
          <a:bodyPr vert="horz" lIns="91440" tIns="45720" rIns="91440" bIns="45720" rtlCol="0" anchor="ctr">
            <a:normAutofit/>
          </a:bodyPr>
          <a:lstStyle/>
          <a:p>
            <a:r>
              <a:rPr lang="en-US" dirty="0"/>
              <a:t>Click to edit title style</a:t>
            </a:r>
          </a:p>
        </p:txBody>
      </p:sp>
      <p:sp>
        <p:nvSpPr>
          <p:cNvPr id="3" name="Text Placeholder 2"/>
          <p:cNvSpPr>
            <a:spLocks noGrp="1"/>
          </p:cNvSpPr>
          <p:nvPr>
            <p:ph type="body" idx="1"/>
          </p:nvPr>
        </p:nvSpPr>
        <p:spPr>
          <a:xfrm>
            <a:off x="457200" y="1475412"/>
            <a:ext cx="8229600" cy="46507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438029" y="6422227"/>
            <a:ext cx="3977371" cy="307777"/>
          </a:xfrm>
          <a:prstGeom prst="rect">
            <a:avLst/>
          </a:prstGeom>
          <a:noFill/>
        </p:spPr>
        <p:txBody>
          <a:bodyPr wrap="non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a:solidFill>
                  <a:srgbClr val="8A91BB"/>
                </a:solidFill>
                <a:effectLst>
                  <a:outerShdw blurRad="50800" dist="38100" dir="2700000" algn="tl" rotWithShape="0">
                    <a:schemeClr val="tx1">
                      <a:alpha val="0"/>
                    </a:schemeClr>
                  </a:outerShdw>
                </a:effectLst>
                <a:latin typeface="Century Gothic" panose="020B0502020202020204" pitchFamily="34" charset="0"/>
              </a:rPr>
              <a:t>NASA</a:t>
            </a:r>
            <a:r>
              <a:rPr lang="en-US" sz="1400" b="1" dirty="0">
                <a:solidFill>
                  <a:srgbClr val="8A91BB"/>
                </a:solidFill>
                <a:effectLst>
                  <a:outerShdw blurRad="50800" dist="38100" dir="2700000" algn="tl" rotWithShape="0">
                    <a:schemeClr val="tx1">
                      <a:alpha val="0"/>
                    </a:schemeClr>
                  </a:outerShdw>
                </a:effectLst>
                <a:latin typeface="Century Gothic" panose="020B0502020202020204" pitchFamily="34" charset="0"/>
              </a:rPr>
              <a:t> Conjunction Assessment Risk Analysis</a:t>
            </a:r>
          </a:p>
        </p:txBody>
      </p:sp>
      <p:cxnSp>
        <p:nvCxnSpPr>
          <p:cNvPr id="10" name="Straight Connector 9">
            <a:extLst>
              <a:ext uri="{FF2B5EF4-FFF2-40B4-BE49-F238E27FC236}">
                <a16:creationId xmlns:a16="http://schemas.microsoft.com/office/drawing/2014/main" id="{84D146FF-AA30-844A-86F2-2331A81DC230}"/>
              </a:ext>
            </a:extLst>
          </p:cNvPr>
          <p:cNvCxnSpPr/>
          <p:nvPr userDrawn="1"/>
        </p:nvCxnSpPr>
        <p:spPr>
          <a:xfrm>
            <a:off x="0" y="6319025"/>
            <a:ext cx="9144000" cy="0"/>
          </a:xfrm>
          <a:prstGeom prst="line">
            <a:avLst/>
          </a:prstGeom>
          <a:ln w="38100">
            <a:solidFill>
              <a:srgbClr val="19387A"/>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B65E1555-99A7-0349-AA0D-A43B8CE4B0F4}"/>
              </a:ext>
            </a:extLst>
          </p:cNvPr>
          <p:cNvCxnSpPr/>
          <p:nvPr userDrawn="1"/>
        </p:nvCxnSpPr>
        <p:spPr>
          <a:xfrm>
            <a:off x="0" y="1260089"/>
            <a:ext cx="9144000" cy="0"/>
          </a:xfrm>
          <a:prstGeom prst="line">
            <a:avLst/>
          </a:prstGeom>
          <a:ln w="44450">
            <a:solidFill>
              <a:srgbClr val="FADF4E"/>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37674-C2EF-49DD-B547-2006DC0D39D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74" r:id="rId11"/>
  </p:sldLayoutIdLst>
  <p:hf hdr="0" ftr="0" dt="0"/>
  <p:txStyles>
    <p:titleStyle>
      <a:lvl1pPr algn="l" defTabSz="457200" rtl="0" eaLnBrk="1" latinLnBrk="0" hangingPunct="1">
        <a:spcBef>
          <a:spcPct val="0"/>
        </a:spcBef>
        <a:buNone/>
        <a:defRPr sz="3600" b="1" kern="1200">
          <a:solidFill>
            <a:schemeClr val="bg1">
              <a:lumMod val="85000"/>
            </a:schemeClr>
          </a:solidFill>
          <a:effectLst>
            <a:outerShdw blurRad="50800" dist="38100" dir="2700000" algn="tl" rotWithShape="0">
              <a:schemeClr val="tx1"/>
            </a:outerShdw>
          </a:effectLst>
          <a:latin typeface="+mj-lt"/>
          <a:ea typeface="+mj-ea"/>
          <a:cs typeface="Arial"/>
        </a:defRPr>
      </a:lvl1pPr>
    </p:titleStyle>
    <p:bodyStyle>
      <a:lvl1pPr marL="171450" indent="-171450" algn="l" defTabSz="457200" rtl="0" eaLnBrk="1" latinLnBrk="0" hangingPunct="1">
        <a:spcBef>
          <a:spcPct val="20000"/>
        </a:spcBef>
        <a:buClr>
          <a:srgbClr val="CA0000"/>
        </a:buClr>
        <a:buFont typeface="Arial"/>
        <a:buChar char="•"/>
        <a:defRPr sz="2000" b="1" kern="1200">
          <a:solidFill>
            <a:schemeClr val="tx1"/>
          </a:solidFill>
          <a:effectLst>
            <a:outerShdw blurRad="50800" dist="38100" dir="2700000" algn="tl" rotWithShape="0">
              <a:schemeClr val="tx1">
                <a:alpha val="0"/>
              </a:schemeClr>
            </a:outerShdw>
          </a:effectLst>
          <a:latin typeface="+mj-lt"/>
          <a:ea typeface="+mn-ea"/>
          <a:cs typeface="Arial"/>
        </a:defRPr>
      </a:lvl1pPr>
      <a:lvl2pPr marL="455613" indent="-284163" algn="l" defTabSz="457200" rtl="0" eaLnBrk="1" latinLnBrk="0" hangingPunct="1">
        <a:spcBef>
          <a:spcPct val="20000"/>
        </a:spcBef>
        <a:buClr>
          <a:srgbClr val="CA0000"/>
        </a:buClr>
        <a:buFont typeface="Arial"/>
        <a:buChar char="–"/>
        <a:tabLst>
          <a:tab pos="341313" algn="l"/>
        </a:tabLst>
        <a:defRPr sz="1800" b="1" kern="1200">
          <a:solidFill>
            <a:schemeClr val="tx1"/>
          </a:solidFill>
          <a:effectLst>
            <a:outerShdw blurRad="50800" dist="38100" dir="2700000" algn="tl" rotWithShape="0">
              <a:schemeClr val="tx1">
                <a:alpha val="0"/>
              </a:schemeClr>
            </a:outerShdw>
          </a:effectLst>
          <a:latin typeface="+mj-lt"/>
          <a:ea typeface="+mn-ea"/>
          <a:cs typeface="Arial"/>
        </a:defRPr>
      </a:lvl2pPr>
      <a:lvl3pPr marL="741363" indent="-228600" algn="l" defTabSz="457200" rtl="0" eaLnBrk="1" latinLnBrk="0" hangingPunct="1">
        <a:spcBef>
          <a:spcPct val="20000"/>
        </a:spcBef>
        <a:buClr>
          <a:srgbClr val="CA0000"/>
        </a:buClr>
        <a:buFont typeface="Arial"/>
        <a:buChar char="•"/>
        <a:tabLst>
          <a:tab pos="569913" algn="l"/>
        </a:tabLst>
        <a:defRPr sz="1600" b="1" kern="1200">
          <a:solidFill>
            <a:schemeClr val="tx1"/>
          </a:solidFill>
          <a:effectLst>
            <a:outerShdw blurRad="50800" dist="38100" dir="2700000" algn="tl" rotWithShape="0">
              <a:schemeClr val="tx1">
                <a:alpha val="0"/>
              </a:schemeClr>
            </a:outerShdw>
          </a:effectLst>
          <a:latin typeface="+mj-lt"/>
          <a:ea typeface="+mn-ea"/>
          <a:cs typeface="Arial"/>
        </a:defRPr>
      </a:lvl3pPr>
      <a:lvl4pPr marL="1025525" indent="-284163" algn="l" defTabSz="457200" rtl="0" eaLnBrk="1" latinLnBrk="0" hangingPunct="1">
        <a:spcBef>
          <a:spcPct val="20000"/>
        </a:spcBef>
        <a:buClr>
          <a:srgbClr val="CA0000"/>
        </a:buClr>
        <a:buFont typeface="Arial"/>
        <a:buChar char="–"/>
        <a:defRPr sz="1600" b="1" kern="1200">
          <a:solidFill>
            <a:schemeClr val="tx1"/>
          </a:solidFill>
          <a:effectLst>
            <a:outerShdw blurRad="50800" dist="38100" dir="2700000" algn="tl" rotWithShape="0">
              <a:schemeClr val="tx1">
                <a:alpha val="0"/>
              </a:schemeClr>
            </a:outerShdw>
          </a:effectLst>
          <a:latin typeface="+mj-lt"/>
          <a:ea typeface="+mn-ea"/>
          <a:cs typeface="Arial"/>
        </a:defRPr>
      </a:lvl4pPr>
      <a:lvl5pPr marL="1254125" indent="-228600" algn="l" defTabSz="457200" rtl="0" eaLnBrk="1" latinLnBrk="0" hangingPunct="1">
        <a:spcBef>
          <a:spcPct val="20000"/>
        </a:spcBef>
        <a:buClr>
          <a:srgbClr val="CA0000"/>
        </a:buClr>
        <a:buFont typeface="Arial"/>
        <a:buChar char="»"/>
        <a:defRPr sz="1600" b="1" kern="1200">
          <a:solidFill>
            <a:schemeClr val="tx1"/>
          </a:solidFill>
          <a:effectLst>
            <a:outerShdw blurRad="50800" dist="38100" dir="2700000" algn="tl" rotWithShape="0">
              <a:schemeClr val="tx1">
                <a:alpha val="0"/>
              </a:schemeClr>
            </a:outerShdw>
          </a:effectLst>
          <a:latin typeface="+mj-lt"/>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25.xml.rels><?xml version="1.0" encoding="UTF-8" standalone="yes"?>
<Relationships xmlns="http://schemas.openxmlformats.org/package/2006/relationships"><Relationship Id="rId3" Type="http://schemas.openxmlformats.org/officeDocument/2006/relationships/image" Target="file://localhost/Users/kgammage/Documents/CustomerWork/Meatballs/NASA.gif" TargetMode="External"/><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85000" lnSpcReduction="10000"/>
          </a:bodyPr>
          <a:lstStyle/>
          <a:p>
            <a:r>
              <a:rPr lang="en-US" dirty="0"/>
              <a:t>M. D. Hejduk</a:t>
            </a:r>
          </a:p>
          <a:p>
            <a:r>
              <a:rPr lang="en-US" dirty="0"/>
              <a:t>The Aerospace Corporation</a:t>
            </a:r>
          </a:p>
          <a:p>
            <a:r>
              <a:rPr lang="en-US" dirty="0"/>
              <a:t>Chief Engineer to the NASA Conjunction Assessment Program Officer</a:t>
            </a:r>
          </a:p>
          <a:p>
            <a:r>
              <a:rPr lang="en-US" dirty="0"/>
              <a:t>HQ Science Mission Directorate</a:t>
            </a:r>
          </a:p>
          <a:p>
            <a:r>
              <a:rPr lang="en-US" dirty="0"/>
              <a:t>Office of the Deputy Associate Administrator for Programs</a:t>
            </a:r>
          </a:p>
          <a:p>
            <a:endParaRPr lang="en-US" dirty="0"/>
          </a:p>
          <a:p>
            <a:r>
              <a:rPr lang="en-US" dirty="0"/>
              <a:t>November 29, 2023</a:t>
            </a:r>
          </a:p>
        </p:txBody>
      </p:sp>
      <p:sp>
        <p:nvSpPr>
          <p:cNvPr id="3" name="Title 2"/>
          <p:cNvSpPr>
            <a:spLocks noGrp="1"/>
          </p:cNvSpPr>
          <p:nvPr>
            <p:ph type="ctrTitle"/>
          </p:nvPr>
        </p:nvSpPr>
        <p:spPr/>
        <p:txBody>
          <a:bodyPr/>
          <a:lstStyle/>
          <a:p>
            <a:r>
              <a:rPr lang="en-US" dirty="0">
                <a:solidFill>
                  <a:srgbClr val="FADF4E"/>
                </a:solidFill>
              </a:rPr>
              <a:t>Satellite Conjunction Assessment Best Practices</a:t>
            </a:r>
          </a:p>
        </p:txBody>
      </p:sp>
      <p:sp>
        <p:nvSpPr>
          <p:cNvPr id="4" name="Slide Number Placeholder 3"/>
          <p:cNvSpPr>
            <a:spLocks noGrp="1"/>
          </p:cNvSpPr>
          <p:nvPr>
            <p:ph type="sldNum" sz="quarter" idx="10"/>
          </p:nvPr>
        </p:nvSpPr>
        <p:spPr/>
        <p:txBody>
          <a:bodyPr/>
          <a:lstStyle/>
          <a:p>
            <a:fld id="{32D37674-C2EF-49DD-B547-2006DC0D39DB}" type="slidenum">
              <a:rPr lang="en-US" smtClean="0"/>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599" y="1351130"/>
            <a:ext cx="8686801" cy="4564893"/>
          </a:xfrm>
        </p:spPr>
        <p:txBody>
          <a:bodyPr>
            <a:normAutofit/>
          </a:bodyPr>
          <a:lstStyle/>
          <a:p>
            <a:r>
              <a:rPr lang="en-US" sz="2200" dirty="0"/>
              <a:t>Technology advances make possible spacecraft that are too small to be tracked by the Space Surveillance Network (SSN)</a:t>
            </a:r>
          </a:p>
          <a:p>
            <a:pPr marL="514350" lvl="1" indent="-169069"/>
            <a:r>
              <a:rPr lang="en-US" sz="1900" dirty="0"/>
              <a:t>SSN is the DOD USSF resource assigned to track all on-orbit objects</a:t>
            </a:r>
          </a:p>
          <a:p>
            <a:pPr marL="514350" lvl="1" indent="-169069"/>
            <a:r>
              <a:rPr lang="en-US" sz="1900" dirty="0"/>
              <a:t>Objects must be &gt;10 cm to be tracked reliably in LEO </a:t>
            </a:r>
          </a:p>
          <a:p>
            <a:pPr marL="514350" lvl="1" indent="-169069"/>
            <a:r>
              <a:rPr lang="en-US" sz="1900" dirty="0"/>
              <a:t>Objects must be &gt;50 cm to be tracked reliably in GEO </a:t>
            </a:r>
          </a:p>
          <a:p>
            <a:pPr marL="514350" lvl="1" indent="-169069"/>
            <a:r>
              <a:rPr lang="en-US" sz="1900" dirty="0"/>
              <a:t>CA can be performed only against well tracked objects in the catalog</a:t>
            </a:r>
            <a:br>
              <a:rPr lang="en-US" dirty="0"/>
            </a:br>
            <a:endParaRPr lang="en-US" dirty="0"/>
          </a:p>
          <a:p>
            <a:r>
              <a:rPr lang="en-US" sz="2200" dirty="0"/>
              <a:t>Un-trackable objects on orbit pose a threat to flight safety</a:t>
            </a:r>
          </a:p>
          <a:p>
            <a:pPr lvl="1"/>
            <a:r>
              <a:rPr lang="en-US" dirty="0"/>
              <a:t>Objects too small to be passively tracked at all</a:t>
            </a:r>
          </a:p>
          <a:p>
            <a:pPr lvl="1"/>
            <a:r>
              <a:rPr lang="en-US" dirty="0"/>
              <a:t>Objects in low inclination orbits (fewer SSN sensors with geometric visibility)</a:t>
            </a:r>
          </a:p>
          <a:p>
            <a:pPr lvl="1"/>
            <a:r>
              <a:rPr lang="en-US" dirty="0"/>
              <a:t>Objects in eccentric orbits (perigee can be away from radars and satellite can be too dim at apogee for optical sensors)</a:t>
            </a:r>
            <a:br>
              <a:rPr lang="en-US" dirty="0">
                <a:solidFill>
                  <a:srgbClr val="19387A"/>
                </a:solidFill>
              </a:rPr>
            </a:br>
            <a:endParaRPr lang="en-US" sz="2200" dirty="0">
              <a:solidFill>
                <a:srgbClr val="19387A"/>
              </a:solidFill>
            </a:endParaRPr>
          </a:p>
        </p:txBody>
      </p:sp>
      <p:sp>
        <p:nvSpPr>
          <p:cNvPr id="3" name="Title 2"/>
          <p:cNvSpPr>
            <a:spLocks noGrp="1"/>
          </p:cNvSpPr>
          <p:nvPr>
            <p:ph type="title"/>
          </p:nvPr>
        </p:nvSpPr>
        <p:spPr/>
        <p:txBody>
          <a:bodyPr/>
          <a:lstStyle/>
          <a:p>
            <a:r>
              <a:rPr lang="en-US" dirty="0"/>
              <a:t>Trackability [1 of 2]</a:t>
            </a:r>
          </a:p>
        </p:txBody>
      </p:sp>
      <p:sp>
        <p:nvSpPr>
          <p:cNvPr id="4" name="Slide Number Placeholder 3"/>
          <p:cNvSpPr>
            <a:spLocks noGrp="1"/>
          </p:cNvSpPr>
          <p:nvPr>
            <p:ph type="sldNum" sz="quarter" idx="10"/>
          </p:nvPr>
        </p:nvSpPr>
        <p:spPr/>
        <p:txBody>
          <a:bodyPr/>
          <a:lstStyle/>
          <a:p>
            <a:fld id="{32D37674-C2EF-49DD-B547-2006DC0D39DB}" type="slidenum">
              <a:rPr lang="en-US" smtClean="0"/>
              <a:t>10</a:t>
            </a:fld>
            <a:endParaRPr lang="en-US" dirty="0"/>
          </a:p>
        </p:txBody>
      </p:sp>
    </p:spTree>
    <p:extLst>
      <p:ext uri="{BB962C8B-B14F-4D97-AF65-F5344CB8AC3E}">
        <p14:creationId xmlns:p14="http://schemas.microsoft.com/office/powerpoint/2010/main" val="2516167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6645" y="1269850"/>
            <a:ext cx="8686801" cy="5298740"/>
          </a:xfrm>
        </p:spPr>
        <p:txBody>
          <a:bodyPr>
            <a:normAutofit fontScale="92500"/>
          </a:bodyPr>
          <a:lstStyle/>
          <a:p>
            <a:r>
              <a:rPr lang="en-US" sz="2600" dirty="0"/>
              <a:t>Potential workarounds include:</a:t>
            </a:r>
          </a:p>
          <a:p>
            <a:pPr lvl="1"/>
            <a:r>
              <a:rPr lang="en-US" sz="2000" dirty="0"/>
              <a:t>Provide O/O ephemerides (does not work after end of operations)</a:t>
            </a:r>
          </a:p>
          <a:p>
            <a:pPr lvl="1"/>
            <a:r>
              <a:rPr lang="en-US" sz="2000" dirty="0">
                <a:effectLst/>
                <a:ea typeface="Calibri" panose="020F0502020204030204" pitchFamily="34" charset="0"/>
              </a:rPr>
              <a:t>On-board tracking radio beacon to provide position and ID</a:t>
            </a:r>
          </a:p>
          <a:p>
            <a:pPr lvl="1"/>
            <a:r>
              <a:rPr lang="en-US" sz="2000" dirty="0">
                <a:effectLst/>
                <a:ea typeface="Calibri" panose="020F0502020204030204" pitchFamily="34" charset="0"/>
              </a:rPr>
              <a:t>Corner cubes and an arrangement with a laser tracking facility to track and identify the payload</a:t>
            </a:r>
          </a:p>
          <a:p>
            <a:pPr lvl="1"/>
            <a:r>
              <a:rPr lang="en-US" sz="2000" dirty="0">
                <a:effectLst/>
                <a:ea typeface="Times New Roman" panose="02020603050405020304" pitchFamily="18" charset="0"/>
              </a:rPr>
              <a:t>Coded light signals from a light source on the exterior of the spacecraft</a:t>
            </a:r>
          </a:p>
          <a:p>
            <a:pPr lvl="1"/>
            <a:r>
              <a:rPr lang="en-US" sz="2000" dirty="0">
                <a:effectLst/>
                <a:ea typeface="Times New Roman" panose="02020603050405020304" pitchFamily="18" charset="0"/>
              </a:rPr>
              <a:t>Radio frequency interrogation of an exterior Van Atta array</a:t>
            </a:r>
          </a:p>
          <a:p>
            <a:pPr lvl="1"/>
            <a:r>
              <a:rPr lang="en-US" sz="2000" dirty="0">
                <a:effectLst/>
                <a:ea typeface="Times New Roman" panose="02020603050405020304" pitchFamily="18" charset="0"/>
              </a:rPr>
              <a:t>Passive increase of albedo</a:t>
            </a:r>
            <a:endParaRPr lang="en-US" sz="1900" dirty="0"/>
          </a:p>
          <a:p>
            <a:pPr marL="514350" lvl="1" indent="-169069"/>
            <a:endParaRPr lang="en-US" dirty="0"/>
          </a:p>
          <a:p>
            <a:r>
              <a:rPr lang="en-US" sz="2600" dirty="0"/>
              <a:t>Best Practice:</a:t>
            </a:r>
          </a:p>
          <a:p>
            <a:pPr lvl="1"/>
            <a:r>
              <a:rPr lang="en-US" sz="2000" dirty="0"/>
              <a:t>Ensure objects are large enough to be tracked passively on-orbit.  This enables tracking even after the spacecraft is no longer operational, until demise.</a:t>
            </a:r>
          </a:p>
          <a:p>
            <a:pPr lvl="1"/>
            <a:r>
              <a:rPr lang="en-US" sz="2000" dirty="0"/>
              <a:t>At injection, make sure object is placed far enough away from other deployed satellites and on-orbit objects to allow unique, unambiguous tracking</a:t>
            </a:r>
            <a:br>
              <a:rPr lang="en-US" dirty="0">
                <a:solidFill>
                  <a:srgbClr val="19387A"/>
                </a:solidFill>
              </a:rPr>
            </a:br>
            <a:endParaRPr lang="en-US" sz="2200" dirty="0">
              <a:solidFill>
                <a:srgbClr val="19387A"/>
              </a:solidFill>
            </a:endParaRPr>
          </a:p>
        </p:txBody>
      </p:sp>
      <p:sp>
        <p:nvSpPr>
          <p:cNvPr id="3" name="Title 2"/>
          <p:cNvSpPr>
            <a:spLocks noGrp="1"/>
          </p:cNvSpPr>
          <p:nvPr>
            <p:ph type="title"/>
          </p:nvPr>
        </p:nvSpPr>
        <p:spPr/>
        <p:txBody>
          <a:bodyPr/>
          <a:lstStyle/>
          <a:p>
            <a:r>
              <a:rPr lang="en-US" dirty="0"/>
              <a:t>Trackability [2 of 2]</a:t>
            </a:r>
          </a:p>
        </p:txBody>
      </p:sp>
      <p:sp>
        <p:nvSpPr>
          <p:cNvPr id="4" name="Slide Number Placeholder 3"/>
          <p:cNvSpPr>
            <a:spLocks noGrp="1"/>
          </p:cNvSpPr>
          <p:nvPr>
            <p:ph type="sldNum" sz="quarter" idx="10"/>
          </p:nvPr>
        </p:nvSpPr>
        <p:spPr/>
        <p:txBody>
          <a:bodyPr/>
          <a:lstStyle/>
          <a:p>
            <a:fld id="{32D37674-C2EF-49DD-B547-2006DC0D39DB}" type="slidenum">
              <a:rPr lang="en-US" smtClean="0"/>
              <a:t>11</a:t>
            </a:fld>
            <a:endParaRPr lang="en-US" dirty="0"/>
          </a:p>
        </p:txBody>
      </p:sp>
    </p:spTree>
    <p:extLst>
      <p:ext uri="{BB962C8B-B14F-4D97-AF65-F5344CB8AC3E}">
        <p14:creationId xmlns:p14="http://schemas.microsoft.com/office/powerpoint/2010/main" val="1442442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A6F87-5C3F-47C7-BF7D-7704D7765791}"/>
              </a:ext>
            </a:extLst>
          </p:cNvPr>
          <p:cNvSpPr>
            <a:spLocks noGrp="1"/>
          </p:cNvSpPr>
          <p:nvPr>
            <p:ph type="title"/>
          </p:nvPr>
        </p:nvSpPr>
        <p:spPr/>
        <p:txBody>
          <a:bodyPr/>
          <a:lstStyle/>
          <a:p>
            <a:r>
              <a:rPr lang="en-US" dirty="0"/>
              <a:t>Deployment Plan</a:t>
            </a:r>
          </a:p>
        </p:txBody>
      </p:sp>
      <p:sp>
        <p:nvSpPr>
          <p:cNvPr id="3" name="Content Placeholder 2">
            <a:extLst>
              <a:ext uri="{FF2B5EF4-FFF2-40B4-BE49-F238E27FC236}">
                <a16:creationId xmlns:a16="http://schemas.microsoft.com/office/drawing/2014/main" id="{33400F50-0289-4E99-AEDB-0D5F1F4A5F58}"/>
              </a:ext>
            </a:extLst>
          </p:cNvPr>
          <p:cNvSpPr>
            <a:spLocks noGrp="1"/>
          </p:cNvSpPr>
          <p:nvPr>
            <p:ph idx="1"/>
          </p:nvPr>
        </p:nvSpPr>
        <p:spPr>
          <a:xfrm>
            <a:off x="457200" y="1351130"/>
            <a:ext cx="8229600" cy="4650752"/>
          </a:xfrm>
        </p:spPr>
        <p:txBody>
          <a:bodyPr/>
          <a:lstStyle/>
          <a:p>
            <a:r>
              <a:rPr lang="en-US" dirty="0"/>
              <a:t>Issue: complex deployments create cataloguing difficulties</a:t>
            </a:r>
          </a:p>
          <a:p>
            <a:pPr lvl="1"/>
            <a:r>
              <a:rPr lang="en-US" dirty="0"/>
              <a:t>Rapid child deployments proliferate deployed satellites, when parents may already be difficult to distinguish, track, and catalog depending on number of objects deployed</a:t>
            </a:r>
          </a:p>
          <a:p>
            <a:pPr lvl="1"/>
            <a:r>
              <a:rPr lang="en-US" dirty="0"/>
              <a:t>Tethered deployments follow non-Keplerian trajectories; difficult to maintain orbit in catalog</a:t>
            </a:r>
          </a:p>
          <a:p>
            <a:r>
              <a:rPr lang="en-US" dirty="0"/>
              <a:t>Approach: attempt to simplify/prepare for situation</a:t>
            </a:r>
          </a:p>
          <a:p>
            <a:pPr lvl="1"/>
            <a:r>
              <a:rPr lang="en-US" dirty="0"/>
              <a:t>Delay child deployments until 18 SDS is able to catalogue parent</a:t>
            </a:r>
          </a:p>
          <a:p>
            <a:pPr lvl="1"/>
            <a:r>
              <a:rPr lang="en-US" dirty="0"/>
              <a:t>For tethered deployments, work out tracking/maintenance strategy with 18 SDS in advance of launch</a:t>
            </a:r>
          </a:p>
          <a:p>
            <a:r>
              <a:rPr lang="en-US" dirty="0"/>
              <a:t>Rideshare missions must rely on launch provider to protect their spacecraft by using safe deployment practices</a:t>
            </a:r>
          </a:p>
          <a:p>
            <a:r>
              <a:rPr lang="en-US" dirty="0"/>
              <a:t>Consider a launch trajectory with a ~350km parking orbit before raising</a:t>
            </a:r>
          </a:p>
          <a:p>
            <a:pPr lvl="1"/>
            <a:r>
              <a:rPr lang="en-US" dirty="0"/>
              <a:t>Infant mortality satellites decay quickly, without threatening other spacecraft</a:t>
            </a:r>
          </a:p>
        </p:txBody>
      </p:sp>
    </p:spTree>
    <p:extLst>
      <p:ext uri="{BB962C8B-B14F-4D97-AF65-F5344CB8AC3E}">
        <p14:creationId xmlns:p14="http://schemas.microsoft.com/office/powerpoint/2010/main" val="368163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3448" y="1250066"/>
            <a:ext cx="8637103" cy="5079486"/>
          </a:xfrm>
        </p:spPr>
        <p:txBody>
          <a:bodyPr>
            <a:normAutofit lnSpcReduction="10000"/>
          </a:bodyPr>
          <a:lstStyle/>
          <a:p>
            <a:r>
              <a:rPr lang="en-US" dirty="0"/>
              <a:t>Since close approaches are computed using predictions of future spacecraft position, predictions must be accurate enough to enable maneuver planning</a:t>
            </a:r>
          </a:p>
          <a:p>
            <a:r>
              <a:rPr lang="en-US" dirty="0"/>
              <a:t>If spacecraft is not passively trackable or if it is maneuverable, predicted trajectory information should be provided to 18 SDS to enable close approach computation</a:t>
            </a:r>
          </a:p>
          <a:p>
            <a:pPr lvl="1"/>
            <a:r>
              <a:rPr lang="en-US" dirty="0"/>
              <a:t>At least once per day</a:t>
            </a:r>
          </a:p>
          <a:p>
            <a:pPr lvl="1"/>
            <a:r>
              <a:rPr lang="en-US" dirty="0"/>
              <a:t>Predicted at least 7 days into the future</a:t>
            </a:r>
          </a:p>
          <a:p>
            <a:pPr lvl="1"/>
            <a:r>
              <a:rPr lang="en-US" dirty="0"/>
              <a:t>Quality modelling, especially atmospheric drag, must be used to reduce errors</a:t>
            </a:r>
          </a:p>
          <a:p>
            <a:pPr lvl="1"/>
            <a:r>
              <a:rPr lang="en-US" dirty="0"/>
              <a:t>Include realistic covariances</a:t>
            </a:r>
          </a:p>
          <a:p>
            <a:r>
              <a:rPr lang="en-US" dirty="0"/>
              <a:t>Two Line Elements (TLEs, e.g. obtained from </a:t>
            </a:r>
            <a:r>
              <a:rPr lang="en-US" dirty="0" err="1"/>
              <a:t>SpaceTrack.org</a:t>
            </a:r>
            <a:r>
              <a:rPr lang="en-US" dirty="0"/>
              <a:t>) are </a:t>
            </a:r>
            <a:r>
              <a:rPr lang="en-US" u="sng" dirty="0"/>
              <a:t>NOT SUFFICIENT </a:t>
            </a:r>
            <a:r>
              <a:rPr lang="en-US" dirty="0"/>
              <a:t>FOR CA</a:t>
            </a:r>
          </a:p>
          <a:p>
            <a:pPr lvl="1"/>
            <a:r>
              <a:rPr lang="en-US" dirty="0"/>
              <a:t>1-2 km theory error is too large for maneuver planning</a:t>
            </a:r>
          </a:p>
          <a:p>
            <a:pPr lvl="1"/>
            <a:r>
              <a:rPr lang="en-US" dirty="0"/>
              <a:t>No covariance available to compute probability of collision and make risk decision</a:t>
            </a:r>
          </a:p>
          <a:p>
            <a:r>
              <a:rPr lang="en-US" dirty="0"/>
              <a:t>Maintain </a:t>
            </a:r>
            <a:r>
              <a:rPr lang="en-US" dirty="0">
                <a:solidFill>
                  <a:srgbClr val="65CBFA"/>
                </a:solidFill>
              </a:rPr>
              <a:t>Space-Track.org </a:t>
            </a:r>
            <a:r>
              <a:rPr lang="en-US" dirty="0"/>
              <a:t>information, </a:t>
            </a:r>
          </a:p>
          <a:p>
            <a:pPr lvl="1"/>
            <a:r>
              <a:rPr lang="en-US" dirty="0"/>
              <a:t>Contact information (24x7, since other O/</a:t>
            </a:r>
            <a:r>
              <a:rPr lang="en-US" dirty="0" err="1"/>
              <a:t>Os</a:t>
            </a:r>
            <a:r>
              <a:rPr lang="en-US" dirty="0"/>
              <a:t> may be in a different time zone)</a:t>
            </a:r>
          </a:p>
          <a:p>
            <a:pPr lvl="1"/>
            <a:r>
              <a:rPr lang="en-US" dirty="0"/>
              <a:t>Active and maneuverable status flags</a:t>
            </a:r>
          </a:p>
          <a:p>
            <a:endParaRPr lang="en-US" dirty="0"/>
          </a:p>
          <a:p>
            <a:pPr lvl="1"/>
            <a:endParaRPr lang="en-US" dirty="0"/>
          </a:p>
        </p:txBody>
      </p:sp>
      <p:sp>
        <p:nvSpPr>
          <p:cNvPr id="3" name="Title 2"/>
          <p:cNvSpPr>
            <a:spLocks noGrp="1"/>
          </p:cNvSpPr>
          <p:nvPr>
            <p:ph type="title"/>
          </p:nvPr>
        </p:nvSpPr>
        <p:spPr>
          <a:xfrm>
            <a:off x="356461" y="80269"/>
            <a:ext cx="8229600" cy="1143000"/>
          </a:xfrm>
        </p:spPr>
        <p:txBody>
          <a:bodyPr>
            <a:normAutofit fontScale="90000"/>
          </a:bodyPr>
          <a:lstStyle/>
          <a:p>
            <a:r>
              <a:rPr lang="en-US" dirty="0"/>
              <a:t>Ephemeris Generation Process and Tools:</a:t>
            </a:r>
            <a:br>
              <a:rPr lang="en-US" dirty="0"/>
            </a:br>
            <a:r>
              <a:rPr lang="en-US" dirty="0"/>
              <a:t>Producing a CA-Quality Ephemeris</a:t>
            </a:r>
          </a:p>
        </p:txBody>
      </p:sp>
      <p:sp>
        <p:nvSpPr>
          <p:cNvPr id="4" name="Slide Number Placeholder 3"/>
          <p:cNvSpPr>
            <a:spLocks noGrp="1"/>
          </p:cNvSpPr>
          <p:nvPr>
            <p:ph type="sldNum" sz="quarter" idx="10"/>
          </p:nvPr>
        </p:nvSpPr>
        <p:spPr/>
        <p:txBody>
          <a:bodyPr/>
          <a:lstStyle/>
          <a:p>
            <a:fld id="{32D37674-C2EF-49DD-B547-2006DC0D39DB}" type="slidenum">
              <a:rPr lang="en-US" smtClean="0"/>
              <a:t>13</a:t>
            </a:fld>
            <a:endParaRPr lang="en-US" dirty="0"/>
          </a:p>
        </p:txBody>
      </p:sp>
    </p:spTree>
    <p:extLst>
      <p:ext uri="{BB962C8B-B14F-4D97-AF65-F5344CB8AC3E}">
        <p14:creationId xmlns:p14="http://schemas.microsoft.com/office/powerpoint/2010/main" val="1824767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4D718C-C149-E5B0-9F16-52E50BB37579}"/>
              </a:ext>
            </a:extLst>
          </p:cNvPr>
          <p:cNvSpPr>
            <a:spLocks noGrp="1"/>
          </p:cNvSpPr>
          <p:nvPr>
            <p:ph idx="1"/>
          </p:nvPr>
        </p:nvSpPr>
        <p:spPr>
          <a:xfrm>
            <a:off x="457199" y="1475412"/>
            <a:ext cx="8338457" cy="4650752"/>
          </a:xfrm>
        </p:spPr>
        <p:txBody>
          <a:bodyPr/>
          <a:lstStyle/>
          <a:p>
            <a:r>
              <a:rPr lang="en-US" dirty="0"/>
              <a:t>Until the delivered spacecraft is tracked and cataloged by DOD (up to two weeks in extreme cases), CA not possible –called the COLA Gap period</a:t>
            </a:r>
          </a:p>
          <a:p>
            <a:pPr lvl="1"/>
            <a:r>
              <a:rPr lang="en-US" dirty="0"/>
              <a:t>Important to provide state and covariance ASAP after launch to prevent collisions </a:t>
            </a:r>
          </a:p>
          <a:p>
            <a:pPr lvl="1"/>
            <a:r>
              <a:rPr lang="en-US" dirty="0"/>
              <a:t>Work with ELV provider to request these data</a:t>
            </a:r>
          </a:p>
          <a:p>
            <a:pPr lvl="1"/>
            <a:r>
              <a:rPr lang="en-US" dirty="0"/>
              <a:t>Provide O/O ephemerides ASAP as ELV data is only good for a short period (accuracy degrades the longer the state is propagated).</a:t>
            </a:r>
          </a:p>
          <a:p>
            <a:r>
              <a:rPr lang="en-US" dirty="0"/>
              <a:t>Many ELVs launch rideshares to 550 km, an orbit regime occupied by a large number of Starlink spacecraft</a:t>
            </a:r>
          </a:p>
          <a:p>
            <a:pPr lvl="1"/>
            <a:r>
              <a:rPr lang="en-US" dirty="0"/>
              <a:t>If the spacecraft do not need to go to this altitude for science reasons, better to choose something lower, preferably below the ISS</a:t>
            </a:r>
          </a:p>
          <a:p>
            <a:endParaRPr lang="en-US" dirty="0"/>
          </a:p>
        </p:txBody>
      </p:sp>
      <p:sp>
        <p:nvSpPr>
          <p:cNvPr id="3" name="Title 2">
            <a:extLst>
              <a:ext uri="{FF2B5EF4-FFF2-40B4-BE49-F238E27FC236}">
                <a16:creationId xmlns:a16="http://schemas.microsoft.com/office/drawing/2014/main" id="{6347735D-83D8-2025-BEB3-293EAC83F2BE}"/>
              </a:ext>
            </a:extLst>
          </p:cNvPr>
          <p:cNvSpPr>
            <a:spLocks noGrp="1"/>
          </p:cNvSpPr>
          <p:nvPr>
            <p:ph type="title"/>
          </p:nvPr>
        </p:nvSpPr>
        <p:spPr/>
        <p:txBody>
          <a:bodyPr/>
          <a:lstStyle/>
          <a:p>
            <a:r>
              <a:rPr lang="en-US" dirty="0"/>
              <a:t>COLA Gap</a:t>
            </a:r>
          </a:p>
        </p:txBody>
      </p:sp>
      <p:sp>
        <p:nvSpPr>
          <p:cNvPr id="4" name="Slide Number Placeholder 3">
            <a:extLst>
              <a:ext uri="{FF2B5EF4-FFF2-40B4-BE49-F238E27FC236}">
                <a16:creationId xmlns:a16="http://schemas.microsoft.com/office/drawing/2014/main" id="{48A1CA72-158D-FB2E-76BE-91B424A4C540}"/>
              </a:ext>
            </a:extLst>
          </p:cNvPr>
          <p:cNvSpPr>
            <a:spLocks noGrp="1"/>
          </p:cNvSpPr>
          <p:nvPr>
            <p:ph type="sldNum" sz="quarter" idx="10"/>
          </p:nvPr>
        </p:nvSpPr>
        <p:spPr/>
        <p:txBody>
          <a:bodyPr/>
          <a:lstStyle/>
          <a:p>
            <a:fld id="{32D37674-C2EF-49DD-B547-2006DC0D39DB}" type="slidenum">
              <a:rPr lang="en-US" smtClean="0"/>
              <a:t>14</a:t>
            </a:fld>
            <a:endParaRPr lang="en-US" dirty="0"/>
          </a:p>
        </p:txBody>
      </p:sp>
    </p:spTree>
    <p:extLst>
      <p:ext uri="{BB962C8B-B14F-4D97-AF65-F5344CB8AC3E}">
        <p14:creationId xmlns:p14="http://schemas.microsoft.com/office/powerpoint/2010/main" val="401460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B476D92-33E1-4D69-8A7D-0A4ACE37CC89}"/>
              </a:ext>
            </a:extLst>
          </p:cNvPr>
          <p:cNvSpPr>
            <a:spLocks noGrp="1"/>
          </p:cNvSpPr>
          <p:nvPr>
            <p:ph type="ctrTitle"/>
          </p:nvPr>
        </p:nvSpPr>
        <p:spPr/>
        <p:txBody>
          <a:bodyPr/>
          <a:lstStyle/>
          <a:p>
            <a:r>
              <a:rPr lang="en-US" dirty="0">
                <a:solidFill>
                  <a:srgbClr val="FADF4E"/>
                </a:solidFill>
              </a:rPr>
              <a:t>On-Orbit and Deorbit Best Practices</a:t>
            </a:r>
          </a:p>
        </p:txBody>
      </p:sp>
      <p:sp>
        <p:nvSpPr>
          <p:cNvPr id="4" name="Slide Number Placeholder 3">
            <a:extLst>
              <a:ext uri="{FF2B5EF4-FFF2-40B4-BE49-F238E27FC236}">
                <a16:creationId xmlns:a16="http://schemas.microsoft.com/office/drawing/2014/main" id="{E4EF192A-8209-402A-B802-0A667F00A5B4}"/>
              </a:ext>
            </a:extLst>
          </p:cNvPr>
          <p:cNvSpPr>
            <a:spLocks noGrp="1"/>
          </p:cNvSpPr>
          <p:nvPr>
            <p:ph type="sldNum" sz="quarter" idx="10"/>
          </p:nvPr>
        </p:nvSpPr>
        <p:spPr/>
        <p:txBody>
          <a:bodyPr/>
          <a:lstStyle/>
          <a:p>
            <a:fld id="{32D37674-C2EF-49DD-B547-2006DC0D39DB}" type="slidenum">
              <a:rPr lang="en-US" smtClean="0"/>
              <a:t>15</a:t>
            </a:fld>
            <a:endParaRPr lang="en-US" dirty="0"/>
          </a:p>
        </p:txBody>
      </p:sp>
    </p:spTree>
    <p:extLst>
      <p:ext uri="{BB962C8B-B14F-4D97-AF65-F5344CB8AC3E}">
        <p14:creationId xmlns:p14="http://schemas.microsoft.com/office/powerpoint/2010/main" val="724918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4D718C-C149-E5B0-9F16-52E50BB37579}"/>
              </a:ext>
            </a:extLst>
          </p:cNvPr>
          <p:cNvSpPr>
            <a:spLocks noGrp="1"/>
          </p:cNvSpPr>
          <p:nvPr>
            <p:ph idx="1"/>
          </p:nvPr>
        </p:nvSpPr>
        <p:spPr/>
        <p:txBody>
          <a:bodyPr/>
          <a:lstStyle/>
          <a:p>
            <a:r>
              <a:rPr lang="en-US" dirty="0"/>
              <a:t>Register your spacecraft with your screening authority (e.g. USSF)</a:t>
            </a:r>
          </a:p>
          <a:p>
            <a:pPr lvl="1"/>
            <a:r>
              <a:rPr lang="en-US" dirty="0"/>
              <a:t>Provide contact information so that other O/</a:t>
            </a:r>
            <a:r>
              <a:rPr lang="en-US" dirty="0" err="1"/>
              <a:t>Os</a:t>
            </a:r>
            <a:r>
              <a:rPr lang="en-US" dirty="0"/>
              <a:t> can contact you to resolve conjunction responsibility for high-risk encounters</a:t>
            </a:r>
          </a:p>
          <a:p>
            <a:pPr lvl="1"/>
            <a:r>
              <a:rPr lang="en-US" dirty="0"/>
              <a:t>Indicate whether your satellite is maneuverable so other O/</a:t>
            </a:r>
            <a:r>
              <a:rPr lang="en-US" dirty="0" err="1"/>
              <a:t>Os</a:t>
            </a:r>
            <a:r>
              <a:rPr lang="en-US" dirty="0"/>
              <a:t> will know whether they must perform any mitigation action for conjunctions with you</a:t>
            </a:r>
          </a:p>
          <a:p>
            <a:pPr lvl="1"/>
            <a:r>
              <a:rPr lang="en-US" dirty="0"/>
              <a:t>Report your spacecraft’s size so that collision risk assessment can be performed</a:t>
            </a:r>
          </a:p>
          <a:p>
            <a:r>
              <a:rPr lang="en-US" dirty="0"/>
              <a:t>If your satellite is maneuverable, submit predicted ephemerides, which include planned maneuvers, to the screening authority at least daily</a:t>
            </a:r>
          </a:p>
          <a:p>
            <a:pPr lvl="1"/>
            <a:r>
              <a:rPr lang="en-US" dirty="0"/>
              <a:t>Three times per day preferred for lower orbits (&lt; 500km)</a:t>
            </a:r>
          </a:p>
          <a:p>
            <a:r>
              <a:rPr lang="en-US" dirty="0"/>
              <a:t> Process the CA screening results from your screening provider and perform CA risk assessment </a:t>
            </a:r>
          </a:p>
          <a:p>
            <a:endParaRPr lang="en-US" dirty="0"/>
          </a:p>
        </p:txBody>
      </p:sp>
      <p:sp>
        <p:nvSpPr>
          <p:cNvPr id="3" name="Title 2">
            <a:extLst>
              <a:ext uri="{FF2B5EF4-FFF2-40B4-BE49-F238E27FC236}">
                <a16:creationId xmlns:a16="http://schemas.microsoft.com/office/drawing/2014/main" id="{6347735D-83D8-2025-BEB3-293EAC83F2BE}"/>
              </a:ext>
            </a:extLst>
          </p:cNvPr>
          <p:cNvSpPr>
            <a:spLocks noGrp="1"/>
          </p:cNvSpPr>
          <p:nvPr>
            <p:ph type="title"/>
          </p:nvPr>
        </p:nvSpPr>
        <p:spPr>
          <a:xfrm>
            <a:off x="457200" y="160336"/>
            <a:ext cx="8229600" cy="1143000"/>
          </a:xfrm>
        </p:spPr>
        <p:txBody>
          <a:bodyPr/>
          <a:lstStyle/>
          <a:p>
            <a:r>
              <a:rPr lang="en-US" dirty="0"/>
              <a:t>On-Orbit CA Screening Best Practices</a:t>
            </a:r>
          </a:p>
        </p:txBody>
      </p:sp>
      <p:sp>
        <p:nvSpPr>
          <p:cNvPr id="4" name="Slide Number Placeholder 3">
            <a:extLst>
              <a:ext uri="{FF2B5EF4-FFF2-40B4-BE49-F238E27FC236}">
                <a16:creationId xmlns:a16="http://schemas.microsoft.com/office/drawing/2014/main" id="{48A1CA72-158D-FB2E-76BE-91B424A4C540}"/>
              </a:ext>
            </a:extLst>
          </p:cNvPr>
          <p:cNvSpPr>
            <a:spLocks noGrp="1"/>
          </p:cNvSpPr>
          <p:nvPr>
            <p:ph type="sldNum" sz="quarter" idx="10"/>
          </p:nvPr>
        </p:nvSpPr>
        <p:spPr/>
        <p:txBody>
          <a:bodyPr/>
          <a:lstStyle/>
          <a:p>
            <a:fld id="{32D37674-C2EF-49DD-B547-2006DC0D39DB}" type="slidenum">
              <a:rPr lang="en-US" smtClean="0"/>
              <a:t>16</a:t>
            </a:fld>
            <a:endParaRPr lang="en-US" dirty="0"/>
          </a:p>
        </p:txBody>
      </p:sp>
    </p:spTree>
    <p:extLst>
      <p:ext uri="{BB962C8B-B14F-4D97-AF65-F5344CB8AC3E}">
        <p14:creationId xmlns:p14="http://schemas.microsoft.com/office/powerpoint/2010/main" val="1562461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4D718C-C149-E5B0-9F16-52E50BB37579}"/>
              </a:ext>
            </a:extLst>
          </p:cNvPr>
          <p:cNvSpPr>
            <a:spLocks noGrp="1"/>
          </p:cNvSpPr>
          <p:nvPr>
            <p:ph idx="1"/>
          </p:nvPr>
        </p:nvSpPr>
        <p:spPr/>
        <p:txBody>
          <a:bodyPr/>
          <a:lstStyle/>
          <a:p>
            <a:r>
              <a:rPr lang="en-US" dirty="0"/>
              <a:t>Use only high-accuracy-catalogue screening results in CA risk assessment</a:t>
            </a:r>
          </a:p>
          <a:p>
            <a:pPr lvl="1"/>
            <a:r>
              <a:rPr lang="en-US" dirty="0"/>
              <a:t>Not TLEs, as remarked earlier</a:t>
            </a:r>
          </a:p>
          <a:p>
            <a:r>
              <a:rPr lang="en-US" dirty="0"/>
              <a:t>Examine state and covariance data for both objects (predicted to time of closest approach) to determine whether they are sufficiently durable to serve as a basis for mitigation action</a:t>
            </a:r>
          </a:p>
          <a:p>
            <a:r>
              <a:rPr lang="en-US" dirty="0"/>
              <a:t>Base risk assessment on a probabilistic measure rather than an estimate of the mean value of miss distance</a:t>
            </a:r>
          </a:p>
          <a:p>
            <a:pPr lvl="1"/>
            <a:r>
              <a:rPr lang="en-US" dirty="0"/>
              <a:t>Probability of collision or confidence interval on miss distance</a:t>
            </a:r>
          </a:p>
          <a:p>
            <a:pPr lvl="1"/>
            <a:r>
              <a:rPr lang="en-US" dirty="0"/>
              <a:t>Exception:  if mean miss distance is smaller than combined sizes of objects</a:t>
            </a:r>
          </a:p>
          <a:p>
            <a:r>
              <a:rPr lang="en-US" dirty="0"/>
              <a:t>If using the probability of collision (Pc), use as a threshold for mitigation a Pc value of 1E-04 (1 in 10,000) or smaller</a:t>
            </a:r>
          </a:p>
          <a:p>
            <a:endParaRPr lang="en-US" dirty="0"/>
          </a:p>
        </p:txBody>
      </p:sp>
      <p:sp>
        <p:nvSpPr>
          <p:cNvPr id="3" name="Title 2">
            <a:extLst>
              <a:ext uri="{FF2B5EF4-FFF2-40B4-BE49-F238E27FC236}">
                <a16:creationId xmlns:a16="http://schemas.microsoft.com/office/drawing/2014/main" id="{6347735D-83D8-2025-BEB3-293EAC83F2BE}"/>
              </a:ext>
            </a:extLst>
          </p:cNvPr>
          <p:cNvSpPr>
            <a:spLocks noGrp="1"/>
          </p:cNvSpPr>
          <p:nvPr>
            <p:ph type="title"/>
          </p:nvPr>
        </p:nvSpPr>
        <p:spPr>
          <a:xfrm>
            <a:off x="457200" y="160336"/>
            <a:ext cx="8229600" cy="1143000"/>
          </a:xfrm>
        </p:spPr>
        <p:txBody>
          <a:bodyPr>
            <a:normAutofit fontScale="90000"/>
          </a:bodyPr>
          <a:lstStyle/>
          <a:p>
            <a:r>
              <a:rPr lang="en-US" dirty="0"/>
              <a:t>On-Orbit CA Risk Assessment Best Practices</a:t>
            </a:r>
          </a:p>
        </p:txBody>
      </p:sp>
      <p:sp>
        <p:nvSpPr>
          <p:cNvPr id="4" name="Slide Number Placeholder 3">
            <a:extLst>
              <a:ext uri="{FF2B5EF4-FFF2-40B4-BE49-F238E27FC236}">
                <a16:creationId xmlns:a16="http://schemas.microsoft.com/office/drawing/2014/main" id="{48A1CA72-158D-FB2E-76BE-91B424A4C540}"/>
              </a:ext>
            </a:extLst>
          </p:cNvPr>
          <p:cNvSpPr>
            <a:spLocks noGrp="1"/>
          </p:cNvSpPr>
          <p:nvPr>
            <p:ph type="sldNum" sz="quarter" idx="10"/>
          </p:nvPr>
        </p:nvSpPr>
        <p:spPr/>
        <p:txBody>
          <a:bodyPr/>
          <a:lstStyle/>
          <a:p>
            <a:fld id="{32D37674-C2EF-49DD-B547-2006DC0D39DB}" type="slidenum">
              <a:rPr lang="en-US" smtClean="0"/>
              <a:t>17</a:t>
            </a:fld>
            <a:endParaRPr lang="en-US" dirty="0"/>
          </a:p>
        </p:txBody>
      </p:sp>
    </p:spTree>
    <p:extLst>
      <p:ext uri="{BB962C8B-B14F-4D97-AF65-F5344CB8AC3E}">
        <p14:creationId xmlns:p14="http://schemas.microsoft.com/office/powerpoint/2010/main" val="910285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4D718C-C149-E5B0-9F16-52E50BB37579}"/>
              </a:ext>
            </a:extLst>
          </p:cNvPr>
          <p:cNvSpPr>
            <a:spLocks noGrp="1"/>
          </p:cNvSpPr>
          <p:nvPr>
            <p:ph idx="1"/>
          </p:nvPr>
        </p:nvSpPr>
        <p:spPr/>
        <p:txBody>
          <a:bodyPr/>
          <a:lstStyle/>
          <a:p>
            <a:r>
              <a:rPr lang="en-US" dirty="0"/>
              <a:t>If the secondary objects is maneuverable, reach out to the other O/O to coordinate a response and determine which satellite will mitigate</a:t>
            </a:r>
          </a:p>
          <a:p>
            <a:r>
              <a:rPr lang="en-US" dirty="0"/>
              <a:t>Command a mitigation action that will reduce the Pc of the main conjunction to at least 1.5 </a:t>
            </a:r>
            <a:r>
              <a:rPr lang="en-US" dirty="0" err="1"/>
              <a:t>OoM</a:t>
            </a:r>
            <a:r>
              <a:rPr lang="en-US" dirty="0"/>
              <a:t> below the mitigation threshold</a:t>
            </a:r>
          </a:p>
          <a:p>
            <a:pPr lvl="1"/>
            <a:r>
              <a:rPr lang="en-US" dirty="0"/>
              <a:t>For Pc of 1E-04, this means reducing to 3E-06 or smaller</a:t>
            </a:r>
          </a:p>
          <a:p>
            <a:pPr lvl="1"/>
            <a:r>
              <a:rPr lang="en-US" dirty="0"/>
              <a:t>Mitigation actions can be impulsive maneuvers, low-thrust maneuvers, or differential drag activities</a:t>
            </a:r>
          </a:p>
          <a:p>
            <a:r>
              <a:rPr lang="en-US" dirty="0"/>
              <a:t>Ensure that any other conjunctions introduced by the mitigation action remain below the 1E-04 level, for typically 48 hours past the main conjunction TCA</a:t>
            </a:r>
          </a:p>
          <a:p>
            <a:r>
              <a:rPr lang="en-US" dirty="0"/>
              <a:t>Confirm the above two calculations by generating a predicted ephemeris containing the planned maneuver and submitting it for screening</a:t>
            </a:r>
          </a:p>
        </p:txBody>
      </p:sp>
      <p:sp>
        <p:nvSpPr>
          <p:cNvPr id="3" name="Title 2">
            <a:extLst>
              <a:ext uri="{FF2B5EF4-FFF2-40B4-BE49-F238E27FC236}">
                <a16:creationId xmlns:a16="http://schemas.microsoft.com/office/drawing/2014/main" id="{6347735D-83D8-2025-BEB3-293EAC83F2BE}"/>
              </a:ext>
            </a:extLst>
          </p:cNvPr>
          <p:cNvSpPr>
            <a:spLocks noGrp="1"/>
          </p:cNvSpPr>
          <p:nvPr>
            <p:ph type="title"/>
          </p:nvPr>
        </p:nvSpPr>
        <p:spPr>
          <a:xfrm>
            <a:off x="457200" y="160336"/>
            <a:ext cx="8229600" cy="1143000"/>
          </a:xfrm>
        </p:spPr>
        <p:txBody>
          <a:bodyPr>
            <a:normAutofit/>
          </a:bodyPr>
          <a:lstStyle/>
          <a:p>
            <a:r>
              <a:rPr lang="en-US" dirty="0"/>
              <a:t>On-Orbit CA Mitigation Best Practices</a:t>
            </a:r>
          </a:p>
        </p:txBody>
      </p:sp>
      <p:sp>
        <p:nvSpPr>
          <p:cNvPr id="4" name="Slide Number Placeholder 3">
            <a:extLst>
              <a:ext uri="{FF2B5EF4-FFF2-40B4-BE49-F238E27FC236}">
                <a16:creationId xmlns:a16="http://schemas.microsoft.com/office/drawing/2014/main" id="{48A1CA72-158D-FB2E-76BE-91B424A4C540}"/>
              </a:ext>
            </a:extLst>
          </p:cNvPr>
          <p:cNvSpPr>
            <a:spLocks noGrp="1"/>
          </p:cNvSpPr>
          <p:nvPr>
            <p:ph type="sldNum" sz="quarter" idx="10"/>
          </p:nvPr>
        </p:nvSpPr>
        <p:spPr/>
        <p:txBody>
          <a:bodyPr/>
          <a:lstStyle/>
          <a:p>
            <a:fld id="{32D37674-C2EF-49DD-B547-2006DC0D39DB}" type="slidenum">
              <a:rPr lang="en-US" smtClean="0"/>
              <a:t>18</a:t>
            </a:fld>
            <a:endParaRPr lang="en-US" dirty="0"/>
          </a:p>
        </p:txBody>
      </p:sp>
    </p:spTree>
    <p:extLst>
      <p:ext uri="{BB962C8B-B14F-4D97-AF65-F5344CB8AC3E}">
        <p14:creationId xmlns:p14="http://schemas.microsoft.com/office/powerpoint/2010/main" val="3668984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4D718C-C149-E5B0-9F16-52E50BB37579}"/>
              </a:ext>
            </a:extLst>
          </p:cNvPr>
          <p:cNvSpPr>
            <a:spLocks noGrp="1"/>
          </p:cNvSpPr>
          <p:nvPr>
            <p:ph idx="1"/>
          </p:nvPr>
        </p:nvSpPr>
        <p:spPr/>
        <p:txBody>
          <a:bodyPr/>
          <a:lstStyle/>
          <a:p>
            <a:r>
              <a:rPr lang="en-US" dirty="0"/>
              <a:t>Deorbit your satellite at the end of its mission life</a:t>
            </a:r>
          </a:p>
          <a:p>
            <a:pPr lvl="1"/>
            <a:r>
              <a:rPr lang="en-US" dirty="0"/>
              <a:t>Required in order to meet 25 year / 5 year deorbit rule</a:t>
            </a:r>
          </a:p>
          <a:p>
            <a:r>
              <a:rPr lang="en-US" dirty="0"/>
              <a:t>Deorbit by shrinking a circular orbit rather than using a HEO orbit</a:t>
            </a:r>
          </a:p>
          <a:p>
            <a:pPr lvl="1"/>
            <a:r>
              <a:rPr lang="en-US" dirty="0"/>
              <a:t>Creates far fewer conjunctions</a:t>
            </a:r>
          </a:p>
          <a:p>
            <a:r>
              <a:rPr lang="en-US" dirty="0"/>
              <a:t>Actively manage the deorbit until only a few days away from re-entry</a:t>
            </a:r>
          </a:p>
          <a:p>
            <a:pPr lvl="1"/>
            <a:r>
              <a:rPr lang="en-US" dirty="0"/>
              <a:t>Eliminate active attitude control at this point in order to produce more reliable re-entry predictions</a:t>
            </a:r>
          </a:p>
          <a:p>
            <a:r>
              <a:rPr lang="en-US" dirty="0"/>
              <a:t>Controlled deorbits are desirable but not required</a:t>
            </a:r>
          </a:p>
        </p:txBody>
      </p:sp>
      <p:sp>
        <p:nvSpPr>
          <p:cNvPr id="3" name="Title 2">
            <a:extLst>
              <a:ext uri="{FF2B5EF4-FFF2-40B4-BE49-F238E27FC236}">
                <a16:creationId xmlns:a16="http://schemas.microsoft.com/office/drawing/2014/main" id="{6347735D-83D8-2025-BEB3-293EAC83F2BE}"/>
              </a:ext>
            </a:extLst>
          </p:cNvPr>
          <p:cNvSpPr>
            <a:spLocks noGrp="1"/>
          </p:cNvSpPr>
          <p:nvPr>
            <p:ph type="title"/>
          </p:nvPr>
        </p:nvSpPr>
        <p:spPr>
          <a:xfrm>
            <a:off x="457200" y="160336"/>
            <a:ext cx="8229600" cy="1143000"/>
          </a:xfrm>
        </p:spPr>
        <p:txBody>
          <a:bodyPr>
            <a:normAutofit/>
          </a:bodyPr>
          <a:lstStyle/>
          <a:p>
            <a:r>
              <a:rPr lang="en-US" dirty="0"/>
              <a:t>Deorbit Best Practices</a:t>
            </a:r>
          </a:p>
        </p:txBody>
      </p:sp>
      <p:sp>
        <p:nvSpPr>
          <p:cNvPr id="4" name="Slide Number Placeholder 3">
            <a:extLst>
              <a:ext uri="{FF2B5EF4-FFF2-40B4-BE49-F238E27FC236}">
                <a16:creationId xmlns:a16="http://schemas.microsoft.com/office/drawing/2014/main" id="{48A1CA72-158D-FB2E-76BE-91B424A4C540}"/>
              </a:ext>
            </a:extLst>
          </p:cNvPr>
          <p:cNvSpPr>
            <a:spLocks noGrp="1"/>
          </p:cNvSpPr>
          <p:nvPr>
            <p:ph type="sldNum" sz="quarter" idx="10"/>
          </p:nvPr>
        </p:nvSpPr>
        <p:spPr/>
        <p:txBody>
          <a:bodyPr/>
          <a:lstStyle/>
          <a:p>
            <a:fld id="{32D37674-C2EF-49DD-B547-2006DC0D39DB}" type="slidenum">
              <a:rPr lang="en-US" smtClean="0"/>
              <a:t>19</a:t>
            </a:fld>
            <a:endParaRPr lang="en-US" dirty="0"/>
          </a:p>
        </p:txBody>
      </p:sp>
    </p:spTree>
    <p:extLst>
      <p:ext uri="{BB962C8B-B14F-4D97-AF65-F5344CB8AC3E}">
        <p14:creationId xmlns:p14="http://schemas.microsoft.com/office/powerpoint/2010/main" val="3589237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8B39B8-5C1F-407C-9285-944411F39623}"/>
              </a:ext>
            </a:extLst>
          </p:cNvPr>
          <p:cNvSpPr>
            <a:spLocks noGrp="1"/>
          </p:cNvSpPr>
          <p:nvPr>
            <p:ph idx="1"/>
          </p:nvPr>
        </p:nvSpPr>
        <p:spPr/>
        <p:txBody>
          <a:bodyPr>
            <a:normAutofit/>
          </a:bodyPr>
          <a:lstStyle/>
          <a:p>
            <a:r>
              <a:rPr lang="en-US" dirty="0"/>
              <a:t>Conjunction Assessment (CA) basics</a:t>
            </a:r>
          </a:p>
          <a:p>
            <a:r>
              <a:rPr lang="en-US" dirty="0"/>
              <a:t>Existing CA best practices documents</a:t>
            </a:r>
          </a:p>
          <a:p>
            <a:r>
              <a:rPr lang="en-US" dirty="0"/>
              <a:t>Design time and Launch / Early Orbit best practices</a:t>
            </a:r>
          </a:p>
          <a:p>
            <a:r>
              <a:rPr lang="en-US" dirty="0"/>
              <a:t>On-orbit and deorbit best practices</a:t>
            </a:r>
          </a:p>
          <a:p>
            <a:r>
              <a:rPr lang="en-US" dirty="0"/>
              <a:t>Satellite light pollution to ground-based astronomy</a:t>
            </a:r>
          </a:p>
          <a:p>
            <a:r>
              <a:rPr lang="en-US" dirty="0"/>
              <a:t>Additional resources</a:t>
            </a:r>
          </a:p>
          <a:p>
            <a:endParaRPr lang="en-US" dirty="0"/>
          </a:p>
          <a:p>
            <a:endParaRPr lang="en-US" dirty="0"/>
          </a:p>
          <a:p>
            <a:pPr lvl="1"/>
            <a:endParaRPr lang="en-US" dirty="0"/>
          </a:p>
          <a:p>
            <a:pPr lvl="1"/>
            <a:endParaRPr lang="en-US" dirty="0"/>
          </a:p>
          <a:p>
            <a:pPr lvl="1"/>
            <a:endParaRPr lang="en-US" dirty="0"/>
          </a:p>
        </p:txBody>
      </p:sp>
      <p:sp>
        <p:nvSpPr>
          <p:cNvPr id="3" name="Title 2">
            <a:extLst>
              <a:ext uri="{FF2B5EF4-FFF2-40B4-BE49-F238E27FC236}">
                <a16:creationId xmlns:a16="http://schemas.microsoft.com/office/drawing/2014/main" id="{22780C33-B6DE-47DB-A36E-FCF4D3C8F292}"/>
              </a:ext>
            </a:extLst>
          </p:cNvPr>
          <p:cNvSpPr>
            <a:spLocks noGrp="1"/>
          </p:cNvSpPr>
          <p:nvPr>
            <p:ph type="title"/>
          </p:nvPr>
        </p:nvSpPr>
        <p:spPr/>
        <p:txBody>
          <a:bodyPr/>
          <a:lstStyle/>
          <a:p>
            <a:r>
              <a:rPr lang="en-US" dirty="0"/>
              <a:t>Agenda</a:t>
            </a:r>
          </a:p>
        </p:txBody>
      </p:sp>
      <p:sp>
        <p:nvSpPr>
          <p:cNvPr id="4" name="Slide Number Placeholder 3">
            <a:extLst>
              <a:ext uri="{FF2B5EF4-FFF2-40B4-BE49-F238E27FC236}">
                <a16:creationId xmlns:a16="http://schemas.microsoft.com/office/drawing/2014/main" id="{643089C7-C30A-4719-91AF-ABED20EBC2A1}"/>
              </a:ext>
            </a:extLst>
          </p:cNvPr>
          <p:cNvSpPr>
            <a:spLocks noGrp="1"/>
          </p:cNvSpPr>
          <p:nvPr>
            <p:ph type="sldNum" sz="quarter" idx="10"/>
          </p:nvPr>
        </p:nvSpPr>
        <p:spPr/>
        <p:txBody>
          <a:bodyPr/>
          <a:lstStyle/>
          <a:p>
            <a:fld id="{32D37674-C2EF-49DD-B547-2006DC0D39DB}" type="slidenum">
              <a:rPr lang="en-US" smtClean="0"/>
              <a:t>2</a:t>
            </a:fld>
            <a:endParaRPr lang="en-US" dirty="0"/>
          </a:p>
        </p:txBody>
      </p:sp>
    </p:spTree>
    <p:extLst>
      <p:ext uri="{BB962C8B-B14F-4D97-AF65-F5344CB8AC3E}">
        <p14:creationId xmlns:p14="http://schemas.microsoft.com/office/powerpoint/2010/main" val="12239089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C16AC79-3E06-3139-C30F-A911BE823D60}"/>
              </a:ext>
            </a:extLst>
          </p:cNvPr>
          <p:cNvSpPr>
            <a:spLocks noGrp="1"/>
          </p:cNvSpPr>
          <p:nvPr>
            <p:ph type="ctrTitle"/>
          </p:nvPr>
        </p:nvSpPr>
        <p:spPr/>
        <p:txBody>
          <a:bodyPr/>
          <a:lstStyle/>
          <a:p>
            <a:r>
              <a:rPr lang="en-US" dirty="0">
                <a:solidFill>
                  <a:srgbClr val="FADF4E"/>
                </a:solidFill>
              </a:rPr>
              <a:t>Satellite Light Pollution</a:t>
            </a:r>
          </a:p>
        </p:txBody>
      </p:sp>
      <p:sp>
        <p:nvSpPr>
          <p:cNvPr id="4" name="Slide Number Placeholder 3">
            <a:extLst>
              <a:ext uri="{FF2B5EF4-FFF2-40B4-BE49-F238E27FC236}">
                <a16:creationId xmlns:a16="http://schemas.microsoft.com/office/drawing/2014/main" id="{65413F9B-D329-43FD-56C4-18211A4E70C1}"/>
              </a:ext>
            </a:extLst>
          </p:cNvPr>
          <p:cNvSpPr>
            <a:spLocks noGrp="1"/>
          </p:cNvSpPr>
          <p:nvPr>
            <p:ph type="sldNum" sz="quarter" idx="10"/>
          </p:nvPr>
        </p:nvSpPr>
        <p:spPr/>
        <p:txBody>
          <a:bodyPr/>
          <a:lstStyle/>
          <a:p>
            <a:fld id="{32D37674-C2EF-49DD-B547-2006DC0D39DB}" type="slidenum">
              <a:rPr lang="en-US" smtClean="0"/>
              <a:t>20</a:t>
            </a:fld>
            <a:endParaRPr lang="en-US" dirty="0"/>
          </a:p>
        </p:txBody>
      </p:sp>
    </p:spTree>
    <p:extLst>
      <p:ext uri="{BB962C8B-B14F-4D97-AF65-F5344CB8AC3E}">
        <p14:creationId xmlns:p14="http://schemas.microsoft.com/office/powerpoint/2010/main" val="1136422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4D718C-C149-E5B0-9F16-52E50BB37579}"/>
              </a:ext>
            </a:extLst>
          </p:cNvPr>
          <p:cNvSpPr>
            <a:spLocks noGrp="1"/>
          </p:cNvSpPr>
          <p:nvPr>
            <p:ph idx="1"/>
          </p:nvPr>
        </p:nvSpPr>
        <p:spPr/>
        <p:txBody>
          <a:bodyPr/>
          <a:lstStyle/>
          <a:p>
            <a:r>
              <a:rPr lang="en-US" dirty="0"/>
              <a:t>Large constellations can produce significant reflected stray light, especially for large-aperture, long-exposure, ground-based astronomy</a:t>
            </a:r>
          </a:p>
          <a:p>
            <a:r>
              <a:rPr lang="en-US" dirty="0"/>
              <a:t>Degree of pollution (# of reflective sats in view) a function of solar depression angle</a:t>
            </a:r>
          </a:p>
        </p:txBody>
      </p:sp>
      <p:sp>
        <p:nvSpPr>
          <p:cNvPr id="3" name="Title 2">
            <a:extLst>
              <a:ext uri="{FF2B5EF4-FFF2-40B4-BE49-F238E27FC236}">
                <a16:creationId xmlns:a16="http://schemas.microsoft.com/office/drawing/2014/main" id="{6347735D-83D8-2025-BEB3-293EAC83F2BE}"/>
              </a:ext>
            </a:extLst>
          </p:cNvPr>
          <p:cNvSpPr>
            <a:spLocks noGrp="1"/>
          </p:cNvSpPr>
          <p:nvPr>
            <p:ph type="title"/>
          </p:nvPr>
        </p:nvSpPr>
        <p:spPr>
          <a:xfrm>
            <a:off x="457200" y="160336"/>
            <a:ext cx="8229600" cy="1143000"/>
          </a:xfrm>
        </p:spPr>
        <p:txBody>
          <a:bodyPr>
            <a:normAutofit/>
          </a:bodyPr>
          <a:lstStyle/>
          <a:p>
            <a:r>
              <a:rPr lang="en-US" dirty="0"/>
              <a:t>Satellite Light Pollution</a:t>
            </a:r>
          </a:p>
        </p:txBody>
      </p:sp>
      <p:sp>
        <p:nvSpPr>
          <p:cNvPr id="4" name="Slide Number Placeholder 3">
            <a:extLst>
              <a:ext uri="{FF2B5EF4-FFF2-40B4-BE49-F238E27FC236}">
                <a16:creationId xmlns:a16="http://schemas.microsoft.com/office/drawing/2014/main" id="{48A1CA72-158D-FB2E-76BE-91B424A4C540}"/>
              </a:ext>
            </a:extLst>
          </p:cNvPr>
          <p:cNvSpPr>
            <a:spLocks noGrp="1"/>
          </p:cNvSpPr>
          <p:nvPr>
            <p:ph type="sldNum" sz="quarter" idx="10"/>
          </p:nvPr>
        </p:nvSpPr>
        <p:spPr/>
        <p:txBody>
          <a:bodyPr/>
          <a:lstStyle/>
          <a:p>
            <a:fld id="{32D37674-C2EF-49DD-B547-2006DC0D39DB}" type="slidenum">
              <a:rPr lang="en-US" smtClean="0"/>
              <a:t>21</a:t>
            </a:fld>
            <a:endParaRPr lang="en-US" dirty="0"/>
          </a:p>
        </p:txBody>
      </p:sp>
      <p:pic>
        <p:nvPicPr>
          <p:cNvPr id="6" name="Picture 5">
            <a:extLst>
              <a:ext uri="{FF2B5EF4-FFF2-40B4-BE49-F238E27FC236}">
                <a16:creationId xmlns:a16="http://schemas.microsoft.com/office/drawing/2014/main" id="{A1740286-4C14-5D5E-7ACD-0469D72B1960}"/>
              </a:ext>
            </a:extLst>
          </p:cNvPr>
          <p:cNvPicPr>
            <a:picLocks noChangeAspect="1"/>
          </p:cNvPicPr>
          <p:nvPr/>
        </p:nvPicPr>
        <p:blipFill>
          <a:blip r:embed="rId2"/>
          <a:stretch>
            <a:fillRect/>
          </a:stretch>
        </p:blipFill>
        <p:spPr>
          <a:xfrm>
            <a:off x="3843610" y="2556150"/>
            <a:ext cx="4671740" cy="3526646"/>
          </a:xfrm>
          <a:prstGeom prst="rect">
            <a:avLst/>
          </a:prstGeom>
        </p:spPr>
      </p:pic>
      <p:sp>
        <p:nvSpPr>
          <p:cNvPr id="7" name="TextBox 6">
            <a:extLst>
              <a:ext uri="{FF2B5EF4-FFF2-40B4-BE49-F238E27FC236}">
                <a16:creationId xmlns:a16="http://schemas.microsoft.com/office/drawing/2014/main" id="{30E269A0-99F7-EF50-74C6-0742CE8045C6}"/>
              </a:ext>
            </a:extLst>
          </p:cNvPr>
          <p:cNvSpPr txBox="1"/>
          <p:nvPr/>
        </p:nvSpPr>
        <p:spPr>
          <a:xfrm>
            <a:off x="100149" y="5867353"/>
            <a:ext cx="4671741" cy="430887"/>
          </a:xfrm>
          <a:prstGeom prst="rect">
            <a:avLst/>
          </a:prstGeom>
          <a:noFill/>
        </p:spPr>
        <p:txBody>
          <a:bodyPr wrap="square" rtlCol="0">
            <a:spAutoFit/>
          </a:bodyPr>
          <a:lstStyle/>
          <a:p>
            <a:r>
              <a:rPr lang="en-US" sz="1100" dirty="0"/>
              <a:t>*D.T. Hall, “Semi-Empirical Astronomical Light Pollution Evaluation of Satellite Constellations,” </a:t>
            </a:r>
            <a:r>
              <a:rPr lang="en-US" sz="1100" i="1" dirty="0"/>
              <a:t>Journal of the Astronautical Sciences </a:t>
            </a:r>
            <a:r>
              <a:rPr lang="en-US" sz="1100" dirty="0"/>
              <a:t>(2022) 69:1893-1928.</a:t>
            </a:r>
          </a:p>
        </p:txBody>
      </p:sp>
    </p:spTree>
    <p:extLst>
      <p:ext uri="{BB962C8B-B14F-4D97-AF65-F5344CB8AC3E}">
        <p14:creationId xmlns:p14="http://schemas.microsoft.com/office/powerpoint/2010/main" val="2290229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4D718C-C149-E5B0-9F16-52E50BB37579}"/>
              </a:ext>
            </a:extLst>
          </p:cNvPr>
          <p:cNvSpPr>
            <a:spLocks noGrp="1"/>
          </p:cNvSpPr>
          <p:nvPr>
            <p:ph idx="1"/>
          </p:nvPr>
        </p:nvSpPr>
        <p:spPr/>
        <p:txBody>
          <a:bodyPr/>
          <a:lstStyle/>
          <a:p>
            <a:r>
              <a:rPr lang="en-US" dirty="0"/>
              <a:t>Consider whether fewer satellites can achieve your mission</a:t>
            </a:r>
          </a:p>
          <a:p>
            <a:r>
              <a:rPr lang="en-US" dirty="0"/>
              <a:t>Consider whether a lower altitude can still achieve your mission</a:t>
            </a:r>
          </a:p>
          <a:p>
            <a:pPr lvl="1"/>
            <a:r>
              <a:rPr lang="en-US" dirty="0"/>
              <a:t>This will allow ground-based astronomy to proceed at lower solar depression angles, which will allow a greater portion of the observing night to be available</a:t>
            </a:r>
          </a:p>
          <a:p>
            <a:r>
              <a:rPr lang="en-US" dirty="0"/>
              <a:t>Consider methods to make your satellite less reflective</a:t>
            </a:r>
          </a:p>
          <a:p>
            <a:pPr lvl="1"/>
            <a:r>
              <a:rPr lang="en-US" dirty="0"/>
              <a:t>Starlink (SpaceX) has deployed a low-reflectivity coating on its more recent satellites that has decreased photometric brightness by orders of magnitude</a:t>
            </a:r>
          </a:p>
        </p:txBody>
      </p:sp>
      <p:sp>
        <p:nvSpPr>
          <p:cNvPr id="3" name="Title 2">
            <a:extLst>
              <a:ext uri="{FF2B5EF4-FFF2-40B4-BE49-F238E27FC236}">
                <a16:creationId xmlns:a16="http://schemas.microsoft.com/office/drawing/2014/main" id="{6347735D-83D8-2025-BEB3-293EAC83F2BE}"/>
              </a:ext>
            </a:extLst>
          </p:cNvPr>
          <p:cNvSpPr>
            <a:spLocks noGrp="1"/>
          </p:cNvSpPr>
          <p:nvPr>
            <p:ph type="title"/>
          </p:nvPr>
        </p:nvSpPr>
        <p:spPr>
          <a:xfrm>
            <a:off x="457200" y="160336"/>
            <a:ext cx="8229600" cy="1143000"/>
          </a:xfrm>
        </p:spPr>
        <p:txBody>
          <a:bodyPr>
            <a:normAutofit/>
          </a:bodyPr>
          <a:lstStyle/>
          <a:p>
            <a:r>
              <a:rPr lang="en-US" dirty="0"/>
              <a:t>Satellite Light Pollution Best Practices</a:t>
            </a:r>
          </a:p>
        </p:txBody>
      </p:sp>
      <p:sp>
        <p:nvSpPr>
          <p:cNvPr id="4" name="Slide Number Placeholder 3">
            <a:extLst>
              <a:ext uri="{FF2B5EF4-FFF2-40B4-BE49-F238E27FC236}">
                <a16:creationId xmlns:a16="http://schemas.microsoft.com/office/drawing/2014/main" id="{48A1CA72-158D-FB2E-76BE-91B424A4C540}"/>
              </a:ext>
            </a:extLst>
          </p:cNvPr>
          <p:cNvSpPr>
            <a:spLocks noGrp="1"/>
          </p:cNvSpPr>
          <p:nvPr>
            <p:ph type="sldNum" sz="quarter" idx="10"/>
          </p:nvPr>
        </p:nvSpPr>
        <p:spPr/>
        <p:txBody>
          <a:bodyPr/>
          <a:lstStyle/>
          <a:p>
            <a:fld id="{32D37674-C2EF-49DD-B547-2006DC0D39DB}" type="slidenum">
              <a:rPr lang="en-US" smtClean="0"/>
              <a:t>22</a:t>
            </a:fld>
            <a:endParaRPr lang="en-US" dirty="0"/>
          </a:p>
        </p:txBody>
      </p:sp>
    </p:spTree>
    <p:extLst>
      <p:ext uri="{BB962C8B-B14F-4D97-AF65-F5344CB8AC3E}">
        <p14:creationId xmlns:p14="http://schemas.microsoft.com/office/powerpoint/2010/main" val="25765914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Catalog of non-cooperatively tracked objects used in CA only available near Earth</a:t>
            </a:r>
          </a:p>
          <a:p>
            <a:r>
              <a:rPr lang="en-US" dirty="0"/>
              <a:t>Activity at Moon, Mars, and libration points increasing; risk of collision without screening</a:t>
            </a:r>
          </a:p>
          <a:p>
            <a:r>
              <a:rPr lang="en-US" dirty="0"/>
              <a:t>DOD developing cis-lunar catalog and screening capability</a:t>
            </a:r>
          </a:p>
          <a:p>
            <a:pPr lvl="1"/>
            <a:r>
              <a:rPr lang="en-US" dirty="0"/>
              <a:t>Requirements not yet defined</a:t>
            </a:r>
          </a:p>
          <a:p>
            <a:pPr lvl="1"/>
            <a:r>
              <a:rPr lang="en-US" dirty="0"/>
              <a:t>Implementation is years away</a:t>
            </a:r>
          </a:p>
          <a:p>
            <a:r>
              <a:rPr lang="en-US" dirty="0"/>
              <a:t>NASA </a:t>
            </a:r>
            <a:r>
              <a:rPr lang="en-US" dirty="0" err="1"/>
              <a:t>Multimission</a:t>
            </a:r>
            <a:r>
              <a:rPr lang="en-US" dirty="0"/>
              <a:t> Automated </a:t>
            </a:r>
            <a:r>
              <a:rPr lang="en-US" dirty="0" err="1"/>
              <a:t>Deepspace</a:t>
            </a:r>
            <a:r>
              <a:rPr lang="en-US" dirty="0"/>
              <a:t> Conjunction Assessment Process (MADCAP) provides </a:t>
            </a:r>
            <a:r>
              <a:rPr lang="en-US" dirty="0" err="1"/>
              <a:t>ephem</a:t>
            </a:r>
            <a:r>
              <a:rPr lang="en-US" dirty="0"/>
              <a:t>-on-</a:t>
            </a:r>
            <a:r>
              <a:rPr lang="en-US" dirty="0" err="1"/>
              <a:t>ephem</a:t>
            </a:r>
            <a:r>
              <a:rPr lang="en-US" dirty="0"/>
              <a:t> screening for missions</a:t>
            </a:r>
          </a:p>
          <a:p>
            <a:pPr lvl="1"/>
            <a:r>
              <a:rPr lang="en-US" dirty="0"/>
              <a:t>Relies on sharing of data; sharing of non-NASA data encouraged</a:t>
            </a:r>
          </a:p>
          <a:p>
            <a:pPr lvl="1"/>
            <a:r>
              <a:rPr lang="en-US" dirty="0"/>
              <a:t>Many foreign nations participate, including China</a:t>
            </a:r>
          </a:p>
          <a:p>
            <a:r>
              <a:rPr lang="en-US" dirty="0"/>
              <a:t>Area of needed present effort</a:t>
            </a:r>
          </a:p>
        </p:txBody>
      </p:sp>
      <p:sp>
        <p:nvSpPr>
          <p:cNvPr id="3" name="Title 2"/>
          <p:cNvSpPr>
            <a:spLocks noGrp="1"/>
          </p:cNvSpPr>
          <p:nvPr>
            <p:ph type="title"/>
          </p:nvPr>
        </p:nvSpPr>
        <p:spPr/>
        <p:txBody>
          <a:bodyPr/>
          <a:lstStyle/>
          <a:p>
            <a:r>
              <a:rPr lang="en-US" dirty="0"/>
              <a:t>CA Beyond Earth</a:t>
            </a:r>
          </a:p>
        </p:txBody>
      </p:sp>
      <p:sp>
        <p:nvSpPr>
          <p:cNvPr id="4" name="Slide Number Placeholder 3"/>
          <p:cNvSpPr>
            <a:spLocks noGrp="1"/>
          </p:cNvSpPr>
          <p:nvPr>
            <p:ph type="sldNum" sz="quarter" idx="4294967295"/>
          </p:nvPr>
        </p:nvSpPr>
        <p:spPr/>
        <p:txBody>
          <a:bodyPr/>
          <a:lstStyle/>
          <a:p>
            <a:endParaRPr lang="en-US" dirty="0"/>
          </a:p>
        </p:txBody>
      </p:sp>
    </p:spTree>
    <p:extLst>
      <p:ext uri="{BB962C8B-B14F-4D97-AF65-F5344CB8AC3E}">
        <p14:creationId xmlns:p14="http://schemas.microsoft.com/office/powerpoint/2010/main" val="3146529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A6A4392-DDEB-44E3-BCF1-958A1A4C90A2}"/>
              </a:ext>
            </a:extLst>
          </p:cNvPr>
          <p:cNvSpPr txBox="1"/>
          <p:nvPr/>
        </p:nvSpPr>
        <p:spPr>
          <a:xfrm>
            <a:off x="6144333" y="5648624"/>
            <a:ext cx="1836785" cy="369332"/>
          </a:xfrm>
          <a:prstGeom prst="rect">
            <a:avLst/>
          </a:prstGeom>
          <a:noFill/>
        </p:spPr>
        <p:txBody>
          <a:bodyPr wrap="none" rtlCol="0">
            <a:spAutoFit/>
          </a:bodyPr>
          <a:lstStyle/>
          <a:p>
            <a:r>
              <a:rPr lang="en-US" b="1" dirty="0"/>
              <a:t>NASA CA website</a:t>
            </a:r>
          </a:p>
        </p:txBody>
      </p:sp>
      <p:sp>
        <p:nvSpPr>
          <p:cNvPr id="9" name="TextBox 8">
            <a:extLst>
              <a:ext uri="{FF2B5EF4-FFF2-40B4-BE49-F238E27FC236}">
                <a16:creationId xmlns:a16="http://schemas.microsoft.com/office/drawing/2014/main" id="{CDA7136F-F69A-4EB5-B9D3-593FFDF4475D}"/>
              </a:ext>
            </a:extLst>
          </p:cNvPr>
          <p:cNvSpPr txBox="1"/>
          <p:nvPr/>
        </p:nvSpPr>
        <p:spPr>
          <a:xfrm>
            <a:off x="3435998" y="5645291"/>
            <a:ext cx="2247218" cy="369332"/>
          </a:xfrm>
          <a:prstGeom prst="rect">
            <a:avLst/>
          </a:prstGeom>
          <a:noFill/>
        </p:spPr>
        <p:txBody>
          <a:bodyPr wrap="none" rtlCol="0">
            <a:spAutoFit/>
          </a:bodyPr>
          <a:lstStyle/>
          <a:p>
            <a:r>
              <a:rPr lang="en-US" b="1" dirty="0"/>
              <a:t>CARA Tool Repository</a:t>
            </a:r>
          </a:p>
        </p:txBody>
      </p:sp>
      <p:sp>
        <p:nvSpPr>
          <p:cNvPr id="11" name="TextBox 10">
            <a:extLst>
              <a:ext uri="{FF2B5EF4-FFF2-40B4-BE49-F238E27FC236}">
                <a16:creationId xmlns:a16="http://schemas.microsoft.com/office/drawing/2014/main" id="{BE0FCD89-F4E9-49E2-9F96-BB3C38954E8A}"/>
              </a:ext>
            </a:extLst>
          </p:cNvPr>
          <p:cNvSpPr txBox="1"/>
          <p:nvPr/>
        </p:nvSpPr>
        <p:spPr>
          <a:xfrm>
            <a:off x="944845" y="5648624"/>
            <a:ext cx="2076594" cy="369332"/>
          </a:xfrm>
          <a:prstGeom prst="rect">
            <a:avLst/>
          </a:prstGeom>
          <a:noFill/>
        </p:spPr>
        <p:txBody>
          <a:bodyPr wrap="none" rtlCol="0">
            <a:spAutoFit/>
          </a:bodyPr>
          <a:lstStyle/>
          <a:p>
            <a:r>
              <a:rPr lang="en-US" b="1" dirty="0"/>
              <a:t>NASA CA Handbook</a:t>
            </a:r>
          </a:p>
        </p:txBody>
      </p:sp>
      <p:pic>
        <p:nvPicPr>
          <p:cNvPr id="12" name="Picture 11" descr="Qr code&#10;&#10;Description automatically generated">
            <a:extLst>
              <a:ext uri="{FF2B5EF4-FFF2-40B4-BE49-F238E27FC236}">
                <a16:creationId xmlns:a16="http://schemas.microsoft.com/office/drawing/2014/main" id="{2C2A1E40-7A4C-491B-8929-AACD1BD3033B}"/>
              </a:ext>
            </a:extLst>
          </p:cNvPr>
          <p:cNvPicPr>
            <a:picLocks noChangeAspect="1"/>
          </p:cNvPicPr>
          <p:nvPr/>
        </p:nvPicPr>
        <p:blipFill>
          <a:blip r:embed="rId2"/>
          <a:stretch>
            <a:fillRect/>
          </a:stretch>
        </p:blipFill>
        <p:spPr>
          <a:xfrm>
            <a:off x="3647695" y="3872135"/>
            <a:ext cx="1848610" cy="1848610"/>
          </a:xfrm>
          <a:prstGeom prst="rect">
            <a:avLst/>
          </a:prstGeom>
        </p:spPr>
      </p:pic>
      <p:pic>
        <p:nvPicPr>
          <p:cNvPr id="14" name="Picture 13" descr="Qr code Handbook&#10;&#10;Description automatically generated">
            <a:extLst>
              <a:ext uri="{FF2B5EF4-FFF2-40B4-BE49-F238E27FC236}">
                <a16:creationId xmlns:a16="http://schemas.microsoft.com/office/drawing/2014/main" id="{6CA0FC52-C53D-4CAF-8881-A91D628C0751}"/>
              </a:ext>
            </a:extLst>
          </p:cNvPr>
          <p:cNvPicPr>
            <a:picLocks noChangeAspect="1"/>
          </p:cNvPicPr>
          <p:nvPr/>
        </p:nvPicPr>
        <p:blipFill>
          <a:blip r:embed="rId3"/>
          <a:stretch>
            <a:fillRect/>
          </a:stretch>
        </p:blipFill>
        <p:spPr>
          <a:xfrm>
            <a:off x="1041611" y="3886432"/>
            <a:ext cx="1848610" cy="1848610"/>
          </a:xfrm>
          <a:prstGeom prst="rect">
            <a:avLst/>
          </a:prstGeom>
        </p:spPr>
      </p:pic>
      <p:pic>
        <p:nvPicPr>
          <p:cNvPr id="8" name="Picture 7" descr="Qr code CARA Website&#10;&#10;Description automatically generated">
            <a:extLst>
              <a:ext uri="{FF2B5EF4-FFF2-40B4-BE49-F238E27FC236}">
                <a16:creationId xmlns:a16="http://schemas.microsoft.com/office/drawing/2014/main" id="{A46DCD69-8EF9-4FBB-9E53-1DA9F477962F}"/>
              </a:ext>
            </a:extLst>
          </p:cNvPr>
          <p:cNvPicPr>
            <a:picLocks noChangeAspect="1"/>
          </p:cNvPicPr>
          <p:nvPr/>
        </p:nvPicPr>
        <p:blipFill>
          <a:blip r:embed="rId4"/>
          <a:stretch>
            <a:fillRect/>
          </a:stretch>
        </p:blipFill>
        <p:spPr>
          <a:xfrm>
            <a:off x="6054821" y="3840311"/>
            <a:ext cx="1912258" cy="1912258"/>
          </a:xfrm>
          <a:prstGeom prst="rect">
            <a:avLst/>
          </a:prstGeom>
        </p:spPr>
      </p:pic>
      <p:sp>
        <p:nvSpPr>
          <p:cNvPr id="6" name="Content Placeholder 5">
            <a:extLst>
              <a:ext uri="{FF2B5EF4-FFF2-40B4-BE49-F238E27FC236}">
                <a16:creationId xmlns:a16="http://schemas.microsoft.com/office/drawing/2014/main" id="{C5002B78-8348-44E3-B2C8-3EAEC2CFC9ED}"/>
              </a:ext>
            </a:extLst>
          </p:cNvPr>
          <p:cNvSpPr>
            <a:spLocks noGrp="1"/>
          </p:cNvSpPr>
          <p:nvPr>
            <p:ph idx="1"/>
          </p:nvPr>
        </p:nvSpPr>
        <p:spPr>
          <a:xfrm>
            <a:off x="287383" y="1443826"/>
            <a:ext cx="8399417" cy="3970348"/>
          </a:xfrm>
        </p:spPr>
        <p:txBody>
          <a:bodyPr/>
          <a:lstStyle/>
          <a:p>
            <a:r>
              <a:rPr lang="en-US" dirty="0"/>
              <a:t>NASA CA Handbook:  left QR code</a:t>
            </a:r>
          </a:p>
          <a:p>
            <a:pPr lvl="1"/>
            <a:r>
              <a:rPr lang="en-US" dirty="0">
                <a:effectLst/>
                <a:latin typeface="Calibri" panose="020F0502020204030204" pitchFamily="34" charset="0"/>
                <a:cs typeface="Times New Roman" panose="02020603050405020304" pitchFamily="18" charset="0"/>
              </a:rPr>
              <a:t>Detailed treatment of all of the items discussed in previous charts</a:t>
            </a:r>
          </a:p>
          <a:p>
            <a:pPr marL="0">
              <a:spcBef>
                <a:spcPts val="0"/>
              </a:spcBef>
            </a:pPr>
            <a:r>
              <a:rPr lang="en-US" dirty="0">
                <a:effectLst/>
                <a:latin typeface="Calibri" panose="020F0502020204030204" pitchFamily="34" charset="0"/>
                <a:ea typeface="Calibri" panose="020F0502020204030204" pitchFamily="34" charset="0"/>
                <a:cs typeface="Times New Roman" panose="02020603050405020304" pitchFamily="18" charset="0"/>
              </a:rPr>
              <a:t>NASA CARA tools:  center QR code</a:t>
            </a:r>
          </a:p>
          <a:p>
            <a:pPr marL="284163" lvl="1">
              <a:spcBef>
                <a:spcPts val="0"/>
              </a:spcBef>
            </a:pPr>
            <a:r>
              <a:rPr lang="en-US" dirty="0">
                <a:effectLst/>
                <a:latin typeface="Calibri" panose="020F0502020204030204" pitchFamily="34" charset="0"/>
                <a:ea typeface="Calibri" panose="020F0502020204030204" pitchFamily="34" charset="0"/>
                <a:cs typeface="Times New Roman" panose="02020603050405020304" pitchFamily="18" charset="0"/>
              </a:rPr>
              <a:t>Large repository of open-source software for most CA calculations, including test cases, documentation, and relevant journal articles</a:t>
            </a:r>
          </a:p>
          <a:p>
            <a:pPr marL="0">
              <a:spcBef>
                <a:spcPts val="0"/>
              </a:spcBef>
            </a:pPr>
            <a:r>
              <a:rPr lang="en-US" dirty="0">
                <a:effectLst/>
                <a:latin typeface="Calibri" panose="020F0502020204030204" pitchFamily="34" charset="0"/>
                <a:ea typeface="Calibri" panose="020F0502020204030204" pitchFamily="34" charset="0"/>
                <a:cs typeface="Times New Roman" panose="02020603050405020304" pitchFamily="18" charset="0"/>
              </a:rPr>
              <a:t>NASA CA Website:  right QR code</a:t>
            </a:r>
          </a:p>
          <a:p>
            <a:pPr marL="284163" lvl="1">
              <a:spcBef>
                <a:spcPts val="0"/>
              </a:spcBef>
            </a:pPr>
            <a:r>
              <a:rPr lang="en-US" dirty="0">
                <a:effectLst/>
                <a:latin typeface="Calibri" panose="020F0502020204030204" pitchFamily="34" charset="0"/>
                <a:ea typeface="Calibri" panose="020F0502020204030204" pitchFamily="34" charset="0"/>
                <a:cs typeface="Times New Roman" panose="02020603050405020304" pitchFamily="18" charset="0"/>
              </a:rPr>
              <a:t>General CA information, including regularly-updated operational statistics</a:t>
            </a:r>
          </a:p>
        </p:txBody>
      </p:sp>
      <p:sp>
        <p:nvSpPr>
          <p:cNvPr id="5" name="Title 4">
            <a:extLst>
              <a:ext uri="{FF2B5EF4-FFF2-40B4-BE49-F238E27FC236}">
                <a16:creationId xmlns:a16="http://schemas.microsoft.com/office/drawing/2014/main" id="{7B4DD793-BB29-49E8-BABB-364A9A99776D}"/>
              </a:ext>
            </a:extLst>
          </p:cNvPr>
          <p:cNvSpPr>
            <a:spLocks noGrp="1"/>
          </p:cNvSpPr>
          <p:nvPr>
            <p:ph type="title"/>
          </p:nvPr>
        </p:nvSpPr>
        <p:spPr/>
        <p:txBody>
          <a:bodyPr/>
          <a:lstStyle/>
          <a:p>
            <a:r>
              <a:rPr lang="en-US" dirty="0"/>
              <a:t>Additional Information and Resources </a:t>
            </a:r>
          </a:p>
        </p:txBody>
      </p:sp>
      <p:sp>
        <p:nvSpPr>
          <p:cNvPr id="4" name="Slide Number Placeholder 3">
            <a:extLst>
              <a:ext uri="{FF2B5EF4-FFF2-40B4-BE49-F238E27FC236}">
                <a16:creationId xmlns:a16="http://schemas.microsoft.com/office/drawing/2014/main" id="{2B71D95E-B4EF-4B86-8A4F-7D419CA3286F}"/>
              </a:ext>
            </a:extLst>
          </p:cNvPr>
          <p:cNvSpPr>
            <a:spLocks noGrp="1"/>
          </p:cNvSpPr>
          <p:nvPr>
            <p:ph type="sldNum" sz="quarter" idx="10"/>
          </p:nvPr>
        </p:nvSpPr>
        <p:spPr/>
        <p:txBody>
          <a:bodyPr/>
          <a:lstStyle/>
          <a:p>
            <a:fld id="{32D37674-C2EF-49DD-B547-2006DC0D39DB}" type="slidenum">
              <a:rPr lang="en-US" smtClean="0"/>
              <a:t>24</a:t>
            </a:fld>
            <a:endParaRPr lang="en-US" dirty="0"/>
          </a:p>
        </p:txBody>
      </p:sp>
    </p:spTree>
    <p:extLst>
      <p:ext uri="{BB962C8B-B14F-4D97-AF65-F5344CB8AC3E}">
        <p14:creationId xmlns:p14="http://schemas.microsoft.com/office/powerpoint/2010/main" val="33580937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NASA.gif" descr="/Users/kgammage/Documents/CustomerWork/Meatballs/NASA.gif">
            <a:extLst>
              <a:ext uri="{FF2B5EF4-FFF2-40B4-BE49-F238E27FC236}">
                <a16:creationId xmlns:a16="http://schemas.microsoft.com/office/drawing/2014/main" id="{9E60C1DA-D642-0648-A514-883083268256}"/>
              </a:ext>
            </a:extLst>
          </p:cNvPr>
          <p:cNvPicPr>
            <a:picLocks noChangeAspect="1"/>
          </p:cNvPicPr>
          <p:nvPr/>
        </p:nvPicPr>
        <p:blipFill>
          <a:blip r:embed="rId2" r:link="rId3"/>
          <a:stretch>
            <a:fillRect/>
          </a:stretch>
        </p:blipFill>
        <p:spPr>
          <a:xfrm>
            <a:off x="3313986" y="2347108"/>
            <a:ext cx="2516027" cy="2163783"/>
          </a:xfrm>
          <a:prstGeom prst="rect">
            <a:avLst/>
          </a:prstGeom>
        </p:spPr>
      </p:pic>
      <p:sp>
        <p:nvSpPr>
          <p:cNvPr id="4" name="Title 2">
            <a:extLst>
              <a:ext uri="{FF2B5EF4-FFF2-40B4-BE49-F238E27FC236}">
                <a16:creationId xmlns:a16="http://schemas.microsoft.com/office/drawing/2014/main" id="{620E7916-502D-410A-96A5-4D942D5F7C48}"/>
              </a:ext>
            </a:extLst>
          </p:cNvPr>
          <p:cNvSpPr txBox="1">
            <a:spLocks/>
          </p:cNvSpPr>
          <p:nvPr/>
        </p:nvSpPr>
        <p:spPr>
          <a:xfrm>
            <a:off x="457200" y="208130"/>
            <a:ext cx="8229600" cy="1143000"/>
          </a:xfrm>
          <a:prstGeom prst="rect">
            <a:avLst/>
          </a:prstGeom>
        </p:spPr>
        <p:txBody>
          <a:bodyPr/>
          <a:lstStyle>
            <a:lvl1pPr algn="l" defTabSz="457200" rtl="0" eaLnBrk="1" latinLnBrk="0" hangingPunct="1">
              <a:spcBef>
                <a:spcPct val="0"/>
              </a:spcBef>
              <a:buNone/>
              <a:defRPr sz="3600" b="1" kern="1200">
                <a:solidFill>
                  <a:schemeClr val="bg1">
                    <a:lumMod val="85000"/>
                  </a:schemeClr>
                </a:solidFill>
                <a:effectLst>
                  <a:outerShdw blurRad="50800" dist="38100" dir="2700000" algn="tl" rotWithShape="0">
                    <a:schemeClr val="tx1"/>
                  </a:outerShdw>
                </a:effectLst>
                <a:latin typeface="+mj-lt"/>
                <a:ea typeface="+mj-ea"/>
                <a:cs typeface="Arial"/>
              </a:defRPr>
            </a:lvl1pPr>
          </a:lstStyle>
          <a:p>
            <a:r>
              <a:rPr lang="en-US" dirty="0"/>
              <a:t>Questions?</a:t>
            </a:r>
          </a:p>
        </p:txBody>
      </p:sp>
    </p:spTree>
    <p:extLst>
      <p:ext uri="{BB962C8B-B14F-4D97-AF65-F5344CB8AC3E}">
        <p14:creationId xmlns:p14="http://schemas.microsoft.com/office/powerpoint/2010/main" val="3149216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13B9681-07CE-C152-C97D-A96C069B4D97}"/>
              </a:ext>
            </a:extLst>
          </p:cNvPr>
          <p:cNvSpPr>
            <a:spLocks noGrp="1"/>
          </p:cNvSpPr>
          <p:nvPr>
            <p:ph type="title"/>
          </p:nvPr>
        </p:nvSpPr>
        <p:spPr>
          <a:xfrm>
            <a:off x="494071" y="102226"/>
            <a:ext cx="8423506" cy="1143000"/>
          </a:xfrm>
        </p:spPr>
        <p:txBody>
          <a:bodyPr>
            <a:normAutofit/>
          </a:bodyPr>
          <a:lstStyle/>
          <a:p>
            <a:r>
              <a:rPr lang="en-US" dirty="0"/>
              <a:t>Basic Conjunction Assessment Terminology</a:t>
            </a:r>
          </a:p>
        </p:txBody>
      </p:sp>
      <p:sp>
        <p:nvSpPr>
          <p:cNvPr id="4" name="Slide Number Placeholder 3">
            <a:extLst>
              <a:ext uri="{FF2B5EF4-FFF2-40B4-BE49-F238E27FC236}">
                <a16:creationId xmlns:a16="http://schemas.microsoft.com/office/drawing/2014/main" id="{F4275260-E93A-BCDC-6092-BF6F1254C796}"/>
              </a:ext>
            </a:extLst>
          </p:cNvPr>
          <p:cNvSpPr>
            <a:spLocks noGrp="1"/>
          </p:cNvSpPr>
          <p:nvPr>
            <p:ph type="sldNum" sz="quarter" idx="10"/>
          </p:nvPr>
        </p:nvSpPr>
        <p:spPr/>
        <p:txBody>
          <a:bodyPr/>
          <a:lstStyle/>
          <a:p>
            <a:fld id="{32D37674-C2EF-49DD-B547-2006DC0D39DB}" type="slidenum">
              <a:rPr lang="en-US" smtClean="0"/>
              <a:t>3</a:t>
            </a:fld>
            <a:endParaRPr lang="en-US" dirty="0"/>
          </a:p>
        </p:txBody>
      </p:sp>
      <p:grpSp>
        <p:nvGrpSpPr>
          <p:cNvPr id="28" name="Group 27">
            <a:extLst>
              <a:ext uri="{FF2B5EF4-FFF2-40B4-BE49-F238E27FC236}">
                <a16:creationId xmlns:a16="http://schemas.microsoft.com/office/drawing/2014/main" id="{C9251E6D-5B65-31A9-BC8D-6435F75E55B1}"/>
              </a:ext>
            </a:extLst>
          </p:cNvPr>
          <p:cNvGrpSpPr/>
          <p:nvPr/>
        </p:nvGrpSpPr>
        <p:grpSpPr>
          <a:xfrm>
            <a:off x="457177" y="2122007"/>
            <a:ext cx="8229646" cy="3357562"/>
            <a:chOff x="457200" y="2880157"/>
            <a:chExt cx="8229646" cy="3357562"/>
          </a:xfrm>
        </p:grpSpPr>
        <p:sp>
          <p:nvSpPr>
            <p:cNvPr id="8" name="Line 21">
              <a:extLst>
                <a:ext uri="{FF2B5EF4-FFF2-40B4-BE49-F238E27FC236}">
                  <a16:creationId xmlns:a16="http://schemas.microsoft.com/office/drawing/2014/main" id="{6728BD43-139C-8018-5454-9626DE21B32C}"/>
                </a:ext>
              </a:extLst>
            </p:cNvPr>
            <p:cNvSpPr>
              <a:spLocks noChangeShapeType="1"/>
            </p:cNvSpPr>
            <p:nvPr/>
          </p:nvSpPr>
          <p:spPr bwMode="auto">
            <a:xfrm rot="16200000" flipV="1">
              <a:off x="3024480" y="3717002"/>
              <a:ext cx="2231451" cy="1758056"/>
            </a:xfrm>
            <a:prstGeom prst="line">
              <a:avLst/>
            </a:prstGeom>
            <a:noFill/>
            <a:ln w="9525">
              <a:solidFill>
                <a:schemeClr val="bg2">
                  <a:lumMod val="50000"/>
                </a:schemeClr>
              </a:solidFill>
              <a:prstDash val="dash"/>
              <a:round/>
              <a:headEnd type="stealth" w="med" len="med"/>
              <a:tailEnd type="stealth" w="med" len="med"/>
            </a:ln>
          </p:spPr>
          <p:txBody>
            <a:bodyPr/>
            <a:lstStyle/>
            <a:p>
              <a:endParaRPr lang="en-US" dirty="0"/>
            </a:p>
          </p:txBody>
        </p:sp>
        <p:cxnSp>
          <p:nvCxnSpPr>
            <p:cNvPr id="9" name="Straight Arrow Connector 2">
              <a:extLst>
                <a:ext uri="{FF2B5EF4-FFF2-40B4-BE49-F238E27FC236}">
                  <a16:creationId xmlns:a16="http://schemas.microsoft.com/office/drawing/2014/main" id="{EB0FA6EF-88D7-5DA3-36E2-57B1752266C6}"/>
                </a:ext>
              </a:extLst>
            </p:cNvPr>
            <p:cNvCxnSpPr>
              <a:cxnSpLocks noChangeShapeType="1"/>
            </p:cNvCxnSpPr>
            <p:nvPr/>
          </p:nvCxnSpPr>
          <p:spPr bwMode="auto">
            <a:xfrm rot="16200000" flipV="1">
              <a:off x="4297446" y="3640059"/>
              <a:ext cx="1484" cy="4216094"/>
            </a:xfrm>
            <a:prstGeom prst="straightConnector1">
              <a:avLst/>
            </a:prstGeom>
            <a:noFill/>
            <a:ln w="9525" algn="ctr">
              <a:solidFill>
                <a:schemeClr val="bg2">
                  <a:lumMod val="50000"/>
                </a:schemeClr>
              </a:solidFill>
              <a:round/>
              <a:headEnd/>
              <a:tailEnd type="stealth" w="lg" len="lg"/>
            </a:ln>
          </p:spPr>
        </p:cxnSp>
        <p:cxnSp>
          <p:nvCxnSpPr>
            <p:cNvPr id="10" name="Straight Arrow Connector 3">
              <a:extLst>
                <a:ext uri="{FF2B5EF4-FFF2-40B4-BE49-F238E27FC236}">
                  <a16:creationId xmlns:a16="http://schemas.microsoft.com/office/drawing/2014/main" id="{2C734B4E-07D8-4014-4FA8-0E1610028B42}"/>
                </a:ext>
              </a:extLst>
            </p:cNvPr>
            <p:cNvCxnSpPr>
              <a:cxnSpLocks noChangeShapeType="1"/>
            </p:cNvCxnSpPr>
            <p:nvPr/>
          </p:nvCxnSpPr>
          <p:spPr bwMode="auto">
            <a:xfrm rot="16200000">
              <a:off x="3856717" y="1466285"/>
              <a:ext cx="1484" cy="3939017"/>
            </a:xfrm>
            <a:prstGeom prst="straightConnector1">
              <a:avLst/>
            </a:prstGeom>
            <a:noFill/>
            <a:ln w="9525" algn="ctr">
              <a:solidFill>
                <a:schemeClr val="bg2">
                  <a:lumMod val="50000"/>
                </a:schemeClr>
              </a:solidFill>
              <a:round/>
              <a:headEnd/>
              <a:tailEnd type="stealth" w="lg" len="lg"/>
            </a:ln>
          </p:spPr>
        </p:cxnSp>
        <p:sp>
          <p:nvSpPr>
            <p:cNvPr id="11" name="Oval 4">
              <a:extLst>
                <a:ext uri="{FF2B5EF4-FFF2-40B4-BE49-F238E27FC236}">
                  <a16:creationId xmlns:a16="http://schemas.microsoft.com/office/drawing/2014/main" id="{CCF2C146-2425-E4B8-21B1-A6491051A65B}"/>
                </a:ext>
              </a:extLst>
            </p:cNvPr>
            <p:cNvSpPr>
              <a:spLocks noChangeAspect="1"/>
            </p:cNvSpPr>
            <p:nvPr/>
          </p:nvSpPr>
          <p:spPr bwMode="auto">
            <a:xfrm rot="16200000">
              <a:off x="6068249" y="5698881"/>
              <a:ext cx="102374" cy="111803"/>
            </a:xfrm>
            <a:prstGeom prst="ellipse">
              <a:avLst/>
            </a:prstGeom>
            <a:solidFill>
              <a:schemeClr val="bg2">
                <a:lumMod val="50000"/>
              </a:schemeClr>
            </a:solidFill>
            <a:ln w="9525" algn="ctr">
              <a:solidFill>
                <a:schemeClr val="bg2">
                  <a:lumMod val="50000"/>
                </a:schemeClr>
              </a:solidFill>
              <a:round/>
              <a:headEnd/>
              <a:tailEnd/>
            </a:ln>
          </p:spPr>
          <p:txBody>
            <a:bodyPr vert="eaVert"/>
            <a:lstStyle/>
            <a:p>
              <a:pPr eaLnBrk="0" hangingPunct="0"/>
              <a:endParaRPr lang="en-US" sz="1800" dirty="0">
                <a:solidFill>
                  <a:schemeClr val="tx1"/>
                </a:solidFill>
              </a:endParaRPr>
            </a:p>
          </p:txBody>
        </p:sp>
        <p:sp>
          <p:nvSpPr>
            <p:cNvPr id="12" name="Oval 5">
              <a:extLst>
                <a:ext uri="{FF2B5EF4-FFF2-40B4-BE49-F238E27FC236}">
                  <a16:creationId xmlns:a16="http://schemas.microsoft.com/office/drawing/2014/main" id="{DEC49506-32EB-0E55-F962-06380AD9721A}"/>
                </a:ext>
              </a:extLst>
            </p:cNvPr>
            <p:cNvSpPr>
              <a:spLocks/>
            </p:cNvSpPr>
            <p:nvPr/>
          </p:nvSpPr>
          <p:spPr bwMode="auto">
            <a:xfrm rot="16200000">
              <a:off x="5003694" y="5704815"/>
              <a:ext cx="102374" cy="111803"/>
            </a:xfrm>
            <a:prstGeom prst="ellipse">
              <a:avLst/>
            </a:prstGeom>
            <a:solidFill>
              <a:schemeClr val="bg2">
                <a:lumMod val="50000"/>
              </a:schemeClr>
            </a:solidFill>
            <a:ln w="9525" algn="ctr">
              <a:solidFill>
                <a:schemeClr val="bg2">
                  <a:lumMod val="50000"/>
                </a:schemeClr>
              </a:solidFill>
              <a:round/>
              <a:headEnd/>
              <a:tailEnd/>
            </a:ln>
          </p:spPr>
          <p:txBody>
            <a:bodyPr vert="eaVert"/>
            <a:lstStyle/>
            <a:p>
              <a:pPr eaLnBrk="0" hangingPunct="0"/>
              <a:endParaRPr lang="en-US" sz="1800" dirty="0">
                <a:solidFill>
                  <a:schemeClr val="tx1"/>
                </a:solidFill>
              </a:endParaRPr>
            </a:p>
          </p:txBody>
        </p:sp>
        <p:sp>
          <p:nvSpPr>
            <p:cNvPr id="13" name="Oval 6">
              <a:extLst>
                <a:ext uri="{FF2B5EF4-FFF2-40B4-BE49-F238E27FC236}">
                  <a16:creationId xmlns:a16="http://schemas.microsoft.com/office/drawing/2014/main" id="{BBE391E7-E14F-9C45-3182-89C93764D3D1}"/>
                </a:ext>
              </a:extLst>
            </p:cNvPr>
            <p:cNvSpPr>
              <a:spLocks/>
            </p:cNvSpPr>
            <p:nvPr/>
          </p:nvSpPr>
          <p:spPr bwMode="auto">
            <a:xfrm rot="16200000">
              <a:off x="3965064" y="5692946"/>
              <a:ext cx="102374" cy="111803"/>
            </a:xfrm>
            <a:prstGeom prst="ellipse">
              <a:avLst/>
            </a:prstGeom>
            <a:solidFill>
              <a:schemeClr val="bg2">
                <a:lumMod val="50000"/>
              </a:schemeClr>
            </a:solidFill>
            <a:ln w="9525" algn="ctr">
              <a:solidFill>
                <a:schemeClr val="bg2">
                  <a:lumMod val="50000"/>
                </a:schemeClr>
              </a:solidFill>
              <a:round/>
              <a:headEnd/>
              <a:tailEnd/>
            </a:ln>
          </p:spPr>
          <p:txBody>
            <a:bodyPr vert="eaVert"/>
            <a:lstStyle/>
            <a:p>
              <a:pPr eaLnBrk="0" hangingPunct="0"/>
              <a:endParaRPr lang="en-US" sz="1800" dirty="0">
                <a:solidFill>
                  <a:schemeClr val="tx1"/>
                </a:solidFill>
              </a:endParaRPr>
            </a:p>
          </p:txBody>
        </p:sp>
        <p:sp>
          <p:nvSpPr>
            <p:cNvPr id="14" name="Oval 8">
              <a:extLst>
                <a:ext uri="{FF2B5EF4-FFF2-40B4-BE49-F238E27FC236}">
                  <a16:creationId xmlns:a16="http://schemas.microsoft.com/office/drawing/2014/main" id="{6E140C03-87EB-7155-C6B6-957324D5B878}"/>
                </a:ext>
              </a:extLst>
            </p:cNvPr>
            <p:cNvSpPr>
              <a:spLocks/>
            </p:cNvSpPr>
            <p:nvPr/>
          </p:nvSpPr>
          <p:spPr bwMode="auto">
            <a:xfrm rot="16200000">
              <a:off x="3180825" y="3373958"/>
              <a:ext cx="102374" cy="111803"/>
            </a:xfrm>
            <a:prstGeom prst="ellipse">
              <a:avLst/>
            </a:prstGeom>
            <a:solidFill>
              <a:schemeClr val="bg2">
                <a:lumMod val="50000"/>
              </a:schemeClr>
            </a:solidFill>
            <a:ln w="9525" algn="ctr">
              <a:solidFill>
                <a:schemeClr val="bg2">
                  <a:lumMod val="50000"/>
                </a:schemeClr>
              </a:solidFill>
              <a:round/>
              <a:headEnd/>
              <a:tailEnd/>
            </a:ln>
          </p:spPr>
          <p:txBody>
            <a:bodyPr vert="eaVert"/>
            <a:lstStyle/>
            <a:p>
              <a:pPr eaLnBrk="0" hangingPunct="0"/>
              <a:endParaRPr lang="en-US" sz="1800" dirty="0">
                <a:solidFill>
                  <a:schemeClr val="tx1"/>
                </a:solidFill>
              </a:endParaRPr>
            </a:p>
          </p:txBody>
        </p:sp>
        <p:sp>
          <p:nvSpPr>
            <p:cNvPr id="15" name="Oval 15">
              <a:extLst>
                <a:ext uri="{FF2B5EF4-FFF2-40B4-BE49-F238E27FC236}">
                  <a16:creationId xmlns:a16="http://schemas.microsoft.com/office/drawing/2014/main" id="{49A24BB5-BCF9-A6F3-4EDC-CE8B00C79F09}"/>
                </a:ext>
              </a:extLst>
            </p:cNvPr>
            <p:cNvSpPr>
              <a:spLocks/>
            </p:cNvSpPr>
            <p:nvPr/>
          </p:nvSpPr>
          <p:spPr bwMode="auto">
            <a:xfrm rot="16200000">
              <a:off x="3965064" y="3368023"/>
              <a:ext cx="102374" cy="111803"/>
            </a:xfrm>
            <a:prstGeom prst="ellipse">
              <a:avLst/>
            </a:prstGeom>
            <a:solidFill>
              <a:schemeClr val="bg2">
                <a:lumMod val="50000"/>
              </a:schemeClr>
            </a:solidFill>
            <a:ln w="9525" algn="ctr">
              <a:solidFill>
                <a:schemeClr val="bg2">
                  <a:lumMod val="50000"/>
                </a:schemeClr>
              </a:solidFill>
              <a:round/>
              <a:headEnd/>
              <a:tailEnd/>
            </a:ln>
          </p:spPr>
          <p:txBody>
            <a:bodyPr vert="eaVert"/>
            <a:lstStyle/>
            <a:p>
              <a:pPr eaLnBrk="0" hangingPunct="0"/>
              <a:endParaRPr lang="en-US" sz="1800" dirty="0">
                <a:solidFill>
                  <a:schemeClr val="tx1"/>
                </a:solidFill>
              </a:endParaRPr>
            </a:p>
          </p:txBody>
        </p:sp>
        <p:cxnSp>
          <p:nvCxnSpPr>
            <p:cNvPr id="16" name="Straight Arrow Connector 25">
              <a:extLst>
                <a:ext uri="{FF2B5EF4-FFF2-40B4-BE49-F238E27FC236}">
                  <a16:creationId xmlns:a16="http://schemas.microsoft.com/office/drawing/2014/main" id="{E3590835-3ECC-C8A7-321E-5E7CEA78C278}"/>
                </a:ext>
              </a:extLst>
            </p:cNvPr>
            <p:cNvCxnSpPr>
              <a:cxnSpLocks noChangeAspect="1"/>
            </p:cNvCxnSpPr>
            <p:nvPr/>
          </p:nvCxnSpPr>
          <p:spPr bwMode="auto">
            <a:xfrm rot="16200000">
              <a:off x="2923659" y="4589217"/>
              <a:ext cx="2188424" cy="3241"/>
            </a:xfrm>
            <a:prstGeom prst="straightConnector1">
              <a:avLst/>
            </a:prstGeom>
            <a:noFill/>
            <a:ln w="9525" algn="ctr">
              <a:solidFill>
                <a:schemeClr val="bg2">
                  <a:lumMod val="50000"/>
                </a:schemeClr>
              </a:solidFill>
              <a:round/>
              <a:headEnd type="stealth" w="med" len="med"/>
              <a:tailEnd type="stealth" w="med" len="med"/>
            </a:ln>
          </p:spPr>
        </p:cxnSp>
        <p:sp>
          <p:nvSpPr>
            <p:cNvPr id="17" name="Oval 8">
              <a:extLst>
                <a:ext uri="{FF2B5EF4-FFF2-40B4-BE49-F238E27FC236}">
                  <a16:creationId xmlns:a16="http://schemas.microsoft.com/office/drawing/2014/main" id="{B07E9660-E38D-5348-10A4-9F07CACC2F30}"/>
                </a:ext>
              </a:extLst>
            </p:cNvPr>
            <p:cNvSpPr>
              <a:spLocks/>
            </p:cNvSpPr>
            <p:nvPr/>
          </p:nvSpPr>
          <p:spPr bwMode="auto">
            <a:xfrm rot="16200000">
              <a:off x="2388484" y="3373958"/>
              <a:ext cx="102374" cy="111803"/>
            </a:xfrm>
            <a:prstGeom prst="ellipse">
              <a:avLst/>
            </a:prstGeom>
            <a:solidFill>
              <a:schemeClr val="bg2">
                <a:lumMod val="50000"/>
              </a:schemeClr>
            </a:solidFill>
            <a:ln w="9525" algn="ctr">
              <a:solidFill>
                <a:schemeClr val="bg2">
                  <a:lumMod val="50000"/>
                </a:schemeClr>
              </a:solidFill>
              <a:round/>
              <a:headEnd/>
              <a:tailEnd/>
            </a:ln>
          </p:spPr>
          <p:txBody>
            <a:bodyPr vert="eaVert"/>
            <a:lstStyle/>
            <a:p>
              <a:pPr eaLnBrk="0" hangingPunct="0"/>
              <a:endParaRPr lang="en-US" sz="1800" dirty="0">
                <a:solidFill>
                  <a:schemeClr val="tx1"/>
                </a:solidFill>
              </a:endParaRPr>
            </a:p>
          </p:txBody>
        </p:sp>
        <p:sp>
          <p:nvSpPr>
            <p:cNvPr id="18" name="Rectangle 28">
              <a:extLst>
                <a:ext uri="{FF2B5EF4-FFF2-40B4-BE49-F238E27FC236}">
                  <a16:creationId xmlns:a16="http://schemas.microsoft.com/office/drawing/2014/main" id="{E9A71DD3-2DE2-9A4F-64B9-9CCA00C11355}"/>
                </a:ext>
              </a:extLst>
            </p:cNvPr>
            <p:cNvSpPr>
              <a:spLocks noChangeArrowheads="1"/>
            </p:cNvSpPr>
            <p:nvPr/>
          </p:nvSpPr>
          <p:spPr bwMode="auto">
            <a:xfrm>
              <a:off x="5972797" y="5746622"/>
              <a:ext cx="406702" cy="427299"/>
            </a:xfrm>
            <a:prstGeom prst="rect">
              <a:avLst/>
            </a:prstGeom>
            <a:noFill/>
            <a:ln w="9525">
              <a:noFill/>
              <a:miter lim="800000"/>
              <a:headEnd/>
              <a:tailEnd/>
            </a:ln>
          </p:spPr>
          <p:txBody>
            <a:bodyPr wrap="none">
              <a:spAutoFit/>
            </a:bodyPr>
            <a:lstStyle/>
            <a:p>
              <a:pPr eaLnBrk="0" hangingPunct="0"/>
              <a:r>
                <a:rPr lang="en-US" sz="2400" b="1" dirty="0">
                  <a:solidFill>
                    <a:srgbClr val="000000"/>
                  </a:solidFill>
                </a:rPr>
                <a:t>t</a:t>
              </a:r>
              <a:r>
                <a:rPr lang="en-US" sz="2400" b="1" baseline="-25000" dirty="0">
                  <a:solidFill>
                    <a:srgbClr val="000000"/>
                  </a:solidFill>
                </a:rPr>
                <a:t>1</a:t>
              </a:r>
            </a:p>
          </p:txBody>
        </p:sp>
        <p:sp>
          <p:nvSpPr>
            <p:cNvPr id="19" name="Rectangle 28">
              <a:extLst>
                <a:ext uri="{FF2B5EF4-FFF2-40B4-BE49-F238E27FC236}">
                  <a16:creationId xmlns:a16="http://schemas.microsoft.com/office/drawing/2014/main" id="{A84CAE4F-6308-9522-AA35-AEA403A17E65}"/>
                </a:ext>
              </a:extLst>
            </p:cNvPr>
            <p:cNvSpPr>
              <a:spLocks noChangeArrowheads="1"/>
            </p:cNvSpPr>
            <p:nvPr/>
          </p:nvSpPr>
          <p:spPr bwMode="auto">
            <a:xfrm>
              <a:off x="2994634" y="2880157"/>
              <a:ext cx="406702" cy="427299"/>
            </a:xfrm>
            <a:prstGeom prst="rect">
              <a:avLst/>
            </a:prstGeom>
            <a:noFill/>
            <a:ln w="9525">
              <a:noFill/>
              <a:miter lim="800000"/>
              <a:headEnd/>
              <a:tailEnd/>
            </a:ln>
          </p:spPr>
          <p:txBody>
            <a:bodyPr wrap="none">
              <a:spAutoFit/>
            </a:bodyPr>
            <a:lstStyle/>
            <a:p>
              <a:pPr eaLnBrk="0" hangingPunct="0"/>
              <a:r>
                <a:rPr lang="en-US" sz="2400" b="1" dirty="0">
                  <a:solidFill>
                    <a:srgbClr val="000000"/>
                  </a:solidFill>
                </a:rPr>
                <a:t>t</a:t>
              </a:r>
              <a:r>
                <a:rPr lang="en-US" sz="2400" b="1" baseline="-25000" dirty="0">
                  <a:solidFill>
                    <a:srgbClr val="000000"/>
                  </a:solidFill>
                </a:rPr>
                <a:t>2</a:t>
              </a:r>
            </a:p>
          </p:txBody>
        </p:sp>
        <p:sp>
          <p:nvSpPr>
            <p:cNvPr id="20" name="Rectangle 28">
              <a:extLst>
                <a:ext uri="{FF2B5EF4-FFF2-40B4-BE49-F238E27FC236}">
                  <a16:creationId xmlns:a16="http://schemas.microsoft.com/office/drawing/2014/main" id="{F0DD1E88-D136-3A49-3865-61FD9D35C694}"/>
                </a:ext>
              </a:extLst>
            </p:cNvPr>
            <p:cNvSpPr>
              <a:spLocks noChangeArrowheads="1"/>
            </p:cNvSpPr>
            <p:nvPr/>
          </p:nvSpPr>
          <p:spPr bwMode="auto">
            <a:xfrm>
              <a:off x="4903380" y="5746622"/>
              <a:ext cx="406702" cy="427299"/>
            </a:xfrm>
            <a:prstGeom prst="rect">
              <a:avLst/>
            </a:prstGeom>
            <a:noFill/>
            <a:ln w="9525">
              <a:noFill/>
              <a:miter lim="800000"/>
              <a:headEnd/>
              <a:tailEnd/>
            </a:ln>
          </p:spPr>
          <p:txBody>
            <a:bodyPr wrap="none">
              <a:spAutoFit/>
            </a:bodyPr>
            <a:lstStyle/>
            <a:p>
              <a:pPr eaLnBrk="0" hangingPunct="0"/>
              <a:r>
                <a:rPr lang="en-US" sz="2400" b="1" dirty="0">
                  <a:solidFill>
                    <a:srgbClr val="000000"/>
                  </a:solidFill>
                </a:rPr>
                <a:t>t</a:t>
              </a:r>
              <a:r>
                <a:rPr lang="en-US" sz="2400" b="1" baseline="-25000" dirty="0">
                  <a:solidFill>
                    <a:srgbClr val="000000"/>
                  </a:solidFill>
                </a:rPr>
                <a:t>2</a:t>
              </a:r>
            </a:p>
          </p:txBody>
        </p:sp>
        <p:sp>
          <p:nvSpPr>
            <p:cNvPr id="21" name="Rectangle 28">
              <a:extLst>
                <a:ext uri="{FF2B5EF4-FFF2-40B4-BE49-F238E27FC236}">
                  <a16:creationId xmlns:a16="http://schemas.microsoft.com/office/drawing/2014/main" id="{F31ADD57-C9B6-E424-F0F8-5D5DB18083F7}"/>
                </a:ext>
              </a:extLst>
            </p:cNvPr>
            <p:cNvSpPr>
              <a:spLocks noChangeArrowheads="1"/>
            </p:cNvSpPr>
            <p:nvPr/>
          </p:nvSpPr>
          <p:spPr bwMode="auto">
            <a:xfrm>
              <a:off x="3652487" y="2935053"/>
              <a:ext cx="5034359" cy="427299"/>
            </a:xfrm>
            <a:prstGeom prst="rect">
              <a:avLst/>
            </a:prstGeom>
            <a:noFill/>
            <a:ln w="9525">
              <a:noFill/>
              <a:miter lim="800000"/>
              <a:headEnd/>
              <a:tailEnd/>
            </a:ln>
          </p:spPr>
          <p:txBody>
            <a:bodyPr wrap="none">
              <a:spAutoFit/>
            </a:bodyPr>
            <a:lstStyle/>
            <a:p>
              <a:pPr eaLnBrk="0" hangingPunct="0"/>
              <a:r>
                <a:rPr lang="en-US" sz="2400" b="1" dirty="0">
                  <a:solidFill>
                    <a:srgbClr val="000000"/>
                  </a:solidFill>
                </a:rPr>
                <a:t>TCA = Time of Closest Approach</a:t>
              </a:r>
              <a:endParaRPr lang="en-US" sz="2400" b="1" baseline="-25000" dirty="0">
                <a:solidFill>
                  <a:srgbClr val="000000"/>
                </a:solidFill>
              </a:endParaRPr>
            </a:p>
          </p:txBody>
        </p:sp>
        <p:sp>
          <p:nvSpPr>
            <p:cNvPr id="22" name="Rectangle 28">
              <a:extLst>
                <a:ext uri="{FF2B5EF4-FFF2-40B4-BE49-F238E27FC236}">
                  <a16:creationId xmlns:a16="http://schemas.microsoft.com/office/drawing/2014/main" id="{B9F0C769-DA79-AB3A-43C4-9303B769A824}"/>
                </a:ext>
              </a:extLst>
            </p:cNvPr>
            <p:cNvSpPr>
              <a:spLocks noChangeArrowheads="1"/>
            </p:cNvSpPr>
            <p:nvPr/>
          </p:nvSpPr>
          <p:spPr bwMode="auto">
            <a:xfrm>
              <a:off x="3587674" y="5810420"/>
              <a:ext cx="827988" cy="427299"/>
            </a:xfrm>
            <a:prstGeom prst="rect">
              <a:avLst/>
            </a:prstGeom>
            <a:noFill/>
            <a:ln w="9525">
              <a:noFill/>
              <a:miter lim="800000"/>
              <a:headEnd/>
              <a:tailEnd/>
            </a:ln>
          </p:spPr>
          <p:txBody>
            <a:bodyPr wrap="none">
              <a:spAutoFit/>
            </a:bodyPr>
            <a:lstStyle/>
            <a:p>
              <a:pPr eaLnBrk="0" hangingPunct="0"/>
              <a:r>
                <a:rPr lang="en-US" sz="2400" b="1" dirty="0">
                  <a:solidFill>
                    <a:srgbClr val="000000"/>
                  </a:solidFill>
                </a:rPr>
                <a:t>TCA</a:t>
              </a:r>
              <a:endParaRPr lang="en-US" sz="2400" b="1" baseline="-25000" dirty="0">
                <a:solidFill>
                  <a:srgbClr val="000000"/>
                </a:solidFill>
              </a:endParaRPr>
            </a:p>
          </p:txBody>
        </p:sp>
        <p:sp>
          <p:nvSpPr>
            <p:cNvPr id="23" name="Rectangle 28">
              <a:extLst>
                <a:ext uri="{FF2B5EF4-FFF2-40B4-BE49-F238E27FC236}">
                  <a16:creationId xmlns:a16="http://schemas.microsoft.com/office/drawing/2014/main" id="{19B2D43A-DD81-D9CA-3FEC-71B94A32B120}"/>
                </a:ext>
              </a:extLst>
            </p:cNvPr>
            <p:cNvSpPr>
              <a:spLocks noChangeArrowheads="1"/>
            </p:cNvSpPr>
            <p:nvPr/>
          </p:nvSpPr>
          <p:spPr bwMode="auto">
            <a:xfrm>
              <a:off x="457200" y="2948406"/>
              <a:ext cx="1660836" cy="830859"/>
            </a:xfrm>
            <a:prstGeom prst="rect">
              <a:avLst/>
            </a:prstGeom>
            <a:noFill/>
            <a:ln w="9525">
              <a:noFill/>
              <a:miter lim="800000"/>
              <a:headEnd/>
              <a:tailEnd/>
            </a:ln>
          </p:spPr>
          <p:txBody>
            <a:bodyPr>
              <a:spAutoFit/>
            </a:bodyPr>
            <a:lstStyle/>
            <a:p>
              <a:pPr algn="ctr" eaLnBrk="0" hangingPunct="0"/>
              <a:r>
                <a:rPr lang="en-US" sz="2400" b="1" dirty="0">
                  <a:solidFill>
                    <a:srgbClr val="000000"/>
                  </a:solidFill>
                </a:rPr>
                <a:t>Primary</a:t>
              </a:r>
            </a:p>
            <a:p>
              <a:pPr algn="ctr" eaLnBrk="0" hangingPunct="0"/>
              <a:r>
                <a:rPr lang="en-US" sz="2400" b="1" dirty="0">
                  <a:solidFill>
                    <a:srgbClr val="000000"/>
                  </a:solidFill>
                </a:rPr>
                <a:t>Object</a:t>
              </a:r>
              <a:endParaRPr lang="en-US" sz="2400" b="1" baseline="-25000" dirty="0">
                <a:solidFill>
                  <a:srgbClr val="000000"/>
                </a:solidFill>
              </a:endParaRPr>
            </a:p>
          </p:txBody>
        </p:sp>
        <p:sp>
          <p:nvSpPr>
            <p:cNvPr id="24" name="Rectangle 28">
              <a:extLst>
                <a:ext uri="{FF2B5EF4-FFF2-40B4-BE49-F238E27FC236}">
                  <a16:creationId xmlns:a16="http://schemas.microsoft.com/office/drawing/2014/main" id="{A2FA12CE-A34C-3213-3D7B-C50597C562B2}"/>
                </a:ext>
              </a:extLst>
            </p:cNvPr>
            <p:cNvSpPr>
              <a:spLocks noChangeArrowheads="1"/>
            </p:cNvSpPr>
            <p:nvPr/>
          </p:nvSpPr>
          <p:spPr bwMode="auto">
            <a:xfrm>
              <a:off x="6550100" y="5214433"/>
              <a:ext cx="1873099" cy="830859"/>
            </a:xfrm>
            <a:prstGeom prst="rect">
              <a:avLst/>
            </a:prstGeom>
            <a:noFill/>
            <a:ln w="9525">
              <a:noFill/>
              <a:miter lim="800000"/>
              <a:headEnd/>
              <a:tailEnd/>
            </a:ln>
          </p:spPr>
          <p:txBody>
            <a:bodyPr wrap="square">
              <a:spAutoFit/>
            </a:bodyPr>
            <a:lstStyle/>
            <a:p>
              <a:pPr algn="ctr" eaLnBrk="0" hangingPunct="0"/>
              <a:r>
                <a:rPr lang="en-US" sz="2400" b="1" dirty="0">
                  <a:solidFill>
                    <a:srgbClr val="000000"/>
                  </a:solidFill>
                </a:rPr>
                <a:t>Secondary</a:t>
              </a:r>
            </a:p>
            <a:p>
              <a:pPr algn="ctr" eaLnBrk="0" hangingPunct="0"/>
              <a:r>
                <a:rPr lang="en-US" sz="2400" b="1" dirty="0">
                  <a:solidFill>
                    <a:srgbClr val="000000"/>
                  </a:solidFill>
                </a:rPr>
                <a:t>Object</a:t>
              </a:r>
              <a:endParaRPr lang="en-US" sz="2400" b="1" baseline="-25000" dirty="0">
                <a:solidFill>
                  <a:srgbClr val="000000"/>
                </a:solidFill>
              </a:endParaRPr>
            </a:p>
          </p:txBody>
        </p:sp>
        <p:sp>
          <p:nvSpPr>
            <p:cNvPr id="25" name="Rectangle 28">
              <a:extLst>
                <a:ext uri="{FF2B5EF4-FFF2-40B4-BE49-F238E27FC236}">
                  <a16:creationId xmlns:a16="http://schemas.microsoft.com/office/drawing/2014/main" id="{6A18135B-A428-FDF0-C8BD-9451C7F3CA8E}"/>
                </a:ext>
              </a:extLst>
            </p:cNvPr>
            <p:cNvSpPr>
              <a:spLocks noChangeArrowheads="1"/>
            </p:cNvSpPr>
            <p:nvPr/>
          </p:nvSpPr>
          <p:spPr bwMode="auto">
            <a:xfrm>
              <a:off x="2244422" y="2886092"/>
              <a:ext cx="406702" cy="427299"/>
            </a:xfrm>
            <a:prstGeom prst="rect">
              <a:avLst/>
            </a:prstGeom>
            <a:noFill/>
            <a:ln w="9525">
              <a:noFill/>
              <a:miter lim="800000"/>
              <a:headEnd/>
              <a:tailEnd/>
            </a:ln>
          </p:spPr>
          <p:txBody>
            <a:bodyPr wrap="none">
              <a:spAutoFit/>
            </a:bodyPr>
            <a:lstStyle/>
            <a:p>
              <a:pPr eaLnBrk="0" hangingPunct="0"/>
              <a:r>
                <a:rPr lang="en-US" sz="2400" b="1" dirty="0">
                  <a:solidFill>
                    <a:srgbClr val="000000"/>
                  </a:solidFill>
                </a:rPr>
                <a:t>t</a:t>
              </a:r>
              <a:r>
                <a:rPr lang="en-US" sz="2400" b="1" baseline="-25000" dirty="0">
                  <a:solidFill>
                    <a:srgbClr val="000000"/>
                  </a:solidFill>
                </a:rPr>
                <a:t>1</a:t>
              </a:r>
            </a:p>
          </p:txBody>
        </p:sp>
        <p:sp>
          <p:nvSpPr>
            <p:cNvPr id="26" name="Rectangle 28">
              <a:extLst>
                <a:ext uri="{FF2B5EF4-FFF2-40B4-BE49-F238E27FC236}">
                  <a16:creationId xmlns:a16="http://schemas.microsoft.com/office/drawing/2014/main" id="{8A727FD4-F709-5838-A6D5-8E8AA88927E5}"/>
                </a:ext>
              </a:extLst>
            </p:cNvPr>
            <p:cNvSpPr>
              <a:spLocks noChangeArrowheads="1"/>
            </p:cNvSpPr>
            <p:nvPr/>
          </p:nvSpPr>
          <p:spPr bwMode="auto">
            <a:xfrm>
              <a:off x="4648989" y="4389326"/>
              <a:ext cx="3368662" cy="400593"/>
            </a:xfrm>
            <a:prstGeom prst="rect">
              <a:avLst/>
            </a:prstGeom>
            <a:noFill/>
            <a:ln w="9525">
              <a:noFill/>
              <a:miter lim="800000"/>
              <a:headEnd/>
              <a:tailEnd/>
            </a:ln>
          </p:spPr>
          <p:txBody>
            <a:bodyPr wrap="square">
              <a:spAutoFit/>
            </a:bodyPr>
            <a:lstStyle/>
            <a:p>
              <a:pPr algn="ctr" eaLnBrk="0" hangingPunct="0"/>
              <a:r>
                <a:rPr lang="en-US" sz="2000" b="1" dirty="0">
                  <a:solidFill>
                    <a:srgbClr val="000000"/>
                  </a:solidFill>
                </a:rPr>
                <a:t>Miss Distance = 3.5 km</a:t>
              </a:r>
              <a:endParaRPr lang="en-US" sz="2000" b="1" baseline="-25000" dirty="0">
                <a:solidFill>
                  <a:srgbClr val="000000"/>
                </a:solidFill>
              </a:endParaRPr>
            </a:p>
          </p:txBody>
        </p:sp>
        <p:sp>
          <p:nvSpPr>
            <p:cNvPr id="27" name="Oval 26">
              <a:extLst>
                <a:ext uri="{FF2B5EF4-FFF2-40B4-BE49-F238E27FC236}">
                  <a16:creationId xmlns:a16="http://schemas.microsoft.com/office/drawing/2014/main" id="{6DA63E37-9BAD-48BA-E583-3EFD85CDCD5D}"/>
                </a:ext>
              </a:extLst>
            </p:cNvPr>
            <p:cNvSpPr/>
            <p:nvPr/>
          </p:nvSpPr>
          <p:spPr bwMode="auto">
            <a:xfrm>
              <a:off x="3498317" y="2907865"/>
              <a:ext cx="1101436" cy="511126"/>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rgbClr val="990099"/>
                </a:solidFill>
                <a:effectLst/>
                <a:latin typeface="Times New Roman" pitchFamily="18" charset="0"/>
              </a:endParaRPr>
            </a:p>
          </p:txBody>
        </p:sp>
      </p:grpSp>
    </p:spTree>
    <p:extLst>
      <p:ext uri="{BB962C8B-B14F-4D97-AF65-F5344CB8AC3E}">
        <p14:creationId xmlns:p14="http://schemas.microsoft.com/office/powerpoint/2010/main" val="132246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191" y="91570"/>
            <a:ext cx="8791365" cy="981536"/>
          </a:xfrm>
        </p:spPr>
        <p:txBody>
          <a:bodyPr>
            <a:normAutofit/>
          </a:bodyPr>
          <a:lstStyle/>
          <a:p>
            <a:r>
              <a:rPr lang="en-US" dirty="0"/>
              <a:t>CA Operations:  3-Step Process</a:t>
            </a:r>
          </a:p>
        </p:txBody>
      </p:sp>
      <p:sp>
        <p:nvSpPr>
          <p:cNvPr id="6" name="Oval 5"/>
          <p:cNvSpPr/>
          <p:nvPr/>
        </p:nvSpPr>
        <p:spPr>
          <a:xfrm rot="18439845">
            <a:off x="15309" y="2962680"/>
            <a:ext cx="681318" cy="23308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Oval 8"/>
          <p:cNvSpPr/>
          <p:nvPr/>
        </p:nvSpPr>
        <p:spPr>
          <a:xfrm rot="20372102">
            <a:off x="1128575" y="1729202"/>
            <a:ext cx="1232020" cy="175553"/>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1" name="Oval 10"/>
          <p:cNvSpPr/>
          <p:nvPr/>
        </p:nvSpPr>
        <p:spPr>
          <a:xfrm rot="2337355">
            <a:off x="99864" y="2307596"/>
            <a:ext cx="1232020" cy="175553"/>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3" name="Oval 12"/>
          <p:cNvSpPr/>
          <p:nvPr/>
        </p:nvSpPr>
        <p:spPr>
          <a:xfrm rot="17372121">
            <a:off x="877632" y="2691960"/>
            <a:ext cx="2309625" cy="107301"/>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7" name="Freeform 16"/>
          <p:cNvSpPr/>
          <p:nvPr/>
        </p:nvSpPr>
        <p:spPr>
          <a:xfrm>
            <a:off x="309826" y="1968709"/>
            <a:ext cx="2744518" cy="1143000"/>
          </a:xfrm>
          <a:custGeom>
            <a:avLst/>
            <a:gdLst>
              <a:gd name="connsiteX0" fmla="*/ 0 w 2698376"/>
              <a:gd name="connsiteY0" fmla="*/ 1167133 h 1167133"/>
              <a:gd name="connsiteX1" fmla="*/ 672353 w 2698376"/>
              <a:gd name="connsiteY1" fmla="*/ 414098 h 1167133"/>
              <a:gd name="connsiteX2" fmla="*/ 1945341 w 2698376"/>
              <a:gd name="connsiteY2" fmla="*/ 19650 h 1167133"/>
              <a:gd name="connsiteX3" fmla="*/ 2698376 w 2698376"/>
              <a:gd name="connsiteY3" fmla="*/ 55509 h 1167133"/>
              <a:gd name="connsiteX4" fmla="*/ 2698376 w 2698376"/>
              <a:gd name="connsiteY4" fmla="*/ 55509 h 11671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8376" h="1167133">
                <a:moveTo>
                  <a:pt x="0" y="1167133"/>
                </a:moveTo>
                <a:cubicBezTo>
                  <a:pt x="174065" y="886239"/>
                  <a:pt x="348130" y="605345"/>
                  <a:pt x="672353" y="414098"/>
                </a:cubicBezTo>
                <a:cubicBezTo>
                  <a:pt x="996577" y="222851"/>
                  <a:pt x="1607671" y="79415"/>
                  <a:pt x="1945341" y="19650"/>
                </a:cubicBezTo>
                <a:cubicBezTo>
                  <a:pt x="2283011" y="-40115"/>
                  <a:pt x="2698376" y="55509"/>
                  <a:pt x="2698376" y="55509"/>
                </a:cubicBezTo>
                <a:lnTo>
                  <a:pt x="2698376" y="55509"/>
                </a:lnTo>
              </a:path>
            </a:pathLst>
          </a:custGeom>
          <a:noFill/>
          <a:ln>
            <a:headEnd type="none" w="med" len="med"/>
            <a:tailEnd type="arrow"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19" name="Straight Arrow Connector 18"/>
          <p:cNvCxnSpPr/>
          <p:nvPr/>
        </p:nvCxnSpPr>
        <p:spPr>
          <a:xfrm flipH="1" flipV="1">
            <a:off x="56719" y="1816978"/>
            <a:ext cx="629743" cy="52448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1" name="Straight Arrow Connector 20"/>
          <p:cNvCxnSpPr/>
          <p:nvPr/>
        </p:nvCxnSpPr>
        <p:spPr>
          <a:xfrm flipH="1">
            <a:off x="937355" y="1803542"/>
            <a:ext cx="856536" cy="31105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3" name="Straight Arrow Connector 22"/>
          <p:cNvCxnSpPr>
            <a:cxnSpLocks/>
          </p:cNvCxnSpPr>
          <p:nvPr/>
        </p:nvCxnSpPr>
        <p:spPr>
          <a:xfrm flipV="1">
            <a:off x="2008777" y="1372357"/>
            <a:ext cx="514174" cy="1332182"/>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7" name="Right Brace 26"/>
          <p:cNvSpPr/>
          <p:nvPr/>
        </p:nvSpPr>
        <p:spPr>
          <a:xfrm rot="5400000">
            <a:off x="1521072" y="2456673"/>
            <a:ext cx="140061" cy="2844884"/>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dirty="0"/>
          </a:p>
        </p:txBody>
      </p:sp>
      <p:sp>
        <p:nvSpPr>
          <p:cNvPr id="29" name="TextBox 28"/>
          <p:cNvSpPr txBox="1"/>
          <p:nvPr/>
        </p:nvSpPr>
        <p:spPr>
          <a:xfrm>
            <a:off x="85672" y="3898877"/>
            <a:ext cx="3119720" cy="2492990"/>
          </a:xfrm>
          <a:prstGeom prst="rect">
            <a:avLst/>
          </a:prstGeom>
          <a:noFill/>
        </p:spPr>
        <p:txBody>
          <a:bodyPr wrap="square" rtlCol="0">
            <a:spAutoFit/>
          </a:bodyPr>
          <a:lstStyle/>
          <a:p>
            <a:r>
              <a:rPr lang="en-US" sz="1300" b="1" dirty="0">
                <a:solidFill>
                  <a:schemeClr val="tx1"/>
                </a:solidFill>
                <a:latin typeface="+mj-lt"/>
                <a:cs typeface="Arial" panose="020B0604020202020204" pitchFamily="34" charset="0"/>
              </a:rPr>
              <a:t>Conjunction Assessment (CA)</a:t>
            </a:r>
            <a:r>
              <a:rPr lang="en-US" sz="1300" dirty="0">
                <a:solidFill>
                  <a:schemeClr val="tx1"/>
                </a:solidFill>
                <a:latin typeface="+mj-lt"/>
                <a:cs typeface="Arial" panose="020B0604020202020204" pitchFamily="34" charset="0"/>
              </a:rPr>
              <a:t> is the process of identifying close approaches between two orbiting objects; sometimes called conjunction “screening”.</a:t>
            </a:r>
          </a:p>
          <a:p>
            <a:endParaRPr lang="en-US" sz="1300" dirty="0">
              <a:solidFill>
                <a:schemeClr val="tx1"/>
              </a:solidFill>
              <a:latin typeface="+mj-lt"/>
              <a:cs typeface="Arial" panose="020B0604020202020204" pitchFamily="34" charset="0"/>
            </a:endParaRPr>
          </a:p>
          <a:p>
            <a:r>
              <a:rPr lang="en-US" sz="1300" dirty="0">
                <a:solidFill>
                  <a:schemeClr val="tx1"/>
                </a:solidFill>
                <a:latin typeface="+mj-lt"/>
                <a:cs typeface="Arial" panose="020B0604020202020204" pitchFamily="34" charset="0"/>
              </a:rPr>
              <a:t>The </a:t>
            </a:r>
            <a:r>
              <a:rPr lang="en-US" sz="1300" b="1" dirty="0">
                <a:solidFill>
                  <a:schemeClr val="tx1"/>
                </a:solidFill>
                <a:latin typeface="+mj-lt"/>
                <a:cs typeface="Arial" panose="020B0604020202020204" pitchFamily="34" charset="0"/>
              </a:rPr>
              <a:t>18</a:t>
            </a:r>
            <a:r>
              <a:rPr lang="en-US" sz="1300" b="1" baseline="30000" dirty="0">
                <a:solidFill>
                  <a:schemeClr val="tx1"/>
                </a:solidFill>
                <a:latin typeface="+mj-lt"/>
                <a:cs typeface="Arial" panose="020B0604020202020204" pitchFamily="34" charset="0"/>
              </a:rPr>
              <a:t>th</a:t>
            </a:r>
            <a:r>
              <a:rPr lang="en-US" sz="1300" b="1" dirty="0">
                <a:solidFill>
                  <a:schemeClr val="tx1"/>
                </a:solidFill>
                <a:latin typeface="+mj-lt"/>
                <a:cs typeface="Arial" panose="020B0604020202020204" pitchFamily="34" charset="0"/>
              </a:rPr>
              <a:t> Space </a:t>
            </a:r>
            <a:r>
              <a:rPr lang="en-US" sz="1300" b="1" dirty="0">
                <a:latin typeface="+mj-lt"/>
                <a:cs typeface="Arial" panose="020B0604020202020204" pitchFamily="34" charset="0"/>
              </a:rPr>
              <a:t>Defense </a:t>
            </a:r>
            <a:r>
              <a:rPr lang="en-US" sz="1300" b="1" dirty="0">
                <a:solidFill>
                  <a:schemeClr val="tx1"/>
                </a:solidFill>
                <a:latin typeface="+mj-lt"/>
                <a:cs typeface="Arial" panose="020B0604020202020204" pitchFamily="34" charset="0"/>
              </a:rPr>
              <a:t>Squadron</a:t>
            </a:r>
            <a:r>
              <a:rPr lang="en-US" sz="1300" dirty="0">
                <a:solidFill>
                  <a:schemeClr val="tx1"/>
                </a:solidFill>
                <a:latin typeface="+mj-lt"/>
                <a:cs typeface="Arial" panose="020B0604020202020204" pitchFamily="34" charset="0"/>
              </a:rPr>
              <a:t> </a:t>
            </a:r>
            <a:r>
              <a:rPr lang="en-US" sz="1300" b="1" dirty="0">
                <a:solidFill>
                  <a:schemeClr val="tx1"/>
                </a:solidFill>
                <a:latin typeface="+mj-lt"/>
                <a:cs typeface="Arial" panose="020B0604020202020204" pitchFamily="34" charset="0"/>
              </a:rPr>
              <a:t>(18 SDS) </a:t>
            </a:r>
            <a:r>
              <a:rPr lang="en-US" sz="1300" dirty="0">
                <a:solidFill>
                  <a:schemeClr val="tx1"/>
                </a:solidFill>
                <a:latin typeface="+mj-lt"/>
                <a:cs typeface="Arial" panose="020B0604020202020204" pitchFamily="34" charset="0"/>
              </a:rPr>
              <a:t>at Vandenberg SFB maintains the high accuracy catalog of space objects.  Orbital Safety Analysts (OSAs) at VSFB screen protected assets against the catalog, perform tasking requests, and generate close approach data.</a:t>
            </a:r>
          </a:p>
        </p:txBody>
      </p:sp>
      <p:sp>
        <p:nvSpPr>
          <p:cNvPr id="30" name="Oval 29"/>
          <p:cNvSpPr/>
          <p:nvPr/>
        </p:nvSpPr>
        <p:spPr>
          <a:xfrm rot="18439845">
            <a:off x="3608311" y="2608487"/>
            <a:ext cx="1330591" cy="524786"/>
          </a:xfrm>
          <a:prstGeom prst="ellipse">
            <a:avLst/>
          </a:prstGeom>
          <a:solidFill>
            <a:schemeClr val="accent1">
              <a:alpha val="48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1" name="Oval 30"/>
          <p:cNvSpPr/>
          <p:nvPr/>
        </p:nvSpPr>
        <p:spPr>
          <a:xfrm rot="20372102">
            <a:off x="4371366" y="1334979"/>
            <a:ext cx="644934" cy="2270176"/>
          </a:xfrm>
          <a:prstGeom prst="ellipse">
            <a:avLst/>
          </a:prstGeom>
          <a:solidFill>
            <a:schemeClr val="accent2">
              <a:lumMod val="75000"/>
              <a:alpha val="37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cxnSp>
        <p:nvCxnSpPr>
          <p:cNvPr id="34" name="Straight Arrow Connector 33"/>
          <p:cNvCxnSpPr/>
          <p:nvPr/>
        </p:nvCxnSpPr>
        <p:spPr>
          <a:xfrm flipH="1" flipV="1">
            <a:off x="4257992" y="1348856"/>
            <a:ext cx="398025" cy="1002817"/>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7" name="Straight Arrow Connector 36"/>
          <p:cNvCxnSpPr/>
          <p:nvPr/>
        </p:nvCxnSpPr>
        <p:spPr>
          <a:xfrm flipH="1">
            <a:off x="3789847" y="2881700"/>
            <a:ext cx="468145" cy="62516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0" name="Right Brace 39"/>
          <p:cNvSpPr/>
          <p:nvPr/>
        </p:nvSpPr>
        <p:spPr>
          <a:xfrm rot="5400000">
            <a:off x="4569372" y="2456673"/>
            <a:ext cx="140061" cy="2844884"/>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dirty="0"/>
          </a:p>
        </p:txBody>
      </p:sp>
      <p:sp>
        <p:nvSpPr>
          <p:cNvPr id="41" name="TextBox 40"/>
          <p:cNvSpPr txBox="1"/>
          <p:nvPr/>
        </p:nvSpPr>
        <p:spPr>
          <a:xfrm>
            <a:off x="3141993" y="3885654"/>
            <a:ext cx="3124742" cy="2492990"/>
          </a:xfrm>
          <a:prstGeom prst="rect">
            <a:avLst/>
          </a:prstGeom>
          <a:noFill/>
        </p:spPr>
        <p:txBody>
          <a:bodyPr wrap="square" rtlCol="0">
            <a:spAutoFit/>
          </a:bodyPr>
          <a:lstStyle/>
          <a:p>
            <a:r>
              <a:rPr lang="en-US" sz="1300" b="1" dirty="0">
                <a:solidFill>
                  <a:schemeClr val="tx1"/>
                </a:solidFill>
                <a:latin typeface="+mj-lt"/>
                <a:cs typeface="Arial" panose="020B0604020202020204" pitchFamily="34" charset="0"/>
              </a:rPr>
              <a:t>CA Risk Analysis (CARA) </a:t>
            </a:r>
            <a:r>
              <a:rPr lang="en-US" sz="1300" dirty="0">
                <a:solidFill>
                  <a:schemeClr val="tx1"/>
                </a:solidFill>
                <a:latin typeface="+mj-lt"/>
                <a:cs typeface="Arial" panose="020B0604020202020204" pitchFamily="34" charset="0"/>
              </a:rPr>
              <a:t>is the process of assessing collision risk and assisting satellites in planning maneuvers to mitigate that risk, if warranted.</a:t>
            </a:r>
          </a:p>
          <a:p>
            <a:endParaRPr lang="en-US" sz="1300" dirty="0">
              <a:solidFill>
                <a:schemeClr val="tx1"/>
              </a:solidFill>
              <a:latin typeface="+mj-lt"/>
              <a:cs typeface="Arial" panose="020B0604020202020204" pitchFamily="34" charset="0"/>
            </a:endParaRPr>
          </a:p>
          <a:p>
            <a:r>
              <a:rPr lang="en-US" sz="1300" dirty="0">
                <a:solidFill>
                  <a:schemeClr val="tx1"/>
                </a:solidFill>
                <a:latin typeface="+mj-lt"/>
                <a:cs typeface="Arial" panose="020B0604020202020204" pitchFamily="34" charset="0"/>
              </a:rPr>
              <a:t>The NASA </a:t>
            </a:r>
            <a:r>
              <a:rPr lang="en-US" sz="1300" b="1" dirty="0">
                <a:solidFill>
                  <a:schemeClr val="tx1"/>
                </a:solidFill>
                <a:latin typeface="+mj-lt"/>
                <a:cs typeface="Arial" panose="020B0604020202020204" pitchFamily="34" charset="0"/>
              </a:rPr>
              <a:t>CARA </a:t>
            </a:r>
            <a:r>
              <a:rPr lang="en-US" sz="1300" dirty="0">
                <a:solidFill>
                  <a:schemeClr val="tx1"/>
                </a:solidFill>
                <a:latin typeface="+mj-lt"/>
                <a:cs typeface="Arial" panose="020B0604020202020204" pitchFamily="34" charset="0"/>
              </a:rPr>
              <a:t>program performs risk assessment for all NASA operational non-human space flight (HSF) satellites, and some partner missions. JSC performs risk assessment for all NASA HSF program assets and </a:t>
            </a:r>
            <a:r>
              <a:rPr lang="en-US" sz="1300" dirty="0">
                <a:latin typeface="+mj-lt"/>
                <a:cs typeface="Arial" panose="020B0604020202020204" pitchFamily="34" charset="0"/>
              </a:rPr>
              <a:t>also performs </a:t>
            </a:r>
            <a:r>
              <a:rPr lang="en-US" sz="1300" dirty="0">
                <a:solidFill>
                  <a:schemeClr val="tx1"/>
                </a:solidFill>
                <a:latin typeface="+mj-lt"/>
                <a:cs typeface="Arial" panose="020B0604020202020204" pitchFamily="34" charset="0"/>
              </a:rPr>
              <a:t>maneuver decisions and execution.</a:t>
            </a:r>
          </a:p>
        </p:txBody>
      </p:sp>
      <p:sp>
        <p:nvSpPr>
          <p:cNvPr id="53" name="Right Brace 52"/>
          <p:cNvSpPr/>
          <p:nvPr/>
        </p:nvSpPr>
        <p:spPr>
          <a:xfrm rot="5400000">
            <a:off x="7595247" y="2456673"/>
            <a:ext cx="140061" cy="2844884"/>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dirty="0"/>
          </a:p>
        </p:txBody>
      </p:sp>
      <p:sp>
        <p:nvSpPr>
          <p:cNvPr id="59" name="Oval 58"/>
          <p:cNvSpPr/>
          <p:nvPr/>
        </p:nvSpPr>
        <p:spPr>
          <a:xfrm rot="18439845">
            <a:off x="7413042" y="2663470"/>
            <a:ext cx="1330591" cy="524786"/>
          </a:xfrm>
          <a:prstGeom prst="ellipse">
            <a:avLst/>
          </a:prstGeom>
          <a:solidFill>
            <a:schemeClr val="accent1">
              <a:alpha val="48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0" name="Oval 59"/>
          <p:cNvSpPr/>
          <p:nvPr/>
        </p:nvSpPr>
        <p:spPr>
          <a:xfrm rot="20372102">
            <a:off x="8176097" y="1389962"/>
            <a:ext cx="644934" cy="2270176"/>
          </a:xfrm>
          <a:prstGeom prst="ellipse">
            <a:avLst/>
          </a:prstGeom>
          <a:solidFill>
            <a:schemeClr val="accent2">
              <a:lumMod val="75000"/>
              <a:alpha val="37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cxnSp>
        <p:nvCxnSpPr>
          <p:cNvPr id="63" name="Straight Arrow Connector 62"/>
          <p:cNvCxnSpPr/>
          <p:nvPr/>
        </p:nvCxnSpPr>
        <p:spPr>
          <a:xfrm flipH="1" flipV="1">
            <a:off x="8062723" y="1403839"/>
            <a:ext cx="398025" cy="1002817"/>
          </a:xfrm>
          <a:prstGeom prst="straightConnector1">
            <a:avLst/>
          </a:prstGeom>
          <a:ln>
            <a:solidFill>
              <a:schemeClr val="accent1">
                <a:alpha val="74000"/>
              </a:schemeClr>
            </a:solidFill>
            <a:tailEnd type="triangle"/>
          </a:ln>
        </p:spPr>
        <p:style>
          <a:lnRef idx="2">
            <a:schemeClr val="accent2"/>
          </a:lnRef>
          <a:fillRef idx="0">
            <a:schemeClr val="accent2"/>
          </a:fillRef>
          <a:effectRef idx="1">
            <a:schemeClr val="accent2"/>
          </a:effectRef>
          <a:fontRef idx="minor">
            <a:schemeClr val="tx1"/>
          </a:fontRef>
        </p:style>
      </p:cxnSp>
      <p:cxnSp>
        <p:nvCxnSpPr>
          <p:cNvPr id="64" name="Straight Arrow Connector 63"/>
          <p:cNvCxnSpPr/>
          <p:nvPr/>
        </p:nvCxnSpPr>
        <p:spPr>
          <a:xfrm flipH="1">
            <a:off x="7065511" y="2865614"/>
            <a:ext cx="875911" cy="177681"/>
          </a:xfrm>
          <a:prstGeom prst="straightConnector1">
            <a:avLst/>
          </a:prstGeom>
          <a:ln>
            <a:prstDash val="sysDash"/>
            <a:tailEnd type="triangle"/>
          </a:ln>
        </p:spPr>
        <p:style>
          <a:lnRef idx="2">
            <a:schemeClr val="accent1"/>
          </a:lnRef>
          <a:fillRef idx="0">
            <a:schemeClr val="accent1"/>
          </a:fillRef>
          <a:effectRef idx="1">
            <a:schemeClr val="accent1"/>
          </a:effectRef>
          <a:fontRef idx="minor">
            <a:schemeClr val="tx1"/>
          </a:fontRef>
        </p:style>
      </p:cxnSp>
      <p:sp>
        <p:nvSpPr>
          <p:cNvPr id="65" name="Oval 64"/>
          <p:cNvSpPr/>
          <p:nvPr/>
        </p:nvSpPr>
        <p:spPr>
          <a:xfrm rot="18439845">
            <a:off x="6238256" y="2812832"/>
            <a:ext cx="1330591" cy="524786"/>
          </a:xfrm>
          <a:prstGeom prst="ellipse">
            <a:avLst/>
          </a:prstGeom>
          <a:solidFill>
            <a:schemeClr val="accent1">
              <a:alpha val="48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7" name="Straight Arrow Connector 66"/>
          <p:cNvCxnSpPr/>
          <p:nvPr/>
        </p:nvCxnSpPr>
        <p:spPr>
          <a:xfrm flipH="1">
            <a:off x="6419792" y="3086045"/>
            <a:ext cx="468145" cy="62516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7343687" y="2578389"/>
            <a:ext cx="505285" cy="261610"/>
          </a:xfrm>
          <a:prstGeom prst="rect">
            <a:avLst/>
          </a:prstGeom>
          <a:noFill/>
        </p:spPr>
        <p:txBody>
          <a:bodyPr wrap="square" rtlCol="0">
            <a:spAutoFit/>
          </a:bodyPr>
          <a:lstStyle/>
          <a:p>
            <a:r>
              <a:rPr lang="en-US" sz="1100" dirty="0">
                <a:solidFill>
                  <a:schemeClr val="accent1">
                    <a:lumMod val="75000"/>
                  </a:schemeClr>
                </a:solidFill>
              </a:rPr>
              <a:t>∆V</a:t>
            </a:r>
          </a:p>
        </p:txBody>
      </p:sp>
      <p:sp>
        <p:nvSpPr>
          <p:cNvPr id="70" name="TextBox 69"/>
          <p:cNvSpPr txBox="1"/>
          <p:nvPr/>
        </p:nvSpPr>
        <p:spPr>
          <a:xfrm>
            <a:off x="6275493" y="3892898"/>
            <a:ext cx="2993797" cy="2092881"/>
          </a:xfrm>
          <a:prstGeom prst="rect">
            <a:avLst/>
          </a:prstGeom>
          <a:noFill/>
        </p:spPr>
        <p:txBody>
          <a:bodyPr wrap="square" rtlCol="0">
            <a:spAutoFit/>
          </a:bodyPr>
          <a:lstStyle/>
          <a:p>
            <a:r>
              <a:rPr lang="en-US" sz="1300" b="1" dirty="0">
                <a:solidFill>
                  <a:schemeClr val="tx1"/>
                </a:solidFill>
                <a:latin typeface="+mj-lt"/>
                <a:cs typeface="Arial" panose="020B0604020202020204" pitchFamily="34" charset="0"/>
              </a:rPr>
              <a:t>Collision Avoidance</a:t>
            </a:r>
            <a:r>
              <a:rPr lang="en-US" sz="1300" b="1" i="1" dirty="0">
                <a:solidFill>
                  <a:schemeClr val="tx1"/>
                </a:solidFill>
                <a:latin typeface="+mj-lt"/>
                <a:cs typeface="Arial" panose="020B0604020202020204" pitchFamily="34" charset="0"/>
              </a:rPr>
              <a:t> </a:t>
            </a:r>
            <a:r>
              <a:rPr lang="en-US" sz="1300" dirty="0">
                <a:solidFill>
                  <a:schemeClr val="tx1"/>
                </a:solidFill>
                <a:latin typeface="+mj-lt"/>
                <a:cs typeface="Arial" panose="020B0604020202020204" pitchFamily="34" charset="0"/>
              </a:rPr>
              <a:t>is the process of executing mitigative action, typically in the form of an orbital maneuver, to reduce collision risk.</a:t>
            </a:r>
          </a:p>
          <a:p>
            <a:endParaRPr lang="en-US" sz="1300" dirty="0">
              <a:solidFill>
                <a:schemeClr val="tx1"/>
              </a:solidFill>
              <a:latin typeface="+mj-lt"/>
              <a:cs typeface="Arial" panose="020B0604020202020204" pitchFamily="34" charset="0"/>
            </a:endParaRPr>
          </a:p>
          <a:p>
            <a:r>
              <a:rPr lang="en-US" sz="1300" dirty="0">
                <a:solidFill>
                  <a:schemeClr val="tx1"/>
                </a:solidFill>
                <a:latin typeface="+mj-lt"/>
                <a:cs typeface="Arial" panose="020B0604020202020204" pitchFamily="34" charset="0"/>
              </a:rPr>
              <a:t>Each satellite </a:t>
            </a:r>
            <a:r>
              <a:rPr lang="en-US" sz="1300" b="1" dirty="0">
                <a:solidFill>
                  <a:schemeClr val="tx1"/>
                </a:solidFill>
                <a:latin typeface="+mj-lt"/>
                <a:cs typeface="Arial" panose="020B0604020202020204" pitchFamily="34" charset="0"/>
              </a:rPr>
              <a:t>Owner/Operator (O/O)</a:t>
            </a:r>
            <a:r>
              <a:rPr lang="en-US" sz="1300" dirty="0">
                <a:solidFill>
                  <a:schemeClr val="tx1"/>
                </a:solidFill>
                <a:latin typeface="+mj-lt"/>
                <a:cs typeface="Arial" panose="020B0604020202020204" pitchFamily="34" charset="0"/>
              </a:rPr>
              <a:t> – mission management, flight dynamics, and flight operations – is responsible for making maneuver decisions and executing the maneuvers.</a:t>
            </a:r>
          </a:p>
        </p:txBody>
      </p:sp>
      <p:sp>
        <p:nvSpPr>
          <p:cNvPr id="2" name="Slide Number Placeholder 1"/>
          <p:cNvSpPr>
            <a:spLocks noGrp="1"/>
          </p:cNvSpPr>
          <p:nvPr>
            <p:ph type="sldNum" sz="quarter" idx="10"/>
          </p:nvPr>
        </p:nvSpPr>
        <p:spPr>
          <a:xfrm>
            <a:off x="6457950" y="6356350"/>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2D37674-C2EF-49DD-B547-2006DC0D39DB}" type="slidenum">
              <a:rPr lang="en-US" smtClean="0"/>
              <a:pPr/>
              <a:t>4</a:t>
            </a:fld>
            <a:endParaRPr lang="en-US" dirty="0"/>
          </a:p>
        </p:txBody>
      </p:sp>
      <p:sp>
        <p:nvSpPr>
          <p:cNvPr id="3" name="TextBox 2">
            <a:extLst>
              <a:ext uri="{FF2B5EF4-FFF2-40B4-BE49-F238E27FC236}">
                <a16:creationId xmlns:a16="http://schemas.microsoft.com/office/drawing/2014/main" id="{DCF808D5-7CEC-2A48-8FDB-AA6AC356960C}"/>
              </a:ext>
            </a:extLst>
          </p:cNvPr>
          <p:cNvSpPr txBox="1"/>
          <p:nvPr/>
        </p:nvSpPr>
        <p:spPr>
          <a:xfrm>
            <a:off x="22273" y="3356701"/>
            <a:ext cx="1318535" cy="261610"/>
          </a:xfrm>
          <a:prstGeom prst="rect">
            <a:avLst/>
          </a:prstGeom>
          <a:noFill/>
        </p:spPr>
        <p:txBody>
          <a:bodyPr wrap="square" rtlCol="0">
            <a:spAutoFit/>
          </a:bodyPr>
          <a:lstStyle/>
          <a:p>
            <a:r>
              <a:rPr lang="en-US" sz="1100" b="1" dirty="0">
                <a:solidFill>
                  <a:schemeClr val="accent1">
                    <a:lumMod val="75000"/>
                  </a:schemeClr>
                </a:solidFill>
                <a:cs typeface="Arial" panose="020B0604020202020204" pitchFamily="34" charset="0"/>
              </a:rPr>
              <a:t>Primary S/C</a:t>
            </a:r>
          </a:p>
        </p:txBody>
      </p:sp>
      <p:sp>
        <p:nvSpPr>
          <p:cNvPr id="39" name="TextBox 38">
            <a:extLst>
              <a:ext uri="{FF2B5EF4-FFF2-40B4-BE49-F238E27FC236}">
                <a16:creationId xmlns:a16="http://schemas.microsoft.com/office/drawing/2014/main" id="{5B15F070-DC7A-6D4A-8989-90E1883CD260}"/>
              </a:ext>
            </a:extLst>
          </p:cNvPr>
          <p:cNvSpPr txBox="1"/>
          <p:nvPr/>
        </p:nvSpPr>
        <p:spPr>
          <a:xfrm>
            <a:off x="2169775" y="2381571"/>
            <a:ext cx="898200" cy="430887"/>
          </a:xfrm>
          <a:prstGeom prst="rect">
            <a:avLst/>
          </a:prstGeom>
          <a:noFill/>
        </p:spPr>
        <p:txBody>
          <a:bodyPr wrap="square" rtlCol="0">
            <a:spAutoFit/>
          </a:bodyPr>
          <a:lstStyle/>
          <a:p>
            <a:r>
              <a:rPr lang="en-US" sz="1100" b="1" dirty="0">
                <a:solidFill>
                  <a:srgbClr val="AF3134"/>
                </a:solidFill>
                <a:cs typeface="Arial" panose="020B0604020202020204" pitchFamily="34" charset="0"/>
              </a:rPr>
              <a:t>Secondary Object </a:t>
            </a:r>
            <a:r>
              <a:rPr lang="en-US" sz="1100" b="1" i="1" dirty="0">
                <a:solidFill>
                  <a:srgbClr val="AF3134"/>
                </a:solidFill>
                <a:cs typeface="Arial" panose="020B0604020202020204" pitchFamily="34" charset="0"/>
              </a:rPr>
              <a:t>i+2</a:t>
            </a:r>
          </a:p>
        </p:txBody>
      </p:sp>
      <p:sp>
        <p:nvSpPr>
          <p:cNvPr id="42" name="TextBox 41">
            <a:extLst>
              <a:ext uri="{FF2B5EF4-FFF2-40B4-BE49-F238E27FC236}">
                <a16:creationId xmlns:a16="http://schemas.microsoft.com/office/drawing/2014/main" id="{71709297-6F6F-B541-A806-40360F224AF6}"/>
              </a:ext>
            </a:extLst>
          </p:cNvPr>
          <p:cNvSpPr txBox="1"/>
          <p:nvPr/>
        </p:nvSpPr>
        <p:spPr>
          <a:xfrm>
            <a:off x="958339" y="1365256"/>
            <a:ext cx="978563" cy="430887"/>
          </a:xfrm>
          <a:prstGeom prst="rect">
            <a:avLst/>
          </a:prstGeom>
          <a:noFill/>
        </p:spPr>
        <p:txBody>
          <a:bodyPr wrap="square" rtlCol="0">
            <a:spAutoFit/>
          </a:bodyPr>
          <a:lstStyle/>
          <a:p>
            <a:r>
              <a:rPr lang="en-US" sz="1100" b="1" dirty="0">
                <a:solidFill>
                  <a:srgbClr val="AF3134"/>
                </a:solidFill>
                <a:cs typeface="Arial" panose="020B0604020202020204" pitchFamily="34" charset="0"/>
              </a:rPr>
              <a:t>Secondary Object </a:t>
            </a:r>
            <a:r>
              <a:rPr lang="en-US" sz="1100" b="1" i="1" dirty="0">
                <a:solidFill>
                  <a:srgbClr val="AF3134"/>
                </a:solidFill>
                <a:cs typeface="Arial" panose="020B0604020202020204" pitchFamily="34" charset="0"/>
              </a:rPr>
              <a:t>i+1</a:t>
            </a:r>
          </a:p>
        </p:txBody>
      </p:sp>
      <p:sp>
        <p:nvSpPr>
          <p:cNvPr id="43" name="TextBox 42">
            <a:extLst>
              <a:ext uri="{FF2B5EF4-FFF2-40B4-BE49-F238E27FC236}">
                <a16:creationId xmlns:a16="http://schemas.microsoft.com/office/drawing/2014/main" id="{763E54A1-CC9B-C942-AF17-B0A7408B8019}"/>
              </a:ext>
            </a:extLst>
          </p:cNvPr>
          <p:cNvSpPr txBox="1"/>
          <p:nvPr/>
        </p:nvSpPr>
        <p:spPr>
          <a:xfrm>
            <a:off x="1021877" y="2301915"/>
            <a:ext cx="839371" cy="441664"/>
          </a:xfrm>
          <a:prstGeom prst="rect">
            <a:avLst/>
          </a:prstGeom>
          <a:noFill/>
        </p:spPr>
        <p:txBody>
          <a:bodyPr wrap="square" rtlCol="0">
            <a:spAutoFit/>
          </a:bodyPr>
          <a:lstStyle/>
          <a:p>
            <a:r>
              <a:rPr lang="en-US" sz="1100" b="1" dirty="0">
                <a:solidFill>
                  <a:srgbClr val="AF3134"/>
                </a:solidFill>
                <a:cs typeface="Arial" panose="020B0604020202020204" pitchFamily="34" charset="0"/>
              </a:rPr>
              <a:t>Secondary Object</a:t>
            </a:r>
            <a:r>
              <a:rPr lang="en-US" sz="1100" b="1" i="1" dirty="0">
                <a:solidFill>
                  <a:srgbClr val="AF3134"/>
                </a:solidFill>
                <a:cs typeface="Arial" panose="020B0604020202020204" pitchFamily="34" charset="0"/>
              </a:rPr>
              <a:t> i</a:t>
            </a:r>
          </a:p>
        </p:txBody>
      </p:sp>
      <p:sp>
        <p:nvSpPr>
          <p:cNvPr id="44" name="TextBox 43">
            <a:extLst>
              <a:ext uri="{FF2B5EF4-FFF2-40B4-BE49-F238E27FC236}">
                <a16:creationId xmlns:a16="http://schemas.microsoft.com/office/drawing/2014/main" id="{AB706034-DF22-1B42-BB88-4AE7112D3D87}"/>
              </a:ext>
            </a:extLst>
          </p:cNvPr>
          <p:cNvSpPr txBox="1"/>
          <p:nvPr/>
        </p:nvSpPr>
        <p:spPr>
          <a:xfrm>
            <a:off x="3912732" y="3370557"/>
            <a:ext cx="1318535" cy="261610"/>
          </a:xfrm>
          <a:prstGeom prst="rect">
            <a:avLst/>
          </a:prstGeom>
          <a:noFill/>
        </p:spPr>
        <p:txBody>
          <a:bodyPr wrap="square" rtlCol="0">
            <a:spAutoFit/>
          </a:bodyPr>
          <a:lstStyle/>
          <a:p>
            <a:r>
              <a:rPr lang="en-US" sz="1100" b="1" dirty="0">
                <a:solidFill>
                  <a:schemeClr val="accent1">
                    <a:lumMod val="75000"/>
                  </a:schemeClr>
                </a:solidFill>
                <a:cs typeface="Arial" panose="020B0604020202020204" pitchFamily="34" charset="0"/>
              </a:rPr>
              <a:t>Primary S/C</a:t>
            </a:r>
          </a:p>
        </p:txBody>
      </p:sp>
      <p:sp>
        <p:nvSpPr>
          <p:cNvPr id="45" name="TextBox 44">
            <a:extLst>
              <a:ext uri="{FF2B5EF4-FFF2-40B4-BE49-F238E27FC236}">
                <a16:creationId xmlns:a16="http://schemas.microsoft.com/office/drawing/2014/main" id="{B3E64FF9-661B-0343-887A-DD4F02CAC488}"/>
              </a:ext>
            </a:extLst>
          </p:cNvPr>
          <p:cNvSpPr txBox="1"/>
          <p:nvPr/>
        </p:nvSpPr>
        <p:spPr>
          <a:xfrm>
            <a:off x="4973543" y="2038811"/>
            <a:ext cx="852659" cy="430887"/>
          </a:xfrm>
          <a:prstGeom prst="rect">
            <a:avLst/>
          </a:prstGeom>
          <a:noFill/>
        </p:spPr>
        <p:txBody>
          <a:bodyPr wrap="square" rtlCol="0">
            <a:spAutoFit/>
          </a:bodyPr>
          <a:lstStyle/>
          <a:p>
            <a:r>
              <a:rPr lang="en-US" sz="1100" b="1">
                <a:solidFill>
                  <a:srgbClr val="AF3134"/>
                </a:solidFill>
                <a:cs typeface="Arial" panose="020B0604020202020204" pitchFamily="34" charset="0"/>
              </a:rPr>
              <a:t>Secondary Object</a:t>
            </a:r>
          </a:p>
        </p:txBody>
      </p:sp>
      <p:sp>
        <p:nvSpPr>
          <p:cNvPr id="46" name="TextBox 45">
            <a:extLst>
              <a:ext uri="{FF2B5EF4-FFF2-40B4-BE49-F238E27FC236}">
                <a16:creationId xmlns:a16="http://schemas.microsoft.com/office/drawing/2014/main" id="{FCE28E3F-7C89-5048-AB10-588E73A00D93}"/>
              </a:ext>
            </a:extLst>
          </p:cNvPr>
          <p:cNvSpPr txBox="1"/>
          <p:nvPr/>
        </p:nvSpPr>
        <p:spPr>
          <a:xfrm>
            <a:off x="8416336" y="1425833"/>
            <a:ext cx="852659" cy="430887"/>
          </a:xfrm>
          <a:prstGeom prst="rect">
            <a:avLst/>
          </a:prstGeom>
          <a:noFill/>
        </p:spPr>
        <p:txBody>
          <a:bodyPr wrap="square" rtlCol="0">
            <a:spAutoFit/>
          </a:bodyPr>
          <a:lstStyle/>
          <a:p>
            <a:r>
              <a:rPr lang="en-US" sz="1100" b="1" dirty="0">
                <a:solidFill>
                  <a:srgbClr val="AF3134"/>
                </a:solidFill>
                <a:cs typeface="Arial" panose="020B0604020202020204" pitchFamily="34" charset="0"/>
              </a:rPr>
              <a:t>Secondary Object</a:t>
            </a:r>
          </a:p>
        </p:txBody>
      </p:sp>
      <p:sp>
        <p:nvSpPr>
          <p:cNvPr id="47" name="TextBox 46">
            <a:extLst>
              <a:ext uri="{FF2B5EF4-FFF2-40B4-BE49-F238E27FC236}">
                <a16:creationId xmlns:a16="http://schemas.microsoft.com/office/drawing/2014/main" id="{46C9C0F4-2EFB-5648-AFD7-AEFCE0767860}"/>
              </a:ext>
            </a:extLst>
          </p:cNvPr>
          <p:cNvSpPr txBox="1"/>
          <p:nvPr/>
        </p:nvSpPr>
        <p:spPr>
          <a:xfrm>
            <a:off x="7655834" y="3452489"/>
            <a:ext cx="1318535" cy="261610"/>
          </a:xfrm>
          <a:prstGeom prst="rect">
            <a:avLst/>
          </a:prstGeom>
          <a:noFill/>
        </p:spPr>
        <p:txBody>
          <a:bodyPr wrap="square" rtlCol="0">
            <a:spAutoFit/>
          </a:bodyPr>
          <a:lstStyle/>
          <a:p>
            <a:r>
              <a:rPr lang="en-US" sz="1100" b="1">
                <a:solidFill>
                  <a:schemeClr val="accent1">
                    <a:lumMod val="75000"/>
                  </a:schemeClr>
                </a:solidFill>
                <a:cs typeface="Arial" panose="020B0604020202020204" pitchFamily="34" charset="0"/>
              </a:rPr>
              <a:t>Primary S/C</a:t>
            </a:r>
          </a:p>
        </p:txBody>
      </p:sp>
      <p:sp>
        <p:nvSpPr>
          <p:cNvPr id="48" name="TextBox 47">
            <a:extLst>
              <a:ext uri="{FF2B5EF4-FFF2-40B4-BE49-F238E27FC236}">
                <a16:creationId xmlns:a16="http://schemas.microsoft.com/office/drawing/2014/main" id="{CFC56276-8936-6749-A421-362575CF58DD}"/>
              </a:ext>
            </a:extLst>
          </p:cNvPr>
          <p:cNvSpPr txBox="1"/>
          <p:nvPr/>
        </p:nvSpPr>
        <p:spPr>
          <a:xfrm>
            <a:off x="7282154" y="2430066"/>
            <a:ext cx="1318535" cy="261610"/>
          </a:xfrm>
          <a:prstGeom prst="rect">
            <a:avLst/>
          </a:prstGeom>
          <a:noFill/>
        </p:spPr>
        <p:txBody>
          <a:bodyPr wrap="square" rtlCol="0">
            <a:spAutoFit/>
          </a:bodyPr>
          <a:lstStyle/>
          <a:p>
            <a:r>
              <a:rPr lang="en-US" sz="1100" b="1">
                <a:solidFill>
                  <a:schemeClr val="accent1">
                    <a:lumMod val="75000"/>
                  </a:schemeClr>
                </a:solidFill>
                <a:cs typeface="Arial" panose="020B0604020202020204" pitchFamily="34" charset="0"/>
              </a:rPr>
              <a:t>Maneuver</a:t>
            </a:r>
          </a:p>
        </p:txBody>
      </p:sp>
      <p:sp>
        <p:nvSpPr>
          <p:cNvPr id="7" name="Oval 6"/>
          <p:cNvSpPr/>
          <p:nvPr/>
        </p:nvSpPr>
        <p:spPr>
          <a:xfrm>
            <a:off x="309826" y="3061290"/>
            <a:ext cx="62753" cy="53788"/>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1762514" y="1772155"/>
            <a:ext cx="62753" cy="53788"/>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rot="3565253">
            <a:off x="680013" y="2341584"/>
            <a:ext cx="62753" cy="53788"/>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rot="3565253">
            <a:off x="2002531" y="2676041"/>
            <a:ext cx="63457" cy="56997"/>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4622257" y="2336930"/>
            <a:ext cx="62753" cy="53788"/>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4245743" y="2838950"/>
            <a:ext cx="62753" cy="53788"/>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2" name="Oval 61"/>
          <p:cNvSpPr/>
          <p:nvPr/>
        </p:nvSpPr>
        <p:spPr>
          <a:xfrm>
            <a:off x="8050474" y="2893933"/>
            <a:ext cx="62753" cy="53788"/>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Oval 65"/>
          <p:cNvSpPr/>
          <p:nvPr/>
        </p:nvSpPr>
        <p:spPr>
          <a:xfrm>
            <a:off x="6875688" y="3043295"/>
            <a:ext cx="62753" cy="53788"/>
          </a:xfrm>
          <a:prstGeom prst="ellipse">
            <a:avLst/>
          </a:prstGeom>
          <a:solidFill>
            <a:schemeClr val="tx1"/>
          </a:solidFill>
          <a:ln>
            <a:solidFill>
              <a:schemeClr val="accent1">
                <a:alpha val="74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Oval 60"/>
          <p:cNvSpPr/>
          <p:nvPr/>
        </p:nvSpPr>
        <p:spPr>
          <a:xfrm>
            <a:off x="8426988" y="2391913"/>
            <a:ext cx="62753" cy="53788"/>
          </a:xfrm>
          <a:prstGeom prst="ellipse">
            <a:avLst/>
          </a:prstGeom>
          <a:solidFill>
            <a:schemeClr val="tx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8338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F539465-B4D6-B3C0-DF72-95CF567720A5}"/>
              </a:ext>
            </a:extLst>
          </p:cNvPr>
          <p:cNvSpPr>
            <a:spLocks noGrp="1"/>
          </p:cNvSpPr>
          <p:nvPr>
            <p:ph idx="1"/>
          </p:nvPr>
        </p:nvSpPr>
        <p:spPr>
          <a:xfrm>
            <a:off x="457200" y="1475412"/>
            <a:ext cx="8303342" cy="4650752"/>
          </a:xfrm>
        </p:spPr>
        <p:txBody>
          <a:bodyPr/>
          <a:lstStyle/>
          <a:p>
            <a:r>
              <a:rPr lang="en-US" dirty="0"/>
              <a:t>18 SDS (USSF) Space Flight Safety Handbook for Operators</a:t>
            </a:r>
          </a:p>
          <a:p>
            <a:pPr lvl="1"/>
            <a:r>
              <a:rPr lang="en-US" dirty="0"/>
              <a:t>Focus is on how to interact with USSF for launch coordination, safety product exchange, and reentry processing</a:t>
            </a:r>
          </a:p>
          <a:p>
            <a:pPr lvl="1"/>
            <a:r>
              <a:rPr lang="en-US" dirty="0"/>
              <a:t>Rather little on safety in satellite design, operation, and operator coordination</a:t>
            </a:r>
          </a:p>
          <a:p>
            <a:r>
              <a:rPr lang="en-US" dirty="0"/>
              <a:t>Secure World Foundation Handbook for New Space Actors</a:t>
            </a:r>
          </a:p>
          <a:p>
            <a:pPr lvl="1"/>
            <a:r>
              <a:rPr lang="en-US" dirty="0"/>
              <a:t>Much of the right material, but at a high level</a:t>
            </a:r>
          </a:p>
          <a:p>
            <a:pPr lvl="1"/>
            <a:r>
              <a:rPr lang="en-US" dirty="0"/>
              <a:t>Also somewhat dated (2017 publication); in need of refresh</a:t>
            </a:r>
          </a:p>
          <a:p>
            <a:r>
              <a:rPr lang="en-US" dirty="0"/>
              <a:t>Space Safety Coalition Best Practices for Sustainability of Space Operations</a:t>
            </a:r>
          </a:p>
          <a:p>
            <a:pPr lvl="1"/>
            <a:r>
              <a:rPr lang="en-US" dirty="0"/>
              <a:t>Comprehensive effort, with broad industry participation (some key omissions)</a:t>
            </a:r>
          </a:p>
          <a:p>
            <a:pPr lvl="1"/>
            <a:r>
              <a:rPr lang="en-US" dirty="0"/>
              <a:t>Reasonable level of detail</a:t>
            </a:r>
          </a:p>
        </p:txBody>
      </p:sp>
      <p:sp>
        <p:nvSpPr>
          <p:cNvPr id="5" name="Title 4">
            <a:extLst>
              <a:ext uri="{FF2B5EF4-FFF2-40B4-BE49-F238E27FC236}">
                <a16:creationId xmlns:a16="http://schemas.microsoft.com/office/drawing/2014/main" id="{E13B9681-07CE-C152-C97D-A96C069B4D97}"/>
              </a:ext>
            </a:extLst>
          </p:cNvPr>
          <p:cNvSpPr>
            <a:spLocks noGrp="1"/>
          </p:cNvSpPr>
          <p:nvPr>
            <p:ph type="title"/>
          </p:nvPr>
        </p:nvSpPr>
        <p:spPr>
          <a:xfrm>
            <a:off x="494071" y="102226"/>
            <a:ext cx="8229600" cy="1143000"/>
          </a:xfrm>
        </p:spPr>
        <p:txBody>
          <a:bodyPr>
            <a:normAutofit fontScale="90000"/>
          </a:bodyPr>
          <a:lstStyle/>
          <a:p>
            <a:r>
              <a:rPr lang="en-US" dirty="0"/>
              <a:t>Orbital Safety Best Practices Documents (1 of 2)</a:t>
            </a:r>
          </a:p>
        </p:txBody>
      </p:sp>
      <p:sp>
        <p:nvSpPr>
          <p:cNvPr id="4" name="Slide Number Placeholder 3">
            <a:extLst>
              <a:ext uri="{FF2B5EF4-FFF2-40B4-BE49-F238E27FC236}">
                <a16:creationId xmlns:a16="http://schemas.microsoft.com/office/drawing/2014/main" id="{F4275260-E93A-BCDC-6092-BF6F1254C796}"/>
              </a:ext>
            </a:extLst>
          </p:cNvPr>
          <p:cNvSpPr>
            <a:spLocks noGrp="1"/>
          </p:cNvSpPr>
          <p:nvPr>
            <p:ph type="sldNum" sz="quarter" idx="10"/>
          </p:nvPr>
        </p:nvSpPr>
        <p:spPr/>
        <p:txBody>
          <a:bodyPr/>
          <a:lstStyle/>
          <a:p>
            <a:fld id="{32D37674-C2EF-49DD-B547-2006DC0D39DB}" type="slidenum">
              <a:rPr lang="en-US" smtClean="0"/>
              <a:t>5</a:t>
            </a:fld>
            <a:endParaRPr lang="en-US" dirty="0"/>
          </a:p>
        </p:txBody>
      </p:sp>
    </p:spTree>
    <p:extLst>
      <p:ext uri="{BB962C8B-B14F-4D97-AF65-F5344CB8AC3E}">
        <p14:creationId xmlns:p14="http://schemas.microsoft.com/office/powerpoint/2010/main" val="239135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F539465-B4D6-B3C0-DF72-95CF567720A5}"/>
              </a:ext>
            </a:extLst>
          </p:cNvPr>
          <p:cNvSpPr>
            <a:spLocks noGrp="1"/>
          </p:cNvSpPr>
          <p:nvPr>
            <p:ph idx="1"/>
          </p:nvPr>
        </p:nvSpPr>
        <p:spPr>
          <a:xfrm>
            <a:off x="457200" y="1475412"/>
            <a:ext cx="8303342" cy="4650752"/>
          </a:xfrm>
        </p:spPr>
        <p:txBody>
          <a:bodyPr/>
          <a:lstStyle/>
          <a:p>
            <a:r>
              <a:rPr lang="en-US" dirty="0"/>
              <a:t>NASA Spacecraft Conjunction Assessment and Collision Avoidance Best Practices Handbook</a:t>
            </a:r>
          </a:p>
          <a:p>
            <a:pPr lvl="1"/>
            <a:r>
              <a:rPr lang="en-US" dirty="0"/>
              <a:t>Product of government interagency (with some industry review)</a:t>
            </a:r>
          </a:p>
          <a:p>
            <a:pPr lvl="1"/>
            <a:r>
              <a:rPr lang="en-US" dirty="0"/>
              <a:t>More detailed than most other treatments</a:t>
            </a:r>
          </a:p>
          <a:p>
            <a:pPr lvl="2"/>
            <a:r>
              <a:rPr lang="en-US" dirty="0"/>
              <a:t>20 pages of best practices, with explanations</a:t>
            </a:r>
          </a:p>
          <a:p>
            <a:pPr lvl="2"/>
            <a:r>
              <a:rPr lang="en-US" dirty="0"/>
              <a:t>125 pages of technical appendix, giving both theory and operationally-useful tables</a:t>
            </a:r>
          </a:p>
          <a:p>
            <a:pPr lvl="1"/>
            <a:r>
              <a:rPr lang="en-US" dirty="0"/>
              <a:t>Organized by satellite life cycle</a:t>
            </a:r>
          </a:p>
          <a:p>
            <a:r>
              <a:rPr lang="en-US" dirty="0"/>
              <a:t>AIAA Satellite Orbital Safety Best Practices</a:t>
            </a:r>
          </a:p>
          <a:p>
            <a:pPr lvl="1"/>
            <a:r>
              <a:rPr lang="en-US" dirty="0"/>
              <a:t>Product of three largest commercial O/</a:t>
            </a:r>
            <a:r>
              <a:rPr lang="en-US" dirty="0" err="1"/>
              <a:t>Os</a:t>
            </a:r>
            <a:r>
              <a:rPr lang="en-US" dirty="0"/>
              <a:t> (SpaceX, </a:t>
            </a:r>
            <a:r>
              <a:rPr lang="en-US" dirty="0" err="1"/>
              <a:t>OneWeb</a:t>
            </a:r>
            <a:r>
              <a:rPr lang="en-US" dirty="0"/>
              <a:t>, Iridium)</a:t>
            </a:r>
          </a:p>
          <a:p>
            <a:pPr lvl="1"/>
            <a:r>
              <a:rPr lang="en-US" dirty="0"/>
              <a:t>Largely a distilled version of NASA document, but with additions and a more industry-focused direction</a:t>
            </a:r>
          </a:p>
          <a:p>
            <a:pPr lvl="1"/>
            <a:r>
              <a:rPr lang="en-US" dirty="0"/>
              <a:t>Short, crisp, and readable</a:t>
            </a:r>
          </a:p>
          <a:p>
            <a:r>
              <a:rPr lang="en-US" dirty="0"/>
              <a:t>Subsequent slides draw principally on NASA Handbook</a:t>
            </a:r>
          </a:p>
        </p:txBody>
      </p:sp>
      <p:sp>
        <p:nvSpPr>
          <p:cNvPr id="5" name="Title 4">
            <a:extLst>
              <a:ext uri="{FF2B5EF4-FFF2-40B4-BE49-F238E27FC236}">
                <a16:creationId xmlns:a16="http://schemas.microsoft.com/office/drawing/2014/main" id="{E13B9681-07CE-C152-C97D-A96C069B4D97}"/>
              </a:ext>
            </a:extLst>
          </p:cNvPr>
          <p:cNvSpPr>
            <a:spLocks noGrp="1"/>
          </p:cNvSpPr>
          <p:nvPr>
            <p:ph type="title"/>
          </p:nvPr>
        </p:nvSpPr>
        <p:spPr>
          <a:xfrm>
            <a:off x="494071" y="102226"/>
            <a:ext cx="8229600" cy="1143000"/>
          </a:xfrm>
        </p:spPr>
        <p:txBody>
          <a:bodyPr>
            <a:normAutofit fontScale="90000"/>
          </a:bodyPr>
          <a:lstStyle/>
          <a:p>
            <a:r>
              <a:rPr lang="en-US" dirty="0"/>
              <a:t>Orbital Safety Best Practices Documents (2 of 2)</a:t>
            </a:r>
          </a:p>
        </p:txBody>
      </p:sp>
      <p:sp>
        <p:nvSpPr>
          <p:cNvPr id="4" name="Slide Number Placeholder 3">
            <a:extLst>
              <a:ext uri="{FF2B5EF4-FFF2-40B4-BE49-F238E27FC236}">
                <a16:creationId xmlns:a16="http://schemas.microsoft.com/office/drawing/2014/main" id="{F4275260-E93A-BCDC-6092-BF6F1254C796}"/>
              </a:ext>
            </a:extLst>
          </p:cNvPr>
          <p:cNvSpPr>
            <a:spLocks noGrp="1"/>
          </p:cNvSpPr>
          <p:nvPr>
            <p:ph type="sldNum" sz="quarter" idx="10"/>
          </p:nvPr>
        </p:nvSpPr>
        <p:spPr/>
        <p:txBody>
          <a:bodyPr/>
          <a:lstStyle/>
          <a:p>
            <a:fld id="{32D37674-C2EF-49DD-B547-2006DC0D39DB}" type="slidenum">
              <a:rPr lang="en-US" smtClean="0"/>
              <a:t>6</a:t>
            </a:fld>
            <a:endParaRPr lang="en-US" dirty="0"/>
          </a:p>
        </p:txBody>
      </p:sp>
    </p:spTree>
    <p:extLst>
      <p:ext uri="{BB962C8B-B14F-4D97-AF65-F5344CB8AC3E}">
        <p14:creationId xmlns:p14="http://schemas.microsoft.com/office/powerpoint/2010/main" val="2238357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B476D92-33E1-4D69-8A7D-0A4ACE37CC89}"/>
              </a:ext>
            </a:extLst>
          </p:cNvPr>
          <p:cNvSpPr>
            <a:spLocks noGrp="1"/>
          </p:cNvSpPr>
          <p:nvPr>
            <p:ph type="ctrTitle"/>
          </p:nvPr>
        </p:nvSpPr>
        <p:spPr/>
        <p:txBody>
          <a:bodyPr/>
          <a:lstStyle/>
          <a:p>
            <a:r>
              <a:rPr lang="en-US" dirty="0">
                <a:solidFill>
                  <a:srgbClr val="FADF4E"/>
                </a:solidFill>
              </a:rPr>
              <a:t>Design Time and Launch/EO Best Practices</a:t>
            </a:r>
          </a:p>
        </p:txBody>
      </p:sp>
      <p:sp>
        <p:nvSpPr>
          <p:cNvPr id="4" name="Slide Number Placeholder 3">
            <a:extLst>
              <a:ext uri="{FF2B5EF4-FFF2-40B4-BE49-F238E27FC236}">
                <a16:creationId xmlns:a16="http://schemas.microsoft.com/office/drawing/2014/main" id="{E4EF192A-8209-402A-B802-0A667F00A5B4}"/>
              </a:ext>
            </a:extLst>
          </p:cNvPr>
          <p:cNvSpPr>
            <a:spLocks noGrp="1"/>
          </p:cNvSpPr>
          <p:nvPr>
            <p:ph type="sldNum" sz="quarter" idx="10"/>
          </p:nvPr>
        </p:nvSpPr>
        <p:spPr/>
        <p:txBody>
          <a:bodyPr/>
          <a:lstStyle/>
          <a:p>
            <a:fld id="{32D37674-C2EF-49DD-B547-2006DC0D39DB}" type="slidenum">
              <a:rPr lang="en-US" smtClean="0"/>
              <a:t>7</a:t>
            </a:fld>
            <a:endParaRPr lang="en-US" dirty="0"/>
          </a:p>
        </p:txBody>
      </p:sp>
    </p:spTree>
    <p:extLst>
      <p:ext uri="{BB962C8B-B14F-4D97-AF65-F5344CB8AC3E}">
        <p14:creationId xmlns:p14="http://schemas.microsoft.com/office/powerpoint/2010/main" val="3324691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D1F6F60-508A-014B-B2DD-8E2516AAD964}"/>
              </a:ext>
            </a:extLst>
          </p:cNvPr>
          <p:cNvSpPr>
            <a:spLocks noGrp="1"/>
          </p:cNvSpPr>
          <p:nvPr>
            <p:ph type="sldNum" sz="quarter" idx="12"/>
          </p:nvPr>
        </p:nvSpPr>
        <p:spPr>
          <a:xfrm>
            <a:off x="8284464" y="5833697"/>
            <a:ext cx="685800" cy="167054"/>
          </a:xfrm>
        </p:spPr>
        <p:txBody>
          <a:bodyPr/>
          <a:lstStyle/>
          <a:p>
            <a:fld id="{9FDDC7CE-E2F1-F441-A4A9-7168D8559A65}" type="slidenum">
              <a:rPr lang="en-US" smtClean="0"/>
              <a:pPr/>
              <a:t>8</a:t>
            </a:fld>
            <a:endParaRPr lang="en-US" dirty="0"/>
          </a:p>
        </p:txBody>
      </p:sp>
      <p:sp>
        <p:nvSpPr>
          <p:cNvPr id="4" name="Title 3">
            <a:extLst>
              <a:ext uri="{FF2B5EF4-FFF2-40B4-BE49-F238E27FC236}">
                <a16:creationId xmlns:a16="http://schemas.microsoft.com/office/drawing/2014/main" id="{84E86A29-D145-43BE-8D9A-6A36F84106F5}"/>
              </a:ext>
            </a:extLst>
          </p:cNvPr>
          <p:cNvSpPr>
            <a:spLocks noGrp="1"/>
          </p:cNvSpPr>
          <p:nvPr>
            <p:ph type="title"/>
          </p:nvPr>
        </p:nvSpPr>
        <p:spPr/>
        <p:txBody>
          <a:bodyPr/>
          <a:lstStyle/>
          <a:p>
            <a:r>
              <a:rPr lang="en-US" dirty="0"/>
              <a:t>Spacecraft Design Considerations</a:t>
            </a:r>
          </a:p>
        </p:txBody>
      </p:sp>
      <p:sp>
        <p:nvSpPr>
          <p:cNvPr id="9" name="Content Placeholder 1">
            <a:extLst>
              <a:ext uri="{FF2B5EF4-FFF2-40B4-BE49-F238E27FC236}">
                <a16:creationId xmlns:a16="http://schemas.microsoft.com/office/drawing/2014/main" id="{970AADC3-A53D-4666-8C4E-326FF361B23A}"/>
              </a:ext>
            </a:extLst>
          </p:cNvPr>
          <p:cNvSpPr txBox="1">
            <a:spLocks/>
          </p:cNvSpPr>
          <p:nvPr/>
        </p:nvSpPr>
        <p:spPr>
          <a:xfrm>
            <a:off x="333161" y="1311802"/>
            <a:ext cx="8637103" cy="5028038"/>
          </a:xfrm>
          <a:prstGeom prst="rect">
            <a:avLst/>
          </a:prstGeom>
        </p:spPr>
        <p:txBody>
          <a:bodyPr vert="horz" lIns="91440" tIns="45720" rIns="91440" bIns="45720" rtlCol="0">
            <a:normAutofit/>
          </a:bodyPr>
          <a:lstStyle>
            <a:lvl1pPr marL="209550" indent="-209550" algn="l" defTabSz="457200" rtl="0" eaLnBrk="1" latinLnBrk="0" hangingPunct="1">
              <a:spcBef>
                <a:spcPct val="20000"/>
              </a:spcBef>
              <a:buClr>
                <a:srgbClr val="CA0000"/>
              </a:buClr>
              <a:buFont typeface="Arial" panose="020B0604020202020204" pitchFamily="34" charset="0"/>
              <a:buChar char="•"/>
              <a:tabLst/>
              <a:defRPr sz="2000" b="1" kern="1200">
                <a:solidFill>
                  <a:schemeClr val="tx2"/>
                </a:solidFill>
                <a:effectLst>
                  <a:outerShdw blurRad="50800" dist="38100" dir="2700000" algn="tl" rotWithShape="0">
                    <a:schemeClr val="tx1">
                      <a:alpha val="0"/>
                    </a:schemeClr>
                  </a:outerShdw>
                </a:effectLst>
                <a:latin typeface="+mj-lt"/>
                <a:ea typeface="+mn-ea"/>
                <a:cs typeface="Arial"/>
              </a:defRPr>
            </a:lvl1pPr>
            <a:lvl2pPr marL="514350" indent="-171450" algn="l" defTabSz="457200" rtl="0" eaLnBrk="1" latinLnBrk="0" hangingPunct="1">
              <a:spcBef>
                <a:spcPct val="20000"/>
              </a:spcBef>
              <a:buClr>
                <a:srgbClr val="CA0000"/>
              </a:buClr>
              <a:buFont typeface="Arial" panose="020B0604020202020204" pitchFamily="34" charset="0"/>
              <a:buChar char="•"/>
              <a:tabLst/>
              <a:defRPr sz="1800" b="1" kern="1200">
                <a:solidFill>
                  <a:schemeClr val="tx2"/>
                </a:solidFill>
                <a:effectLst>
                  <a:outerShdw blurRad="50800" dist="38100" dir="2700000" algn="tl" rotWithShape="0">
                    <a:schemeClr val="tx1">
                      <a:alpha val="0"/>
                    </a:schemeClr>
                  </a:outerShdw>
                </a:effectLst>
                <a:latin typeface="+mj-lt"/>
                <a:ea typeface="+mn-ea"/>
                <a:cs typeface="Arial"/>
              </a:defRPr>
            </a:lvl2pPr>
            <a:lvl3pPr marL="723900" indent="-119063" algn="l" defTabSz="457200" rtl="0" eaLnBrk="1" latinLnBrk="0" hangingPunct="1">
              <a:spcBef>
                <a:spcPct val="20000"/>
              </a:spcBef>
              <a:buClr>
                <a:srgbClr val="CA0000"/>
              </a:buClr>
              <a:buFont typeface="Arial" panose="020B0604020202020204" pitchFamily="34" charset="0"/>
              <a:buChar char="•"/>
              <a:tabLst/>
              <a:defRPr sz="1600" b="1" kern="1200">
                <a:solidFill>
                  <a:schemeClr val="tx2"/>
                </a:solidFill>
                <a:effectLst>
                  <a:outerShdw blurRad="50800" dist="38100" dir="2700000" algn="tl" rotWithShape="0">
                    <a:schemeClr val="tx1">
                      <a:alpha val="0"/>
                    </a:schemeClr>
                  </a:outerShdw>
                </a:effectLst>
                <a:latin typeface="+mj-lt"/>
                <a:ea typeface="+mn-ea"/>
                <a:cs typeface="Arial"/>
              </a:defRPr>
            </a:lvl3pPr>
            <a:lvl4pPr marL="1028700" indent="-170260" algn="l" defTabSz="457200" rtl="0" eaLnBrk="1" latinLnBrk="0" hangingPunct="1">
              <a:spcBef>
                <a:spcPct val="20000"/>
              </a:spcBef>
              <a:buClr>
                <a:srgbClr val="CA0000"/>
              </a:buClr>
              <a:buFont typeface="Arial" panose="020B0604020202020204" pitchFamily="34" charset="0"/>
              <a:buChar char="•"/>
              <a:tabLst/>
              <a:defRPr sz="1600" b="1" kern="1200">
                <a:solidFill>
                  <a:schemeClr val="tx2"/>
                </a:solidFill>
                <a:effectLst>
                  <a:outerShdw blurRad="50800" dist="38100" dir="2700000" algn="tl" rotWithShape="0">
                    <a:schemeClr val="tx1">
                      <a:alpha val="0"/>
                    </a:schemeClr>
                  </a:outerShdw>
                </a:effectLst>
                <a:latin typeface="+mj-lt"/>
                <a:ea typeface="+mn-ea"/>
                <a:cs typeface="Arial"/>
              </a:defRPr>
            </a:lvl4pPr>
            <a:lvl5pPr marL="1285875" indent="-169069" algn="l" defTabSz="457200" rtl="0" eaLnBrk="1" latinLnBrk="0" hangingPunct="1">
              <a:spcBef>
                <a:spcPct val="20000"/>
              </a:spcBef>
              <a:buClr>
                <a:srgbClr val="CA0000"/>
              </a:buClr>
              <a:buFont typeface="Arial" panose="020B0604020202020204" pitchFamily="34" charset="0"/>
              <a:buChar char="•"/>
              <a:tabLst/>
              <a:defRPr sz="1600" b="1" kern="1200">
                <a:solidFill>
                  <a:schemeClr val="tx2"/>
                </a:solidFill>
                <a:effectLst>
                  <a:outerShdw blurRad="50800" dist="38100" dir="2700000" algn="tl" rotWithShape="0">
                    <a:schemeClr val="tx1">
                      <a:alpha val="0"/>
                    </a:schemeClr>
                  </a:outerShdw>
                </a:effectLst>
                <a:latin typeface="+mj-lt"/>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solidFill>
                  <a:schemeClr val="tx1"/>
                </a:solidFill>
              </a:rPr>
              <a:t>Important (and efficient) to make plans for conjunction assessment during spacecraft planning and design </a:t>
            </a:r>
          </a:p>
          <a:p>
            <a:pPr lvl="1"/>
            <a:r>
              <a:rPr lang="en-US" dirty="0">
                <a:solidFill>
                  <a:schemeClr val="tx1"/>
                </a:solidFill>
              </a:rPr>
              <a:t>CA process needs can be accommodated more easily prior to spacecraft fabrication</a:t>
            </a:r>
          </a:p>
          <a:p>
            <a:pPr lvl="1"/>
            <a:r>
              <a:rPr lang="en-US" dirty="0">
                <a:solidFill>
                  <a:schemeClr val="tx1"/>
                </a:solidFill>
              </a:rPr>
              <a:t>Develops and validates all processes and tools well in advance of launch</a:t>
            </a:r>
          </a:p>
          <a:p>
            <a:r>
              <a:rPr lang="en-US" dirty="0">
                <a:solidFill>
                  <a:schemeClr val="tx1"/>
                </a:solidFill>
              </a:rPr>
              <a:t>Key items to consider during design:</a:t>
            </a:r>
          </a:p>
          <a:p>
            <a:pPr lvl="1"/>
            <a:r>
              <a:rPr lang="en-US" dirty="0">
                <a:solidFill>
                  <a:schemeClr val="tx1"/>
                </a:solidFill>
              </a:rPr>
              <a:t>Orbit selection </a:t>
            </a:r>
          </a:p>
          <a:p>
            <a:pPr lvl="1"/>
            <a:r>
              <a:rPr lang="en-US" dirty="0">
                <a:solidFill>
                  <a:schemeClr val="tx1"/>
                </a:solidFill>
              </a:rPr>
              <a:t>Trackability</a:t>
            </a:r>
          </a:p>
          <a:p>
            <a:pPr lvl="1"/>
            <a:r>
              <a:rPr lang="en-US" dirty="0">
                <a:solidFill>
                  <a:schemeClr val="tx1"/>
                </a:solidFill>
              </a:rPr>
              <a:t>Deployment plan</a:t>
            </a:r>
          </a:p>
          <a:p>
            <a:pPr lvl="1"/>
            <a:r>
              <a:rPr lang="en-US" dirty="0">
                <a:solidFill>
                  <a:schemeClr val="tx1"/>
                </a:solidFill>
              </a:rPr>
              <a:t>Ephemeris generation process and tools</a:t>
            </a:r>
          </a:p>
          <a:p>
            <a:r>
              <a:rPr lang="en-US" dirty="0">
                <a:solidFill>
                  <a:schemeClr val="tx1"/>
                </a:solidFill>
              </a:rPr>
              <a:t>Lessons learned example:  </a:t>
            </a:r>
          </a:p>
          <a:p>
            <a:pPr lvl="1"/>
            <a:r>
              <a:rPr lang="en-US" dirty="0">
                <a:solidFill>
                  <a:schemeClr val="tx1"/>
                </a:solidFill>
              </a:rPr>
              <a:t>A NASA spacecraft assumed that two-line elements (TLEs) would be available for use in providing acquisition data to tracking radars. </a:t>
            </a:r>
          </a:p>
          <a:p>
            <a:pPr lvl="1"/>
            <a:r>
              <a:rPr lang="en-US" dirty="0">
                <a:solidFill>
                  <a:schemeClr val="tx1"/>
                </a:solidFill>
              </a:rPr>
              <a:t>After launch, it was discovered that the orbit was too low an inclination for DOD CA sensors to reliably track and maintain it, so TLEs were not available.</a:t>
            </a:r>
          </a:p>
          <a:p>
            <a:pPr lvl="1"/>
            <a:r>
              <a:rPr lang="en-US" dirty="0">
                <a:solidFill>
                  <a:schemeClr val="tx1"/>
                </a:solidFill>
              </a:rPr>
              <a:t>This situation could have been prevented through pre-launch analysis</a:t>
            </a:r>
          </a:p>
          <a:p>
            <a:endParaRPr lang="en-US" dirty="0"/>
          </a:p>
        </p:txBody>
      </p:sp>
    </p:spTree>
    <p:extLst>
      <p:ext uri="{BB962C8B-B14F-4D97-AF65-F5344CB8AC3E}">
        <p14:creationId xmlns:p14="http://schemas.microsoft.com/office/powerpoint/2010/main" val="1072952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41DAE-7039-4245-91CC-64A09986F22D}"/>
              </a:ext>
            </a:extLst>
          </p:cNvPr>
          <p:cNvSpPr>
            <a:spLocks noGrp="1"/>
          </p:cNvSpPr>
          <p:nvPr>
            <p:ph type="title"/>
          </p:nvPr>
        </p:nvSpPr>
        <p:spPr/>
        <p:txBody>
          <a:bodyPr>
            <a:normAutofit/>
          </a:bodyPr>
          <a:lstStyle/>
          <a:p>
            <a:r>
              <a:rPr lang="en-US" dirty="0"/>
              <a:t>Orbit Selection</a:t>
            </a:r>
          </a:p>
        </p:txBody>
      </p:sp>
      <p:sp>
        <p:nvSpPr>
          <p:cNvPr id="3" name="Content Placeholder 2">
            <a:extLst>
              <a:ext uri="{FF2B5EF4-FFF2-40B4-BE49-F238E27FC236}">
                <a16:creationId xmlns:a16="http://schemas.microsoft.com/office/drawing/2014/main" id="{5C6CDFA1-2522-457F-9F27-7C20B342E7B8}"/>
              </a:ext>
            </a:extLst>
          </p:cNvPr>
          <p:cNvSpPr>
            <a:spLocks noGrp="1"/>
          </p:cNvSpPr>
          <p:nvPr>
            <p:ph idx="1"/>
          </p:nvPr>
        </p:nvSpPr>
        <p:spPr>
          <a:xfrm>
            <a:off x="1" y="1422994"/>
            <a:ext cx="5116529" cy="3175744"/>
          </a:xfrm>
        </p:spPr>
        <p:txBody>
          <a:bodyPr>
            <a:normAutofit/>
          </a:bodyPr>
          <a:lstStyle/>
          <a:p>
            <a:r>
              <a:rPr lang="en-US" dirty="0"/>
              <a:t>Orbit Altitude Affects Event Rate:</a:t>
            </a:r>
          </a:p>
          <a:p>
            <a:pPr lvl="1"/>
            <a:r>
              <a:rPr lang="en-US" dirty="0"/>
              <a:t>Small changes in orbit altitude may make large differences in the number of close approaches </a:t>
            </a:r>
          </a:p>
          <a:p>
            <a:pPr marL="171450" lvl="1" indent="0">
              <a:buNone/>
            </a:pPr>
            <a:endParaRPr lang="en-US" dirty="0"/>
          </a:p>
          <a:p>
            <a:r>
              <a:rPr lang="en-US" dirty="0"/>
              <a:t>Co-Location:</a:t>
            </a:r>
          </a:p>
          <a:p>
            <a:pPr lvl="1"/>
            <a:r>
              <a:rPr lang="en-US" dirty="0"/>
              <a:t>Determining in advance that there are other neighbors in the intended location of the spacecraft allows planning of communication and space sharing operations concepts.</a:t>
            </a:r>
          </a:p>
        </p:txBody>
      </p:sp>
      <p:pic>
        <p:nvPicPr>
          <p:cNvPr id="1025" name="Picture 1" descr="Graph of number of objects at various altitudes. Important note is that there are sharp peaks at some altitudes. For example, there are about 500 objects at 495km and about 4500 objects at 499km.">
            <a:extLst>
              <a:ext uri="{FF2B5EF4-FFF2-40B4-BE49-F238E27FC236}">
                <a16:creationId xmlns:a16="http://schemas.microsoft.com/office/drawing/2014/main" id="{0CF77A92-7C59-4BC6-B7EE-D48D1FF45B81}"/>
              </a:ext>
            </a:extLst>
          </p:cNvPr>
          <p:cNvPicPr>
            <a:picLocks noChangeAspect="1" noChangeArrowheads="1"/>
          </p:cNvPicPr>
          <p:nvPr/>
        </p:nvPicPr>
        <p:blipFill>
          <a:blip r:embed="rId2">
            <a:alphaModFix/>
            <a:extLst>
              <a:ext uri="{28A0092B-C50C-407E-A947-70E740481C1C}">
                <a14:useLocalDpi xmlns:a14="http://schemas.microsoft.com/office/drawing/2010/main" val="0"/>
              </a:ext>
            </a:extLst>
          </a:blip>
          <a:srcRect t="11725"/>
          <a:stretch>
            <a:fillRect/>
          </a:stretch>
        </p:blipFill>
        <p:spPr bwMode="auto">
          <a:xfrm>
            <a:off x="5008880" y="1624984"/>
            <a:ext cx="4047063" cy="2220116"/>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2">
            <a:extLst>
              <a:ext uri="{FF2B5EF4-FFF2-40B4-BE49-F238E27FC236}">
                <a16:creationId xmlns:a16="http://schemas.microsoft.com/office/drawing/2014/main" id="{5C31622F-A038-4B37-AAF4-5589F338A082}"/>
              </a:ext>
            </a:extLst>
          </p:cNvPr>
          <p:cNvSpPr txBox="1">
            <a:spLocks/>
          </p:cNvSpPr>
          <p:nvPr/>
        </p:nvSpPr>
        <p:spPr>
          <a:xfrm>
            <a:off x="137161" y="4466658"/>
            <a:ext cx="8412480" cy="1792052"/>
          </a:xfrm>
          <a:prstGeom prst="rect">
            <a:avLst/>
          </a:prstGeom>
        </p:spPr>
        <p:txBody>
          <a:bodyPr vert="horz" lIns="91440" tIns="45720" rIns="91440" bIns="45720" rtlCol="0">
            <a:normAutofit fontScale="92500" lnSpcReduction="10000"/>
          </a:bodyPr>
          <a:lstStyle>
            <a:lvl1pPr marL="171450" indent="-171450" algn="l" defTabSz="457200" rtl="0" eaLnBrk="1" latinLnBrk="0" hangingPunct="1">
              <a:spcBef>
                <a:spcPct val="20000"/>
              </a:spcBef>
              <a:buClr>
                <a:srgbClr val="CA0000"/>
              </a:buClr>
              <a:buFont typeface="Arial"/>
              <a:buChar char="•"/>
              <a:defRPr sz="2000" b="1" kern="1200">
                <a:solidFill>
                  <a:schemeClr val="tx1"/>
                </a:solidFill>
                <a:effectLst>
                  <a:outerShdw blurRad="50800" dist="38100" dir="2700000" algn="tl" rotWithShape="0">
                    <a:schemeClr val="tx1">
                      <a:alpha val="0"/>
                    </a:schemeClr>
                  </a:outerShdw>
                </a:effectLst>
                <a:latin typeface="+mn-lt"/>
                <a:ea typeface="+mn-ea"/>
                <a:cs typeface="Arial"/>
              </a:defRPr>
            </a:lvl1pPr>
            <a:lvl2pPr marL="455613" indent="-284163" algn="l" defTabSz="457200" rtl="0" eaLnBrk="1" latinLnBrk="0" hangingPunct="1">
              <a:spcBef>
                <a:spcPct val="20000"/>
              </a:spcBef>
              <a:buClr>
                <a:srgbClr val="CA0000"/>
              </a:buClr>
              <a:buFont typeface="Arial"/>
              <a:buChar char="–"/>
              <a:tabLst>
                <a:tab pos="341313" algn="l"/>
              </a:tabLst>
              <a:defRPr sz="1800" b="1" kern="1200">
                <a:solidFill>
                  <a:schemeClr val="tx1"/>
                </a:solidFill>
                <a:effectLst>
                  <a:outerShdw blurRad="50800" dist="38100" dir="2700000" algn="tl" rotWithShape="0">
                    <a:schemeClr val="tx1">
                      <a:alpha val="0"/>
                    </a:schemeClr>
                  </a:outerShdw>
                </a:effectLst>
                <a:latin typeface="+mn-lt"/>
                <a:ea typeface="+mn-ea"/>
                <a:cs typeface="Arial"/>
              </a:defRPr>
            </a:lvl2pPr>
            <a:lvl3pPr marL="741363" indent="-228600" algn="l" defTabSz="457200" rtl="0" eaLnBrk="1" latinLnBrk="0" hangingPunct="1">
              <a:spcBef>
                <a:spcPct val="20000"/>
              </a:spcBef>
              <a:buClr>
                <a:srgbClr val="CA0000"/>
              </a:buClr>
              <a:buFont typeface="Arial"/>
              <a:buChar char="•"/>
              <a:tabLst>
                <a:tab pos="569913" algn="l"/>
              </a:tabLst>
              <a:defRPr sz="1600" b="1" kern="1200">
                <a:solidFill>
                  <a:schemeClr val="tx1"/>
                </a:solidFill>
                <a:effectLst>
                  <a:outerShdw blurRad="50800" dist="38100" dir="2700000" algn="tl" rotWithShape="0">
                    <a:schemeClr val="tx1">
                      <a:alpha val="0"/>
                    </a:schemeClr>
                  </a:outerShdw>
                </a:effectLst>
                <a:latin typeface="+mn-lt"/>
                <a:ea typeface="+mn-ea"/>
                <a:cs typeface="Arial"/>
              </a:defRPr>
            </a:lvl3pPr>
            <a:lvl4pPr marL="1025525" indent="-284163" algn="l" defTabSz="457200" rtl="0" eaLnBrk="1" latinLnBrk="0" hangingPunct="1">
              <a:spcBef>
                <a:spcPct val="20000"/>
              </a:spcBef>
              <a:buClr>
                <a:srgbClr val="CA0000"/>
              </a:buClr>
              <a:buFont typeface="Arial"/>
              <a:buChar char="–"/>
              <a:defRPr sz="1600" b="1" kern="1200">
                <a:solidFill>
                  <a:schemeClr val="tx1"/>
                </a:solidFill>
                <a:effectLst>
                  <a:outerShdw blurRad="50800" dist="38100" dir="2700000" algn="tl" rotWithShape="0">
                    <a:schemeClr val="tx1">
                      <a:alpha val="0"/>
                    </a:schemeClr>
                  </a:outerShdw>
                </a:effectLst>
                <a:latin typeface="+mn-lt"/>
                <a:ea typeface="+mn-ea"/>
                <a:cs typeface="Arial"/>
              </a:defRPr>
            </a:lvl4pPr>
            <a:lvl5pPr marL="1254125" indent="-228600" algn="l" defTabSz="457200" rtl="0" eaLnBrk="1" latinLnBrk="0" hangingPunct="1">
              <a:spcBef>
                <a:spcPct val="20000"/>
              </a:spcBef>
              <a:buClr>
                <a:srgbClr val="CA0000"/>
              </a:buClr>
              <a:buFont typeface="Arial"/>
              <a:buChar char="»"/>
              <a:defRPr sz="1600" b="1" kern="1200">
                <a:solidFill>
                  <a:schemeClr val="tx1"/>
                </a:solidFill>
                <a:effectLst>
                  <a:outerShdw blurRad="50800" dist="38100" dir="2700000" algn="tl" rotWithShape="0">
                    <a:schemeClr val="tx1">
                      <a:alpha val="0"/>
                    </a:schemeClr>
                  </a:outerShdw>
                </a:effectLst>
                <a:latin typeface="+mn-lt"/>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Transiting to final orbital position can</a:t>
            </a:r>
            <a:r>
              <a:rPr lang="en-US" dirty="0">
                <a:solidFill>
                  <a:srgbClr val="FF0000"/>
                </a:solidFill>
              </a:rPr>
              <a:t> </a:t>
            </a:r>
            <a:r>
              <a:rPr lang="en-US" dirty="0"/>
              <a:t>create CA complexities</a:t>
            </a:r>
          </a:p>
          <a:p>
            <a:pPr lvl="1"/>
            <a:r>
              <a:rPr lang="en-US" dirty="0"/>
              <a:t>Transiting spacecraft should yield way to on-station spacecraft</a:t>
            </a:r>
          </a:p>
          <a:p>
            <a:pPr lvl="1"/>
            <a:r>
              <a:rPr lang="en-US" dirty="0"/>
              <a:t>Frequent, sometimes constant, maneuvering must be modeled in ephemerides provided to 18 SDS to communicate position to neighboring spacecraft</a:t>
            </a:r>
          </a:p>
          <a:p>
            <a:pPr lvl="1"/>
            <a:r>
              <a:rPr lang="en-US" dirty="0"/>
              <a:t>Transiting through constellations or large groups of active payloads requires frequent contact with other O/</a:t>
            </a:r>
            <a:r>
              <a:rPr lang="en-US" dirty="0" err="1"/>
              <a:t>Os</a:t>
            </a:r>
            <a:r>
              <a:rPr lang="en-US" dirty="0"/>
              <a:t> to adjudicate close approaches</a:t>
            </a:r>
          </a:p>
          <a:p>
            <a:pPr lvl="1"/>
            <a:endParaRPr lang="en-US" dirty="0"/>
          </a:p>
        </p:txBody>
      </p:sp>
      <p:sp>
        <p:nvSpPr>
          <p:cNvPr id="8" name="TextBox 7">
            <a:extLst>
              <a:ext uri="{FF2B5EF4-FFF2-40B4-BE49-F238E27FC236}">
                <a16:creationId xmlns:a16="http://schemas.microsoft.com/office/drawing/2014/main" id="{1ACD8513-9042-44E1-BCF2-D1333E101994}"/>
              </a:ext>
            </a:extLst>
          </p:cNvPr>
          <p:cNvSpPr txBox="1"/>
          <p:nvPr/>
        </p:nvSpPr>
        <p:spPr>
          <a:xfrm>
            <a:off x="6684073" y="3745072"/>
            <a:ext cx="2274870" cy="200055"/>
          </a:xfrm>
          <a:prstGeom prst="rect">
            <a:avLst/>
          </a:prstGeom>
          <a:noFill/>
        </p:spPr>
        <p:txBody>
          <a:bodyPr wrap="square">
            <a:spAutoFit/>
          </a:bodyPr>
          <a:lstStyle/>
          <a:p>
            <a:r>
              <a:rPr lang="en-US" sz="700" dirty="0">
                <a:effectLst/>
                <a:latin typeface="Calibri" panose="020F0502020204030204" pitchFamily="34" charset="0"/>
                <a:ea typeface="Calibri" panose="020F0502020204030204" pitchFamily="34" charset="0"/>
              </a:rPr>
              <a:t>*NASA CARA Program. (2019) Unpublished internal data.</a:t>
            </a:r>
            <a:endParaRPr lang="en-US" sz="700" dirty="0"/>
          </a:p>
        </p:txBody>
      </p:sp>
    </p:spTree>
    <p:extLst>
      <p:ext uri="{BB962C8B-B14F-4D97-AF65-F5344CB8AC3E}">
        <p14:creationId xmlns:p14="http://schemas.microsoft.com/office/powerpoint/2010/main" val="2064011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81412</TotalTime>
  <Words>2234</Words>
  <Application>Microsoft Office PowerPoint</Application>
  <PresentationFormat>On-screen Show (4:3)</PresentationFormat>
  <Paragraphs>235</Paragraphs>
  <Slides>25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Century Gothic</vt:lpstr>
      <vt:lpstr>Times New Roman</vt:lpstr>
      <vt:lpstr>Office Theme</vt:lpstr>
      <vt:lpstr>Satellite Conjunction Assessment Best Practices</vt:lpstr>
      <vt:lpstr>Agenda</vt:lpstr>
      <vt:lpstr>Basic Conjunction Assessment Terminology</vt:lpstr>
      <vt:lpstr>CA Operations:  3-Step Process</vt:lpstr>
      <vt:lpstr>Orbital Safety Best Practices Documents (1 of 2)</vt:lpstr>
      <vt:lpstr>Orbital Safety Best Practices Documents (2 of 2)</vt:lpstr>
      <vt:lpstr>Design Time and Launch/EO Best Practices</vt:lpstr>
      <vt:lpstr>Spacecraft Design Considerations</vt:lpstr>
      <vt:lpstr>Orbit Selection</vt:lpstr>
      <vt:lpstr>Trackability [1 of 2]</vt:lpstr>
      <vt:lpstr>Trackability [2 of 2]</vt:lpstr>
      <vt:lpstr>Deployment Plan</vt:lpstr>
      <vt:lpstr>Ephemeris Generation Process and Tools: Producing a CA-Quality Ephemeris</vt:lpstr>
      <vt:lpstr>COLA Gap</vt:lpstr>
      <vt:lpstr>On-Orbit and Deorbit Best Practices</vt:lpstr>
      <vt:lpstr>On-Orbit CA Screening Best Practices</vt:lpstr>
      <vt:lpstr>On-Orbit CA Risk Assessment Best Practices</vt:lpstr>
      <vt:lpstr>On-Orbit CA Mitigation Best Practices</vt:lpstr>
      <vt:lpstr>Deorbit Best Practices</vt:lpstr>
      <vt:lpstr>Satellite Light Pollution</vt:lpstr>
      <vt:lpstr>Satellite Light Pollution</vt:lpstr>
      <vt:lpstr>Satellite Light Pollution Best Practices</vt:lpstr>
      <vt:lpstr>CA Beyond Earth</vt:lpstr>
      <vt:lpstr>Additional Information and Resources </vt:lpstr>
      <vt:lpstr>PowerPoint Presentation</vt:lpstr>
    </vt:vector>
  </TitlesOfParts>
  <Company>NASA/GSFC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Employees Since January 2010</dc:title>
  <dc:creator>NASA ODIN</dc:creator>
  <cp:lastModifiedBy>Newman, Lauri K. (HQ-DA000)</cp:lastModifiedBy>
  <cp:revision>725</cp:revision>
  <dcterms:created xsi:type="dcterms:W3CDTF">2013-01-29T13:50:35Z</dcterms:created>
  <dcterms:modified xsi:type="dcterms:W3CDTF">2023-11-15T20:37:42Z</dcterms:modified>
</cp:coreProperties>
</file>