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2" r:id="rId2"/>
    <p:sldId id="263" r:id="rId3"/>
    <p:sldId id="289" r:id="rId4"/>
    <p:sldId id="271" r:id="rId5"/>
    <p:sldId id="272" r:id="rId6"/>
    <p:sldId id="273" r:id="rId7"/>
    <p:sldId id="274" r:id="rId8"/>
    <p:sldId id="275" r:id="rId9"/>
    <p:sldId id="27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70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 autoAdjust="0"/>
    <p:restoredTop sz="96327"/>
  </p:normalViewPr>
  <p:slideViewPr>
    <p:cSldViewPr snapToGrid="0">
      <p:cViewPr varScale="1">
        <p:scale>
          <a:sx n="110" d="100"/>
          <a:sy n="110" d="100"/>
        </p:scale>
        <p:origin x="46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hwjones\Desktop\hwjones\2023%20work\2023%20conferences\RAMS%2024\RAMS%2024%20papers\Cost%20of%20reliability\Cost%20of%20component%20reliability\Costs%20log,%20exp,%20li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000">
                <a:latin typeface="Times New Roman" panose="02020603050405020304" pitchFamily="18" charset="0"/>
                <a:cs typeface="Times New Roman" panose="02020603050405020304" pitchFamily="18" charset="0"/>
              </a:rPr>
              <a:t>Different cost curves for reduced failure rate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approx!$I$3</c:f>
              <c:strCache>
                <c:ptCount val="1"/>
                <c:pt idx="0">
                  <c:v>(F0/F)^0.25</c:v>
                </c:pt>
              </c:strCache>
            </c:strRef>
          </c:tx>
          <c:spPr>
            <a:ln w="19050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xVal>
            <c:numRef>
              <c:f>approx!$F$5:$F$38</c:f>
              <c:numCache>
                <c:formatCode>0.00</c:formatCode>
                <c:ptCount val="34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0.70000000000000007</c:v>
                </c:pt>
                <c:pt idx="4">
                  <c:v>0.60000000000000009</c:v>
                </c:pt>
                <c:pt idx="5">
                  <c:v>0.55000000000000004</c:v>
                </c:pt>
                <c:pt idx="6">
                  <c:v>0.5</c:v>
                </c:pt>
                <c:pt idx="7">
                  <c:v>0.45</c:v>
                </c:pt>
                <c:pt idx="8">
                  <c:v>0.4</c:v>
                </c:pt>
                <c:pt idx="9">
                  <c:v>0.35000000000000003</c:v>
                </c:pt>
                <c:pt idx="10">
                  <c:v>0.30000000000000004</c:v>
                </c:pt>
                <c:pt idx="11">
                  <c:v>0.25000000000000006</c:v>
                </c:pt>
                <c:pt idx="12">
                  <c:v>0.20000000000000007</c:v>
                </c:pt>
                <c:pt idx="13">
                  <c:v>0.15000000000000008</c:v>
                </c:pt>
                <c:pt idx="14">
                  <c:v>0.10000000000000007</c:v>
                </c:pt>
                <c:pt idx="15">
                  <c:v>9.000000000000008E-2</c:v>
                </c:pt>
                <c:pt idx="16">
                  <c:v>8.0000000000000085E-2</c:v>
                </c:pt>
                <c:pt idx="17">
                  <c:v>7.000000000000009E-2</c:v>
                </c:pt>
                <c:pt idx="18">
                  <c:v>6.0000000000000088E-2</c:v>
                </c:pt>
                <c:pt idx="19">
                  <c:v>5.0000000000000086E-2</c:v>
                </c:pt>
                <c:pt idx="20">
                  <c:v>4.0000000000000084E-2</c:v>
                </c:pt>
                <c:pt idx="21">
                  <c:v>3.0000000000000082E-2</c:v>
                </c:pt>
                <c:pt idx="22">
                  <c:v>2.000000000000008E-2</c:v>
                </c:pt>
                <c:pt idx="23">
                  <c:v>1.000000000000008E-2</c:v>
                </c:pt>
                <c:pt idx="24" formatCode="0.000">
                  <c:v>5.0000000000000001E-3</c:v>
                </c:pt>
                <c:pt idx="25" formatCode="0.000">
                  <c:v>1E-3</c:v>
                </c:pt>
              </c:numCache>
            </c:numRef>
          </c:xVal>
          <c:yVal>
            <c:numRef>
              <c:f>approx!$I$5:$I$30</c:f>
              <c:numCache>
                <c:formatCode>0.00</c:formatCode>
                <c:ptCount val="26"/>
                <c:pt idx="0">
                  <c:v>1</c:v>
                </c:pt>
                <c:pt idx="1">
                  <c:v>1.0266900960803409</c:v>
                </c:pt>
                <c:pt idx="2">
                  <c:v>1.0573712634405641</c:v>
                </c:pt>
                <c:pt idx="3">
                  <c:v>1.0932651139290934</c:v>
                </c:pt>
                <c:pt idx="4">
                  <c:v>1.1362193664674993</c:v>
                </c:pt>
                <c:pt idx="5">
                  <c:v>1.1612061509165736</c:v>
                </c:pt>
                <c:pt idx="6">
                  <c:v>1.189207115002721</c:v>
                </c:pt>
                <c:pt idx="7">
                  <c:v>1.2209471671615688</c:v>
                </c:pt>
                <c:pt idx="8">
                  <c:v>1.2574334296829355</c:v>
                </c:pt>
                <c:pt idx="9">
                  <c:v>1.3001186520687382</c:v>
                </c:pt>
                <c:pt idx="10">
                  <c:v>1.3512001548070345</c:v>
                </c:pt>
                <c:pt idx="11">
                  <c:v>1.4142135623730949</c:v>
                </c:pt>
                <c:pt idx="12">
                  <c:v>1.4953487812212203</c:v>
                </c:pt>
                <c:pt idx="13">
                  <c:v>1.6068568378893033</c:v>
                </c:pt>
                <c:pt idx="14">
                  <c:v>1.7782794100389225</c:v>
                </c:pt>
                <c:pt idx="15">
                  <c:v>1.8257418583505531</c:v>
                </c:pt>
                <c:pt idx="16">
                  <c:v>1.8803015465431963</c:v>
                </c:pt>
                <c:pt idx="17">
                  <c:v>1.9441308418139633</c:v>
                </c:pt>
                <c:pt idx="18">
                  <c:v>2.0205155046766228</c:v>
                </c:pt>
                <c:pt idx="19">
                  <c:v>2.1147425268811273</c:v>
                </c:pt>
                <c:pt idx="20">
                  <c:v>2.2360679774997885</c:v>
                </c:pt>
                <c:pt idx="21">
                  <c:v>2.4028114141347525</c:v>
                </c:pt>
                <c:pt idx="22">
                  <c:v>2.6591479484724916</c:v>
                </c:pt>
                <c:pt idx="23">
                  <c:v>3.1622776601683733</c:v>
                </c:pt>
                <c:pt idx="24">
                  <c:v>3.7606030930863934</c:v>
                </c:pt>
                <c:pt idx="25">
                  <c:v>5.6234132519034903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D10F-D349-975C-655D8941A4D2}"/>
            </c:ext>
          </c:extLst>
        </c:ser>
        <c:ser>
          <c:idx val="1"/>
          <c:order val="1"/>
          <c:tx>
            <c:strRef>
              <c:f>approx!$G$3</c:f>
              <c:strCache>
                <c:ptCount val="1"/>
                <c:pt idx="0">
                  <c:v>1+log2 (F0/F)</c:v>
                </c:pt>
              </c:strCache>
            </c:strRef>
          </c:tx>
          <c:spPr>
            <a:ln w="1905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rgbClr val="00B050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-0.44640888638920134"/>
                  <c:y val="-5.0781406131340183E-2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 = 1.59 x</a:t>
                    </a:r>
                    <a:r>
                      <a:rPr lang="en-US" sz="1000" baseline="30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-0.35</a:t>
                    </a:r>
                    <a:b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R² = 0.86</a:t>
                    </a:r>
                    <a:endParaRPr lang="en-US" sz="1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approx!$F$5:$F$38</c:f>
              <c:numCache>
                <c:formatCode>0.00</c:formatCode>
                <c:ptCount val="34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0.70000000000000007</c:v>
                </c:pt>
                <c:pt idx="4">
                  <c:v>0.60000000000000009</c:v>
                </c:pt>
                <c:pt idx="5">
                  <c:v>0.55000000000000004</c:v>
                </c:pt>
                <c:pt idx="6">
                  <c:v>0.5</c:v>
                </c:pt>
                <c:pt idx="7">
                  <c:v>0.45</c:v>
                </c:pt>
                <c:pt idx="8">
                  <c:v>0.4</c:v>
                </c:pt>
                <c:pt idx="9">
                  <c:v>0.35000000000000003</c:v>
                </c:pt>
                <c:pt idx="10">
                  <c:v>0.30000000000000004</c:v>
                </c:pt>
                <c:pt idx="11">
                  <c:v>0.25000000000000006</c:v>
                </c:pt>
                <c:pt idx="12">
                  <c:v>0.20000000000000007</c:v>
                </c:pt>
                <c:pt idx="13">
                  <c:v>0.15000000000000008</c:v>
                </c:pt>
                <c:pt idx="14">
                  <c:v>0.10000000000000007</c:v>
                </c:pt>
                <c:pt idx="15">
                  <c:v>9.000000000000008E-2</c:v>
                </c:pt>
                <c:pt idx="16">
                  <c:v>8.0000000000000085E-2</c:v>
                </c:pt>
                <c:pt idx="17">
                  <c:v>7.000000000000009E-2</c:v>
                </c:pt>
                <c:pt idx="18">
                  <c:v>6.0000000000000088E-2</c:v>
                </c:pt>
                <c:pt idx="19">
                  <c:v>5.0000000000000086E-2</c:v>
                </c:pt>
                <c:pt idx="20">
                  <c:v>4.0000000000000084E-2</c:v>
                </c:pt>
                <c:pt idx="21">
                  <c:v>3.0000000000000082E-2</c:v>
                </c:pt>
                <c:pt idx="22">
                  <c:v>2.000000000000008E-2</c:v>
                </c:pt>
                <c:pt idx="23">
                  <c:v>1.000000000000008E-2</c:v>
                </c:pt>
                <c:pt idx="24" formatCode="0.000">
                  <c:v>5.0000000000000001E-3</c:v>
                </c:pt>
                <c:pt idx="25" formatCode="0.000">
                  <c:v>1E-3</c:v>
                </c:pt>
              </c:numCache>
            </c:numRef>
          </c:xVal>
          <c:yVal>
            <c:numRef>
              <c:f>approx!$G$5:$G$30</c:f>
              <c:numCache>
                <c:formatCode>0.00</c:formatCode>
                <c:ptCount val="26"/>
                <c:pt idx="0">
                  <c:v>1</c:v>
                </c:pt>
                <c:pt idx="1">
                  <c:v>1.15200309344505</c:v>
                </c:pt>
                <c:pt idx="2">
                  <c:v>1.3219280948873624</c:v>
                </c:pt>
                <c:pt idx="3">
                  <c:v>1.514573172829758</c:v>
                </c:pt>
                <c:pt idx="4">
                  <c:v>1.7369655941662061</c:v>
                </c:pt>
                <c:pt idx="5">
                  <c:v>1.8624964762500651</c:v>
                </c:pt>
                <c:pt idx="6">
                  <c:v>2</c:v>
                </c:pt>
                <c:pt idx="7">
                  <c:v>2.15200309344505</c:v>
                </c:pt>
                <c:pt idx="8">
                  <c:v>2.3219280948873626</c:v>
                </c:pt>
                <c:pt idx="9">
                  <c:v>2.514573172829758</c:v>
                </c:pt>
                <c:pt idx="10">
                  <c:v>2.7369655941662061</c:v>
                </c:pt>
                <c:pt idx="11">
                  <c:v>3</c:v>
                </c:pt>
                <c:pt idx="12">
                  <c:v>3.3219280948873622</c:v>
                </c:pt>
                <c:pt idx="13">
                  <c:v>3.7369655941662057</c:v>
                </c:pt>
                <c:pt idx="14">
                  <c:v>4.3219280948873617</c:v>
                </c:pt>
                <c:pt idx="15">
                  <c:v>4.4739311883324113</c:v>
                </c:pt>
                <c:pt idx="16">
                  <c:v>4.6438561897747235</c:v>
                </c:pt>
                <c:pt idx="17">
                  <c:v>4.836501267717118</c:v>
                </c:pt>
                <c:pt idx="18">
                  <c:v>5.0588936890535665</c:v>
                </c:pt>
                <c:pt idx="19">
                  <c:v>5.32192809488736</c:v>
                </c:pt>
                <c:pt idx="20">
                  <c:v>5.6438561897747217</c:v>
                </c:pt>
                <c:pt idx="21">
                  <c:v>6.0588936890535647</c:v>
                </c:pt>
                <c:pt idx="22">
                  <c:v>6.643856189774719</c:v>
                </c:pt>
                <c:pt idx="23">
                  <c:v>7.6438561897747137</c:v>
                </c:pt>
                <c:pt idx="24">
                  <c:v>8.6438561897747235</c:v>
                </c:pt>
                <c:pt idx="25">
                  <c:v>10.965784284662087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D10F-D349-975C-655D8941A4D2}"/>
            </c:ext>
          </c:extLst>
        </c:ser>
        <c:ser>
          <c:idx val="2"/>
          <c:order val="2"/>
          <c:tx>
            <c:strRef>
              <c:f>approx!$H$3</c:f>
              <c:strCache>
                <c:ptCount val="1"/>
                <c:pt idx="0">
                  <c:v>(F0/F)^1</c:v>
                </c:pt>
              </c:strCache>
            </c:strRef>
          </c:tx>
          <c:spPr>
            <a:ln w="190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xVal>
            <c:numRef>
              <c:f>approx!$F$5:$F$38</c:f>
              <c:numCache>
                <c:formatCode>0.00</c:formatCode>
                <c:ptCount val="34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0.70000000000000007</c:v>
                </c:pt>
                <c:pt idx="4">
                  <c:v>0.60000000000000009</c:v>
                </c:pt>
                <c:pt idx="5">
                  <c:v>0.55000000000000004</c:v>
                </c:pt>
                <c:pt idx="6">
                  <c:v>0.5</c:v>
                </c:pt>
                <c:pt idx="7">
                  <c:v>0.45</c:v>
                </c:pt>
                <c:pt idx="8">
                  <c:v>0.4</c:v>
                </c:pt>
                <c:pt idx="9">
                  <c:v>0.35000000000000003</c:v>
                </c:pt>
                <c:pt idx="10">
                  <c:v>0.30000000000000004</c:v>
                </c:pt>
                <c:pt idx="11">
                  <c:v>0.25000000000000006</c:v>
                </c:pt>
                <c:pt idx="12">
                  <c:v>0.20000000000000007</c:v>
                </c:pt>
                <c:pt idx="13">
                  <c:v>0.15000000000000008</c:v>
                </c:pt>
                <c:pt idx="14">
                  <c:v>0.10000000000000007</c:v>
                </c:pt>
                <c:pt idx="15">
                  <c:v>9.000000000000008E-2</c:v>
                </c:pt>
                <c:pt idx="16">
                  <c:v>8.0000000000000085E-2</c:v>
                </c:pt>
                <c:pt idx="17">
                  <c:v>7.000000000000009E-2</c:v>
                </c:pt>
                <c:pt idx="18">
                  <c:v>6.0000000000000088E-2</c:v>
                </c:pt>
                <c:pt idx="19">
                  <c:v>5.0000000000000086E-2</c:v>
                </c:pt>
                <c:pt idx="20">
                  <c:v>4.0000000000000084E-2</c:v>
                </c:pt>
                <c:pt idx="21">
                  <c:v>3.0000000000000082E-2</c:v>
                </c:pt>
                <c:pt idx="22">
                  <c:v>2.000000000000008E-2</c:v>
                </c:pt>
                <c:pt idx="23">
                  <c:v>1.000000000000008E-2</c:v>
                </c:pt>
                <c:pt idx="24" formatCode="0.000">
                  <c:v>5.0000000000000001E-3</c:v>
                </c:pt>
                <c:pt idx="25" formatCode="0.000">
                  <c:v>1E-3</c:v>
                </c:pt>
              </c:numCache>
            </c:numRef>
          </c:xVal>
          <c:yVal>
            <c:numRef>
              <c:f>approx!$H$5:$H$29</c:f>
              <c:numCache>
                <c:formatCode>0.00</c:formatCode>
                <c:ptCount val="25"/>
                <c:pt idx="0">
                  <c:v>1</c:v>
                </c:pt>
                <c:pt idx="1">
                  <c:v>1.1111111111111112</c:v>
                </c:pt>
                <c:pt idx="2">
                  <c:v>1.25</c:v>
                </c:pt>
                <c:pt idx="3">
                  <c:v>1.4285714285714284</c:v>
                </c:pt>
                <c:pt idx="4">
                  <c:v>1.6666666666666665</c:v>
                </c:pt>
                <c:pt idx="5">
                  <c:v>1.8181818181818181</c:v>
                </c:pt>
                <c:pt idx="6">
                  <c:v>2</c:v>
                </c:pt>
                <c:pt idx="7">
                  <c:v>2.2222222222222223</c:v>
                </c:pt>
                <c:pt idx="8">
                  <c:v>2.5</c:v>
                </c:pt>
                <c:pt idx="9">
                  <c:v>2.8571428571428568</c:v>
                </c:pt>
                <c:pt idx="10">
                  <c:v>3.333333333333333</c:v>
                </c:pt>
                <c:pt idx="11">
                  <c:v>3.9999999999999991</c:v>
                </c:pt>
                <c:pt idx="12">
                  <c:v>4.9999999999999982</c:v>
                </c:pt>
                <c:pt idx="13">
                  <c:v>6.6666666666666634</c:v>
                </c:pt>
                <c:pt idx="14">
                  <c:v>9.9999999999999929</c:v>
                </c:pt>
                <c:pt idx="15">
                  <c:v>11.111111111111102</c:v>
                </c:pt>
                <c:pt idx="16">
                  <c:v>12.499999999999988</c:v>
                </c:pt>
                <c:pt idx="17">
                  <c:v>14.285714285714267</c:v>
                </c:pt>
                <c:pt idx="18">
                  <c:v>16.666666666666643</c:v>
                </c:pt>
                <c:pt idx="19">
                  <c:v>19.999999999999964</c:v>
                </c:pt>
                <c:pt idx="20">
                  <c:v>24.999999999999947</c:v>
                </c:pt>
                <c:pt idx="21">
                  <c:v>33.333333333333243</c:v>
                </c:pt>
                <c:pt idx="22">
                  <c:v>49.999999999999801</c:v>
                </c:pt>
                <c:pt idx="23">
                  <c:v>99.999999999999204</c:v>
                </c:pt>
                <c:pt idx="24">
                  <c:v>200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D10F-D349-975C-655D8941A4D2}"/>
            </c:ext>
          </c:extLst>
        </c:ser>
        <c:ser>
          <c:idx val="3"/>
          <c:order val="3"/>
          <c:tx>
            <c:strRef>
              <c:f>approx!$J$3</c:f>
              <c:strCache>
                <c:ptCount val="1"/>
                <c:pt idx="0">
                  <c:v>exp [(F0-F)/F]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trendline>
            <c:spPr>
              <a:ln w="19050" cap="rnd">
                <a:solidFill>
                  <a:schemeClr val="accent4"/>
                </a:solidFill>
                <a:prstDash val="sysDot"/>
              </a:ln>
              <a:effectLst/>
            </c:spPr>
            <c:trendlineType val="power"/>
            <c:dispRSqr val="0"/>
            <c:dispEq val="0"/>
          </c:trendline>
          <c:trendline>
            <c:spPr>
              <a:ln w="19050" cap="rnd">
                <a:solidFill>
                  <a:srgbClr val="FF0000"/>
                </a:solidFill>
                <a:prstDash val="sysDot"/>
              </a:ln>
              <a:effectLst/>
            </c:spPr>
            <c:trendlineType val="power"/>
            <c:dispRSqr val="1"/>
            <c:dispEq val="1"/>
            <c:trendlineLbl>
              <c:layout>
                <c:manualLayout>
                  <c:x val="-0.14878983877015373"/>
                  <c:y val="-0.18586383439495074"/>
                </c:manualLayout>
              </c:layout>
              <c:tx>
                <c:rich>
                  <a:bodyPr rot="0" spcFirstLastPara="1" vertOverflow="ellipsis" vert="horz" wrap="square" anchor="ctr" anchorCtr="1"/>
                  <a:lstStyle/>
                  <a:p>
                    <a:pPr>
                      <a:defRPr sz="900" b="0" i="0" u="none" strike="noStrike" kern="1200" baseline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y = 0.68 x</a:t>
                    </a:r>
                    <a:r>
                      <a:rPr lang="en-US" sz="1000" baseline="3000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-2.35</a:t>
                    </a:r>
                    <a:b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</a:br>
                    <a:r>
                      <a:rPr lang="en-US" sz="1000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R² = 0.93</a:t>
                    </a:r>
                    <a:endParaRPr lang="en-US" sz="100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numFmt formatCode="General" sourceLinked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</c:trendlineLbl>
          </c:trendline>
          <c:xVal>
            <c:numRef>
              <c:f>approx!$F$5:$F$38</c:f>
              <c:numCache>
                <c:formatCode>0.00</c:formatCode>
                <c:ptCount val="34"/>
                <c:pt idx="0">
                  <c:v>1</c:v>
                </c:pt>
                <c:pt idx="1">
                  <c:v>0.9</c:v>
                </c:pt>
                <c:pt idx="2">
                  <c:v>0.8</c:v>
                </c:pt>
                <c:pt idx="3">
                  <c:v>0.70000000000000007</c:v>
                </c:pt>
                <c:pt idx="4">
                  <c:v>0.60000000000000009</c:v>
                </c:pt>
                <c:pt idx="5">
                  <c:v>0.55000000000000004</c:v>
                </c:pt>
                <c:pt idx="6">
                  <c:v>0.5</c:v>
                </c:pt>
                <c:pt idx="7">
                  <c:v>0.45</c:v>
                </c:pt>
                <c:pt idx="8">
                  <c:v>0.4</c:v>
                </c:pt>
                <c:pt idx="9">
                  <c:v>0.35000000000000003</c:v>
                </c:pt>
                <c:pt idx="10">
                  <c:v>0.30000000000000004</c:v>
                </c:pt>
                <c:pt idx="11">
                  <c:v>0.25000000000000006</c:v>
                </c:pt>
                <c:pt idx="12">
                  <c:v>0.20000000000000007</c:v>
                </c:pt>
                <c:pt idx="13">
                  <c:v>0.15000000000000008</c:v>
                </c:pt>
                <c:pt idx="14">
                  <c:v>0.10000000000000007</c:v>
                </c:pt>
                <c:pt idx="15">
                  <c:v>9.000000000000008E-2</c:v>
                </c:pt>
                <c:pt idx="16">
                  <c:v>8.0000000000000085E-2</c:v>
                </c:pt>
                <c:pt idx="17">
                  <c:v>7.000000000000009E-2</c:v>
                </c:pt>
                <c:pt idx="18">
                  <c:v>6.0000000000000088E-2</c:v>
                </c:pt>
                <c:pt idx="19">
                  <c:v>5.0000000000000086E-2</c:v>
                </c:pt>
                <c:pt idx="20">
                  <c:v>4.0000000000000084E-2</c:v>
                </c:pt>
                <c:pt idx="21">
                  <c:v>3.0000000000000082E-2</c:v>
                </c:pt>
                <c:pt idx="22">
                  <c:v>2.000000000000008E-2</c:v>
                </c:pt>
                <c:pt idx="23">
                  <c:v>1.000000000000008E-2</c:v>
                </c:pt>
                <c:pt idx="24" formatCode="0.000">
                  <c:v>5.0000000000000001E-3</c:v>
                </c:pt>
                <c:pt idx="25" formatCode="0.000">
                  <c:v>1E-3</c:v>
                </c:pt>
              </c:numCache>
            </c:numRef>
          </c:xVal>
          <c:yVal>
            <c:numRef>
              <c:f>approx!$J$5:$J$17</c:f>
              <c:numCache>
                <c:formatCode>0.00</c:formatCode>
                <c:ptCount val="13"/>
                <c:pt idx="0">
                  <c:v>1</c:v>
                </c:pt>
                <c:pt idx="1">
                  <c:v>1.1175190687418637</c:v>
                </c:pt>
                <c:pt idx="2">
                  <c:v>1.2840254166877414</c:v>
                </c:pt>
                <c:pt idx="3">
                  <c:v>1.5350630092552098</c:v>
                </c:pt>
                <c:pt idx="4">
                  <c:v>1.9477340410546753</c:v>
                </c:pt>
                <c:pt idx="5">
                  <c:v>2.266375406628466</c:v>
                </c:pt>
                <c:pt idx="6">
                  <c:v>2.7182818284590451</c:v>
                </c:pt>
                <c:pt idx="7">
                  <c:v>3.3947231870989034</c:v>
                </c:pt>
                <c:pt idx="8">
                  <c:v>4.4816890703380636</c:v>
                </c:pt>
                <c:pt idx="9">
                  <c:v>6.4054094321772697</c:v>
                </c:pt>
                <c:pt idx="10">
                  <c:v>10.312258501325761</c:v>
                </c:pt>
                <c:pt idx="11">
                  <c:v>20.08553692318765</c:v>
                </c:pt>
                <c:pt idx="12">
                  <c:v>54.598150033144144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6-D10F-D349-975C-655D8941A4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062399"/>
        <c:axId val="192469759"/>
      </c:scatterChart>
      <c:valAx>
        <c:axId val="244062399"/>
        <c:scaling>
          <c:orientation val="minMax"/>
          <c:max val="1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Failure probability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.00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2469759"/>
        <c:crosses val="autoZero"/>
        <c:crossBetween val="midCat"/>
      </c:valAx>
      <c:valAx>
        <c:axId val="192469759"/>
        <c:scaling>
          <c:orientation val="minMax"/>
          <c:max val="1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Cost</a:t>
                </a:r>
              </a:p>
            </c:rich>
          </c:tx>
          <c:layout>
            <c:manualLayout>
              <c:xMode val="edge"/>
              <c:yMode val="edge"/>
              <c:x val="3.0162412993039442E-2"/>
              <c:y val="0.4662489863185706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0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062399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egendEntry>
        <c:idx val="4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694B50-004B-4113-BF36-43D87D9ECD37}" type="datetimeFigureOut">
              <a:rPr lang="en-US" smtClean="0"/>
              <a:t>11/29/2023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9D28A4-03AA-410D-AB0E-8783F1735D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5725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1D2569D-0E88-5540-9087-D69E846221A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2554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E15ECB-A889-925D-43A7-BF55AF6FB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10653" y="962819"/>
            <a:ext cx="10042358" cy="849939"/>
          </a:xfrm>
        </p:spPr>
        <p:txBody>
          <a:bodyPr anchor="b"/>
          <a:lstStyle>
            <a:lvl1pPr algn="ctr">
              <a:defRPr sz="6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9ECECE3-A6DB-DC72-B9D9-2FB33B123E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5DE1E25A-C48F-EB66-2BF5-559355A909D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609599" y="762000"/>
            <a:ext cx="10571747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pic>
        <p:nvPicPr>
          <p:cNvPr id="8" name="Picture 7" descr="A blue and white logo&#10;&#10;Description automatically generated with low confidence">
            <a:extLst>
              <a:ext uri="{FF2B5EF4-FFF2-40B4-BE49-F238E27FC236}">
                <a16:creationId xmlns:a16="http://schemas.microsoft.com/office/drawing/2014/main" id="{55FCCFED-88DC-FF84-996D-4B2B07274D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953" y="6096000"/>
            <a:ext cx="3683000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Line 8">
            <a:extLst>
              <a:ext uri="{FF2B5EF4-FFF2-40B4-BE49-F238E27FC236}">
                <a16:creationId xmlns:a16="http://schemas.microsoft.com/office/drawing/2014/main" id="{17C5D485-53A4-3399-8597-22DC3F9A4EB8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2045369" y="2566737"/>
            <a:ext cx="9200146" cy="0"/>
          </a:xfrm>
          <a:prstGeom prst="line">
            <a:avLst/>
          </a:prstGeom>
          <a:noFill/>
          <a:ln w="19050">
            <a:solidFill>
              <a:srgbClr val="00B0F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6202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011F4-CEFF-C305-631A-69C2E104E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10" y="589715"/>
            <a:ext cx="10663990" cy="1325563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728C2C-D374-1A74-B8E5-42574EA87F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79875"/>
            <a:ext cx="10515600" cy="4097087"/>
          </a:xfrm>
        </p:spPr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reeform 7">
            <a:extLst>
              <a:ext uri="{FF2B5EF4-FFF2-40B4-BE49-F238E27FC236}">
                <a16:creationId xmlns:a16="http://schemas.microsoft.com/office/drawing/2014/main" id="{8231CC03-210E-3D34-8266-F1EA997B0B8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441158" y="425118"/>
            <a:ext cx="10571747" cy="914400"/>
          </a:xfrm>
          <a:custGeom>
            <a:avLst/>
            <a:gdLst>
              <a:gd name="T0" fmla="*/ 0 w 1000"/>
              <a:gd name="T1" fmla="*/ 2147483646 h 1000"/>
              <a:gd name="T2" fmla="*/ 0 w 1000"/>
              <a:gd name="T3" fmla="*/ 0 h 1000"/>
              <a:gd name="T4" fmla="*/ 2147483646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rgbClr val="00B0F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3E84D41-5E68-509B-9655-3C9085C6002A}"/>
              </a:ext>
            </a:extLst>
          </p:cNvPr>
          <p:cNvSpPr txBox="1"/>
          <p:nvPr userDrawn="1"/>
        </p:nvSpPr>
        <p:spPr>
          <a:xfrm>
            <a:off x="4095180" y="6248216"/>
            <a:ext cx="188865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1600" dirty="0">
                <a:solidFill>
                  <a:srgbClr val="0070C0"/>
                </a:solidFill>
                <a:latin typeface="Times New Roman" panose="02020603050405020304" pitchFamily="18" charset="0"/>
              </a:rPr>
              <a:t>2024 RAMS – Jones</a:t>
            </a:r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549832FC-0D13-E3D6-F7FF-5981DE2115E6}"/>
              </a:ext>
            </a:extLst>
          </p:cNvPr>
          <p:cNvSpPr txBox="1">
            <a:spLocks/>
          </p:cNvSpPr>
          <p:nvPr userDrawn="1"/>
        </p:nvSpPr>
        <p:spPr>
          <a:xfrm>
            <a:off x="9180091" y="627614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400" kern="1200">
                <a:solidFill>
                  <a:srgbClr val="0070C0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70610F4-5E3C-4E2B-8D6E-C7479FB620AE}" type="slidenum">
              <a:rPr lang="en-US" sz="1400" smtClean="0"/>
              <a:pPr/>
              <a:t>‹#›</a:t>
            </a:fld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9529336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B64136-1865-4A02-E046-7EE435C100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434705-72B5-A53B-E9E5-103E17B7F2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18978-6E85-8329-74B7-3E40B57DDC4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DAFFE-143E-EC63-8C50-6C3B85F77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9AA594-F9A3-717A-323D-3398524C60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40088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77C11-BCA8-A7AF-24F1-1138D5173E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F420C4-0E65-95E8-DFB0-B1C6AAD47DE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79237FE-B1D6-CAC6-4F2F-E126665129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263C12-DCD7-46D4-EF6D-7BA168982F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75CC60-1220-8B88-33BB-6EDA046E70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A7CB47-0471-4411-2678-66497B0A29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18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DE73F6-0A0C-FE5E-DFFE-2F7DD8047D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DEF2F6-FDE4-34A7-D8D2-D736B1085E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4759C67-27BF-F94C-3E8F-C267CD23B6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2717EE2-EA62-7D3E-E864-8063094E7A8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0DF58CD-9337-9DB1-CEDB-FC2236C27E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4BA0E6D-3A8A-D23C-41BC-2D6A907E88C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369ED3-114B-4026-0656-3EAB054DCF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6C62E69-DE48-DE7B-67EB-52DF04C49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070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F699BC-B119-E217-B9C7-321DECC80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67822FA-DE3F-3033-6CB7-0A2487D31F5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92E8E97-C1CB-3526-6845-0B9B27FEDB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D6EA13-D457-3914-3211-522FA122F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70545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46421D-B20C-3764-65B5-935B68898B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5E6A92C-1CF7-3E55-74A1-21A8AB7AE2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DDD159-9A60-5668-A6CD-C40A0FAC5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112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493CCB-9434-2008-07FC-D508342513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690430-8645-2EA8-C3C0-0EE3C2F24D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9D2C02-0471-DDE8-688C-A1A08B4970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9BE945-A271-A539-3CE4-670316EA90C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82F762E-A0C2-227A-9AFA-EB7778F54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250F9E-A2E3-891F-DA40-91C9EC4C3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192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2BBFBD-F860-F1AD-ACB2-AA3FEC84B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87C8DD-E1C4-F38E-7468-FD42AEAC267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9E38FB-388C-EC08-CAE8-9AAFE783F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5487402-6B73-1187-C9AD-FE2F533A6D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D168EB-D260-02A0-1C06-974C0AFC72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76BAF1-C080-6E5F-FFF4-F36EB6370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5601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5AD460-E978-028B-FB96-53092BFF4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74C475-B6FE-E007-04A5-D27EEF2DC5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E259B2-5029-4A01-9CD2-FAD7C3FDE3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1E5A06-80A9-2BD2-95EC-92EA2312B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9056AA-E922-FD53-2D25-EAE9515B8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0375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7C7BB4-2CA5-A191-A0E6-BEFB607D959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9F753-CD45-E781-11B3-F17FE12C9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65B57E-7A58-F73B-7E8D-D4649B72D7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E5CEDD-3C52-D041-7996-58243B300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2024 RAMS –Tutorial Session# – Last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D53984-9006-050D-1F3B-A393A790C9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70610F4-5E3C-4E2B-8D6E-C7479FB620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163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8D68D8-5308-C5A4-A652-F24B3D2134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D0A8B-C29F-B38B-18BE-AB72BDF305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FC5D72-266D-C97F-2275-39903CB88B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</a:rPr>
              <a:t>2024 RAMS –Tutorial Session# – Last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0505BC-174D-D966-E159-6F04056D87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C70610F4-5E3C-4E2B-8D6E-C7479FB620A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8" name="Picture 2" descr="RAMS 2022 Logo">
            <a:extLst>
              <a:ext uri="{FF2B5EF4-FFF2-40B4-BE49-F238E27FC236}">
                <a16:creationId xmlns:a16="http://schemas.microsoft.com/office/drawing/2014/main" id="{E72F82D0-1C30-660E-C958-36E0606C9AD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" r="82715" b="25824"/>
          <a:stretch>
            <a:fillRect/>
          </a:stretch>
        </p:blipFill>
        <p:spPr bwMode="auto">
          <a:xfrm>
            <a:off x="248653" y="6176963"/>
            <a:ext cx="533400" cy="463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23280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A04FF8-504D-09A0-5329-7B61BF4AF2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08993" y="748145"/>
            <a:ext cx="10174014" cy="924791"/>
          </a:xfrm>
        </p:spPr>
        <p:txBody>
          <a:bodyPr>
            <a:normAutofit/>
          </a:bodyPr>
          <a:lstStyle/>
          <a:p>
            <a:pPr algn="l"/>
            <a:r>
              <a:rPr lang="en-US" sz="4900" dirty="0">
                <a:solidFill>
                  <a:srgbClr val="0070C0"/>
                </a:solidFill>
                <a:latin typeface="Times New Roman"/>
                <a:cs typeface="+mj-cs"/>
              </a:rPr>
              <a:t>High Reliability at Minimum Cost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D46EA0-CAC7-D599-31BF-EEA41FCE71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196792"/>
            <a:ext cx="9144000" cy="1177781"/>
          </a:xfrm>
        </p:spPr>
        <p:txBody>
          <a:bodyPr/>
          <a:lstStyle/>
          <a:p>
            <a:r>
              <a:rPr lang="en-US" dirty="0"/>
              <a:t>Harry W. Jones, Ph.D., MBA</a:t>
            </a:r>
          </a:p>
          <a:p>
            <a:r>
              <a:rPr lang="en-US" dirty="0"/>
              <a:t>Nasa Ames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8177593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>
            <a:extLst>
              <a:ext uri="{FF2B5EF4-FFF2-40B4-BE49-F238E27FC236}">
                <a16:creationId xmlns:a16="http://schemas.microsoft.com/office/drawing/2014/main" id="{1854B04A-A398-D32A-F6DA-F045886D46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88818" y="465773"/>
            <a:ext cx="2662908" cy="7709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fontAlgn="base">
              <a:spcAft>
                <a:spcPct val="0"/>
              </a:spcAft>
              <a:buClrTx/>
              <a:buSzTx/>
              <a:tabLst/>
            </a:pPr>
            <a:r>
              <a:rPr lang="en-US" altLang="en-US" sz="4900" dirty="0">
                <a:solidFill>
                  <a:srgbClr val="0070C0"/>
                </a:solidFill>
                <a:latin typeface="Times New Roman"/>
                <a:cs typeface="+mj-cs"/>
              </a:rPr>
              <a:t>Overview</a:t>
            </a: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827A7A5D-AE86-EECC-27BD-EBC4921C102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207376" y="1228399"/>
            <a:ext cx="977724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This paper investigates the minimum cost of improving the reliability of complex technical systems. 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The two major methods to improve reliability are </a:t>
            </a:r>
          </a:p>
          <a:p>
            <a:pPr marL="457200" lvl="1" indent="2286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8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designing the system for high reliability and </a:t>
            </a:r>
          </a:p>
          <a:p>
            <a:pPr marL="457200" lvl="1" indent="228600" algn="just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r>
              <a:rPr kumimoji="0" lang="en-US" altLang="en-US" sz="28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providing redundant components to replace failed elements. 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The costs of design for reliability and adding redundancy are estimated.  </a:t>
            </a:r>
          </a:p>
          <a:p>
            <a:pPr marL="0" marR="0" lvl="0" indent="2286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3200" b="0" i="0" strike="noStrike" cap="none" normalizeH="0" baseline="0" dirty="0">
                <a:ln>
                  <a:noFill/>
                </a:ln>
                <a:effectLst/>
                <a:ea typeface="Times New Roman" panose="02020603050405020304" pitchFamily="18" charset="0"/>
                <a:cs typeface="Tms Rmn" charset="0"/>
              </a:rPr>
              <a:t>The most cost-effective combination for high reliability is identified.  </a:t>
            </a:r>
            <a:endParaRPr kumimoji="0" lang="en-US" altLang="en-US" sz="3200" b="0" i="0" strike="noStrike" cap="none" normalizeH="0" baseline="0" dirty="0">
              <a:ln>
                <a:noFill/>
              </a:ln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434843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98764"/>
            <a:ext cx="10663990" cy="707737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4900" dirty="0">
                <a:solidFill>
                  <a:srgbClr val="0070C0"/>
                </a:solidFill>
                <a:latin typeface="Times New Roman"/>
                <a:cs typeface="+mj-cs"/>
              </a:rPr>
              <a:t>The cost of improving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2395" y="1380456"/>
            <a:ext cx="10515600" cy="40970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dirty="0"/>
              <a:t>Designing a system for higher reliability is usually considered very difficult. </a:t>
            </a:r>
          </a:p>
          <a:p>
            <a:pPr marL="457200" lvl="1" indent="0">
              <a:buNone/>
            </a:pPr>
            <a:r>
              <a:rPr lang="en-US" dirty="0"/>
              <a:t>The first steps are sometimes surprisingly easy.  </a:t>
            </a:r>
          </a:p>
          <a:p>
            <a:pPr marL="0" indent="0">
              <a:buNone/>
            </a:pPr>
            <a:r>
              <a:rPr lang="en-US" dirty="0"/>
              <a:t>If reliability was not considered in the initial design, </a:t>
            </a:r>
          </a:p>
          <a:p>
            <a:pPr marL="457200" lvl="1" indent="0">
              <a:buNone/>
            </a:pPr>
            <a:r>
              <a:rPr lang="en-US" dirty="0"/>
              <a:t>simply selecting more reliable components, </a:t>
            </a:r>
          </a:p>
          <a:p>
            <a:pPr marL="457200" lvl="1" indent="0">
              <a:buNone/>
            </a:pPr>
            <a:r>
              <a:rPr lang="en-US" dirty="0"/>
              <a:t>derating to reduce stresses, and </a:t>
            </a:r>
          </a:p>
          <a:p>
            <a:pPr marL="457200" lvl="1" indent="0">
              <a:buNone/>
            </a:pPr>
            <a:r>
              <a:rPr lang="en-US" dirty="0"/>
              <a:t>limiting the operational envelope can greatly improve reliability.  </a:t>
            </a:r>
          </a:p>
          <a:p>
            <a:pPr marL="0" indent="0">
              <a:buNone/>
            </a:pPr>
            <a:r>
              <a:rPr lang="en-US" dirty="0"/>
              <a:t>On the other hand, common systems such as automobiles and computers, have had their reliability greatly improved by intense continued effort.</a:t>
            </a:r>
          </a:p>
          <a:p>
            <a:pPr marL="457200" lvl="1" indent="0">
              <a:buNone/>
            </a:pPr>
            <a:r>
              <a:rPr lang="en-US" dirty="0"/>
              <a:t>Further improvements are very difficult.  </a:t>
            </a:r>
          </a:p>
          <a:p>
            <a:pPr marL="0" indent="0">
              <a:buNone/>
            </a:pPr>
            <a:r>
              <a:rPr lang="en-US" dirty="0"/>
              <a:t>Improving reliability has increasing costs and diminishing returns.  </a:t>
            </a:r>
          </a:p>
        </p:txBody>
      </p:sp>
    </p:spTree>
    <p:extLst>
      <p:ext uri="{BB962C8B-B14F-4D97-AF65-F5344CB8AC3E}">
        <p14:creationId xmlns:p14="http://schemas.microsoft.com/office/powerpoint/2010/main" val="30586216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05" y="433851"/>
            <a:ext cx="10663990" cy="1325563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Times New Roman"/>
                <a:cs typeface="+mj-cs"/>
              </a:rPr>
              <a:t>We need a mathematical formula for the cost of higher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61666"/>
            <a:ext cx="10830791" cy="40970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600" dirty="0"/>
              <a:t>The formula should reflect several basic constraints.  </a:t>
            </a:r>
          </a:p>
          <a:p>
            <a:pPr marL="457200" lvl="1" indent="0">
              <a:buNone/>
            </a:pPr>
            <a:r>
              <a:rPr lang="en-US" sz="3200" dirty="0"/>
              <a:t>The cost of more reliability should always be greater than zero.  </a:t>
            </a:r>
          </a:p>
          <a:p>
            <a:pPr marL="457200" lvl="1" indent="0">
              <a:buNone/>
            </a:pPr>
            <a:r>
              <a:rPr lang="en-US" sz="3200" dirty="0"/>
              <a:t>The cost for higher reliability increases with  higher reliability.  </a:t>
            </a:r>
          </a:p>
          <a:p>
            <a:pPr marL="457200" lvl="1" indent="0">
              <a:buNone/>
            </a:pPr>
            <a:r>
              <a:rPr lang="en-US" sz="3200" dirty="0"/>
              <a:t>The cost of reliability equal to one should be infinite.  </a:t>
            </a:r>
          </a:p>
          <a:p>
            <a:pPr marL="0" indent="0">
              <a:buNone/>
            </a:pPr>
            <a:r>
              <a:rPr lang="en-US" sz="3600" dirty="0"/>
              <a:t>The engineering facts are;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no free lunch,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diminishing returns, and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sz="3200" dirty="0"/>
              <a:t>sooner or later, everything fails. 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6296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483" y="462829"/>
            <a:ext cx="10823317" cy="1325563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Times New Roman"/>
                <a:cs typeface="+mj-cs"/>
              </a:rPr>
              <a:t>Several different mathematical rules have been proposed for the cost of improving reliability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75966"/>
            <a:ext cx="10515600" cy="409708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If the original cost is C0, for the original failure rate, F0, the cost for failure rate F is:</a:t>
            </a:r>
          </a:p>
          <a:p>
            <a:pPr marL="457200" lvl="1" indent="0">
              <a:buNone/>
            </a:pPr>
            <a:r>
              <a:rPr lang="en-US" sz="3200" dirty="0"/>
              <a:t>Log cost C(F) = C0 [1 + log</a:t>
            </a:r>
            <a:r>
              <a:rPr lang="en-US" sz="3200" baseline="-25000" dirty="0"/>
              <a:t>2</a:t>
            </a:r>
            <a:r>
              <a:rPr lang="en-US" sz="3200" dirty="0"/>
              <a:t> (F0/F)] </a:t>
            </a:r>
          </a:p>
          <a:p>
            <a:pPr marL="457200" lvl="1" indent="0">
              <a:buNone/>
            </a:pPr>
            <a:r>
              <a:rPr lang="en-US" sz="3200" dirty="0"/>
              <a:t>Proportional cost C(F) = C0 (F0/F)</a:t>
            </a:r>
            <a:r>
              <a:rPr lang="en-US" sz="3200" baseline="30000" dirty="0"/>
              <a:t>a</a:t>
            </a:r>
            <a:r>
              <a:rPr lang="en-US" sz="3200" dirty="0"/>
              <a:t>, for a = 0.25 or 1</a:t>
            </a:r>
          </a:p>
          <a:p>
            <a:pPr marL="457200" lvl="1" indent="0">
              <a:buNone/>
            </a:pPr>
            <a:r>
              <a:rPr lang="en-US" sz="3200" dirty="0"/>
              <a:t>Exponential cost C(F) = C(0) exp [(F0 - F)/F]</a:t>
            </a:r>
          </a:p>
          <a:p>
            <a:pPr marL="0" indent="0">
              <a:buNone/>
            </a:pPr>
            <a:r>
              <a:rPr lang="en-US" sz="3600" dirty="0"/>
              <a:t>The log</a:t>
            </a:r>
            <a:r>
              <a:rPr lang="en-US" sz="3600" baseline="-25000" dirty="0"/>
              <a:t>2</a:t>
            </a:r>
            <a:r>
              <a:rPr lang="en-US" sz="3600" dirty="0"/>
              <a:t> (1/F) and exp (1/F) can be approximated by (1/F)</a:t>
            </a:r>
            <a:r>
              <a:rPr lang="en-US" sz="3600" baseline="30000" dirty="0"/>
              <a:t>a</a:t>
            </a:r>
            <a:r>
              <a:rPr lang="en-US" sz="3600" dirty="0"/>
              <a:t> for different  “a” exponents.</a:t>
            </a:r>
          </a:p>
          <a:p>
            <a:pPr marL="457200" lvl="1" indent="0">
              <a:buNone/>
            </a:pPr>
            <a:r>
              <a:rPr lang="en-US" sz="3200" dirty="0"/>
              <a:t>Cost of failure rate F is  C(F) = C0 (F0/F)</a:t>
            </a:r>
            <a:r>
              <a:rPr lang="en-US" sz="3200" baseline="30000" dirty="0"/>
              <a:t>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4732384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05" y="438433"/>
            <a:ext cx="10663990" cy="1325563"/>
          </a:xfrm>
        </p:spPr>
        <p:txBody>
          <a:bodyPr>
            <a:noAutofit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Times New Roman"/>
                <a:cs typeface="+mj-cs"/>
              </a:rPr>
              <a:t>The proportional function cost of reliability  covers all the expected cases by varying “a”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28457" y="1964425"/>
            <a:ext cx="5980387" cy="40995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Cost of failure rate F is  C0 (F0/F)</a:t>
            </a:r>
            <a:r>
              <a:rPr lang="en-US" sz="3200" baseline="30000" dirty="0"/>
              <a:t>a</a:t>
            </a:r>
          </a:p>
          <a:p>
            <a:r>
              <a:rPr lang="en-US" dirty="0"/>
              <a:t>The slowest cost increase is for (1/F)</a:t>
            </a:r>
            <a:r>
              <a:rPr lang="en-US" baseline="30000" dirty="0"/>
              <a:t>0.25</a:t>
            </a:r>
          </a:p>
          <a:p>
            <a:r>
              <a:rPr lang="en-US" dirty="0"/>
              <a:t>The next slowest for 1 + log</a:t>
            </a:r>
            <a:r>
              <a:rPr lang="en-US" baseline="-25000" dirty="0"/>
              <a:t>2</a:t>
            </a:r>
            <a:r>
              <a:rPr lang="en-US" dirty="0"/>
              <a:t> (1/F), which can be approximated by 1.59 (1/F)</a:t>
            </a:r>
            <a:r>
              <a:rPr lang="en-US" baseline="30000" dirty="0"/>
              <a:t>0.35</a:t>
            </a:r>
            <a:r>
              <a:rPr lang="en-US" dirty="0"/>
              <a:t> </a:t>
            </a:r>
          </a:p>
          <a:p>
            <a:r>
              <a:rPr lang="en-US" dirty="0"/>
              <a:t>The third slowest increase is for (1/F)</a:t>
            </a:r>
            <a:r>
              <a:rPr lang="en-US" baseline="30000" dirty="0"/>
              <a:t>1</a:t>
            </a:r>
          </a:p>
          <a:p>
            <a:r>
              <a:rPr lang="en-US" dirty="0"/>
              <a:t>The fastest is for exp [(F0-F)/F], which can be approximated by 0.68 (1/F) </a:t>
            </a:r>
            <a:r>
              <a:rPr lang="en-US" baseline="30000" dirty="0"/>
              <a:t>2.35</a:t>
            </a:r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EB142E2-B5A6-E047-8376-F93DF9491EB2}"/>
              </a:ext>
            </a:extLst>
          </p:cNvPr>
          <p:cNvGraphicFramePr/>
          <p:nvPr/>
        </p:nvGraphicFramePr>
        <p:xfrm>
          <a:off x="838200" y="1690688"/>
          <a:ext cx="5016062" cy="464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54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05" y="587520"/>
            <a:ext cx="10663990" cy="584458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Times New Roman"/>
                <a:cs typeface="+mj-cs"/>
              </a:rPr>
              <a:t>The cost of redundancy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4005" y="1454727"/>
            <a:ext cx="11050459" cy="458715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The failure rate for N parallel redundant units is (system failure rate)</a:t>
            </a:r>
            <a:r>
              <a:rPr lang="en-US" sz="3200" baseline="30000" dirty="0"/>
              <a:t>N</a:t>
            </a:r>
            <a:r>
              <a:rPr lang="en-US" sz="3200" dirty="0"/>
              <a:t> </a:t>
            </a:r>
          </a:p>
          <a:p>
            <a:pPr marL="0" indent="0">
              <a:buNone/>
            </a:pPr>
            <a:r>
              <a:rPr lang="en-US" sz="3200" dirty="0"/>
              <a:t>The cost of redundancy is N times the system cost.  </a:t>
            </a:r>
          </a:p>
          <a:p>
            <a:pPr marL="457200" lvl="1" indent="0">
              <a:buNone/>
            </a:pPr>
            <a:r>
              <a:rPr lang="en-US" sz="2800" dirty="0"/>
              <a:t>The total redundant system cost is proportional to N/(system failure rate)</a:t>
            </a:r>
            <a:r>
              <a:rPr lang="en-US" sz="2800" baseline="30000" dirty="0"/>
              <a:t>a</a:t>
            </a:r>
          </a:p>
          <a:p>
            <a:pPr marL="457200" lvl="1" indent="0">
              <a:buNone/>
            </a:pPr>
            <a:r>
              <a:rPr lang="en-US" sz="2800" dirty="0"/>
              <a:t>[Since each redundant system has cost proportional to 1/(system failure rate)</a:t>
            </a:r>
            <a:r>
              <a:rPr lang="en-US" sz="2800" baseline="30000" dirty="0"/>
              <a:t>a </a:t>
            </a:r>
            <a:r>
              <a:rPr lang="en-US" sz="2800" dirty="0"/>
              <a:t>]</a:t>
            </a:r>
          </a:p>
          <a:p>
            <a:pPr marL="0" indent="0">
              <a:buNone/>
            </a:pPr>
            <a:r>
              <a:rPr lang="en-US" sz="3200" dirty="0"/>
              <a:t>The cost of redundancy increases as N gets larger, but a larger N allows a higher system failure rate, which reduces system design cost.  </a:t>
            </a:r>
          </a:p>
          <a:p>
            <a:pPr marL="457200" lvl="1" indent="0">
              <a:buNone/>
            </a:pPr>
            <a:r>
              <a:rPr lang="en-US" sz="2800" dirty="0"/>
              <a:t>There is a certain N, a certain level of redundancy, that has the minimum cost to achieve the required overall redundant system failure rate.  </a:t>
            </a:r>
          </a:p>
        </p:txBody>
      </p:sp>
    </p:spTree>
    <p:extLst>
      <p:ext uri="{BB962C8B-B14F-4D97-AF65-F5344CB8AC3E}">
        <p14:creationId xmlns:p14="http://schemas.microsoft.com/office/powerpoint/2010/main" val="19771025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005" y="433851"/>
            <a:ext cx="10663990" cy="1325563"/>
          </a:xfrm>
        </p:spPr>
        <p:txBody>
          <a:bodyPr>
            <a:normAutofit fontScale="90000"/>
          </a:bodyPr>
          <a:lstStyle/>
          <a:p>
            <a:pPr fontAlgn="base">
              <a:spcAft>
                <a:spcPct val="0"/>
              </a:spcAft>
            </a:pPr>
            <a:r>
              <a:rPr lang="en-US" sz="4900" dirty="0">
                <a:solidFill>
                  <a:srgbClr val="0070C0"/>
                </a:solidFill>
                <a:latin typeface="Times New Roman"/>
                <a:cs typeface="+mj-cs"/>
              </a:rPr>
              <a:t>The minimum cost for the redundant system is achieved at the optimum level of redundancy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689" y="1892838"/>
            <a:ext cx="11320622" cy="409708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3200" dirty="0"/>
              <a:t>The N for minimum cost is equal to -a ln (redundant system failure rate).  </a:t>
            </a:r>
          </a:p>
          <a:p>
            <a:pPr marL="0" indent="0">
              <a:buNone/>
            </a:pPr>
            <a:r>
              <a:rPr lang="en-US" sz="3200" dirty="0"/>
              <a:t>The minimum cost of the N redundant systems is proportional to N * (original system failure rate)</a:t>
            </a:r>
            <a:r>
              <a:rPr lang="en-US" sz="3200" baseline="30000" dirty="0"/>
              <a:t>a</a:t>
            </a:r>
            <a:r>
              <a:rPr lang="en-US" sz="3200" dirty="0"/>
              <a:t>.  </a:t>
            </a:r>
          </a:p>
          <a:p>
            <a:pPr marL="457200" lvl="1" indent="0">
              <a:buNone/>
            </a:pPr>
            <a:r>
              <a:rPr lang="en-US" sz="2800" dirty="0"/>
              <a:t>The higher the original system failure rate, the higher the minimum cost for the desired redundant reliability. </a:t>
            </a:r>
          </a:p>
          <a:p>
            <a:pPr marL="0" indent="0">
              <a:buNone/>
            </a:pPr>
            <a:r>
              <a:rPr lang="en-US" sz="3200" dirty="0"/>
              <a:t>The optimum redesigned individual system failure rate is proportional to exp (-1/a). </a:t>
            </a:r>
          </a:p>
          <a:p>
            <a:pPr marL="457200" lvl="1" indent="0">
              <a:buNone/>
            </a:pPr>
            <a:r>
              <a:rPr lang="en-US" sz="2800" dirty="0"/>
              <a:t>The greater the difficulty, the higher the optimum individual system failure rate.  </a:t>
            </a:r>
          </a:p>
        </p:txBody>
      </p:sp>
    </p:spTree>
    <p:extLst>
      <p:ext uri="{BB962C8B-B14F-4D97-AF65-F5344CB8AC3E}">
        <p14:creationId xmlns:p14="http://schemas.microsoft.com/office/powerpoint/2010/main" val="1121633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D80A04-FE13-711C-9A8E-D76873850B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9083" y="496199"/>
            <a:ext cx="10663990" cy="761102"/>
          </a:xfrm>
        </p:spPr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dirty="0">
                <a:solidFill>
                  <a:srgbClr val="0070C0"/>
                </a:solidFill>
                <a:latin typeface="Times New Roman"/>
                <a:cs typeface="+mj-cs"/>
              </a:rPr>
              <a:t>Summary – high reliability at minimum cost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F96EE-EA95-25D3-32C8-8A0CC0436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9083" y="1257301"/>
            <a:ext cx="10515600" cy="413558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3500" dirty="0"/>
              <a:t>The cost to reduce a system failure rate from F0 to F is (F0/F)</a:t>
            </a:r>
            <a:r>
              <a:rPr lang="en-US" sz="3500" baseline="30000" dirty="0"/>
              <a:t>a</a:t>
            </a:r>
            <a:r>
              <a:rPr lang="en-US" sz="3500" dirty="0"/>
              <a:t>, where </a:t>
            </a:r>
          </a:p>
          <a:p>
            <a:pPr marL="457200" lvl="1" indent="0">
              <a:buNone/>
            </a:pPr>
            <a:r>
              <a:rPr lang="en-US" sz="3000" dirty="0"/>
              <a:t>F0 is the original system failure rate, and  </a:t>
            </a:r>
          </a:p>
          <a:p>
            <a:pPr marL="457200" lvl="1" indent="0">
              <a:buNone/>
            </a:pPr>
            <a:r>
              <a:rPr lang="en-US" sz="3000" dirty="0"/>
              <a:t>“a” from 0.25 to 2.50 reflects the degree of difficulty. </a:t>
            </a:r>
          </a:p>
          <a:p>
            <a:pPr marL="0" indent="0">
              <a:buNone/>
            </a:pPr>
            <a:r>
              <a:rPr lang="en-US" sz="3500" dirty="0"/>
              <a:t>The number N of redundant systems is needed to achieve the required overall failure rate, F</a:t>
            </a:r>
            <a:r>
              <a:rPr lang="en-US" sz="3500" baseline="30000" dirty="0"/>
              <a:t>N</a:t>
            </a:r>
            <a:r>
              <a:rPr lang="en-US" sz="3500" dirty="0"/>
              <a:t>. </a:t>
            </a:r>
          </a:p>
          <a:p>
            <a:pPr marL="457200" lvl="1" indent="0">
              <a:buNone/>
            </a:pPr>
            <a:r>
              <a:rPr lang="en-US" sz="3000" dirty="0"/>
              <a:t>The minimum cost of the N redundant systems is proportional to N * (original system failure rate)</a:t>
            </a:r>
            <a:r>
              <a:rPr lang="en-US" sz="3000" baseline="30000" dirty="0"/>
              <a:t>a</a:t>
            </a:r>
            <a:r>
              <a:rPr lang="en-US" sz="3000" dirty="0"/>
              <a:t>.  </a:t>
            </a:r>
          </a:p>
          <a:p>
            <a:pPr marL="0" indent="0">
              <a:buNone/>
            </a:pPr>
            <a:r>
              <a:rPr lang="en-US" sz="3500" dirty="0"/>
              <a:t>Increasing the intrinsic reliability of a system has diminishing returns. </a:t>
            </a:r>
          </a:p>
          <a:p>
            <a:pPr marL="457200" lvl="1" indent="0">
              <a:buNone/>
            </a:pPr>
            <a:r>
              <a:rPr lang="en-US" sz="3000" dirty="0"/>
              <a:t>Ultimately it becomes more cost-effective to add redundancy.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93926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3238</TotalTime>
  <Words>826</Words>
  <Application>Microsoft Office PowerPoint</Application>
  <PresentationFormat>Widescreen</PresentationFormat>
  <Paragraphs>69</Paragraphs>
  <Slides>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Office Theme</vt:lpstr>
      <vt:lpstr>High Reliability at Minimum Cost</vt:lpstr>
      <vt:lpstr>Overview</vt:lpstr>
      <vt:lpstr>The cost of improving reliability</vt:lpstr>
      <vt:lpstr>We need a mathematical formula for the cost of higher reliability</vt:lpstr>
      <vt:lpstr>Several different mathematical rules have been proposed for the cost of improving reliability</vt:lpstr>
      <vt:lpstr>The proportional function cost of reliability  covers all the expected cases by varying “a”</vt:lpstr>
      <vt:lpstr>The cost of redundancy </vt:lpstr>
      <vt:lpstr>The minimum cost for the redundant system is achieved at the optimum level of redundancy</vt:lpstr>
      <vt:lpstr>Summary – high reliability at minimum cost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 Title</dc:title>
  <dc:creator>vkrivtso</dc:creator>
  <cp:lastModifiedBy>Raimondi, Aya Eto (LARC-B713)[ROTHE ARES Joint Venture]</cp:lastModifiedBy>
  <cp:revision>15</cp:revision>
  <dcterms:created xsi:type="dcterms:W3CDTF">2023-07-23T18:01:22Z</dcterms:created>
  <dcterms:modified xsi:type="dcterms:W3CDTF">2023-11-29T19:52:19Z</dcterms:modified>
</cp:coreProperties>
</file>