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2" r:id="rId2"/>
    <p:sldId id="263" r:id="rId3"/>
    <p:sldId id="264" r:id="rId4"/>
    <p:sldId id="267" r:id="rId5"/>
    <p:sldId id="268" r:id="rId6"/>
    <p:sldId id="266" r:id="rId7"/>
    <p:sldId id="269" r:id="rId8"/>
    <p:sldId id="270" r:id="rId9"/>
    <p:sldId id="271" r:id="rId10"/>
    <p:sldId id="272" r:id="rId11"/>
    <p:sldId id="27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4" autoAdjust="0"/>
    <p:restoredTop sz="94660"/>
  </p:normalViewPr>
  <p:slideViewPr>
    <p:cSldViewPr snapToGrid="0">
      <p:cViewPr varScale="1">
        <p:scale>
          <a:sx n="128" d="100"/>
          <a:sy n="128" d="100"/>
        </p:scale>
        <p:origin x="328" y="176"/>
      </p:cViewPr>
      <p:guideLst/>
    </p:cSldViewPr>
  </p:slid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hwjones/Desktop/hwjones/2023%20work/2023%20conferences/RAMS%2024/RAMS%2024%20papers%2024%20version/80%20How%20many%20unreliable%20spares/Current%20work/Excel%20spreadsheets/Cost%20of%20reliability%2027%20for%208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hwjones/Desktop/hwjones/2023%20work/2023%20conferences/RAMS%2024/RAMS%2024%20papers%2024%20version/80%20How%20many%20unreliable%20spares/Current%20work/Excel%20spreadsheets/Cost%20of%20reliability%2027%20for%2080.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a:latin typeface="Times New Roman" panose="02020603050405020304" pitchFamily="18" charset="0"/>
                <a:cs typeface="Times New Roman" panose="02020603050405020304" pitchFamily="18" charset="0"/>
              </a:rPr>
              <a:t>Confidence versus Reliability</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xVal>
            <c:numRef>
              <c:f>'ICES 139 fixed formula, x,  (2)'!$E$38:$E$46</c:f>
              <c:numCache>
                <c:formatCode>General</c:formatCode>
                <c:ptCount val="9"/>
                <c:pt idx="0">
                  <c:v>0.94</c:v>
                </c:pt>
                <c:pt idx="1">
                  <c:v>0.93</c:v>
                </c:pt>
                <c:pt idx="2">
                  <c:v>0.92</c:v>
                </c:pt>
                <c:pt idx="3">
                  <c:v>0.91</c:v>
                </c:pt>
                <c:pt idx="4" formatCode="0.00">
                  <c:v>0.9</c:v>
                </c:pt>
                <c:pt idx="5" formatCode="0.00">
                  <c:v>0.85</c:v>
                </c:pt>
                <c:pt idx="6" formatCode="0.00">
                  <c:v>0.8</c:v>
                </c:pt>
                <c:pt idx="7" formatCode="0.00">
                  <c:v>0.7</c:v>
                </c:pt>
                <c:pt idx="8" formatCode="0.00">
                  <c:v>0.6</c:v>
                </c:pt>
              </c:numCache>
            </c:numRef>
          </c:xVal>
          <c:yVal>
            <c:numRef>
              <c:f>'ICES 139 fixed formula, x,  (2)'!$F$38:$F$46</c:f>
              <c:numCache>
                <c:formatCode>0.0000</c:formatCode>
                <c:ptCount val="9"/>
                <c:pt idx="0">
                  <c:v>0.08</c:v>
                </c:pt>
                <c:pt idx="1">
                  <c:v>0.51</c:v>
                </c:pt>
                <c:pt idx="2">
                  <c:v>0.73</c:v>
                </c:pt>
                <c:pt idx="3">
                  <c:v>0.84</c:v>
                </c:pt>
                <c:pt idx="4">
                  <c:v>0.9</c:v>
                </c:pt>
                <c:pt idx="5">
                  <c:v>0.98550000000000004</c:v>
                </c:pt>
                <c:pt idx="6">
                  <c:v>0.99660000000000004</c:v>
                </c:pt>
                <c:pt idx="7">
                  <c:v>0.99960000000000004</c:v>
                </c:pt>
                <c:pt idx="8">
                  <c:v>0.99990000000000001</c:v>
                </c:pt>
              </c:numCache>
            </c:numRef>
          </c:yVal>
          <c:smooth val="0"/>
          <c:extLst>
            <c:ext xmlns:c16="http://schemas.microsoft.com/office/drawing/2014/chart" uri="{C3380CC4-5D6E-409C-BE32-E72D297353CC}">
              <c16:uniqueId val="{00000000-77C6-1244-9554-AD90A31F63D6}"/>
            </c:ext>
          </c:extLst>
        </c:ser>
        <c:dLbls>
          <c:showLegendKey val="0"/>
          <c:showVal val="0"/>
          <c:showCatName val="0"/>
          <c:showSerName val="0"/>
          <c:showPercent val="0"/>
          <c:showBubbleSize val="0"/>
        </c:dLbls>
        <c:axId val="844449168"/>
        <c:axId val="844349360"/>
      </c:scatterChart>
      <c:valAx>
        <c:axId val="844449168"/>
        <c:scaling>
          <c:orientation val="minMax"/>
          <c:max val="1"/>
          <c:min val="0.6"/>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atin typeface="Times New Roman" panose="02020603050405020304" pitchFamily="18" charset="0"/>
                    <a:cs typeface="Times New Roman" panose="02020603050405020304" pitchFamily="18" charset="0"/>
                  </a:rPr>
                  <a:t>Reliability</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4349360"/>
        <c:crosses val="autoZero"/>
        <c:crossBetween val="midCat"/>
      </c:valAx>
      <c:valAx>
        <c:axId val="844349360"/>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atin typeface="Times New Roman" panose="02020603050405020304" pitchFamily="18" charset="0"/>
                    <a:cs typeface="Times New Roman" panose="02020603050405020304" pitchFamily="18" charset="0"/>
                  </a:rPr>
                  <a:t>Confidence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444916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dirty="0">
                <a:latin typeface="Times New Roman" panose="02020603050405020304" pitchFamily="18" charset="0"/>
                <a:cs typeface="Times New Roman" panose="02020603050405020304" pitchFamily="18" charset="0"/>
              </a:rPr>
              <a:t>N</a:t>
            </a:r>
            <a:r>
              <a:rPr lang="en-US" sz="1200" baseline="0" dirty="0">
                <a:latin typeface="Times New Roman" panose="02020603050405020304" pitchFamily="18" charset="0"/>
                <a:cs typeface="Times New Roman" panose="02020603050405020304" pitchFamily="18" charset="0"/>
              </a:rPr>
              <a:t> versus </a:t>
            </a:r>
            <a:r>
              <a:rPr lang="en-US" sz="1200" b="0" i="0" u="none" strike="noStrike" baseline="0" dirty="0">
                <a:effectLst/>
                <a:latin typeface="Times New Roman" panose="02020603050405020304" pitchFamily="18" charset="0"/>
                <a:cs typeface="Times New Roman" panose="02020603050405020304" pitchFamily="18" charset="0"/>
              </a:rPr>
              <a:t>Reliability</a:t>
            </a:r>
            <a:r>
              <a:rPr lang="en-US" sz="1200" b="0" i="0" u="none" strike="noStrike" baseline="0" dirty="0">
                <a:latin typeface="Times New Roman" panose="02020603050405020304" pitchFamily="18" charset="0"/>
                <a:cs typeface="Times New Roman" panose="02020603050405020304" pitchFamily="18" charset="0"/>
              </a:rPr>
              <a:t> = </a:t>
            </a:r>
            <a:r>
              <a:rPr lang="en-US" sz="1200" baseline="0" dirty="0">
                <a:latin typeface="Times New Roman" panose="02020603050405020304" pitchFamily="18" charset="0"/>
                <a:cs typeface="Times New Roman" panose="02020603050405020304" pitchFamily="18" charset="0"/>
              </a:rPr>
              <a:t>C</a:t>
            </a:r>
            <a:r>
              <a:rPr lang="en-US" sz="1200" dirty="0">
                <a:latin typeface="Times New Roman" panose="02020603050405020304" pitchFamily="18" charset="0"/>
                <a:cs typeface="Times New Roman" panose="02020603050405020304" pitchFamily="18" charset="0"/>
              </a:rPr>
              <a:t>onfidence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xVal>
            <c:numRef>
              <c:f>'ICES 139 fixed formula, x,  (2)'!$J$9:$J$20</c:f>
              <c:numCache>
                <c:formatCode>General</c:formatCode>
                <c:ptCount val="12"/>
                <c:pt idx="0">
                  <c:v>0.995</c:v>
                </c:pt>
                <c:pt idx="1">
                  <c:v>0.99</c:v>
                </c:pt>
                <c:pt idx="2">
                  <c:v>0.98</c:v>
                </c:pt>
                <c:pt idx="3">
                  <c:v>0.95</c:v>
                </c:pt>
                <c:pt idx="4">
                  <c:v>0.93</c:v>
                </c:pt>
                <c:pt idx="5">
                  <c:v>0.91</c:v>
                </c:pt>
                <c:pt idx="6" formatCode="0.00">
                  <c:v>0.9</c:v>
                </c:pt>
                <c:pt idx="7" formatCode="0.00">
                  <c:v>0.85</c:v>
                </c:pt>
                <c:pt idx="8" formatCode="0.00">
                  <c:v>0.8</c:v>
                </c:pt>
                <c:pt idx="9" formatCode="0.00">
                  <c:v>0.7</c:v>
                </c:pt>
                <c:pt idx="10" formatCode="0.00">
                  <c:v>0.6</c:v>
                </c:pt>
                <c:pt idx="11" formatCode="0.00">
                  <c:v>0.5</c:v>
                </c:pt>
              </c:numCache>
            </c:numRef>
          </c:xVal>
          <c:yVal>
            <c:numRef>
              <c:f>'ICES 139 fixed formula, x,  (2)'!$K$9:$K$20</c:f>
              <c:numCache>
                <c:formatCode>General</c:formatCode>
                <c:ptCount val="12"/>
                <c:pt idx="0">
                  <c:v>11.84</c:v>
                </c:pt>
                <c:pt idx="1">
                  <c:v>10.7</c:v>
                </c:pt>
                <c:pt idx="2">
                  <c:v>9.57</c:v>
                </c:pt>
                <c:pt idx="3" formatCode="0.00">
                  <c:v>8.1</c:v>
                </c:pt>
                <c:pt idx="4" formatCode="0.00">
                  <c:v>7.57</c:v>
                </c:pt>
                <c:pt idx="5" formatCode="0.00">
                  <c:v>7.36</c:v>
                </c:pt>
                <c:pt idx="6" formatCode="0.00">
                  <c:v>7.01</c:v>
                </c:pt>
                <c:pt idx="7" formatCode="0.00">
                  <c:v>6.37</c:v>
                </c:pt>
                <c:pt idx="8" formatCode="0.00">
                  <c:v>5.93</c:v>
                </c:pt>
                <c:pt idx="9" formatCode="0.00">
                  <c:v>5.31</c:v>
                </c:pt>
                <c:pt idx="10" formatCode="0.00">
                  <c:v>4.87</c:v>
                </c:pt>
                <c:pt idx="11" formatCode="0.00">
                  <c:v>4.53</c:v>
                </c:pt>
              </c:numCache>
            </c:numRef>
          </c:yVal>
          <c:smooth val="0"/>
          <c:extLst>
            <c:ext xmlns:c16="http://schemas.microsoft.com/office/drawing/2014/chart" uri="{C3380CC4-5D6E-409C-BE32-E72D297353CC}">
              <c16:uniqueId val="{00000000-1A6D-E34D-8420-6B603E4B5F98}"/>
            </c:ext>
          </c:extLst>
        </c:ser>
        <c:dLbls>
          <c:showLegendKey val="0"/>
          <c:showVal val="0"/>
          <c:showCatName val="0"/>
          <c:showSerName val="0"/>
          <c:showPercent val="0"/>
          <c:showBubbleSize val="0"/>
        </c:dLbls>
        <c:axId val="844449168"/>
        <c:axId val="844349360"/>
      </c:scatterChart>
      <c:valAx>
        <c:axId val="844449168"/>
        <c:scaling>
          <c:orientation val="minMax"/>
          <c:max val="1"/>
          <c:min val="0.5"/>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atin typeface="Times New Roman" panose="02020603050405020304" pitchFamily="18" charset="0"/>
                    <a:cs typeface="Times New Roman" panose="02020603050405020304" pitchFamily="18" charset="0"/>
                  </a:rPr>
                  <a:t>Reliability = confidence</a:t>
                </a:r>
              </a:p>
            </c:rich>
          </c:tx>
          <c:layout>
            <c:manualLayout>
              <c:xMode val="edge"/>
              <c:yMode val="edge"/>
              <c:x val="0.34035353305921257"/>
              <c:y val="0.93295165466943675"/>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4349360"/>
        <c:crosses val="autoZero"/>
        <c:crossBetween val="midCat"/>
      </c:valAx>
      <c:valAx>
        <c:axId val="844349360"/>
        <c:scaling>
          <c:orientation val="minMax"/>
          <c:max val="12"/>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atin typeface="Times New Roman" panose="02020603050405020304" pitchFamily="18" charset="0"/>
                    <a:cs typeface="Times New Roman" panose="02020603050405020304" pitchFamily="18" charset="0"/>
                  </a:rPr>
                  <a:t>N,</a:t>
                </a:r>
                <a:r>
                  <a:rPr lang="en-US" baseline="0">
                    <a:latin typeface="Times New Roman" panose="02020603050405020304" pitchFamily="18" charset="0"/>
                    <a:cs typeface="Times New Roman" panose="02020603050405020304" pitchFamily="18" charset="0"/>
                  </a:rPr>
                  <a:t> number of units</a:t>
                </a:r>
                <a:endParaRPr lang="en-US">
                  <a:latin typeface="Times New Roman" panose="02020603050405020304" pitchFamily="18" charset="0"/>
                  <a:cs typeface="Times New Roman" panose="02020603050405020304" pitchFamily="18" charset="0"/>
                </a:endParaRP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444916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694B50-004B-4113-BF36-43D87D9ECD37}" type="datetimeFigureOut">
              <a:rPr lang="en-US" smtClean="0"/>
              <a:t>11/1/23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9D28A4-03AA-410D-AB0E-8783F1735DEB}" type="slidenum">
              <a:rPr lang="en-US" smtClean="0"/>
              <a:t>‹#›</a:t>
            </a:fld>
            <a:endParaRPr lang="en-US"/>
          </a:p>
        </p:txBody>
      </p:sp>
    </p:spTree>
    <p:extLst>
      <p:ext uri="{BB962C8B-B14F-4D97-AF65-F5344CB8AC3E}">
        <p14:creationId xmlns:p14="http://schemas.microsoft.com/office/powerpoint/2010/main" val="3732572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15ECB-A889-925D-43A7-BF55AF6FB48B}"/>
              </a:ext>
            </a:extLst>
          </p:cNvPr>
          <p:cNvSpPr>
            <a:spLocks noGrp="1"/>
          </p:cNvSpPr>
          <p:nvPr>
            <p:ph type="ctrTitle"/>
          </p:nvPr>
        </p:nvSpPr>
        <p:spPr>
          <a:xfrm>
            <a:off x="1010653" y="962819"/>
            <a:ext cx="10042358" cy="849939"/>
          </a:xfrm>
        </p:spPr>
        <p:txBody>
          <a:bodyPr anchor="b"/>
          <a:lstStyle>
            <a:lvl1pPr algn="ctr">
              <a:defRPr sz="6000">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3" name="Subtitle 2">
            <a:extLst>
              <a:ext uri="{FF2B5EF4-FFF2-40B4-BE49-F238E27FC236}">
                <a16:creationId xmlns:a16="http://schemas.microsoft.com/office/drawing/2014/main" id="{89ECECE3-A6DB-DC72-B9D9-2FB33B123EEA}"/>
              </a:ext>
            </a:extLst>
          </p:cNvPr>
          <p:cNvSpPr>
            <a:spLocks noGrp="1"/>
          </p:cNvSpPr>
          <p:nvPr>
            <p:ph type="subTitle" idx="1"/>
          </p:nvPr>
        </p:nvSpPr>
        <p:spPr>
          <a:xfrm>
            <a:off x="1524000" y="3602038"/>
            <a:ext cx="9144000" cy="1655762"/>
          </a:xfrm>
        </p:spPr>
        <p:txBody>
          <a:bodyPr/>
          <a:lstStyle>
            <a:lvl1pPr marL="0" indent="0" algn="ctr">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Freeform 7">
            <a:extLst>
              <a:ext uri="{FF2B5EF4-FFF2-40B4-BE49-F238E27FC236}">
                <a16:creationId xmlns:a16="http://schemas.microsoft.com/office/drawing/2014/main" id="{5DE1E25A-C48F-EB66-2BF5-559355A909D8}"/>
              </a:ext>
            </a:extLst>
          </p:cNvPr>
          <p:cNvSpPr>
            <a:spLocks noChangeArrowheads="1"/>
          </p:cNvSpPr>
          <p:nvPr userDrawn="1"/>
        </p:nvSpPr>
        <p:spPr bwMode="auto">
          <a:xfrm>
            <a:off x="609599" y="762000"/>
            <a:ext cx="10571747"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rgbClr val="00B0F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pic>
        <p:nvPicPr>
          <p:cNvPr id="8" name="Picture 7" descr="A blue and white logo&#10;&#10;Description automatically generated with low confidence">
            <a:extLst>
              <a:ext uri="{FF2B5EF4-FFF2-40B4-BE49-F238E27FC236}">
                <a16:creationId xmlns:a16="http://schemas.microsoft.com/office/drawing/2014/main" id="{55FCCFED-88DC-FF84-996D-4B2B07274D4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35953" y="6096000"/>
            <a:ext cx="36830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Line 8">
            <a:extLst>
              <a:ext uri="{FF2B5EF4-FFF2-40B4-BE49-F238E27FC236}">
                <a16:creationId xmlns:a16="http://schemas.microsoft.com/office/drawing/2014/main" id="{17C5D485-53A4-3399-8597-22DC3F9A4EB8}"/>
              </a:ext>
            </a:extLst>
          </p:cNvPr>
          <p:cNvSpPr>
            <a:spLocks noChangeShapeType="1"/>
          </p:cNvSpPr>
          <p:nvPr userDrawn="1"/>
        </p:nvSpPr>
        <p:spPr bwMode="auto">
          <a:xfrm>
            <a:off x="2045369" y="2566737"/>
            <a:ext cx="9200146" cy="0"/>
          </a:xfrm>
          <a:prstGeom prst="line">
            <a:avLst/>
          </a:prstGeom>
          <a:noFill/>
          <a:ln w="19050">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extLst>
      <p:ext uri="{BB962C8B-B14F-4D97-AF65-F5344CB8AC3E}">
        <p14:creationId xmlns:p14="http://schemas.microsoft.com/office/powerpoint/2010/main" val="3416202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AD460-E978-028B-FB96-53092BFF411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74C475-B6FE-E007-04A5-D27EEF2DC5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E259B2-5029-4A01-9CD2-FAD7C3FDE353}"/>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4D1E5A06-80A9-2BD2-95EC-92EA2312BD18}"/>
              </a:ext>
            </a:extLst>
          </p:cNvPr>
          <p:cNvSpPr>
            <a:spLocks noGrp="1"/>
          </p:cNvSpPr>
          <p:nvPr>
            <p:ph type="ftr" sz="quarter" idx="11"/>
          </p:nvPr>
        </p:nvSpPr>
        <p:spPr>
          <a:xfrm>
            <a:off x="4038600" y="6356350"/>
            <a:ext cx="4114800" cy="365125"/>
          </a:xfrm>
          <a:prstGeom prst="rect">
            <a:avLst/>
          </a:prstGeom>
        </p:spPr>
        <p:txBody>
          <a:bodyPr/>
          <a:lstStyle/>
          <a:p>
            <a:r>
              <a:rPr lang="en-US"/>
              <a:t>2024 RAMS –Tutorial Session# – Last Name</a:t>
            </a:r>
          </a:p>
        </p:txBody>
      </p:sp>
      <p:sp>
        <p:nvSpPr>
          <p:cNvPr id="6" name="Slide Number Placeholder 5">
            <a:extLst>
              <a:ext uri="{FF2B5EF4-FFF2-40B4-BE49-F238E27FC236}">
                <a16:creationId xmlns:a16="http://schemas.microsoft.com/office/drawing/2014/main" id="{649056AA-E922-FD53-2D25-EAE9515B8C12}"/>
              </a:ext>
            </a:extLst>
          </p:cNvPr>
          <p:cNvSpPr>
            <a:spLocks noGrp="1"/>
          </p:cNvSpPr>
          <p:nvPr>
            <p:ph type="sldNum" sz="quarter" idx="12"/>
          </p:nvPr>
        </p:nvSpPr>
        <p:spPr>
          <a:xfrm>
            <a:off x="8610600" y="6356350"/>
            <a:ext cx="2743200" cy="365125"/>
          </a:xfrm>
          <a:prstGeom prst="rect">
            <a:avLst/>
          </a:prstGeom>
        </p:spPr>
        <p:txBody>
          <a:bodyPr/>
          <a:lstStyle/>
          <a:p>
            <a:fld id="{C70610F4-5E3C-4E2B-8D6E-C7479FB620AE}" type="slidenum">
              <a:rPr lang="en-US" smtClean="0"/>
              <a:t>‹#›</a:t>
            </a:fld>
            <a:endParaRPr lang="en-US"/>
          </a:p>
        </p:txBody>
      </p:sp>
    </p:spTree>
    <p:extLst>
      <p:ext uri="{BB962C8B-B14F-4D97-AF65-F5344CB8AC3E}">
        <p14:creationId xmlns:p14="http://schemas.microsoft.com/office/powerpoint/2010/main" val="965037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7C7BB4-2CA5-A191-A0E6-BEFB607D959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DF9F753-CD45-E781-11B3-F17FE12C9E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5B57E-7A58-F73B-7E8D-D4649B72D7B5}"/>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7FE5CEDD-3C52-D041-7996-58243B300AE0}"/>
              </a:ext>
            </a:extLst>
          </p:cNvPr>
          <p:cNvSpPr>
            <a:spLocks noGrp="1"/>
          </p:cNvSpPr>
          <p:nvPr>
            <p:ph type="ftr" sz="quarter" idx="11"/>
          </p:nvPr>
        </p:nvSpPr>
        <p:spPr>
          <a:xfrm>
            <a:off x="4038600" y="6356350"/>
            <a:ext cx="4114800" cy="365125"/>
          </a:xfrm>
          <a:prstGeom prst="rect">
            <a:avLst/>
          </a:prstGeom>
        </p:spPr>
        <p:txBody>
          <a:bodyPr/>
          <a:lstStyle/>
          <a:p>
            <a:r>
              <a:rPr lang="en-US"/>
              <a:t>2024 RAMS –Tutorial Session# – Last Name</a:t>
            </a:r>
          </a:p>
        </p:txBody>
      </p:sp>
      <p:sp>
        <p:nvSpPr>
          <p:cNvPr id="6" name="Slide Number Placeholder 5">
            <a:extLst>
              <a:ext uri="{FF2B5EF4-FFF2-40B4-BE49-F238E27FC236}">
                <a16:creationId xmlns:a16="http://schemas.microsoft.com/office/drawing/2014/main" id="{8BD53984-9006-050D-1F3B-A393A790C985}"/>
              </a:ext>
            </a:extLst>
          </p:cNvPr>
          <p:cNvSpPr>
            <a:spLocks noGrp="1"/>
          </p:cNvSpPr>
          <p:nvPr>
            <p:ph type="sldNum" sz="quarter" idx="12"/>
          </p:nvPr>
        </p:nvSpPr>
        <p:spPr>
          <a:xfrm>
            <a:off x="8610600" y="6356350"/>
            <a:ext cx="2743200" cy="365125"/>
          </a:xfrm>
          <a:prstGeom prst="rect">
            <a:avLst/>
          </a:prstGeom>
        </p:spPr>
        <p:txBody>
          <a:bodyPr/>
          <a:lstStyle/>
          <a:p>
            <a:fld id="{C70610F4-5E3C-4E2B-8D6E-C7479FB620AE}" type="slidenum">
              <a:rPr lang="en-US" smtClean="0"/>
              <a:t>‹#›</a:t>
            </a:fld>
            <a:endParaRPr lang="en-US"/>
          </a:p>
        </p:txBody>
      </p:sp>
    </p:spTree>
    <p:extLst>
      <p:ext uri="{BB962C8B-B14F-4D97-AF65-F5344CB8AC3E}">
        <p14:creationId xmlns:p14="http://schemas.microsoft.com/office/powerpoint/2010/main" val="3020163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011F4-CEFF-C305-631A-69C2E104E386}"/>
              </a:ext>
            </a:extLst>
          </p:cNvPr>
          <p:cNvSpPr>
            <a:spLocks noGrp="1"/>
          </p:cNvSpPr>
          <p:nvPr>
            <p:ph type="title"/>
          </p:nvPr>
        </p:nvSpPr>
        <p:spPr>
          <a:xfrm>
            <a:off x="689810" y="589715"/>
            <a:ext cx="10663990" cy="1325563"/>
          </a:xfrm>
        </p:spPr>
        <p:txBody>
          <a:bodyPr/>
          <a:lstStyle>
            <a:lvl1pPr>
              <a:defRPr>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Content Placeholder 2">
            <a:extLst>
              <a:ext uri="{FF2B5EF4-FFF2-40B4-BE49-F238E27FC236}">
                <a16:creationId xmlns:a16="http://schemas.microsoft.com/office/drawing/2014/main" id="{3B728C2C-D374-1A74-B8E5-42574EA87FE1}"/>
              </a:ext>
            </a:extLst>
          </p:cNvPr>
          <p:cNvSpPr>
            <a:spLocks noGrp="1"/>
          </p:cNvSpPr>
          <p:nvPr>
            <p:ph idx="1"/>
          </p:nvPr>
        </p:nvSpPr>
        <p:spPr>
          <a:xfrm>
            <a:off x="838200" y="2079875"/>
            <a:ext cx="10515600" cy="4097087"/>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reeform 7">
            <a:extLst>
              <a:ext uri="{FF2B5EF4-FFF2-40B4-BE49-F238E27FC236}">
                <a16:creationId xmlns:a16="http://schemas.microsoft.com/office/drawing/2014/main" id="{8231CC03-210E-3D34-8266-F1EA997B0B83}"/>
              </a:ext>
            </a:extLst>
          </p:cNvPr>
          <p:cNvSpPr>
            <a:spLocks noChangeArrowheads="1"/>
          </p:cNvSpPr>
          <p:nvPr userDrawn="1"/>
        </p:nvSpPr>
        <p:spPr bwMode="auto">
          <a:xfrm>
            <a:off x="441158" y="425118"/>
            <a:ext cx="10571747"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rgbClr val="00B0F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 name="TextBox 8">
            <a:extLst>
              <a:ext uri="{FF2B5EF4-FFF2-40B4-BE49-F238E27FC236}">
                <a16:creationId xmlns:a16="http://schemas.microsoft.com/office/drawing/2014/main" id="{53E84D41-5E68-509B-9655-3C9085C6002A}"/>
              </a:ext>
            </a:extLst>
          </p:cNvPr>
          <p:cNvSpPr txBox="1"/>
          <p:nvPr userDrawn="1"/>
        </p:nvSpPr>
        <p:spPr>
          <a:xfrm>
            <a:off x="4095180" y="6248216"/>
            <a:ext cx="1888659"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600" dirty="0">
                <a:solidFill>
                  <a:srgbClr val="0070C0"/>
                </a:solidFill>
                <a:latin typeface="Times New Roman" panose="02020603050405020304" pitchFamily="18" charset="0"/>
              </a:rPr>
              <a:t>2024 RAMS – Jones</a:t>
            </a:r>
          </a:p>
        </p:txBody>
      </p:sp>
      <p:sp>
        <p:nvSpPr>
          <p:cNvPr id="11" name="Slide Number Placeholder 5">
            <a:extLst>
              <a:ext uri="{FF2B5EF4-FFF2-40B4-BE49-F238E27FC236}">
                <a16:creationId xmlns:a16="http://schemas.microsoft.com/office/drawing/2014/main" id="{549832FC-0D13-E3D6-F7FF-5981DE2115E6}"/>
              </a:ext>
            </a:extLst>
          </p:cNvPr>
          <p:cNvSpPr txBox="1">
            <a:spLocks/>
          </p:cNvSpPr>
          <p:nvPr userDrawn="1"/>
        </p:nvSpPr>
        <p:spPr>
          <a:xfrm>
            <a:off x="9180091" y="627614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rgbClr val="0070C0"/>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70610F4-5E3C-4E2B-8D6E-C7479FB620AE}" type="slidenum">
              <a:rPr lang="en-US" sz="1400" smtClean="0"/>
              <a:pPr/>
              <a:t>‹#›</a:t>
            </a:fld>
            <a:endParaRPr lang="en-US" sz="1400" dirty="0"/>
          </a:p>
        </p:txBody>
      </p:sp>
    </p:spTree>
    <p:extLst>
      <p:ext uri="{BB962C8B-B14F-4D97-AF65-F5344CB8AC3E}">
        <p14:creationId xmlns:p14="http://schemas.microsoft.com/office/powerpoint/2010/main" val="2952933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64136-1865-4A02-E046-7EE435C1006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C434705-72B5-A53B-E9E5-103E17B7F2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D18978-6E85-8329-74B7-3E40B57DDC4F}"/>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56ADAFFE-143E-EC63-8C50-6C3B85F77EAF}"/>
              </a:ext>
            </a:extLst>
          </p:cNvPr>
          <p:cNvSpPr>
            <a:spLocks noGrp="1"/>
          </p:cNvSpPr>
          <p:nvPr>
            <p:ph type="ftr" sz="quarter" idx="11"/>
          </p:nvPr>
        </p:nvSpPr>
        <p:spPr>
          <a:xfrm>
            <a:off x="4038600" y="6356350"/>
            <a:ext cx="4114800" cy="365125"/>
          </a:xfrm>
          <a:prstGeom prst="rect">
            <a:avLst/>
          </a:prstGeom>
        </p:spPr>
        <p:txBody>
          <a:bodyPr/>
          <a:lstStyle/>
          <a:p>
            <a:r>
              <a:rPr lang="en-US"/>
              <a:t>2024 RAMS –Tutorial Session# – Last Name</a:t>
            </a:r>
          </a:p>
        </p:txBody>
      </p:sp>
      <p:sp>
        <p:nvSpPr>
          <p:cNvPr id="6" name="Slide Number Placeholder 5">
            <a:extLst>
              <a:ext uri="{FF2B5EF4-FFF2-40B4-BE49-F238E27FC236}">
                <a16:creationId xmlns:a16="http://schemas.microsoft.com/office/drawing/2014/main" id="{379AA594-F9A3-717A-323D-3398524C60C2}"/>
              </a:ext>
            </a:extLst>
          </p:cNvPr>
          <p:cNvSpPr>
            <a:spLocks noGrp="1"/>
          </p:cNvSpPr>
          <p:nvPr>
            <p:ph type="sldNum" sz="quarter" idx="12"/>
          </p:nvPr>
        </p:nvSpPr>
        <p:spPr>
          <a:xfrm>
            <a:off x="8610600" y="6356350"/>
            <a:ext cx="2743200" cy="365125"/>
          </a:xfrm>
          <a:prstGeom prst="rect">
            <a:avLst/>
          </a:prstGeom>
        </p:spPr>
        <p:txBody>
          <a:bodyPr/>
          <a:lstStyle/>
          <a:p>
            <a:fld id="{C70610F4-5E3C-4E2B-8D6E-C7479FB620AE}" type="slidenum">
              <a:rPr lang="en-US" smtClean="0"/>
              <a:t>‹#›</a:t>
            </a:fld>
            <a:endParaRPr lang="en-US"/>
          </a:p>
        </p:txBody>
      </p:sp>
    </p:spTree>
    <p:extLst>
      <p:ext uri="{BB962C8B-B14F-4D97-AF65-F5344CB8AC3E}">
        <p14:creationId xmlns:p14="http://schemas.microsoft.com/office/powerpoint/2010/main" val="1434008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77C11-BCA8-A7AF-24F1-1138D5173E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F420C4-0E65-95E8-DFB0-B1C6AAD47DE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79237FE-B1D6-CAC6-4F2F-E1266651290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263C12-DCD7-46D4-EF6D-7BA168982FF9}"/>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5275CC60-1220-8B88-33BB-6EDA046E7087}"/>
              </a:ext>
            </a:extLst>
          </p:cNvPr>
          <p:cNvSpPr>
            <a:spLocks noGrp="1"/>
          </p:cNvSpPr>
          <p:nvPr>
            <p:ph type="ftr" sz="quarter" idx="11"/>
          </p:nvPr>
        </p:nvSpPr>
        <p:spPr>
          <a:xfrm>
            <a:off x="4038600" y="6356350"/>
            <a:ext cx="4114800" cy="365125"/>
          </a:xfrm>
          <a:prstGeom prst="rect">
            <a:avLst/>
          </a:prstGeom>
        </p:spPr>
        <p:txBody>
          <a:bodyPr/>
          <a:lstStyle/>
          <a:p>
            <a:r>
              <a:rPr lang="en-US"/>
              <a:t>2024 RAMS –Tutorial Session# – Last Name</a:t>
            </a:r>
          </a:p>
        </p:txBody>
      </p:sp>
      <p:sp>
        <p:nvSpPr>
          <p:cNvPr id="7" name="Slide Number Placeholder 6">
            <a:extLst>
              <a:ext uri="{FF2B5EF4-FFF2-40B4-BE49-F238E27FC236}">
                <a16:creationId xmlns:a16="http://schemas.microsoft.com/office/drawing/2014/main" id="{9CA7CB47-0471-4411-2678-66497B0A2960}"/>
              </a:ext>
            </a:extLst>
          </p:cNvPr>
          <p:cNvSpPr>
            <a:spLocks noGrp="1"/>
          </p:cNvSpPr>
          <p:nvPr>
            <p:ph type="sldNum" sz="quarter" idx="12"/>
          </p:nvPr>
        </p:nvSpPr>
        <p:spPr>
          <a:xfrm>
            <a:off x="8610600" y="6356350"/>
            <a:ext cx="2743200" cy="365125"/>
          </a:xfrm>
          <a:prstGeom prst="rect">
            <a:avLst/>
          </a:prstGeom>
        </p:spPr>
        <p:txBody>
          <a:bodyPr/>
          <a:lstStyle/>
          <a:p>
            <a:fld id="{C70610F4-5E3C-4E2B-8D6E-C7479FB620AE}" type="slidenum">
              <a:rPr lang="en-US" smtClean="0"/>
              <a:t>‹#›</a:t>
            </a:fld>
            <a:endParaRPr lang="en-US"/>
          </a:p>
        </p:txBody>
      </p:sp>
    </p:spTree>
    <p:extLst>
      <p:ext uri="{BB962C8B-B14F-4D97-AF65-F5344CB8AC3E}">
        <p14:creationId xmlns:p14="http://schemas.microsoft.com/office/powerpoint/2010/main" val="110118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E73F6-0A0C-FE5E-DFFE-2F7DD8047DA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BDEF2F6-FDE4-34A7-D8D2-D736B1085E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759C67-27BF-F94C-3E8F-C267CD23B6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717EE2-EA62-7D3E-E864-8063094E7A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0DF58CD-9337-9DB1-CEDB-FC2236C27E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BA0E6D-3A8A-D23C-41BC-2D6A907E88CE}"/>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3A369ED3-114B-4026-0656-3EAB054DCF85}"/>
              </a:ext>
            </a:extLst>
          </p:cNvPr>
          <p:cNvSpPr>
            <a:spLocks noGrp="1"/>
          </p:cNvSpPr>
          <p:nvPr>
            <p:ph type="ftr" sz="quarter" idx="11"/>
          </p:nvPr>
        </p:nvSpPr>
        <p:spPr>
          <a:xfrm>
            <a:off x="4038600" y="6356350"/>
            <a:ext cx="4114800" cy="365125"/>
          </a:xfrm>
          <a:prstGeom prst="rect">
            <a:avLst/>
          </a:prstGeom>
        </p:spPr>
        <p:txBody>
          <a:bodyPr/>
          <a:lstStyle/>
          <a:p>
            <a:r>
              <a:rPr lang="en-US"/>
              <a:t>2024 RAMS –Tutorial Session# – Last Name</a:t>
            </a:r>
          </a:p>
        </p:txBody>
      </p:sp>
      <p:sp>
        <p:nvSpPr>
          <p:cNvPr id="9" name="Slide Number Placeholder 8">
            <a:extLst>
              <a:ext uri="{FF2B5EF4-FFF2-40B4-BE49-F238E27FC236}">
                <a16:creationId xmlns:a16="http://schemas.microsoft.com/office/drawing/2014/main" id="{D6C62E69-DE48-DE7B-67EB-52DF04C49CFD}"/>
              </a:ext>
            </a:extLst>
          </p:cNvPr>
          <p:cNvSpPr>
            <a:spLocks noGrp="1"/>
          </p:cNvSpPr>
          <p:nvPr>
            <p:ph type="sldNum" sz="quarter" idx="12"/>
          </p:nvPr>
        </p:nvSpPr>
        <p:spPr>
          <a:xfrm>
            <a:off x="8610600" y="6356350"/>
            <a:ext cx="2743200" cy="365125"/>
          </a:xfrm>
          <a:prstGeom prst="rect">
            <a:avLst/>
          </a:prstGeom>
        </p:spPr>
        <p:txBody>
          <a:bodyPr/>
          <a:lstStyle/>
          <a:p>
            <a:fld id="{C70610F4-5E3C-4E2B-8D6E-C7479FB620AE}" type="slidenum">
              <a:rPr lang="en-US" smtClean="0"/>
              <a:t>‹#›</a:t>
            </a:fld>
            <a:endParaRPr lang="en-US"/>
          </a:p>
        </p:txBody>
      </p:sp>
    </p:spTree>
    <p:extLst>
      <p:ext uri="{BB962C8B-B14F-4D97-AF65-F5344CB8AC3E}">
        <p14:creationId xmlns:p14="http://schemas.microsoft.com/office/powerpoint/2010/main" val="1153070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699BC-B119-E217-B9C7-321DECC80B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7822FA-DE3F-3033-6CB7-0A2487D31F5E}"/>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792E8E97-C1CB-3526-6845-0B9B27FEDB14}"/>
              </a:ext>
            </a:extLst>
          </p:cNvPr>
          <p:cNvSpPr>
            <a:spLocks noGrp="1"/>
          </p:cNvSpPr>
          <p:nvPr>
            <p:ph type="ftr" sz="quarter" idx="11"/>
          </p:nvPr>
        </p:nvSpPr>
        <p:spPr>
          <a:xfrm>
            <a:off x="4038600" y="6356350"/>
            <a:ext cx="4114800" cy="365125"/>
          </a:xfrm>
          <a:prstGeom prst="rect">
            <a:avLst/>
          </a:prstGeom>
        </p:spPr>
        <p:txBody>
          <a:bodyPr/>
          <a:lstStyle/>
          <a:p>
            <a:r>
              <a:rPr lang="en-US"/>
              <a:t>2024 RAMS –Tutorial Session# – Last Name</a:t>
            </a:r>
          </a:p>
        </p:txBody>
      </p:sp>
      <p:sp>
        <p:nvSpPr>
          <p:cNvPr id="5" name="Slide Number Placeholder 4">
            <a:extLst>
              <a:ext uri="{FF2B5EF4-FFF2-40B4-BE49-F238E27FC236}">
                <a16:creationId xmlns:a16="http://schemas.microsoft.com/office/drawing/2014/main" id="{90D6EA13-D457-3914-3211-522FA122F9C3}"/>
              </a:ext>
            </a:extLst>
          </p:cNvPr>
          <p:cNvSpPr>
            <a:spLocks noGrp="1"/>
          </p:cNvSpPr>
          <p:nvPr>
            <p:ph type="sldNum" sz="quarter" idx="12"/>
          </p:nvPr>
        </p:nvSpPr>
        <p:spPr>
          <a:xfrm>
            <a:off x="8610600" y="6356350"/>
            <a:ext cx="2743200" cy="365125"/>
          </a:xfrm>
          <a:prstGeom prst="rect">
            <a:avLst/>
          </a:prstGeom>
        </p:spPr>
        <p:txBody>
          <a:bodyPr/>
          <a:lstStyle/>
          <a:p>
            <a:fld id="{C70610F4-5E3C-4E2B-8D6E-C7479FB620AE}" type="slidenum">
              <a:rPr lang="en-US" smtClean="0"/>
              <a:t>‹#›</a:t>
            </a:fld>
            <a:endParaRPr lang="en-US"/>
          </a:p>
        </p:txBody>
      </p:sp>
    </p:spTree>
    <p:extLst>
      <p:ext uri="{BB962C8B-B14F-4D97-AF65-F5344CB8AC3E}">
        <p14:creationId xmlns:p14="http://schemas.microsoft.com/office/powerpoint/2010/main" val="2917054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46421D-B20C-3764-65B5-935B68898BC7}"/>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D5E6A92C-1CF7-3E55-74A1-21A8AB7AE2AF}"/>
              </a:ext>
            </a:extLst>
          </p:cNvPr>
          <p:cNvSpPr>
            <a:spLocks noGrp="1"/>
          </p:cNvSpPr>
          <p:nvPr>
            <p:ph type="ftr" sz="quarter" idx="11"/>
          </p:nvPr>
        </p:nvSpPr>
        <p:spPr>
          <a:xfrm>
            <a:off x="4038600" y="6356350"/>
            <a:ext cx="4114800" cy="365125"/>
          </a:xfrm>
          <a:prstGeom prst="rect">
            <a:avLst/>
          </a:prstGeom>
        </p:spPr>
        <p:txBody>
          <a:bodyPr/>
          <a:lstStyle/>
          <a:p>
            <a:r>
              <a:rPr lang="en-US"/>
              <a:t>2024 RAMS –Tutorial Session# – Last Name</a:t>
            </a:r>
          </a:p>
        </p:txBody>
      </p:sp>
      <p:sp>
        <p:nvSpPr>
          <p:cNvPr id="4" name="Slide Number Placeholder 3">
            <a:extLst>
              <a:ext uri="{FF2B5EF4-FFF2-40B4-BE49-F238E27FC236}">
                <a16:creationId xmlns:a16="http://schemas.microsoft.com/office/drawing/2014/main" id="{1BDDD159-9A60-5668-A6CD-C40A0FAC5445}"/>
              </a:ext>
            </a:extLst>
          </p:cNvPr>
          <p:cNvSpPr>
            <a:spLocks noGrp="1"/>
          </p:cNvSpPr>
          <p:nvPr>
            <p:ph type="sldNum" sz="quarter" idx="12"/>
          </p:nvPr>
        </p:nvSpPr>
        <p:spPr>
          <a:xfrm>
            <a:off x="8610600" y="6356350"/>
            <a:ext cx="2743200" cy="365125"/>
          </a:xfrm>
          <a:prstGeom prst="rect">
            <a:avLst/>
          </a:prstGeom>
        </p:spPr>
        <p:txBody>
          <a:bodyPr/>
          <a:lstStyle/>
          <a:p>
            <a:fld id="{C70610F4-5E3C-4E2B-8D6E-C7479FB620AE}" type="slidenum">
              <a:rPr lang="en-US" smtClean="0"/>
              <a:t>‹#›</a:t>
            </a:fld>
            <a:endParaRPr lang="en-US"/>
          </a:p>
        </p:txBody>
      </p:sp>
    </p:spTree>
    <p:extLst>
      <p:ext uri="{BB962C8B-B14F-4D97-AF65-F5344CB8AC3E}">
        <p14:creationId xmlns:p14="http://schemas.microsoft.com/office/powerpoint/2010/main" val="2221112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93CCB-9434-2008-07FC-D508342513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6690430-8645-2EA8-C3C0-0EE3C2F24D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F9D2C02-0471-DDE8-688C-A1A08B4970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9BE945-A271-A539-3CE4-670316EA90C3}"/>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D82F762E-A0C2-227A-9AFA-EB7778F54173}"/>
              </a:ext>
            </a:extLst>
          </p:cNvPr>
          <p:cNvSpPr>
            <a:spLocks noGrp="1"/>
          </p:cNvSpPr>
          <p:nvPr>
            <p:ph type="ftr" sz="quarter" idx="11"/>
          </p:nvPr>
        </p:nvSpPr>
        <p:spPr>
          <a:xfrm>
            <a:off x="4038600" y="6356350"/>
            <a:ext cx="4114800" cy="365125"/>
          </a:xfrm>
          <a:prstGeom prst="rect">
            <a:avLst/>
          </a:prstGeom>
        </p:spPr>
        <p:txBody>
          <a:bodyPr/>
          <a:lstStyle/>
          <a:p>
            <a:r>
              <a:rPr lang="en-US"/>
              <a:t>2024 RAMS –Tutorial Session# – Last Name</a:t>
            </a:r>
          </a:p>
        </p:txBody>
      </p:sp>
      <p:sp>
        <p:nvSpPr>
          <p:cNvPr id="7" name="Slide Number Placeholder 6">
            <a:extLst>
              <a:ext uri="{FF2B5EF4-FFF2-40B4-BE49-F238E27FC236}">
                <a16:creationId xmlns:a16="http://schemas.microsoft.com/office/drawing/2014/main" id="{6E250F9E-A2E3-891F-DA40-91C9EC4C31F2}"/>
              </a:ext>
            </a:extLst>
          </p:cNvPr>
          <p:cNvSpPr>
            <a:spLocks noGrp="1"/>
          </p:cNvSpPr>
          <p:nvPr>
            <p:ph type="sldNum" sz="quarter" idx="12"/>
          </p:nvPr>
        </p:nvSpPr>
        <p:spPr>
          <a:xfrm>
            <a:off x="8610600" y="6356350"/>
            <a:ext cx="2743200" cy="365125"/>
          </a:xfrm>
          <a:prstGeom prst="rect">
            <a:avLst/>
          </a:prstGeom>
        </p:spPr>
        <p:txBody>
          <a:bodyPr/>
          <a:lstStyle/>
          <a:p>
            <a:fld id="{C70610F4-5E3C-4E2B-8D6E-C7479FB620AE}" type="slidenum">
              <a:rPr lang="en-US" smtClean="0"/>
              <a:t>‹#›</a:t>
            </a:fld>
            <a:endParaRPr lang="en-US"/>
          </a:p>
        </p:txBody>
      </p:sp>
    </p:spTree>
    <p:extLst>
      <p:ext uri="{BB962C8B-B14F-4D97-AF65-F5344CB8AC3E}">
        <p14:creationId xmlns:p14="http://schemas.microsoft.com/office/powerpoint/2010/main" val="582192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BBFBD-F860-F1AD-ACB2-AA3FEC84B1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87C8DD-E1C4-F38E-7468-FD42AEAC26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19E38FB-388C-EC08-CAE8-9AAFE783FD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487402-6B73-1187-C9AD-FE2F533A6DC2}"/>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9BD168EB-D260-02A0-1C06-974C0AFC72CB}"/>
              </a:ext>
            </a:extLst>
          </p:cNvPr>
          <p:cNvSpPr>
            <a:spLocks noGrp="1"/>
          </p:cNvSpPr>
          <p:nvPr>
            <p:ph type="ftr" sz="quarter" idx="11"/>
          </p:nvPr>
        </p:nvSpPr>
        <p:spPr>
          <a:xfrm>
            <a:off x="4038600" y="6356350"/>
            <a:ext cx="4114800" cy="365125"/>
          </a:xfrm>
          <a:prstGeom prst="rect">
            <a:avLst/>
          </a:prstGeom>
        </p:spPr>
        <p:txBody>
          <a:bodyPr/>
          <a:lstStyle/>
          <a:p>
            <a:r>
              <a:rPr lang="en-US"/>
              <a:t>2024 RAMS –Tutorial Session# – Last Name</a:t>
            </a:r>
          </a:p>
        </p:txBody>
      </p:sp>
      <p:sp>
        <p:nvSpPr>
          <p:cNvPr id="7" name="Slide Number Placeholder 6">
            <a:extLst>
              <a:ext uri="{FF2B5EF4-FFF2-40B4-BE49-F238E27FC236}">
                <a16:creationId xmlns:a16="http://schemas.microsoft.com/office/drawing/2014/main" id="{6376BAF1-C080-6E5F-FFF4-F36EB63707B2}"/>
              </a:ext>
            </a:extLst>
          </p:cNvPr>
          <p:cNvSpPr>
            <a:spLocks noGrp="1"/>
          </p:cNvSpPr>
          <p:nvPr>
            <p:ph type="sldNum" sz="quarter" idx="12"/>
          </p:nvPr>
        </p:nvSpPr>
        <p:spPr>
          <a:xfrm>
            <a:off x="8610600" y="6356350"/>
            <a:ext cx="2743200" cy="365125"/>
          </a:xfrm>
          <a:prstGeom prst="rect">
            <a:avLst/>
          </a:prstGeom>
        </p:spPr>
        <p:txBody>
          <a:bodyPr/>
          <a:lstStyle/>
          <a:p>
            <a:fld id="{C70610F4-5E3C-4E2B-8D6E-C7479FB620AE}" type="slidenum">
              <a:rPr lang="en-US" smtClean="0"/>
              <a:t>‹#›</a:t>
            </a:fld>
            <a:endParaRPr lang="en-US"/>
          </a:p>
        </p:txBody>
      </p:sp>
    </p:spTree>
    <p:extLst>
      <p:ext uri="{BB962C8B-B14F-4D97-AF65-F5344CB8AC3E}">
        <p14:creationId xmlns:p14="http://schemas.microsoft.com/office/powerpoint/2010/main" val="4238560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8D68D8-5308-C5A4-A652-F24B3D2134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29D0A8B-C29F-B38B-18BE-AB72BDF305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85FC5D72-266D-C97F-2275-39903CB88B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pPr fontAlgn="base">
              <a:spcBef>
                <a:spcPct val="50000"/>
              </a:spcBef>
              <a:spcAft>
                <a:spcPct val="0"/>
              </a:spcAft>
              <a:defRPr/>
            </a:pPr>
            <a:r>
              <a:rPr lang="en-US" altLang="en-US" dirty="0">
                <a:solidFill>
                  <a:srgbClr val="0070C0"/>
                </a:solidFill>
                <a:latin typeface="Times New Roman" panose="02020603050405020304" pitchFamily="18" charset="0"/>
              </a:rPr>
              <a:t>2024 RAMS –Tutorial Session# – Last Name</a:t>
            </a:r>
          </a:p>
        </p:txBody>
      </p:sp>
      <p:sp>
        <p:nvSpPr>
          <p:cNvPr id="6" name="Slide Number Placeholder 5">
            <a:extLst>
              <a:ext uri="{FF2B5EF4-FFF2-40B4-BE49-F238E27FC236}">
                <a16:creationId xmlns:a16="http://schemas.microsoft.com/office/drawing/2014/main" id="{A30505BC-174D-D966-E159-6F04056D87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400">
                <a:solidFill>
                  <a:srgbClr val="0070C0"/>
                </a:solidFill>
                <a:latin typeface="Times New Roman" panose="02020603050405020304" pitchFamily="18" charset="0"/>
                <a:cs typeface="Times New Roman" panose="02020603050405020304" pitchFamily="18" charset="0"/>
              </a:defRPr>
            </a:lvl1pPr>
          </a:lstStyle>
          <a:p>
            <a:fld id="{C70610F4-5E3C-4E2B-8D6E-C7479FB620AE}" type="slidenum">
              <a:rPr lang="en-US" smtClean="0"/>
              <a:pPr/>
              <a:t>‹#›</a:t>
            </a:fld>
            <a:endParaRPr lang="en-US"/>
          </a:p>
        </p:txBody>
      </p:sp>
      <p:pic>
        <p:nvPicPr>
          <p:cNvPr id="8" name="Picture 2" descr="RAMS 2022 Logo">
            <a:extLst>
              <a:ext uri="{FF2B5EF4-FFF2-40B4-BE49-F238E27FC236}">
                <a16:creationId xmlns:a16="http://schemas.microsoft.com/office/drawing/2014/main" id="{E72F82D0-1C30-660E-C958-36E0606C9AD9}"/>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l="2" r="82715" b="25824"/>
          <a:stretch>
            <a:fillRect/>
          </a:stretch>
        </p:blipFill>
        <p:spPr bwMode="auto">
          <a:xfrm>
            <a:off x="248653" y="6176963"/>
            <a:ext cx="5334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3280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D8545-8410-0057-A1A0-5A672A9DEF41}"/>
              </a:ext>
            </a:extLst>
          </p:cNvPr>
          <p:cNvSpPr>
            <a:spLocks noGrp="1"/>
          </p:cNvSpPr>
          <p:nvPr>
            <p:ph type="ctrTitle"/>
          </p:nvPr>
        </p:nvSpPr>
        <p:spPr>
          <a:xfrm>
            <a:off x="785190" y="545893"/>
            <a:ext cx="10803836" cy="1655762"/>
          </a:xfrm>
        </p:spPr>
        <p:txBody>
          <a:bodyPr>
            <a:normAutofit fontScale="90000"/>
          </a:bodyPr>
          <a:lstStyle/>
          <a:p>
            <a:pPr marL="0" marR="0" algn="l">
              <a:spcAft>
                <a:spcPts val="0"/>
              </a:spcAft>
            </a:pPr>
            <a:r>
              <a:rPr lang="en-US" sz="4900" dirty="0">
                <a:solidFill>
                  <a:srgbClr val="0070C0"/>
                </a:solidFill>
                <a:latin typeface="Times New Roman"/>
                <a:cs typeface="+mj-cs"/>
              </a:rPr>
              <a:t>Redundancy: How Many Unreliable Spares are Needed for High Reliability and Confidence?</a:t>
            </a:r>
          </a:p>
        </p:txBody>
      </p:sp>
      <p:sp>
        <p:nvSpPr>
          <p:cNvPr id="3" name="Subtitle 2">
            <a:extLst>
              <a:ext uri="{FF2B5EF4-FFF2-40B4-BE49-F238E27FC236}">
                <a16:creationId xmlns:a16="http://schemas.microsoft.com/office/drawing/2014/main" id="{1FA5FA2A-6434-B202-1011-EB79A2DD3341}"/>
              </a:ext>
            </a:extLst>
          </p:cNvPr>
          <p:cNvSpPr>
            <a:spLocks noGrp="1"/>
          </p:cNvSpPr>
          <p:nvPr>
            <p:ph type="subTitle" idx="1"/>
          </p:nvPr>
        </p:nvSpPr>
        <p:spPr>
          <a:xfrm>
            <a:off x="1524000" y="3523283"/>
            <a:ext cx="9144000" cy="1013793"/>
          </a:xfrm>
        </p:spPr>
        <p:txBody>
          <a:bodyPr>
            <a:normAutofit/>
          </a:bodyPr>
          <a:lstStyle/>
          <a:p>
            <a:r>
              <a:rPr lang="en-US" altLang="en-US" dirty="0"/>
              <a:t>Harry W. Jones, Ph.D., MBA, </a:t>
            </a:r>
          </a:p>
          <a:p>
            <a:r>
              <a:rPr lang="en-US" altLang="en-US" dirty="0"/>
              <a:t>NASA Ames Research Center</a:t>
            </a:r>
          </a:p>
        </p:txBody>
      </p:sp>
    </p:spTree>
    <p:extLst>
      <p:ext uri="{BB962C8B-B14F-4D97-AF65-F5344CB8AC3E}">
        <p14:creationId xmlns:p14="http://schemas.microsoft.com/office/powerpoint/2010/main" val="3076311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4D089-DFE5-3806-39A7-D0514F3BF9AA}"/>
              </a:ext>
            </a:extLst>
          </p:cNvPr>
          <p:cNvSpPr>
            <a:spLocks noGrp="1"/>
          </p:cNvSpPr>
          <p:nvPr>
            <p:ph type="title"/>
          </p:nvPr>
        </p:nvSpPr>
        <p:spPr>
          <a:xfrm>
            <a:off x="560602" y="420750"/>
            <a:ext cx="10663990" cy="1160172"/>
          </a:xfrm>
        </p:spPr>
        <p:txBody>
          <a:bodyPr>
            <a:normAutofit fontScale="90000"/>
          </a:bodyPr>
          <a:lstStyle/>
          <a:p>
            <a:r>
              <a:rPr lang="en-US" dirty="0">
                <a:solidFill>
                  <a:srgbClr val="0070C0"/>
                </a:solidFill>
              </a:rPr>
              <a:t>The increase in required N as reliability and confidence requirements increase</a:t>
            </a:r>
          </a:p>
        </p:txBody>
      </p:sp>
      <p:sp>
        <p:nvSpPr>
          <p:cNvPr id="3" name="Content Placeholder 2">
            <a:extLst>
              <a:ext uri="{FF2B5EF4-FFF2-40B4-BE49-F238E27FC236}">
                <a16:creationId xmlns:a16="http://schemas.microsoft.com/office/drawing/2014/main" id="{1A95F03F-CC75-8832-C056-3D9322F28334}"/>
              </a:ext>
            </a:extLst>
          </p:cNvPr>
          <p:cNvSpPr>
            <a:spLocks noGrp="1"/>
          </p:cNvSpPr>
          <p:nvPr>
            <p:ph idx="1"/>
          </p:nvPr>
        </p:nvSpPr>
        <p:spPr>
          <a:xfrm>
            <a:off x="6168726" y="1706355"/>
            <a:ext cx="5185073" cy="4351338"/>
          </a:xfrm>
        </p:spPr>
        <p:txBody>
          <a:bodyPr/>
          <a:lstStyle/>
          <a:p>
            <a:r>
              <a:rPr lang="en-US" sz="2400" dirty="0">
                <a:effectLst/>
                <a:ea typeface="Times New Roman" panose="02020603050405020304" pitchFamily="18" charset="0"/>
                <a:cs typeface="Tms Rmn"/>
              </a:rPr>
              <a:t>Suppose that reliability and confidence have equal requirements, but the requirement is other than 0.90.  </a:t>
            </a:r>
          </a:p>
          <a:p>
            <a:r>
              <a:rPr lang="en-US" sz="2400" dirty="0">
                <a:effectLst/>
                <a:ea typeface="Times New Roman" panose="02020603050405020304" pitchFamily="18" charset="0"/>
                <a:cs typeface="Tms Rmn"/>
              </a:rPr>
              <a:t>As the requirement for the reliability = confidence increases from 0.50 to 0.995, the required number of redundant systems N increases from 5 to 12.  </a:t>
            </a:r>
          </a:p>
          <a:p>
            <a:pPr marL="0" indent="0">
              <a:buNone/>
            </a:pPr>
            <a:endParaRPr lang="en-US" dirty="0"/>
          </a:p>
        </p:txBody>
      </p:sp>
      <p:graphicFrame>
        <p:nvGraphicFramePr>
          <p:cNvPr id="4" name="Chart 3">
            <a:extLst>
              <a:ext uri="{FF2B5EF4-FFF2-40B4-BE49-F238E27FC236}">
                <a16:creationId xmlns:a16="http://schemas.microsoft.com/office/drawing/2014/main" id="{E37BCC2C-EA3C-4C4C-AC4D-7D66D5CC7C9A}"/>
              </a:ext>
            </a:extLst>
          </p:cNvPr>
          <p:cNvGraphicFramePr/>
          <p:nvPr>
            <p:extLst>
              <p:ext uri="{D42A27DB-BD31-4B8C-83A1-F6EECF244321}">
                <p14:modId xmlns:p14="http://schemas.microsoft.com/office/powerpoint/2010/main" val="2754819355"/>
              </p:ext>
            </p:extLst>
          </p:nvPr>
        </p:nvGraphicFramePr>
        <p:xfrm>
          <a:off x="838201" y="1924903"/>
          <a:ext cx="4886898" cy="33322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25227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4D089-DFE5-3806-39A7-D0514F3BF9AA}"/>
              </a:ext>
            </a:extLst>
          </p:cNvPr>
          <p:cNvSpPr>
            <a:spLocks noGrp="1"/>
          </p:cNvSpPr>
          <p:nvPr>
            <p:ph type="title"/>
          </p:nvPr>
        </p:nvSpPr>
        <p:spPr>
          <a:xfrm>
            <a:off x="689810" y="589715"/>
            <a:ext cx="10663990" cy="602981"/>
          </a:xfrm>
        </p:spPr>
        <p:txBody>
          <a:bodyPr>
            <a:normAutofit fontScale="90000"/>
          </a:bodyPr>
          <a:lstStyle/>
          <a:p>
            <a:r>
              <a:rPr lang="en-US" dirty="0">
                <a:solidFill>
                  <a:srgbClr val="0070C0"/>
                </a:solidFill>
              </a:rPr>
              <a:t>Conclusion</a:t>
            </a:r>
          </a:p>
        </p:txBody>
      </p:sp>
      <p:sp>
        <p:nvSpPr>
          <p:cNvPr id="3" name="Content Placeholder 2">
            <a:extLst>
              <a:ext uri="{FF2B5EF4-FFF2-40B4-BE49-F238E27FC236}">
                <a16:creationId xmlns:a16="http://schemas.microsoft.com/office/drawing/2014/main" id="{1A95F03F-CC75-8832-C056-3D9322F28334}"/>
              </a:ext>
            </a:extLst>
          </p:cNvPr>
          <p:cNvSpPr>
            <a:spLocks noGrp="1"/>
          </p:cNvSpPr>
          <p:nvPr>
            <p:ph idx="1"/>
          </p:nvPr>
        </p:nvSpPr>
        <p:spPr>
          <a:xfrm>
            <a:off x="689810" y="1380456"/>
            <a:ext cx="10515600" cy="4887829"/>
          </a:xfrm>
        </p:spPr>
        <p:txBody>
          <a:bodyPr>
            <a:noAutofit/>
          </a:bodyPr>
          <a:lstStyle/>
          <a:p>
            <a:r>
              <a:rPr lang="en-US" sz="2000" dirty="0">
                <a:effectLst/>
                <a:ea typeface="Times New Roman" panose="02020603050405020304" pitchFamily="18" charset="0"/>
                <a:cs typeface="Tms Rmn"/>
              </a:rPr>
              <a:t>A procedure was developed to compute N, the number of redundant units needed to achieve any required  reliability at any confidence level.  </a:t>
            </a:r>
          </a:p>
          <a:p>
            <a:pPr lvl="1"/>
            <a:r>
              <a:rPr lang="en-US" sz="2000" dirty="0">
                <a:effectLst/>
                <a:ea typeface="Times New Roman" panose="02020603050405020304" pitchFamily="18" charset="0"/>
                <a:cs typeface="Tms Rmn"/>
              </a:rPr>
              <a:t>N depends on the measured system failure rate, </a:t>
            </a:r>
            <a:r>
              <a:rPr lang="en-US" sz="2000" dirty="0">
                <a:effectLst/>
                <a:latin typeface="Symbol" pitchFamily="2" charset="2"/>
                <a:ea typeface="Times New Roman" panose="02020603050405020304" pitchFamily="18" charset="0"/>
                <a:cs typeface="Tms Rmn"/>
              </a:rPr>
              <a:t>l</a:t>
            </a:r>
            <a:r>
              <a:rPr lang="en-US" sz="2000" dirty="0">
                <a:effectLst/>
                <a:ea typeface="Times New Roman" panose="02020603050405020304" pitchFamily="18" charset="0"/>
                <a:cs typeface="Tms Rmn"/>
              </a:rPr>
              <a:t>(t), the mission length, L, the required reliability, and the required confidence in that reliability.  </a:t>
            </a:r>
          </a:p>
          <a:p>
            <a:r>
              <a:rPr lang="en-US" sz="2000" dirty="0">
                <a:effectLst/>
                <a:ea typeface="Times New Roman" panose="02020603050405020304" pitchFamily="18" charset="0"/>
                <a:cs typeface="Tms Rmn"/>
              </a:rPr>
              <a:t>It is possible to set the requirements for both the redundant reliability and the confidence level and then test until the time needed to minimize the total cost required to achieve these requirements.  </a:t>
            </a:r>
          </a:p>
          <a:p>
            <a:pPr lvl="1"/>
            <a:r>
              <a:rPr lang="en-US" sz="2000" dirty="0">
                <a:effectLst/>
                <a:ea typeface="Times New Roman" panose="02020603050405020304" pitchFamily="18" charset="0"/>
                <a:cs typeface="Tms Rmn"/>
              </a:rPr>
              <a:t>The total mission cost is the sum of the redundant units cost and the test time cost.  </a:t>
            </a:r>
          </a:p>
          <a:p>
            <a:r>
              <a:rPr lang="en-US" sz="2000" dirty="0">
                <a:effectLst/>
                <a:ea typeface="Times New Roman" panose="02020603050405020304" pitchFamily="18" charset="0"/>
                <a:cs typeface="Tms Rmn"/>
              </a:rPr>
              <a:t>Initial testing produces reliability growth, which often has a major impact in reducing the unit failure rate.  </a:t>
            </a:r>
          </a:p>
          <a:p>
            <a:r>
              <a:rPr lang="en-US" sz="2000" dirty="0">
                <a:effectLst/>
                <a:ea typeface="Times New Roman" panose="02020603050405020304" pitchFamily="18" charset="0"/>
                <a:cs typeface="Tms Rmn"/>
              </a:rPr>
              <a:t>Testing to better determine the long-term failure rate reduces the confidence interval of the failure rate, which seems to have a smaller effect in reducing cost.  </a:t>
            </a:r>
          </a:p>
          <a:p>
            <a:pPr lvl="1"/>
            <a:r>
              <a:rPr lang="en-US" sz="2000" dirty="0">
                <a:effectLst/>
                <a:ea typeface="Times New Roman" panose="02020603050405020304" pitchFamily="18" charset="0"/>
                <a:cs typeface="Tms Rmn"/>
              </a:rPr>
              <a:t>Longer testing is justified as long as total cost is decreasing.  </a:t>
            </a:r>
          </a:p>
          <a:p>
            <a:r>
              <a:rPr lang="en-US" sz="2000" dirty="0">
                <a:effectLst/>
                <a:ea typeface="Times New Roman" panose="02020603050405020304" pitchFamily="18" charset="0"/>
                <a:cs typeface="Tms Rmn"/>
              </a:rPr>
              <a:t>If the testing is terminated before the minimum cost time, a greater number of redundant units must be provided to achieve the required reliability and confidence.  </a:t>
            </a:r>
          </a:p>
        </p:txBody>
      </p:sp>
    </p:spTree>
    <p:extLst>
      <p:ext uri="{BB962C8B-B14F-4D97-AF65-F5344CB8AC3E}">
        <p14:creationId xmlns:p14="http://schemas.microsoft.com/office/powerpoint/2010/main" val="1387698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4D089-DFE5-3806-39A7-D0514F3BF9AA}"/>
              </a:ext>
            </a:extLst>
          </p:cNvPr>
          <p:cNvSpPr>
            <a:spLocks noGrp="1"/>
          </p:cNvSpPr>
          <p:nvPr>
            <p:ph type="title"/>
          </p:nvPr>
        </p:nvSpPr>
        <p:spPr>
          <a:xfrm>
            <a:off x="473500" y="422568"/>
            <a:ext cx="10663990" cy="1028546"/>
          </a:xfrm>
        </p:spPr>
        <p:txBody>
          <a:bodyPr>
            <a:normAutofit fontScale="90000"/>
          </a:bodyPr>
          <a:lstStyle/>
          <a:p>
            <a:r>
              <a:rPr lang="en-US" sz="3600" dirty="0">
                <a:solidFill>
                  <a:srgbClr val="0070C0"/>
                </a:solidFill>
              </a:rPr>
              <a:t>How many </a:t>
            </a:r>
            <a:r>
              <a:rPr lang="en-US" sz="3600" dirty="0">
                <a:solidFill>
                  <a:srgbClr val="0070C0"/>
                </a:solidFill>
                <a:effectLst/>
                <a:ea typeface="Times New Roman" panose="02020603050405020304" pitchFamily="18" charset="0"/>
                <a:cs typeface="Tms Rmn"/>
              </a:rPr>
              <a:t>redundant units are needed </a:t>
            </a:r>
            <a:br>
              <a:rPr lang="en-US" sz="3600" dirty="0">
                <a:solidFill>
                  <a:srgbClr val="0070C0"/>
                </a:solidFill>
                <a:effectLst/>
                <a:ea typeface="Times New Roman" panose="02020603050405020304" pitchFamily="18" charset="0"/>
                <a:cs typeface="Tms Rmn"/>
              </a:rPr>
            </a:br>
            <a:r>
              <a:rPr lang="en-US" sz="3600" dirty="0">
                <a:solidFill>
                  <a:srgbClr val="0070C0"/>
                </a:solidFill>
                <a:effectLst/>
                <a:ea typeface="Times New Roman" panose="02020603050405020304" pitchFamily="18" charset="0"/>
                <a:cs typeface="Tms Rmn"/>
              </a:rPr>
              <a:t>to achieve high reliability with high confidence</a:t>
            </a:r>
            <a:r>
              <a:rPr lang="en-US" sz="3600" dirty="0">
                <a:solidFill>
                  <a:srgbClr val="0070C0"/>
                </a:solidFill>
                <a:ea typeface="Times New Roman" panose="02020603050405020304" pitchFamily="18" charset="0"/>
                <a:cs typeface="Tms Rmn"/>
              </a:rPr>
              <a:t>?</a:t>
            </a:r>
            <a:endParaRPr lang="en-US" sz="3600" dirty="0">
              <a:solidFill>
                <a:srgbClr val="0070C0"/>
              </a:solidFill>
            </a:endParaRPr>
          </a:p>
        </p:txBody>
      </p:sp>
      <p:sp>
        <p:nvSpPr>
          <p:cNvPr id="3" name="Content Placeholder 2">
            <a:extLst>
              <a:ext uri="{FF2B5EF4-FFF2-40B4-BE49-F238E27FC236}">
                <a16:creationId xmlns:a16="http://schemas.microsoft.com/office/drawing/2014/main" id="{1A95F03F-CC75-8832-C056-3D9322F28334}"/>
              </a:ext>
            </a:extLst>
          </p:cNvPr>
          <p:cNvSpPr>
            <a:spLocks noGrp="1"/>
          </p:cNvSpPr>
          <p:nvPr>
            <p:ph idx="1"/>
          </p:nvPr>
        </p:nvSpPr>
        <p:spPr>
          <a:xfrm>
            <a:off x="588335" y="1686478"/>
            <a:ext cx="11015330" cy="4351338"/>
          </a:xfrm>
        </p:spPr>
        <p:txBody>
          <a:bodyPr>
            <a:normAutofit fontScale="92500" lnSpcReduction="10000"/>
          </a:bodyPr>
          <a:lstStyle/>
          <a:p>
            <a:r>
              <a:rPr lang="en-US" sz="2400" dirty="0">
                <a:ea typeface="Times New Roman" panose="02020603050405020304" pitchFamily="18" charset="0"/>
              </a:rPr>
              <a:t>Suppose t</a:t>
            </a:r>
            <a:r>
              <a:rPr lang="en-US" sz="2400" dirty="0">
                <a:effectLst/>
                <a:ea typeface="Times New Roman" panose="02020603050405020304" pitchFamily="18" charset="0"/>
              </a:rPr>
              <a:t>he  failure probability is too high for a single unit to provide the required reliability.</a:t>
            </a:r>
          </a:p>
          <a:p>
            <a:r>
              <a:rPr lang="en-US" sz="2400" dirty="0">
                <a:effectLst/>
                <a:ea typeface="Times New Roman" panose="02020603050405020304" pitchFamily="18" charset="0"/>
              </a:rPr>
              <a:t>To achieve the required higher reliability, N redundant units are used.</a:t>
            </a:r>
          </a:p>
          <a:p>
            <a:pPr lvl="1"/>
            <a:r>
              <a:rPr lang="en-US" dirty="0">
                <a:effectLst/>
                <a:ea typeface="Times New Roman" panose="02020603050405020304" pitchFamily="18" charset="0"/>
              </a:rPr>
              <a:t>The needed redundancy, N, can be computed using the failure probability . </a:t>
            </a:r>
          </a:p>
          <a:p>
            <a:pPr lvl="1"/>
            <a:r>
              <a:rPr lang="en-US" dirty="0">
                <a:effectLst/>
                <a:ea typeface="Times New Roman" panose="02020603050405020304" pitchFamily="18" charset="0"/>
              </a:rPr>
              <a:t>The failure rate has measurement uncertainty.  </a:t>
            </a:r>
          </a:p>
          <a:p>
            <a:pPr lvl="1"/>
            <a:r>
              <a:rPr lang="en-US" dirty="0">
                <a:ea typeface="Times New Roman" panose="02020603050405020304" pitchFamily="18" charset="0"/>
              </a:rPr>
              <a:t>If the failure rate is higher than measured, the computed number N of spares is too few for the expected reliability.  </a:t>
            </a:r>
            <a:endParaRPr lang="en-US" dirty="0">
              <a:effectLst/>
              <a:ea typeface="Times New Roman" panose="02020603050405020304" pitchFamily="18" charset="0"/>
            </a:endParaRPr>
          </a:p>
          <a:p>
            <a:r>
              <a:rPr lang="en-US" sz="2400" dirty="0">
                <a:effectLst/>
                <a:ea typeface="Times New Roman" panose="02020603050405020304" pitchFamily="18" charset="0"/>
              </a:rPr>
              <a:t>The confidence that a certain reliability is achieved can be computed using the cumulative Poisson distribution or the chi-square distribution.  </a:t>
            </a:r>
          </a:p>
          <a:p>
            <a:pPr lvl="1"/>
            <a:r>
              <a:rPr lang="en-US" dirty="0">
                <a:effectLst/>
                <a:ea typeface="Times New Roman" panose="02020603050405020304" pitchFamily="18" charset="0"/>
              </a:rPr>
              <a:t>The  reliability and confidence can be traded off. </a:t>
            </a:r>
          </a:p>
          <a:p>
            <a:pPr lvl="1"/>
            <a:r>
              <a:rPr lang="en-US" dirty="0">
                <a:ea typeface="Times New Roman" panose="02020603050405020304" pitchFamily="18" charset="0"/>
              </a:rPr>
              <a:t>Lo</a:t>
            </a:r>
            <a:r>
              <a:rPr lang="en-US" dirty="0">
                <a:effectLst/>
                <a:ea typeface="Times New Roman" panose="02020603050405020304" pitchFamily="18" charset="0"/>
              </a:rPr>
              <a:t>wer reliability goals are met with higher confidence.  </a:t>
            </a:r>
          </a:p>
          <a:p>
            <a:r>
              <a:rPr lang="en-US" sz="2400" dirty="0">
                <a:effectLst/>
                <a:ea typeface="Times New Roman" panose="02020603050405020304" pitchFamily="18" charset="0"/>
              </a:rPr>
              <a:t>Both the desired reliability and the confidence can be set as requirements. </a:t>
            </a:r>
          </a:p>
          <a:p>
            <a:pPr lvl="1"/>
            <a:r>
              <a:rPr lang="en-US" dirty="0">
                <a:ea typeface="Times New Roman" panose="02020603050405020304" pitchFamily="18" charset="0"/>
              </a:rPr>
              <a:t>This determines</a:t>
            </a:r>
            <a:r>
              <a:rPr lang="en-US" dirty="0">
                <a:effectLst/>
                <a:ea typeface="Times New Roman" panose="02020603050405020304" pitchFamily="18" charset="0"/>
              </a:rPr>
              <a:t> N, the needed number of redundant units.  </a:t>
            </a:r>
            <a:endParaRPr lang="en-US" dirty="0"/>
          </a:p>
        </p:txBody>
      </p:sp>
    </p:spTree>
    <p:extLst>
      <p:ext uri="{BB962C8B-B14F-4D97-AF65-F5344CB8AC3E}">
        <p14:creationId xmlns:p14="http://schemas.microsoft.com/office/powerpoint/2010/main" val="1980356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4D089-DFE5-3806-39A7-D0514F3BF9AA}"/>
              </a:ext>
            </a:extLst>
          </p:cNvPr>
          <p:cNvSpPr>
            <a:spLocks noGrp="1"/>
          </p:cNvSpPr>
          <p:nvPr>
            <p:ph type="title"/>
          </p:nvPr>
        </p:nvSpPr>
        <p:spPr>
          <a:xfrm>
            <a:off x="580480" y="400871"/>
            <a:ext cx="10663990" cy="851459"/>
          </a:xfrm>
        </p:spPr>
        <p:txBody>
          <a:bodyPr/>
          <a:lstStyle/>
          <a:p>
            <a:r>
              <a:rPr lang="en-US" dirty="0">
                <a:solidFill>
                  <a:srgbClr val="0070C0"/>
                </a:solidFill>
              </a:rPr>
              <a:t>Optimum test time for minimum total cost</a:t>
            </a:r>
          </a:p>
        </p:txBody>
      </p:sp>
      <p:sp>
        <p:nvSpPr>
          <p:cNvPr id="3" name="Content Placeholder 2">
            <a:extLst>
              <a:ext uri="{FF2B5EF4-FFF2-40B4-BE49-F238E27FC236}">
                <a16:creationId xmlns:a16="http://schemas.microsoft.com/office/drawing/2014/main" id="{1A95F03F-CC75-8832-C056-3D9322F28334}"/>
              </a:ext>
            </a:extLst>
          </p:cNvPr>
          <p:cNvSpPr>
            <a:spLocks noGrp="1"/>
          </p:cNvSpPr>
          <p:nvPr>
            <p:ph idx="1"/>
          </p:nvPr>
        </p:nvSpPr>
        <p:spPr>
          <a:xfrm>
            <a:off x="580480" y="1437999"/>
            <a:ext cx="10836349" cy="4351338"/>
          </a:xfrm>
        </p:spPr>
        <p:txBody>
          <a:bodyPr>
            <a:normAutofit fontScale="92500"/>
          </a:bodyPr>
          <a:lstStyle/>
          <a:p>
            <a:r>
              <a:rPr lang="en-US" sz="2400" dirty="0">
                <a:effectLst/>
                <a:latin typeface="Tms Rmn"/>
                <a:ea typeface="Times New Roman" panose="02020603050405020304" pitchFamily="18" charset="0"/>
                <a:cs typeface="Tms Rmn"/>
              </a:rPr>
              <a:t>System integration and test produces a record of the failure times.  </a:t>
            </a:r>
          </a:p>
          <a:p>
            <a:pPr lvl="1"/>
            <a:r>
              <a:rPr lang="en-US" dirty="0">
                <a:effectLst/>
                <a:latin typeface="Tms Rmn"/>
                <a:ea typeface="Times New Roman" panose="02020603050405020304" pitchFamily="18" charset="0"/>
                <a:cs typeface="Tms Rmn"/>
              </a:rPr>
              <a:t>This record determines the measured failure rate and its distribution. </a:t>
            </a:r>
          </a:p>
          <a:p>
            <a:pPr lvl="1"/>
            <a:r>
              <a:rPr lang="en-US" dirty="0">
                <a:latin typeface="Tms Rmn"/>
                <a:ea typeface="Times New Roman" panose="02020603050405020304" pitchFamily="18" charset="0"/>
                <a:cs typeface="Tms Rmn"/>
              </a:rPr>
              <a:t>The failure rate </a:t>
            </a:r>
            <a:r>
              <a:rPr lang="en-US" dirty="0">
                <a:effectLst/>
                <a:latin typeface="Tms Rmn"/>
                <a:ea typeface="Times New Roman" panose="02020603050405020304" pitchFamily="18" charset="0"/>
                <a:cs typeface="Tms Rmn"/>
              </a:rPr>
              <a:t>confidence intervals can be estimated.  </a:t>
            </a:r>
          </a:p>
          <a:p>
            <a:r>
              <a:rPr lang="en-US" sz="2400" dirty="0">
                <a:effectLst/>
                <a:latin typeface="Tms Rmn"/>
                <a:ea typeface="Times New Roman" panose="02020603050405020304" pitchFamily="18" charset="0"/>
                <a:cs typeface="Tms Rmn"/>
              </a:rPr>
              <a:t>Further testing will more accurately determine the failure rate. </a:t>
            </a:r>
          </a:p>
          <a:p>
            <a:pPr lvl="1"/>
            <a:r>
              <a:rPr lang="en-US" dirty="0">
                <a:latin typeface="Tms Rmn"/>
                <a:ea typeface="Times New Roman" panose="02020603050405020304" pitchFamily="18" charset="0"/>
                <a:cs typeface="Tms Rmn"/>
              </a:rPr>
              <a:t>This </a:t>
            </a:r>
            <a:r>
              <a:rPr lang="en-US" dirty="0">
                <a:effectLst/>
                <a:latin typeface="Tms Rmn"/>
                <a:ea typeface="Times New Roman" panose="02020603050405020304" pitchFamily="18" charset="0"/>
                <a:cs typeface="Tms Rmn"/>
              </a:rPr>
              <a:t>reduces the variance of the failure rate and the width of the confidence intervals.  </a:t>
            </a:r>
          </a:p>
          <a:p>
            <a:r>
              <a:rPr lang="en-US" sz="2400" dirty="0">
                <a:effectLst/>
                <a:latin typeface="Tms Rmn"/>
                <a:ea typeface="Times New Roman" panose="02020603050405020304" pitchFamily="18" charset="0"/>
                <a:cs typeface="Tms Rmn"/>
              </a:rPr>
              <a:t>Narrowing the confidence interval reduces the number of redundant units needed for the required confidence.</a:t>
            </a:r>
          </a:p>
          <a:p>
            <a:pPr lvl="1"/>
            <a:r>
              <a:rPr lang="en-US" dirty="0">
                <a:effectLst/>
                <a:latin typeface="Tms Rmn"/>
                <a:ea typeface="Times New Roman" panose="02020603050405020304" pitchFamily="18" charset="0"/>
                <a:cs typeface="Tms Rmn"/>
              </a:rPr>
              <a:t>This reduces the system implementation cost.  </a:t>
            </a:r>
          </a:p>
          <a:p>
            <a:pPr lvl="1"/>
            <a:r>
              <a:rPr lang="en-US" dirty="0">
                <a:effectLst/>
                <a:latin typeface="Tms Rmn"/>
                <a:ea typeface="Times New Roman" panose="02020603050405020304" pitchFamily="18" charset="0"/>
                <a:cs typeface="Tms Rmn"/>
              </a:rPr>
              <a:t>However, the additional test time increases cost.  </a:t>
            </a:r>
          </a:p>
          <a:p>
            <a:r>
              <a:rPr lang="en-US" sz="2400" dirty="0">
                <a:effectLst/>
                <a:latin typeface="Tms Rmn"/>
                <a:ea typeface="Times New Roman" panose="02020603050405020304" pitchFamily="18" charset="0"/>
                <a:cs typeface="Tms Rmn"/>
              </a:rPr>
              <a:t>The total cost is the sum of the costs of the redundant units and of the extended test program. </a:t>
            </a:r>
          </a:p>
          <a:p>
            <a:pPr lvl="1"/>
            <a:r>
              <a:rPr lang="en-US" dirty="0">
                <a:latin typeface="Tms Rmn"/>
                <a:ea typeface="Times New Roman" panose="02020603050405020304" pitchFamily="18" charset="0"/>
                <a:cs typeface="Tms Rmn"/>
              </a:rPr>
              <a:t>T</a:t>
            </a:r>
            <a:r>
              <a:rPr lang="en-US" dirty="0">
                <a:effectLst/>
                <a:latin typeface="Tms Rmn"/>
                <a:ea typeface="Times New Roman" panose="02020603050405020304" pitchFamily="18" charset="0"/>
                <a:cs typeface="Tms Rmn"/>
              </a:rPr>
              <a:t>here is an optimum test time for the minimum total cost.  </a:t>
            </a:r>
            <a:endParaRPr lang="en-US" dirty="0"/>
          </a:p>
        </p:txBody>
      </p:sp>
    </p:spTree>
    <p:extLst>
      <p:ext uri="{BB962C8B-B14F-4D97-AF65-F5344CB8AC3E}">
        <p14:creationId xmlns:p14="http://schemas.microsoft.com/office/powerpoint/2010/main" val="3079659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AB697-FDE4-D0BF-CD3D-5073EC082088}"/>
              </a:ext>
            </a:extLst>
          </p:cNvPr>
          <p:cNvSpPr>
            <a:spLocks noGrp="1"/>
          </p:cNvSpPr>
          <p:nvPr>
            <p:ph type="title"/>
          </p:nvPr>
        </p:nvSpPr>
        <p:spPr>
          <a:xfrm>
            <a:off x="679871" y="400871"/>
            <a:ext cx="10663990" cy="1179451"/>
          </a:xfrm>
        </p:spPr>
        <p:txBody>
          <a:bodyPr>
            <a:normAutofit fontScale="90000"/>
          </a:bodyPr>
          <a:lstStyle/>
          <a:p>
            <a:r>
              <a:rPr lang="en-US" dirty="0">
                <a:solidFill>
                  <a:srgbClr val="0070C0"/>
                </a:solidFill>
              </a:rPr>
              <a:t>Approach to determine N for the </a:t>
            </a:r>
            <a:br>
              <a:rPr lang="en-US" dirty="0">
                <a:solidFill>
                  <a:srgbClr val="0070C0"/>
                </a:solidFill>
              </a:rPr>
            </a:br>
            <a:r>
              <a:rPr lang="en-US" dirty="0">
                <a:solidFill>
                  <a:srgbClr val="0070C0"/>
                </a:solidFill>
              </a:rPr>
              <a:t>required reliability and confidence. </a:t>
            </a:r>
          </a:p>
        </p:txBody>
      </p:sp>
      <p:sp>
        <p:nvSpPr>
          <p:cNvPr id="3" name="Content Placeholder 2">
            <a:extLst>
              <a:ext uri="{FF2B5EF4-FFF2-40B4-BE49-F238E27FC236}">
                <a16:creationId xmlns:a16="http://schemas.microsoft.com/office/drawing/2014/main" id="{CC6A56CE-24A2-EADA-43A1-0937D82E6E7E}"/>
              </a:ext>
            </a:extLst>
          </p:cNvPr>
          <p:cNvSpPr>
            <a:spLocks noGrp="1"/>
          </p:cNvSpPr>
          <p:nvPr>
            <p:ph idx="1"/>
          </p:nvPr>
        </p:nvSpPr>
        <p:spPr>
          <a:xfrm>
            <a:off x="679871" y="1656660"/>
            <a:ext cx="10733314" cy="4542518"/>
          </a:xfrm>
        </p:spPr>
        <p:txBody>
          <a:bodyPr>
            <a:normAutofit lnSpcReduction="10000"/>
          </a:bodyPr>
          <a:lstStyle/>
          <a:p>
            <a:r>
              <a:rPr lang="en-US" sz="3200" dirty="0"/>
              <a:t>Determine the required reliability, say reliability = 0.9. </a:t>
            </a:r>
          </a:p>
          <a:p>
            <a:pPr lvl="1"/>
            <a:r>
              <a:rPr lang="en-US" sz="2800" dirty="0"/>
              <a:t>The failure probability can be estimated from the measured failure rate and operational time. </a:t>
            </a:r>
          </a:p>
          <a:p>
            <a:r>
              <a:rPr lang="en-US" sz="3200" dirty="0"/>
              <a:t>This failure probability determines the number N of redundant units needed to achieve the required reliability. </a:t>
            </a:r>
          </a:p>
          <a:p>
            <a:pPr lvl="1"/>
            <a:r>
              <a:rPr lang="en-US" sz="2800" dirty="0"/>
              <a:t>But this required reliability is achieved with only about 50% confidence. </a:t>
            </a:r>
          </a:p>
          <a:p>
            <a:r>
              <a:rPr lang="en-US" sz="3200" dirty="0"/>
              <a:t>The confidence that reliability = 0.9 can be increased by increasing N, the number of redundant units. </a:t>
            </a:r>
          </a:p>
          <a:p>
            <a:pPr lvl="1"/>
            <a:r>
              <a:rPr lang="en-US" sz="2800" dirty="0"/>
              <a:t>This is done by increasing the failure rate used to determine N so that  confidence reaches its requirement, say confidence = 0.9. </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696571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4D089-DFE5-3806-39A7-D0514F3BF9AA}"/>
              </a:ext>
            </a:extLst>
          </p:cNvPr>
          <p:cNvSpPr>
            <a:spLocks noGrp="1"/>
          </p:cNvSpPr>
          <p:nvPr>
            <p:ph type="title"/>
          </p:nvPr>
        </p:nvSpPr>
        <p:spPr>
          <a:xfrm>
            <a:off x="619871" y="365124"/>
            <a:ext cx="10663990" cy="996537"/>
          </a:xfrm>
        </p:spPr>
        <p:txBody>
          <a:bodyPr>
            <a:normAutofit/>
          </a:bodyPr>
          <a:lstStyle/>
          <a:p>
            <a:r>
              <a:rPr lang="en-US" sz="3200" dirty="0">
                <a:solidFill>
                  <a:srgbClr val="0070C0"/>
                </a:solidFill>
                <a:ea typeface="Times New Roman" panose="02020603050405020304" pitchFamily="18" charset="0"/>
                <a:cs typeface="Tms Rmn"/>
              </a:rPr>
              <a:t>Failure d</a:t>
            </a:r>
            <a:r>
              <a:rPr lang="en-US" sz="3200" dirty="0">
                <a:solidFill>
                  <a:srgbClr val="0070C0"/>
                </a:solidFill>
                <a:effectLst/>
                <a:ea typeface="Times New Roman" panose="02020603050405020304" pitchFamily="18" charset="0"/>
                <a:cs typeface="Tms Rmn"/>
              </a:rPr>
              <a:t>ata, number of redundant units N, and costs for the 41-failure data set.  </a:t>
            </a:r>
            <a:endParaRPr lang="en-US" sz="6600" dirty="0">
              <a:solidFill>
                <a:srgbClr val="0070C0"/>
              </a:solidFill>
            </a:endParaRPr>
          </a:p>
        </p:txBody>
      </p:sp>
      <p:sp>
        <p:nvSpPr>
          <p:cNvPr id="8" name="TextBox 7">
            <a:extLst>
              <a:ext uri="{FF2B5EF4-FFF2-40B4-BE49-F238E27FC236}">
                <a16:creationId xmlns:a16="http://schemas.microsoft.com/office/drawing/2014/main" id="{AE948F25-3037-F91D-6447-9B598AEC59B0}"/>
              </a:ext>
            </a:extLst>
          </p:cNvPr>
          <p:cNvSpPr txBox="1"/>
          <p:nvPr/>
        </p:nvSpPr>
        <p:spPr>
          <a:xfrm>
            <a:off x="5351511" y="863392"/>
            <a:ext cx="6683828" cy="5685531"/>
          </a:xfrm>
          <a:prstGeom prst="rect">
            <a:avLst/>
          </a:prstGeom>
          <a:noFill/>
        </p:spPr>
        <p:txBody>
          <a:bodyPr wrap="square" rtlCol="0">
            <a:spAutoFit/>
          </a:bodyPr>
          <a:lstStyle/>
          <a:p>
            <a:pPr marL="457200" marR="0" indent="-457200">
              <a:spcBef>
                <a:spcPts val="0"/>
              </a:spcBef>
              <a:spcAft>
                <a:spcPts val="0"/>
              </a:spcAft>
              <a:buFont typeface="Arial" panose="020B0604020202020204" pitchFamily="34" charset="0"/>
              <a:buChar char="•"/>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n - the failure count </a:t>
            </a:r>
          </a:p>
          <a:p>
            <a:pPr marL="457200" marR="0" indent="-457200">
              <a:spcBef>
                <a:spcPts val="0"/>
              </a:spcBef>
              <a:spcAft>
                <a:spcPts val="0"/>
              </a:spcAft>
              <a:buFont typeface="Arial" panose="020B0604020202020204" pitchFamily="34" charset="0"/>
              <a:buChar char="•"/>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t - 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he failure times </a:t>
            </a:r>
          </a:p>
          <a:p>
            <a:pPr marL="457200" marR="0" indent="-457200">
              <a:spcBef>
                <a:spcPts val="0"/>
              </a:spcBef>
              <a:spcAft>
                <a:spcPts val="0"/>
              </a:spcAft>
              <a:buFont typeface="Arial" panose="020B0604020202020204" pitchFamily="34" charset="0"/>
              <a:buChar char="•"/>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l(t) - the decreasing failure rate</a:t>
            </a:r>
          </a:p>
          <a:p>
            <a:pPr marL="457200" marR="0" indent="-457200">
              <a:spcBef>
                <a:spcPts val="0"/>
              </a:spcBef>
              <a:spcAft>
                <a:spcPts val="0"/>
              </a:spcAft>
              <a:buFont typeface="Arial" panose="020B0604020202020204" pitchFamily="34" charset="0"/>
              <a:buChar char="•"/>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l0.9(t) - the increased failure rate for confidence = 0.9 </a:t>
            </a:r>
          </a:p>
          <a:p>
            <a:pPr marL="457200" marR="0" indent="-457200">
              <a:spcBef>
                <a:spcPts val="0"/>
              </a:spcBef>
              <a:spcAft>
                <a:spcPts val="0"/>
              </a:spcAft>
              <a:buFont typeface="Arial" panose="020B0604020202020204" pitchFamily="34" charset="0"/>
              <a:buChar char="•"/>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N - </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the required number of units  for reliability = 0.9 and confidence = 0.9</a:t>
            </a:r>
          </a:p>
          <a:p>
            <a:pPr marL="457200" marR="0" indent="-457200">
              <a:spcBef>
                <a:spcPts val="0"/>
              </a:spcBef>
              <a:spcAft>
                <a:spcPts val="0"/>
              </a:spcAft>
              <a:buFont typeface="Arial" panose="020B0604020202020204" pitchFamily="34" charset="0"/>
              <a:buChar char="•"/>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Test cost - 1 unit cost + test time </a:t>
            </a:r>
          </a:p>
          <a:p>
            <a:pPr marL="457200" marR="0" indent="-457200">
              <a:spcBef>
                <a:spcPts val="0"/>
              </a:spcBef>
              <a:spcAft>
                <a:spcPts val="0"/>
              </a:spcAft>
              <a:buFont typeface="Arial" panose="020B0604020202020204" pitchFamily="34" charset="0"/>
              <a:buChar char="•"/>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Total cost = N + 1 + 0.015 * test time</a:t>
            </a:r>
          </a:p>
          <a:p>
            <a:pPr marL="457200" marR="0" indent="-457200">
              <a:spcBef>
                <a:spcPts val="0"/>
              </a:spcBef>
              <a:spcAft>
                <a:spcPts val="0"/>
              </a:spcAft>
              <a:buFont typeface="Arial" panose="020B0604020202020204" pitchFamily="34" charset="0"/>
              <a:buChar char="•"/>
            </a:pP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Minimum cost = 6.4 at t = 27.4.</a:t>
            </a:r>
            <a:r>
              <a:rPr lang="en-US" sz="3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R="0">
              <a:lnSpc>
                <a:spcPts val="1200"/>
              </a:lnSpc>
              <a:spcBef>
                <a:spcPts val="0"/>
              </a:spcBef>
              <a:spcAft>
                <a:spcPts val="0"/>
              </a:spcAft>
            </a:pPr>
            <a:endParaRPr lang="en-US" sz="1800" dirty="0">
              <a:effectLst/>
              <a:ea typeface="Times New Roman" panose="02020603050405020304" pitchFamily="18" charset="0"/>
              <a:cs typeface="Tms Rmn"/>
            </a:endParaRPr>
          </a:p>
        </p:txBody>
      </p:sp>
      <p:graphicFrame>
        <p:nvGraphicFramePr>
          <p:cNvPr id="11" name="Content Placeholder 10">
            <a:extLst>
              <a:ext uri="{FF2B5EF4-FFF2-40B4-BE49-F238E27FC236}">
                <a16:creationId xmlns:a16="http://schemas.microsoft.com/office/drawing/2014/main" id="{FC761366-E205-29CF-8D0D-226EC73EEFCA}"/>
              </a:ext>
            </a:extLst>
          </p:cNvPr>
          <p:cNvGraphicFramePr>
            <a:graphicFrameLocks noGrp="1"/>
          </p:cNvGraphicFramePr>
          <p:nvPr>
            <p:ph idx="1"/>
            <p:extLst>
              <p:ext uri="{D42A27DB-BD31-4B8C-83A1-F6EECF244321}">
                <p14:modId xmlns:p14="http://schemas.microsoft.com/office/powerpoint/2010/main" val="1744443905"/>
              </p:ext>
            </p:extLst>
          </p:nvPr>
        </p:nvGraphicFramePr>
        <p:xfrm>
          <a:off x="619871" y="1402939"/>
          <a:ext cx="4420218" cy="4925801"/>
        </p:xfrm>
        <a:graphic>
          <a:graphicData uri="http://schemas.openxmlformats.org/drawingml/2006/table">
            <a:tbl>
              <a:tblPr firstRow="1" firstCol="1" bandRow="1">
                <a:tableStyleId>{5C22544A-7EE6-4342-B048-85BDC9FD1C3A}</a:tableStyleId>
              </a:tblPr>
              <a:tblGrid>
                <a:gridCol w="496288">
                  <a:extLst>
                    <a:ext uri="{9D8B030D-6E8A-4147-A177-3AD203B41FA5}">
                      <a16:colId xmlns:a16="http://schemas.microsoft.com/office/drawing/2014/main" val="228898348"/>
                    </a:ext>
                  </a:extLst>
                </a:gridCol>
                <a:gridCol w="667903">
                  <a:extLst>
                    <a:ext uri="{9D8B030D-6E8A-4147-A177-3AD203B41FA5}">
                      <a16:colId xmlns:a16="http://schemas.microsoft.com/office/drawing/2014/main" val="3409142621"/>
                    </a:ext>
                  </a:extLst>
                </a:gridCol>
                <a:gridCol w="500927">
                  <a:extLst>
                    <a:ext uri="{9D8B030D-6E8A-4147-A177-3AD203B41FA5}">
                      <a16:colId xmlns:a16="http://schemas.microsoft.com/office/drawing/2014/main" val="611111941"/>
                    </a:ext>
                  </a:extLst>
                </a:gridCol>
                <a:gridCol w="806554">
                  <a:extLst>
                    <a:ext uri="{9D8B030D-6E8A-4147-A177-3AD203B41FA5}">
                      <a16:colId xmlns:a16="http://schemas.microsoft.com/office/drawing/2014/main" val="2643527178"/>
                    </a:ext>
                  </a:extLst>
                </a:gridCol>
                <a:gridCol w="696228">
                  <a:extLst>
                    <a:ext uri="{9D8B030D-6E8A-4147-A177-3AD203B41FA5}">
                      <a16:colId xmlns:a16="http://schemas.microsoft.com/office/drawing/2014/main" val="2012817087"/>
                    </a:ext>
                  </a:extLst>
                </a:gridCol>
                <a:gridCol w="584415">
                  <a:extLst>
                    <a:ext uri="{9D8B030D-6E8A-4147-A177-3AD203B41FA5}">
                      <a16:colId xmlns:a16="http://schemas.microsoft.com/office/drawing/2014/main" val="1115968493"/>
                    </a:ext>
                  </a:extLst>
                </a:gridCol>
                <a:gridCol w="667903">
                  <a:extLst>
                    <a:ext uri="{9D8B030D-6E8A-4147-A177-3AD203B41FA5}">
                      <a16:colId xmlns:a16="http://schemas.microsoft.com/office/drawing/2014/main" val="1896610182"/>
                    </a:ext>
                  </a:extLst>
                </a:gridCol>
              </a:tblGrid>
              <a:tr h="714716">
                <a:tc>
                  <a:txBody>
                    <a:bodyPr/>
                    <a:lstStyle/>
                    <a:p>
                      <a:pPr marL="0" marR="0" indent="0" algn="ctr">
                        <a:lnSpc>
                          <a:spcPts val="1200"/>
                        </a:lnSpc>
                        <a:spcBef>
                          <a:spcPts val="0"/>
                        </a:spcBef>
                        <a:spcAft>
                          <a:spcPts val="0"/>
                        </a:spcAft>
                      </a:pPr>
                      <a:r>
                        <a:rPr lang="en-US" sz="1800" dirty="0">
                          <a:effectLst/>
                        </a:rPr>
                        <a:t>n</a:t>
                      </a:r>
                      <a:endParaRPr lang="en-US" sz="1800" dirty="0">
                        <a:effectLst/>
                        <a:latin typeface="Tms Rmn"/>
                        <a:ea typeface="Times New Roman" panose="02020603050405020304" pitchFamily="18" charset="0"/>
                        <a:cs typeface="Tms Rmn"/>
                      </a:endParaRPr>
                    </a:p>
                  </a:txBody>
                  <a:tcPr marL="68580" marR="68580" marT="0" marB="0" anchor="ctr"/>
                </a:tc>
                <a:tc>
                  <a:txBody>
                    <a:bodyPr/>
                    <a:lstStyle/>
                    <a:p>
                      <a:pPr marL="0" marR="0" indent="0" algn="ctr">
                        <a:lnSpc>
                          <a:spcPts val="1200"/>
                        </a:lnSpc>
                        <a:spcBef>
                          <a:spcPts val="0"/>
                        </a:spcBef>
                        <a:spcAft>
                          <a:spcPts val="0"/>
                        </a:spcAft>
                      </a:pPr>
                      <a:r>
                        <a:rPr lang="en-US" sz="1800">
                          <a:effectLst/>
                        </a:rPr>
                        <a:t>Time t</a:t>
                      </a:r>
                      <a:endParaRPr lang="en-US" sz="1800">
                        <a:effectLst/>
                        <a:latin typeface="Tms Rmn"/>
                        <a:ea typeface="Times New Roman" panose="02020603050405020304" pitchFamily="18" charset="0"/>
                        <a:cs typeface="Tms Rmn"/>
                      </a:endParaRPr>
                    </a:p>
                  </a:txBody>
                  <a:tcPr marL="68580" marR="68580" marT="0" marB="0" anchor="ctr"/>
                </a:tc>
                <a:tc>
                  <a:txBody>
                    <a:bodyPr/>
                    <a:lstStyle/>
                    <a:p>
                      <a:pPr marL="0" marR="0" indent="0" algn="ctr">
                        <a:lnSpc>
                          <a:spcPts val="1200"/>
                        </a:lnSpc>
                        <a:spcBef>
                          <a:spcPts val="0"/>
                        </a:spcBef>
                        <a:spcAft>
                          <a:spcPts val="0"/>
                        </a:spcAft>
                      </a:pPr>
                      <a:r>
                        <a:rPr lang="en-US" sz="1800" dirty="0">
                          <a:effectLst/>
                          <a:latin typeface="Symbol" pitchFamily="2" charset="2"/>
                        </a:rPr>
                        <a:t>l</a:t>
                      </a:r>
                      <a:r>
                        <a:rPr lang="en-US" sz="1800" dirty="0">
                          <a:effectLst/>
                        </a:rPr>
                        <a:t>(t)</a:t>
                      </a:r>
                      <a:endParaRPr lang="en-US" sz="1800" dirty="0">
                        <a:effectLst/>
                        <a:latin typeface="Tms Rmn"/>
                        <a:ea typeface="Times New Roman" panose="02020603050405020304" pitchFamily="18" charset="0"/>
                        <a:cs typeface="Tms Rmn"/>
                      </a:endParaRPr>
                    </a:p>
                  </a:txBody>
                  <a:tcPr marL="68580" marR="68580" marT="0" marB="0" anchor="ctr"/>
                </a:tc>
                <a:tc>
                  <a:txBody>
                    <a:bodyPr/>
                    <a:lstStyle/>
                    <a:p>
                      <a:pPr marL="0" marR="0" algn="ctr">
                        <a:spcBef>
                          <a:spcPts val="0"/>
                        </a:spcBef>
                        <a:spcAft>
                          <a:spcPts val="0"/>
                        </a:spcAft>
                      </a:pPr>
                      <a:r>
                        <a:rPr lang="en-US" sz="1800" dirty="0">
                          <a:effectLst/>
                          <a:latin typeface="Symbol" pitchFamily="2" charset="2"/>
                        </a:rPr>
                        <a:t>l</a:t>
                      </a:r>
                      <a:r>
                        <a:rPr lang="en-US" sz="1800" dirty="0">
                          <a:effectLst/>
                        </a:rPr>
                        <a:t>0.9(t)</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ctr">
                        <a:lnSpc>
                          <a:spcPts val="1200"/>
                        </a:lnSpc>
                        <a:spcBef>
                          <a:spcPts val="0"/>
                        </a:spcBef>
                        <a:spcAft>
                          <a:spcPts val="0"/>
                        </a:spcAft>
                      </a:pPr>
                      <a:r>
                        <a:rPr lang="en-US" sz="1800">
                          <a:effectLst/>
                        </a:rPr>
                        <a:t>Units N</a:t>
                      </a:r>
                      <a:endParaRPr lang="en-US" sz="1800">
                        <a:effectLst/>
                        <a:latin typeface="Tms Rmn"/>
                        <a:ea typeface="Times New Roman" panose="02020603050405020304" pitchFamily="18" charset="0"/>
                        <a:cs typeface="Tms Rmn"/>
                      </a:endParaRPr>
                    </a:p>
                  </a:txBody>
                  <a:tcPr marL="68580" marR="68580" marT="0" marB="0" anchor="ctr"/>
                </a:tc>
                <a:tc>
                  <a:txBody>
                    <a:bodyPr/>
                    <a:lstStyle/>
                    <a:p>
                      <a:pPr marL="0" marR="0" indent="0" algn="ctr">
                        <a:lnSpc>
                          <a:spcPts val="1200"/>
                        </a:lnSpc>
                        <a:spcBef>
                          <a:spcPts val="0"/>
                        </a:spcBef>
                        <a:spcAft>
                          <a:spcPts val="0"/>
                        </a:spcAft>
                      </a:pPr>
                      <a:r>
                        <a:rPr lang="en-US" sz="1800">
                          <a:effectLst/>
                        </a:rPr>
                        <a:t>Test cost</a:t>
                      </a:r>
                      <a:endParaRPr lang="en-US" sz="1800">
                        <a:effectLst/>
                        <a:latin typeface="Tms Rmn"/>
                        <a:ea typeface="Times New Roman" panose="02020603050405020304" pitchFamily="18" charset="0"/>
                        <a:cs typeface="Tms Rmn"/>
                      </a:endParaRPr>
                    </a:p>
                  </a:txBody>
                  <a:tcPr marL="68580" marR="68580" marT="0" marB="0" anchor="ctr"/>
                </a:tc>
                <a:tc>
                  <a:txBody>
                    <a:bodyPr/>
                    <a:lstStyle/>
                    <a:p>
                      <a:pPr marL="0" marR="0" indent="0" algn="ctr">
                        <a:lnSpc>
                          <a:spcPts val="1200"/>
                        </a:lnSpc>
                        <a:spcBef>
                          <a:spcPts val="0"/>
                        </a:spcBef>
                        <a:spcAft>
                          <a:spcPts val="0"/>
                        </a:spcAft>
                      </a:pPr>
                      <a:r>
                        <a:rPr lang="en-US" sz="1800" dirty="0">
                          <a:effectLst/>
                        </a:rPr>
                        <a:t>Total cost</a:t>
                      </a:r>
                      <a:endParaRPr lang="en-US" sz="1800" dirty="0">
                        <a:effectLst/>
                        <a:latin typeface="Tms Rmn"/>
                        <a:ea typeface="Times New Roman" panose="02020603050405020304" pitchFamily="18" charset="0"/>
                        <a:cs typeface="Tms Rmn"/>
                      </a:endParaRPr>
                    </a:p>
                  </a:txBody>
                  <a:tcPr marL="68580" marR="68580" marT="0" marB="0" anchor="ctr"/>
                </a:tc>
                <a:extLst>
                  <a:ext uri="{0D108BD9-81ED-4DB2-BD59-A6C34878D82A}">
                    <a16:rowId xmlns:a16="http://schemas.microsoft.com/office/drawing/2014/main" val="2166174800"/>
                  </a:ext>
                </a:extLst>
              </a:tr>
              <a:tr h="280739">
                <a:tc>
                  <a:txBody>
                    <a:bodyPr/>
                    <a:lstStyle/>
                    <a:p>
                      <a:pPr marL="0" marR="0" indent="0" algn="ctr">
                        <a:lnSpc>
                          <a:spcPts val="1200"/>
                        </a:lnSpc>
                        <a:spcBef>
                          <a:spcPts val="0"/>
                        </a:spcBef>
                        <a:spcAft>
                          <a:spcPts val="0"/>
                        </a:spcAft>
                      </a:pPr>
                      <a:r>
                        <a:rPr lang="en-US" sz="1800">
                          <a:effectLst/>
                        </a:rPr>
                        <a:t>7</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dirty="0">
                          <a:effectLst/>
                        </a:rPr>
                        <a:t>1.9</a:t>
                      </a:r>
                      <a:endParaRPr lang="en-US" sz="1800" dirty="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3.7</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algn="r">
                        <a:spcBef>
                          <a:spcPts val="0"/>
                        </a:spcBef>
                        <a:spcAft>
                          <a:spcPts val="0"/>
                        </a:spcAft>
                      </a:pPr>
                      <a:r>
                        <a:rPr lang="en-US" sz="1800">
                          <a:effectLst/>
                        </a:rPr>
                        <a:t>6.2</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gn="ctr">
                        <a:lnSpc>
                          <a:spcPts val="1200"/>
                        </a:lnSpc>
                        <a:spcBef>
                          <a:spcPts val="0"/>
                        </a:spcBef>
                        <a:spcAft>
                          <a:spcPts val="0"/>
                        </a:spcAft>
                      </a:pPr>
                      <a:r>
                        <a:rPr lang="en-US" sz="1800">
                          <a:effectLst/>
                        </a:rPr>
                        <a:t> </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 </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 </a:t>
                      </a:r>
                      <a:endParaRPr lang="en-US" sz="1800">
                        <a:effectLst/>
                        <a:latin typeface="Tms Rmn"/>
                        <a:ea typeface="Times New Roman" panose="02020603050405020304" pitchFamily="18" charset="0"/>
                        <a:cs typeface="Tms Rmn"/>
                      </a:endParaRPr>
                    </a:p>
                  </a:txBody>
                  <a:tcPr marL="68580" marR="68580" marT="0" marB="0" anchor="b"/>
                </a:tc>
                <a:extLst>
                  <a:ext uri="{0D108BD9-81ED-4DB2-BD59-A6C34878D82A}">
                    <a16:rowId xmlns:a16="http://schemas.microsoft.com/office/drawing/2014/main" val="1915638388"/>
                  </a:ext>
                </a:extLst>
              </a:tr>
              <a:tr h="280739">
                <a:tc>
                  <a:txBody>
                    <a:bodyPr/>
                    <a:lstStyle/>
                    <a:p>
                      <a:pPr marL="0" marR="0" indent="0" algn="ctr">
                        <a:lnSpc>
                          <a:spcPts val="1200"/>
                        </a:lnSpc>
                        <a:spcBef>
                          <a:spcPts val="0"/>
                        </a:spcBef>
                        <a:spcAft>
                          <a:spcPts val="0"/>
                        </a:spcAft>
                      </a:pPr>
                      <a:r>
                        <a:rPr lang="en-US" sz="1800">
                          <a:effectLst/>
                        </a:rPr>
                        <a:t>8</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dirty="0">
                          <a:effectLst/>
                        </a:rPr>
                        <a:t>3.1</a:t>
                      </a:r>
                      <a:endParaRPr lang="en-US" sz="1800" dirty="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dirty="0">
                          <a:effectLst/>
                        </a:rPr>
                        <a:t>2.6</a:t>
                      </a:r>
                      <a:endParaRPr lang="en-US" sz="1800" dirty="0">
                        <a:effectLst/>
                        <a:latin typeface="Tms Rmn"/>
                        <a:ea typeface="Times New Roman" panose="02020603050405020304" pitchFamily="18" charset="0"/>
                        <a:cs typeface="Tms Rmn"/>
                      </a:endParaRPr>
                    </a:p>
                  </a:txBody>
                  <a:tcPr marL="68580" marR="68580" marT="0" marB="0" anchor="b"/>
                </a:tc>
                <a:tc>
                  <a:txBody>
                    <a:bodyPr/>
                    <a:lstStyle/>
                    <a:p>
                      <a:pPr marL="0" marR="0" algn="r">
                        <a:spcBef>
                          <a:spcPts val="0"/>
                        </a:spcBef>
                        <a:spcAft>
                          <a:spcPts val="0"/>
                        </a:spcAft>
                      </a:pPr>
                      <a:r>
                        <a:rPr lang="en-US" sz="1800">
                          <a:effectLst/>
                        </a:rPr>
                        <a:t>4.2</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gn="ctr">
                        <a:lnSpc>
                          <a:spcPts val="1200"/>
                        </a:lnSpc>
                        <a:spcBef>
                          <a:spcPts val="0"/>
                        </a:spcBef>
                        <a:spcAft>
                          <a:spcPts val="0"/>
                        </a:spcAft>
                      </a:pPr>
                      <a:r>
                        <a:rPr lang="en-US" sz="1800">
                          <a:effectLst/>
                        </a:rPr>
                        <a:t>13.0</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1.0</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14.0</a:t>
                      </a:r>
                      <a:endParaRPr lang="en-US" sz="1800">
                        <a:effectLst/>
                        <a:latin typeface="Tms Rmn"/>
                        <a:ea typeface="Times New Roman" panose="02020603050405020304" pitchFamily="18" charset="0"/>
                        <a:cs typeface="Tms Rmn"/>
                      </a:endParaRPr>
                    </a:p>
                  </a:txBody>
                  <a:tcPr marL="68580" marR="68580" marT="0" marB="0" anchor="b"/>
                </a:tc>
                <a:extLst>
                  <a:ext uri="{0D108BD9-81ED-4DB2-BD59-A6C34878D82A}">
                    <a16:rowId xmlns:a16="http://schemas.microsoft.com/office/drawing/2014/main" val="3783399586"/>
                  </a:ext>
                </a:extLst>
              </a:tr>
              <a:tr h="280739">
                <a:tc>
                  <a:txBody>
                    <a:bodyPr/>
                    <a:lstStyle/>
                    <a:p>
                      <a:pPr marL="0" marR="0" indent="0" algn="ctr">
                        <a:lnSpc>
                          <a:spcPts val="1200"/>
                        </a:lnSpc>
                        <a:spcBef>
                          <a:spcPts val="0"/>
                        </a:spcBef>
                        <a:spcAft>
                          <a:spcPts val="0"/>
                        </a:spcAft>
                      </a:pPr>
                      <a:r>
                        <a:rPr lang="en-US" sz="1800">
                          <a:effectLst/>
                        </a:rPr>
                        <a:t>9</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4.3</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dirty="0">
                          <a:effectLst/>
                        </a:rPr>
                        <a:t>2.1</a:t>
                      </a:r>
                      <a:endParaRPr lang="en-US" sz="1800" dirty="0">
                        <a:effectLst/>
                        <a:latin typeface="Tms Rmn"/>
                        <a:ea typeface="Times New Roman" panose="02020603050405020304" pitchFamily="18" charset="0"/>
                        <a:cs typeface="Tms Rmn"/>
                      </a:endParaRPr>
                    </a:p>
                  </a:txBody>
                  <a:tcPr marL="68580" marR="68580" marT="0" marB="0" anchor="b"/>
                </a:tc>
                <a:tc>
                  <a:txBody>
                    <a:bodyPr/>
                    <a:lstStyle/>
                    <a:p>
                      <a:pPr marL="0" marR="0" algn="r">
                        <a:spcBef>
                          <a:spcPts val="0"/>
                        </a:spcBef>
                        <a:spcAft>
                          <a:spcPts val="0"/>
                        </a:spcAft>
                      </a:pPr>
                      <a:r>
                        <a:rPr lang="en-US" sz="1800">
                          <a:effectLst/>
                        </a:rPr>
                        <a:t>3.3</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gn="ctr">
                        <a:lnSpc>
                          <a:spcPts val="1200"/>
                        </a:lnSpc>
                        <a:spcBef>
                          <a:spcPts val="0"/>
                        </a:spcBef>
                        <a:spcAft>
                          <a:spcPts val="0"/>
                        </a:spcAft>
                      </a:pPr>
                      <a:r>
                        <a:rPr lang="en-US" sz="1800">
                          <a:effectLst/>
                        </a:rPr>
                        <a:t>11.0</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1.1</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12.1</a:t>
                      </a:r>
                      <a:endParaRPr lang="en-US" sz="1800">
                        <a:effectLst/>
                        <a:latin typeface="Tms Rmn"/>
                        <a:ea typeface="Times New Roman" panose="02020603050405020304" pitchFamily="18" charset="0"/>
                        <a:cs typeface="Tms Rmn"/>
                      </a:endParaRPr>
                    </a:p>
                  </a:txBody>
                  <a:tcPr marL="68580" marR="68580" marT="0" marB="0" anchor="b"/>
                </a:tc>
                <a:extLst>
                  <a:ext uri="{0D108BD9-81ED-4DB2-BD59-A6C34878D82A}">
                    <a16:rowId xmlns:a16="http://schemas.microsoft.com/office/drawing/2014/main" val="2037911709"/>
                  </a:ext>
                </a:extLst>
              </a:tr>
              <a:tr h="280739">
                <a:tc>
                  <a:txBody>
                    <a:bodyPr/>
                    <a:lstStyle/>
                    <a:p>
                      <a:pPr marL="0" marR="0" indent="0" algn="ctr">
                        <a:lnSpc>
                          <a:spcPts val="1200"/>
                        </a:lnSpc>
                        <a:spcBef>
                          <a:spcPts val="0"/>
                        </a:spcBef>
                        <a:spcAft>
                          <a:spcPts val="0"/>
                        </a:spcAft>
                      </a:pPr>
                      <a:r>
                        <a:rPr lang="en-US" sz="1800">
                          <a:effectLst/>
                        </a:rPr>
                        <a:t>10</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5.5</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dirty="0">
                          <a:effectLst/>
                        </a:rPr>
                        <a:t>1.8</a:t>
                      </a:r>
                      <a:endParaRPr lang="en-US" sz="1800" dirty="0">
                        <a:effectLst/>
                        <a:latin typeface="Tms Rmn"/>
                        <a:ea typeface="Times New Roman" panose="02020603050405020304" pitchFamily="18" charset="0"/>
                        <a:cs typeface="Tms Rmn"/>
                      </a:endParaRPr>
                    </a:p>
                  </a:txBody>
                  <a:tcPr marL="68580" marR="68580" marT="0" marB="0" anchor="b"/>
                </a:tc>
                <a:tc>
                  <a:txBody>
                    <a:bodyPr/>
                    <a:lstStyle/>
                    <a:p>
                      <a:pPr marL="0" marR="0" algn="r">
                        <a:spcBef>
                          <a:spcPts val="0"/>
                        </a:spcBef>
                        <a:spcAft>
                          <a:spcPts val="0"/>
                        </a:spcAft>
                      </a:pPr>
                      <a:r>
                        <a:rPr lang="en-US" sz="1800">
                          <a:effectLst/>
                        </a:rPr>
                        <a:t>2.8</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gn="ctr">
                        <a:lnSpc>
                          <a:spcPts val="1200"/>
                        </a:lnSpc>
                        <a:spcBef>
                          <a:spcPts val="0"/>
                        </a:spcBef>
                        <a:spcAft>
                          <a:spcPts val="0"/>
                        </a:spcAft>
                      </a:pPr>
                      <a:r>
                        <a:rPr lang="en-US" sz="1800">
                          <a:effectLst/>
                        </a:rPr>
                        <a:t>10.0</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1.1</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11.1</a:t>
                      </a:r>
                      <a:endParaRPr lang="en-US" sz="1800">
                        <a:effectLst/>
                        <a:latin typeface="Tms Rmn"/>
                        <a:ea typeface="Times New Roman" panose="02020603050405020304" pitchFamily="18" charset="0"/>
                        <a:cs typeface="Tms Rmn"/>
                      </a:endParaRPr>
                    </a:p>
                  </a:txBody>
                  <a:tcPr marL="68580" marR="68580" marT="0" marB="0" anchor="b"/>
                </a:tc>
                <a:extLst>
                  <a:ext uri="{0D108BD9-81ED-4DB2-BD59-A6C34878D82A}">
                    <a16:rowId xmlns:a16="http://schemas.microsoft.com/office/drawing/2014/main" val="1323486915"/>
                  </a:ext>
                </a:extLst>
              </a:tr>
              <a:tr h="280739">
                <a:tc>
                  <a:txBody>
                    <a:bodyPr/>
                    <a:lstStyle/>
                    <a:p>
                      <a:pPr marL="0" marR="0" indent="0" algn="ctr">
                        <a:lnSpc>
                          <a:spcPts val="1200"/>
                        </a:lnSpc>
                        <a:spcBef>
                          <a:spcPts val="0"/>
                        </a:spcBef>
                        <a:spcAft>
                          <a:spcPts val="0"/>
                        </a:spcAft>
                      </a:pPr>
                      <a:r>
                        <a:rPr lang="en-US" sz="1800">
                          <a:effectLst/>
                        </a:rPr>
                        <a:t>11</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6.8</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dirty="0">
                          <a:effectLst/>
                        </a:rPr>
                        <a:t>1.6</a:t>
                      </a:r>
                      <a:endParaRPr lang="en-US" sz="1800" dirty="0">
                        <a:effectLst/>
                        <a:latin typeface="Tms Rmn"/>
                        <a:ea typeface="Times New Roman" panose="02020603050405020304" pitchFamily="18" charset="0"/>
                        <a:cs typeface="Tms Rmn"/>
                      </a:endParaRPr>
                    </a:p>
                  </a:txBody>
                  <a:tcPr marL="68580" marR="68580" marT="0" marB="0" anchor="b"/>
                </a:tc>
                <a:tc>
                  <a:txBody>
                    <a:bodyPr/>
                    <a:lstStyle/>
                    <a:p>
                      <a:pPr marL="0" marR="0" algn="r">
                        <a:spcBef>
                          <a:spcPts val="0"/>
                        </a:spcBef>
                        <a:spcAft>
                          <a:spcPts val="0"/>
                        </a:spcAft>
                      </a:pPr>
                      <a:r>
                        <a:rPr lang="en-US" sz="1800" dirty="0">
                          <a:effectLst/>
                        </a:rPr>
                        <a:t>2.5</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gn="ctr">
                        <a:lnSpc>
                          <a:spcPts val="1200"/>
                        </a:lnSpc>
                        <a:spcBef>
                          <a:spcPts val="0"/>
                        </a:spcBef>
                        <a:spcAft>
                          <a:spcPts val="0"/>
                        </a:spcAft>
                      </a:pPr>
                      <a:r>
                        <a:rPr lang="en-US" sz="1800">
                          <a:effectLst/>
                        </a:rPr>
                        <a:t>9.0</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1.1</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10.1</a:t>
                      </a:r>
                      <a:endParaRPr lang="en-US" sz="1800">
                        <a:effectLst/>
                        <a:latin typeface="Tms Rmn"/>
                        <a:ea typeface="Times New Roman" panose="02020603050405020304" pitchFamily="18" charset="0"/>
                        <a:cs typeface="Tms Rmn"/>
                      </a:endParaRPr>
                    </a:p>
                  </a:txBody>
                  <a:tcPr marL="68580" marR="68580" marT="0" marB="0" anchor="b"/>
                </a:tc>
                <a:extLst>
                  <a:ext uri="{0D108BD9-81ED-4DB2-BD59-A6C34878D82A}">
                    <a16:rowId xmlns:a16="http://schemas.microsoft.com/office/drawing/2014/main" val="2076303152"/>
                  </a:ext>
                </a:extLst>
              </a:tr>
              <a:tr h="280739">
                <a:tc>
                  <a:txBody>
                    <a:bodyPr/>
                    <a:lstStyle/>
                    <a:p>
                      <a:pPr marL="0" marR="0" indent="0" algn="ctr">
                        <a:lnSpc>
                          <a:spcPts val="1200"/>
                        </a:lnSpc>
                        <a:spcBef>
                          <a:spcPts val="0"/>
                        </a:spcBef>
                        <a:spcAft>
                          <a:spcPts val="0"/>
                        </a:spcAft>
                      </a:pPr>
                      <a:r>
                        <a:rPr lang="en-US" sz="1800">
                          <a:effectLst/>
                        </a:rPr>
                        <a:t>12</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8.0</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1.5</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algn="r">
                        <a:spcBef>
                          <a:spcPts val="0"/>
                        </a:spcBef>
                        <a:spcAft>
                          <a:spcPts val="0"/>
                        </a:spcAft>
                      </a:pPr>
                      <a:r>
                        <a:rPr lang="en-US" sz="1800" dirty="0">
                          <a:effectLst/>
                        </a:rPr>
                        <a:t>2.2</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gn="ctr">
                        <a:lnSpc>
                          <a:spcPts val="1200"/>
                        </a:lnSpc>
                        <a:spcBef>
                          <a:spcPts val="0"/>
                        </a:spcBef>
                        <a:spcAft>
                          <a:spcPts val="0"/>
                        </a:spcAft>
                      </a:pPr>
                      <a:r>
                        <a:rPr lang="en-US" sz="1800">
                          <a:effectLst/>
                        </a:rPr>
                        <a:t>8.0</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1.1</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9.1</a:t>
                      </a:r>
                      <a:endParaRPr lang="en-US" sz="1800">
                        <a:effectLst/>
                        <a:latin typeface="Tms Rmn"/>
                        <a:ea typeface="Times New Roman" panose="02020603050405020304" pitchFamily="18" charset="0"/>
                        <a:cs typeface="Tms Rmn"/>
                      </a:endParaRPr>
                    </a:p>
                  </a:txBody>
                  <a:tcPr marL="68580" marR="68580" marT="0" marB="0" anchor="b"/>
                </a:tc>
                <a:extLst>
                  <a:ext uri="{0D108BD9-81ED-4DB2-BD59-A6C34878D82A}">
                    <a16:rowId xmlns:a16="http://schemas.microsoft.com/office/drawing/2014/main" val="2267177185"/>
                  </a:ext>
                </a:extLst>
              </a:tr>
              <a:tr h="280739">
                <a:tc>
                  <a:txBody>
                    <a:bodyPr/>
                    <a:lstStyle/>
                    <a:p>
                      <a:pPr marL="0" marR="0" indent="0" algn="ctr">
                        <a:lnSpc>
                          <a:spcPts val="1200"/>
                        </a:lnSpc>
                        <a:spcBef>
                          <a:spcPts val="0"/>
                        </a:spcBef>
                        <a:spcAft>
                          <a:spcPts val="0"/>
                        </a:spcAft>
                      </a:pPr>
                      <a:r>
                        <a:rPr lang="en-US" sz="1800">
                          <a:effectLst/>
                        </a:rPr>
                        <a:t>14</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10.4</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1.3</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algn="r">
                        <a:spcBef>
                          <a:spcPts val="0"/>
                        </a:spcBef>
                        <a:spcAft>
                          <a:spcPts val="0"/>
                        </a:spcAft>
                      </a:pPr>
                      <a:r>
                        <a:rPr lang="en-US" sz="1800" dirty="0">
                          <a:effectLst/>
                        </a:rPr>
                        <a:t>1.9</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gn="ctr">
                        <a:lnSpc>
                          <a:spcPts val="1200"/>
                        </a:lnSpc>
                        <a:spcBef>
                          <a:spcPts val="0"/>
                        </a:spcBef>
                        <a:spcAft>
                          <a:spcPts val="0"/>
                        </a:spcAft>
                      </a:pPr>
                      <a:r>
                        <a:rPr lang="en-US" sz="1800">
                          <a:effectLst/>
                        </a:rPr>
                        <a:t>7.0</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1.2</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8.2</a:t>
                      </a:r>
                      <a:endParaRPr lang="en-US" sz="1800">
                        <a:effectLst/>
                        <a:latin typeface="Tms Rmn"/>
                        <a:ea typeface="Times New Roman" panose="02020603050405020304" pitchFamily="18" charset="0"/>
                        <a:cs typeface="Tms Rmn"/>
                      </a:endParaRPr>
                    </a:p>
                  </a:txBody>
                  <a:tcPr marL="68580" marR="68580" marT="0" marB="0" anchor="b"/>
                </a:tc>
                <a:extLst>
                  <a:ext uri="{0D108BD9-81ED-4DB2-BD59-A6C34878D82A}">
                    <a16:rowId xmlns:a16="http://schemas.microsoft.com/office/drawing/2014/main" val="1553933740"/>
                  </a:ext>
                </a:extLst>
              </a:tr>
              <a:tr h="280739">
                <a:tc>
                  <a:txBody>
                    <a:bodyPr/>
                    <a:lstStyle/>
                    <a:p>
                      <a:pPr marL="0" marR="0" indent="0" algn="ctr">
                        <a:lnSpc>
                          <a:spcPts val="1200"/>
                        </a:lnSpc>
                        <a:spcBef>
                          <a:spcPts val="0"/>
                        </a:spcBef>
                        <a:spcAft>
                          <a:spcPts val="0"/>
                        </a:spcAft>
                      </a:pPr>
                      <a:r>
                        <a:rPr lang="en-US" sz="1800">
                          <a:effectLst/>
                        </a:rPr>
                        <a:t>19</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16.5</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1.2</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algn="r">
                        <a:spcBef>
                          <a:spcPts val="0"/>
                        </a:spcBef>
                        <a:spcAft>
                          <a:spcPts val="0"/>
                        </a:spcAft>
                      </a:pPr>
                      <a:r>
                        <a:rPr lang="en-US" sz="1800" dirty="0">
                          <a:effectLst/>
                        </a:rPr>
                        <a:t>1.6</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gn="ctr">
                        <a:lnSpc>
                          <a:spcPts val="1200"/>
                        </a:lnSpc>
                        <a:spcBef>
                          <a:spcPts val="0"/>
                        </a:spcBef>
                        <a:spcAft>
                          <a:spcPts val="0"/>
                        </a:spcAft>
                      </a:pPr>
                      <a:r>
                        <a:rPr lang="en-US" sz="1800">
                          <a:effectLst/>
                        </a:rPr>
                        <a:t>6.0</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1.2</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7.2</a:t>
                      </a:r>
                      <a:endParaRPr lang="en-US" sz="1800">
                        <a:effectLst/>
                        <a:latin typeface="Tms Rmn"/>
                        <a:ea typeface="Times New Roman" panose="02020603050405020304" pitchFamily="18" charset="0"/>
                        <a:cs typeface="Tms Rmn"/>
                      </a:endParaRPr>
                    </a:p>
                  </a:txBody>
                  <a:tcPr marL="68580" marR="68580" marT="0" marB="0" anchor="b"/>
                </a:tc>
                <a:extLst>
                  <a:ext uri="{0D108BD9-81ED-4DB2-BD59-A6C34878D82A}">
                    <a16:rowId xmlns:a16="http://schemas.microsoft.com/office/drawing/2014/main" val="3321941609"/>
                  </a:ext>
                </a:extLst>
              </a:tr>
              <a:tr h="280739">
                <a:tc>
                  <a:txBody>
                    <a:bodyPr/>
                    <a:lstStyle/>
                    <a:p>
                      <a:pPr marL="0" marR="0" indent="0" algn="ctr">
                        <a:lnSpc>
                          <a:spcPts val="1200"/>
                        </a:lnSpc>
                        <a:spcBef>
                          <a:spcPts val="0"/>
                        </a:spcBef>
                        <a:spcAft>
                          <a:spcPts val="0"/>
                        </a:spcAft>
                      </a:pPr>
                      <a:r>
                        <a:rPr lang="en-US" sz="1800">
                          <a:effectLst/>
                        </a:rPr>
                        <a:t>23</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21.4</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1.1</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algn="r">
                        <a:spcBef>
                          <a:spcPts val="0"/>
                        </a:spcBef>
                        <a:spcAft>
                          <a:spcPts val="0"/>
                        </a:spcAft>
                      </a:pPr>
                      <a:r>
                        <a:rPr lang="en-US" sz="1800" dirty="0">
                          <a:effectLst/>
                        </a:rPr>
                        <a:t>1.4</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gn="ctr">
                        <a:lnSpc>
                          <a:spcPts val="1200"/>
                        </a:lnSpc>
                        <a:spcBef>
                          <a:spcPts val="0"/>
                        </a:spcBef>
                        <a:spcAft>
                          <a:spcPts val="0"/>
                        </a:spcAft>
                      </a:pPr>
                      <a:r>
                        <a:rPr lang="en-US" sz="1800">
                          <a:effectLst/>
                        </a:rPr>
                        <a:t>6.0</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1.3</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7.3</a:t>
                      </a:r>
                      <a:endParaRPr lang="en-US" sz="1800">
                        <a:effectLst/>
                        <a:latin typeface="Tms Rmn"/>
                        <a:ea typeface="Times New Roman" panose="02020603050405020304" pitchFamily="18" charset="0"/>
                        <a:cs typeface="Tms Rmn"/>
                      </a:endParaRPr>
                    </a:p>
                  </a:txBody>
                  <a:tcPr marL="68580" marR="68580" marT="0" marB="0" anchor="b"/>
                </a:tc>
                <a:extLst>
                  <a:ext uri="{0D108BD9-81ED-4DB2-BD59-A6C34878D82A}">
                    <a16:rowId xmlns:a16="http://schemas.microsoft.com/office/drawing/2014/main" val="2629122914"/>
                  </a:ext>
                </a:extLst>
              </a:tr>
              <a:tr h="280739">
                <a:tc>
                  <a:txBody>
                    <a:bodyPr/>
                    <a:lstStyle/>
                    <a:p>
                      <a:pPr marL="0" marR="0" indent="0" algn="ctr">
                        <a:lnSpc>
                          <a:spcPts val="1200"/>
                        </a:lnSpc>
                        <a:spcBef>
                          <a:spcPts val="0"/>
                        </a:spcBef>
                        <a:spcAft>
                          <a:spcPts val="0"/>
                        </a:spcAft>
                      </a:pPr>
                      <a:r>
                        <a:rPr lang="en-US" sz="1800">
                          <a:effectLst/>
                        </a:rPr>
                        <a:t>27</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26.2</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1.0</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algn="r">
                        <a:spcBef>
                          <a:spcPts val="0"/>
                        </a:spcBef>
                        <a:spcAft>
                          <a:spcPts val="0"/>
                        </a:spcAft>
                      </a:pPr>
                      <a:r>
                        <a:rPr lang="en-US" sz="1800" dirty="0">
                          <a:effectLst/>
                        </a:rPr>
                        <a:t>1.3</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gn="ctr">
                        <a:lnSpc>
                          <a:spcPts val="1200"/>
                        </a:lnSpc>
                        <a:spcBef>
                          <a:spcPts val="0"/>
                        </a:spcBef>
                        <a:spcAft>
                          <a:spcPts val="0"/>
                        </a:spcAft>
                      </a:pPr>
                      <a:r>
                        <a:rPr lang="en-US" sz="1800">
                          <a:effectLst/>
                        </a:rPr>
                        <a:t>6.0</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1.4</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7.4</a:t>
                      </a:r>
                      <a:endParaRPr lang="en-US" sz="1800">
                        <a:effectLst/>
                        <a:latin typeface="Tms Rmn"/>
                        <a:ea typeface="Times New Roman" panose="02020603050405020304" pitchFamily="18" charset="0"/>
                        <a:cs typeface="Tms Rmn"/>
                      </a:endParaRPr>
                    </a:p>
                  </a:txBody>
                  <a:tcPr marL="68580" marR="68580" marT="0" marB="0" anchor="b"/>
                </a:tc>
                <a:extLst>
                  <a:ext uri="{0D108BD9-81ED-4DB2-BD59-A6C34878D82A}">
                    <a16:rowId xmlns:a16="http://schemas.microsoft.com/office/drawing/2014/main" val="4269621329"/>
                  </a:ext>
                </a:extLst>
              </a:tr>
              <a:tr h="280739">
                <a:tc>
                  <a:txBody>
                    <a:bodyPr/>
                    <a:lstStyle/>
                    <a:p>
                      <a:pPr marL="0" marR="0" indent="0" algn="ctr">
                        <a:lnSpc>
                          <a:spcPts val="1200"/>
                        </a:lnSpc>
                        <a:spcBef>
                          <a:spcPts val="0"/>
                        </a:spcBef>
                        <a:spcAft>
                          <a:spcPts val="0"/>
                        </a:spcAft>
                      </a:pPr>
                      <a:r>
                        <a:rPr lang="en-US" sz="1800" dirty="0">
                          <a:solidFill>
                            <a:srgbClr val="FF0000"/>
                          </a:solidFill>
                          <a:effectLst/>
                        </a:rPr>
                        <a:t>28</a:t>
                      </a:r>
                      <a:endParaRPr lang="en-US" sz="1800" dirty="0">
                        <a:solidFill>
                          <a:srgbClr val="FF0000"/>
                        </a:solidFill>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dirty="0">
                          <a:solidFill>
                            <a:srgbClr val="FF0000"/>
                          </a:solidFill>
                          <a:effectLst/>
                        </a:rPr>
                        <a:t>27.4</a:t>
                      </a:r>
                      <a:endParaRPr lang="en-US" sz="1800" dirty="0">
                        <a:solidFill>
                          <a:srgbClr val="FF0000"/>
                        </a:solidFill>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dirty="0">
                          <a:solidFill>
                            <a:srgbClr val="FF0000"/>
                          </a:solidFill>
                          <a:effectLst/>
                        </a:rPr>
                        <a:t>1.0</a:t>
                      </a:r>
                      <a:endParaRPr lang="en-US" sz="1800" dirty="0">
                        <a:solidFill>
                          <a:srgbClr val="FF0000"/>
                        </a:solidFill>
                        <a:effectLst/>
                        <a:latin typeface="Tms Rmn"/>
                        <a:ea typeface="Times New Roman" panose="02020603050405020304" pitchFamily="18" charset="0"/>
                        <a:cs typeface="Tms Rmn"/>
                      </a:endParaRPr>
                    </a:p>
                  </a:txBody>
                  <a:tcPr marL="68580" marR="68580" marT="0" marB="0" anchor="b"/>
                </a:tc>
                <a:tc>
                  <a:txBody>
                    <a:bodyPr/>
                    <a:lstStyle/>
                    <a:p>
                      <a:pPr marL="0" marR="0" algn="r">
                        <a:spcBef>
                          <a:spcPts val="0"/>
                        </a:spcBef>
                        <a:spcAft>
                          <a:spcPts val="0"/>
                        </a:spcAft>
                      </a:pPr>
                      <a:r>
                        <a:rPr lang="en-US" sz="1800" dirty="0">
                          <a:solidFill>
                            <a:srgbClr val="FF0000"/>
                          </a:solidFill>
                          <a:effectLst/>
                        </a:rPr>
                        <a:t>1.3</a:t>
                      </a:r>
                      <a:endParaRPr lang="en-US" sz="1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gn="ctr">
                        <a:lnSpc>
                          <a:spcPts val="1200"/>
                        </a:lnSpc>
                        <a:spcBef>
                          <a:spcPts val="0"/>
                        </a:spcBef>
                        <a:spcAft>
                          <a:spcPts val="0"/>
                        </a:spcAft>
                      </a:pPr>
                      <a:r>
                        <a:rPr lang="en-US" sz="1800" dirty="0">
                          <a:solidFill>
                            <a:srgbClr val="FF0000"/>
                          </a:solidFill>
                          <a:effectLst/>
                        </a:rPr>
                        <a:t>5.0</a:t>
                      </a:r>
                      <a:endParaRPr lang="en-US" sz="1800" dirty="0">
                        <a:solidFill>
                          <a:srgbClr val="FF0000"/>
                        </a:solidFill>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dirty="0">
                          <a:solidFill>
                            <a:srgbClr val="FF0000"/>
                          </a:solidFill>
                          <a:effectLst/>
                        </a:rPr>
                        <a:t>1.4</a:t>
                      </a:r>
                      <a:endParaRPr lang="en-US" sz="1800" dirty="0">
                        <a:solidFill>
                          <a:srgbClr val="FF0000"/>
                        </a:solidFill>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dirty="0">
                          <a:solidFill>
                            <a:srgbClr val="FF0000"/>
                          </a:solidFill>
                          <a:effectLst/>
                        </a:rPr>
                        <a:t>6.4</a:t>
                      </a:r>
                      <a:endParaRPr lang="en-US" sz="1800" dirty="0">
                        <a:solidFill>
                          <a:srgbClr val="FF0000"/>
                        </a:solidFill>
                        <a:effectLst/>
                        <a:latin typeface="Tms Rmn"/>
                        <a:ea typeface="Times New Roman" panose="02020603050405020304" pitchFamily="18" charset="0"/>
                        <a:cs typeface="Tms Rmn"/>
                      </a:endParaRPr>
                    </a:p>
                  </a:txBody>
                  <a:tcPr marL="68580" marR="68580" marT="0" marB="0" anchor="b"/>
                </a:tc>
                <a:extLst>
                  <a:ext uri="{0D108BD9-81ED-4DB2-BD59-A6C34878D82A}">
                    <a16:rowId xmlns:a16="http://schemas.microsoft.com/office/drawing/2014/main" val="2024666422"/>
                  </a:ext>
                </a:extLst>
              </a:tr>
              <a:tr h="280739">
                <a:tc>
                  <a:txBody>
                    <a:bodyPr/>
                    <a:lstStyle/>
                    <a:p>
                      <a:pPr marL="0" marR="0" indent="0" algn="ctr">
                        <a:lnSpc>
                          <a:spcPts val="1200"/>
                        </a:lnSpc>
                        <a:spcBef>
                          <a:spcPts val="0"/>
                        </a:spcBef>
                        <a:spcAft>
                          <a:spcPts val="0"/>
                        </a:spcAft>
                      </a:pPr>
                      <a:r>
                        <a:rPr lang="en-US" sz="1800">
                          <a:effectLst/>
                        </a:rPr>
                        <a:t>31</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31.1</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1.0</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algn="r">
                        <a:spcBef>
                          <a:spcPts val="0"/>
                        </a:spcBef>
                        <a:spcAft>
                          <a:spcPts val="0"/>
                        </a:spcAft>
                      </a:pPr>
                      <a:r>
                        <a:rPr lang="en-US" sz="1800">
                          <a:effectLst/>
                        </a:rPr>
                        <a:t>1.3</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gn="ctr">
                        <a:lnSpc>
                          <a:spcPts val="1200"/>
                        </a:lnSpc>
                        <a:spcBef>
                          <a:spcPts val="0"/>
                        </a:spcBef>
                        <a:spcAft>
                          <a:spcPts val="0"/>
                        </a:spcAft>
                      </a:pPr>
                      <a:r>
                        <a:rPr lang="en-US" sz="1800" dirty="0">
                          <a:effectLst/>
                        </a:rPr>
                        <a:t>5.0</a:t>
                      </a:r>
                      <a:endParaRPr lang="en-US" sz="1800" dirty="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1.5</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6.5</a:t>
                      </a:r>
                      <a:endParaRPr lang="en-US" sz="1800">
                        <a:effectLst/>
                        <a:latin typeface="Tms Rmn"/>
                        <a:ea typeface="Times New Roman" panose="02020603050405020304" pitchFamily="18" charset="0"/>
                        <a:cs typeface="Tms Rmn"/>
                      </a:endParaRPr>
                    </a:p>
                  </a:txBody>
                  <a:tcPr marL="68580" marR="68580" marT="0" marB="0" anchor="b"/>
                </a:tc>
                <a:extLst>
                  <a:ext uri="{0D108BD9-81ED-4DB2-BD59-A6C34878D82A}">
                    <a16:rowId xmlns:a16="http://schemas.microsoft.com/office/drawing/2014/main" val="502687267"/>
                  </a:ext>
                </a:extLst>
              </a:tr>
              <a:tr h="280739">
                <a:tc>
                  <a:txBody>
                    <a:bodyPr/>
                    <a:lstStyle/>
                    <a:p>
                      <a:pPr marL="0" marR="0" indent="0" algn="ctr">
                        <a:lnSpc>
                          <a:spcPts val="1200"/>
                        </a:lnSpc>
                        <a:spcBef>
                          <a:spcPts val="0"/>
                        </a:spcBef>
                        <a:spcAft>
                          <a:spcPts val="0"/>
                        </a:spcAft>
                      </a:pPr>
                      <a:r>
                        <a:rPr lang="en-US" sz="1800">
                          <a:effectLst/>
                        </a:rPr>
                        <a:t>35</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35.9</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1.0</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algn="r">
                        <a:spcBef>
                          <a:spcPts val="0"/>
                        </a:spcBef>
                        <a:spcAft>
                          <a:spcPts val="0"/>
                        </a:spcAft>
                      </a:pPr>
                      <a:r>
                        <a:rPr lang="en-US" sz="1800">
                          <a:effectLst/>
                        </a:rPr>
                        <a:t>1.2</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gn="ctr">
                        <a:lnSpc>
                          <a:spcPts val="1200"/>
                        </a:lnSpc>
                        <a:spcBef>
                          <a:spcPts val="0"/>
                        </a:spcBef>
                        <a:spcAft>
                          <a:spcPts val="0"/>
                        </a:spcAft>
                      </a:pPr>
                      <a:r>
                        <a:rPr lang="en-US" sz="1800" dirty="0">
                          <a:effectLst/>
                        </a:rPr>
                        <a:t>5.0</a:t>
                      </a:r>
                      <a:endParaRPr lang="en-US" sz="1800" dirty="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1.5</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6.5</a:t>
                      </a:r>
                      <a:endParaRPr lang="en-US" sz="1800">
                        <a:effectLst/>
                        <a:latin typeface="Tms Rmn"/>
                        <a:ea typeface="Times New Roman" panose="02020603050405020304" pitchFamily="18" charset="0"/>
                        <a:cs typeface="Tms Rmn"/>
                      </a:endParaRPr>
                    </a:p>
                  </a:txBody>
                  <a:tcPr marL="68580" marR="68580" marT="0" marB="0" anchor="b"/>
                </a:tc>
                <a:extLst>
                  <a:ext uri="{0D108BD9-81ED-4DB2-BD59-A6C34878D82A}">
                    <a16:rowId xmlns:a16="http://schemas.microsoft.com/office/drawing/2014/main" val="3150850858"/>
                  </a:ext>
                </a:extLst>
              </a:tr>
              <a:tr h="280739">
                <a:tc>
                  <a:txBody>
                    <a:bodyPr/>
                    <a:lstStyle/>
                    <a:p>
                      <a:pPr marL="0" marR="0" indent="0" algn="ctr">
                        <a:lnSpc>
                          <a:spcPts val="1200"/>
                        </a:lnSpc>
                        <a:spcBef>
                          <a:spcPts val="0"/>
                        </a:spcBef>
                        <a:spcAft>
                          <a:spcPts val="0"/>
                        </a:spcAft>
                      </a:pPr>
                      <a:r>
                        <a:rPr lang="en-US" sz="1800">
                          <a:effectLst/>
                        </a:rPr>
                        <a:t>40</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42.0</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1.0</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algn="r">
                        <a:spcBef>
                          <a:spcPts val="0"/>
                        </a:spcBef>
                        <a:spcAft>
                          <a:spcPts val="0"/>
                        </a:spcAft>
                      </a:pPr>
                      <a:r>
                        <a:rPr lang="en-US" sz="1800">
                          <a:effectLst/>
                        </a:rPr>
                        <a:t>1.2</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gn="ctr">
                        <a:lnSpc>
                          <a:spcPts val="1200"/>
                        </a:lnSpc>
                        <a:spcBef>
                          <a:spcPts val="0"/>
                        </a:spcBef>
                        <a:spcAft>
                          <a:spcPts val="0"/>
                        </a:spcAft>
                      </a:pPr>
                      <a:r>
                        <a:rPr lang="en-US" sz="1800" dirty="0">
                          <a:effectLst/>
                        </a:rPr>
                        <a:t>5.0</a:t>
                      </a:r>
                      <a:endParaRPr lang="en-US" sz="1800" dirty="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dirty="0">
                          <a:effectLst/>
                        </a:rPr>
                        <a:t>1.6</a:t>
                      </a:r>
                      <a:endParaRPr lang="en-US" sz="1800" dirty="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6.6</a:t>
                      </a:r>
                      <a:endParaRPr lang="en-US" sz="1800">
                        <a:effectLst/>
                        <a:latin typeface="Tms Rmn"/>
                        <a:ea typeface="Times New Roman" panose="02020603050405020304" pitchFamily="18" charset="0"/>
                        <a:cs typeface="Tms Rmn"/>
                      </a:endParaRPr>
                    </a:p>
                  </a:txBody>
                  <a:tcPr marL="68580" marR="68580" marT="0" marB="0" anchor="b"/>
                </a:tc>
                <a:extLst>
                  <a:ext uri="{0D108BD9-81ED-4DB2-BD59-A6C34878D82A}">
                    <a16:rowId xmlns:a16="http://schemas.microsoft.com/office/drawing/2014/main" val="689612449"/>
                  </a:ext>
                </a:extLst>
              </a:tr>
              <a:tr h="280739">
                <a:tc>
                  <a:txBody>
                    <a:bodyPr/>
                    <a:lstStyle/>
                    <a:p>
                      <a:pPr marL="0" marR="0" indent="0" algn="ctr">
                        <a:lnSpc>
                          <a:spcPts val="1200"/>
                        </a:lnSpc>
                        <a:spcBef>
                          <a:spcPts val="0"/>
                        </a:spcBef>
                        <a:spcAft>
                          <a:spcPts val="0"/>
                        </a:spcAft>
                      </a:pPr>
                      <a:r>
                        <a:rPr lang="en-US" sz="1800">
                          <a:effectLst/>
                        </a:rPr>
                        <a:t>41</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49.2</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a:effectLst/>
                        </a:rPr>
                        <a:t>0.8</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algn="r">
                        <a:spcBef>
                          <a:spcPts val="0"/>
                        </a:spcBef>
                        <a:spcAft>
                          <a:spcPts val="0"/>
                        </a:spcAft>
                      </a:pPr>
                      <a:r>
                        <a:rPr lang="en-US" sz="1800">
                          <a:effectLst/>
                        </a:rPr>
                        <a:t>1.0</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gn="ctr">
                        <a:lnSpc>
                          <a:spcPts val="1200"/>
                        </a:lnSpc>
                        <a:spcBef>
                          <a:spcPts val="0"/>
                        </a:spcBef>
                        <a:spcAft>
                          <a:spcPts val="0"/>
                        </a:spcAft>
                      </a:pPr>
                      <a:r>
                        <a:rPr lang="en-US" sz="1800">
                          <a:effectLst/>
                        </a:rPr>
                        <a:t>5.0</a:t>
                      </a:r>
                      <a:endParaRPr lang="en-US" sz="180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dirty="0">
                          <a:effectLst/>
                        </a:rPr>
                        <a:t>1.7</a:t>
                      </a:r>
                      <a:endParaRPr lang="en-US" sz="1800" dirty="0">
                        <a:effectLst/>
                        <a:latin typeface="Tms Rmn"/>
                        <a:ea typeface="Times New Roman" panose="02020603050405020304" pitchFamily="18" charset="0"/>
                        <a:cs typeface="Tms Rmn"/>
                      </a:endParaRPr>
                    </a:p>
                  </a:txBody>
                  <a:tcPr marL="68580" marR="68580" marT="0" marB="0" anchor="b"/>
                </a:tc>
                <a:tc>
                  <a:txBody>
                    <a:bodyPr/>
                    <a:lstStyle/>
                    <a:p>
                      <a:pPr marL="0" marR="0" indent="0" algn="r">
                        <a:lnSpc>
                          <a:spcPts val="1200"/>
                        </a:lnSpc>
                        <a:spcBef>
                          <a:spcPts val="0"/>
                        </a:spcBef>
                        <a:spcAft>
                          <a:spcPts val="0"/>
                        </a:spcAft>
                      </a:pPr>
                      <a:r>
                        <a:rPr lang="en-US" sz="1800" dirty="0">
                          <a:effectLst/>
                        </a:rPr>
                        <a:t>6.7</a:t>
                      </a:r>
                      <a:endParaRPr lang="en-US" sz="1800" dirty="0">
                        <a:effectLst/>
                        <a:latin typeface="Tms Rmn"/>
                        <a:ea typeface="Times New Roman" panose="02020603050405020304" pitchFamily="18" charset="0"/>
                        <a:cs typeface="Tms Rmn"/>
                      </a:endParaRPr>
                    </a:p>
                  </a:txBody>
                  <a:tcPr marL="68580" marR="68580" marT="0" marB="0" anchor="b"/>
                </a:tc>
                <a:extLst>
                  <a:ext uri="{0D108BD9-81ED-4DB2-BD59-A6C34878D82A}">
                    <a16:rowId xmlns:a16="http://schemas.microsoft.com/office/drawing/2014/main" val="3690664937"/>
                  </a:ext>
                </a:extLst>
              </a:tr>
            </a:tbl>
          </a:graphicData>
        </a:graphic>
      </p:graphicFrame>
    </p:spTree>
    <p:extLst>
      <p:ext uri="{BB962C8B-B14F-4D97-AF65-F5344CB8AC3E}">
        <p14:creationId xmlns:p14="http://schemas.microsoft.com/office/powerpoint/2010/main" val="3961956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D088-5075-2CC4-F524-D46357BD6610}"/>
              </a:ext>
            </a:extLst>
          </p:cNvPr>
          <p:cNvSpPr>
            <a:spLocks noGrp="1"/>
          </p:cNvSpPr>
          <p:nvPr>
            <p:ph type="title"/>
          </p:nvPr>
        </p:nvSpPr>
        <p:spPr>
          <a:xfrm>
            <a:off x="630175" y="460507"/>
            <a:ext cx="10663990" cy="652676"/>
          </a:xfrm>
        </p:spPr>
        <p:txBody>
          <a:bodyPr>
            <a:normAutofit fontScale="90000"/>
          </a:bodyPr>
          <a:lstStyle/>
          <a:p>
            <a:r>
              <a:rPr lang="en-US" dirty="0">
                <a:solidFill>
                  <a:srgbClr val="0070C0"/>
                </a:solidFill>
              </a:rPr>
              <a:t>Upper confidence bounds</a:t>
            </a:r>
          </a:p>
        </p:txBody>
      </p:sp>
      <p:sp>
        <p:nvSpPr>
          <p:cNvPr id="3" name="Content Placeholder 2">
            <a:extLst>
              <a:ext uri="{FF2B5EF4-FFF2-40B4-BE49-F238E27FC236}">
                <a16:creationId xmlns:a16="http://schemas.microsoft.com/office/drawing/2014/main" id="{451C1F69-184B-224A-DE4B-2A141C16CF19}"/>
              </a:ext>
            </a:extLst>
          </p:cNvPr>
          <p:cNvSpPr>
            <a:spLocks noGrp="1"/>
          </p:cNvSpPr>
          <p:nvPr>
            <p:ph idx="1"/>
          </p:nvPr>
        </p:nvSpPr>
        <p:spPr>
          <a:xfrm>
            <a:off x="630175" y="1259093"/>
            <a:ext cx="10831286" cy="4890861"/>
          </a:xfrm>
        </p:spPr>
        <p:txBody>
          <a:bodyPr>
            <a:normAutofit lnSpcReduction="10000"/>
          </a:bodyPr>
          <a:lstStyle/>
          <a:p>
            <a:r>
              <a:rPr lang="en-US" dirty="0">
                <a:effectLst/>
                <a:ea typeface="Times New Roman" panose="02020603050405020304" pitchFamily="18" charset="0"/>
                <a:cs typeface="Tms Rmn"/>
              </a:rPr>
              <a:t>If the measured failure rate is used to determine the number of spares, there is only a 50% confidence that the number of spares is not too low.  </a:t>
            </a:r>
          </a:p>
          <a:p>
            <a:pPr lvl="1"/>
            <a:r>
              <a:rPr lang="en-US" dirty="0">
                <a:effectLst/>
                <a:ea typeface="Times New Roman" panose="02020603050405020304" pitchFamily="18" charset="0"/>
                <a:cs typeface="Tms Rmn"/>
              </a:rPr>
              <a:t>If a higher, say a 90%, confidence is needed that there are sufficient spares, this can be achieved by using an increased failure rate </a:t>
            </a:r>
            <a:r>
              <a:rPr lang="en-US" dirty="0">
                <a:effectLst/>
                <a:latin typeface="Symbol" pitchFamily="2" charset="2"/>
                <a:ea typeface="Times New Roman" panose="02020603050405020304" pitchFamily="18" charset="0"/>
                <a:cs typeface="Tms Rmn"/>
              </a:rPr>
              <a:t>l</a:t>
            </a:r>
            <a:r>
              <a:rPr lang="en-US" dirty="0">
                <a:effectLst/>
                <a:ea typeface="Times New Roman" panose="02020603050405020304" pitchFamily="18" charset="0"/>
                <a:cs typeface="Tms Rmn"/>
              </a:rPr>
              <a:t>(t) that would produce fewer than the measured number of failures only 10% of the time.  </a:t>
            </a:r>
          </a:p>
          <a:p>
            <a:r>
              <a:rPr lang="en-US" dirty="0">
                <a:effectLst/>
                <a:ea typeface="Times New Roman" panose="02020603050405020304" pitchFamily="18" charset="0"/>
                <a:cs typeface="Tms Rmn"/>
              </a:rPr>
              <a:t>Instead of using the measured failure rate to determine the number of spares, the 90% upper confidence bound on </a:t>
            </a:r>
            <a:r>
              <a:rPr lang="en-US" dirty="0">
                <a:effectLst/>
                <a:latin typeface="Symbol" pitchFamily="2" charset="2"/>
                <a:ea typeface="Times New Roman" panose="02020603050405020304" pitchFamily="18" charset="0"/>
                <a:cs typeface="Tms Rmn"/>
              </a:rPr>
              <a:t>l</a:t>
            </a:r>
            <a:r>
              <a:rPr lang="en-US" dirty="0">
                <a:effectLst/>
                <a:ea typeface="Times New Roman" panose="02020603050405020304" pitchFamily="18" charset="0"/>
                <a:cs typeface="Tms Rmn"/>
              </a:rPr>
              <a:t>(t), </a:t>
            </a:r>
            <a:r>
              <a:rPr lang="en-US" dirty="0">
                <a:effectLst/>
                <a:latin typeface="Symbol" pitchFamily="2" charset="2"/>
                <a:ea typeface="Times New Roman" panose="02020603050405020304" pitchFamily="18" charset="0"/>
                <a:cs typeface="Tms Rmn"/>
              </a:rPr>
              <a:t>l</a:t>
            </a:r>
            <a:r>
              <a:rPr lang="en-US" dirty="0">
                <a:effectLst/>
                <a:ea typeface="Times New Roman" panose="02020603050405020304" pitchFamily="18" charset="0"/>
                <a:cs typeface="Tms Rmn"/>
              </a:rPr>
              <a:t>0.9(t), is used.  </a:t>
            </a:r>
          </a:p>
          <a:p>
            <a:pPr lvl="1"/>
            <a:r>
              <a:rPr lang="en-US" dirty="0">
                <a:effectLst/>
                <a:ea typeface="Times New Roman" panose="02020603050405020304" pitchFamily="18" charset="0"/>
                <a:cs typeface="Tms Rmn"/>
              </a:rPr>
              <a:t>If this is done, there is a 90% confidence that l0.9(t) is not lower than the actual failure rate and the number of spares is not too low for 90% confidence in the predicted reliability.  </a:t>
            </a:r>
          </a:p>
          <a:p>
            <a:r>
              <a:rPr lang="en-US" dirty="0">
                <a:effectLst/>
                <a:latin typeface="Symbol" pitchFamily="2" charset="2"/>
                <a:ea typeface="Times New Roman" panose="02020603050405020304" pitchFamily="18" charset="0"/>
                <a:cs typeface="Tms Rmn"/>
              </a:rPr>
              <a:t>l</a:t>
            </a:r>
            <a:r>
              <a:rPr lang="en-US" dirty="0">
                <a:effectLst/>
                <a:ea typeface="Times New Roman" panose="02020603050405020304" pitchFamily="18" charset="0"/>
                <a:cs typeface="Tms Rmn"/>
              </a:rPr>
              <a:t>0.9(t) is the 90% upper confidence bound on </a:t>
            </a:r>
            <a:r>
              <a:rPr lang="en-US" dirty="0">
                <a:effectLst/>
                <a:latin typeface="Symbol" pitchFamily="2" charset="2"/>
                <a:ea typeface="Times New Roman" panose="02020603050405020304" pitchFamily="18" charset="0"/>
                <a:cs typeface="Tms Rmn"/>
              </a:rPr>
              <a:t>l</a:t>
            </a:r>
            <a:r>
              <a:rPr lang="en-US" dirty="0">
                <a:effectLst/>
                <a:ea typeface="Times New Roman" panose="02020603050405020304" pitchFamily="18" charset="0"/>
                <a:cs typeface="Tms Rmn"/>
              </a:rPr>
              <a:t>(t).</a:t>
            </a:r>
          </a:p>
          <a:p>
            <a:pPr lvl="1"/>
            <a:r>
              <a:rPr lang="en-US" dirty="0">
                <a:effectLst/>
                <a:ea typeface="Times New Roman" panose="02020603050405020304" pitchFamily="18" charset="0"/>
                <a:cs typeface="Tms Rmn"/>
              </a:rPr>
              <a:t>The upper confidence bounds on </a:t>
            </a:r>
            <a:r>
              <a:rPr lang="en-US" dirty="0">
                <a:effectLst/>
                <a:latin typeface="Symbol" pitchFamily="2" charset="2"/>
                <a:ea typeface="Times New Roman" panose="02020603050405020304" pitchFamily="18" charset="0"/>
                <a:cs typeface="Tms Rmn"/>
              </a:rPr>
              <a:t>l</a:t>
            </a:r>
            <a:r>
              <a:rPr lang="en-US" dirty="0">
                <a:effectLst/>
                <a:ea typeface="Times New Roman" panose="02020603050405020304" pitchFamily="18" charset="0"/>
                <a:cs typeface="Tms Rmn"/>
              </a:rPr>
              <a:t>(t) can be determined using either the Poisson distribution or the chi-square distribution, which are included in available spreadsheets.</a:t>
            </a:r>
            <a:r>
              <a:rPr lang="en-US" dirty="0">
                <a:effectLst/>
              </a:rPr>
              <a:t> </a:t>
            </a:r>
            <a:endParaRPr lang="en-US" dirty="0"/>
          </a:p>
        </p:txBody>
      </p:sp>
    </p:spTree>
    <p:extLst>
      <p:ext uri="{BB962C8B-B14F-4D97-AF65-F5344CB8AC3E}">
        <p14:creationId xmlns:p14="http://schemas.microsoft.com/office/powerpoint/2010/main" val="2200853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4D089-DFE5-3806-39A7-D0514F3BF9AA}"/>
              </a:ext>
            </a:extLst>
          </p:cNvPr>
          <p:cNvSpPr>
            <a:spLocks noGrp="1"/>
          </p:cNvSpPr>
          <p:nvPr>
            <p:ph type="title"/>
          </p:nvPr>
        </p:nvSpPr>
        <p:spPr>
          <a:xfrm>
            <a:off x="541420" y="460506"/>
            <a:ext cx="10663990" cy="642737"/>
          </a:xfrm>
        </p:spPr>
        <p:txBody>
          <a:bodyPr>
            <a:normAutofit fontScale="90000"/>
          </a:bodyPr>
          <a:lstStyle/>
          <a:p>
            <a:r>
              <a:rPr lang="en-US" dirty="0">
                <a:solidFill>
                  <a:srgbClr val="0070C0"/>
                </a:solidFill>
              </a:rPr>
              <a:t>The increased number of redundant units N </a:t>
            </a:r>
          </a:p>
        </p:txBody>
      </p:sp>
      <p:sp>
        <p:nvSpPr>
          <p:cNvPr id="3" name="Content Placeholder 2">
            <a:extLst>
              <a:ext uri="{FF2B5EF4-FFF2-40B4-BE49-F238E27FC236}">
                <a16:creationId xmlns:a16="http://schemas.microsoft.com/office/drawing/2014/main" id="{1A95F03F-CC75-8832-C056-3D9322F28334}"/>
              </a:ext>
            </a:extLst>
          </p:cNvPr>
          <p:cNvSpPr>
            <a:spLocks noGrp="1"/>
          </p:cNvSpPr>
          <p:nvPr>
            <p:ph idx="1"/>
          </p:nvPr>
        </p:nvSpPr>
        <p:spPr>
          <a:xfrm>
            <a:off x="541420" y="1380456"/>
            <a:ext cx="10515600" cy="4097087"/>
          </a:xfrm>
        </p:spPr>
        <p:txBody>
          <a:bodyPr>
            <a:normAutofit fontScale="85000" lnSpcReduction="10000"/>
          </a:bodyPr>
          <a:lstStyle/>
          <a:p>
            <a:pPr marL="0" marR="0" indent="228600" algn="just">
              <a:lnSpc>
                <a:spcPct val="100000"/>
              </a:lnSpc>
              <a:spcBef>
                <a:spcPts val="0"/>
              </a:spcBef>
              <a:spcAft>
                <a:spcPts val="0"/>
              </a:spcAft>
            </a:pPr>
            <a:r>
              <a:rPr lang="en-US" sz="3200" dirty="0">
                <a:effectLst/>
                <a:ea typeface="Times New Roman" panose="02020603050405020304" pitchFamily="18" charset="0"/>
                <a:cs typeface="Tms Rmn"/>
              </a:rPr>
              <a:t>For high reliability, the number of spares provided must be greater than the expected number of failures.  </a:t>
            </a:r>
          </a:p>
          <a:p>
            <a:pPr marL="0" indent="228600" algn="just">
              <a:lnSpc>
                <a:spcPct val="100000"/>
              </a:lnSpc>
              <a:spcBef>
                <a:spcPts val="0"/>
              </a:spcBef>
            </a:pPr>
            <a:r>
              <a:rPr lang="en-US" sz="3200" dirty="0">
                <a:effectLst/>
                <a:ea typeface="Times New Roman" panose="02020603050405020304" pitchFamily="18" charset="0"/>
                <a:cs typeface="Tms Rmn"/>
              </a:rPr>
              <a:t>The needed number of redundant units, N, can be determined from tables of the cumulative Poisson distribution. </a:t>
            </a:r>
          </a:p>
          <a:p>
            <a:pPr marL="457200" lvl="1" indent="228600" algn="just">
              <a:lnSpc>
                <a:spcPct val="100000"/>
              </a:lnSpc>
              <a:spcBef>
                <a:spcPts val="0"/>
              </a:spcBef>
            </a:pPr>
            <a:r>
              <a:rPr lang="en-US" sz="2800" dirty="0">
                <a:effectLst/>
                <a:ea typeface="Times New Roman" panose="02020603050405020304" pitchFamily="18" charset="0"/>
                <a:cs typeface="Tms Rmn"/>
              </a:rPr>
              <a:t>The upper 0.9 probability confidence bound, </a:t>
            </a:r>
            <a:r>
              <a:rPr lang="en-US" sz="2800" dirty="0">
                <a:effectLst/>
                <a:latin typeface="Symbol" pitchFamily="2" charset="2"/>
                <a:ea typeface="Times New Roman" panose="02020603050405020304" pitchFamily="18" charset="0"/>
                <a:cs typeface="Tms Rmn"/>
              </a:rPr>
              <a:t>l</a:t>
            </a:r>
            <a:r>
              <a:rPr lang="en-US" sz="2800" dirty="0">
                <a:effectLst/>
                <a:ea typeface="Times New Roman" panose="02020603050405020304" pitchFamily="18" charset="0"/>
                <a:cs typeface="Tms Rmn"/>
              </a:rPr>
              <a:t>0.9(t), is set as the expected failure rate.  </a:t>
            </a:r>
          </a:p>
          <a:p>
            <a:pPr marL="457200" lvl="1" indent="228600" algn="just">
              <a:lnSpc>
                <a:spcPct val="100000"/>
              </a:lnSpc>
              <a:spcBef>
                <a:spcPts val="0"/>
              </a:spcBef>
            </a:pPr>
            <a:r>
              <a:rPr lang="en-US" sz="2800" dirty="0">
                <a:effectLst/>
                <a:ea typeface="Times New Roman" panose="02020603050405020304" pitchFamily="18" charset="0"/>
                <a:cs typeface="Tms Rmn"/>
              </a:rPr>
              <a:t>The </a:t>
            </a:r>
            <a:r>
              <a:rPr lang="en-US" sz="2800" dirty="0">
                <a:ea typeface="Times New Roman" panose="02020603050405020304" pitchFamily="18" charset="0"/>
                <a:cs typeface="Tms Rmn"/>
              </a:rPr>
              <a:t>corresponding</a:t>
            </a:r>
            <a:r>
              <a:rPr lang="en-US" sz="2800" dirty="0">
                <a:effectLst/>
                <a:ea typeface="Times New Roman" panose="02020603050405020304" pitchFamily="18" charset="0"/>
                <a:cs typeface="Tms Rmn"/>
              </a:rPr>
              <a:t> number of failures for a single unit over the mission length L is </a:t>
            </a:r>
            <a:r>
              <a:rPr lang="en-US" sz="2800" dirty="0">
                <a:effectLst/>
                <a:latin typeface="Symbol" pitchFamily="2" charset="2"/>
                <a:ea typeface="Times New Roman" panose="02020603050405020304" pitchFamily="18" charset="0"/>
                <a:cs typeface="Tms Rmn"/>
              </a:rPr>
              <a:t>l</a:t>
            </a:r>
            <a:r>
              <a:rPr lang="en-US" sz="2800" dirty="0">
                <a:effectLst/>
                <a:ea typeface="Times New Roman" panose="02020603050405020304" pitchFamily="18" charset="0"/>
                <a:cs typeface="Tms Rmn"/>
              </a:rPr>
              <a:t>x(t) * L.  </a:t>
            </a:r>
          </a:p>
          <a:p>
            <a:pPr marL="457200" lvl="1" indent="228600" algn="just">
              <a:lnSpc>
                <a:spcPct val="100000"/>
              </a:lnSpc>
              <a:spcBef>
                <a:spcPts val="0"/>
              </a:spcBef>
            </a:pPr>
            <a:r>
              <a:rPr lang="en-US" sz="2800" dirty="0">
                <a:effectLst/>
                <a:ea typeface="Times New Roman" panose="02020603050405020304" pitchFamily="18" charset="0"/>
                <a:cs typeface="Tms Rmn"/>
              </a:rPr>
              <a:t>This is the expected number of failures for the required confidence bound.  </a:t>
            </a:r>
          </a:p>
          <a:p>
            <a:pPr marL="0" marR="0" indent="228600" algn="just">
              <a:lnSpc>
                <a:spcPct val="100000"/>
              </a:lnSpc>
              <a:spcBef>
                <a:spcPts val="0"/>
              </a:spcBef>
              <a:spcAft>
                <a:spcPts val="0"/>
              </a:spcAft>
            </a:pPr>
            <a:r>
              <a:rPr lang="en-US" sz="3200" dirty="0">
                <a:effectLst/>
                <a:ea typeface="Times New Roman" panose="02020603050405020304" pitchFamily="18" charset="0"/>
                <a:cs typeface="Tms Rmn"/>
              </a:rPr>
              <a:t>The required number of redundant units was computed for confidence = 0.9 and reliability </a:t>
            </a:r>
            <a:r>
              <a:rPr lang="en-US" sz="3200" dirty="0">
                <a:ea typeface="Times New Roman" panose="02020603050405020304" pitchFamily="18" charset="0"/>
                <a:cs typeface="Tms Rmn"/>
              </a:rPr>
              <a:t>=</a:t>
            </a:r>
            <a:r>
              <a:rPr lang="en-US" sz="3200" dirty="0">
                <a:effectLst/>
                <a:ea typeface="Times New Roman" panose="02020603050405020304" pitchFamily="18" charset="0"/>
                <a:cs typeface="Tms Rmn"/>
              </a:rPr>
              <a:t> 0.9.  </a:t>
            </a:r>
          </a:p>
          <a:p>
            <a:pPr marL="0" marR="0" indent="228600" algn="just">
              <a:lnSpc>
                <a:spcPct val="100000"/>
              </a:lnSpc>
              <a:spcBef>
                <a:spcPts val="0"/>
              </a:spcBef>
              <a:spcAft>
                <a:spcPts val="0"/>
              </a:spcAft>
            </a:pPr>
            <a:endParaRPr lang="en-US" sz="1800" dirty="0"/>
          </a:p>
        </p:txBody>
      </p:sp>
    </p:spTree>
    <p:extLst>
      <p:ext uri="{BB962C8B-B14F-4D97-AF65-F5344CB8AC3E}">
        <p14:creationId xmlns:p14="http://schemas.microsoft.com/office/powerpoint/2010/main" val="34639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4D089-DFE5-3806-39A7-D0514F3BF9AA}"/>
              </a:ext>
            </a:extLst>
          </p:cNvPr>
          <p:cNvSpPr>
            <a:spLocks noGrp="1"/>
          </p:cNvSpPr>
          <p:nvPr>
            <p:ph type="title"/>
          </p:nvPr>
        </p:nvSpPr>
        <p:spPr>
          <a:xfrm>
            <a:off x="448618" y="464517"/>
            <a:ext cx="10696460" cy="787814"/>
          </a:xfrm>
        </p:spPr>
        <p:txBody>
          <a:bodyPr/>
          <a:lstStyle/>
          <a:p>
            <a:r>
              <a:rPr lang="en-US" dirty="0">
                <a:solidFill>
                  <a:srgbClr val="0070C0"/>
                </a:solidFill>
              </a:rPr>
              <a:t>Minimizing the total system development cost</a:t>
            </a:r>
          </a:p>
        </p:txBody>
      </p:sp>
      <p:sp>
        <p:nvSpPr>
          <p:cNvPr id="3" name="Content Placeholder 2">
            <a:extLst>
              <a:ext uri="{FF2B5EF4-FFF2-40B4-BE49-F238E27FC236}">
                <a16:creationId xmlns:a16="http://schemas.microsoft.com/office/drawing/2014/main" id="{1A95F03F-CC75-8832-C056-3D9322F28334}"/>
              </a:ext>
            </a:extLst>
          </p:cNvPr>
          <p:cNvSpPr>
            <a:spLocks noGrp="1"/>
          </p:cNvSpPr>
          <p:nvPr>
            <p:ph idx="1"/>
          </p:nvPr>
        </p:nvSpPr>
        <p:spPr>
          <a:xfrm>
            <a:off x="448618" y="1523284"/>
            <a:ext cx="10515600" cy="4097087"/>
          </a:xfrm>
        </p:spPr>
        <p:txBody>
          <a:bodyPr>
            <a:normAutofit lnSpcReduction="10000"/>
          </a:bodyPr>
          <a:lstStyle/>
          <a:p>
            <a:pPr marL="0" marR="0" indent="228600" algn="just">
              <a:lnSpc>
                <a:spcPct val="100000"/>
              </a:lnSpc>
              <a:spcBef>
                <a:spcPts val="0"/>
              </a:spcBef>
              <a:spcAft>
                <a:spcPts val="0"/>
              </a:spcAft>
            </a:pPr>
            <a:r>
              <a:rPr lang="en-US" sz="2400" dirty="0">
                <a:effectLst/>
                <a:ea typeface="Times New Roman" panose="02020603050405020304" pitchFamily="18" charset="0"/>
                <a:cs typeface="Tms Rmn"/>
              </a:rPr>
              <a:t>The cost is equal to the cost of developing N redundant operational units and M test units plus the estimated cost of testing the M test units.  </a:t>
            </a:r>
          </a:p>
          <a:p>
            <a:pPr marL="457200" lvl="1" indent="228600" algn="just">
              <a:lnSpc>
                <a:spcPct val="100000"/>
              </a:lnSpc>
              <a:spcBef>
                <a:spcPts val="0"/>
              </a:spcBef>
            </a:pPr>
            <a:r>
              <a:rPr lang="en-US" dirty="0">
                <a:effectLst/>
                <a:ea typeface="Times New Roman" panose="02020603050405020304" pitchFamily="18" charset="0"/>
                <a:cs typeface="Tms Rmn"/>
              </a:rPr>
              <a:t>The cost metric is the cost of producing a single unit. </a:t>
            </a:r>
          </a:p>
          <a:p>
            <a:pPr marL="457200" lvl="1" indent="228600" algn="just">
              <a:lnSpc>
                <a:spcPct val="100000"/>
              </a:lnSpc>
              <a:spcBef>
                <a:spcPts val="0"/>
              </a:spcBef>
            </a:pPr>
            <a:r>
              <a:rPr lang="en-US" dirty="0">
                <a:effectLst/>
                <a:ea typeface="Times New Roman" panose="02020603050405020304" pitchFamily="18" charset="0"/>
                <a:cs typeface="Tms Rmn"/>
              </a:rPr>
              <a:t>The cost of N units is N.  </a:t>
            </a:r>
          </a:p>
          <a:p>
            <a:pPr marL="457200" lvl="1" indent="228600" algn="just">
              <a:lnSpc>
                <a:spcPct val="100000"/>
              </a:lnSpc>
              <a:spcBef>
                <a:spcPts val="0"/>
              </a:spcBef>
            </a:pPr>
            <a:r>
              <a:rPr lang="en-US" dirty="0">
                <a:effectLst/>
                <a:latin typeface="Tms Rmn"/>
                <a:ea typeface="Times New Roman" panose="02020603050405020304" pitchFamily="18" charset="0"/>
                <a:cs typeface="Tms Rmn"/>
              </a:rPr>
              <a:t>Suppose the cost of testing is 0.015 of the unit development cost per hour.  </a:t>
            </a:r>
            <a:endParaRPr lang="en-US" dirty="0">
              <a:effectLst/>
              <a:ea typeface="Times New Roman" panose="02020603050405020304" pitchFamily="18" charset="0"/>
              <a:cs typeface="Tms Rmn"/>
            </a:endParaRPr>
          </a:p>
          <a:p>
            <a:pPr marL="457200" lvl="1" indent="228600" algn="just">
              <a:lnSpc>
                <a:spcPct val="100000"/>
              </a:lnSpc>
              <a:spcBef>
                <a:spcPts val="0"/>
              </a:spcBef>
            </a:pPr>
            <a:r>
              <a:rPr lang="en-US" dirty="0">
                <a:effectLst/>
                <a:ea typeface="Times New Roman" panose="02020603050405020304" pitchFamily="18" charset="0"/>
                <a:cs typeface="Tms Rmn"/>
              </a:rPr>
              <a:t>Total cost = N + M + 0.015 M t</a:t>
            </a:r>
          </a:p>
          <a:p>
            <a:pPr marL="0" marR="0" indent="0" algn="just">
              <a:lnSpc>
                <a:spcPct val="100000"/>
              </a:lnSpc>
              <a:spcBef>
                <a:spcPts val="0"/>
              </a:spcBef>
              <a:spcAft>
                <a:spcPts val="0"/>
              </a:spcAft>
            </a:pPr>
            <a:r>
              <a:rPr lang="en-US" sz="2400" dirty="0">
                <a:effectLst/>
                <a:ea typeface="Times New Roman" panose="02020603050405020304" pitchFamily="18" charset="0"/>
                <a:cs typeface="Tms Rmn"/>
              </a:rPr>
              <a:t>The increasing test time reduces the upper confidence bound on the system failure probability, </a:t>
            </a:r>
            <a:r>
              <a:rPr lang="en-US" sz="2400" dirty="0">
                <a:effectLst/>
                <a:latin typeface="Symbol" pitchFamily="2" charset="2"/>
                <a:ea typeface="Times New Roman" panose="02020603050405020304" pitchFamily="18" charset="0"/>
                <a:cs typeface="Tms Rmn"/>
              </a:rPr>
              <a:t>l</a:t>
            </a:r>
            <a:r>
              <a:rPr lang="en-US" sz="2400" dirty="0">
                <a:effectLst/>
                <a:ea typeface="Times New Roman" panose="02020603050405020304" pitchFamily="18" charset="0"/>
                <a:cs typeface="Tms Rmn"/>
              </a:rPr>
              <a:t>0.9(t), so the the number of redundant units N decreases with longer test time.  </a:t>
            </a:r>
          </a:p>
          <a:p>
            <a:pPr marL="457200" lvl="1" indent="228600" algn="just">
              <a:lnSpc>
                <a:spcPct val="100000"/>
              </a:lnSpc>
              <a:spcBef>
                <a:spcPts val="0"/>
              </a:spcBef>
            </a:pPr>
            <a:r>
              <a:rPr lang="en-US" dirty="0">
                <a:effectLst/>
                <a:ea typeface="Times New Roman" panose="02020603050405020304" pitchFamily="18" charset="0"/>
                <a:cs typeface="Tms Rmn"/>
              </a:rPr>
              <a:t>The minimum total cost is 6.4 units first reached at = 27.4 hours. </a:t>
            </a:r>
          </a:p>
          <a:p>
            <a:pPr marL="457200" lvl="1" indent="228600" algn="just">
              <a:lnSpc>
                <a:spcPct val="100000"/>
              </a:lnSpc>
              <a:spcBef>
                <a:spcPts val="0"/>
              </a:spcBef>
            </a:pPr>
            <a:r>
              <a:rPr lang="en-US" dirty="0">
                <a:effectLst/>
                <a:ea typeface="Times New Roman" panose="02020603050405020304" pitchFamily="18" charset="0"/>
                <a:cs typeface="Tms Rmn"/>
              </a:rPr>
              <a:t>However, a cost of 7.2 is reached at 16.5 hours. </a:t>
            </a:r>
          </a:p>
          <a:p>
            <a:pPr marL="457200" lvl="1" indent="228600" algn="just">
              <a:lnSpc>
                <a:spcPct val="100000"/>
              </a:lnSpc>
              <a:spcBef>
                <a:spcPts val="0"/>
              </a:spcBef>
            </a:pPr>
            <a:r>
              <a:rPr lang="en-US" dirty="0">
                <a:ea typeface="Times New Roman" panose="02020603050405020304" pitchFamily="18" charset="0"/>
                <a:cs typeface="Tms Rmn"/>
              </a:rPr>
              <a:t>T</a:t>
            </a:r>
            <a:r>
              <a:rPr lang="en-US" dirty="0">
                <a:effectLst/>
                <a:ea typeface="Times New Roman" panose="02020603050405020304" pitchFamily="18" charset="0"/>
                <a:cs typeface="Tms Rmn"/>
              </a:rPr>
              <a:t>he test time can be cut 40% with only a 13% increase in cost.  </a:t>
            </a:r>
          </a:p>
        </p:txBody>
      </p:sp>
    </p:spTree>
    <p:extLst>
      <p:ext uri="{BB962C8B-B14F-4D97-AF65-F5344CB8AC3E}">
        <p14:creationId xmlns:p14="http://schemas.microsoft.com/office/powerpoint/2010/main" val="3677461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4D089-DFE5-3806-39A7-D0514F3BF9AA}"/>
              </a:ext>
            </a:extLst>
          </p:cNvPr>
          <p:cNvSpPr>
            <a:spLocks noGrp="1"/>
          </p:cNvSpPr>
          <p:nvPr>
            <p:ph type="title"/>
          </p:nvPr>
        </p:nvSpPr>
        <p:spPr>
          <a:xfrm>
            <a:off x="503104" y="394943"/>
            <a:ext cx="11193137" cy="787814"/>
          </a:xfrm>
        </p:spPr>
        <p:txBody>
          <a:bodyPr/>
          <a:lstStyle/>
          <a:p>
            <a:r>
              <a:rPr lang="en-US" dirty="0">
                <a:solidFill>
                  <a:srgbClr val="0070C0"/>
                </a:solidFill>
              </a:rPr>
              <a:t>The trade-off between confidence and reliability</a:t>
            </a:r>
          </a:p>
        </p:txBody>
      </p:sp>
      <p:sp>
        <p:nvSpPr>
          <p:cNvPr id="3" name="Content Placeholder 2">
            <a:extLst>
              <a:ext uri="{FF2B5EF4-FFF2-40B4-BE49-F238E27FC236}">
                <a16:creationId xmlns:a16="http://schemas.microsoft.com/office/drawing/2014/main" id="{1A95F03F-CC75-8832-C056-3D9322F28334}"/>
              </a:ext>
            </a:extLst>
          </p:cNvPr>
          <p:cNvSpPr>
            <a:spLocks noGrp="1"/>
          </p:cNvSpPr>
          <p:nvPr>
            <p:ph idx="1"/>
          </p:nvPr>
        </p:nvSpPr>
        <p:spPr>
          <a:xfrm>
            <a:off x="5354198" y="1275083"/>
            <a:ext cx="6253908" cy="4781321"/>
          </a:xfrm>
        </p:spPr>
        <p:txBody>
          <a:bodyPr>
            <a:normAutofit lnSpcReduction="10000"/>
          </a:bodyPr>
          <a:lstStyle/>
          <a:p>
            <a:r>
              <a:rPr lang="en-US" sz="2400" dirty="0">
                <a:effectLst/>
                <a:latin typeface="Tms Rmn"/>
                <a:ea typeface="Times New Roman" panose="02020603050405020304" pitchFamily="18" charset="0"/>
                <a:cs typeface="Tms Rmn"/>
              </a:rPr>
              <a:t>For any redundancy, N, </a:t>
            </a:r>
          </a:p>
          <a:p>
            <a:pPr lvl="1"/>
            <a:r>
              <a:rPr lang="en-US" dirty="0">
                <a:effectLst/>
                <a:latin typeface="Tms Rmn"/>
                <a:ea typeface="Times New Roman" panose="02020603050405020304" pitchFamily="18" charset="0"/>
                <a:cs typeface="Tms Rmn"/>
              </a:rPr>
              <a:t>a higher reliability will be met with lower confidence, and </a:t>
            </a:r>
          </a:p>
          <a:p>
            <a:pPr lvl="1"/>
            <a:r>
              <a:rPr lang="en-US" dirty="0">
                <a:effectLst/>
                <a:latin typeface="Tms Rmn"/>
                <a:ea typeface="Times New Roman" panose="02020603050405020304" pitchFamily="18" charset="0"/>
                <a:cs typeface="Tms Rmn"/>
              </a:rPr>
              <a:t>a higher confidence can be achieved only at  lower reliability. </a:t>
            </a:r>
          </a:p>
          <a:p>
            <a:r>
              <a:rPr lang="en-US" sz="2400" dirty="0">
                <a:effectLst/>
                <a:latin typeface="Tms Rmn"/>
                <a:ea typeface="Times New Roman" panose="02020603050405020304" pitchFamily="18" charset="0"/>
                <a:cs typeface="Tms Rmn"/>
              </a:rPr>
              <a:t>At the design point  both reliability and confidence are equal to 0.90.  </a:t>
            </a:r>
          </a:p>
          <a:p>
            <a:pPr lvl="1"/>
            <a:r>
              <a:rPr lang="en-US" dirty="0">
                <a:effectLst/>
                <a:latin typeface="Tms Rmn"/>
                <a:ea typeface="Times New Roman" panose="02020603050405020304" pitchFamily="18" charset="0"/>
                <a:cs typeface="Tms Rmn"/>
              </a:rPr>
              <a:t>Increasing the reliability requirement above 0.90 to causes the confidence that the requirement will be met to drop rapidly toward zero.  </a:t>
            </a:r>
          </a:p>
          <a:p>
            <a:pPr lvl="1"/>
            <a:r>
              <a:rPr lang="en-US" dirty="0">
                <a:effectLst/>
                <a:latin typeface="Tms Rmn"/>
                <a:ea typeface="Times New Roman" panose="02020603050405020304" pitchFamily="18" charset="0"/>
                <a:cs typeface="Tms Rmn"/>
              </a:rPr>
              <a:t>Reducing the reliability requirement increases the  confidence it will be met from one 9 to two, three, and even four 9’s.  </a:t>
            </a:r>
            <a:endParaRPr lang="en-US" dirty="0"/>
          </a:p>
        </p:txBody>
      </p:sp>
      <p:graphicFrame>
        <p:nvGraphicFramePr>
          <p:cNvPr id="5" name="Chart 4">
            <a:extLst>
              <a:ext uri="{FF2B5EF4-FFF2-40B4-BE49-F238E27FC236}">
                <a16:creationId xmlns:a16="http://schemas.microsoft.com/office/drawing/2014/main" id="{B0BC9197-0128-A049-B8FF-82A90DAAF449}"/>
              </a:ext>
            </a:extLst>
          </p:cNvPr>
          <p:cNvGraphicFramePr/>
          <p:nvPr/>
        </p:nvGraphicFramePr>
        <p:xfrm>
          <a:off x="503104" y="1690688"/>
          <a:ext cx="4851094" cy="30575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185531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3247</TotalTime>
  <Words>1469</Words>
  <Application>Microsoft Macintosh PowerPoint</Application>
  <PresentationFormat>Widescreen</PresentationFormat>
  <Paragraphs>205</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Symbol</vt:lpstr>
      <vt:lpstr>Times New Roman</vt:lpstr>
      <vt:lpstr>Tms Rmn</vt:lpstr>
      <vt:lpstr>Office Theme</vt:lpstr>
      <vt:lpstr>Redundancy: How Many Unreliable Spares are Needed for High Reliability and Confidence?</vt:lpstr>
      <vt:lpstr>How many redundant units are needed  to achieve high reliability with high confidence?</vt:lpstr>
      <vt:lpstr>Optimum test time for minimum total cost</vt:lpstr>
      <vt:lpstr>Approach to determine N for the  required reliability and confidence. </vt:lpstr>
      <vt:lpstr>Failure data, number of redundant units N, and costs for the 41-failure data set.  </vt:lpstr>
      <vt:lpstr>Upper confidence bounds</vt:lpstr>
      <vt:lpstr>The increased number of redundant units N </vt:lpstr>
      <vt:lpstr>Minimizing the total system development cost</vt:lpstr>
      <vt:lpstr>The trade-off between confidence and reliability</vt:lpstr>
      <vt:lpstr>The increase in required N as reliability and confidence requirements increase</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vkrivtso</dc:creator>
  <cp:lastModifiedBy>Jones, Harry W. (ARC-SCB)</cp:lastModifiedBy>
  <cp:revision>25</cp:revision>
  <dcterms:created xsi:type="dcterms:W3CDTF">2023-07-23T18:01:22Z</dcterms:created>
  <dcterms:modified xsi:type="dcterms:W3CDTF">2023-11-01T22:12:57Z</dcterms:modified>
</cp:coreProperties>
</file>