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63" r:id="rId3"/>
    <p:sldId id="348" r:id="rId4"/>
    <p:sldId id="349" r:id="rId5"/>
    <p:sldId id="351" r:id="rId6"/>
    <p:sldId id="353" r:id="rId7"/>
    <p:sldId id="355" r:id="rId8"/>
    <p:sldId id="35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743" autoAdjust="0"/>
    <p:restoredTop sz="94660"/>
  </p:normalViewPr>
  <p:slideViewPr>
    <p:cSldViewPr snapToGrid="0">
      <p:cViewPr varScale="1">
        <p:scale>
          <a:sx n="129" d="100"/>
          <a:sy n="129" d="100"/>
        </p:scale>
        <p:origin x="344" y="200"/>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Users/hwjones/Desktop/hwjones/Desktop/Jones%20Work/2021%20work/22%20RAMS/Reliability%20growth%20150/Excel%20abcd%20model%20copy/Duane%20and%20Crow%20Fig%202,%203,%204,%2011,%2012%20copy%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hwjones/Desktop/hwjones/Desktop/Jones%20Work/2021%20work/22%20RAMS/Reliability%20growth%20150/Excel%20abcd%20model%20copy/Duane%20and%20Crow%20Fig%202,%203,%204,%2011,%2012%20copy%202.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hwjones/Desktop/hwjones/Desktop/Jones%20Work/2021%20work/22%20RAMS/Reliability%20growth%20150/Excel%20abcd%20model%20copy/Duane%20and%20Crow%20Fig%202,%203,%204,%2011,%2012%20copy%202.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Users/hwjones/Desktop/hwjones/Desktop/Jones%20Work/2021%20work/22%20RAMS/Reliability%20growth%20150/Excel%20abcd%20model%20copy/MIL-HDBK-781A%20data.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Users/hwjones/Desktop/hwjones/Desktop/Jones%20Work/2021%20work/22%20RAMS/Reliability%20growth%20150/Excel%20abcd%20model%20copy/MIL-HDBK-781A%20dat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i="0" u="none" strike="noStrike" baseline="0">
                <a:solidFill>
                  <a:srgbClr val="000000"/>
                </a:solidFill>
                <a:latin typeface="Times New Roman" panose="02020603050405020304" pitchFamily="18" charset="0"/>
                <a:ea typeface="Verdana"/>
                <a:cs typeface="Times New Roman" panose="02020603050405020304" pitchFamily="18" charset="0"/>
              </a:defRPr>
            </a:pPr>
            <a:r>
              <a:rPr lang="en-US" sz="1200" b="0">
                <a:latin typeface="Times New Roman" panose="02020603050405020304" pitchFamily="18" charset="0"/>
                <a:cs typeface="Times New Roman" panose="02020603050405020304" pitchFamily="18" charset="0"/>
              </a:rPr>
              <a:t>Cumulative failure rate</a:t>
            </a:r>
            <a:r>
              <a:rPr lang="en-US" sz="1200" b="0" baseline="0">
                <a:latin typeface="Times New Roman" panose="02020603050405020304" pitchFamily="18" charset="0"/>
                <a:cs typeface="Times New Roman" panose="02020603050405020304" pitchFamily="18" charset="0"/>
              </a:rPr>
              <a:t>, </a:t>
            </a:r>
            <a:r>
              <a:rPr lang="en-US" sz="1200" b="0">
                <a:latin typeface="Times New Roman" panose="02020603050405020304" pitchFamily="18" charset="0"/>
                <a:cs typeface="Times New Roman" panose="02020603050405020304" pitchFamily="18" charset="0"/>
              </a:rPr>
              <a:t>log-log plot</a:t>
            </a:r>
          </a:p>
        </c:rich>
      </c:tx>
      <c:layout>
        <c:manualLayout>
          <c:xMode val="edge"/>
          <c:yMode val="edge"/>
          <c:x val="0.197120672415948"/>
          <c:y val="6.2946504466389636E-2"/>
        </c:manualLayout>
      </c:layout>
      <c:overlay val="0"/>
      <c:spPr>
        <a:noFill/>
        <a:ln w="25400">
          <a:noFill/>
        </a:ln>
      </c:spPr>
    </c:title>
    <c:autoTitleDeleted val="0"/>
    <c:plotArea>
      <c:layout>
        <c:manualLayout>
          <c:layoutTarget val="inner"/>
          <c:xMode val="edge"/>
          <c:yMode val="edge"/>
          <c:x val="0.143187228442584"/>
          <c:y val="0.16886565291274999"/>
          <c:w val="0.757356632625098"/>
          <c:h val="0.58476354518185203"/>
        </c:manualLayout>
      </c:layout>
      <c:scatterChart>
        <c:scatterStyle val="smoothMarker"/>
        <c:varyColors val="0"/>
        <c:ser>
          <c:idx val="0"/>
          <c:order val="0"/>
          <c:tx>
            <c:v>Data</c:v>
          </c:tx>
          <c:spPr>
            <a:ln w="38100">
              <a:noFill/>
              <a:prstDash val="solid"/>
            </a:ln>
          </c:spPr>
          <c:marker>
            <c:symbol val="circle"/>
            <c:size val="7"/>
            <c:spPr>
              <a:solidFill>
                <a:schemeClr val="accent1"/>
              </a:solidFill>
              <a:ln>
                <a:noFill/>
                <a:prstDash val="solid"/>
              </a:ln>
            </c:spPr>
          </c:marker>
          <c:xVal>
            <c:numRef>
              <c:f>'/Users/hwjones/Desktop/Jones Work/2016 work/16 Heroic reliability improvement/References used/2014-075 paper and data/[Rel gro 8, Fig 2, 3 copy.xlsx]Sheet1'!$G$4:$G$59</c:f>
              <c:numCache>
                <c:formatCode>General</c:formatCode>
                <c:ptCount val="56"/>
                <c:pt idx="0">
                  <c:v>0.7</c:v>
                </c:pt>
                <c:pt idx="1">
                  <c:v>3.7</c:v>
                </c:pt>
                <c:pt idx="2">
                  <c:v>13.2</c:v>
                </c:pt>
                <c:pt idx="3">
                  <c:v>15</c:v>
                </c:pt>
                <c:pt idx="4">
                  <c:v>17.600000000000001</c:v>
                </c:pt>
                <c:pt idx="5">
                  <c:v>25.3</c:v>
                </c:pt>
                <c:pt idx="6">
                  <c:v>47.5</c:v>
                </c:pt>
                <c:pt idx="7">
                  <c:v>54</c:v>
                </c:pt>
                <c:pt idx="8">
                  <c:v>54.5</c:v>
                </c:pt>
                <c:pt idx="9">
                  <c:v>56.4</c:v>
                </c:pt>
                <c:pt idx="10">
                  <c:v>63.6</c:v>
                </c:pt>
                <c:pt idx="11">
                  <c:v>72.2</c:v>
                </c:pt>
                <c:pt idx="12">
                  <c:v>99.2</c:v>
                </c:pt>
                <c:pt idx="13">
                  <c:v>99.6</c:v>
                </c:pt>
                <c:pt idx="14">
                  <c:v>100.3</c:v>
                </c:pt>
                <c:pt idx="15">
                  <c:v>102.5</c:v>
                </c:pt>
                <c:pt idx="16">
                  <c:v>112</c:v>
                </c:pt>
                <c:pt idx="17">
                  <c:v>112.2</c:v>
                </c:pt>
                <c:pt idx="18">
                  <c:v>120.9</c:v>
                </c:pt>
                <c:pt idx="19">
                  <c:v>121.9</c:v>
                </c:pt>
                <c:pt idx="20">
                  <c:v>125.5</c:v>
                </c:pt>
                <c:pt idx="21">
                  <c:v>133.4</c:v>
                </c:pt>
                <c:pt idx="22">
                  <c:v>151</c:v>
                </c:pt>
                <c:pt idx="23">
                  <c:v>163</c:v>
                </c:pt>
                <c:pt idx="24">
                  <c:v>164.7</c:v>
                </c:pt>
                <c:pt idx="25">
                  <c:v>174.5</c:v>
                </c:pt>
                <c:pt idx="26">
                  <c:v>177.4</c:v>
                </c:pt>
                <c:pt idx="27">
                  <c:v>191.6</c:v>
                </c:pt>
                <c:pt idx="28">
                  <c:v>192.7</c:v>
                </c:pt>
                <c:pt idx="29">
                  <c:v>213</c:v>
                </c:pt>
                <c:pt idx="30">
                  <c:v>244.8</c:v>
                </c:pt>
                <c:pt idx="31">
                  <c:v>249</c:v>
                </c:pt>
                <c:pt idx="32">
                  <c:v>250.8</c:v>
                </c:pt>
                <c:pt idx="33">
                  <c:v>260.10000000000002</c:v>
                </c:pt>
                <c:pt idx="34">
                  <c:v>263.5</c:v>
                </c:pt>
                <c:pt idx="35">
                  <c:v>273.10000000000002</c:v>
                </c:pt>
                <c:pt idx="36">
                  <c:v>274.7</c:v>
                </c:pt>
                <c:pt idx="37">
                  <c:v>282.8</c:v>
                </c:pt>
                <c:pt idx="38">
                  <c:v>285</c:v>
                </c:pt>
                <c:pt idx="39">
                  <c:v>304</c:v>
                </c:pt>
                <c:pt idx="40">
                  <c:v>315.39999999999998</c:v>
                </c:pt>
                <c:pt idx="41">
                  <c:v>317.10000000000002</c:v>
                </c:pt>
                <c:pt idx="42">
                  <c:v>320.60000000000002</c:v>
                </c:pt>
                <c:pt idx="43">
                  <c:v>324.5</c:v>
                </c:pt>
                <c:pt idx="44">
                  <c:v>324.89999999999998</c:v>
                </c:pt>
                <c:pt idx="45">
                  <c:v>342</c:v>
                </c:pt>
                <c:pt idx="46">
                  <c:v>350.2</c:v>
                </c:pt>
                <c:pt idx="47">
                  <c:v>355.2</c:v>
                </c:pt>
                <c:pt idx="48">
                  <c:v>364.6</c:v>
                </c:pt>
                <c:pt idx="49">
                  <c:v>364.9</c:v>
                </c:pt>
                <c:pt idx="50">
                  <c:v>366.3</c:v>
                </c:pt>
                <c:pt idx="51">
                  <c:v>373</c:v>
                </c:pt>
                <c:pt idx="52">
                  <c:v>379.4</c:v>
                </c:pt>
                <c:pt idx="53">
                  <c:v>389</c:v>
                </c:pt>
                <c:pt idx="54">
                  <c:v>394.9</c:v>
                </c:pt>
                <c:pt idx="55">
                  <c:v>395.2</c:v>
                </c:pt>
              </c:numCache>
            </c:numRef>
          </c:xVal>
          <c:yVal>
            <c:numRef>
              <c:f>'/Users/hwjones/Desktop/Jones Work/2016 work/16 Heroic reliability improvement/References used/2014-075 paper and data/[Rel gro 8, Fig 2, 3 copy.xlsx]Sheet1'!$F$4:$F$59</c:f>
              <c:numCache>
                <c:formatCode>General</c:formatCode>
                <c:ptCount val="56"/>
                <c:pt idx="0">
                  <c:v>1.4285714285714286</c:v>
                </c:pt>
                <c:pt idx="1">
                  <c:v>0.54054054054054046</c:v>
                </c:pt>
                <c:pt idx="2">
                  <c:v>0.22727272727272729</c:v>
                </c:pt>
                <c:pt idx="3">
                  <c:v>0.26666666666666666</c:v>
                </c:pt>
                <c:pt idx="4">
                  <c:v>0.28409090909090906</c:v>
                </c:pt>
                <c:pt idx="5">
                  <c:v>0.23715415019762845</c:v>
                </c:pt>
                <c:pt idx="6">
                  <c:v>0.14736842105263157</c:v>
                </c:pt>
                <c:pt idx="7">
                  <c:v>0.14814814814814814</c:v>
                </c:pt>
                <c:pt idx="8">
                  <c:v>0.16513761467889909</c:v>
                </c:pt>
                <c:pt idx="9">
                  <c:v>0.1773049645390071</c:v>
                </c:pt>
                <c:pt idx="10">
                  <c:v>0.17295597484276728</c:v>
                </c:pt>
                <c:pt idx="11">
                  <c:v>0.16620498614958448</c:v>
                </c:pt>
                <c:pt idx="12">
                  <c:v>0.13104838709677419</c:v>
                </c:pt>
                <c:pt idx="13">
                  <c:v>0.14056224899598393</c:v>
                </c:pt>
                <c:pt idx="14">
                  <c:v>0.14955134596211367</c:v>
                </c:pt>
                <c:pt idx="15">
                  <c:v>0.15609756097560976</c:v>
                </c:pt>
                <c:pt idx="16">
                  <c:v>0.15178571428571427</c:v>
                </c:pt>
                <c:pt idx="17">
                  <c:v>0.16042780748663102</c:v>
                </c:pt>
                <c:pt idx="18">
                  <c:v>0.15715467328370553</c:v>
                </c:pt>
                <c:pt idx="19">
                  <c:v>0.16406890894175552</c:v>
                </c:pt>
                <c:pt idx="20">
                  <c:v>0.16733067729083664</c:v>
                </c:pt>
                <c:pt idx="21">
                  <c:v>0.16491754122938529</c:v>
                </c:pt>
                <c:pt idx="22">
                  <c:v>0.15231788079470199</c:v>
                </c:pt>
                <c:pt idx="23">
                  <c:v>0.14723926380368099</c:v>
                </c:pt>
                <c:pt idx="24">
                  <c:v>0.15179113539769279</c:v>
                </c:pt>
                <c:pt idx="25">
                  <c:v>0.14899713467048711</c:v>
                </c:pt>
                <c:pt idx="26">
                  <c:v>0.15219842164599773</c:v>
                </c:pt>
                <c:pt idx="27">
                  <c:v>0.14613778705636743</c:v>
                </c:pt>
                <c:pt idx="28">
                  <c:v>0.15049299429164506</c:v>
                </c:pt>
                <c:pt idx="29">
                  <c:v>0.14084507042253522</c:v>
                </c:pt>
                <c:pt idx="30">
                  <c:v>0.12663398692810457</c:v>
                </c:pt>
                <c:pt idx="31">
                  <c:v>0.12851405622489959</c:v>
                </c:pt>
                <c:pt idx="32">
                  <c:v>0.13157894736842105</c:v>
                </c:pt>
                <c:pt idx="33">
                  <c:v>0.13071895424836599</c:v>
                </c:pt>
                <c:pt idx="34">
                  <c:v>0.13282732447817835</c:v>
                </c:pt>
                <c:pt idx="35">
                  <c:v>0.13181984621017942</c:v>
                </c:pt>
                <c:pt idx="36">
                  <c:v>0.13469239170003641</c:v>
                </c:pt>
                <c:pt idx="37">
                  <c:v>0.13437057991513437</c:v>
                </c:pt>
                <c:pt idx="38">
                  <c:v>0.1368421052631579</c:v>
                </c:pt>
                <c:pt idx="39">
                  <c:v>0.13157894736842105</c:v>
                </c:pt>
                <c:pt idx="40">
                  <c:v>0.12999365884590997</c:v>
                </c:pt>
                <c:pt idx="41">
                  <c:v>0.1324503311258278</c:v>
                </c:pt>
                <c:pt idx="42">
                  <c:v>0.13412351840299438</c:v>
                </c:pt>
                <c:pt idx="43">
                  <c:v>0.13559322033898305</c:v>
                </c:pt>
                <c:pt idx="44">
                  <c:v>0.13850415512465375</c:v>
                </c:pt>
                <c:pt idx="45">
                  <c:v>0.13450292397660818</c:v>
                </c:pt>
                <c:pt idx="46">
                  <c:v>0.13420902341519134</c:v>
                </c:pt>
                <c:pt idx="47">
                  <c:v>0.13513513513513514</c:v>
                </c:pt>
                <c:pt idx="48">
                  <c:v>0.13439385628085573</c:v>
                </c:pt>
                <c:pt idx="49">
                  <c:v>0.13702384214853386</c:v>
                </c:pt>
                <c:pt idx="50">
                  <c:v>0.13923013923013922</c:v>
                </c:pt>
                <c:pt idx="51">
                  <c:v>0.13941018766756033</c:v>
                </c:pt>
                <c:pt idx="52">
                  <c:v>0.13969425408539801</c:v>
                </c:pt>
                <c:pt idx="53">
                  <c:v>0.13881748071979436</c:v>
                </c:pt>
                <c:pt idx="54">
                  <c:v>0.1392757660167131</c:v>
                </c:pt>
                <c:pt idx="55">
                  <c:v>0.1417004048582996</c:v>
                </c:pt>
              </c:numCache>
            </c:numRef>
          </c:yVal>
          <c:smooth val="1"/>
          <c:extLst>
            <c:ext xmlns:c16="http://schemas.microsoft.com/office/drawing/2014/chart" uri="{C3380CC4-5D6E-409C-BE32-E72D297353CC}">
              <c16:uniqueId val="{00000000-4CBF-5C42-BFAB-ED2BCBE96196}"/>
            </c:ext>
          </c:extLst>
        </c:ser>
        <c:ser>
          <c:idx val="1"/>
          <c:order val="1"/>
          <c:tx>
            <c:v>Duane line fit</c:v>
          </c:tx>
          <c:spPr>
            <a:ln w="38100">
              <a:solidFill>
                <a:srgbClr val="FF0000"/>
              </a:solidFill>
              <a:prstDash val="solid"/>
            </a:ln>
          </c:spPr>
          <c:marker>
            <c:symbol val="none"/>
          </c:marker>
          <c:xVal>
            <c:numRef>
              <c:f>'/Users/hwjones/Desktop/Jones Work/2016 work/16 Heroic reliability improvement/References used/2014-075 paper and data/[Rel gro 8, Fig 2, 3 copy.xlsx]Sheet1'!$L$31:$L$34</c:f>
              <c:numCache>
                <c:formatCode>General</c:formatCode>
                <c:ptCount val="4"/>
                <c:pt idx="0">
                  <c:v>0.1</c:v>
                </c:pt>
                <c:pt idx="1">
                  <c:v>0.7</c:v>
                </c:pt>
                <c:pt idx="2">
                  <c:v>395.20000000000016</c:v>
                </c:pt>
                <c:pt idx="3">
                  <c:v>1000</c:v>
                </c:pt>
              </c:numCache>
            </c:numRef>
          </c:xVal>
          <c:yVal>
            <c:numRef>
              <c:f>'/Users/hwjones/Desktop/Jones Work/2016 work/16 Heroic reliability improvement/References used/2014-075 paper and data/[Rel gro 8, Fig 2, 3 copy.xlsx]Sheet1'!$K$31:$K$34</c:f>
              <c:numCache>
                <c:formatCode>General</c:formatCode>
                <c:ptCount val="4"/>
                <c:pt idx="0">
                  <c:v>1.2273660911585291</c:v>
                </c:pt>
                <c:pt idx="1">
                  <c:v>0.70806484475198228</c:v>
                </c:pt>
                <c:pt idx="2">
                  <c:v>0.11808332249514353</c:v>
                </c:pt>
                <c:pt idx="3">
                  <c:v>9.0826502228456896E-2</c:v>
                </c:pt>
              </c:numCache>
            </c:numRef>
          </c:yVal>
          <c:smooth val="1"/>
          <c:extLst>
            <c:ext xmlns:c16="http://schemas.microsoft.com/office/drawing/2014/chart" uri="{C3380CC4-5D6E-409C-BE32-E72D297353CC}">
              <c16:uniqueId val="{00000001-4CBF-5C42-BFAB-ED2BCBE96196}"/>
            </c:ext>
          </c:extLst>
        </c:ser>
        <c:dLbls>
          <c:showLegendKey val="0"/>
          <c:showVal val="0"/>
          <c:showCatName val="0"/>
          <c:showSerName val="0"/>
          <c:showPercent val="0"/>
          <c:showBubbleSize val="0"/>
        </c:dLbls>
        <c:axId val="-2120690224"/>
        <c:axId val="-2120684368"/>
      </c:scatterChart>
      <c:valAx>
        <c:axId val="-2120690224"/>
        <c:scaling>
          <c:logBase val="10"/>
          <c:orientation val="minMax"/>
          <c:max val="1000"/>
          <c:min val="0.1"/>
        </c:scaling>
        <c:delete val="0"/>
        <c:axPos val="b"/>
        <c:majorGridlines>
          <c:spPr>
            <a:ln w="3175">
              <a:solidFill>
                <a:srgbClr val="000000"/>
              </a:solidFill>
              <a:prstDash val="solid"/>
            </a:ln>
          </c:spPr>
        </c:majorGridlines>
        <c:title>
          <c:tx>
            <c:rich>
              <a:bodyPr/>
              <a:lstStyle/>
              <a:p>
                <a:pPr>
                  <a:defRPr sz="1000" b="0" i="0" u="none" strike="noStrike" baseline="0">
                    <a:solidFill>
                      <a:srgbClr val="000000"/>
                    </a:solidFill>
                    <a:latin typeface="Times New Roman" panose="02020603050405020304" pitchFamily="18" charset="0"/>
                    <a:ea typeface="Verdana"/>
                    <a:cs typeface="Times New Roman" panose="02020603050405020304" pitchFamily="18" charset="0"/>
                  </a:defRPr>
                </a:pPr>
                <a:r>
                  <a:rPr lang="en-US" sz="1000" b="0">
                    <a:latin typeface="Times New Roman" panose="02020603050405020304" pitchFamily="18" charset="0"/>
                    <a:cs typeface="Times New Roman" panose="02020603050405020304" pitchFamily="18" charset="0"/>
                  </a:rPr>
                  <a:t>Time, hr</a:t>
                </a:r>
              </a:p>
            </c:rich>
          </c:tx>
          <c:layout>
            <c:manualLayout>
              <c:xMode val="edge"/>
              <c:yMode val="edge"/>
              <c:x val="0.64528215223097107"/>
              <c:y val="0.85962733755653331"/>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Times New Roman" panose="02020603050405020304" pitchFamily="18" charset="0"/>
                <a:ea typeface="Verdana"/>
                <a:cs typeface="Times New Roman" panose="02020603050405020304" pitchFamily="18" charset="0"/>
              </a:defRPr>
            </a:pPr>
            <a:endParaRPr lang="en-US"/>
          </a:p>
        </c:txPr>
        <c:crossAx val="-2120684368"/>
        <c:crossesAt val="0.1"/>
        <c:crossBetween val="midCat"/>
        <c:majorUnit val="10"/>
        <c:minorUnit val="10"/>
      </c:valAx>
      <c:valAx>
        <c:axId val="-2120684368"/>
        <c:scaling>
          <c:logBase val="10"/>
          <c:orientation val="minMax"/>
          <c:max val="1.5"/>
          <c:min val="0.1"/>
        </c:scaling>
        <c:delete val="0"/>
        <c:axPos val="l"/>
        <c:majorGridlines>
          <c:spPr>
            <a:ln w="3175">
              <a:solidFill>
                <a:srgbClr val="000000"/>
              </a:solidFill>
              <a:prstDash val="solid"/>
            </a:ln>
          </c:spPr>
        </c:majorGridlines>
        <c:minorGridlines/>
        <c:title>
          <c:tx>
            <c:rich>
              <a:bodyPr/>
              <a:lstStyle/>
              <a:p>
                <a:pPr>
                  <a:defRPr sz="1000" b="1" i="0" u="none" strike="noStrike" baseline="0">
                    <a:solidFill>
                      <a:srgbClr val="000000"/>
                    </a:solidFill>
                    <a:latin typeface="Times New Roman" panose="02020603050405020304" pitchFamily="18" charset="0"/>
                    <a:ea typeface="Verdan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N(t)/t</a:t>
                </a:r>
              </a:p>
            </c:rich>
          </c:tx>
          <c:layout>
            <c:manualLayout>
              <c:xMode val="edge"/>
              <c:yMode val="edge"/>
              <c:x val="2.3094688221709E-2"/>
              <c:y val="0.408971391768641"/>
            </c:manualLayout>
          </c:layout>
          <c:overlay val="0"/>
          <c:spPr>
            <a:noFill/>
            <a:ln w="25400">
              <a:noFill/>
            </a:ln>
          </c:spPr>
        </c:title>
        <c:numFmt formatCode="0.00" sourceLinked="0"/>
        <c:majorTickMark val="out"/>
        <c:minorTickMark val="out"/>
        <c:tickLblPos val="nextTo"/>
        <c:spPr>
          <a:ln w="3175">
            <a:solidFill>
              <a:srgbClr val="000000"/>
            </a:solidFill>
            <a:prstDash val="solid"/>
          </a:ln>
        </c:spPr>
        <c:txPr>
          <a:bodyPr rot="0" vert="horz"/>
          <a:lstStyle/>
          <a:p>
            <a:pPr>
              <a:defRPr sz="1000" b="0" i="0" u="none" strike="noStrike" baseline="0">
                <a:solidFill>
                  <a:srgbClr val="000000"/>
                </a:solidFill>
                <a:latin typeface="Times New Roman" panose="02020603050405020304" pitchFamily="18" charset="0"/>
                <a:ea typeface="Verdana"/>
                <a:cs typeface="Times New Roman" panose="02020603050405020304" pitchFamily="18" charset="0"/>
              </a:defRPr>
            </a:pPr>
            <a:endParaRPr lang="en-US"/>
          </a:p>
        </c:txPr>
        <c:crossAx val="-2120690224"/>
        <c:crossesAt val="0.1"/>
        <c:crossBetween val="midCat"/>
      </c:valAx>
      <c:spPr>
        <a:noFill/>
        <a:ln w="12700">
          <a:solidFill>
            <a:srgbClr val="808080"/>
          </a:solidFill>
          <a:prstDash val="solid"/>
        </a:ln>
      </c:spPr>
    </c:plotArea>
    <c:legend>
      <c:legendPos val="b"/>
      <c:layout>
        <c:manualLayout>
          <c:xMode val="edge"/>
          <c:yMode val="edge"/>
          <c:x val="0.210440835266821"/>
          <c:y val="0.86720894263217096"/>
          <c:w val="0.37844748524763899"/>
          <c:h val="4.6481533558305199E-2"/>
        </c:manualLayout>
      </c:layout>
      <c:overlay val="0"/>
      <c:txPr>
        <a:bodyPr/>
        <a:lstStyle/>
        <a:p>
          <a:pPr>
            <a:defRPr sz="10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Verdana"/>
          <a:ea typeface="Verdana"/>
          <a:cs typeface="Verdan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Cumulative failure rate</a:t>
            </a:r>
          </a:p>
        </c:rich>
      </c:tx>
      <c:layout>
        <c:manualLayout>
          <c:xMode val="edge"/>
          <c:yMode val="edge"/>
          <c:x val="0.30253531335088146"/>
          <c:y val="6.6415143083191162E-3"/>
        </c:manualLayout>
      </c:layout>
      <c:overlay val="0"/>
      <c:spPr>
        <a:noFill/>
        <a:ln w="25400">
          <a:noFill/>
        </a:ln>
      </c:spPr>
    </c:title>
    <c:autoTitleDeleted val="0"/>
    <c:plotArea>
      <c:layout>
        <c:manualLayout>
          <c:layoutTarget val="inner"/>
          <c:xMode val="edge"/>
          <c:yMode val="edge"/>
          <c:x val="0.19416384315596899"/>
          <c:y val="0.13066946477505301"/>
          <c:w val="0.65079393101452698"/>
          <c:h val="0.67195208707019705"/>
        </c:manualLayout>
      </c:layout>
      <c:scatterChart>
        <c:scatterStyle val="smoothMarker"/>
        <c:varyColors val="0"/>
        <c:ser>
          <c:idx val="0"/>
          <c:order val="0"/>
          <c:tx>
            <c:strRef>
              <c:f>'/Users/hwjones/Desktop/Jones Work/2016 work/16 Heroic reliability improvement/References used/2014-075 paper and data/[Rel gro 8, Fig 2, 3 copy.xlsx]Sheet1'!$F$1</c:f>
              <c:strCache>
                <c:ptCount val="1"/>
                <c:pt idx="0">
                  <c:v>Cumulative failure rate</c:v>
                </c:pt>
              </c:strCache>
            </c:strRef>
          </c:tx>
          <c:spPr>
            <a:ln w="38100" cmpd="sng">
              <a:solidFill>
                <a:schemeClr val="accent1"/>
              </a:solidFill>
              <a:prstDash val="solid"/>
            </a:ln>
          </c:spPr>
          <c:marker>
            <c:symbol val="circle"/>
            <c:size val="7"/>
            <c:spPr>
              <a:solidFill>
                <a:schemeClr val="accent1"/>
              </a:solidFill>
              <a:ln>
                <a:noFill/>
                <a:prstDash val="solid"/>
              </a:ln>
            </c:spPr>
          </c:marker>
          <c:xVal>
            <c:numRef>
              <c:f>'/Users/hwjones/Desktop/Jones Work/2016 work/16 Heroic reliability improvement/References used/2014-075 paper and data/[Rel gro 8, Fig 2, 3 copy.xlsx]Sheet1'!$G$4:$G$59</c:f>
              <c:numCache>
                <c:formatCode>General</c:formatCode>
                <c:ptCount val="56"/>
                <c:pt idx="0">
                  <c:v>0.7</c:v>
                </c:pt>
                <c:pt idx="1">
                  <c:v>3.7</c:v>
                </c:pt>
                <c:pt idx="2">
                  <c:v>13.2</c:v>
                </c:pt>
                <c:pt idx="3">
                  <c:v>15</c:v>
                </c:pt>
                <c:pt idx="4">
                  <c:v>17.600000000000001</c:v>
                </c:pt>
                <c:pt idx="5">
                  <c:v>25.3</c:v>
                </c:pt>
                <c:pt idx="6">
                  <c:v>47.5</c:v>
                </c:pt>
                <c:pt idx="7">
                  <c:v>54</c:v>
                </c:pt>
                <c:pt idx="8">
                  <c:v>54.5</c:v>
                </c:pt>
                <c:pt idx="9">
                  <c:v>56.4</c:v>
                </c:pt>
                <c:pt idx="10">
                  <c:v>63.6</c:v>
                </c:pt>
                <c:pt idx="11">
                  <c:v>72.2</c:v>
                </c:pt>
                <c:pt idx="12">
                  <c:v>99.2</c:v>
                </c:pt>
                <c:pt idx="13">
                  <c:v>99.6</c:v>
                </c:pt>
                <c:pt idx="14">
                  <c:v>100.3</c:v>
                </c:pt>
                <c:pt idx="15">
                  <c:v>102.5</c:v>
                </c:pt>
                <c:pt idx="16">
                  <c:v>112</c:v>
                </c:pt>
                <c:pt idx="17">
                  <c:v>112.2</c:v>
                </c:pt>
                <c:pt idx="18">
                  <c:v>120.9</c:v>
                </c:pt>
                <c:pt idx="19">
                  <c:v>121.9</c:v>
                </c:pt>
                <c:pt idx="20">
                  <c:v>125.5</c:v>
                </c:pt>
                <c:pt idx="21">
                  <c:v>133.4</c:v>
                </c:pt>
                <c:pt idx="22">
                  <c:v>151</c:v>
                </c:pt>
                <c:pt idx="23">
                  <c:v>163</c:v>
                </c:pt>
                <c:pt idx="24">
                  <c:v>164.7</c:v>
                </c:pt>
                <c:pt idx="25">
                  <c:v>174.5</c:v>
                </c:pt>
                <c:pt idx="26">
                  <c:v>177.4</c:v>
                </c:pt>
                <c:pt idx="27">
                  <c:v>191.6</c:v>
                </c:pt>
                <c:pt idx="28">
                  <c:v>192.7</c:v>
                </c:pt>
                <c:pt idx="29">
                  <c:v>213</c:v>
                </c:pt>
                <c:pt idx="30">
                  <c:v>244.8</c:v>
                </c:pt>
                <c:pt idx="31">
                  <c:v>249</c:v>
                </c:pt>
                <c:pt idx="32">
                  <c:v>250.8</c:v>
                </c:pt>
                <c:pt idx="33">
                  <c:v>260.10000000000002</c:v>
                </c:pt>
                <c:pt idx="34">
                  <c:v>263.5</c:v>
                </c:pt>
                <c:pt idx="35">
                  <c:v>273.10000000000002</c:v>
                </c:pt>
                <c:pt idx="36">
                  <c:v>274.7</c:v>
                </c:pt>
                <c:pt idx="37">
                  <c:v>282.8</c:v>
                </c:pt>
                <c:pt idx="38">
                  <c:v>285</c:v>
                </c:pt>
                <c:pt idx="39">
                  <c:v>304</c:v>
                </c:pt>
                <c:pt idx="40">
                  <c:v>315.39999999999998</c:v>
                </c:pt>
                <c:pt idx="41">
                  <c:v>317.10000000000002</c:v>
                </c:pt>
                <c:pt idx="42">
                  <c:v>320.60000000000002</c:v>
                </c:pt>
                <c:pt idx="43">
                  <c:v>324.5</c:v>
                </c:pt>
                <c:pt idx="44">
                  <c:v>324.89999999999998</c:v>
                </c:pt>
                <c:pt idx="45">
                  <c:v>342</c:v>
                </c:pt>
                <c:pt idx="46">
                  <c:v>350.2</c:v>
                </c:pt>
                <c:pt idx="47">
                  <c:v>355.2</c:v>
                </c:pt>
                <c:pt idx="48">
                  <c:v>364.6</c:v>
                </c:pt>
                <c:pt idx="49">
                  <c:v>364.9</c:v>
                </c:pt>
                <c:pt idx="50">
                  <c:v>366.3</c:v>
                </c:pt>
                <c:pt idx="51">
                  <c:v>373</c:v>
                </c:pt>
                <c:pt idx="52">
                  <c:v>379.4</c:v>
                </c:pt>
                <c:pt idx="53">
                  <c:v>389</c:v>
                </c:pt>
                <c:pt idx="54">
                  <c:v>394.9</c:v>
                </c:pt>
                <c:pt idx="55">
                  <c:v>395.2</c:v>
                </c:pt>
              </c:numCache>
            </c:numRef>
          </c:xVal>
          <c:yVal>
            <c:numRef>
              <c:f>'/Users/hwjones/Desktop/Jones Work/2016 work/16 Heroic reliability improvement/References used/2014-075 paper and data/[Rel gro 8, Fig 2, 3 copy.xlsx]Sheet1'!$F$4:$F$59</c:f>
              <c:numCache>
                <c:formatCode>General</c:formatCode>
                <c:ptCount val="56"/>
                <c:pt idx="0">
                  <c:v>1.4285714285714286</c:v>
                </c:pt>
                <c:pt idx="1">
                  <c:v>0.54054054054054046</c:v>
                </c:pt>
                <c:pt idx="2">
                  <c:v>0.22727272727272729</c:v>
                </c:pt>
                <c:pt idx="3">
                  <c:v>0.26666666666666666</c:v>
                </c:pt>
                <c:pt idx="4">
                  <c:v>0.28409090909090906</c:v>
                </c:pt>
                <c:pt idx="5">
                  <c:v>0.23715415019762845</c:v>
                </c:pt>
                <c:pt idx="6">
                  <c:v>0.14736842105263157</c:v>
                </c:pt>
                <c:pt idx="7">
                  <c:v>0.14814814814814814</c:v>
                </c:pt>
                <c:pt idx="8">
                  <c:v>0.16513761467889909</c:v>
                </c:pt>
                <c:pt idx="9">
                  <c:v>0.1773049645390071</c:v>
                </c:pt>
                <c:pt idx="10">
                  <c:v>0.17295597484276728</c:v>
                </c:pt>
                <c:pt idx="11">
                  <c:v>0.16620498614958448</c:v>
                </c:pt>
                <c:pt idx="12">
                  <c:v>0.13104838709677419</c:v>
                </c:pt>
                <c:pt idx="13">
                  <c:v>0.14056224899598393</c:v>
                </c:pt>
                <c:pt idx="14">
                  <c:v>0.14955134596211367</c:v>
                </c:pt>
                <c:pt idx="15">
                  <c:v>0.15609756097560976</c:v>
                </c:pt>
                <c:pt idx="16">
                  <c:v>0.15178571428571427</c:v>
                </c:pt>
                <c:pt idx="17">
                  <c:v>0.16042780748663102</c:v>
                </c:pt>
                <c:pt idx="18">
                  <c:v>0.15715467328370553</c:v>
                </c:pt>
                <c:pt idx="19">
                  <c:v>0.16406890894175552</c:v>
                </c:pt>
                <c:pt idx="20">
                  <c:v>0.16733067729083664</c:v>
                </c:pt>
                <c:pt idx="21">
                  <c:v>0.16491754122938529</c:v>
                </c:pt>
                <c:pt idx="22">
                  <c:v>0.15231788079470199</c:v>
                </c:pt>
                <c:pt idx="23">
                  <c:v>0.14723926380368099</c:v>
                </c:pt>
                <c:pt idx="24">
                  <c:v>0.15179113539769279</c:v>
                </c:pt>
                <c:pt idx="25">
                  <c:v>0.14899713467048711</c:v>
                </c:pt>
                <c:pt idx="26">
                  <c:v>0.15219842164599773</c:v>
                </c:pt>
                <c:pt idx="27">
                  <c:v>0.14613778705636743</c:v>
                </c:pt>
                <c:pt idx="28">
                  <c:v>0.15049299429164506</c:v>
                </c:pt>
                <c:pt idx="29">
                  <c:v>0.14084507042253522</c:v>
                </c:pt>
                <c:pt idx="30">
                  <c:v>0.12663398692810457</c:v>
                </c:pt>
                <c:pt idx="31">
                  <c:v>0.12851405622489959</c:v>
                </c:pt>
                <c:pt idx="32">
                  <c:v>0.13157894736842105</c:v>
                </c:pt>
                <c:pt idx="33">
                  <c:v>0.13071895424836599</c:v>
                </c:pt>
                <c:pt idx="34">
                  <c:v>0.13282732447817835</c:v>
                </c:pt>
                <c:pt idx="35">
                  <c:v>0.13181984621017942</c:v>
                </c:pt>
                <c:pt idx="36">
                  <c:v>0.13469239170003641</c:v>
                </c:pt>
                <c:pt idx="37">
                  <c:v>0.13437057991513437</c:v>
                </c:pt>
                <c:pt idx="38">
                  <c:v>0.1368421052631579</c:v>
                </c:pt>
                <c:pt idx="39">
                  <c:v>0.13157894736842105</c:v>
                </c:pt>
                <c:pt idx="40">
                  <c:v>0.12999365884590997</c:v>
                </c:pt>
                <c:pt idx="41">
                  <c:v>0.1324503311258278</c:v>
                </c:pt>
                <c:pt idx="42">
                  <c:v>0.13412351840299438</c:v>
                </c:pt>
                <c:pt idx="43">
                  <c:v>0.13559322033898305</c:v>
                </c:pt>
                <c:pt idx="44">
                  <c:v>0.13850415512465375</c:v>
                </c:pt>
                <c:pt idx="45">
                  <c:v>0.13450292397660818</c:v>
                </c:pt>
                <c:pt idx="46">
                  <c:v>0.13420902341519134</c:v>
                </c:pt>
                <c:pt idx="47">
                  <c:v>0.13513513513513514</c:v>
                </c:pt>
                <c:pt idx="48">
                  <c:v>0.13439385628085573</c:v>
                </c:pt>
                <c:pt idx="49">
                  <c:v>0.13702384214853386</c:v>
                </c:pt>
                <c:pt idx="50">
                  <c:v>0.13923013923013922</c:v>
                </c:pt>
                <c:pt idx="51">
                  <c:v>0.13941018766756033</c:v>
                </c:pt>
                <c:pt idx="52">
                  <c:v>0.13969425408539801</c:v>
                </c:pt>
                <c:pt idx="53">
                  <c:v>0.13881748071979436</c:v>
                </c:pt>
                <c:pt idx="54">
                  <c:v>0.1392757660167131</c:v>
                </c:pt>
                <c:pt idx="55">
                  <c:v>0.1417004048582996</c:v>
                </c:pt>
              </c:numCache>
            </c:numRef>
          </c:yVal>
          <c:smooth val="1"/>
          <c:extLst>
            <c:ext xmlns:c16="http://schemas.microsoft.com/office/drawing/2014/chart" uri="{C3380CC4-5D6E-409C-BE32-E72D297353CC}">
              <c16:uniqueId val="{00000000-4927-8447-BC5A-D426FE0A2F57}"/>
            </c:ext>
          </c:extLst>
        </c:ser>
        <c:dLbls>
          <c:showLegendKey val="0"/>
          <c:showVal val="0"/>
          <c:showCatName val="0"/>
          <c:showSerName val="0"/>
          <c:showPercent val="0"/>
          <c:showBubbleSize val="0"/>
        </c:dLbls>
        <c:axId val="-2122107040"/>
        <c:axId val="-2122112704"/>
      </c:scatterChart>
      <c:valAx>
        <c:axId val="-2122107040"/>
        <c:scaling>
          <c:orientation val="minMax"/>
          <c:max val="400"/>
          <c:min val="0"/>
        </c:scaling>
        <c:delete val="0"/>
        <c:axPos val="b"/>
        <c:majorGridlines>
          <c:spPr>
            <a:ln w="3175">
              <a:solidFill>
                <a:srgbClr val="000000"/>
              </a:solidFill>
              <a:prstDash val="solid"/>
            </a:ln>
          </c:spPr>
        </c:majorGridlines>
        <c:title>
          <c:tx>
            <c:rich>
              <a:bodyPr/>
              <a:lstStyle/>
              <a:p>
                <a:pPr>
                  <a:defRPr/>
                </a:pPr>
                <a:r>
                  <a:rPr lang="en-US"/>
                  <a:t>Time, hr</a:t>
                </a:r>
              </a:p>
            </c:rich>
          </c:tx>
          <c:layout>
            <c:manualLayout>
              <c:xMode val="edge"/>
              <c:yMode val="edge"/>
              <c:x val="0.50524409448818897"/>
              <c:y val="0.9076609004955460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2122112704"/>
        <c:crossesAt val="0"/>
        <c:crossBetween val="midCat"/>
        <c:majorUnit val="50"/>
        <c:minorUnit val="10"/>
      </c:valAx>
      <c:valAx>
        <c:axId val="-2122112704"/>
        <c:scaling>
          <c:orientation val="minMax"/>
          <c:max val="1.5"/>
          <c:min val="0"/>
        </c:scaling>
        <c:delete val="0"/>
        <c:axPos val="l"/>
        <c:majorGridlines>
          <c:spPr>
            <a:ln w="3175">
              <a:solidFill>
                <a:srgbClr val="000000"/>
              </a:solidFill>
              <a:prstDash val="solid"/>
            </a:ln>
          </c:spPr>
        </c:majorGridlines>
        <c:title>
          <c:tx>
            <c:rich>
              <a:bodyPr/>
              <a:lstStyle/>
              <a:p>
                <a:pPr>
                  <a:defRPr/>
                </a:pPr>
                <a:r>
                  <a:rPr lang="en-US"/>
                  <a:t>N(t)/t</a:t>
                </a:r>
              </a:p>
            </c:rich>
          </c:tx>
          <c:layout>
            <c:manualLayout>
              <c:xMode val="edge"/>
              <c:yMode val="edge"/>
              <c:x val="4.47459317585302E-2"/>
              <c:y val="0.40767635527040602"/>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a:pPr>
            <a:endParaRPr lang="en-US"/>
          </a:p>
        </c:txPr>
        <c:crossAx val="-2122107040"/>
        <c:crosses val="autoZero"/>
        <c:crossBetween val="midCat"/>
        <c:majorUnit val="0.2"/>
        <c:minorUnit val="0.04"/>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ysClr val="windowText" lastClr="000000"/>
          </a:solidFill>
          <a:latin typeface="Times New Roman" panose="02020603050405020304" pitchFamily="18" charset="0"/>
          <a:ea typeface="Verdana"/>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Crow</a:t>
            </a:r>
            <a:r>
              <a:rPr lang="en-US" sz="1200" baseline="0">
                <a:solidFill>
                  <a:sysClr val="windowText" lastClr="000000"/>
                </a:solidFill>
                <a:latin typeface="Times New Roman" panose="02020603050405020304" pitchFamily="18" charset="0"/>
                <a:cs typeface="Times New Roman" panose="02020603050405020304" pitchFamily="18" charset="0"/>
              </a:rPr>
              <a:t> f</a:t>
            </a:r>
            <a:r>
              <a:rPr lang="en-US" sz="1200">
                <a:solidFill>
                  <a:sysClr val="windowText" lastClr="000000"/>
                </a:solidFill>
                <a:latin typeface="Times New Roman" panose="02020603050405020304" pitchFamily="18" charset="0"/>
                <a:cs typeface="Times New Roman" panose="02020603050405020304" pitchFamily="18" charset="0"/>
              </a:rPr>
              <a:t>ailure rate data and</a:t>
            </a:r>
            <a:r>
              <a:rPr lang="en-US" sz="1200" baseline="0">
                <a:solidFill>
                  <a:sysClr val="windowText" lastClr="000000"/>
                </a:solidFill>
                <a:latin typeface="Times New Roman" panose="02020603050405020304" pitchFamily="18" charset="0"/>
                <a:cs typeface="Times New Roman" panose="02020603050405020304" pitchFamily="18" charset="0"/>
              </a:rPr>
              <a:t> partial abcd model</a:t>
            </a:r>
            <a:endParaRPr lang="en-US" sz="120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0"/>
          <c:order val="0"/>
          <c:tx>
            <c:strRef>
              <c:f>'abcd model failure rates (3)'!$D$9</c:f>
              <c:strCache>
                <c:ptCount val="1"/>
                <c:pt idx="0">
                  <c:v>n(t)/t - 0.14</c:v>
                </c:pt>
              </c:strCache>
            </c:strRef>
          </c:tx>
          <c:spPr>
            <a:ln w="25400" cap="rnd">
              <a:noFill/>
              <a:round/>
            </a:ln>
            <a:effectLst/>
          </c:spPr>
          <c:marker>
            <c:symbol val="circle"/>
            <c:size val="5"/>
            <c:spPr>
              <a:solidFill>
                <a:schemeClr val="accent1"/>
              </a:solidFill>
              <a:ln w="9525">
                <a:solidFill>
                  <a:schemeClr val="accent1"/>
                </a:solidFill>
              </a:ln>
              <a:effectLst/>
            </c:spPr>
          </c:marker>
          <c:xVal>
            <c:numRef>
              <c:f>'abcd model failure rates (3)'!$B$10:$B$65</c:f>
              <c:numCache>
                <c:formatCode>General</c:formatCode>
                <c:ptCount val="56"/>
                <c:pt idx="0">
                  <c:v>0.7</c:v>
                </c:pt>
                <c:pt idx="1">
                  <c:v>3.7</c:v>
                </c:pt>
                <c:pt idx="2">
                  <c:v>13.2</c:v>
                </c:pt>
                <c:pt idx="3">
                  <c:v>15</c:v>
                </c:pt>
                <c:pt idx="4">
                  <c:v>17.600000000000001</c:v>
                </c:pt>
                <c:pt idx="5">
                  <c:v>25.3</c:v>
                </c:pt>
                <c:pt idx="6">
                  <c:v>47.5</c:v>
                </c:pt>
                <c:pt idx="7">
                  <c:v>54</c:v>
                </c:pt>
                <c:pt idx="8">
                  <c:v>54.5</c:v>
                </c:pt>
                <c:pt idx="9">
                  <c:v>56.4</c:v>
                </c:pt>
                <c:pt idx="10">
                  <c:v>63.6</c:v>
                </c:pt>
                <c:pt idx="11">
                  <c:v>72.2</c:v>
                </c:pt>
                <c:pt idx="12">
                  <c:v>99.2</c:v>
                </c:pt>
                <c:pt idx="13">
                  <c:v>99.6</c:v>
                </c:pt>
                <c:pt idx="14">
                  <c:v>100.3</c:v>
                </c:pt>
                <c:pt idx="15">
                  <c:v>102.5</c:v>
                </c:pt>
                <c:pt idx="16">
                  <c:v>112</c:v>
                </c:pt>
                <c:pt idx="17">
                  <c:v>112.2</c:v>
                </c:pt>
                <c:pt idx="18">
                  <c:v>120.9</c:v>
                </c:pt>
                <c:pt idx="19">
                  <c:v>121.9</c:v>
                </c:pt>
                <c:pt idx="20">
                  <c:v>125.5</c:v>
                </c:pt>
                <c:pt idx="21">
                  <c:v>133.4</c:v>
                </c:pt>
                <c:pt idx="22">
                  <c:v>151</c:v>
                </c:pt>
                <c:pt idx="23">
                  <c:v>163</c:v>
                </c:pt>
                <c:pt idx="24">
                  <c:v>164.7</c:v>
                </c:pt>
                <c:pt idx="25">
                  <c:v>174.5</c:v>
                </c:pt>
                <c:pt idx="26">
                  <c:v>177.4</c:v>
                </c:pt>
                <c:pt idx="27">
                  <c:v>191.6</c:v>
                </c:pt>
                <c:pt idx="28">
                  <c:v>192.7</c:v>
                </c:pt>
                <c:pt idx="29">
                  <c:v>213</c:v>
                </c:pt>
                <c:pt idx="30">
                  <c:v>244.8</c:v>
                </c:pt>
                <c:pt idx="31">
                  <c:v>249</c:v>
                </c:pt>
                <c:pt idx="32">
                  <c:v>250.8</c:v>
                </c:pt>
                <c:pt idx="33">
                  <c:v>260.10000000000002</c:v>
                </c:pt>
                <c:pt idx="34">
                  <c:v>263.5</c:v>
                </c:pt>
                <c:pt idx="35">
                  <c:v>273.10000000000002</c:v>
                </c:pt>
                <c:pt idx="36">
                  <c:v>274.7</c:v>
                </c:pt>
                <c:pt idx="37">
                  <c:v>282.8</c:v>
                </c:pt>
                <c:pt idx="38">
                  <c:v>285</c:v>
                </c:pt>
                <c:pt idx="39">
                  <c:v>304</c:v>
                </c:pt>
                <c:pt idx="40">
                  <c:v>315.39999999999998</c:v>
                </c:pt>
                <c:pt idx="41">
                  <c:v>317.10000000000002</c:v>
                </c:pt>
                <c:pt idx="42">
                  <c:v>320.60000000000002</c:v>
                </c:pt>
                <c:pt idx="43">
                  <c:v>324.5</c:v>
                </c:pt>
                <c:pt idx="44">
                  <c:v>324.89999999999998</c:v>
                </c:pt>
                <c:pt idx="45">
                  <c:v>342</c:v>
                </c:pt>
                <c:pt idx="46">
                  <c:v>350.2</c:v>
                </c:pt>
                <c:pt idx="47">
                  <c:v>355.2</c:v>
                </c:pt>
                <c:pt idx="48">
                  <c:v>364.6</c:v>
                </c:pt>
                <c:pt idx="49">
                  <c:v>364.9</c:v>
                </c:pt>
                <c:pt idx="50">
                  <c:v>366.3</c:v>
                </c:pt>
                <c:pt idx="51">
                  <c:v>373</c:v>
                </c:pt>
                <c:pt idx="52">
                  <c:v>379.4</c:v>
                </c:pt>
                <c:pt idx="53">
                  <c:v>389</c:v>
                </c:pt>
                <c:pt idx="54">
                  <c:v>394.9</c:v>
                </c:pt>
                <c:pt idx="55">
                  <c:v>395.2</c:v>
                </c:pt>
              </c:numCache>
            </c:numRef>
          </c:xVal>
          <c:yVal>
            <c:numRef>
              <c:f>'abcd model failure rates (3)'!$D$10:$D$65</c:f>
              <c:numCache>
                <c:formatCode>0.00000</c:formatCode>
                <c:ptCount val="56"/>
                <c:pt idx="0">
                  <c:v>1.2935714285714286</c:v>
                </c:pt>
                <c:pt idx="1">
                  <c:v>0.40554054054054045</c:v>
                </c:pt>
                <c:pt idx="2">
                  <c:v>9.2272727272727284E-2</c:v>
                </c:pt>
                <c:pt idx="3">
                  <c:v>0.13166666666666665</c:v>
                </c:pt>
                <c:pt idx="4">
                  <c:v>0.14909090909090905</c:v>
                </c:pt>
                <c:pt idx="5">
                  <c:v>0.10215415019762844</c:v>
                </c:pt>
                <c:pt idx="6">
                  <c:v>1.2368421052631556E-2</c:v>
                </c:pt>
                <c:pt idx="7">
                  <c:v>1.3148148148148131E-2</c:v>
                </c:pt>
                <c:pt idx="8">
                  <c:v>3.0137614678899083E-2</c:v>
                </c:pt>
                <c:pt idx="9">
                  <c:v>4.2304964539007089E-2</c:v>
                </c:pt>
                <c:pt idx="10">
                  <c:v>3.7955974842767276E-2</c:v>
                </c:pt>
                <c:pt idx="11">
                  <c:v>3.1204986149584474E-2</c:v>
                </c:pt>
                <c:pt idx="13">
                  <c:v>5.5622489959839261E-3</c:v>
                </c:pt>
                <c:pt idx="14">
                  <c:v>1.455134596211366E-2</c:v>
                </c:pt>
                <c:pt idx="15">
                  <c:v>2.1097560975609747E-2</c:v>
                </c:pt>
                <c:pt idx="16">
                  <c:v>1.6785714285714265E-2</c:v>
                </c:pt>
                <c:pt idx="17">
                  <c:v>2.542780748663101E-2</c:v>
                </c:pt>
                <c:pt idx="18">
                  <c:v>2.2154673283705517E-2</c:v>
                </c:pt>
                <c:pt idx="19">
                  <c:v>2.9068908941755511E-2</c:v>
                </c:pt>
                <c:pt idx="20">
                  <c:v>3.2330677290836635E-2</c:v>
                </c:pt>
                <c:pt idx="21">
                  <c:v>2.991754122938528E-2</c:v>
                </c:pt>
                <c:pt idx="22">
                  <c:v>1.7317880794701979E-2</c:v>
                </c:pt>
                <c:pt idx="23">
                  <c:v>1.2239263803680983E-2</c:v>
                </c:pt>
                <c:pt idx="24">
                  <c:v>1.679113539769278E-2</c:v>
                </c:pt>
                <c:pt idx="25">
                  <c:v>1.3997134670487105E-2</c:v>
                </c:pt>
                <c:pt idx="26">
                  <c:v>1.7198421645997719E-2</c:v>
                </c:pt>
                <c:pt idx="27">
                  <c:v>1.1137787056367421E-2</c:v>
                </c:pt>
                <c:pt idx="28">
                  <c:v>1.5492994291645051E-2</c:v>
                </c:pt>
                <c:pt idx="29">
                  <c:v>5.845070422535209E-3</c:v>
                </c:pt>
                <c:pt idx="30">
                  <c:v>-8.3660130718954395E-3</c:v>
                </c:pt>
                <c:pt idx="31">
                  <c:v>-6.4859437751004223E-3</c:v>
                </c:pt>
                <c:pt idx="32">
                  <c:v>-3.4210526315789636E-3</c:v>
                </c:pt>
                <c:pt idx="33">
                  <c:v>-4.2810457516340161E-3</c:v>
                </c:pt>
                <c:pt idx="34">
                  <c:v>-2.1726755218216542E-3</c:v>
                </c:pt>
                <c:pt idx="35">
                  <c:v>-3.1801537898205889E-3</c:v>
                </c:pt>
                <c:pt idx="36">
                  <c:v>-3.0760829996359651E-4</c:v>
                </c:pt>
                <c:pt idx="37">
                  <c:v>-6.2942008486563394E-4</c:v>
                </c:pt>
                <c:pt idx="38">
                  <c:v>1.8421052631578949E-3</c:v>
                </c:pt>
                <c:pt idx="39">
                  <c:v>-3.4210526315789636E-3</c:v>
                </c:pt>
                <c:pt idx="40">
                  <c:v>-5.0063411540900438E-3</c:v>
                </c:pt>
                <c:pt idx="41">
                  <c:v>-2.5496688741722118E-3</c:v>
                </c:pt>
                <c:pt idx="42">
                  <c:v>-8.7648159700562389E-4</c:v>
                </c:pt>
                <c:pt idx="43">
                  <c:v>5.932203389830415E-4</c:v>
                </c:pt>
                <c:pt idx="44">
                  <c:v>3.5041551246537406E-3</c:v>
                </c:pt>
                <c:pt idx="45">
                  <c:v>-4.9707602339182921E-4</c:v>
                </c:pt>
                <c:pt idx="46">
                  <c:v>-7.909765848086725E-4</c:v>
                </c:pt>
                <c:pt idx="47">
                  <c:v>1.3513513513513375E-4</c:v>
                </c:pt>
                <c:pt idx="48">
                  <c:v>-6.0614371914427534E-4</c:v>
                </c:pt>
                <c:pt idx="49">
                  <c:v>2.0238421485338498E-3</c:v>
                </c:pt>
                <c:pt idx="50">
                  <c:v>4.2301392301392071E-3</c:v>
                </c:pt>
                <c:pt idx="51">
                  <c:v>4.4101876675603224E-3</c:v>
                </c:pt>
                <c:pt idx="52">
                  <c:v>4.694254085398003E-3</c:v>
                </c:pt>
                <c:pt idx="53">
                  <c:v>3.8174807197943472E-3</c:v>
                </c:pt>
                <c:pt idx="54">
                  <c:v>4.2757660167130895E-3</c:v>
                </c:pt>
                <c:pt idx="55">
                  <c:v>6.7004048582995912E-3</c:v>
                </c:pt>
              </c:numCache>
            </c:numRef>
          </c:yVal>
          <c:smooth val="0"/>
          <c:extLst>
            <c:ext xmlns:c16="http://schemas.microsoft.com/office/drawing/2014/chart" uri="{C3380CC4-5D6E-409C-BE32-E72D297353CC}">
              <c16:uniqueId val="{00000000-C6EB-E343-820A-3F092C71EC56}"/>
            </c:ext>
          </c:extLst>
        </c:ser>
        <c:ser>
          <c:idx val="3"/>
          <c:order val="1"/>
          <c:tx>
            <c:strRef>
              <c:f>'abcd model failure rates (3)'!$G$9</c:f>
              <c:strCache>
                <c:ptCount val="1"/>
                <c:pt idx="0">
                  <c:v>1.37 t^-0.99 (fit 0 to 100)</c:v>
                </c:pt>
              </c:strCache>
            </c:strRef>
          </c:tx>
          <c:spPr>
            <a:ln w="25400" cap="rnd">
              <a:solidFill>
                <a:srgbClr val="FF0000"/>
              </a:solidFill>
              <a:prstDash val="solid"/>
              <a:round/>
            </a:ln>
            <a:effectLst/>
          </c:spPr>
          <c:marker>
            <c:symbol val="none"/>
          </c:marker>
          <c:xVal>
            <c:numRef>
              <c:f>'abcd model failure rates (3)'!$B$10:$B$65</c:f>
              <c:numCache>
                <c:formatCode>General</c:formatCode>
                <c:ptCount val="56"/>
                <c:pt idx="0">
                  <c:v>0.7</c:v>
                </c:pt>
                <c:pt idx="1">
                  <c:v>3.7</c:v>
                </c:pt>
                <c:pt idx="2">
                  <c:v>13.2</c:v>
                </c:pt>
                <c:pt idx="3">
                  <c:v>15</c:v>
                </c:pt>
                <c:pt idx="4">
                  <c:v>17.600000000000001</c:v>
                </c:pt>
                <c:pt idx="5">
                  <c:v>25.3</c:v>
                </c:pt>
                <c:pt idx="6">
                  <c:v>47.5</c:v>
                </c:pt>
                <c:pt idx="7">
                  <c:v>54</c:v>
                </c:pt>
                <c:pt idx="8">
                  <c:v>54.5</c:v>
                </c:pt>
                <c:pt idx="9">
                  <c:v>56.4</c:v>
                </c:pt>
                <c:pt idx="10">
                  <c:v>63.6</c:v>
                </c:pt>
                <c:pt idx="11">
                  <c:v>72.2</c:v>
                </c:pt>
                <c:pt idx="12">
                  <c:v>99.2</c:v>
                </c:pt>
                <c:pt idx="13">
                  <c:v>99.6</c:v>
                </c:pt>
                <c:pt idx="14">
                  <c:v>100.3</c:v>
                </c:pt>
                <c:pt idx="15">
                  <c:v>102.5</c:v>
                </c:pt>
                <c:pt idx="16">
                  <c:v>112</c:v>
                </c:pt>
                <c:pt idx="17">
                  <c:v>112.2</c:v>
                </c:pt>
                <c:pt idx="18">
                  <c:v>120.9</c:v>
                </c:pt>
                <c:pt idx="19">
                  <c:v>121.9</c:v>
                </c:pt>
                <c:pt idx="20">
                  <c:v>125.5</c:v>
                </c:pt>
                <c:pt idx="21">
                  <c:v>133.4</c:v>
                </c:pt>
                <c:pt idx="22">
                  <c:v>151</c:v>
                </c:pt>
                <c:pt idx="23">
                  <c:v>163</c:v>
                </c:pt>
                <c:pt idx="24">
                  <c:v>164.7</c:v>
                </c:pt>
                <c:pt idx="25">
                  <c:v>174.5</c:v>
                </c:pt>
                <c:pt idx="26">
                  <c:v>177.4</c:v>
                </c:pt>
                <c:pt idx="27">
                  <c:v>191.6</c:v>
                </c:pt>
                <c:pt idx="28">
                  <c:v>192.7</c:v>
                </c:pt>
                <c:pt idx="29">
                  <c:v>213</c:v>
                </c:pt>
                <c:pt idx="30">
                  <c:v>244.8</c:v>
                </c:pt>
                <c:pt idx="31">
                  <c:v>249</c:v>
                </c:pt>
                <c:pt idx="32">
                  <c:v>250.8</c:v>
                </c:pt>
                <c:pt idx="33">
                  <c:v>260.10000000000002</c:v>
                </c:pt>
                <c:pt idx="34">
                  <c:v>263.5</c:v>
                </c:pt>
                <c:pt idx="35">
                  <c:v>273.10000000000002</c:v>
                </c:pt>
                <c:pt idx="36">
                  <c:v>274.7</c:v>
                </c:pt>
                <c:pt idx="37">
                  <c:v>282.8</c:v>
                </c:pt>
                <c:pt idx="38">
                  <c:v>285</c:v>
                </c:pt>
                <c:pt idx="39">
                  <c:v>304</c:v>
                </c:pt>
                <c:pt idx="40">
                  <c:v>315.39999999999998</c:v>
                </c:pt>
                <c:pt idx="41">
                  <c:v>317.10000000000002</c:v>
                </c:pt>
                <c:pt idx="42">
                  <c:v>320.60000000000002</c:v>
                </c:pt>
                <c:pt idx="43">
                  <c:v>324.5</c:v>
                </c:pt>
                <c:pt idx="44">
                  <c:v>324.89999999999998</c:v>
                </c:pt>
                <c:pt idx="45">
                  <c:v>342</c:v>
                </c:pt>
                <c:pt idx="46">
                  <c:v>350.2</c:v>
                </c:pt>
                <c:pt idx="47">
                  <c:v>355.2</c:v>
                </c:pt>
                <c:pt idx="48">
                  <c:v>364.6</c:v>
                </c:pt>
                <c:pt idx="49">
                  <c:v>364.9</c:v>
                </c:pt>
                <c:pt idx="50">
                  <c:v>366.3</c:v>
                </c:pt>
                <c:pt idx="51">
                  <c:v>373</c:v>
                </c:pt>
                <c:pt idx="52">
                  <c:v>379.4</c:v>
                </c:pt>
                <c:pt idx="53">
                  <c:v>389</c:v>
                </c:pt>
                <c:pt idx="54">
                  <c:v>394.9</c:v>
                </c:pt>
                <c:pt idx="55">
                  <c:v>395.2</c:v>
                </c:pt>
              </c:numCache>
            </c:numRef>
          </c:xVal>
          <c:yVal>
            <c:numRef>
              <c:f>'abcd model failure rates (3)'!$G$10:$G$65</c:f>
              <c:numCache>
                <c:formatCode>0.00000</c:formatCode>
                <c:ptCount val="56"/>
                <c:pt idx="0">
                  <c:v>1.9449947218705588</c:v>
                </c:pt>
                <c:pt idx="1">
                  <c:v>0.37727784116231</c:v>
                </c:pt>
                <c:pt idx="2">
                  <c:v>0.10778905744912615</c:v>
                </c:pt>
                <c:pt idx="3">
                  <c:v>9.5036428357276048E-2</c:v>
                </c:pt>
                <c:pt idx="4">
                  <c:v>8.1191397875704757E-2</c:v>
                </c:pt>
                <c:pt idx="5">
                  <c:v>5.6789269622326312E-2</c:v>
                </c:pt>
                <c:pt idx="6">
                  <c:v>3.0534920319873364E-2</c:v>
                </c:pt>
                <c:pt idx="7">
                  <c:v>2.6911142945074486E-2</c:v>
                </c:pt>
                <c:pt idx="8">
                  <c:v>2.6667938308400516E-2</c:v>
                </c:pt>
                <c:pt idx="9">
                  <c:v>2.5782799961626496E-2</c:v>
                </c:pt>
                <c:pt idx="10">
                  <c:v>2.2905234249450766E-2</c:v>
                </c:pt>
                <c:pt idx="11">
                  <c:v>2.0215331008678138E-2</c:v>
                </c:pt>
                <c:pt idx="12">
                  <c:v>1.4783456899070633E-2</c:v>
                </c:pt>
                <c:pt idx="13">
                  <c:v>1.4724974392049235E-2</c:v>
                </c:pt>
                <c:pt idx="14">
                  <c:v>1.4623744057712608E-2</c:v>
                </c:pt>
                <c:pt idx="15">
                  <c:v>1.4314526573962275E-2</c:v>
                </c:pt>
                <c:pt idx="16">
                  <c:v>1.3117777015319985E-2</c:v>
                </c:pt>
                <c:pt idx="17">
                  <c:v>1.309474460318959E-2</c:v>
                </c:pt>
                <c:pt idx="18">
                  <c:v>1.2166063815984006E-2</c:v>
                </c:pt>
                <c:pt idx="19">
                  <c:v>1.2067751164523686E-2</c:v>
                </c:pt>
                <c:pt idx="20">
                  <c:v>1.1726703016380846E-2</c:v>
                </c:pt>
                <c:pt idx="21">
                  <c:v>1.1042349896012667E-2</c:v>
                </c:pt>
                <c:pt idx="22">
                  <c:v>9.7734456781030706E-3</c:v>
                </c:pt>
                <c:pt idx="23">
                  <c:v>9.0643195212179433E-3</c:v>
                </c:pt>
                <c:pt idx="24">
                  <c:v>8.9721556951063031E-3</c:v>
                </c:pt>
                <c:pt idx="25">
                  <c:v>8.4756203824813258E-3</c:v>
                </c:pt>
                <c:pt idx="26">
                  <c:v>8.339128868947979E-3</c:v>
                </c:pt>
                <c:pt idx="27">
                  <c:v>7.7300165609625656E-3</c:v>
                </c:pt>
                <c:pt idx="28">
                  <c:v>7.6865509033879767E-3</c:v>
                </c:pt>
                <c:pt idx="29">
                  <c:v>6.9644381708938155E-3</c:v>
                </c:pt>
                <c:pt idx="30">
                  <c:v>6.0724053505334325E-3</c:v>
                </c:pt>
                <c:pt idx="31">
                  <c:v>5.9715027912822021E-3</c:v>
                </c:pt>
                <c:pt idx="32">
                  <c:v>5.9292857030136311E-3</c:v>
                </c:pt>
                <c:pt idx="33">
                  <c:v>5.7204046317728841E-3</c:v>
                </c:pt>
                <c:pt idx="34">
                  <c:v>5.6476930673585715E-3</c:v>
                </c:pt>
                <c:pt idx="35">
                  <c:v>5.452091325533483E-3</c:v>
                </c:pt>
                <c:pt idx="36">
                  <c:v>5.4208103935143382E-3</c:v>
                </c:pt>
                <c:pt idx="37">
                  <c:v>5.267842508566099E-3</c:v>
                </c:pt>
                <c:pt idx="38">
                  <c:v>5.227786096842285E-3</c:v>
                </c:pt>
                <c:pt idx="39">
                  <c:v>4.905796360368757E-3</c:v>
                </c:pt>
                <c:pt idx="40">
                  <c:v>4.7310902518673528E-3</c:v>
                </c:pt>
                <c:pt idx="41">
                  <c:v>4.7061059259656986E-3</c:v>
                </c:pt>
                <c:pt idx="42">
                  <c:v>4.6554957153531213E-3</c:v>
                </c:pt>
                <c:pt idx="43">
                  <c:v>4.6003779790406742E-3</c:v>
                </c:pt>
                <c:pt idx="44">
                  <c:v>4.5947991373444979E-3</c:v>
                </c:pt>
                <c:pt idx="45">
                  <c:v>4.368418946796104E-3</c:v>
                </c:pt>
                <c:pt idx="46">
                  <c:v>4.2676480563862643E-3</c:v>
                </c:pt>
                <c:pt idx="47">
                  <c:v>4.2084690127486462E-3</c:v>
                </c:pt>
                <c:pt idx="48">
                  <c:v>4.1015742903483419E-3</c:v>
                </c:pt>
                <c:pt idx="49">
                  <c:v>4.0982527702654401E-3</c:v>
                </c:pt>
                <c:pt idx="50">
                  <c:v>4.0828237427464002E-3</c:v>
                </c:pt>
                <c:pt idx="51">
                  <c:v>4.0105764304469542E-3</c:v>
                </c:pt>
                <c:pt idx="52">
                  <c:v>3.9439293801538777E-3</c:v>
                </c:pt>
                <c:pt idx="53">
                  <c:v>3.8480405439358352E-3</c:v>
                </c:pt>
                <c:pt idx="54">
                  <c:v>3.7914049242145312E-3</c:v>
                </c:pt>
                <c:pt idx="55">
                  <c:v>3.7885699886494638E-3</c:v>
                </c:pt>
              </c:numCache>
            </c:numRef>
          </c:yVal>
          <c:smooth val="0"/>
          <c:extLst>
            <c:ext xmlns:c16="http://schemas.microsoft.com/office/drawing/2014/chart" uri="{C3380CC4-5D6E-409C-BE32-E72D297353CC}">
              <c16:uniqueId val="{00000001-C6EB-E343-820A-3F092C71EC56}"/>
            </c:ext>
          </c:extLst>
        </c:ser>
        <c:dLbls>
          <c:showLegendKey val="0"/>
          <c:showVal val="0"/>
          <c:showCatName val="0"/>
          <c:showSerName val="0"/>
          <c:showPercent val="0"/>
          <c:showBubbleSize val="0"/>
        </c:dLbls>
        <c:axId val="-2076764896"/>
        <c:axId val="-2077880320"/>
      </c:scatterChart>
      <c:valAx>
        <c:axId val="-2076764896"/>
        <c:scaling>
          <c:orientation val="minMax"/>
          <c:max val="2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solidFill>
                      <a:sysClr val="windowText" lastClr="000000"/>
                    </a:solidFill>
                    <a:latin typeface="Times New Roman" panose="02020603050405020304" pitchFamily="18" charset="0"/>
                    <a:cs typeface="Times New Roman" panose="02020603050405020304" pitchFamily="18" charset="0"/>
                  </a:rPr>
                  <a:t>Time</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2077880320"/>
        <c:crosses val="autoZero"/>
        <c:crossBetween val="midCat"/>
      </c:valAx>
      <c:valAx>
        <c:axId val="-2077880320"/>
        <c:scaling>
          <c:orientation val="minMax"/>
          <c:max val="0.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solidFill>
                      <a:sysClr val="windowText" lastClr="000000"/>
                    </a:solidFill>
                    <a:latin typeface="Times New Roman" panose="02020603050405020304" pitchFamily="18" charset="0"/>
                    <a:cs typeface="Times New Roman" panose="02020603050405020304" pitchFamily="18" charset="0"/>
                  </a:rPr>
                  <a:t>n(t)/t</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2076764896"/>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Failure rate, n(t)/t, and the abcd model fit versus time</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6110611173603301"/>
          <c:y val="0.24512278430949555"/>
          <c:w val="0.79385411198600175"/>
          <c:h val="0.53956063711214175"/>
        </c:manualLayout>
      </c:layout>
      <c:scatterChart>
        <c:scatterStyle val="lineMarker"/>
        <c:varyColors val="0"/>
        <c:ser>
          <c:idx val="1"/>
          <c:order val="0"/>
          <c:tx>
            <c:strRef>
              <c:f>Sheet1!$S$38</c:f>
              <c:strCache>
                <c:ptCount val="1"/>
                <c:pt idx="0">
                  <c:v>n(t)/t = 5.49 t^-1.0 + 0.00 + 0.83 </c:v>
                </c:pt>
              </c:strCache>
            </c:strRef>
          </c:tx>
          <c:spPr>
            <a:ln w="50800" cap="rnd">
              <a:solidFill>
                <a:srgbClr val="FF0000"/>
              </a:solidFill>
              <a:round/>
            </a:ln>
            <a:effectLst/>
          </c:spPr>
          <c:marker>
            <c:symbol val="none"/>
          </c:marker>
          <c:xVal>
            <c:numRef>
              <c:f>Sheet1!$F$7:$F$48</c:f>
              <c:numCache>
                <c:formatCode>0.00</c:formatCode>
                <c:ptCount val="42"/>
                <c:pt idx="0">
                  <c:v>0.68</c:v>
                </c:pt>
                <c:pt idx="1">
                  <c:v>1.89</c:v>
                </c:pt>
                <c:pt idx="2">
                  <c:v>3.11</c:v>
                </c:pt>
                <c:pt idx="3">
                  <c:v>4.32</c:v>
                </c:pt>
                <c:pt idx="4">
                  <c:v>5.54</c:v>
                </c:pt>
                <c:pt idx="5">
                  <c:v>6.75</c:v>
                </c:pt>
                <c:pt idx="6">
                  <c:v>7.97</c:v>
                </c:pt>
                <c:pt idx="7">
                  <c:v>9.18</c:v>
                </c:pt>
                <c:pt idx="8">
                  <c:v>10.4</c:v>
                </c:pt>
                <c:pt idx="9">
                  <c:v>11.61</c:v>
                </c:pt>
                <c:pt idx="10">
                  <c:v>12.83</c:v>
                </c:pt>
                <c:pt idx="11">
                  <c:v>14.06</c:v>
                </c:pt>
                <c:pt idx="12">
                  <c:v>15.27</c:v>
                </c:pt>
                <c:pt idx="13">
                  <c:v>16.489999999999998</c:v>
                </c:pt>
                <c:pt idx="14">
                  <c:v>17.7</c:v>
                </c:pt>
                <c:pt idx="15">
                  <c:v>18.920000000000002</c:v>
                </c:pt>
                <c:pt idx="16">
                  <c:v>20.13</c:v>
                </c:pt>
                <c:pt idx="17">
                  <c:v>21.35</c:v>
                </c:pt>
                <c:pt idx="18">
                  <c:v>22.56</c:v>
                </c:pt>
                <c:pt idx="19">
                  <c:v>23.78</c:v>
                </c:pt>
                <c:pt idx="20">
                  <c:v>24.99</c:v>
                </c:pt>
                <c:pt idx="21">
                  <c:v>26.21</c:v>
                </c:pt>
                <c:pt idx="22">
                  <c:v>27.44</c:v>
                </c:pt>
                <c:pt idx="23">
                  <c:v>28.65</c:v>
                </c:pt>
                <c:pt idx="24">
                  <c:v>29.85</c:v>
                </c:pt>
                <c:pt idx="25">
                  <c:v>31.08</c:v>
                </c:pt>
                <c:pt idx="26">
                  <c:v>32.299999999999997</c:v>
                </c:pt>
                <c:pt idx="27">
                  <c:v>33.51</c:v>
                </c:pt>
                <c:pt idx="28">
                  <c:v>34.729999999999997</c:v>
                </c:pt>
                <c:pt idx="29">
                  <c:v>35.94</c:v>
                </c:pt>
                <c:pt idx="30">
                  <c:v>37.159999999999997</c:v>
                </c:pt>
                <c:pt idx="31">
                  <c:v>38.369999999999997</c:v>
                </c:pt>
                <c:pt idx="32">
                  <c:v>39.590000000000003</c:v>
                </c:pt>
                <c:pt idx="33">
                  <c:v>40.82</c:v>
                </c:pt>
                <c:pt idx="34">
                  <c:v>42.03</c:v>
                </c:pt>
                <c:pt idx="35">
                  <c:v>43.1</c:v>
                </c:pt>
                <c:pt idx="36">
                  <c:v>44.31</c:v>
                </c:pt>
                <c:pt idx="37">
                  <c:v>45.53</c:v>
                </c:pt>
                <c:pt idx="38">
                  <c:v>46.74</c:v>
                </c:pt>
                <c:pt idx="39">
                  <c:v>47.96</c:v>
                </c:pt>
                <c:pt idx="40">
                  <c:v>49.17</c:v>
                </c:pt>
                <c:pt idx="41">
                  <c:v>49.5</c:v>
                </c:pt>
              </c:numCache>
            </c:numRef>
          </c:xVal>
          <c:yVal>
            <c:numRef>
              <c:f>Sheet1!$I$7:$I$48</c:f>
              <c:numCache>
                <c:formatCode>0.00</c:formatCode>
                <c:ptCount val="42"/>
                <c:pt idx="0">
                  <c:v>8.8888235294117646</c:v>
                </c:pt>
                <c:pt idx="1">
                  <c:v>3.7294708994709</c:v>
                </c:pt>
                <c:pt idx="2">
                  <c:v>2.5920578778135051</c:v>
                </c:pt>
                <c:pt idx="3">
                  <c:v>2.0985185185185182</c:v>
                </c:pt>
                <c:pt idx="4">
                  <c:v>1.8191696750902528</c:v>
                </c:pt>
                <c:pt idx="5">
                  <c:v>1.6418518518518517</c:v>
                </c:pt>
                <c:pt idx="6">
                  <c:v>1.5175784190715182</c:v>
                </c:pt>
                <c:pt idx="7">
                  <c:v>1.426949891067538</c:v>
                </c:pt>
                <c:pt idx="8">
                  <c:v>1.3569230769230769</c:v>
                </c:pt>
                <c:pt idx="9">
                  <c:v>1.3020068906115418</c:v>
                </c:pt>
                <c:pt idx="10">
                  <c:v>1.2571239282930631</c:v>
                </c:pt>
                <c:pt idx="11">
                  <c:v>1.2197581792318632</c:v>
                </c:pt>
                <c:pt idx="12">
                  <c:v>1.1888736083824494</c:v>
                </c:pt>
                <c:pt idx="13">
                  <c:v>1.1623226197695573</c:v>
                </c:pt>
                <c:pt idx="14">
                  <c:v>1.1396045197740112</c:v>
                </c:pt>
                <c:pt idx="15">
                  <c:v>1.1196405919661734</c:v>
                </c:pt>
                <c:pt idx="16">
                  <c:v>1.1022305017386984</c:v>
                </c:pt>
                <c:pt idx="17">
                  <c:v>1.0866744730679156</c:v>
                </c:pt>
                <c:pt idx="18">
                  <c:v>1.0729078014184397</c:v>
                </c:pt>
                <c:pt idx="19">
                  <c:v>1.0604457527333895</c:v>
                </c:pt>
                <c:pt idx="20">
                  <c:v>1.0492877150860345</c:v>
                </c:pt>
                <c:pt idx="21">
                  <c:v>1.0390805036245707</c:v>
                </c:pt>
                <c:pt idx="22">
                  <c:v>1.0297084548104956</c:v>
                </c:pt>
                <c:pt idx="23">
                  <c:v>1.0212739965095985</c:v>
                </c:pt>
                <c:pt idx="24">
                  <c:v>1.0135845896147404</c:v>
                </c:pt>
                <c:pt idx="25">
                  <c:v>1.0063191763191763</c:v>
                </c:pt>
                <c:pt idx="26">
                  <c:v>0.99965944272445817</c:v>
                </c:pt>
                <c:pt idx="27">
                  <c:v>0.99353327364965682</c:v>
                </c:pt>
                <c:pt idx="28">
                  <c:v>0.98778865534120353</c:v>
                </c:pt>
                <c:pt idx="29">
                  <c:v>0.9824763494713411</c:v>
                </c:pt>
                <c:pt idx="30">
                  <c:v>0.97747039827771798</c:v>
                </c:pt>
                <c:pt idx="31">
                  <c:v>0.97281991138910606</c:v>
                </c:pt>
                <c:pt idx="32">
                  <c:v>0.96841879262440012</c:v>
                </c:pt>
                <c:pt idx="33">
                  <c:v>0.96424791768740814</c:v>
                </c:pt>
                <c:pt idx="34">
                  <c:v>0.96038305971924809</c:v>
                </c:pt>
                <c:pt idx="35">
                  <c:v>0.9571461716937355</c:v>
                </c:pt>
                <c:pt idx="36">
                  <c:v>0.95367411419544112</c:v>
                </c:pt>
                <c:pt idx="37">
                  <c:v>0.95036020206457272</c:v>
                </c:pt>
                <c:pt idx="38">
                  <c:v>0.94724433033804023</c:v>
                </c:pt>
                <c:pt idx="39">
                  <c:v>0.94426188490408669</c:v>
                </c:pt>
                <c:pt idx="40">
                  <c:v>0.94145007118161472</c:v>
                </c:pt>
                <c:pt idx="41">
                  <c:v>0.94070707070707071</c:v>
                </c:pt>
              </c:numCache>
            </c:numRef>
          </c:yVal>
          <c:smooth val="0"/>
          <c:extLst>
            <c:ext xmlns:c16="http://schemas.microsoft.com/office/drawing/2014/chart" uri="{C3380CC4-5D6E-409C-BE32-E72D297353CC}">
              <c16:uniqueId val="{00000000-A23C-5841-AB79-2A7F4292CD7C}"/>
            </c:ext>
          </c:extLst>
        </c:ser>
        <c:ser>
          <c:idx val="0"/>
          <c:order val="1"/>
          <c:tx>
            <c:strRef>
              <c:f>Sheet1!$E$6</c:f>
              <c:strCache>
                <c:ptCount val="1"/>
                <c:pt idx="0">
                  <c:v>n(t)/t</c:v>
                </c:pt>
              </c:strCache>
            </c:strRef>
          </c:tx>
          <c:spPr>
            <a:ln w="19050" cap="rnd">
              <a:noFill/>
              <a:round/>
            </a:ln>
            <a:effectLst/>
          </c:spPr>
          <c:marker>
            <c:symbol val="circle"/>
            <c:size val="5"/>
            <c:spPr>
              <a:solidFill>
                <a:schemeClr val="accent1"/>
              </a:solidFill>
              <a:ln w="3175">
                <a:solidFill>
                  <a:schemeClr val="accent1"/>
                </a:solidFill>
              </a:ln>
              <a:effectLst/>
            </c:spPr>
          </c:marker>
          <c:xVal>
            <c:numRef>
              <c:f>Sheet1!$F$7:$F$48</c:f>
              <c:numCache>
                <c:formatCode>0.00</c:formatCode>
                <c:ptCount val="42"/>
                <c:pt idx="0">
                  <c:v>0.68</c:v>
                </c:pt>
                <c:pt idx="1">
                  <c:v>1.89</c:v>
                </c:pt>
                <c:pt idx="2">
                  <c:v>3.11</c:v>
                </c:pt>
                <c:pt idx="3">
                  <c:v>4.32</c:v>
                </c:pt>
                <c:pt idx="4">
                  <c:v>5.54</c:v>
                </c:pt>
                <c:pt idx="5">
                  <c:v>6.75</c:v>
                </c:pt>
                <c:pt idx="6">
                  <c:v>7.97</c:v>
                </c:pt>
                <c:pt idx="7">
                  <c:v>9.18</c:v>
                </c:pt>
                <c:pt idx="8">
                  <c:v>10.4</c:v>
                </c:pt>
                <c:pt idx="9">
                  <c:v>11.61</c:v>
                </c:pt>
                <c:pt idx="10">
                  <c:v>12.83</c:v>
                </c:pt>
                <c:pt idx="11">
                  <c:v>14.06</c:v>
                </c:pt>
                <c:pt idx="12">
                  <c:v>15.27</c:v>
                </c:pt>
                <c:pt idx="13">
                  <c:v>16.489999999999998</c:v>
                </c:pt>
                <c:pt idx="14">
                  <c:v>17.7</c:v>
                </c:pt>
                <c:pt idx="15">
                  <c:v>18.920000000000002</c:v>
                </c:pt>
                <c:pt idx="16">
                  <c:v>20.13</c:v>
                </c:pt>
                <c:pt idx="17">
                  <c:v>21.35</c:v>
                </c:pt>
                <c:pt idx="18">
                  <c:v>22.56</c:v>
                </c:pt>
                <c:pt idx="19">
                  <c:v>23.78</c:v>
                </c:pt>
                <c:pt idx="20">
                  <c:v>24.99</c:v>
                </c:pt>
                <c:pt idx="21">
                  <c:v>26.21</c:v>
                </c:pt>
                <c:pt idx="22">
                  <c:v>27.44</c:v>
                </c:pt>
                <c:pt idx="23">
                  <c:v>28.65</c:v>
                </c:pt>
                <c:pt idx="24">
                  <c:v>29.85</c:v>
                </c:pt>
                <c:pt idx="25">
                  <c:v>31.08</c:v>
                </c:pt>
                <c:pt idx="26">
                  <c:v>32.299999999999997</c:v>
                </c:pt>
                <c:pt idx="27">
                  <c:v>33.51</c:v>
                </c:pt>
                <c:pt idx="28">
                  <c:v>34.729999999999997</c:v>
                </c:pt>
                <c:pt idx="29">
                  <c:v>35.94</c:v>
                </c:pt>
                <c:pt idx="30">
                  <c:v>37.159999999999997</c:v>
                </c:pt>
                <c:pt idx="31">
                  <c:v>38.369999999999997</c:v>
                </c:pt>
                <c:pt idx="32">
                  <c:v>39.590000000000003</c:v>
                </c:pt>
                <c:pt idx="33">
                  <c:v>40.82</c:v>
                </c:pt>
                <c:pt idx="34">
                  <c:v>42.03</c:v>
                </c:pt>
                <c:pt idx="35">
                  <c:v>43.1</c:v>
                </c:pt>
                <c:pt idx="36">
                  <c:v>44.31</c:v>
                </c:pt>
                <c:pt idx="37">
                  <c:v>45.53</c:v>
                </c:pt>
                <c:pt idx="38">
                  <c:v>46.74</c:v>
                </c:pt>
                <c:pt idx="39">
                  <c:v>47.96</c:v>
                </c:pt>
                <c:pt idx="40">
                  <c:v>49.17</c:v>
                </c:pt>
                <c:pt idx="41">
                  <c:v>49.5</c:v>
                </c:pt>
              </c:numCache>
            </c:numRef>
          </c:xVal>
          <c:yVal>
            <c:numRef>
              <c:f>Sheet1!$E$7:$E$48</c:f>
              <c:numCache>
                <c:formatCode>0.00</c:formatCode>
                <c:ptCount val="42"/>
                <c:pt idx="0">
                  <c:v>8.8235294117647047</c:v>
                </c:pt>
                <c:pt idx="1">
                  <c:v>3.7037037037037037</c:v>
                </c:pt>
                <c:pt idx="2">
                  <c:v>2.572347266881029</c:v>
                </c:pt>
                <c:pt idx="3">
                  <c:v>2.083333333333333</c:v>
                </c:pt>
                <c:pt idx="4">
                  <c:v>1.8050541516245486</c:v>
                </c:pt>
                <c:pt idx="5">
                  <c:v>1.6296296296296295</c:v>
                </c:pt>
                <c:pt idx="6">
                  <c:v>1.50564617314931</c:v>
                </c:pt>
                <c:pt idx="7">
                  <c:v>1.4161220043572986</c:v>
                </c:pt>
                <c:pt idx="8">
                  <c:v>1.346153846153846</c:v>
                </c:pt>
                <c:pt idx="9">
                  <c:v>1.2919896640826873</c:v>
                </c:pt>
                <c:pt idx="10">
                  <c:v>1.2470771628994544</c:v>
                </c:pt>
                <c:pt idx="11">
                  <c:v>1.2091038406827881</c:v>
                </c:pt>
                <c:pt idx="12">
                  <c:v>1.1787819253438114</c:v>
                </c:pt>
                <c:pt idx="13">
                  <c:v>1.1522134627046696</c:v>
                </c:pt>
                <c:pt idx="14">
                  <c:v>1.1299435028248588</c:v>
                </c:pt>
                <c:pt idx="15">
                  <c:v>1.109936575052854</c:v>
                </c:pt>
                <c:pt idx="16">
                  <c:v>1.0928961748633881</c:v>
                </c:pt>
                <c:pt idx="17">
                  <c:v>1.0772833723653394</c:v>
                </c:pt>
                <c:pt idx="18">
                  <c:v>1.0638297872340425</c:v>
                </c:pt>
                <c:pt idx="19">
                  <c:v>1.0513036164844407</c:v>
                </c:pt>
                <c:pt idx="20">
                  <c:v>1.0404161664665867</c:v>
                </c:pt>
                <c:pt idx="21">
                  <c:v>1.0301411674933232</c:v>
                </c:pt>
                <c:pt idx="22">
                  <c:v>1.0204081632653061</c:v>
                </c:pt>
                <c:pt idx="23">
                  <c:v>1.0122164048865621</c:v>
                </c:pt>
                <c:pt idx="24">
                  <c:v>1.0050251256281406</c:v>
                </c:pt>
                <c:pt idx="25">
                  <c:v>0.99742599742599747</c:v>
                </c:pt>
                <c:pt idx="26">
                  <c:v>0.99071207430340569</c:v>
                </c:pt>
                <c:pt idx="27">
                  <c:v>0.98478066248880936</c:v>
                </c:pt>
                <c:pt idx="28">
                  <c:v>0.9789807083213361</c:v>
                </c:pt>
                <c:pt idx="29">
                  <c:v>0.97384529771841966</c:v>
                </c:pt>
                <c:pt idx="30">
                  <c:v>0.96878363832077508</c:v>
                </c:pt>
                <c:pt idx="31">
                  <c:v>0.96429502215272356</c:v>
                </c:pt>
                <c:pt idx="32">
                  <c:v>0.95983834301591298</c:v>
                </c:pt>
                <c:pt idx="33">
                  <c:v>0.95541401273885351</c:v>
                </c:pt>
                <c:pt idx="34">
                  <c:v>0.95170116583392816</c:v>
                </c:pt>
                <c:pt idx="35">
                  <c:v>0.95127610208816704</c:v>
                </c:pt>
                <c:pt idx="36">
                  <c:v>0.92529902956443233</c:v>
                </c:pt>
                <c:pt idx="37">
                  <c:v>0.90050516143202286</c:v>
                </c:pt>
                <c:pt idx="38">
                  <c:v>0.8771929824561403</c:v>
                </c:pt>
                <c:pt idx="39">
                  <c:v>0.85487906588824014</c:v>
                </c:pt>
                <c:pt idx="40">
                  <c:v>0.83384177343908883</c:v>
                </c:pt>
                <c:pt idx="41">
                  <c:v>0.82828282828282829</c:v>
                </c:pt>
              </c:numCache>
            </c:numRef>
          </c:yVal>
          <c:smooth val="0"/>
          <c:extLst>
            <c:ext xmlns:c16="http://schemas.microsoft.com/office/drawing/2014/chart" uri="{C3380CC4-5D6E-409C-BE32-E72D297353CC}">
              <c16:uniqueId val="{00000001-A23C-5841-AB79-2A7F4292CD7C}"/>
            </c:ext>
          </c:extLst>
        </c:ser>
        <c:dLbls>
          <c:showLegendKey val="0"/>
          <c:showVal val="0"/>
          <c:showCatName val="0"/>
          <c:showSerName val="0"/>
          <c:showPercent val="0"/>
          <c:showBubbleSize val="0"/>
        </c:dLbls>
        <c:axId val="694958975"/>
        <c:axId val="694751903"/>
      </c:scatterChart>
      <c:valAx>
        <c:axId val="694958975"/>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Test time, t</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94751903"/>
        <c:crosses val="autoZero"/>
        <c:crossBetween val="midCat"/>
      </c:valAx>
      <c:valAx>
        <c:axId val="694751903"/>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n(t)/t</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94958975"/>
        <c:crosses val="autoZero"/>
        <c:crossBetween val="midCat"/>
      </c:valAx>
      <c:spPr>
        <a:noFill/>
        <a:ln>
          <a:noFill/>
        </a:ln>
        <a:effectLst/>
      </c:spPr>
    </c:plotArea>
    <c:legend>
      <c:legendPos val="r"/>
      <c:layout>
        <c:manualLayout>
          <c:xMode val="edge"/>
          <c:yMode val="edge"/>
          <c:x val="0.29926637719814814"/>
          <c:y val="0.31165946195608585"/>
          <c:w val="0.63597857473662689"/>
          <c:h val="0.29733190621983635"/>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Failure rate, n(t)/t, and the abcd model fit versus time</a:t>
            </a:r>
          </a:p>
        </c:rich>
      </c:tx>
      <c:layout>
        <c:manualLayout>
          <c:xMode val="edge"/>
          <c:yMode val="edge"/>
          <c:x val="0.17518715271683497"/>
          <c:y val="5.583126550868486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920144356955381"/>
          <c:y val="0.18189814814814817"/>
          <c:w val="0.79385411198600175"/>
          <c:h val="0.6519597550306212"/>
        </c:manualLayout>
      </c:layout>
      <c:scatterChart>
        <c:scatterStyle val="lineMarker"/>
        <c:varyColors val="0"/>
        <c:ser>
          <c:idx val="1"/>
          <c:order val="0"/>
          <c:tx>
            <c:strRef>
              <c:f>Sheet1!$I$62</c:f>
              <c:strCache>
                <c:ptCount val="1"/>
                <c:pt idx="0">
                  <c:v>2.7 t^-1 +1.0+0.0</c:v>
                </c:pt>
              </c:strCache>
            </c:strRef>
          </c:tx>
          <c:spPr>
            <a:ln w="19050" cap="rnd">
              <a:solidFill>
                <a:srgbClr val="FF0000"/>
              </a:solidFill>
              <a:round/>
            </a:ln>
            <a:effectLst/>
          </c:spPr>
          <c:marker>
            <c:symbol val="none"/>
          </c:marker>
          <c:xVal>
            <c:numRef>
              <c:f>Sheet1!$D$63:$D$80</c:f>
              <c:numCache>
                <c:formatCode>0.00</c:formatCode>
                <c:ptCount val="18"/>
                <c:pt idx="0">
                  <c:v>0.24</c:v>
                </c:pt>
                <c:pt idx="1">
                  <c:v>1.46</c:v>
                </c:pt>
                <c:pt idx="2">
                  <c:v>2.67</c:v>
                </c:pt>
                <c:pt idx="3">
                  <c:v>3.9</c:v>
                </c:pt>
                <c:pt idx="4">
                  <c:v>5.12</c:v>
                </c:pt>
                <c:pt idx="5">
                  <c:v>6.33</c:v>
                </c:pt>
                <c:pt idx="6">
                  <c:v>7.55</c:v>
                </c:pt>
                <c:pt idx="7">
                  <c:v>8.76</c:v>
                </c:pt>
                <c:pt idx="8">
                  <c:v>9.98</c:v>
                </c:pt>
                <c:pt idx="9">
                  <c:v>11.19</c:v>
                </c:pt>
                <c:pt idx="10">
                  <c:v>12.41</c:v>
                </c:pt>
                <c:pt idx="11">
                  <c:v>13.62</c:v>
                </c:pt>
                <c:pt idx="12">
                  <c:v>14.84</c:v>
                </c:pt>
                <c:pt idx="13">
                  <c:v>16.05</c:v>
                </c:pt>
                <c:pt idx="14">
                  <c:v>17.28</c:v>
                </c:pt>
                <c:pt idx="15">
                  <c:v>18.5</c:v>
                </c:pt>
                <c:pt idx="16">
                  <c:v>18.78</c:v>
                </c:pt>
                <c:pt idx="17">
                  <c:v>19.989999999999998</c:v>
                </c:pt>
              </c:numCache>
            </c:numRef>
          </c:xVal>
          <c:yVal>
            <c:numRef>
              <c:f>Sheet1!$I$63:$I$80</c:f>
              <c:numCache>
                <c:formatCode>0.00</c:formatCode>
                <c:ptCount val="18"/>
                <c:pt idx="0">
                  <c:v>12.250000000000002</c:v>
                </c:pt>
                <c:pt idx="1">
                  <c:v>2.8493150684931505</c:v>
                </c:pt>
                <c:pt idx="2">
                  <c:v>2.01123595505618</c:v>
                </c:pt>
                <c:pt idx="3">
                  <c:v>1.6923076923076925</c:v>
                </c:pt>
                <c:pt idx="4">
                  <c:v>1.52734375</c:v>
                </c:pt>
                <c:pt idx="5">
                  <c:v>1.4265402843601895</c:v>
                </c:pt>
                <c:pt idx="6">
                  <c:v>1.3576158940397351</c:v>
                </c:pt>
                <c:pt idx="7">
                  <c:v>1.3082191780821919</c:v>
                </c:pt>
                <c:pt idx="8">
                  <c:v>1.2705410821643286</c:v>
                </c:pt>
                <c:pt idx="9">
                  <c:v>1.2412868632707774</c:v>
                </c:pt>
                <c:pt idx="10">
                  <c:v>1.217566478646253</c:v>
                </c:pt>
                <c:pt idx="11">
                  <c:v>1.1982378854625551</c:v>
                </c:pt>
                <c:pt idx="12">
                  <c:v>1.1819407008086253</c:v>
                </c:pt>
                <c:pt idx="13">
                  <c:v>1.1682242990654206</c:v>
                </c:pt>
                <c:pt idx="14">
                  <c:v>1.15625</c:v>
                </c:pt>
                <c:pt idx="15">
                  <c:v>1.145945945945946</c:v>
                </c:pt>
                <c:pt idx="16">
                  <c:v>1.1437699680511182</c:v>
                </c:pt>
                <c:pt idx="17">
                  <c:v>1.1350675337668834</c:v>
                </c:pt>
              </c:numCache>
            </c:numRef>
          </c:yVal>
          <c:smooth val="0"/>
          <c:extLst>
            <c:ext xmlns:c16="http://schemas.microsoft.com/office/drawing/2014/chart" uri="{C3380CC4-5D6E-409C-BE32-E72D297353CC}">
              <c16:uniqueId val="{00000000-9377-074B-AC3A-75D734834078}"/>
            </c:ext>
          </c:extLst>
        </c:ser>
        <c:ser>
          <c:idx val="0"/>
          <c:order val="1"/>
          <c:tx>
            <c:strRef>
              <c:f>Sheet1!$E$62</c:f>
              <c:strCache>
                <c:ptCount val="1"/>
                <c:pt idx="0">
                  <c:v>n(t)/t</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Sheet1!$D$63:$D$80</c:f>
              <c:numCache>
                <c:formatCode>0.00</c:formatCode>
                <c:ptCount val="18"/>
                <c:pt idx="0">
                  <c:v>0.24</c:v>
                </c:pt>
                <c:pt idx="1">
                  <c:v>1.46</c:v>
                </c:pt>
                <c:pt idx="2">
                  <c:v>2.67</c:v>
                </c:pt>
                <c:pt idx="3">
                  <c:v>3.9</c:v>
                </c:pt>
                <c:pt idx="4">
                  <c:v>5.12</c:v>
                </c:pt>
                <c:pt idx="5">
                  <c:v>6.33</c:v>
                </c:pt>
                <c:pt idx="6">
                  <c:v>7.55</c:v>
                </c:pt>
                <c:pt idx="7">
                  <c:v>8.76</c:v>
                </c:pt>
                <c:pt idx="8">
                  <c:v>9.98</c:v>
                </c:pt>
                <c:pt idx="9">
                  <c:v>11.19</c:v>
                </c:pt>
                <c:pt idx="10">
                  <c:v>12.41</c:v>
                </c:pt>
                <c:pt idx="11">
                  <c:v>13.62</c:v>
                </c:pt>
                <c:pt idx="12">
                  <c:v>14.84</c:v>
                </c:pt>
                <c:pt idx="13">
                  <c:v>16.05</c:v>
                </c:pt>
                <c:pt idx="14">
                  <c:v>17.28</c:v>
                </c:pt>
                <c:pt idx="15">
                  <c:v>18.5</c:v>
                </c:pt>
                <c:pt idx="16">
                  <c:v>18.78</c:v>
                </c:pt>
                <c:pt idx="17">
                  <c:v>19.989999999999998</c:v>
                </c:pt>
              </c:numCache>
            </c:numRef>
          </c:xVal>
          <c:yVal>
            <c:numRef>
              <c:f>Sheet1!$I$63:$I$80</c:f>
              <c:numCache>
                <c:formatCode>0.00</c:formatCode>
                <c:ptCount val="18"/>
                <c:pt idx="0">
                  <c:v>12.250000000000002</c:v>
                </c:pt>
                <c:pt idx="1">
                  <c:v>2.8493150684931505</c:v>
                </c:pt>
                <c:pt idx="2">
                  <c:v>2.01123595505618</c:v>
                </c:pt>
                <c:pt idx="3">
                  <c:v>1.6923076923076925</c:v>
                </c:pt>
                <c:pt idx="4">
                  <c:v>1.52734375</c:v>
                </c:pt>
                <c:pt idx="5">
                  <c:v>1.4265402843601895</c:v>
                </c:pt>
                <c:pt idx="6">
                  <c:v>1.3576158940397351</c:v>
                </c:pt>
                <c:pt idx="7">
                  <c:v>1.3082191780821919</c:v>
                </c:pt>
                <c:pt idx="8">
                  <c:v>1.2705410821643286</c:v>
                </c:pt>
                <c:pt idx="9">
                  <c:v>1.2412868632707774</c:v>
                </c:pt>
                <c:pt idx="10">
                  <c:v>1.217566478646253</c:v>
                </c:pt>
                <c:pt idx="11">
                  <c:v>1.1982378854625551</c:v>
                </c:pt>
                <c:pt idx="12">
                  <c:v>1.1819407008086253</c:v>
                </c:pt>
                <c:pt idx="13">
                  <c:v>1.1682242990654206</c:v>
                </c:pt>
                <c:pt idx="14">
                  <c:v>1.15625</c:v>
                </c:pt>
                <c:pt idx="15">
                  <c:v>1.145945945945946</c:v>
                </c:pt>
                <c:pt idx="16">
                  <c:v>1.1437699680511182</c:v>
                </c:pt>
                <c:pt idx="17">
                  <c:v>1.1350675337668834</c:v>
                </c:pt>
              </c:numCache>
            </c:numRef>
          </c:yVal>
          <c:smooth val="0"/>
          <c:extLst>
            <c:ext xmlns:c16="http://schemas.microsoft.com/office/drawing/2014/chart" uri="{C3380CC4-5D6E-409C-BE32-E72D297353CC}">
              <c16:uniqueId val="{00000001-9377-074B-AC3A-75D734834078}"/>
            </c:ext>
          </c:extLst>
        </c:ser>
        <c:dLbls>
          <c:showLegendKey val="0"/>
          <c:showVal val="0"/>
          <c:showCatName val="0"/>
          <c:showSerName val="0"/>
          <c:showPercent val="0"/>
          <c:showBubbleSize val="0"/>
        </c:dLbls>
        <c:axId val="694958975"/>
        <c:axId val="694751903"/>
      </c:scatterChart>
      <c:valAx>
        <c:axId val="694958975"/>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Test time, t</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94751903"/>
        <c:crosses val="autoZero"/>
        <c:crossBetween val="midCat"/>
      </c:valAx>
      <c:valAx>
        <c:axId val="694751903"/>
        <c:scaling>
          <c:orientation val="minMax"/>
          <c:max val="1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n(t)/t</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94958975"/>
        <c:crosses val="autoZero"/>
        <c:crossBetween val="midCat"/>
      </c:valAx>
      <c:spPr>
        <a:noFill/>
        <a:ln>
          <a:noFill/>
        </a:ln>
        <a:effectLst/>
      </c:spPr>
    </c:plotArea>
    <c:legend>
      <c:legendPos val="r"/>
      <c:layout>
        <c:manualLayout>
          <c:xMode val="edge"/>
          <c:yMode val="edge"/>
          <c:x val="0.35630827396575426"/>
          <c:y val="0.32041187159297396"/>
          <c:w val="0.49709485921589647"/>
          <c:h val="0.26002618159082475"/>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94B50-004B-4113-BF36-43D87D9ECD37}" type="datetimeFigureOut">
              <a:rPr lang="en-US" smtClean="0"/>
              <a:t>11/1/23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D28A4-03AA-410D-AB0E-8783F1735DEB}" type="slidenum">
              <a:rPr lang="en-US" smtClean="0"/>
              <a:t>‹#›</a:t>
            </a:fld>
            <a:endParaRPr lang="en-US"/>
          </a:p>
        </p:txBody>
      </p:sp>
    </p:spTree>
    <p:extLst>
      <p:ext uri="{BB962C8B-B14F-4D97-AF65-F5344CB8AC3E}">
        <p14:creationId xmlns:p14="http://schemas.microsoft.com/office/powerpoint/2010/main" val="373257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D85E8343-4C31-EA33-8F42-400436FAA70E}"/>
              </a:ext>
            </a:extLst>
          </p:cNvPr>
          <p:cNvSpPr>
            <a:spLocks noGrp="1" noRot="1" noChangeAspect="1" noChangeArrowheads="1" noTextEdit="1"/>
          </p:cNvSpPr>
          <p:nvPr>
            <p:ph type="sldImg"/>
          </p:nvPr>
        </p:nvSpPr>
        <p:spPr>
          <a:ln/>
        </p:spPr>
      </p:sp>
      <p:sp>
        <p:nvSpPr>
          <p:cNvPr id="18434" name="Notes Placeholder 2">
            <a:extLst>
              <a:ext uri="{FF2B5EF4-FFF2-40B4-BE49-F238E27FC236}">
                <a16:creationId xmlns:a16="http://schemas.microsoft.com/office/drawing/2014/main" id="{B88D82A8-20AC-7A31-E701-D5E101FDCD3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term a t</a:t>
            </a:r>
            <a:r>
              <a:rPr lang="en-US" altLang="en-US" baseline="30000"/>
              <a:t>-b</a:t>
            </a:r>
            <a:r>
              <a:rPr lang="en-US" altLang="en-US"/>
              <a:t> describes the initial reliability growth period that continues out to time t</a:t>
            </a:r>
            <a:r>
              <a:rPr lang="en-US" altLang="en-US" baseline="-25000"/>
              <a:t>d</a:t>
            </a:r>
            <a:r>
              <a:rPr lang="en-US" altLang="en-US"/>
              <a:t> and c is the constant long term failure rate.  The parameter d represents an additional constant failure rate due to remaining correctable but accepted failure modes.  After the reliability growth process is terminated, the failure rate n(t)/t = c + d. </a:t>
            </a:r>
          </a:p>
          <a:p>
            <a:endParaRPr lang="en-US" altLang="en-US"/>
          </a:p>
        </p:txBody>
      </p:sp>
      <p:sp>
        <p:nvSpPr>
          <p:cNvPr id="18435" name="Slide Number Placeholder 3">
            <a:extLst>
              <a:ext uri="{FF2B5EF4-FFF2-40B4-BE49-F238E27FC236}">
                <a16:creationId xmlns:a16="http://schemas.microsoft.com/office/drawing/2014/main" id="{1F285762-8457-9B5D-6A53-F150FB962C0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2B4A06-02E0-2B4E-9F21-A74EBB6AC2A2}" type="slidenum">
              <a:rPr lang="en-US" altLang="en-US" smtClean="0"/>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5A7D32CF-9435-96BE-BADF-BD36553C64E9}"/>
              </a:ext>
            </a:extLst>
          </p:cNvPr>
          <p:cNvSpPr>
            <a:spLocks noGrp="1" noRot="1" noChangeAspect="1" noChangeArrowheads="1" noTextEdit="1"/>
          </p:cNvSpPr>
          <p:nvPr>
            <p:ph type="sldImg"/>
          </p:nvPr>
        </p:nvSpPr>
        <p:spPr>
          <a:ln/>
        </p:spPr>
      </p:sp>
      <p:sp>
        <p:nvSpPr>
          <p:cNvPr id="21506" name="Notes Placeholder 2">
            <a:extLst>
              <a:ext uri="{FF2B5EF4-FFF2-40B4-BE49-F238E27FC236}">
                <a16:creationId xmlns:a16="http://schemas.microsoft.com/office/drawing/2014/main" id="{9A05351A-39D5-1E44-E0B0-977B1C9E8D0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 = 0.99 ~ 1</a:t>
            </a:r>
          </a:p>
          <a:p>
            <a:r>
              <a:rPr lang="en-US" altLang="en-US"/>
              <a:t>Due to 1/t effect. Originally X failures no more n(t)/t =X/t declines as 1/t, t ^ 1</a:t>
            </a:r>
          </a:p>
        </p:txBody>
      </p:sp>
      <p:sp>
        <p:nvSpPr>
          <p:cNvPr id="21507" name="Slide Number Placeholder 3">
            <a:extLst>
              <a:ext uri="{FF2B5EF4-FFF2-40B4-BE49-F238E27FC236}">
                <a16:creationId xmlns:a16="http://schemas.microsoft.com/office/drawing/2014/main" id="{9D5B7431-80A4-29C7-9ED5-67CE5878595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963D9F-7EBC-9247-8334-416E3686ACD4}" type="slidenum">
              <a:rPr lang="en-US" altLang="en-US" smtClean="0"/>
              <a:pPr/>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15ECB-A889-925D-43A7-BF55AF6FB48B}"/>
              </a:ext>
            </a:extLst>
          </p:cNvPr>
          <p:cNvSpPr>
            <a:spLocks noGrp="1"/>
          </p:cNvSpPr>
          <p:nvPr>
            <p:ph type="ctrTitle"/>
          </p:nvPr>
        </p:nvSpPr>
        <p:spPr>
          <a:xfrm>
            <a:off x="1010653" y="962819"/>
            <a:ext cx="10042358" cy="849939"/>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89ECECE3-A6DB-DC72-B9D9-2FB33B123EEA}"/>
              </a:ext>
            </a:extLst>
          </p:cNvPr>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Freeform 7">
            <a:extLst>
              <a:ext uri="{FF2B5EF4-FFF2-40B4-BE49-F238E27FC236}">
                <a16:creationId xmlns:a16="http://schemas.microsoft.com/office/drawing/2014/main" id="{5DE1E25A-C48F-EB66-2BF5-559355A909D8}"/>
              </a:ext>
            </a:extLst>
          </p:cNvPr>
          <p:cNvSpPr>
            <a:spLocks noChangeArrowheads="1"/>
          </p:cNvSpPr>
          <p:nvPr userDrawn="1"/>
        </p:nvSpPr>
        <p:spPr bwMode="auto">
          <a:xfrm>
            <a:off x="609599" y="762000"/>
            <a:ext cx="10571747"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00B0F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8" name="Picture 7" descr="A blue and white logo&#10;&#10;Description automatically generated with low confidence">
            <a:extLst>
              <a:ext uri="{FF2B5EF4-FFF2-40B4-BE49-F238E27FC236}">
                <a16:creationId xmlns:a16="http://schemas.microsoft.com/office/drawing/2014/main" id="{55FCCFED-88DC-FF84-996D-4B2B07274D4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5953" y="6096000"/>
            <a:ext cx="3683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8">
            <a:extLst>
              <a:ext uri="{FF2B5EF4-FFF2-40B4-BE49-F238E27FC236}">
                <a16:creationId xmlns:a16="http://schemas.microsoft.com/office/drawing/2014/main" id="{17C5D485-53A4-3399-8597-22DC3F9A4EB8}"/>
              </a:ext>
            </a:extLst>
          </p:cNvPr>
          <p:cNvSpPr>
            <a:spLocks noChangeShapeType="1"/>
          </p:cNvSpPr>
          <p:nvPr userDrawn="1"/>
        </p:nvSpPr>
        <p:spPr bwMode="auto">
          <a:xfrm>
            <a:off x="2045369" y="2566737"/>
            <a:ext cx="9200146" cy="0"/>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416202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D460-E978-028B-FB96-53092BFF41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74C475-B6FE-E007-04A5-D27EEF2DC5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259B2-5029-4A01-9CD2-FAD7C3FDE35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4D1E5A06-80A9-2BD2-95EC-92EA2312BD18}"/>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6" name="Slide Number Placeholder 5">
            <a:extLst>
              <a:ext uri="{FF2B5EF4-FFF2-40B4-BE49-F238E27FC236}">
                <a16:creationId xmlns:a16="http://schemas.microsoft.com/office/drawing/2014/main" id="{649056AA-E922-FD53-2D25-EAE9515B8C1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96503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C7BB4-2CA5-A191-A0E6-BEFB607D95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F9F753-CD45-E781-11B3-F17FE12C9E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5B57E-7A58-F73B-7E8D-D4649B72D7B5}"/>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FE5CEDD-3C52-D041-7996-58243B300AE0}"/>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6" name="Slide Number Placeholder 5">
            <a:extLst>
              <a:ext uri="{FF2B5EF4-FFF2-40B4-BE49-F238E27FC236}">
                <a16:creationId xmlns:a16="http://schemas.microsoft.com/office/drawing/2014/main" id="{8BD53984-9006-050D-1F3B-A393A790C985}"/>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302016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11F4-CEFF-C305-631A-69C2E104E386}"/>
              </a:ext>
            </a:extLst>
          </p:cNvPr>
          <p:cNvSpPr>
            <a:spLocks noGrp="1"/>
          </p:cNvSpPr>
          <p:nvPr>
            <p:ph type="title"/>
          </p:nvPr>
        </p:nvSpPr>
        <p:spPr>
          <a:xfrm>
            <a:off x="689810" y="589715"/>
            <a:ext cx="10663990" cy="1325563"/>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3B728C2C-D374-1A74-B8E5-42574EA87FE1}"/>
              </a:ext>
            </a:extLst>
          </p:cNvPr>
          <p:cNvSpPr>
            <a:spLocks noGrp="1"/>
          </p:cNvSpPr>
          <p:nvPr>
            <p:ph idx="1"/>
          </p:nvPr>
        </p:nvSpPr>
        <p:spPr>
          <a:xfrm>
            <a:off x="838200" y="2079875"/>
            <a:ext cx="10515600" cy="4097087"/>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reeform 7">
            <a:extLst>
              <a:ext uri="{FF2B5EF4-FFF2-40B4-BE49-F238E27FC236}">
                <a16:creationId xmlns:a16="http://schemas.microsoft.com/office/drawing/2014/main" id="{8231CC03-210E-3D34-8266-F1EA997B0B83}"/>
              </a:ext>
            </a:extLst>
          </p:cNvPr>
          <p:cNvSpPr>
            <a:spLocks noChangeArrowheads="1"/>
          </p:cNvSpPr>
          <p:nvPr userDrawn="1"/>
        </p:nvSpPr>
        <p:spPr bwMode="auto">
          <a:xfrm>
            <a:off x="441158" y="425118"/>
            <a:ext cx="10571747"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00B0F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TextBox 8">
            <a:extLst>
              <a:ext uri="{FF2B5EF4-FFF2-40B4-BE49-F238E27FC236}">
                <a16:creationId xmlns:a16="http://schemas.microsoft.com/office/drawing/2014/main" id="{53E84D41-5E68-509B-9655-3C9085C6002A}"/>
              </a:ext>
            </a:extLst>
          </p:cNvPr>
          <p:cNvSpPr txBox="1"/>
          <p:nvPr userDrawn="1"/>
        </p:nvSpPr>
        <p:spPr>
          <a:xfrm>
            <a:off x="4095180" y="6248216"/>
            <a:ext cx="193995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dirty="0">
                <a:solidFill>
                  <a:srgbClr val="0070C0"/>
                </a:solidFill>
                <a:latin typeface="Times New Roman" panose="02020603050405020304" pitchFamily="18" charset="0"/>
              </a:rPr>
              <a:t>2024 RAMS – Jones</a:t>
            </a:r>
          </a:p>
        </p:txBody>
      </p:sp>
      <p:sp>
        <p:nvSpPr>
          <p:cNvPr id="11" name="Slide Number Placeholder 5">
            <a:extLst>
              <a:ext uri="{FF2B5EF4-FFF2-40B4-BE49-F238E27FC236}">
                <a16:creationId xmlns:a16="http://schemas.microsoft.com/office/drawing/2014/main" id="{549832FC-0D13-E3D6-F7FF-5981DE2115E6}"/>
              </a:ext>
            </a:extLst>
          </p:cNvPr>
          <p:cNvSpPr txBox="1">
            <a:spLocks/>
          </p:cNvSpPr>
          <p:nvPr userDrawn="1"/>
        </p:nvSpPr>
        <p:spPr>
          <a:xfrm>
            <a:off x="9180091" y="627614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0070C0"/>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610F4-5E3C-4E2B-8D6E-C7479FB620AE}" type="slidenum">
              <a:rPr lang="en-US" sz="1400" smtClean="0"/>
              <a:pPr/>
              <a:t>‹#›</a:t>
            </a:fld>
            <a:endParaRPr lang="en-US" sz="1400" dirty="0"/>
          </a:p>
        </p:txBody>
      </p:sp>
    </p:spTree>
    <p:extLst>
      <p:ext uri="{BB962C8B-B14F-4D97-AF65-F5344CB8AC3E}">
        <p14:creationId xmlns:p14="http://schemas.microsoft.com/office/powerpoint/2010/main" val="295293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64136-1865-4A02-E046-7EE435C10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434705-72B5-A53B-E9E5-103E17B7F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D18978-6E85-8329-74B7-3E40B57DDC4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6ADAFFE-143E-EC63-8C50-6C3B85F77EAF}"/>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6" name="Slide Number Placeholder 5">
            <a:extLst>
              <a:ext uri="{FF2B5EF4-FFF2-40B4-BE49-F238E27FC236}">
                <a16:creationId xmlns:a16="http://schemas.microsoft.com/office/drawing/2014/main" id="{379AA594-F9A3-717A-323D-3398524C60C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14340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7C11-BCA8-A7AF-24F1-1138D5173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F420C4-0E65-95E8-DFB0-B1C6AAD47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9237FE-B1D6-CAC6-4F2F-E126665129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263C12-DCD7-46D4-EF6D-7BA168982F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75CC60-1220-8B88-33BB-6EDA046E7087}"/>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7" name="Slide Number Placeholder 6">
            <a:extLst>
              <a:ext uri="{FF2B5EF4-FFF2-40B4-BE49-F238E27FC236}">
                <a16:creationId xmlns:a16="http://schemas.microsoft.com/office/drawing/2014/main" id="{9CA7CB47-0471-4411-2678-66497B0A2960}"/>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11011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73F6-0A0C-FE5E-DFFE-2F7DD8047D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DEF2F6-FDE4-34A7-D8D2-D736B1085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759C67-27BF-F94C-3E8F-C267CD23B6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717EE2-EA62-7D3E-E864-8063094E7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DF58CD-9337-9DB1-CEDB-FC2236C27E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BA0E6D-3A8A-D23C-41BC-2D6A907E88C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3A369ED3-114B-4026-0656-3EAB054DCF85}"/>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9" name="Slide Number Placeholder 8">
            <a:extLst>
              <a:ext uri="{FF2B5EF4-FFF2-40B4-BE49-F238E27FC236}">
                <a16:creationId xmlns:a16="http://schemas.microsoft.com/office/drawing/2014/main" id="{D6C62E69-DE48-DE7B-67EB-52DF04C49CFD}"/>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115307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99BC-B119-E217-B9C7-321DECC80B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822FA-DE3F-3033-6CB7-0A2487D31F5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792E8E97-C1CB-3526-6845-0B9B27FEDB14}"/>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5" name="Slide Number Placeholder 4">
            <a:extLst>
              <a:ext uri="{FF2B5EF4-FFF2-40B4-BE49-F238E27FC236}">
                <a16:creationId xmlns:a16="http://schemas.microsoft.com/office/drawing/2014/main" id="{90D6EA13-D457-3914-3211-522FA122F9C3}"/>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291705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46421D-B20C-3764-65B5-935B68898BC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D5E6A92C-1CF7-3E55-74A1-21A8AB7AE2AF}"/>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4" name="Slide Number Placeholder 3">
            <a:extLst>
              <a:ext uri="{FF2B5EF4-FFF2-40B4-BE49-F238E27FC236}">
                <a16:creationId xmlns:a16="http://schemas.microsoft.com/office/drawing/2014/main" id="{1BDDD159-9A60-5668-A6CD-C40A0FAC5445}"/>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222111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3CCB-9434-2008-07FC-D508342513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690430-8645-2EA8-C3C0-0EE3C2F24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9D2C02-0471-DDE8-688C-A1A08B497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BE945-A271-A539-3CE4-670316EA90C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D82F762E-A0C2-227A-9AFA-EB7778F54173}"/>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7" name="Slide Number Placeholder 6">
            <a:extLst>
              <a:ext uri="{FF2B5EF4-FFF2-40B4-BE49-F238E27FC236}">
                <a16:creationId xmlns:a16="http://schemas.microsoft.com/office/drawing/2014/main" id="{6E250F9E-A2E3-891F-DA40-91C9EC4C31F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58219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BBFBD-F860-F1AD-ACB2-AA3FEC84B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87C8DD-E1C4-F38E-7468-FD42AEAC26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9E38FB-388C-EC08-CAE8-9AAFE783F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487402-6B73-1187-C9AD-FE2F533A6DC2}"/>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9BD168EB-D260-02A0-1C06-974C0AFC72CB}"/>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7" name="Slide Number Placeholder 6">
            <a:extLst>
              <a:ext uri="{FF2B5EF4-FFF2-40B4-BE49-F238E27FC236}">
                <a16:creationId xmlns:a16="http://schemas.microsoft.com/office/drawing/2014/main" id="{6376BAF1-C080-6E5F-FFF4-F36EB63707B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423856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8D68D8-5308-C5A4-A652-F24B3D213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9D0A8B-C29F-B38B-18BE-AB72BDF305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5FC5D72-266D-C97F-2275-39903CB88B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fontAlgn="base">
              <a:spcBef>
                <a:spcPct val="50000"/>
              </a:spcBef>
              <a:spcAft>
                <a:spcPct val="0"/>
              </a:spcAft>
              <a:defRPr/>
            </a:pPr>
            <a:r>
              <a:rPr lang="en-US" altLang="en-US" dirty="0">
                <a:solidFill>
                  <a:srgbClr val="0070C0"/>
                </a:solidFill>
                <a:latin typeface="Times New Roman" panose="02020603050405020304" pitchFamily="18" charset="0"/>
              </a:rPr>
              <a:t>2024 RAMS –Tutorial Session# – Last Name</a:t>
            </a:r>
          </a:p>
        </p:txBody>
      </p:sp>
      <p:sp>
        <p:nvSpPr>
          <p:cNvPr id="6" name="Slide Number Placeholder 5">
            <a:extLst>
              <a:ext uri="{FF2B5EF4-FFF2-40B4-BE49-F238E27FC236}">
                <a16:creationId xmlns:a16="http://schemas.microsoft.com/office/drawing/2014/main" id="{A30505BC-174D-D966-E159-6F04056D87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rgbClr val="0070C0"/>
                </a:solidFill>
                <a:latin typeface="Times New Roman" panose="02020603050405020304" pitchFamily="18" charset="0"/>
                <a:cs typeface="Times New Roman" panose="02020603050405020304" pitchFamily="18" charset="0"/>
              </a:defRPr>
            </a:lvl1pPr>
          </a:lstStyle>
          <a:p>
            <a:fld id="{C70610F4-5E3C-4E2B-8D6E-C7479FB620AE}" type="slidenum">
              <a:rPr lang="en-US" smtClean="0"/>
              <a:pPr/>
              <a:t>‹#›</a:t>
            </a:fld>
            <a:endParaRPr lang="en-US"/>
          </a:p>
        </p:txBody>
      </p:sp>
      <p:pic>
        <p:nvPicPr>
          <p:cNvPr id="8" name="Picture 2" descr="RAMS 2022 Logo">
            <a:extLst>
              <a:ext uri="{FF2B5EF4-FFF2-40B4-BE49-F238E27FC236}">
                <a16:creationId xmlns:a16="http://schemas.microsoft.com/office/drawing/2014/main" id="{E72F82D0-1C30-660E-C958-36E0606C9AD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2" r="82715" b="25824"/>
          <a:stretch>
            <a:fillRect/>
          </a:stretch>
        </p:blipFill>
        <p:spPr bwMode="auto">
          <a:xfrm>
            <a:off x="248653" y="6176963"/>
            <a:ext cx="5334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28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1">
            <a:extLst>
              <a:ext uri="{FF2B5EF4-FFF2-40B4-BE49-F238E27FC236}">
                <a16:creationId xmlns:a16="http://schemas.microsoft.com/office/drawing/2014/main" id="{E56BB250-4ACC-BAF4-E15B-C39B9D175B8D}"/>
              </a:ext>
            </a:extLst>
          </p:cNvPr>
          <p:cNvSpPr>
            <a:spLocks noGrp="1" noChangeArrowheads="1"/>
          </p:cNvSpPr>
          <p:nvPr>
            <p:ph type="subTitle" idx="1"/>
          </p:nvPr>
        </p:nvSpPr>
        <p:spPr>
          <a:xfrm>
            <a:off x="2514600" y="2943225"/>
            <a:ext cx="7162800" cy="2362200"/>
          </a:xfrm>
        </p:spPr>
        <p:txBody>
          <a:bodyPr/>
          <a:lstStyle/>
          <a:p>
            <a:r>
              <a:rPr lang="en-US" altLang="en-US" dirty="0"/>
              <a:t>Harry W. Jones, Ph.D., MBA, </a:t>
            </a:r>
          </a:p>
          <a:p>
            <a:r>
              <a:rPr lang="en-US" altLang="en-US" dirty="0"/>
              <a:t>NASA Ames Research Center</a:t>
            </a:r>
          </a:p>
        </p:txBody>
      </p:sp>
      <p:sp>
        <p:nvSpPr>
          <p:cNvPr id="16386" name="Title 2">
            <a:extLst>
              <a:ext uri="{FF2B5EF4-FFF2-40B4-BE49-F238E27FC236}">
                <a16:creationId xmlns:a16="http://schemas.microsoft.com/office/drawing/2014/main" id="{4A718A9D-E4FA-A971-973A-56B4DF571984}"/>
              </a:ext>
            </a:extLst>
          </p:cNvPr>
          <p:cNvSpPr>
            <a:spLocks noGrp="1" noChangeArrowheads="1"/>
          </p:cNvSpPr>
          <p:nvPr>
            <p:ph type="ctrTitle"/>
          </p:nvPr>
        </p:nvSpPr>
        <p:spPr>
          <a:xfrm>
            <a:off x="873576" y="793060"/>
            <a:ext cx="10042358" cy="845240"/>
          </a:xfrm>
        </p:spPr>
        <p:txBody>
          <a:bodyPr>
            <a:normAutofit/>
          </a:bodyPr>
          <a:lstStyle/>
          <a:p>
            <a:pPr algn="l"/>
            <a:r>
              <a:rPr lang="en-US" altLang="en-US" sz="4900" dirty="0">
                <a:solidFill>
                  <a:srgbClr val="0070C0"/>
                </a:solidFill>
                <a:latin typeface="Times New Roman"/>
                <a:cs typeface="+mj-cs"/>
              </a:rPr>
              <a:t>The </a:t>
            </a:r>
            <a:r>
              <a:rPr lang="en-US" altLang="en-US" sz="4900" dirty="0" err="1">
                <a:solidFill>
                  <a:srgbClr val="0070C0"/>
                </a:solidFill>
                <a:latin typeface="Times New Roman"/>
                <a:cs typeface="+mj-cs"/>
              </a:rPr>
              <a:t>abcd</a:t>
            </a:r>
            <a:r>
              <a:rPr lang="en-US" altLang="en-US" sz="4900" dirty="0">
                <a:solidFill>
                  <a:srgbClr val="0070C0"/>
                </a:solidFill>
                <a:latin typeface="Times New Roman"/>
                <a:cs typeface="+mj-cs"/>
              </a:rPr>
              <a:t> Reliability Growth Model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3F4447-D4E9-9C0E-D8E0-595963B8B3DE}"/>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2</a:t>
            </a:fld>
            <a:endParaRPr lang="en-US" altLang="en-US"/>
          </a:p>
        </p:txBody>
      </p:sp>
      <p:sp>
        <p:nvSpPr>
          <p:cNvPr id="17410" name="Rectangle 2">
            <a:extLst>
              <a:ext uri="{FF2B5EF4-FFF2-40B4-BE49-F238E27FC236}">
                <a16:creationId xmlns:a16="http://schemas.microsoft.com/office/drawing/2014/main" id="{61CDD228-6BD5-7823-F329-9DF4289BA243}"/>
              </a:ext>
            </a:extLst>
          </p:cNvPr>
          <p:cNvSpPr>
            <a:spLocks noGrp="1" noChangeArrowheads="1"/>
          </p:cNvSpPr>
          <p:nvPr>
            <p:ph type="title"/>
          </p:nvPr>
        </p:nvSpPr>
        <p:spPr>
          <a:xfrm>
            <a:off x="461210" y="418266"/>
            <a:ext cx="10663990" cy="1037722"/>
          </a:xfrm>
        </p:spPr>
        <p:txBody>
          <a:bodyPr/>
          <a:lstStyle/>
          <a:p>
            <a:pPr fontAlgn="base">
              <a:lnSpc>
                <a:spcPct val="100000"/>
              </a:lnSpc>
              <a:spcAft>
                <a:spcPct val="0"/>
              </a:spcAft>
              <a:defRPr/>
            </a:pPr>
            <a:r>
              <a:rPr lang="en-US" altLang="en-US" sz="3600" dirty="0">
                <a:solidFill>
                  <a:srgbClr val="0070C0"/>
                </a:solidFill>
                <a:latin typeface="Times New Roman"/>
                <a:cs typeface="+mj-cs"/>
              </a:rPr>
              <a:t>Overview - the Duane and </a:t>
            </a:r>
            <a:r>
              <a:rPr lang="en-US" altLang="en-US" sz="3600" dirty="0" err="1">
                <a:solidFill>
                  <a:srgbClr val="0070C0"/>
                </a:solidFill>
                <a:latin typeface="Times New Roman"/>
                <a:cs typeface="+mj-cs"/>
              </a:rPr>
              <a:t>abcd</a:t>
            </a:r>
            <a:r>
              <a:rPr lang="en-US" altLang="en-US" sz="3600" dirty="0">
                <a:solidFill>
                  <a:srgbClr val="0070C0"/>
                </a:solidFill>
                <a:latin typeface="Times New Roman"/>
                <a:cs typeface="+mj-cs"/>
              </a:rPr>
              <a:t> Models</a:t>
            </a:r>
          </a:p>
        </p:txBody>
      </p:sp>
      <p:sp>
        <p:nvSpPr>
          <p:cNvPr id="17411" name="Content Placeholder 1">
            <a:extLst>
              <a:ext uri="{FF2B5EF4-FFF2-40B4-BE49-F238E27FC236}">
                <a16:creationId xmlns:a16="http://schemas.microsoft.com/office/drawing/2014/main" id="{DDF00521-D10D-12E9-EDD0-85E1C270460D}"/>
              </a:ext>
            </a:extLst>
          </p:cNvPr>
          <p:cNvSpPr>
            <a:spLocks noGrp="1" noChangeArrowheads="1"/>
          </p:cNvSpPr>
          <p:nvPr>
            <p:ph idx="1"/>
          </p:nvPr>
        </p:nvSpPr>
        <p:spPr>
          <a:xfrm>
            <a:off x="491790" y="1765550"/>
            <a:ext cx="10515600" cy="4097087"/>
          </a:xfrm>
        </p:spPr>
        <p:txBody>
          <a:bodyPr>
            <a:normAutofit lnSpcReduction="10000"/>
          </a:bodyPr>
          <a:lstStyle/>
          <a:p>
            <a:r>
              <a:rPr lang="en-US" altLang="en-US" sz="3200" dirty="0"/>
              <a:t>The Duane reliability growth model is failure rate = n(t)/t = k t</a:t>
            </a:r>
            <a:r>
              <a:rPr lang="en-US" altLang="en-US" sz="3200" baseline="30000" dirty="0"/>
              <a:t>-</a:t>
            </a:r>
            <a:r>
              <a:rPr lang="en-US" altLang="en-US" sz="3200" baseline="30000" dirty="0">
                <a:latin typeface="Symbol" pitchFamily="2" charset="2"/>
              </a:rPr>
              <a:t>a</a:t>
            </a:r>
            <a:r>
              <a:rPr lang="en-US" altLang="en-US" sz="3200" dirty="0"/>
              <a:t>.</a:t>
            </a:r>
          </a:p>
          <a:p>
            <a:pPr lvl="1"/>
            <a:r>
              <a:rPr lang="en-US" altLang="en-US" sz="2800" dirty="0"/>
              <a:t>k is a constant.  The reliability growth rate is </a:t>
            </a:r>
            <a:r>
              <a:rPr lang="en-US" altLang="en-US" sz="2800" dirty="0">
                <a:latin typeface="Symbol" pitchFamily="2" charset="2"/>
              </a:rPr>
              <a:t>a</a:t>
            </a:r>
            <a:r>
              <a:rPr lang="en-US" altLang="en-US" sz="2800" dirty="0"/>
              <a:t>.  </a:t>
            </a:r>
          </a:p>
          <a:p>
            <a:pPr lvl="1"/>
            <a:r>
              <a:rPr lang="en-US" altLang="en-US" sz="2800" dirty="0"/>
              <a:t>The model implies the failure rate can decrease forever but instead it usually reaches a constant low value.  </a:t>
            </a:r>
          </a:p>
          <a:p>
            <a:r>
              <a:rPr lang="en-US" altLang="en-US" sz="3200" dirty="0"/>
              <a:t>The </a:t>
            </a:r>
            <a:r>
              <a:rPr lang="en-US" altLang="en-US" sz="3200" dirty="0" err="1"/>
              <a:t>abcd</a:t>
            </a:r>
            <a:r>
              <a:rPr lang="en-US" altLang="en-US" sz="3200" dirty="0"/>
              <a:t> model adds a second time period with a constant failure rate.  </a:t>
            </a:r>
          </a:p>
          <a:p>
            <a:pPr lvl="1"/>
            <a:r>
              <a:rPr lang="en-US" altLang="en-US" sz="2800" dirty="0"/>
              <a:t>               n(t)/t = a t</a:t>
            </a:r>
            <a:r>
              <a:rPr lang="en-US" altLang="en-US" sz="2800" baseline="30000" dirty="0"/>
              <a:t>-b</a:t>
            </a:r>
            <a:r>
              <a:rPr lang="en-US" altLang="en-US" sz="2800" dirty="0"/>
              <a:t> + c from t = 0 to td</a:t>
            </a:r>
          </a:p>
          <a:p>
            <a:pPr lvl="1"/>
            <a:r>
              <a:rPr lang="en-US" altLang="en-US" sz="2800" dirty="0"/>
              <a:t>                        = c + d after td, where d = a td</a:t>
            </a:r>
            <a:r>
              <a:rPr lang="en-US" altLang="en-US" sz="2800" baseline="30000" dirty="0"/>
              <a:t>-b</a:t>
            </a:r>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7B2850EC-8C20-B2AB-0374-8ACD8BA700E0}"/>
              </a:ext>
            </a:extLst>
          </p:cNvPr>
          <p:cNvSpPr>
            <a:spLocks noGrp="1" noChangeArrowheads="1"/>
          </p:cNvSpPr>
          <p:nvPr>
            <p:ph type="title"/>
          </p:nvPr>
        </p:nvSpPr>
        <p:spPr>
          <a:xfrm>
            <a:off x="679113" y="385985"/>
            <a:ext cx="10663990" cy="874881"/>
          </a:xfrm>
        </p:spPr>
        <p:txBody>
          <a:bodyPr>
            <a:normAutofit/>
          </a:bodyPr>
          <a:lstStyle/>
          <a:p>
            <a:pPr fontAlgn="base">
              <a:lnSpc>
                <a:spcPct val="100000"/>
              </a:lnSpc>
              <a:spcAft>
                <a:spcPct val="0"/>
              </a:spcAft>
              <a:defRPr/>
            </a:pPr>
            <a:r>
              <a:rPr lang="en-US" altLang="en-US" sz="3600" dirty="0">
                <a:solidFill>
                  <a:srgbClr val="0070C0"/>
                </a:solidFill>
                <a:latin typeface="Times New Roman"/>
                <a:cs typeface="+mj-cs"/>
              </a:rPr>
              <a:t>The Crow data set in two plots</a:t>
            </a:r>
          </a:p>
        </p:txBody>
      </p:sp>
      <p:sp>
        <p:nvSpPr>
          <p:cNvPr id="19458" name="Content Placeholder 2">
            <a:extLst>
              <a:ext uri="{FF2B5EF4-FFF2-40B4-BE49-F238E27FC236}">
                <a16:creationId xmlns:a16="http://schemas.microsoft.com/office/drawing/2014/main" id="{FF3D9140-7839-9B5C-7A6C-F9DB1DCE3B5F}"/>
              </a:ext>
            </a:extLst>
          </p:cNvPr>
          <p:cNvSpPr>
            <a:spLocks noGrp="1" noChangeArrowheads="1"/>
          </p:cNvSpPr>
          <p:nvPr>
            <p:ph idx="1"/>
          </p:nvPr>
        </p:nvSpPr>
        <p:spPr>
          <a:xfrm>
            <a:off x="5963483" y="1637284"/>
            <a:ext cx="5147711" cy="4158498"/>
          </a:xfrm>
        </p:spPr>
        <p:txBody>
          <a:bodyPr/>
          <a:lstStyle/>
          <a:p>
            <a:r>
              <a:rPr lang="en-US" altLang="en-US" dirty="0"/>
              <a:t>Crow used a 56-failure data set to study reliability growth. </a:t>
            </a:r>
          </a:p>
          <a:p>
            <a:pPr lvl="1"/>
            <a:r>
              <a:rPr lang="en-US" altLang="en-US" dirty="0"/>
              <a:t>The fitted straight line in the log-log plot corresponds to n(t)/t = 0.640 t</a:t>
            </a:r>
            <a:r>
              <a:rPr lang="en-US" altLang="en-US" baseline="30000" dirty="0"/>
              <a:t>-0.283</a:t>
            </a:r>
            <a:r>
              <a:rPr lang="en-US" altLang="en-US" dirty="0"/>
              <a:t>.</a:t>
            </a:r>
          </a:p>
          <a:p>
            <a:r>
              <a:rPr lang="en-US" altLang="en-US" dirty="0"/>
              <a:t>The linear plot shows reliability growth followed by a constant failure rate, c = 0.14. </a:t>
            </a:r>
          </a:p>
        </p:txBody>
      </p:sp>
      <p:sp>
        <p:nvSpPr>
          <p:cNvPr id="4" name="Slide Number Placeholder 3">
            <a:extLst>
              <a:ext uri="{FF2B5EF4-FFF2-40B4-BE49-F238E27FC236}">
                <a16:creationId xmlns:a16="http://schemas.microsoft.com/office/drawing/2014/main" id="{DF30A1E0-A00F-082E-52A7-69F6E39CB393}"/>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3</a:t>
            </a:fld>
            <a:endParaRPr lang="en-US" altLang="en-US"/>
          </a:p>
        </p:txBody>
      </p:sp>
      <p:graphicFrame>
        <p:nvGraphicFramePr>
          <p:cNvPr id="6" name="Chart 5">
            <a:extLst>
              <a:ext uri="{FF2B5EF4-FFF2-40B4-BE49-F238E27FC236}">
                <a16:creationId xmlns:a16="http://schemas.microsoft.com/office/drawing/2014/main" id="{A0363E1B-3C09-0CEF-27F8-21F8EB1CBF4B}"/>
              </a:ext>
            </a:extLst>
          </p:cNvPr>
          <p:cNvGraphicFramePr/>
          <p:nvPr/>
        </p:nvGraphicFramePr>
        <p:xfrm>
          <a:off x="1451113" y="1576696"/>
          <a:ext cx="3331563" cy="21521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18C52D9-1979-CCEF-F772-EA98F7622C0C}"/>
              </a:ext>
            </a:extLst>
          </p:cNvPr>
          <p:cNvGraphicFramePr/>
          <p:nvPr/>
        </p:nvGraphicFramePr>
        <p:xfrm>
          <a:off x="1451113" y="3772507"/>
          <a:ext cx="3331563" cy="215218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F883B5AF-AC6D-19C8-63A0-882F965422B9}"/>
              </a:ext>
            </a:extLst>
          </p:cNvPr>
          <p:cNvSpPr>
            <a:spLocks noGrp="1" noChangeArrowheads="1"/>
          </p:cNvSpPr>
          <p:nvPr>
            <p:ph type="title"/>
          </p:nvPr>
        </p:nvSpPr>
        <p:spPr>
          <a:xfrm>
            <a:off x="764005" y="449052"/>
            <a:ext cx="10663990" cy="791824"/>
          </a:xfrm>
        </p:spPr>
        <p:txBody>
          <a:bodyPr>
            <a:normAutofit/>
          </a:bodyPr>
          <a:lstStyle/>
          <a:p>
            <a:r>
              <a:rPr lang="en-US" altLang="en-US" sz="4000" dirty="0">
                <a:solidFill>
                  <a:srgbClr val="0070C0"/>
                </a:solidFill>
                <a:latin typeface="Times New Roman"/>
                <a:cs typeface="+mj-cs"/>
              </a:rPr>
              <a:t>The Crow Failure Rate Data and the </a:t>
            </a:r>
            <a:r>
              <a:rPr lang="en-US" altLang="en-US" sz="4000" dirty="0" err="1">
                <a:solidFill>
                  <a:srgbClr val="0070C0"/>
                </a:solidFill>
                <a:latin typeface="Times New Roman"/>
                <a:cs typeface="+mj-cs"/>
              </a:rPr>
              <a:t>abcd</a:t>
            </a:r>
            <a:r>
              <a:rPr lang="en-US" altLang="en-US" sz="4000" dirty="0">
                <a:solidFill>
                  <a:srgbClr val="0070C0"/>
                </a:solidFill>
                <a:latin typeface="Times New Roman"/>
                <a:cs typeface="+mj-cs"/>
              </a:rPr>
              <a:t> Model</a:t>
            </a:r>
            <a:endParaRPr lang="en-US" altLang="en-US" dirty="0"/>
          </a:p>
        </p:txBody>
      </p:sp>
      <p:sp>
        <p:nvSpPr>
          <p:cNvPr id="20482" name="Content Placeholder 2">
            <a:extLst>
              <a:ext uri="{FF2B5EF4-FFF2-40B4-BE49-F238E27FC236}">
                <a16:creationId xmlns:a16="http://schemas.microsoft.com/office/drawing/2014/main" id="{BE53D12D-5220-1B2A-C305-A264452DFD46}"/>
              </a:ext>
            </a:extLst>
          </p:cNvPr>
          <p:cNvSpPr>
            <a:spLocks noGrp="1" noChangeArrowheads="1"/>
          </p:cNvSpPr>
          <p:nvPr>
            <p:ph idx="1"/>
          </p:nvPr>
        </p:nvSpPr>
        <p:spPr>
          <a:xfrm>
            <a:off x="4896264" y="1729410"/>
            <a:ext cx="6599583" cy="3954256"/>
          </a:xfrm>
        </p:spPr>
        <p:txBody>
          <a:bodyPr/>
          <a:lstStyle/>
          <a:p>
            <a:r>
              <a:rPr lang="en-US" altLang="en-US" dirty="0"/>
              <a:t>The constant c = 0.14 was subtracted from the Crow data and an exponential curve fit for t = 0 to t d =100. </a:t>
            </a:r>
          </a:p>
          <a:p>
            <a:r>
              <a:rPr lang="en-US" altLang="en-US" dirty="0"/>
              <a:t>The </a:t>
            </a:r>
            <a:r>
              <a:rPr lang="en-US" altLang="en-US" dirty="0" err="1"/>
              <a:t>abcd</a:t>
            </a:r>
            <a:r>
              <a:rPr lang="en-US" altLang="en-US" dirty="0"/>
              <a:t> model is  </a:t>
            </a:r>
          </a:p>
          <a:p>
            <a:pPr lvl="1"/>
            <a:r>
              <a:rPr lang="en-US" altLang="en-US" dirty="0"/>
              <a:t>n(t)/t = 1.37 t</a:t>
            </a:r>
            <a:r>
              <a:rPr lang="en-US" altLang="en-US" baseline="30000" dirty="0"/>
              <a:t>-0.99 </a:t>
            </a:r>
            <a:r>
              <a:rPr lang="en-US" altLang="en-US" dirty="0"/>
              <a:t>+ 0.14  from t = 0 to t</a:t>
            </a:r>
            <a:r>
              <a:rPr lang="en-US" altLang="en-US" baseline="-25000" dirty="0"/>
              <a:t>d</a:t>
            </a:r>
            <a:r>
              <a:rPr lang="en-US" altLang="en-US" dirty="0"/>
              <a:t> = 100</a:t>
            </a:r>
          </a:p>
          <a:p>
            <a:pPr lvl="1"/>
            <a:r>
              <a:rPr lang="en-US" altLang="en-US" dirty="0"/>
              <a:t>n(t)/t  = 0.14 + 0.01 = 0.15 after t</a:t>
            </a:r>
            <a:r>
              <a:rPr lang="en-US" altLang="en-US" baseline="-25000" dirty="0"/>
              <a:t>d</a:t>
            </a:r>
            <a:r>
              <a:rPr lang="en-US" altLang="en-US" dirty="0"/>
              <a:t> = 100</a:t>
            </a:r>
          </a:p>
          <a:p>
            <a:endParaRPr lang="en-US" altLang="en-US" dirty="0"/>
          </a:p>
        </p:txBody>
      </p:sp>
      <p:sp>
        <p:nvSpPr>
          <p:cNvPr id="4" name="Slide Number Placeholder 3">
            <a:extLst>
              <a:ext uri="{FF2B5EF4-FFF2-40B4-BE49-F238E27FC236}">
                <a16:creationId xmlns:a16="http://schemas.microsoft.com/office/drawing/2014/main" id="{9D31A307-6678-703D-EECF-D49E833BF6AE}"/>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4</a:t>
            </a:fld>
            <a:endParaRPr lang="en-US" altLang="en-US"/>
          </a:p>
        </p:txBody>
      </p:sp>
      <p:graphicFrame>
        <p:nvGraphicFramePr>
          <p:cNvPr id="5" name="Chart 4">
            <a:extLst>
              <a:ext uri="{FF2B5EF4-FFF2-40B4-BE49-F238E27FC236}">
                <a16:creationId xmlns:a16="http://schemas.microsoft.com/office/drawing/2014/main" id="{888F63B0-A9F4-7A0C-C00B-91B78EFB9CD2}"/>
              </a:ext>
            </a:extLst>
          </p:cNvPr>
          <p:cNvGraphicFramePr/>
          <p:nvPr/>
        </p:nvGraphicFramePr>
        <p:xfrm>
          <a:off x="1226174" y="1729410"/>
          <a:ext cx="3200400" cy="264186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3F40EE87-7C45-672A-19FB-A3BB3EC90D8A}"/>
              </a:ext>
            </a:extLst>
          </p:cNvPr>
          <p:cNvSpPr txBox="1"/>
          <p:nvPr/>
        </p:nvSpPr>
        <p:spPr>
          <a:xfrm>
            <a:off x="1444487" y="4602998"/>
            <a:ext cx="3200400" cy="339725"/>
          </a:xfrm>
          <a:prstGeom prst="rect">
            <a:avLst/>
          </a:prstGeom>
          <a:noFill/>
        </p:spPr>
        <p:txBody>
          <a:bodyPr>
            <a:spAutoFit/>
          </a:bodyPr>
          <a:lstStyle/>
          <a:p>
            <a:pPr>
              <a:defRPr/>
            </a:pPr>
            <a:r>
              <a:rPr lang="en-US" sz="1600" dirty="0"/>
              <a:t>a = 1.37, b = 0.99, c = 0.14, d = 0.01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7D6530D1-F014-60E3-004B-DC43FB032385}"/>
              </a:ext>
            </a:extLst>
          </p:cNvPr>
          <p:cNvSpPr>
            <a:spLocks noGrp="1" noChangeArrowheads="1"/>
          </p:cNvSpPr>
          <p:nvPr>
            <p:ph type="title"/>
          </p:nvPr>
        </p:nvSpPr>
        <p:spPr>
          <a:xfrm>
            <a:off x="764005" y="391344"/>
            <a:ext cx="10663990" cy="867559"/>
          </a:xfrm>
        </p:spPr>
        <p:txBody>
          <a:bodyPr>
            <a:normAutofit/>
          </a:bodyPr>
          <a:lstStyle/>
          <a:p>
            <a:r>
              <a:rPr lang="en-US" altLang="en-US" sz="4000" dirty="0">
                <a:solidFill>
                  <a:srgbClr val="0070C0"/>
                </a:solidFill>
                <a:latin typeface="Times New Roman"/>
                <a:cs typeface="+mj-cs"/>
              </a:rPr>
              <a:t>Additional Reliability Growth Data Sets</a:t>
            </a:r>
          </a:p>
        </p:txBody>
      </p:sp>
      <p:sp>
        <p:nvSpPr>
          <p:cNvPr id="22530" name="Content Placeholder 2">
            <a:extLst>
              <a:ext uri="{FF2B5EF4-FFF2-40B4-BE49-F238E27FC236}">
                <a16:creationId xmlns:a16="http://schemas.microsoft.com/office/drawing/2014/main" id="{9ACF317D-9B6D-052E-F0F9-DAA2B4EDBD63}"/>
              </a:ext>
            </a:extLst>
          </p:cNvPr>
          <p:cNvSpPr>
            <a:spLocks noGrp="1" noChangeArrowheads="1"/>
          </p:cNvSpPr>
          <p:nvPr>
            <p:ph idx="1"/>
          </p:nvPr>
        </p:nvSpPr>
        <p:spPr>
          <a:xfrm>
            <a:off x="5481430" y="1530340"/>
            <a:ext cx="6410739" cy="4846638"/>
          </a:xfrm>
        </p:spPr>
        <p:txBody>
          <a:bodyPr>
            <a:normAutofit/>
          </a:bodyPr>
          <a:lstStyle/>
          <a:p>
            <a:r>
              <a:rPr lang="en-US" altLang="en-US" sz="3200" dirty="0"/>
              <a:t>The top data set has a declining failure rate to the end, so c =0. </a:t>
            </a:r>
          </a:p>
          <a:p>
            <a:pPr lvl="1"/>
            <a:r>
              <a:rPr lang="en-US" altLang="en-US" sz="2800" dirty="0"/>
              <a:t>The end of the test has d = 0.83, due to possibly correctable failures.</a:t>
            </a:r>
          </a:p>
          <a:p>
            <a:r>
              <a:rPr lang="en-US" altLang="en-US" sz="3200" dirty="0"/>
              <a:t>The lower data set reaches a constant failure rate, d = 0.0</a:t>
            </a:r>
          </a:p>
          <a:p>
            <a:pPr lvl="1"/>
            <a:r>
              <a:rPr lang="en-US" altLang="en-US" sz="2800" dirty="0"/>
              <a:t>Note b = 1.00, the maximum 1/t decline. </a:t>
            </a:r>
          </a:p>
        </p:txBody>
      </p:sp>
      <p:sp>
        <p:nvSpPr>
          <p:cNvPr id="4" name="Slide Number Placeholder 3">
            <a:extLst>
              <a:ext uri="{FF2B5EF4-FFF2-40B4-BE49-F238E27FC236}">
                <a16:creationId xmlns:a16="http://schemas.microsoft.com/office/drawing/2014/main" id="{71D340B3-6E0B-6A25-8ACB-0BA2B287C674}"/>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5</a:t>
            </a:fld>
            <a:endParaRPr lang="en-US" altLang="en-US" dirty="0"/>
          </a:p>
        </p:txBody>
      </p:sp>
      <p:graphicFrame>
        <p:nvGraphicFramePr>
          <p:cNvPr id="5" name="Chart 4">
            <a:extLst>
              <a:ext uri="{FF2B5EF4-FFF2-40B4-BE49-F238E27FC236}">
                <a16:creationId xmlns:a16="http://schemas.microsoft.com/office/drawing/2014/main" id="{6003E6C2-11F8-343B-A1BE-3B70101D8601}"/>
              </a:ext>
            </a:extLst>
          </p:cNvPr>
          <p:cNvGraphicFramePr/>
          <p:nvPr/>
        </p:nvGraphicFramePr>
        <p:xfrm>
          <a:off x="838200" y="1530340"/>
          <a:ext cx="3657738" cy="18078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F5ADF763-9204-A36D-9407-426FF06EE6AF}"/>
              </a:ext>
            </a:extLst>
          </p:cNvPr>
          <p:cNvGraphicFramePr/>
          <p:nvPr/>
        </p:nvGraphicFramePr>
        <p:xfrm>
          <a:off x="955813" y="3786822"/>
          <a:ext cx="3669196" cy="204724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A49FB37-D542-BF6F-E778-E7EC462A617E}"/>
              </a:ext>
            </a:extLst>
          </p:cNvPr>
          <p:cNvSpPr txBox="1"/>
          <p:nvPr/>
        </p:nvSpPr>
        <p:spPr>
          <a:xfrm>
            <a:off x="1295538" y="3259931"/>
            <a:ext cx="3200400" cy="338137"/>
          </a:xfrm>
          <a:prstGeom prst="rect">
            <a:avLst/>
          </a:prstGeom>
          <a:noFill/>
        </p:spPr>
        <p:txBody>
          <a:bodyPr>
            <a:spAutoFit/>
          </a:bodyPr>
          <a:lstStyle/>
          <a:p>
            <a:pPr>
              <a:defRPr/>
            </a:pPr>
            <a:r>
              <a:rPr lang="en-US" sz="1600" dirty="0"/>
              <a:t>a = 5.49, b = 1.0, c = 0.00, d = 0.83</a:t>
            </a:r>
          </a:p>
        </p:txBody>
      </p:sp>
      <p:sp>
        <p:nvSpPr>
          <p:cNvPr id="9" name="TextBox 8">
            <a:extLst>
              <a:ext uri="{FF2B5EF4-FFF2-40B4-BE49-F238E27FC236}">
                <a16:creationId xmlns:a16="http://schemas.microsoft.com/office/drawing/2014/main" id="{95BDAD3F-1293-2CAE-5FBA-55907AF472A7}"/>
              </a:ext>
            </a:extLst>
          </p:cNvPr>
          <p:cNvSpPr txBox="1"/>
          <p:nvPr/>
        </p:nvSpPr>
        <p:spPr>
          <a:xfrm>
            <a:off x="1424609" y="5834062"/>
            <a:ext cx="3200400" cy="338138"/>
          </a:xfrm>
          <a:prstGeom prst="rect">
            <a:avLst/>
          </a:prstGeom>
          <a:noFill/>
        </p:spPr>
        <p:txBody>
          <a:bodyPr>
            <a:spAutoFit/>
          </a:bodyPr>
          <a:lstStyle/>
          <a:p>
            <a:pPr>
              <a:defRPr/>
            </a:pPr>
            <a:r>
              <a:rPr lang="en-US" sz="1600" dirty="0"/>
              <a:t>a = 2.77, b = 1.0, c = 1.0 , d = 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C7B0F31F-D7F2-89E1-4442-244F651918BD}"/>
              </a:ext>
            </a:extLst>
          </p:cNvPr>
          <p:cNvSpPr>
            <a:spLocks noGrp="1" noChangeArrowheads="1"/>
          </p:cNvSpPr>
          <p:nvPr>
            <p:ph type="title"/>
          </p:nvPr>
        </p:nvSpPr>
        <p:spPr>
          <a:xfrm>
            <a:off x="611776" y="487016"/>
            <a:ext cx="4855574" cy="457201"/>
          </a:xfrm>
        </p:spPr>
        <p:txBody>
          <a:bodyPr>
            <a:noAutofit/>
          </a:bodyPr>
          <a:lstStyle/>
          <a:p>
            <a:r>
              <a:rPr lang="en-US" altLang="en-US" sz="4000" dirty="0">
                <a:solidFill>
                  <a:srgbClr val="0070C0"/>
                </a:solidFill>
                <a:latin typeface="Times New Roman"/>
                <a:cs typeface="+mj-cs"/>
              </a:rPr>
              <a:t>Discussion - 1</a:t>
            </a:r>
          </a:p>
        </p:txBody>
      </p:sp>
      <p:sp>
        <p:nvSpPr>
          <p:cNvPr id="23554" name="Content Placeholder 2">
            <a:extLst>
              <a:ext uri="{FF2B5EF4-FFF2-40B4-BE49-F238E27FC236}">
                <a16:creationId xmlns:a16="http://schemas.microsoft.com/office/drawing/2014/main" id="{DDD3822C-37FB-D37E-B87F-6A779C0E411F}"/>
              </a:ext>
            </a:extLst>
          </p:cNvPr>
          <p:cNvSpPr>
            <a:spLocks noGrp="1" noChangeArrowheads="1"/>
          </p:cNvSpPr>
          <p:nvPr>
            <p:ph idx="1"/>
          </p:nvPr>
        </p:nvSpPr>
        <p:spPr>
          <a:xfrm>
            <a:off x="936349" y="1258542"/>
            <a:ext cx="10319302" cy="4913658"/>
          </a:xfrm>
        </p:spPr>
        <p:txBody>
          <a:bodyPr>
            <a:normAutofit lnSpcReduction="10000"/>
          </a:bodyPr>
          <a:lstStyle/>
          <a:p>
            <a:r>
              <a:rPr lang="en-US" altLang="en-US" sz="3200" dirty="0"/>
              <a:t>The familiar bathtub curve shows the failure rate initial declining with time, remaining constant for a long period, and finally increasing. </a:t>
            </a:r>
          </a:p>
          <a:p>
            <a:pPr lvl="1"/>
            <a:r>
              <a:rPr lang="en-US" altLang="en-US" dirty="0"/>
              <a:t>It is surprising that reliability growth goes on forever in the Duane-Crow model. </a:t>
            </a:r>
          </a:p>
          <a:p>
            <a:pPr lvl="1"/>
            <a:r>
              <a:rPr lang="en-US" altLang="en-US" dirty="0"/>
              <a:t>In fact, since the model is n(t)/t = a t</a:t>
            </a:r>
            <a:r>
              <a:rPr lang="en-US" altLang="en-US" baseline="30000" dirty="0"/>
              <a:t>-b</a:t>
            </a:r>
            <a:r>
              <a:rPr lang="en-US" altLang="en-US" dirty="0"/>
              <a:t>, the failure rate declines to 0 as t grows large.  </a:t>
            </a:r>
          </a:p>
          <a:p>
            <a:r>
              <a:rPr lang="en-US" altLang="en-US" sz="3200" dirty="0"/>
              <a:t>The </a:t>
            </a:r>
            <a:r>
              <a:rPr lang="en-US" altLang="en-US" sz="3200" dirty="0" err="1"/>
              <a:t>abcd</a:t>
            </a:r>
            <a:r>
              <a:rPr lang="en-US" altLang="en-US" sz="3200" dirty="0"/>
              <a:t> parameters of the model are determined by the failure test data.  </a:t>
            </a:r>
          </a:p>
          <a:p>
            <a:pPr lvl="1"/>
            <a:r>
              <a:rPr lang="en-US" altLang="en-US" dirty="0"/>
              <a:t>The failure rate usually reaches a constant value of c.  </a:t>
            </a:r>
          </a:p>
          <a:p>
            <a:pPr lvl="1"/>
            <a:r>
              <a:rPr lang="en-US" altLang="en-US" dirty="0"/>
              <a:t>After a constant c is reached, reliability growth has ended, so d = 0. </a:t>
            </a:r>
          </a:p>
          <a:p>
            <a:pPr lvl="1"/>
            <a:r>
              <a:rPr lang="en-US" altLang="en-US" dirty="0"/>
              <a:t>The values of a and b are determined by fitting a t</a:t>
            </a:r>
            <a:r>
              <a:rPr lang="en-US" altLang="en-US" baseline="30000" dirty="0"/>
              <a:t>-b</a:t>
            </a:r>
            <a:r>
              <a:rPr lang="en-US" altLang="en-US" dirty="0"/>
              <a:t> to n(t)/t - c.  </a:t>
            </a:r>
          </a:p>
          <a:p>
            <a:pPr lvl="1"/>
            <a:r>
              <a:rPr lang="en-US" altLang="en-US" dirty="0"/>
              <a:t>Usually b =0.99 or 1.0, reflecting the 1/t time averaging factor in n(t)/t. </a:t>
            </a:r>
          </a:p>
        </p:txBody>
      </p:sp>
      <p:sp>
        <p:nvSpPr>
          <p:cNvPr id="4" name="Slide Number Placeholder 3">
            <a:extLst>
              <a:ext uri="{FF2B5EF4-FFF2-40B4-BE49-F238E27FC236}">
                <a16:creationId xmlns:a16="http://schemas.microsoft.com/office/drawing/2014/main" id="{D1D5F856-4B40-CF0D-7EF8-EB5445FC8EAF}"/>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C7B0F31F-D7F2-89E1-4442-244F651918BD}"/>
              </a:ext>
            </a:extLst>
          </p:cNvPr>
          <p:cNvSpPr>
            <a:spLocks noGrp="1" noChangeArrowheads="1"/>
          </p:cNvSpPr>
          <p:nvPr>
            <p:ph type="title"/>
          </p:nvPr>
        </p:nvSpPr>
        <p:spPr>
          <a:xfrm>
            <a:off x="611776" y="487016"/>
            <a:ext cx="6065249" cy="457201"/>
          </a:xfrm>
        </p:spPr>
        <p:txBody>
          <a:bodyPr>
            <a:noAutofit/>
          </a:bodyPr>
          <a:lstStyle/>
          <a:p>
            <a:r>
              <a:rPr lang="en-US" altLang="en-US" sz="4000" dirty="0">
                <a:solidFill>
                  <a:srgbClr val="0070C0"/>
                </a:solidFill>
                <a:latin typeface="Times New Roman"/>
                <a:cs typeface="+mj-cs"/>
              </a:rPr>
              <a:t>Discussion - 2</a:t>
            </a:r>
          </a:p>
        </p:txBody>
      </p:sp>
      <p:sp>
        <p:nvSpPr>
          <p:cNvPr id="23554" name="Content Placeholder 2">
            <a:extLst>
              <a:ext uri="{FF2B5EF4-FFF2-40B4-BE49-F238E27FC236}">
                <a16:creationId xmlns:a16="http://schemas.microsoft.com/office/drawing/2014/main" id="{DDD3822C-37FB-D37E-B87F-6A779C0E411F}"/>
              </a:ext>
            </a:extLst>
          </p:cNvPr>
          <p:cNvSpPr>
            <a:spLocks noGrp="1" noChangeArrowheads="1"/>
          </p:cNvSpPr>
          <p:nvPr>
            <p:ph idx="1"/>
          </p:nvPr>
        </p:nvSpPr>
        <p:spPr>
          <a:xfrm>
            <a:off x="1320247" y="944217"/>
            <a:ext cx="9890677" cy="5329695"/>
          </a:xfrm>
        </p:spPr>
        <p:txBody>
          <a:bodyPr>
            <a:normAutofit fontScale="92500"/>
          </a:bodyPr>
          <a:lstStyle/>
          <a:p>
            <a:pPr marL="0" indent="0">
              <a:buNone/>
            </a:pPr>
            <a:endParaRPr lang="en-US" altLang="en-US" sz="1600" dirty="0"/>
          </a:p>
          <a:p>
            <a:r>
              <a:rPr lang="en-US" altLang="en-US" sz="3600" dirty="0"/>
              <a:t>A new system often has unexpected failure causes.  </a:t>
            </a:r>
          </a:p>
          <a:p>
            <a:pPr lvl="1"/>
            <a:r>
              <a:rPr lang="en-US" altLang="en-US" sz="2800" dirty="0"/>
              <a:t>Each failure cause will have some intrinsic failure rate. </a:t>
            </a:r>
          </a:p>
          <a:p>
            <a:pPr lvl="1"/>
            <a:r>
              <a:rPr lang="en-US" altLang="en-US" sz="2800" dirty="0"/>
              <a:t>The inverse of the failure rate is the MTBF, the mean time before failure.  </a:t>
            </a:r>
          </a:p>
          <a:p>
            <a:pPr lvl="1"/>
            <a:r>
              <a:rPr lang="en-US" altLang="en-US" sz="2800" dirty="0"/>
              <a:t>The first failure will tend to occur at a time of the order of its MTBF. </a:t>
            </a:r>
          </a:p>
          <a:p>
            <a:pPr lvl="1"/>
            <a:r>
              <a:rPr lang="en-US" altLang="en-US" sz="2800" dirty="0"/>
              <a:t>Early failures have shorter MTBFs and do not recur if the system has been redesigned to remove them. </a:t>
            </a:r>
          </a:p>
          <a:p>
            <a:pPr lvl="1"/>
            <a:r>
              <a:rPr lang="en-US" altLang="en-US" sz="2800" dirty="0"/>
              <a:t>A reliability growth exponent b = 1.0 reflects the fastest possible reliability growth</a:t>
            </a:r>
          </a:p>
          <a:p>
            <a:pPr lvl="2"/>
            <a:r>
              <a:rPr lang="en-US" altLang="en-US" sz="2800" dirty="0"/>
              <a:t>Each failure mode contributes only once to the failure count.</a:t>
            </a:r>
          </a:p>
          <a:p>
            <a:pPr lvl="2"/>
            <a:r>
              <a:rPr lang="en-US" altLang="en-US" sz="2800" dirty="0"/>
              <a:t>Its effect on the average failure rate declines linearly with time.  </a:t>
            </a:r>
          </a:p>
        </p:txBody>
      </p:sp>
      <p:sp>
        <p:nvSpPr>
          <p:cNvPr id="4" name="Slide Number Placeholder 3">
            <a:extLst>
              <a:ext uri="{FF2B5EF4-FFF2-40B4-BE49-F238E27FC236}">
                <a16:creationId xmlns:a16="http://schemas.microsoft.com/office/drawing/2014/main" id="{D1D5F856-4B40-CF0D-7EF8-EB5445FC8EAF}"/>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7</a:t>
            </a:fld>
            <a:endParaRPr lang="en-US" altLang="en-US" dirty="0"/>
          </a:p>
        </p:txBody>
      </p:sp>
    </p:spTree>
    <p:extLst>
      <p:ext uri="{BB962C8B-B14F-4D97-AF65-F5344CB8AC3E}">
        <p14:creationId xmlns:p14="http://schemas.microsoft.com/office/powerpoint/2010/main" val="36474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9DF00419-B2FD-8A49-8FD5-116608ED6088}"/>
              </a:ext>
            </a:extLst>
          </p:cNvPr>
          <p:cNvSpPr>
            <a:spLocks noGrp="1" noChangeArrowheads="1"/>
          </p:cNvSpPr>
          <p:nvPr>
            <p:ph type="title"/>
          </p:nvPr>
        </p:nvSpPr>
        <p:spPr>
          <a:xfrm>
            <a:off x="764005" y="462168"/>
            <a:ext cx="10663990" cy="821642"/>
          </a:xfrm>
        </p:spPr>
        <p:txBody>
          <a:bodyPr/>
          <a:lstStyle/>
          <a:p>
            <a:r>
              <a:rPr lang="en-US" altLang="en-US" sz="4000" dirty="0">
                <a:solidFill>
                  <a:srgbClr val="0070C0"/>
                </a:solidFill>
                <a:latin typeface="Times New Roman"/>
                <a:cs typeface="+mj-cs"/>
              </a:rPr>
              <a:t>Applications</a:t>
            </a:r>
          </a:p>
        </p:txBody>
      </p:sp>
      <p:sp>
        <p:nvSpPr>
          <p:cNvPr id="24578" name="Content Placeholder 2">
            <a:extLst>
              <a:ext uri="{FF2B5EF4-FFF2-40B4-BE49-F238E27FC236}">
                <a16:creationId xmlns:a16="http://schemas.microsoft.com/office/drawing/2014/main" id="{CFA67EF5-B5FC-F5B7-4990-42C112680D2E}"/>
              </a:ext>
            </a:extLst>
          </p:cNvPr>
          <p:cNvSpPr>
            <a:spLocks noGrp="1" noChangeArrowheads="1"/>
          </p:cNvSpPr>
          <p:nvPr>
            <p:ph idx="1"/>
          </p:nvPr>
        </p:nvSpPr>
        <p:spPr>
          <a:xfrm>
            <a:off x="838200" y="1497608"/>
            <a:ext cx="10515600" cy="4097087"/>
          </a:xfrm>
        </p:spPr>
        <p:txBody>
          <a:bodyPr/>
          <a:lstStyle/>
          <a:p>
            <a:r>
              <a:rPr lang="en-US" altLang="en-US" sz="2000" dirty="0"/>
              <a:t>The </a:t>
            </a:r>
            <a:r>
              <a:rPr lang="en-US" altLang="en-US" sz="2000" dirty="0" err="1"/>
              <a:t>abcd</a:t>
            </a:r>
            <a:r>
              <a:rPr lang="en-US" altLang="en-US" sz="2000" dirty="0"/>
              <a:t> reliability growth model has applications in analyzing completed tests, tracking ongoing tests, and planning future tests.  </a:t>
            </a:r>
          </a:p>
          <a:p>
            <a:r>
              <a:rPr lang="en-US" altLang="en-US" sz="2000" dirty="0"/>
              <a:t>Four completed tests were analyzed here. </a:t>
            </a:r>
          </a:p>
          <a:p>
            <a:r>
              <a:rPr lang="en-US" altLang="en-US" sz="2000" dirty="0"/>
              <a:t>If a similar test is tracked from the beginning, the time td when a constant failure rate begins, and the constant failure rate c, can be identified and the </a:t>
            </a:r>
            <a:r>
              <a:rPr lang="en-US" altLang="en-US" sz="2000" dirty="0" err="1"/>
              <a:t>abcd</a:t>
            </a:r>
            <a:r>
              <a:rPr lang="en-US" altLang="en-US" sz="2000" dirty="0"/>
              <a:t> model applied.  </a:t>
            </a:r>
          </a:p>
          <a:p>
            <a:pPr lvl="1"/>
            <a:r>
              <a:rPr lang="en-US" altLang="en-US" sz="1800" dirty="0"/>
              <a:t>The expected result would be b = 1. </a:t>
            </a:r>
          </a:p>
          <a:p>
            <a:pPr lvl="1"/>
            <a:r>
              <a:rPr lang="en-US" altLang="en-US" sz="1800" dirty="0"/>
              <a:t> If the time td is set too late, the result is usually b &lt; 1, if too early the result may be an impossible b &gt; 1.  </a:t>
            </a:r>
          </a:p>
          <a:p>
            <a:r>
              <a:rPr lang="en-US" altLang="en-US" sz="2000" dirty="0"/>
              <a:t>The </a:t>
            </a:r>
            <a:r>
              <a:rPr lang="en-US" altLang="en-US" sz="2000" dirty="0" err="1"/>
              <a:t>abcd</a:t>
            </a:r>
            <a:r>
              <a:rPr lang="en-US" altLang="en-US" sz="2000" dirty="0"/>
              <a:t> reliability improvement model can be useful in planning and guiding the failure rate reduction process.</a:t>
            </a:r>
            <a:r>
              <a:rPr lang="en-US" altLang="en-US" sz="2000" baseline="30000" dirty="0"/>
              <a:t> </a:t>
            </a:r>
          </a:p>
          <a:p>
            <a:pPr lvl="1"/>
            <a:r>
              <a:rPr lang="en-US" altLang="en-US" sz="1800" dirty="0"/>
              <a:t>The model can help determine how much reliability growth and failure rate testing is cost effective by comparting the cost of testing to the cost of using systems having higher or more uncertain failure rates than necessary.  </a:t>
            </a:r>
          </a:p>
        </p:txBody>
      </p:sp>
      <p:sp>
        <p:nvSpPr>
          <p:cNvPr id="4" name="Slide Number Placeholder 3">
            <a:extLst>
              <a:ext uri="{FF2B5EF4-FFF2-40B4-BE49-F238E27FC236}">
                <a16:creationId xmlns:a16="http://schemas.microsoft.com/office/drawing/2014/main" id="{C2A9A25C-A6F4-E4AA-1842-D2B440283FBD}"/>
              </a:ext>
            </a:extLst>
          </p:cNvPr>
          <p:cNvSpPr>
            <a:spLocks noGrp="1"/>
          </p:cNvSpPr>
          <p:nvPr>
            <p:ph type="sldNum" sz="quarter" idx="10"/>
          </p:nvPr>
        </p:nvSpPr>
        <p:spPr bwMode="auto">
          <a:xfrm>
            <a:off x="7543800" y="6172200"/>
            <a:ext cx="1143000" cy="457200"/>
          </a:xfrm>
          <a:prstGeom prst="rect">
            <a:avLst/>
          </a:prstGeom>
          <a:noFill/>
          <a:ln>
            <a:noFill/>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rgbClr val="0070C0"/>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fld id="{60C43B34-AD51-AB4A-8E7E-F3736158D4E5}" type="slidenum">
              <a:rPr lang="en-US" altLang="en-US" smtClean="0"/>
              <a:pPr>
                <a:defRPr/>
              </a:pPr>
              <a:t>8</a:t>
            </a:fld>
            <a:endParaRPr lang="en-US"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3231</TotalTime>
  <Words>978</Words>
  <Application>Microsoft Macintosh PowerPoint</Application>
  <PresentationFormat>Widescreen</PresentationFormat>
  <Paragraphs>81</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The abcd Reliability Growth Model</vt:lpstr>
      <vt:lpstr>Overview - the Duane and abcd Models</vt:lpstr>
      <vt:lpstr>The Crow data set in two plots</vt:lpstr>
      <vt:lpstr>The Crow Failure Rate Data and the abcd Model</vt:lpstr>
      <vt:lpstr>Additional Reliability Growth Data Sets</vt:lpstr>
      <vt:lpstr>Discussion - 1</vt:lpstr>
      <vt:lpstr>Discussion - 2</vt:lpstr>
      <vt:lpstr>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vkrivtso</dc:creator>
  <cp:lastModifiedBy>Jones, Harry W. (ARC-SCB)</cp:lastModifiedBy>
  <cp:revision>15</cp:revision>
  <dcterms:created xsi:type="dcterms:W3CDTF">2023-07-23T18:01:22Z</dcterms:created>
  <dcterms:modified xsi:type="dcterms:W3CDTF">2023-11-01T22:13:38Z</dcterms:modified>
</cp:coreProperties>
</file>