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22"/>
  </p:notesMasterIdLst>
  <p:sldIdLst>
    <p:sldId id="256" r:id="rId2"/>
    <p:sldId id="257" r:id="rId3"/>
    <p:sldId id="294" r:id="rId4"/>
    <p:sldId id="295" r:id="rId5"/>
    <p:sldId id="298" r:id="rId6"/>
    <p:sldId id="297" r:id="rId7"/>
    <p:sldId id="439" r:id="rId8"/>
    <p:sldId id="299" r:id="rId9"/>
    <p:sldId id="441" r:id="rId10"/>
    <p:sldId id="443" r:id="rId11"/>
    <p:sldId id="444" r:id="rId12"/>
    <p:sldId id="442" r:id="rId13"/>
    <p:sldId id="300" r:id="rId14"/>
    <p:sldId id="301" r:id="rId15"/>
    <p:sldId id="302" r:id="rId16"/>
    <p:sldId id="303" r:id="rId17"/>
    <p:sldId id="292" r:id="rId18"/>
    <p:sldId id="293" r:id="rId19"/>
    <p:sldId id="296" r:id="rId20"/>
    <p:sldId id="438" r:id="rId21"/>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meKsA1pvj8BOVG1rM72/pAaTi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118E96-8170-444E-B0A4-D7C1F0814EA4}">
  <a:tblStyle styleId="{99118E96-8170-444E-B0A4-D7C1F0814E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10"/>
    <p:restoredTop sz="84763"/>
  </p:normalViewPr>
  <p:slideViewPr>
    <p:cSldViewPr snapToGrid="0">
      <p:cViewPr varScale="1">
        <p:scale>
          <a:sx n="110" d="100"/>
          <a:sy n="110" d="100"/>
        </p:scale>
        <p:origin x="114" y="11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701040" y="4473893"/>
            <a:ext cx="5608320" cy="3660458"/>
          </a:xfrm>
          <a:prstGeom prst="rect">
            <a:avLst/>
          </a:prstGeom>
        </p:spPr>
        <p:txBody>
          <a:bodyPr spcFirstLastPara="1" wrap="square" lIns="93150" tIns="46575" rIns="93150" bIns="46575" anchor="t" anchorCtr="0">
            <a:noAutofit/>
          </a:bodyPr>
          <a:lstStyle/>
          <a:p>
            <a:pPr marL="457200" lvl="0" indent="-317500" algn="l" rtl="0">
              <a:spcBef>
                <a:spcPts val="0"/>
              </a:spcBef>
              <a:spcAft>
                <a:spcPts val="0"/>
              </a:spcAft>
              <a:buSzPts val="1400"/>
              <a:buChar char="-"/>
            </a:pPr>
            <a:endParaRPr dirty="0"/>
          </a:p>
        </p:txBody>
      </p:sp>
      <p:sp>
        <p:nvSpPr>
          <p:cNvPr id="127" name="Google Shape;127;p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701040" y="4473893"/>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dirty="0"/>
          </a:p>
        </p:txBody>
      </p:sp>
      <p:sp>
        <p:nvSpPr>
          <p:cNvPr id="134" name="Google Shape;134;p2:notes"/>
          <p:cNvSpPr txBox="1">
            <a:spLocks noGrp="1"/>
          </p:cNvSpPr>
          <p:nvPr>
            <p:ph type="ftr" idx="11"/>
          </p:nvPr>
        </p:nvSpPr>
        <p:spPr>
          <a:xfrm>
            <a:off x="0" y="8829967"/>
            <a:ext cx="3037840" cy="466433"/>
          </a:xfrm>
          <a:prstGeom prst="rect">
            <a:avLst/>
          </a:prstGeom>
          <a:noFill/>
          <a:ln>
            <a:noFill/>
          </a:ln>
        </p:spPr>
        <p:txBody>
          <a:bodyPr spcFirstLastPara="1" wrap="square" lIns="93150" tIns="46575" rIns="93150" bIns="46575" anchor="b" anchorCtr="0">
            <a:noAutofit/>
          </a:bodyPr>
          <a:lstStyle/>
          <a:p>
            <a:pPr marL="0" lvl="0" indent="0" algn="l" rtl="0">
              <a:spcBef>
                <a:spcPts val="0"/>
              </a:spcBef>
              <a:spcAft>
                <a:spcPts val="0"/>
              </a:spcAft>
              <a:buNone/>
            </a:pPr>
            <a:r>
              <a:rPr lang="en-US"/>
              <a:t>www.nasa.gov</a:t>
            </a:r>
            <a:endParaRPr/>
          </a:p>
        </p:txBody>
      </p:sp>
      <p:sp>
        <p:nvSpPr>
          <p:cNvPr id="135" name="Google Shape;135;p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12BEB-91D3-4BD5-9A65-D11296AFAC9D}" type="slidenum">
              <a:rPr lang="en-US" smtClean="0"/>
              <a:pPr/>
              <a:t>19</a:t>
            </a:fld>
            <a:endParaRPr lang="en-US" dirty="0"/>
          </a:p>
        </p:txBody>
      </p:sp>
    </p:spTree>
    <p:extLst>
      <p:ext uri="{BB962C8B-B14F-4D97-AF65-F5344CB8AC3E}">
        <p14:creationId xmlns:p14="http://schemas.microsoft.com/office/powerpoint/2010/main" val="1809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16"/>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1104900" y="78281"/>
            <a:ext cx="9039225" cy="636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6"/>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7"/>
          <p:cNvSpPr txBox="1">
            <a:spLocks noGrp="1"/>
          </p:cNvSpPr>
          <p:nvPr>
            <p:ph type="ftr" idx="11"/>
          </p:nvPr>
        </p:nvSpPr>
        <p:spPr>
          <a:xfrm>
            <a:off x="4038600" y="646642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27"/>
          <p:cNvSpPr txBox="1">
            <a:spLocks noGrp="1"/>
          </p:cNvSpPr>
          <p:nvPr>
            <p:ph type="sldNum" idx="12"/>
          </p:nvPr>
        </p:nvSpPr>
        <p:spPr>
          <a:xfrm>
            <a:off x="8610600" y="6466422"/>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27"/>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7"/>
          <p:cNvSpPr txBox="1"/>
          <p:nvPr/>
        </p:nvSpPr>
        <p:spPr>
          <a:xfrm>
            <a:off x="1064393" y="6492875"/>
            <a:ext cx="321645"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9"/>
        <p:cNvGrpSpPr/>
        <p:nvPr/>
      </p:nvGrpSpPr>
      <p:grpSpPr>
        <a:xfrm>
          <a:off x="0" y="0"/>
          <a:ext cx="0" cy="0"/>
          <a:chOff x="0" y="0"/>
          <a:chExt cx="0" cy="0"/>
        </a:xfrm>
      </p:grpSpPr>
      <p:sp>
        <p:nvSpPr>
          <p:cNvPr id="100" name="Google Shape;100;p28"/>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8"/>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28"/>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28"/>
          <p:cNvSpPr txBox="1">
            <a:spLocks noGrp="1"/>
          </p:cNvSpPr>
          <p:nvPr>
            <p:ph type="ftr" idx="11"/>
          </p:nvPr>
        </p:nvSpPr>
        <p:spPr>
          <a:xfrm>
            <a:off x="4038600" y="646642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8"/>
          <p:cNvSpPr txBox="1">
            <a:spLocks noGrp="1"/>
          </p:cNvSpPr>
          <p:nvPr>
            <p:ph type="sldNum" idx="12"/>
          </p:nvPr>
        </p:nvSpPr>
        <p:spPr>
          <a:xfrm>
            <a:off x="8610600" y="6466422"/>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5" name="Google Shape;105;p28"/>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8"/>
          <p:cNvSpPr txBox="1"/>
          <p:nvPr/>
        </p:nvSpPr>
        <p:spPr>
          <a:xfrm>
            <a:off x="1064393" y="6492875"/>
            <a:ext cx="321645"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9"/>
          <p:cNvSpPr>
            <a:spLocks noGrp="1"/>
          </p:cNvSpPr>
          <p:nvPr>
            <p:ph type="pic" idx="2"/>
          </p:nvPr>
        </p:nvSpPr>
        <p:spPr>
          <a:xfrm>
            <a:off x="5183717" y="987426"/>
            <a:ext cx="6172200" cy="4873625"/>
          </a:xfrm>
          <a:prstGeom prst="rect">
            <a:avLst/>
          </a:prstGeom>
          <a:noFill/>
          <a:ln>
            <a:noFill/>
          </a:ln>
        </p:spPr>
      </p:sp>
      <p:sp>
        <p:nvSpPr>
          <p:cNvPr id="110" name="Google Shape;110;p29"/>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29"/>
          <p:cNvSpPr txBox="1">
            <a:spLocks noGrp="1"/>
          </p:cNvSpPr>
          <p:nvPr>
            <p:ph type="ftr" idx="11"/>
          </p:nvPr>
        </p:nvSpPr>
        <p:spPr>
          <a:xfrm>
            <a:off x="4038600" y="646642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9"/>
          <p:cNvSpPr txBox="1">
            <a:spLocks noGrp="1"/>
          </p:cNvSpPr>
          <p:nvPr>
            <p:ph type="sldNum" idx="12"/>
          </p:nvPr>
        </p:nvSpPr>
        <p:spPr>
          <a:xfrm>
            <a:off x="8610600" y="6466422"/>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3" name="Google Shape;113;p29"/>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9"/>
          <p:cNvSpPr txBox="1"/>
          <p:nvPr/>
        </p:nvSpPr>
        <p:spPr>
          <a:xfrm>
            <a:off x="1064393" y="6492875"/>
            <a:ext cx="321645"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1104900" y="78281"/>
            <a:ext cx="9039225" cy="636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0"/>
          <p:cNvSpPr txBox="1">
            <a:spLocks noGrp="1"/>
          </p:cNvSpPr>
          <p:nvPr>
            <p:ph type="body" idx="1"/>
          </p:nvPr>
        </p:nvSpPr>
        <p:spPr>
          <a:xfrm rot="5400000">
            <a:off x="3552110" y="-2234327"/>
            <a:ext cx="5212205" cy="116103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0"/>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0"/>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1"/>
          <p:cNvSpPr txBox="1">
            <a:spLocks noGrp="1"/>
          </p:cNvSpPr>
          <p:nvPr>
            <p:ph type="body" idx="1"/>
          </p:nvPr>
        </p:nvSpPr>
        <p:spPr>
          <a:xfrm rot="5400000">
            <a:off x="1774032" y="-570706"/>
            <a:ext cx="5811838" cy="7683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1"/>
          <p:cNvSpPr txBox="1"/>
          <p:nvPr/>
        </p:nvSpPr>
        <p:spPr>
          <a:xfrm>
            <a:off x="304800" y="6645274"/>
            <a:ext cx="1040673"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www.nasa.gov   |</a:t>
            </a:r>
            <a:endParaRPr/>
          </a:p>
        </p:txBody>
      </p:sp>
      <p:sp>
        <p:nvSpPr>
          <p:cNvPr id="124" name="Google Shape;124;p31"/>
          <p:cNvSpPr txBox="1">
            <a:spLocks noGrp="1"/>
          </p:cNvSpPr>
          <p:nvPr>
            <p:ph type="sldNum" idx="12"/>
          </p:nvPr>
        </p:nvSpPr>
        <p:spPr>
          <a:xfrm>
            <a:off x="1216793" y="66452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17"/>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 name="Google Shape;28;p17"/>
          <p:cNvSpPr txBox="1">
            <a:spLocks noGrp="1"/>
          </p:cNvSpPr>
          <p:nvPr>
            <p:ph type="title"/>
          </p:nvPr>
        </p:nvSpPr>
        <p:spPr>
          <a:xfrm>
            <a:off x="1104900" y="78281"/>
            <a:ext cx="9039225" cy="636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228600" y="964759"/>
            <a:ext cx="11734801" cy="54360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19"/>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
        <p:cNvGrpSpPr/>
        <p:nvPr/>
      </p:nvGrpSpPr>
      <p:grpSpPr>
        <a:xfrm>
          <a:off x="0" y="0"/>
          <a:ext cx="0" cy="0"/>
          <a:chOff x="0" y="0"/>
          <a:chExt cx="0" cy="0"/>
        </a:xfrm>
      </p:grpSpPr>
      <p:sp>
        <p:nvSpPr>
          <p:cNvPr id="41" name="Google Shape;41;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20"/>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wards">
  <p:cSld name="Awards">
    <p:spTree>
      <p:nvGrpSpPr>
        <p:cNvPr id="1" name="Shape 45"/>
        <p:cNvGrpSpPr/>
        <p:nvPr/>
      </p:nvGrpSpPr>
      <p:grpSpPr>
        <a:xfrm>
          <a:off x="0" y="0"/>
          <a:ext cx="0" cy="0"/>
          <a:chOff x="0" y="0"/>
          <a:chExt cx="0" cy="0"/>
        </a:xfrm>
      </p:grpSpPr>
      <p:sp>
        <p:nvSpPr>
          <p:cNvPr id="46" name="Google Shape;46;p21"/>
          <p:cNvSpPr txBox="1"/>
          <p:nvPr/>
        </p:nvSpPr>
        <p:spPr>
          <a:xfrm>
            <a:off x="1104900" y="78281"/>
            <a:ext cx="90392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600"/>
              <a:buFont typeface="Arial"/>
              <a:buNone/>
            </a:pPr>
            <a:r>
              <a:rPr lang="en-US" sz="3600">
                <a:solidFill>
                  <a:srgbClr val="000000"/>
                </a:solidFill>
                <a:latin typeface="Calibri"/>
                <a:ea typeface="Calibri"/>
                <a:cs typeface="Calibri"/>
                <a:sym typeface="Calibri"/>
              </a:rPr>
              <a:t>FY22 Awards</a:t>
            </a:r>
            <a:endParaRPr/>
          </a:p>
        </p:txBody>
      </p:sp>
      <p:sp>
        <p:nvSpPr>
          <p:cNvPr id="47" name="Google Shape;47;p21"/>
          <p:cNvSpPr txBox="1">
            <a:spLocks noGrp="1"/>
          </p:cNvSpPr>
          <p:nvPr>
            <p:ph type="body" idx="1"/>
          </p:nvPr>
        </p:nvSpPr>
        <p:spPr>
          <a:xfrm>
            <a:off x="353024" y="964759"/>
            <a:ext cx="11610377" cy="5212205"/>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chemeClr val="dk1"/>
              </a:buClr>
              <a:buSzPts val="1600"/>
              <a:buFont typeface="Calibri"/>
              <a:buAutoNum type="arabicPeriod"/>
              <a:defRPr sz="1600"/>
            </a:lvl1pPr>
            <a:lvl2pPr marL="914400" lvl="1" indent="-330200" algn="l">
              <a:lnSpc>
                <a:spcPct val="90000"/>
              </a:lnSpc>
              <a:spcBef>
                <a:spcPts val="500"/>
              </a:spcBef>
              <a:spcAft>
                <a:spcPts val="0"/>
              </a:spcAft>
              <a:buClr>
                <a:schemeClr val="dk1"/>
              </a:buClr>
              <a:buSzPts val="1600"/>
              <a:buFont typeface="Calibri"/>
              <a:buAutoNum type="arabicPeriod"/>
              <a:defRPr sz="1600"/>
            </a:lvl2pPr>
            <a:lvl3pPr marL="1371600" lvl="2" indent="-330200" algn="l">
              <a:lnSpc>
                <a:spcPct val="90000"/>
              </a:lnSpc>
              <a:spcBef>
                <a:spcPts val="500"/>
              </a:spcBef>
              <a:spcAft>
                <a:spcPts val="0"/>
              </a:spcAft>
              <a:buClr>
                <a:schemeClr val="dk1"/>
              </a:buClr>
              <a:buSzPts val="1600"/>
              <a:buFont typeface="Calibri"/>
              <a:buAutoNum type="arabicPeriod"/>
              <a:defRPr sz="1600"/>
            </a:lvl3pPr>
            <a:lvl4pPr marL="1828800" lvl="3" indent="-330200" algn="l">
              <a:lnSpc>
                <a:spcPct val="90000"/>
              </a:lnSpc>
              <a:spcBef>
                <a:spcPts val="500"/>
              </a:spcBef>
              <a:spcAft>
                <a:spcPts val="0"/>
              </a:spcAft>
              <a:buClr>
                <a:schemeClr val="dk1"/>
              </a:buClr>
              <a:buSzPts val="1600"/>
              <a:buFont typeface="Calibri"/>
              <a:buAutoNum type="arabicPeriod"/>
              <a:defRPr sz="1600"/>
            </a:lvl4pPr>
            <a:lvl5pPr marL="2286000" lvl="4" indent="-330200" algn="l">
              <a:lnSpc>
                <a:spcPct val="90000"/>
              </a:lnSpc>
              <a:spcBef>
                <a:spcPts val="500"/>
              </a:spcBef>
              <a:spcAft>
                <a:spcPts val="0"/>
              </a:spcAft>
              <a:buClr>
                <a:schemeClr val="dk1"/>
              </a:buClr>
              <a:buSzPts val="1600"/>
              <a:buFont typeface="Calibri"/>
              <a:buAutoNum type="arabicPeriod"/>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1"/>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tents">
  <p:cSld name="Patents">
    <p:spTree>
      <p:nvGrpSpPr>
        <p:cNvPr id="1" name="Shape 50"/>
        <p:cNvGrpSpPr/>
        <p:nvPr/>
      </p:nvGrpSpPr>
      <p:grpSpPr>
        <a:xfrm>
          <a:off x="0" y="0"/>
          <a:ext cx="0" cy="0"/>
          <a:chOff x="0" y="0"/>
          <a:chExt cx="0" cy="0"/>
        </a:xfrm>
      </p:grpSpPr>
      <p:sp>
        <p:nvSpPr>
          <p:cNvPr id="51" name="Google Shape;51;p22"/>
          <p:cNvSpPr txBox="1"/>
          <p:nvPr/>
        </p:nvSpPr>
        <p:spPr>
          <a:xfrm>
            <a:off x="1104900" y="78281"/>
            <a:ext cx="90392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600"/>
              <a:buFont typeface="Arial"/>
              <a:buNone/>
            </a:pPr>
            <a:r>
              <a:rPr lang="en-US" sz="3600">
                <a:solidFill>
                  <a:srgbClr val="000000"/>
                </a:solidFill>
                <a:latin typeface="Calibri"/>
                <a:ea typeface="Calibri"/>
                <a:cs typeface="Calibri"/>
                <a:sym typeface="Calibri"/>
              </a:rPr>
              <a:t>FY22 Patents and New Technology Disclosures</a:t>
            </a:r>
            <a:endParaRPr/>
          </a:p>
        </p:txBody>
      </p:sp>
      <p:sp>
        <p:nvSpPr>
          <p:cNvPr id="52" name="Google Shape;52;p22"/>
          <p:cNvSpPr txBox="1">
            <a:spLocks noGrp="1"/>
          </p:cNvSpPr>
          <p:nvPr>
            <p:ph type="body" idx="1"/>
          </p:nvPr>
        </p:nvSpPr>
        <p:spPr>
          <a:xfrm>
            <a:off x="353024" y="964759"/>
            <a:ext cx="11610377" cy="5212205"/>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chemeClr val="dk1"/>
              </a:buClr>
              <a:buSzPts val="1600"/>
              <a:buFont typeface="Calibri"/>
              <a:buAutoNum type="arabicPeriod"/>
              <a:defRPr sz="1600"/>
            </a:lvl1pPr>
            <a:lvl2pPr marL="914400" lvl="1" indent="-330200" algn="l">
              <a:lnSpc>
                <a:spcPct val="90000"/>
              </a:lnSpc>
              <a:spcBef>
                <a:spcPts val="500"/>
              </a:spcBef>
              <a:spcAft>
                <a:spcPts val="0"/>
              </a:spcAft>
              <a:buClr>
                <a:schemeClr val="dk1"/>
              </a:buClr>
              <a:buSzPts val="1600"/>
              <a:buFont typeface="Calibri"/>
              <a:buAutoNum type="arabicPeriod"/>
              <a:defRPr sz="1600"/>
            </a:lvl2pPr>
            <a:lvl3pPr marL="1371600" lvl="2" indent="-330200" algn="l">
              <a:lnSpc>
                <a:spcPct val="90000"/>
              </a:lnSpc>
              <a:spcBef>
                <a:spcPts val="500"/>
              </a:spcBef>
              <a:spcAft>
                <a:spcPts val="0"/>
              </a:spcAft>
              <a:buClr>
                <a:schemeClr val="dk1"/>
              </a:buClr>
              <a:buSzPts val="1600"/>
              <a:buFont typeface="Calibri"/>
              <a:buAutoNum type="arabicPeriod"/>
              <a:defRPr sz="1600"/>
            </a:lvl3pPr>
            <a:lvl4pPr marL="1828800" lvl="3" indent="-330200" algn="l">
              <a:lnSpc>
                <a:spcPct val="90000"/>
              </a:lnSpc>
              <a:spcBef>
                <a:spcPts val="500"/>
              </a:spcBef>
              <a:spcAft>
                <a:spcPts val="0"/>
              </a:spcAft>
              <a:buClr>
                <a:schemeClr val="dk1"/>
              </a:buClr>
              <a:buSzPts val="1600"/>
              <a:buFont typeface="Calibri"/>
              <a:buAutoNum type="arabicPeriod"/>
              <a:defRPr sz="1600"/>
            </a:lvl4pPr>
            <a:lvl5pPr marL="2286000" lvl="4" indent="-330200" algn="l">
              <a:lnSpc>
                <a:spcPct val="90000"/>
              </a:lnSpc>
              <a:spcBef>
                <a:spcPts val="500"/>
              </a:spcBef>
              <a:spcAft>
                <a:spcPts val="0"/>
              </a:spcAft>
              <a:buClr>
                <a:schemeClr val="dk1"/>
              </a:buClr>
              <a:buSzPts val="1600"/>
              <a:buFont typeface="Calibri"/>
              <a:buAutoNum type="arabicPeriod"/>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2"/>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ighlight 1">
  <p:cSld name="Highlight 1">
    <p:spTree>
      <p:nvGrpSpPr>
        <p:cNvPr id="1" name="Shape 55"/>
        <p:cNvGrpSpPr/>
        <p:nvPr/>
      </p:nvGrpSpPr>
      <p:grpSpPr>
        <a:xfrm>
          <a:off x="0" y="0"/>
          <a:ext cx="0" cy="0"/>
          <a:chOff x="0" y="0"/>
          <a:chExt cx="0" cy="0"/>
        </a:xfrm>
      </p:grpSpPr>
      <p:sp>
        <p:nvSpPr>
          <p:cNvPr id="56" name="Google Shape;56;p23"/>
          <p:cNvSpPr txBox="1">
            <a:spLocks noGrp="1"/>
          </p:cNvSpPr>
          <p:nvPr>
            <p:ph type="title"/>
          </p:nvPr>
        </p:nvSpPr>
        <p:spPr>
          <a:xfrm>
            <a:off x="1064393" y="78281"/>
            <a:ext cx="9079732" cy="636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3"/>
          <p:cNvSpPr txBox="1">
            <a:spLocks noGrp="1"/>
          </p:cNvSpPr>
          <p:nvPr>
            <p:ph type="body" idx="1"/>
          </p:nvPr>
        </p:nvSpPr>
        <p:spPr>
          <a:xfrm>
            <a:off x="257909" y="1148861"/>
            <a:ext cx="7678615" cy="1371600"/>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3"/>
          <p:cNvSpPr txBox="1">
            <a:spLocks noGrp="1"/>
          </p:cNvSpPr>
          <p:nvPr>
            <p:ph type="body" idx="2"/>
          </p:nvPr>
        </p:nvSpPr>
        <p:spPr>
          <a:xfrm>
            <a:off x="8065477" y="1003786"/>
            <a:ext cx="4021015" cy="51731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body" idx="3"/>
          </p:nvPr>
        </p:nvSpPr>
        <p:spPr>
          <a:xfrm>
            <a:off x="257909" y="4660598"/>
            <a:ext cx="7678615" cy="1371600"/>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body" idx="4"/>
          </p:nvPr>
        </p:nvSpPr>
        <p:spPr>
          <a:xfrm>
            <a:off x="257909" y="2898451"/>
            <a:ext cx="7678615" cy="1371600"/>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3"/>
          <p:cNvSpPr txBox="1">
            <a:spLocks noGrp="1"/>
          </p:cNvSpPr>
          <p:nvPr>
            <p:ph type="body" idx="5"/>
          </p:nvPr>
        </p:nvSpPr>
        <p:spPr>
          <a:xfrm>
            <a:off x="234463" y="6066128"/>
            <a:ext cx="11699629" cy="365126"/>
          </a:xfrm>
          <a:prstGeom prst="rect">
            <a:avLst/>
          </a:prstGeom>
          <a:solidFill>
            <a:srgbClr val="0070C0"/>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3"/>
          <p:cNvSpPr txBox="1"/>
          <p:nvPr/>
        </p:nvSpPr>
        <p:spPr>
          <a:xfrm>
            <a:off x="211017" y="771515"/>
            <a:ext cx="2836983"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Objective</a:t>
            </a:r>
            <a:endParaRPr/>
          </a:p>
        </p:txBody>
      </p:sp>
      <p:sp>
        <p:nvSpPr>
          <p:cNvPr id="63" name="Google Shape;63;p23"/>
          <p:cNvSpPr txBox="1"/>
          <p:nvPr/>
        </p:nvSpPr>
        <p:spPr>
          <a:xfrm>
            <a:off x="211017" y="2529668"/>
            <a:ext cx="2836983"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Results</a:t>
            </a:r>
            <a:endParaRPr/>
          </a:p>
        </p:txBody>
      </p:sp>
      <p:sp>
        <p:nvSpPr>
          <p:cNvPr id="64" name="Google Shape;64;p23"/>
          <p:cNvSpPr txBox="1"/>
          <p:nvPr/>
        </p:nvSpPr>
        <p:spPr>
          <a:xfrm>
            <a:off x="211017" y="4287099"/>
            <a:ext cx="2836983"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Significance</a:t>
            </a:r>
            <a:endParaRPr/>
          </a:p>
        </p:txBody>
      </p:sp>
      <p:sp>
        <p:nvSpPr>
          <p:cNvPr id="65" name="Google Shape;65;p23"/>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23"/>
          <p:cNvSpPr txBox="1">
            <a:spLocks noGrp="1"/>
          </p:cNvSpPr>
          <p:nvPr>
            <p:ph type="body" idx="6"/>
          </p:nvPr>
        </p:nvSpPr>
        <p:spPr>
          <a:xfrm>
            <a:off x="8065477" y="5667072"/>
            <a:ext cx="4021015" cy="36512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ad Chart">
  <p:cSld name="Quad Char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1064393" y="78281"/>
            <a:ext cx="9079732" cy="636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a:off x="257909" y="1148861"/>
            <a:ext cx="5717047" cy="2798187"/>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body" idx="2"/>
          </p:nvPr>
        </p:nvSpPr>
        <p:spPr>
          <a:xfrm>
            <a:off x="6285415" y="1263316"/>
            <a:ext cx="5801078" cy="20694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4"/>
          <p:cNvSpPr txBox="1">
            <a:spLocks noGrp="1"/>
          </p:cNvSpPr>
          <p:nvPr>
            <p:ph type="body" idx="3"/>
          </p:nvPr>
        </p:nvSpPr>
        <p:spPr>
          <a:xfrm>
            <a:off x="6185828" y="3902731"/>
            <a:ext cx="5795425" cy="1090211"/>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228600" algn="l">
              <a:lnSpc>
                <a:spcPct val="90000"/>
              </a:lnSpc>
              <a:spcBef>
                <a:spcPts val="500"/>
              </a:spcBef>
              <a:spcAft>
                <a:spcPts val="0"/>
              </a:spcAft>
              <a:buClr>
                <a:schemeClr val="dk1"/>
              </a:buClr>
              <a:buSzPts val="1400"/>
              <a:buFont typeface="Calibri"/>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4"/>
          <p:cNvSpPr txBox="1">
            <a:spLocks noGrp="1"/>
          </p:cNvSpPr>
          <p:nvPr>
            <p:ph type="body" idx="4"/>
          </p:nvPr>
        </p:nvSpPr>
        <p:spPr>
          <a:xfrm>
            <a:off x="257909" y="4355442"/>
            <a:ext cx="5724183" cy="2068761"/>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4"/>
          <p:cNvSpPr txBox="1"/>
          <p:nvPr/>
        </p:nvSpPr>
        <p:spPr>
          <a:xfrm>
            <a:off x="211017" y="771515"/>
            <a:ext cx="3915507"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Description, Objectives, and Challenges</a:t>
            </a:r>
            <a:endParaRPr/>
          </a:p>
        </p:txBody>
      </p:sp>
      <p:sp>
        <p:nvSpPr>
          <p:cNvPr id="75" name="Google Shape;75;p24"/>
          <p:cNvSpPr txBox="1"/>
          <p:nvPr/>
        </p:nvSpPr>
        <p:spPr>
          <a:xfrm>
            <a:off x="211017" y="3986660"/>
            <a:ext cx="2836983"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Impact / Payoff</a:t>
            </a:r>
            <a:endParaRPr/>
          </a:p>
        </p:txBody>
      </p:sp>
      <p:sp>
        <p:nvSpPr>
          <p:cNvPr id="76" name="Google Shape;76;p24"/>
          <p:cNvSpPr txBox="1"/>
          <p:nvPr/>
        </p:nvSpPr>
        <p:spPr>
          <a:xfrm>
            <a:off x="6138935" y="3577716"/>
            <a:ext cx="5483569"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FY22 Milestones / Accomplishments</a:t>
            </a:r>
            <a:endParaRPr/>
          </a:p>
        </p:txBody>
      </p:sp>
      <p:sp>
        <p:nvSpPr>
          <p:cNvPr id="77" name="Google Shape;77;p24"/>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24"/>
          <p:cNvSpPr txBox="1">
            <a:spLocks noGrp="1"/>
          </p:cNvSpPr>
          <p:nvPr>
            <p:ph type="body" idx="5"/>
          </p:nvPr>
        </p:nvSpPr>
        <p:spPr>
          <a:xfrm>
            <a:off x="9973194" y="815280"/>
            <a:ext cx="2113299" cy="36512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200"/>
              <a:buNone/>
              <a:defRPr sz="1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0" name="Google Shape;80;p24"/>
          <p:cNvCxnSpPr/>
          <p:nvPr/>
        </p:nvCxnSpPr>
        <p:spPr>
          <a:xfrm flipH="1">
            <a:off x="6081134" y="858254"/>
            <a:ext cx="5653" cy="5577840"/>
          </a:xfrm>
          <a:prstGeom prst="straightConnector1">
            <a:avLst/>
          </a:prstGeom>
          <a:noFill/>
          <a:ln w="12700" cap="flat" cmpd="sng">
            <a:solidFill>
              <a:schemeClr val="dk1"/>
            </a:solidFill>
            <a:prstDash val="solid"/>
            <a:miter lim="800000"/>
            <a:headEnd type="none" w="sm" len="sm"/>
            <a:tailEnd type="none" w="sm" len="sm"/>
          </a:ln>
        </p:spPr>
      </p:cxnSp>
      <p:cxnSp>
        <p:nvCxnSpPr>
          <p:cNvPr id="81" name="Google Shape;81;p24"/>
          <p:cNvCxnSpPr/>
          <p:nvPr/>
        </p:nvCxnSpPr>
        <p:spPr>
          <a:xfrm>
            <a:off x="356749" y="4033520"/>
            <a:ext cx="5730240" cy="0"/>
          </a:xfrm>
          <a:prstGeom prst="straightConnector1">
            <a:avLst/>
          </a:prstGeom>
          <a:noFill/>
          <a:ln w="12700" cap="flat" cmpd="sng">
            <a:solidFill>
              <a:schemeClr val="dk1"/>
            </a:solidFill>
            <a:prstDash val="solid"/>
            <a:miter lim="800000"/>
            <a:headEnd type="none" w="sm" len="sm"/>
            <a:tailEnd type="none" w="sm" len="sm"/>
          </a:ln>
        </p:spPr>
      </p:cxnSp>
      <p:cxnSp>
        <p:nvCxnSpPr>
          <p:cNvPr id="82" name="Google Shape;82;p24"/>
          <p:cNvCxnSpPr/>
          <p:nvPr/>
        </p:nvCxnSpPr>
        <p:spPr>
          <a:xfrm>
            <a:off x="6096000" y="3577716"/>
            <a:ext cx="5730240" cy="0"/>
          </a:xfrm>
          <a:prstGeom prst="straightConnector1">
            <a:avLst/>
          </a:prstGeom>
          <a:noFill/>
          <a:ln w="12700" cap="flat" cmpd="sng">
            <a:solidFill>
              <a:schemeClr val="dk1"/>
            </a:solidFill>
            <a:prstDash val="solid"/>
            <a:miter lim="800000"/>
            <a:headEnd type="none" w="sm" len="sm"/>
            <a:tailEnd type="none" w="sm" len="sm"/>
          </a:ln>
        </p:spPr>
      </p:cxnSp>
      <p:sp>
        <p:nvSpPr>
          <p:cNvPr id="83" name="Google Shape;83;p24"/>
          <p:cNvSpPr txBox="1">
            <a:spLocks noGrp="1"/>
          </p:cNvSpPr>
          <p:nvPr>
            <p:ph type="body" idx="6"/>
          </p:nvPr>
        </p:nvSpPr>
        <p:spPr>
          <a:xfrm>
            <a:off x="6192964" y="5390146"/>
            <a:ext cx="5795425" cy="103406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4"/>
          <p:cNvSpPr txBox="1"/>
          <p:nvPr/>
        </p:nvSpPr>
        <p:spPr>
          <a:xfrm>
            <a:off x="6146072" y="4992947"/>
            <a:ext cx="2836983"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Clr>
                <a:srgbClr val="000000"/>
              </a:buClr>
              <a:buSzPts val="1800"/>
              <a:buFont typeface="Arial"/>
              <a:buNone/>
            </a:pPr>
            <a:r>
              <a:rPr lang="en-US" sz="1800" b="1">
                <a:solidFill>
                  <a:srgbClr val="000000"/>
                </a:solidFill>
                <a:latin typeface="Calibri"/>
                <a:ea typeface="Calibri"/>
                <a:cs typeface="Calibri"/>
                <a:sym typeface="Calibri"/>
              </a:rPr>
              <a:t>FY23 Milestones</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leted Milestones">
  <p:cSld name="Completed Milestones">
    <p:spTree>
      <p:nvGrpSpPr>
        <p:cNvPr id="1" name="Shape 85"/>
        <p:cNvGrpSpPr/>
        <p:nvPr/>
      </p:nvGrpSpPr>
      <p:grpSpPr>
        <a:xfrm>
          <a:off x="0" y="0"/>
          <a:ext cx="0" cy="0"/>
          <a:chOff x="0" y="0"/>
          <a:chExt cx="0" cy="0"/>
        </a:xfrm>
      </p:grpSpPr>
      <p:sp>
        <p:nvSpPr>
          <p:cNvPr id="86" name="Google Shape;86;p25"/>
          <p:cNvSpPr txBox="1"/>
          <p:nvPr/>
        </p:nvSpPr>
        <p:spPr>
          <a:xfrm>
            <a:off x="1104900" y="78281"/>
            <a:ext cx="90392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Arial"/>
              <a:buNone/>
            </a:pPr>
            <a:r>
              <a:rPr lang="en-US" sz="3200">
                <a:solidFill>
                  <a:schemeClr val="dk1"/>
                </a:solidFill>
                <a:latin typeface="Calibri"/>
                <a:ea typeface="Calibri"/>
                <a:cs typeface="Calibri"/>
                <a:sym typeface="Calibri"/>
              </a:rPr>
              <a:t>FY22 Completed Milestones</a:t>
            </a:r>
            <a:endParaRPr sz="1800">
              <a:solidFill>
                <a:srgbClr val="000000"/>
              </a:solidFill>
              <a:latin typeface="Calibri"/>
              <a:ea typeface="Calibri"/>
              <a:cs typeface="Calibri"/>
              <a:sym typeface="Calibri"/>
            </a:endParaRPr>
          </a:p>
        </p:txBody>
      </p:sp>
      <p:sp>
        <p:nvSpPr>
          <p:cNvPr id="87" name="Google Shape;87;p25"/>
          <p:cNvSpPr txBox="1">
            <a:spLocks noGrp="1"/>
          </p:cNvSpPr>
          <p:nvPr>
            <p:ph type="body" idx="1"/>
          </p:nvPr>
        </p:nvSpPr>
        <p:spPr>
          <a:xfrm>
            <a:off x="228600" y="964759"/>
            <a:ext cx="11734801" cy="54360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5"/>
          <p:cNvSpPr txBox="1">
            <a:spLocks noGrp="1"/>
          </p:cNvSpPr>
          <p:nvPr>
            <p:ph type="dt" idx="10"/>
          </p:nvPr>
        </p:nvSpPr>
        <p:spPr>
          <a:xfrm>
            <a:off x="152400" y="6492874"/>
            <a:ext cx="1040673"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5"/>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800">
                <a:solidFill>
                  <a:schemeClr val="dk1"/>
                </a:solidFill>
                <a:latin typeface="Calibri"/>
                <a:ea typeface="Calibri"/>
                <a:cs typeface="Calibri"/>
                <a:sym typeface="Calibri"/>
              </a:defRPr>
            </a:lvl1pPr>
            <a:lvl2pPr marL="0" lvl="1" indent="0" algn="l">
              <a:spcBef>
                <a:spcPts val="0"/>
              </a:spcBef>
              <a:buNone/>
              <a:defRPr sz="800">
                <a:solidFill>
                  <a:schemeClr val="dk1"/>
                </a:solidFill>
                <a:latin typeface="Calibri"/>
                <a:ea typeface="Calibri"/>
                <a:cs typeface="Calibri"/>
                <a:sym typeface="Calibri"/>
              </a:defRPr>
            </a:lvl2pPr>
            <a:lvl3pPr marL="0" lvl="2" indent="0" algn="l">
              <a:spcBef>
                <a:spcPts val="0"/>
              </a:spcBef>
              <a:buNone/>
              <a:defRPr sz="800">
                <a:solidFill>
                  <a:schemeClr val="dk1"/>
                </a:solidFill>
                <a:latin typeface="Calibri"/>
                <a:ea typeface="Calibri"/>
                <a:cs typeface="Calibri"/>
                <a:sym typeface="Calibri"/>
              </a:defRPr>
            </a:lvl3pPr>
            <a:lvl4pPr marL="0" lvl="3" indent="0" algn="l">
              <a:spcBef>
                <a:spcPts val="0"/>
              </a:spcBef>
              <a:buNone/>
              <a:defRPr sz="800">
                <a:solidFill>
                  <a:schemeClr val="dk1"/>
                </a:solidFill>
                <a:latin typeface="Calibri"/>
                <a:ea typeface="Calibri"/>
                <a:cs typeface="Calibri"/>
                <a:sym typeface="Calibri"/>
              </a:defRPr>
            </a:lvl4pPr>
            <a:lvl5pPr marL="0" lvl="4" indent="0" algn="l">
              <a:spcBef>
                <a:spcPts val="0"/>
              </a:spcBef>
              <a:buNone/>
              <a:defRPr sz="800">
                <a:solidFill>
                  <a:schemeClr val="dk1"/>
                </a:solidFill>
                <a:latin typeface="Calibri"/>
                <a:ea typeface="Calibri"/>
                <a:cs typeface="Calibri"/>
                <a:sym typeface="Calibri"/>
              </a:defRPr>
            </a:lvl5pPr>
            <a:lvl6pPr marL="0" lvl="5" indent="0" algn="l">
              <a:spcBef>
                <a:spcPts val="0"/>
              </a:spcBef>
              <a:buNone/>
              <a:defRPr sz="800">
                <a:solidFill>
                  <a:schemeClr val="dk1"/>
                </a:solidFill>
                <a:latin typeface="Calibri"/>
                <a:ea typeface="Calibri"/>
                <a:cs typeface="Calibri"/>
                <a:sym typeface="Calibri"/>
              </a:defRPr>
            </a:lvl6pPr>
            <a:lvl7pPr marL="0" lvl="6" indent="0" algn="l">
              <a:spcBef>
                <a:spcPts val="0"/>
              </a:spcBef>
              <a:buNone/>
              <a:defRPr sz="800">
                <a:solidFill>
                  <a:schemeClr val="dk1"/>
                </a:solidFill>
                <a:latin typeface="Calibri"/>
                <a:ea typeface="Calibri"/>
                <a:cs typeface="Calibri"/>
                <a:sym typeface="Calibri"/>
              </a:defRPr>
            </a:lvl7pPr>
            <a:lvl8pPr marL="0" lvl="7" indent="0" algn="l">
              <a:spcBef>
                <a:spcPts val="0"/>
              </a:spcBef>
              <a:buNone/>
              <a:defRPr sz="800">
                <a:solidFill>
                  <a:schemeClr val="dk1"/>
                </a:solidFill>
                <a:latin typeface="Calibri"/>
                <a:ea typeface="Calibri"/>
                <a:cs typeface="Calibri"/>
                <a:sym typeface="Calibri"/>
              </a:defRPr>
            </a:lvl8pPr>
            <a:lvl9pPr marL="0" lvl="8" indent="0" algn="l">
              <a:spcBef>
                <a:spcPts val="0"/>
              </a:spcBef>
              <a:buNone/>
              <a:defRPr sz="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1104900" y="78281"/>
            <a:ext cx="9039225" cy="63604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353024" y="964759"/>
            <a:ext cx="11610377" cy="521220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5"/>
          <p:cNvGrpSpPr/>
          <p:nvPr/>
        </p:nvGrpSpPr>
        <p:grpSpPr>
          <a:xfrm>
            <a:off x="304800" y="762000"/>
            <a:ext cx="11667067" cy="50800"/>
            <a:chOff x="123" y="681"/>
            <a:chExt cx="5512" cy="32"/>
          </a:xfrm>
        </p:grpSpPr>
        <p:sp>
          <p:nvSpPr>
            <p:cNvPr id="13" name="Google Shape;13;p15"/>
            <p:cNvSpPr/>
            <p:nvPr/>
          </p:nvSpPr>
          <p:spPr>
            <a:xfrm>
              <a:off x="127" y="681"/>
              <a:ext cx="5504" cy="16"/>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14" name="Google Shape;14;p15"/>
            <p:cNvCxnSpPr/>
            <p:nvPr/>
          </p:nvCxnSpPr>
          <p:spPr>
            <a:xfrm>
              <a:off x="123" y="712"/>
              <a:ext cx="5512" cy="1"/>
            </a:xfrm>
            <a:prstGeom prst="straightConnector1">
              <a:avLst/>
            </a:prstGeom>
            <a:noFill/>
            <a:ln w="12700" cap="flat" cmpd="sng">
              <a:solidFill>
                <a:srgbClr val="000000"/>
              </a:solidFill>
              <a:prstDash val="solid"/>
              <a:round/>
              <a:headEnd type="none" w="med" len="med"/>
              <a:tailEnd type="none" w="med" len="med"/>
            </a:ln>
          </p:spPr>
        </p:cxnSp>
      </p:grpSp>
      <p:pic>
        <p:nvPicPr>
          <p:cNvPr id="15" name="Google Shape;15;p15" descr="meatball.png"/>
          <p:cNvPicPr preferRelativeResize="0"/>
          <p:nvPr/>
        </p:nvPicPr>
        <p:blipFill rotWithShape="1">
          <a:blip r:embed="rId17">
            <a:alphaModFix/>
          </a:blip>
          <a:srcRect/>
          <a:stretch/>
        </p:blipFill>
        <p:spPr>
          <a:xfrm>
            <a:off x="258233" y="78280"/>
            <a:ext cx="846667" cy="628650"/>
          </a:xfrm>
          <a:prstGeom prst="rect">
            <a:avLst/>
          </a:prstGeom>
          <a:noFill/>
          <a:ln>
            <a:noFill/>
          </a:ln>
        </p:spPr>
      </p:pic>
      <p:pic>
        <p:nvPicPr>
          <p:cNvPr id="16" name="Google Shape;16;p15"/>
          <p:cNvPicPr preferRelativeResize="0"/>
          <p:nvPr/>
        </p:nvPicPr>
        <p:blipFill rotWithShape="1">
          <a:blip r:embed="rId18">
            <a:alphaModFix/>
          </a:blip>
          <a:srcRect/>
          <a:stretch/>
        </p:blipFill>
        <p:spPr>
          <a:xfrm>
            <a:off x="10144125" y="159332"/>
            <a:ext cx="1914550" cy="499923"/>
          </a:xfrm>
          <a:prstGeom prst="rect">
            <a:avLst/>
          </a:prstGeom>
          <a:noFill/>
          <a:ln>
            <a:noFill/>
          </a:ln>
        </p:spPr>
      </p:pic>
      <p:cxnSp>
        <p:nvCxnSpPr>
          <p:cNvPr id="17" name="Google Shape;17;p15"/>
          <p:cNvCxnSpPr/>
          <p:nvPr/>
        </p:nvCxnSpPr>
        <p:spPr>
          <a:xfrm>
            <a:off x="246184" y="6447692"/>
            <a:ext cx="11667744" cy="0"/>
          </a:xfrm>
          <a:prstGeom prst="straightConnector1">
            <a:avLst/>
          </a:prstGeom>
          <a:solidFill>
            <a:schemeClr val="lt1"/>
          </a:solidFill>
          <a:ln w="12700" cap="flat" cmpd="sng">
            <a:solidFill>
              <a:schemeClr val="accent2"/>
            </a:solidFill>
            <a:prstDash val="solid"/>
            <a:round/>
            <a:headEnd type="none" w="sm" len="sm"/>
            <a:tailEnd type="none" w="sm" len="sm"/>
          </a:ln>
        </p:spPr>
      </p:cxnSp>
      <p:sp>
        <p:nvSpPr>
          <p:cNvPr id="18" name="Google Shape;18;p15"/>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800" b="0" u="none">
                <a:solidFill>
                  <a:schemeClr val="dk1"/>
                </a:solidFill>
                <a:latin typeface="Calibri"/>
                <a:ea typeface="Calibri"/>
                <a:cs typeface="Calibri"/>
                <a:sym typeface="Calibri"/>
              </a:defRPr>
            </a:lvl1pPr>
            <a:lvl2pPr marL="0" marR="0" lvl="1" indent="0" algn="l" rtl="0">
              <a:spcBef>
                <a:spcPts val="0"/>
              </a:spcBef>
              <a:buNone/>
              <a:defRPr sz="800" b="0" u="none">
                <a:solidFill>
                  <a:schemeClr val="dk1"/>
                </a:solidFill>
                <a:latin typeface="Calibri"/>
                <a:ea typeface="Calibri"/>
                <a:cs typeface="Calibri"/>
                <a:sym typeface="Calibri"/>
              </a:defRPr>
            </a:lvl2pPr>
            <a:lvl3pPr marL="0" marR="0" lvl="2" indent="0" algn="l" rtl="0">
              <a:spcBef>
                <a:spcPts val="0"/>
              </a:spcBef>
              <a:buNone/>
              <a:defRPr sz="800" b="0" u="none">
                <a:solidFill>
                  <a:schemeClr val="dk1"/>
                </a:solidFill>
                <a:latin typeface="Calibri"/>
                <a:ea typeface="Calibri"/>
                <a:cs typeface="Calibri"/>
                <a:sym typeface="Calibri"/>
              </a:defRPr>
            </a:lvl3pPr>
            <a:lvl4pPr marL="0" marR="0" lvl="3" indent="0" algn="l" rtl="0">
              <a:spcBef>
                <a:spcPts val="0"/>
              </a:spcBef>
              <a:buNone/>
              <a:defRPr sz="800" b="0" u="none">
                <a:solidFill>
                  <a:schemeClr val="dk1"/>
                </a:solidFill>
                <a:latin typeface="Calibri"/>
                <a:ea typeface="Calibri"/>
                <a:cs typeface="Calibri"/>
                <a:sym typeface="Calibri"/>
              </a:defRPr>
            </a:lvl4pPr>
            <a:lvl5pPr marL="0" marR="0" lvl="4" indent="0" algn="l" rtl="0">
              <a:spcBef>
                <a:spcPts val="0"/>
              </a:spcBef>
              <a:buNone/>
              <a:defRPr sz="800" b="0" u="none">
                <a:solidFill>
                  <a:schemeClr val="dk1"/>
                </a:solidFill>
                <a:latin typeface="Calibri"/>
                <a:ea typeface="Calibri"/>
                <a:cs typeface="Calibri"/>
                <a:sym typeface="Calibri"/>
              </a:defRPr>
            </a:lvl5pPr>
            <a:lvl6pPr marL="0" marR="0" lvl="5" indent="0" algn="l" rtl="0">
              <a:spcBef>
                <a:spcPts val="0"/>
              </a:spcBef>
              <a:buNone/>
              <a:defRPr sz="800" b="0" u="none">
                <a:solidFill>
                  <a:schemeClr val="dk1"/>
                </a:solidFill>
                <a:latin typeface="Calibri"/>
                <a:ea typeface="Calibri"/>
                <a:cs typeface="Calibri"/>
                <a:sym typeface="Calibri"/>
              </a:defRPr>
            </a:lvl6pPr>
            <a:lvl7pPr marL="0" marR="0" lvl="6" indent="0" algn="l" rtl="0">
              <a:spcBef>
                <a:spcPts val="0"/>
              </a:spcBef>
              <a:buNone/>
              <a:defRPr sz="800" b="0" u="none">
                <a:solidFill>
                  <a:schemeClr val="dk1"/>
                </a:solidFill>
                <a:latin typeface="Calibri"/>
                <a:ea typeface="Calibri"/>
                <a:cs typeface="Calibri"/>
                <a:sym typeface="Calibri"/>
              </a:defRPr>
            </a:lvl7pPr>
            <a:lvl8pPr marL="0" marR="0" lvl="7" indent="0" algn="l" rtl="0">
              <a:spcBef>
                <a:spcPts val="0"/>
              </a:spcBef>
              <a:buNone/>
              <a:defRPr sz="800" b="0" u="none">
                <a:solidFill>
                  <a:schemeClr val="dk1"/>
                </a:solidFill>
                <a:latin typeface="Calibri"/>
                <a:ea typeface="Calibri"/>
                <a:cs typeface="Calibri"/>
                <a:sym typeface="Calibri"/>
              </a:defRPr>
            </a:lvl8pPr>
            <a:lvl9pPr marL="0" marR="0" lvl="8" indent="0" algn="l" rtl="0">
              <a:spcBef>
                <a:spcPts val="0"/>
              </a:spcBef>
              <a:buNone/>
              <a:defRPr sz="800" b="0" u="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 name="Google Shape;19;p15"/>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 Id="rId9"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a:spLocks noGrp="1"/>
          </p:cNvSpPr>
          <p:nvPr>
            <p:ph type="ctrTitle"/>
          </p:nvPr>
        </p:nvSpPr>
        <p:spPr>
          <a:xfrm>
            <a:off x="1524000" y="1714500"/>
            <a:ext cx="9144000" cy="904720"/>
          </a:xfrm>
          <a:prstGeom prst="rect">
            <a:avLst/>
          </a:prstGeom>
          <a:noFill/>
          <a:ln>
            <a:noFill/>
          </a:ln>
        </p:spPr>
        <p:txBody>
          <a:bodyPr spcFirstLastPara="1" wrap="square" lIns="91425" tIns="45700" rIns="91425" bIns="45700" anchor="b" anchorCtr="0">
            <a:noAutofit/>
          </a:bodyPr>
          <a:lstStyle/>
          <a:p>
            <a:r>
              <a:rPr lang="en-US" sz="3000" b="1" i="0" u="none" strike="noStrike" baseline="0" dirty="0">
                <a:latin typeface="NimbusSanL-Regu"/>
              </a:rPr>
              <a:t>Comparisons of Mixing Efficiency for a Strut Fuel Injector Obtained from Large-Eddy and Reynolds-Averaged Simulations, and Experiments</a:t>
            </a:r>
            <a:endParaRPr sz="3000" b="1" dirty="0"/>
          </a:p>
        </p:txBody>
      </p:sp>
      <p:sp>
        <p:nvSpPr>
          <p:cNvPr id="130" name="Google Shape;130;p1"/>
          <p:cNvSpPr txBox="1">
            <a:spLocks noGrp="1"/>
          </p:cNvSpPr>
          <p:nvPr>
            <p:ph type="subTitle" idx="1"/>
          </p:nvPr>
        </p:nvSpPr>
        <p:spPr>
          <a:xfrm>
            <a:off x="1524000" y="3007740"/>
            <a:ext cx="9144000" cy="466179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t>Tom Drozda, Robert Baurle, Cody Ground, Karen Cabell</a:t>
            </a:r>
          </a:p>
          <a:p>
            <a:pPr marL="0" indent="0">
              <a:spcBef>
                <a:spcPts val="0"/>
              </a:spcBef>
            </a:pPr>
            <a:endParaRPr lang="en-US" dirty="0"/>
          </a:p>
          <a:p>
            <a:pPr marL="0" lvl="0" indent="0" algn="ctr" rtl="0">
              <a:lnSpc>
                <a:spcPct val="90000"/>
              </a:lnSpc>
              <a:spcBef>
                <a:spcPts val="0"/>
              </a:spcBef>
              <a:spcAft>
                <a:spcPts val="0"/>
              </a:spcAft>
              <a:buClr>
                <a:schemeClr val="dk1"/>
              </a:buClr>
              <a:buSzPts val="2400"/>
              <a:buNone/>
            </a:pPr>
            <a:r>
              <a:rPr lang="en-US" sz="2000" dirty="0"/>
              <a:t>Hypersonic Airbreathing Propulsion </a:t>
            </a:r>
            <a:r>
              <a:rPr lang="en-US" sz="2000" dirty="0" err="1"/>
              <a:t>Banch</a:t>
            </a:r>
            <a:endParaRPr lang="en-US" sz="2000" dirty="0"/>
          </a:p>
          <a:p>
            <a:pPr marL="0" lvl="0" indent="0" algn="ctr" rtl="0">
              <a:lnSpc>
                <a:spcPct val="90000"/>
              </a:lnSpc>
              <a:spcBef>
                <a:spcPts val="0"/>
              </a:spcBef>
              <a:spcAft>
                <a:spcPts val="0"/>
              </a:spcAft>
              <a:buClr>
                <a:schemeClr val="dk1"/>
              </a:buClr>
              <a:buSzPts val="2400"/>
              <a:buNone/>
            </a:pPr>
            <a:r>
              <a:rPr lang="en-US" sz="2000" dirty="0"/>
              <a:t>NASA Langley Research Center</a:t>
            </a:r>
          </a:p>
          <a:p>
            <a:pPr marL="0" lvl="0" indent="0" algn="ctr" rtl="0">
              <a:lnSpc>
                <a:spcPct val="90000"/>
              </a:lnSpc>
              <a:spcBef>
                <a:spcPts val="0"/>
              </a:spcBef>
              <a:spcAft>
                <a:spcPts val="0"/>
              </a:spcAft>
              <a:buClr>
                <a:schemeClr val="dk1"/>
              </a:buClr>
              <a:buSzPts val="2400"/>
              <a:buNone/>
            </a:pPr>
            <a:endParaRPr lang="en-US" dirty="0"/>
          </a:p>
          <a:p>
            <a:pPr marL="0" lvl="0" indent="0" algn="ctr" rtl="0">
              <a:lnSpc>
                <a:spcPct val="90000"/>
              </a:lnSpc>
              <a:spcBef>
                <a:spcPts val="0"/>
              </a:spcBef>
              <a:spcAft>
                <a:spcPts val="0"/>
              </a:spcAft>
              <a:buClr>
                <a:schemeClr val="dk1"/>
              </a:buClr>
              <a:buSzPts val="2400"/>
              <a:buNone/>
            </a:pPr>
            <a:r>
              <a:rPr lang="en-US" sz="1800" dirty="0"/>
              <a:t>JANNAF, December 2023</a:t>
            </a:r>
            <a:endParaRPr sz="1800" dirty="0"/>
          </a:p>
        </p:txBody>
      </p:sp>
      <p:sp>
        <p:nvSpPr>
          <p:cNvPr id="2" name="TextBox 1">
            <a:extLst>
              <a:ext uri="{FF2B5EF4-FFF2-40B4-BE49-F238E27FC236}">
                <a16:creationId xmlns:a16="http://schemas.microsoft.com/office/drawing/2014/main" id="{02C62D6D-D0B8-4E5E-B2DD-7A308F8B406B}"/>
              </a:ext>
            </a:extLst>
          </p:cNvPr>
          <p:cNvSpPr txBox="1"/>
          <p:nvPr/>
        </p:nvSpPr>
        <p:spPr>
          <a:xfrm>
            <a:off x="0" y="6550223"/>
            <a:ext cx="9364133" cy="307777"/>
          </a:xfrm>
          <a:prstGeom prst="rect">
            <a:avLst/>
          </a:prstGeom>
          <a:noFill/>
        </p:spPr>
        <p:txBody>
          <a:bodyPr wrap="square" rtlCol="0">
            <a:spAutoFit/>
          </a:bodyPr>
          <a:lstStyle/>
          <a:p>
            <a:r>
              <a:rPr lang="en-US" b="0" i="1" dirty="0">
                <a:solidFill>
                  <a:srgbClr val="606060"/>
                </a:solidFill>
                <a:effectLst/>
                <a:latin typeface="Arial" panose="020B0604020202020204" pitchFamily="34" charset="0"/>
              </a:rPr>
              <a:t>Distro A. Approved for public release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0657D-1FB0-F593-3585-F89C0FEE8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sp>
        <p:nvSpPr>
          <p:cNvPr id="3" name="Title 2">
            <a:extLst>
              <a:ext uri="{FF2B5EF4-FFF2-40B4-BE49-F238E27FC236}">
                <a16:creationId xmlns:a16="http://schemas.microsoft.com/office/drawing/2014/main" id="{55F8D6A1-8031-0AA4-BC6B-79C970AF050B}"/>
              </a:ext>
            </a:extLst>
          </p:cNvPr>
          <p:cNvSpPr>
            <a:spLocks noGrp="1"/>
          </p:cNvSpPr>
          <p:nvPr>
            <p:ph type="title"/>
          </p:nvPr>
        </p:nvSpPr>
        <p:spPr/>
        <p:txBody>
          <a:bodyPr/>
          <a:lstStyle/>
          <a:p>
            <a:r>
              <a:rPr lang="en-US" dirty="0"/>
              <a:t>Mixing Efficiency from RAS, LES, and experiments</a:t>
            </a:r>
          </a:p>
        </p:txBody>
      </p:sp>
      <p:sp>
        <p:nvSpPr>
          <p:cNvPr id="4" name="Text Placeholder 3">
            <a:extLst>
              <a:ext uri="{FF2B5EF4-FFF2-40B4-BE49-F238E27FC236}">
                <a16:creationId xmlns:a16="http://schemas.microsoft.com/office/drawing/2014/main" id="{1C4FA602-6F7E-197D-3EC6-E7841D6C7E3E}"/>
              </a:ext>
            </a:extLst>
          </p:cNvPr>
          <p:cNvSpPr>
            <a:spLocks noGrp="1"/>
          </p:cNvSpPr>
          <p:nvPr>
            <p:ph type="body" idx="1"/>
          </p:nvPr>
        </p:nvSpPr>
        <p:spPr/>
        <p:txBody>
          <a:bodyPr/>
          <a:lstStyle/>
          <a:p>
            <a:endParaRPr lang="en-US" dirty="0"/>
          </a:p>
        </p:txBody>
      </p:sp>
      <p:pic>
        <p:nvPicPr>
          <p:cNvPr id="6" name="Picture 5" descr="Chart, histogram&#10;&#10;Description automatically generated">
            <a:extLst>
              <a:ext uri="{FF2B5EF4-FFF2-40B4-BE49-F238E27FC236}">
                <a16:creationId xmlns:a16="http://schemas.microsoft.com/office/drawing/2014/main" id="{BC938EAE-3C83-1D62-8626-87E9C318ADFA}"/>
              </a:ext>
            </a:extLst>
          </p:cNvPr>
          <p:cNvPicPr>
            <a:picLocks noChangeAspect="1"/>
          </p:cNvPicPr>
          <p:nvPr/>
        </p:nvPicPr>
        <p:blipFill>
          <a:blip r:embed="rId2"/>
          <a:stretch>
            <a:fillRect/>
          </a:stretch>
        </p:blipFill>
        <p:spPr>
          <a:xfrm>
            <a:off x="1325880" y="822960"/>
            <a:ext cx="9692640" cy="5977128"/>
          </a:xfrm>
          <a:prstGeom prst="rect">
            <a:avLst/>
          </a:prstGeom>
        </p:spPr>
      </p:pic>
      <p:sp>
        <p:nvSpPr>
          <p:cNvPr id="7" name="Rectangle 6">
            <a:extLst>
              <a:ext uri="{FF2B5EF4-FFF2-40B4-BE49-F238E27FC236}">
                <a16:creationId xmlns:a16="http://schemas.microsoft.com/office/drawing/2014/main" id="{8C2979B0-033D-475A-602E-D9BCAE22A1AE}"/>
              </a:ext>
            </a:extLst>
          </p:cNvPr>
          <p:cNvSpPr/>
          <p:nvPr/>
        </p:nvSpPr>
        <p:spPr>
          <a:xfrm>
            <a:off x="7913900" y="3013225"/>
            <a:ext cx="2340881" cy="471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Mass flux vs. pitot pressure weighted mixing efficiency</a:t>
            </a:r>
          </a:p>
        </p:txBody>
      </p:sp>
      <p:cxnSp>
        <p:nvCxnSpPr>
          <p:cNvPr id="8" name="Straight Arrow Connector 7">
            <a:extLst>
              <a:ext uri="{FF2B5EF4-FFF2-40B4-BE49-F238E27FC236}">
                <a16:creationId xmlns:a16="http://schemas.microsoft.com/office/drawing/2014/main" id="{3485E171-884F-C35B-C57E-80F30C4EAAD4}"/>
              </a:ext>
            </a:extLst>
          </p:cNvPr>
          <p:cNvCxnSpPr>
            <a:cxnSpLocks/>
          </p:cNvCxnSpPr>
          <p:nvPr/>
        </p:nvCxnSpPr>
        <p:spPr>
          <a:xfrm flipH="1" flipV="1">
            <a:off x="8475077" y="2509997"/>
            <a:ext cx="251613" cy="5032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06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0657D-1FB0-F593-3585-F89C0FEE8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a:p>
        </p:txBody>
      </p:sp>
      <p:sp>
        <p:nvSpPr>
          <p:cNvPr id="3" name="Title 2">
            <a:extLst>
              <a:ext uri="{FF2B5EF4-FFF2-40B4-BE49-F238E27FC236}">
                <a16:creationId xmlns:a16="http://schemas.microsoft.com/office/drawing/2014/main" id="{55F8D6A1-8031-0AA4-BC6B-79C970AF050B}"/>
              </a:ext>
            </a:extLst>
          </p:cNvPr>
          <p:cNvSpPr>
            <a:spLocks noGrp="1"/>
          </p:cNvSpPr>
          <p:nvPr>
            <p:ph type="title"/>
          </p:nvPr>
        </p:nvSpPr>
        <p:spPr/>
        <p:txBody>
          <a:bodyPr/>
          <a:lstStyle/>
          <a:p>
            <a:r>
              <a:rPr lang="en-US" dirty="0"/>
              <a:t>Mixing Efficiency from RAS, LES, and experiments</a:t>
            </a:r>
          </a:p>
        </p:txBody>
      </p:sp>
      <p:sp>
        <p:nvSpPr>
          <p:cNvPr id="4" name="Text Placeholder 3">
            <a:extLst>
              <a:ext uri="{FF2B5EF4-FFF2-40B4-BE49-F238E27FC236}">
                <a16:creationId xmlns:a16="http://schemas.microsoft.com/office/drawing/2014/main" id="{1C4FA602-6F7E-197D-3EC6-E7841D6C7E3E}"/>
              </a:ext>
            </a:extLst>
          </p:cNvPr>
          <p:cNvSpPr>
            <a:spLocks noGrp="1"/>
          </p:cNvSpPr>
          <p:nvPr>
            <p:ph type="body" idx="1"/>
          </p:nvPr>
        </p:nvSpPr>
        <p:spPr/>
        <p:txBody>
          <a:bodyPr/>
          <a:lstStyle/>
          <a:p>
            <a:endParaRPr lang="en-US" dirty="0"/>
          </a:p>
        </p:txBody>
      </p:sp>
      <p:pic>
        <p:nvPicPr>
          <p:cNvPr id="6" name="Picture 5" descr="Chart, histogram&#10;&#10;Description automatically generated">
            <a:extLst>
              <a:ext uri="{FF2B5EF4-FFF2-40B4-BE49-F238E27FC236}">
                <a16:creationId xmlns:a16="http://schemas.microsoft.com/office/drawing/2014/main" id="{511EA178-6427-19D3-4EC1-76982FA8F046}"/>
              </a:ext>
            </a:extLst>
          </p:cNvPr>
          <p:cNvPicPr>
            <a:picLocks noChangeAspect="1"/>
          </p:cNvPicPr>
          <p:nvPr/>
        </p:nvPicPr>
        <p:blipFill>
          <a:blip r:embed="rId2"/>
          <a:stretch>
            <a:fillRect/>
          </a:stretch>
        </p:blipFill>
        <p:spPr>
          <a:xfrm>
            <a:off x="1325880" y="822960"/>
            <a:ext cx="9692640" cy="5977128"/>
          </a:xfrm>
          <a:prstGeom prst="rect">
            <a:avLst/>
          </a:prstGeom>
        </p:spPr>
      </p:pic>
      <p:sp>
        <p:nvSpPr>
          <p:cNvPr id="7" name="Rectangle 6">
            <a:extLst>
              <a:ext uri="{FF2B5EF4-FFF2-40B4-BE49-F238E27FC236}">
                <a16:creationId xmlns:a16="http://schemas.microsoft.com/office/drawing/2014/main" id="{440AF9D3-766A-2D06-CF65-F103434AC775}"/>
              </a:ext>
            </a:extLst>
          </p:cNvPr>
          <p:cNvSpPr/>
          <p:nvPr/>
        </p:nvSpPr>
        <p:spPr>
          <a:xfrm>
            <a:off x="7904344" y="3013225"/>
            <a:ext cx="2350437" cy="471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rPr>
              <a:t>Menter</a:t>
            </a:r>
            <a:r>
              <a:rPr lang="en-US" dirty="0">
                <a:solidFill>
                  <a:schemeClr val="tx1"/>
                </a:solidFill>
              </a:rPr>
              <a:t> baseline vs. vorticity production vs. QCR</a:t>
            </a:r>
          </a:p>
        </p:txBody>
      </p:sp>
      <p:cxnSp>
        <p:nvCxnSpPr>
          <p:cNvPr id="8" name="Straight Arrow Connector 7">
            <a:extLst>
              <a:ext uri="{FF2B5EF4-FFF2-40B4-BE49-F238E27FC236}">
                <a16:creationId xmlns:a16="http://schemas.microsoft.com/office/drawing/2014/main" id="{67B2CFEE-CC05-6D7E-EE94-4B23FCFD9B01}"/>
              </a:ext>
            </a:extLst>
          </p:cNvPr>
          <p:cNvCxnSpPr>
            <a:cxnSpLocks/>
          </p:cNvCxnSpPr>
          <p:nvPr/>
        </p:nvCxnSpPr>
        <p:spPr>
          <a:xfrm flipH="1" flipV="1">
            <a:off x="8475077" y="2509997"/>
            <a:ext cx="251613" cy="5032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08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0657D-1FB0-F593-3585-F89C0FEE8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
        <p:nvSpPr>
          <p:cNvPr id="3" name="Title 2">
            <a:extLst>
              <a:ext uri="{FF2B5EF4-FFF2-40B4-BE49-F238E27FC236}">
                <a16:creationId xmlns:a16="http://schemas.microsoft.com/office/drawing/2014/main" id="{55F8D6A1-8031-0AA4-BC6B-79C970AF050B}"/>
              </a:ext>
            </a:extLst>
          </p:cNvPr>
          <p:cNvSpPr>
            <a:spLocks noGrp="1"/>
          </p:cNvSpPr>
          <p:nvPr>
            <p:ph type="title"/>
          </p:nvPr>
        </p:nvSpPr>
        <p:spPr/>
        <p:txBody>
          <a:bodyPr/>
          <a:lstStyle/>
          <a:p>
            <a:r>
              <a:rPr lang="en-US" dirty="0"/>
              <a:t>Mixing Efficiency from RAS, LES, and experiments</a:t>
            </a:r>
          </a:p>
        </p:txBody>
      </p:sp>
      <p:sp>
        <p:nvSpPr>
          <p:cNvPr id="4" name="Text Placeholder 3">
            <a:extLst>
              <a:ext uri="{FF2B5EF4-FFF2-40B4-BE49-F238E27FC236}">
                <a16:creationId xmlns:a16="http://schemas.microsoft.com/office/drawing/2014/main" id="{1C4FA602-6F7E-197D-3EC6-E7841D6C7E3E}"/>
              </a:ext>
            </a:extLst>
          </p:cNvPr>
          <p:cNvSpPr>
            <a:spLocks noGrp="1"/>
          </p:cNvSpPr>
          <p:nvPr>
            <p:ph type="body" idx="1"/>
          </p:nvPr>
        </p:nvSpPr>
        <p:spPr/>
        <p:txBody>
          <a:bodyPr/>
          <a:lstStyle/>
          <a:p>
            <a:endParaRPr lang="en-US" dirty="0"/>
          </a:p>
        </p:txBody>
      </p:sp>
      <p:pic>
        <p:nvPicPr>
          <p:cNvPr id="6" name="Picture 5" descr="Chart, histogram&#10;&#10;Description automatically generated">
            <a:extLst>
              <a:ext uri="{FF2B5EF4-FFF2-40B4-BE49-F238E27FC236}">
                <a16:creationId xmlns:a16="http://schemas.microsoft.com/office/drawing/2014/main" id="{28A98A92-4A7B-5ADC-65F9-723F7C6BB22E}"/>
              </a:ext>
            </a:extLst>
          </p:cNvPr>
          <p:cNvPicPr>
            <a:picLocks noChangeAspect="1"/>
          </p:cNvPicPr>
          <p:nvPr/>
        </p:nvPicPr>
        <p:blipFill>
          <a:blip r:embed="rId2"/>
          <a:stretch>
            <a:fillRect/>
          </a:stretch>
        </p:blipFill>
        <p:spPr>
          <a:xfrm>
            <a:off x="1325880" y="822960"/>
            <a:ext cx="9692640" cy="5977128"/>
          </a:xfrm>
          <a:prstGeom prst="rect">
            <a:avLst/>
          </a:prstGeom>
        </p:spPr>
      </p:pic>
      <p:sp>
        <p:nvSpPr>
          <p:cNvPr id="7" name="Rectangle 6">
            <a:extLst>
              <a:ext uri="{FF2B5EF4-FFF2-40B4-BE49-F238E27FC236}">
                <a16:creationId xmlns:a16="http://schemas.microsoft.com/office/drawing/2014/main" id="{978ACA4E-FC3C-801E-2495-6B5C765B2343}"/>
              </a:ext>
            </a:extLst>
          </p:cNvPr>
          <p:cNvSpPr/>
          <p:nvPr/>
        </p:nvSpPr>
        <p:spPr>
          <a:xfrm>
            <a:off x="8432118" y="2890491"/>
            <a:ext cx="1712007" cy="4786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Increasing </a:t>
            </a:r>
            <a:r>
              <a:rPr lang="en-US" dirty="0" err="1">
                <a:solidFill>
                  <a:schemeClr val="tx1"/>
                </a:solidFill>
              </a:rPr>
              <a:t>Sc</a:t>
            </a:r>
            <a:r>
              <a:rPr lang="en-US" baseline="-25000" dirty="0" err="1">
                <a:solidFill>
                  <a:schemeClr val="tx1"/>
                </a:solidFill>
              </a:rPr>
              <a:t>t</a:t>
            </a:r>
            <a:r>
              <a:rPr lang="en-US" dirty="0">
                <a:solidFill>
                  <a:schemeClr val="tx1"/>
                </a:solidFill>
              </a:rPr>
              <a:t> Decreasing mixing</a:t>
            </a:r>
            <a:endParaRPr lang="en-US" baseline="-25000" dirty="0">
              <a:solidFill>
                <a:schemeClr val="tx1"/>
              </a:solidFill>
            </a:endParaRPr>
          </a:p>
        </p:txBody>
      </p:sp>
      <p:cxnSp>
        <p:nvCxnSpPr>
          <p:cNvPr id="8" name="Straight Arrow Connector 7">
            <a:extLst>
              <a:ext uri="{FF2B5EF4-FFF2-40B4-BE49-F238E27FC236}">
                <a16:creationId xmlns:a16="http://schemas.microsoft.com/office/drawing/2014/main" id="{559DC725-883A-89F6-3715-AF67787FC903}"/>
              </a:ext>
            </a:extLst>
          </p:cNvPr>
          <p:cNvCxnSpPr>
            <a:cxnSpLocks/>
          </p:cNvCxnSpPr>
          <p:nvPr/>
        </p:nvCxnSpPr>
        <p:spPr>
          <a:xfrm>
            <a:off x="8174368" y="1429901"/>
            <a:ext cx="638239" cy="141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80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0657D-1FB0-F593-3585-F89C0FEE8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a:p>
        </p:txBody>
      </p:sp>
      <p:sp>
        <p:nvSpPr>
          <p:cNvPr id="3" name="Title 2">
            <a:extLst>
              <a:ext uri="{FF2B5EF4-FFF2-40B4-BE49-F238E27FC236}">
                <a16:creationId xmlns:a16="http://schemas.microsoft.com/office/drawing/2014/main" id="{55F8D6A1-8031-0AA4-BC6B-79C970AF050B}"/>
              </a:ext>
            </a:extLst>
          </p:cNvPr>
          <p:cNvSpPr>
            <a:spLocks noGrp="1"/>
          </p:cNvSpPr>
          <p:nvPr>
            <p:ph type="title"/>
          </p:nvPr>
        </p:nvSpPr>
        <p:spPr/>
        <p:txBody>
          <a:bodyPr/>
          <a:lstStyle/>
          <a:p>
            <a:r>
              <a:rPr lang="en-US" dirty="0"/>
              <a:t>Mixing Efficiency from RAS, LES, and experiments</a:t>
            </a:r>
          </a:p>
        </p:txBody>
      </p:sp>
      <p:sp>
        <p:nvSpPr>
          <p:cNvPr id="4" name="Text Placeholder 3">
            <a:extLst>
              <a:ext uri="{FF2B5EF4-FFF2-40B4-BE49-F238E27FC236}">
                <a16:creationId xmlns:a16="http://schemas.microsoft.com/office/drawing/2014/main" id="{1C4FA602-6F7E-197D-3EC6-E7841D6C7E3E}"/>
              </a:ext>
            </a:extLst>
          </p:cNvPr>
          <p:cNvSpPr>
            <a:spLocks noGrp="1"/>
          </p:cNvSpPr>
          <p:nvPr>
            <p:ph type="body" idx="1"/>
          </p:nvPr>
        </p:nvSpPr>
        <p:spPr/>
        <p:txBody>
          <a:bodyPr/>
          <a:lstStyle/>
          <a:p>
            <a:endParaRPr lang="en-US" dirty="0"/>
          </a:p>
        </p:txBody>
      </p:sp>
      <p:pic>
        <p:nvPicPr>
          <p:cNvPr id="8" name="Picture 7" descr="Histogram&#10;&#10;Description automatically generated">
            <a:extLst>
              <a:ext uri="{FF2B5EF4-FFF2-40B4-BE49-F238E27FC236}">
                <a16:creationId xmlns:a16="http://schemas.microsoft.com/office/drawing/2014/main" id="{B86DF2CF-957B-9372-3712-A3252D059EA6}"/>
              </a:ext>
            </a:extLst>
          </p:cNvPr>
          <p:cNvPicPr>
            <a:picLocks noChangeAspect="1"/>
          </p:cNvPicPr>
          <p:nvPr/>
        </p:nvPicPr>
        <p:blipFill>
          <a:blip r:embed="rId2"/>
          <a:stretch>
            <a:fillRect/>
          </a:stretch>
        </p:blipFill>
        <p:spPr>
          <a:xfrm>
            <a:off x="1325880" y="822960"/>
            <a:ext cx="9692640" cy="5977128"/>
          </a:xfrm>
          <a:prstGeom prst="rect">
            <a:avLst/>
          </a:prstGeom>
        </p:spPr>
      </p:pic>
    </p:spTree>
    <p:extLst>
      <p:ext uri="{BB962C8B-B14F-4D97-AF65-F5344CB8AC3E}">
        <p14:creationId xmlns:p14="http://schemas.microsoft.com/office/powerpoint/2010/main" val="2549941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10;&#10;Description automatically generated">
            <a:extLst>
              <a:ext uri="{FF2B5EF4-FFF2-40B4-BE49-F238E27FC236}">
                <a16:creationId xmlns:a16="http://schemas.microsoft.com/office/drawing/2014/main" id="{C3591F52-7DCD-6BD4-0A2D-82A7D4DFA6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83325" y="761520"/>
            <a:ext cx="6508675" cy="5793399"/>
          </a:xfrm>
          <a:prstGeom prst="rect">
            <a:avLst/>
          </a:prstGeom>
        </p:spPr>
      </p:pic>
      <p:sp>
        <p:nvSpPr>
          <p:cNvPr id="5" name="Text Placeholder 3">
            <a:extLst>
              <a:ext uri="{FF2B5EF4-FFF2-40B4-BE49-F238E27FC236}">
                <a16:creationId xmlns:a16="http://schemas.microsoft.com/office/drawing/2014/main" id="{D0A90FD3-14C7-49DD-CBA4-AABCC7057146}"/>
              </a:ext>
            </a:extLst>
          </p:cNvPr>
          <p:cNvSpPr txBox="1">
            <a:spLocks/>
          </p:cNvSpPr>
          <p:nvPr/>
        </p:nvSpPr>
        <p:spPr>
          <a:xfrm>
            <a:off x="0" y="844378"/>
            <a:ext cx="6050996" cy="548891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000" dirty="0"/>
              <a:t>Reynolds stress tensor and mass flux vector</a:t>
            </a:r>
          </a:p>
          <a:p>
            <a:endParaRPr lang="en-US" sz="2000" dirty="0"/>
          </a:p>
          <a:p>
            <a:r>
              <a:rPr lang="en-US" sz="2000" dirty="0"/>
              <a:t>Construct error tensor for stress tensor and error vector of mass flux and differentiate</a:t>
            </a:r>
          </a:p>
          <a:p>
            <a:r>
              <a:rPr lang="en-US" sz="2000" dirty="0"/>
              <a:t>Apply least mean squared error (LMSE) method</a:t>
            </a:r>
          </a:p>
          <a:p>
            <a:endParaRPr lang="en-US" sz="2000" dirty="0"/>
          </a:p>
          <a:p>
            <a:endParaRPr lang="en-US" sz="2000" dirty="0"/>
          </a:p>
          <a:p>
            <a:r>
              <a:rPr lang="en-US" sz="2000" dirty="0"/>
              <a:t>Rearrange:</a:t>
            </a:r>
          </a:p>
          <a:p>
            <a:endParaRPr lang="en-US" sz="2000" dirty="0"/>
          </a:p>
          <a:p>
            <a:endParaRPr lang="en-US" sz="2000" dirty="0"/>
          </a:p>
          <a:p>
            <a:endParaRPr lang="en-US" sz="2000" dirty="0"/>
          </a:p>
          <a:p>
            <a:endParaRPr lang="en-US" sz="2000" dirty="0"/>
          </a:p>
          <a:p>
            <a:pPr marL="114300" indent="0">
              <a:buNone/>
            </a:pPr>
            <a:r>
              <a:rPr lang="en-US" sz="2000" dirty="0"/>
              <a:t>Small scatter is due to interpolation from cell centers to nodes and computing gradients in postprocessing</a:t>
            </a:r>
          </a:p>
        </p:txBody>
      </p:sp>
      <p:sp>
        <p:nvSpPr>
          <p:cNvPr id="2" name="Slide Number Placeholder 1">
            <a:extLst>
              <a:ext uri="{FF2B5EF4-FFF2-40B4-BE49-F238E27FC236}">
                <a16:creationId xmlns:a16="http://schemas.microsoft.com/office/drawing/2014/main" id="{C939A6E6-67E3-FA7F-A572-C7AFD133CB6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sp>
        <p:nvSpPr>
          <p:cNvPr id="3" name="Title 2">
            <a:extLst>
              <a:ext uri="{FF2B5EF4-FFF2-40B4-BE49-F238E27FC236}">
                <a16:creationId xmlns:a16="http://schemas.microsoft.com/office/drawing/2014/main" id="{2D1FEB73-8492-0B83-5D92-E79E8C56776A}"/>
              </a:ext>
            </a:extLst>
          </p:cNvPr>
          <p:cNvSpPr>
            <a:spLocks noGrp="1"/>
          </p:cNvSpPr>
          <p:nvPr>
            <p:ph type="title"/>
          </p:nvPr>
        </p:nvSpPr>
        <p:spPr/>
        <p:txBody>
          <a:bodyPr/>
          <a:lstStyle/>
          <a:p>
            <a:r>
              <a:rPr lang="en-US" dirty="0"/>
              <a:t>Least-Squares “Best Fit” Verification with RAS</a:t>
            </a:r>
          </a:p>
        </p:txBody>
      </p:sp>
      <p:sp>
        <p:nvSpPr>
          <p:cNvPr id="4" name="Text Placeholder 3">
            <a:extLst>
              <a:ext uri="{FF2B5EF4-FFF2-40B4-BE49-F238E27FC236}">
                <a16:creationId xmlns:a16="http://schemas.microsoft.com/office/drawing/2014/main" id="{4BF3597E-DCF7-D12D-6247-4BCA08F49790}"/>
              </a:ext>
            </a:extLst>
          </p:cNvPr>
          <p:cNvSpPr>
            <a:spLocks noGrp="1"/>
          </p:cNvSpPr>
          <p:nvPr>
            <p:ph type="body" idx="1"/>
          </p:nvPr>
        </p:nvSpPr>
        <p:spPr>
          <a:xfrm>
            <a:off x="6372512" y="771278"/>
            <a:ext cx="5497971" cy="427295"/>
          </a:xfrm>
        </p:spPr>
        <p:txBody>
          <a:bodyPr>
            <a:normAutofit fontScale="62500" lnSpcReduction="20000"/>
          </a:bodyPr>
          <a:lstStyle/>
          <a:p>
            <a:pPr marL="114300" indent="0" algn="ctr">
              <a:buNone/>
            </a:pPr>
            <a:r>
              <a:rPr lang="en-US" dirty="0"/>
              <a:t>RAS with </a:t>
            </a:r>
            <a:r>
              <a:rPr lang="en-US" dirty="0" err="1"/>
              <a:t>Menter</a:t>
            </a:r>
            <a:r>
              <a:rPr lang="en-US" dirty="0"/>
              <a:t>-BSL and </a:t>
            </a:r>
            <a:r>
              <a:rPr lang="en-US" dirty="0" err="1"/>
              <a:t>Sc</a:t>
            </a:r>
            <a:r>
              <a:rPr lang="en-US" baseline="-25000" dirty="0" err="1"/>
              <a:t>t</a:t>
            </a:r>
            <a:r>
              <a:rPr lang="en-US" dirty="0"/>
              <a:t>=0.5</a:t>
            </a:r>
          </a:p>
        </p:txBody>
      </p:sp>
      <p:pic>
        <p:nvPicPr>
          <p:cNvPr id="6" name="Picture 5">
            <a:extLst>
              <a:ext uri="{FF2B5EF4-FFF2-40B4-BE49-F238E27FC236}">
                <a16:creationId xmlns:a16="http://schemas.microsoft.com/office/drawing/2014/main" id="{8BD43845-AE9E-550B-AECC-5E7109EC9D37}"/>
              </a:ext>
            </a:extLst>
          </p:cNvPr>
          <p:cNvPicPr>
            <a:picLocks noChangeAspect="1"/>
          </p:cNvPicPr>
          <p:nvPr/>
        </p:nvPicPr>
        <p:blipFill>
          <a:blip r:embed="rId3"/>
          <a:stretch>
            <a:fillRect/>
          </a:stretch>
        </p:blipFill>
        <p:spPr>
          <a:xfrm>
            <a:off x="710553" y="1308134"/>
            <a:ext cx="4650377" cy="517336"/>
          </a:xfrm>
          <a:prstGeom prst="rect">
            <a:avLst/>
          </a:prstGeom>
        </p:spPr>
      </p:pic>
      <p:pic>
        <p:nvPicPr>
          <p:cNvPr id="8" name="Picture 7">
            <a:extLst>
              <a:ext uri="{FF2B5EF4-FFF2-40B4-BE49-F238E27FC236}">
                <a16:creationId xmlns:a16="http://schemas.microsoft.com/office/drawing/2014/main" id="{CA7FC701-8748-898E-5D32-7E2FA915F231}"/>
              </a:ext>
            </a:extLst>
          </p:cNvPr>
          <p:cNvPicPr>
            <a:picLocks noChangeAspect="1"/>
          </p:cNvPicPr>
          <p:nvPr/>
        </p:nvPicPr>
        <p:blipFill>
          <a:blip r:embed="rId4"/>
          <a:stretch>
            <a:fillRect/>
          </a:stretch>
        </p:blipFill>
        <p:spPr>
          <a:xfrm>
            <a:off x="197389" y="2833748"/>
            <a:ext cx="5656217" cy="691978"/>
          </a:xfrm>
          <a:prstGeom prst="rect">
            <a:avLst/>
          </a:prstGeom>
        </p:spPr>
      </p:pic>
      <p:pic>
        <p:nvPicPr>
          <p:cNvPr id="10" name="Picture 9">
            <a:extLst>
              <a:ext uri="{FF2B5EF4-FFF2-40B4-BE49-F238E27FC236}">
                <a16:creationId xmlns:a16="http://schemas.microsoft.com/office/drawing/2014/main" id="{CAACD00F-357C-F06F-3770-50217CE58F1F}"/>
              </a:ext>
            </a:extLst>
          </p:cNvPr>
          <p:cNvPicPr>
            <a:picLocks noChangeAspect="1"/>
          </p:cNvPicPr>
          <p:nvPr/>
        </p:nvPicPr>
        <p:blipFill>
          <a:blip r:embed="rId5"/>
          <a:stretch>
            <a:fillRect/>
          </a:stretch>
        </p:blipFill>
        <p:spPr>
          <a:xfrm>
            <a:off x="527672" y="4140909"/>
            <a:ext cx="5016137" cy="1156592"/>
          </a:xfrm>
          <a:prstGeom prst="rect">
            <a:avLst/>
          </a:prstGeom>
          <a:ln>
            <a:solidFill>
              <a:schemeClr val="tx1"/>
            </a:solidFill>
          </a:ln>
        </p:spPr>
      </p:pic>
    </p:spTree>
    <p:extLst>
      <p:ext uri="{BB962C8B-B14F-4D97-AF65-F5344CB8AC3E}">
        <p14:creationId xmlns:p14="http://schemas.microsoft.com/office/powerpoint/2010/main" val="60406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5A7A0-7E30-FB24-0306-85CD1C34F8C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sp>
        <p:nvSpPr>
          <p:cNvPr id="3" name="Title 2">
            <a:extLst>
              <a:ext uri="{FF2B5EF4-FFF2-40B4-BE49-F238E27FC236}">
                <a16:creationId xmlns:a16="http://schemas.microsoft.com/office/drawing/2014/main" id="{3186FFDE-04B8-FF3E-5CF1-4CDA1EEFC15B}"/>
              </a:ext>
            </a:extLst>
          </p:cNvPr>
          <p:cNvSpPr>
            <a:spLocks noGrp="1"/>
          </p:cNvSpPr>
          <p:nvPr>
            <p:ph type="title"/>
          </p:nvPr>
        </p:nvSpPr>
        <p:spPr/>
        <p:txBody>
          <a:bodyPr/>
          <a:lstStyle/>
          <a:p>
            <a:r>
              <a:rPr lang="en-US" dirty="0"/>
              <a:t>Least-Squares “Best Fit” from LES</a:t>
            </a:r>
          </a:p>
        </p:txBody>
      </p:sp>
      <p:sp>
        <p:nvSpPr>
          <p:cNvPr id="4" name="Text Placeholder 3">
            <a:extLst>
              <a:ext uri="{FF2B5EF4-FFF2-40B4-BE49-F238E27FC236}">
                <a16:creationId xmlns:a16="http://schemas.microsoft.com/office/drawing/2014/main" id="{3959447D-BA20-4E59-D937-820806575C0D}"/>
              </a:ext>
            </a:extLst>
          </p:cNvPr>
          <p:cNvSpPr>
            <a:spLocks noGrp="1"/>
          </p:cNvSpPr>
          <p:nvPr>
            <p:ph type="body" idx="1"/>
          </p:nvPr>
        </p:nvSpPr>
        <p:spPr>
          <a:xfrm>
            <a:off x="216328" y="1128217"/>
            <a:ext cx="5619878" cy="5436041"/>
          </a:xfrm>
        </p:spPr>
        <p:txBody>
          <a:bodyPr>
            <a:normAutofit/>
          </a:bodyPr>
          <a:lstStyle/>
          <a:p>
            <a:r>
              <a:rPr lang="en-US" sz="2400" dirty="0"/>
              <a:t>Scatter data are limited to helium mass fraction 0.001–0.999</a:t>
            </a:r>
          </a:p>
          <a:p>
            <a:r>
              <a:rPr lang="en-US" sz="2400" dirty="0"/>
              <a:t>Cloud of points indicates that the linear model is far from perfect for this flow</a:t>
            </a:r>
          </a:p>
          <a:p>
            <a:r>
              <a:rPr lang="en-US" sz="2400" dirty="0"/>
              <a:t>Clustering of points emerges around the slope of </a:t>
            </a:r>
            <a:r>
              <a:rPr lang="en-US" sz="2400" dirty="0" err="1"/>
              <a:t>Sc</a:t>
            </a:r>
            <a:r>
              <a:rPr lang="en-US" sz="2400" baseline="-25000" dirty="0" err="1"/>
              <a:t>t</a:t>
            </a:r>
            <a:r>
              <a:rPr lang="en-US" sz="2400" dirty="0"/>
              <a:t> 0.6–0.7 (green lines)</a:t>
            </a:r>
          </a:p>
          <a:p>
            <a:r>
              <a:rPr lang="en-US" sz="2400" dirty="0"/>
              <a:t>Consistent with findings of others:</a:t>
            </a:r>
          </a:p>
          <a:p>
            <a:pPr lvl="1"/>
            <a:r>
              <a:rPr lang="en-US" sz="2000" dirty="0" err="1"/>
              <a:t>Zilberter</a:t>
            </a:r>
            <a:r>
              <a:rPr lang="en-US" sz="2000" dirty="0"/>
              <a:t> et al., AIAA J., 2014</a:t>
            </a:r>
          </a:p>
          <a:p>
            <a:pPr lvl="1"/>
            <a:r>
              <a:rPr lang="en-US" sz="2000" dirty="0"/>
              <a:t>Baurle, AIAA J., 2017</a:t>
            </a:r>
          </a:p>
          <a:p>
            <a:r>
              <a:rPr lang="en-US" sz="2400" dirty="0"/>
              <a:t>Inconsistent with direct comparisons of mixing efficiency, where </a:t>
            </a:r>
            <a:r>
              <a:rPr lang="en-US" sz="2400" dirty="0" err="1"/>
              <a:t>Sc</a:t>
            </a:r>
            <a:r>
              <a:rPr lang="en-US" sz="2400" baseline="-25000" dirty="0" err="1"/>
              <a:t>t</a:t>
            </a:r>
            <a:r>
              <a:rPr lang="en-US" sz="2400" dirty="0"/>
              <a:t> in the range 0.1–0.25 matched the LES </a:t>
            </a:r>
          </a:p>
          <a:p>
            <a:endParaRPr lang="en-US" sz="2400" dirty="0"/>
          </a:p>
        </p:txBody>
      </p:sp>
      <p:pic>
        <p:nvPicPr>
          <p:cNvPr id="6" name="Picture 5" descr="Graphical user interface, chart&#10;&#10;Description automatically generated">
            <a:extLst>
              <a:ext uri="{FF2B5EF4-FFF2-40B4-BE49-F238E27FC236}">
                <a16:creationId xmlns:a16="http://schemas.microsoft.com/office/drawing/2014/main" id="{0557B5ED-3D48-E53C-7803-004CE00180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71335" y="751041"/>
            <a:ext cx="6530940" cy="5813217"/>
          </a:xfrm>
          <a:prstGeom prst="rect">
            <a:avLst/>
          </a:prstGeom>
        </p:spPr>
      </p:pic>
    </p:spTree>
    <p:extLst>
      <p:ext uri="{BB962C8B-B14F-4D97-AF65-F5344CB8AC3E}">
        <p14:creationId xmlns:p14="http://schemas.microsoft.com/office/powerpoint/2010/main" val="398056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BBB743-E363-8719-ECAC-5277D8C5B37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sp>
        <p:nvSpPr>
          <p:cNvPr id="3" name="Title 2">
            <a:extLst>
              <a:ext uri="{FF2B5EF4-FFF2-40B4-BE49-F238E27FC236}">
                <a16:creationId xmlns:a16="http://schemas.microsoft.com/office/drawing/2014/main" id="{7400CF7C-4C7D-835D-D829-8DF9254FFB3B}"/>
              </a:ext>
            </a:extLst>
          </p:cNvPr>
          <p:cNvSpPr>
            <a:spLocks noGrp="1"/>
          </p:cNvSpPr>
          <p:nvPr>
            <p:ph type="title"/>
          </p:nvPr>
        </p:nvSpPr>
        <p:spPr>
          <a:xfrm>
            <a:off x="1104900" y="78281"/>
            <a:ext cx="9229661" cy="636046"/>
          </a:xfrm>
        </p:spPr>
        <p:txBody>
          <a:bodyPr>
            <a:normAutofit/>
          </a:bodyPr>
          <a:lstStyle/>
          <a:p>
            <a:r>
              <a:rPr lang="en-US" dirty="0"/>
              <a:t>Mixing Efficiency from RAS, LES, and experiments</a:t>
            </a:r>
          </a:p>
        </p:txBody>
      </p:sp>
      <p:sp>
        <p:nvSpPr>
          <p:cNvPr id="4" name="Text Placeholder 3">
            <a:extLst>
              <a:ext uri="{FF2B5EF4-FFF2-40B4-BE49-F238E27FC236}">
                <a16:creationId xmlns:a16="http://schemas.microsoft.com/office/drawing/2014/main" id="{5001D7E4-CDD7-2B52-A227-9A51625658C5}"/>
              </a:ext>
            </a:extLst>
          </p:cNvPr>
          <p:cNvSpPr>
            <a:spLocks noGrp="1"/>
          </p:cNvSpPr>
          <p:nvPr>
            <p:ph type="body" idx="1"/>
          </p:nvPr>
        </p:nvSpPr>
        <p:spPr>
          <a:xfrm>
            <a:off x="0" y="966023"/>
            <a:ext cx="3927624" cy="5436041"/>
          </a:xfrm>
        </p:spPr>
        <p:txBody>
          <a:bodyPr>
            <a:normAutofit/>
          </a:bodyPr>
          <a:lstStyle/>
          <a:p>
            <a:r>
              <a:rPr lang="en-US" sz="1800" dirty="0"/>
              <a:t>EARSM and Wilcox-2006-NP turbulence models were used with </a:t>
            </a:r>
            <a:r>
              <a:rPr lang="en-US" sz="1800" dirty="0" err="1"/>
              <a:t>Sc</a:t>
            </a:r>
            <a:r>
              <a:rPr lang="en-US" sz="1800" baseline="-25000" dirty="0" err="1"/>
              <a:t>t</a:t>
            </a:r>
            <a:r>
              <a:rPr lang="en-US" sz="1800" dirty="0"/>
              <a:t> 0.6–0.7</a:t>
            </a:r>
          </a:p>
          <a:p>
            <a:r>
              <a:rPr lang="en-US" sz="1800" dirty="0"/>
              <a:t>This was motivated by modeling sensitivity study of Drozda et al. AIAA, 2019, which revealed that these models predicted higher values of the mixing eff.</a:t>
            </a:r>
          </a:p>
          <a:p>
            <a:r>
              <a:rPr lang="en-US" sz="1800" dirty="0"/>
              <a:t>GCI used in somewhat unconventional manner to predict potential range of further refined LES solutions</a:t>
            </a:r>
          </a:p>
          <a:p>
            <a:r>
              <a:rPr lang="en-US" sz="1800" dirty="0"/>
              <a:t>Observed improved prediction in the nearfield (x&lt;1.5) and </a:t>
            </a:r>
            <a:r>
              <a:rPr lang="en-US" sz="1800" dirty="0" err="1"/>
              <a:t>farfield</a:t>
            </a:r>
            <a:r>
              <a:rPr lang="en-US" sz="1800" dirty="0"/>
              <a:t> (x&gt;6.5)</a:t>
            </a:r>
          </a:p>
          <a:p>
            <a:r>
              <a:rPr lang="en-US" sz="1800" dirty="0"/>
              <a:t>Region of suppressed mixing not observed in RAS</a:t>
            </a:r>
          </a:p>
          <a:p>
            <a:pPr marL="114300" indent="0">
              <a:buNone/>
            </a:pPr>
            <a:endParaRPr lang="en-US" sz="1800" dirty="0"/>
          </a:p>
        </p:txBody>
      </p:sp>
      <p:pic>
        <p:nvPicPr>
          <p:cNvPr id="6" name="Picture 5">
            <a:extLst>
              <a:ext uri="{FF2B5EF4-FFF2-40B4-BE49-F238E27FC236}">
                <a16:creationId xmlns:a16="http://schemas.microsoft.com/office/drawing/2014/main" id="{730B5CEF-8091-4C45-8FAB-849BA5951D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68624" y="791723"/>
            <a:ext cx="8723376" cy="5514326"/>
          </a:xfrm>
          <a:prstGeom prst="rect">
            <a:avLst/>
          </a:prstGeom>
        </p:spPr>
      </p:pic>
      <p:sp>
        <p:nvSpPr>
          <p:cNvPr id="5" name="Rectangle 4">
            <a:extLst>
              <a:ext uri="{FF2B5EF4-FFF2-40B4-BE49-F238E27FC236}">
                <a16:creationId xmlns:a16="http://schemas.microsoft.com/office/drawing/2014/main" id="{AD2F5A21-37E6-4804-AA98-C3339B723D77}"/>
              </a:ext>
            </a:extLst>
          </p:cNvPr>
          <p:cNvSpPr/>
          <p:nvPr/>
        </p:nvSpPr>
        <p:spPr>
          <a:xfrm>
            <a:off x="7073144" y="964759"/>
            <a:ext cx="2382467" cy="275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Region of suppressed mixing</a:t>
            </a:r>
          </a:p>
        </p:txBody>
      </p:sp>
      <p:cxnSp>
        <p:nvCxnSpPr>
          <p:cNvPr id="7" name="Straight Arrow Connector 6">
            <a:extLst>
              <a:ext uri="{FF2B5EF4-FFF2-40B4-BE49-F238E27FC236}">
                <a16:creationId xmlns:a16="http://schemas.microsoft.com/office/drawing/2014/main" id="{64CEFB4B-835F-B0CB-C2E7-6C5DB6A5BA83}"/>
              </a:ext>
            </a:extLst>
          </p:cNvPr>
          <p:cNvCxnSpPr>
            <a:cxnSpLocks/>
            <a:stCxn id="5" idx="2"/>
          </p:cNvCxnSpPr>
          <p:nvPr/>
        </p:nvCxnSpPr>
        <p:spPr>
          <a:xfrm>
            <a:off x="8264378" y="1239908"/>
            <a:ext cx="69550" cy="4354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2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DF749-2BD4-D2DD-5483-84E42D5134E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sp>
        <p:nvSpPr>
          <p:cNvPr id="3" name="Title 2">
            <a:extLst>
              <a:ext uri="{FF2B5EF4-FFF2-40B4-BE49-F238E27FC236}">
                <a16:creationId xmlns:a16="http://schemas.microsoft.com/office/drawing/2014/main" id="{8253CE25-CE99-FA54-513D-C52202B6FF6F}"/>
              </a:ext>
            </a:extLst>
          </p:cNvPr>
          <p:cNvSpPr>
            <a:spLocks noGrp="1"/>
          </p:cNvSpPr>
          <p:nvPr>
            <p:ph type="title"/>
          </p:nvPr>
        </p:nvSpPr>
        <p:spPr>
          <a:xfrm>
            <a:off x="1225215" y="111947"/>
            <a:ext cx="9039225" cy="636046"/>
          </a:xfrm>
        </p:spPr>
        <p:txBody>
          <a:bodyPr/>
          <a:lstStyle/>
          <a:p>
            <a:r>
              <a:rPr lang="en-US" dirty="0"/>
              <a:t>Summary and Conclusions</a:t>
            </a:r>
          </a:p>
        </p:txBody>
      </p:sp>
      <p:sp>
        <p:nvSpPr>
          <p:cNvPr id="4" name="Text Placeholder 3">
            <a:extLst>
              <a:ext uri="{FF2B5EF4-FFF2-40B4-BE49-F238E27FC236}">
                <a16:creationId xmlns:a16="http://schemas.microsoft.com/office/drawing/2014/main" id="{8D9E0BA3-E944-EAE8-0AFA-AF0305B4A20E}"/>
              </a:ext>
            </a:extLst>
          </p:cNvPr>
          <p:cNvSpPr>
            <a:spLocks noGrp="1"/>
          </p:cNvSpPr>
          <p:nvPr>
            <p:ph type="body" idx="1"/>
          </p:nvPr>
        </p:nvSpPr>
        <p:spPr/>
        <p:txBody>
          <a:bodyPr>
            <a:normAutofit/>
          </a:bodyPr>
          <a:lstStyle/>
          <a:p>
            <a:r>
              <a:rPr lang="en-US" sz="2400" dirty="0"/>
              <a:t>Mixing efficiency was obtained for a strut fuel injector at hypervelocity flow conditions using RAS, LES, and experiments.</a:t>
            </a:r>
          </a:p>
          <a:p>
            <a:r>
              <a:rPr lang="en-US" sz="2400" dirty="0"/>
              <a:t>Current work demonstrated two ways in which LES can be leveraged to improve RAS predictions:</a:t>
            </a:r>
          </a:p>
          <a:p>
            <a:pPr lvl="1"/>
            <a:r>
              <a:rPr lang="en-US" sz="2000" dirty="0"/>
              <a:t>Direct tuning of the </a:t>
            </a:r>
            <a:r>
              <a:rPr lang="en-US" sz="2000" dirty="0" err="1"/>
              <a:t>Sc</a:t>
            </a:r>
            <a:r>
              <a:rPr lang="en-US" sz="2000" baseline="-25000" dirty="0" err="1"/>
              <a:t>t</a:t>
            </a:r>
            <a:r>
              <a:rPr lang="en-US" sz="2000" dirty="0"/>
              <a:t> in RAS (can match LES but potentially for the wrong reasons) </a:t>
            </a:r>
            <a:endParaRPr lang="en-US" sz="2000" baseline="-25000" dirty="0"/>
          </a:p>
          <a:p>
            <a:pPr lvl="1"/>
            <a:r>
              <a:rPr lang="en-US" sz="2000" dirty="0"/>
              <a:t>Use of least-squares “best-fit” approach to determine the most appropriate value of </a:t>
            </a:r>
            <a:r>
              <a:rPr lang="en-US" sz="2000" dirty="0" err="1"/>
              <a:t>Sc</a:t>
            </a:r>
            <a:r>
              <a:rPr lang="en-US" sz="2000" baseline="-25000" dirty="0" err="1"/>
              <a:t>t</a:t>
            </a:r>
            <a:r>
              <a:rPr lang="en-US" sz="2000" dirty="0"/>
              <a:t> , allowing for a selection of a turbulence model</a:t>
            </a:r>
            <a:endParaRPr lang="en-US" sz="1800" dirty="0"/>
          </a:p>
          <a:p>
            <a:r>
              <a:rPr lang="en-US" sz="2400" dirty="0"/>
              <a:t>Grid convergence index (GCI) was also used in </a:t>
            </a:r>
            <a:r>
              <a:rPr lang="en-US" sz="2400"/>
              <a:t>an unconventional </a:t>
            </a:r>
            <a:r>
              <a:rPr lang="en-US" sz="2400" dirty="0"/>
              <a:t>way to estimate where a further refined LES solution may reside.</a:t>
            </a:r>
          </a:p>
          <a:p>
            <a:r>
              <a:rPr lang="en-US" sz="2400" dirty="0"/>
              <a:t>Albeit both RAS and LES underpredicted the experimental data, LES appears to predict a region of suppressed mixing identified in the experiments. Additional experimental data are needed to verify this.</a:t>
            </a:r>
          </a:p>
          <a:p>
            <a:r>
              <a:rPr lang="en-US" sz="2400" dirty="0"/>
              <a:t>LES was successfully leveraged to improve RAS predictions, and identified Wilcox-2006-NP turbulence model with </a:t>
            </a:r>
            <a:r>
              <a:rPr lang="en-US" sz="2400" dirty="0" err="1"/>
              <a:t>Sc</a:t>
            </a:r>
            <a:r>
              <a:rPr lang="en-US" sz="2400" baseline="-25000" dirty="0" err="1"/>
              <a:t>t</a:t>
            </a:r>
            <a:r>
              <a:rPr lang="en-US" sz="2400" dirty="0"/>
              <a:t> of 0.7 as a good candidate for this problem.</a:t>
            </a:r>
          </a:p>
          <a:p>
            <a:endParaRPr lang="en-US" sz="1800" dirty="0"/>
          </a:p>
          <a:p>
            <a:pPr lvl="2"/>
            <a:endParaRPr lang="en-US" sz="1800" dirty="0"/>
          </a:p>
          <a:p>
            <a:pPr lvl="2"/>
            <a:endParaRPr lang="en-US" sz="1800" dirty="0"/>
          </a:p>
          <a:p>
            <a:endParaRPr lang="en-US" sz="2400" dirty="0"/>
          </a:p>
        </p:txBody>
      </p:sp>
    </p:spTree>
    <p:extLst>
      <p:ext uri="{BB962C8B-B14F-4D97-AF65-F5344CB8AC3E}">
        <p14:creationId xmlns:p14="http://schemas.microsoft.com/office/powerpoint/2010/main" val="392218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B0CC6B-173C-8F00-426D-B99570A47EA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a:p>
        </p:txBody>
      </p:sp>
      <p:sp>
        <p:nvSpPr>
          <p:cNvPr id="3" name="Title 2">
            <a:extLst>
              <a:ext uri="{FF2B5EF4-FFF2-40B4-BE49-F238E27FC236}">
                <a16:creationId xmlns:a16="http://schemas.microsoft.com/office/drawing/2014/main" id="{ACE6FA3F-96FB-8CC7-B126-7A35E9C5BDE2}"/>
              </a:ext>
            </a:extLst>
          </p:cNvPr>
          <p:cNvSpPr>
            <a:spLocks noGrp="1"/>
          </p:cNvSpPr>
          <p:nvPr>
            <p:ph type="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FC80E38F-6D1C-856E-7138-77D01722FB2B}"/>
              </a:ext>
            </a:extLst>
          </p:cNvPr>
          <p:cNvSpPr>
            <a:spLocks noGrp="1"/>
          </p:cNvSpPr>
          <p:nvPr>
            <p:ph type="body" idx="1"/>
          </p:nvPr>
        </p:nvSpPr>
        <p:spPr/>
        <p:txBody>
          <a:bodyPr/>
          <a:lstStyle/>
          <a:p>
            <a:pPr marL="114300" indent="0">
              <a:buNone/>
            </a:pPr>
            <a:r>
              <a:rPr lang="en-US" dirty="0"/>
              <a:t>This work is supported by the Hypersonic Technology Project in the Advanced Air Vehicles Program of the NASA Aeronautics Research Mission Directorate (ARMD). Computational resources are provided by the NASA Langley Research Center and the NASA Advanced Supercomputing (NAS) Division. Authors would like to thank Dr. Michael Park for helpful discussions regarding the automated unstructured grid adaptation workﬂow.</a:t>
            </a:r>
          </a:p>
        </p:txBody>
      </p:sp>
    </p:spTree>
    <p:extLst>
      <p:ext uri="{BB962C8B-B14F-4D97-AF65-F5344CB8AC3E}">
        <p14:creationId xmlns:p14="http://schemas.microsoft.com/office/powerpoint/2010/main" val="59075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2E483-32B9-4AF2-8969-946A4CA7A8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sp>
        <p:nvSpPr>
          <p:cNvPr id="3" name="Title 2">
            <a:extLst>
              <a:ext uri="{FF2B5EF4-FFF2-40B4-BE49-F238E27FC236}">
                <a16:creationId xmlns:a16="http://schemas.microsoft.com/office/drawing/2014/main" id="{0AD31945-FD45-AE71-44D5-1728FAA0E065}"/>
              </a:ext>
            </a:extLst>
          </p:cNvPr>
          <p:cNvSpPr>
            <a:spLocks noGrp="1"/>
          </p:cNvSpPr>
          <p:nvPr>
            <p:ph type="title"/>
          </p:nvPr>
        </p:nvSpPr>
        <p:spPr/>
        <p:txBody>
          <a:bodyPr/>
          <a:lstStyle/>
          <a:p>
            <a:r>
              <a:rPr lang="en-US" dirty="0"/>
              <a:t>Simulation Grids</a:t>
            </a:r>
          </a:p>
        </p:txBody>
      </p:sp>
      <p:sp>
        <p:nvSpPr>
          <p:cNvPr id="4" name="Text Placeholder 3">
            <a:extLst>
              <a:ext uri="{FF2B5EF4-FFF2-40B4-BE49-F238E27FC236}">
                <a16:creationId xmlns:a16="http://schemas.microsoft.com/office/drawing/2014/main" id="{CA4382F2-AFFD-CE52-76AD-FC3AAD22D49D}"/>
              </a:ext>
            </a:extLst>
          </p:cNvPr>
          <p:cNvSpPr>
            <a:spLocks noGrp="1"/>
          </p:cNvSpPr>
          <p:nvPr>
            <p:ph type="body" idx="1"/>
          </p:nvPr>
        </p:nvSpPr>
        <p:spPr>
          <a:xfrm>
            <a:off x="6426" y="3986740"/>
            <a:ext cx="12126251" cy="2506135"/>
          </a:xfrm>
        </p:spPr>
        <p:txBody>
          <a:bodyPr>
            <a:normAutofit lnSpcReduction="10000"/>
          </a:bodyPr>
          <a:lstStyle/>
          <a:p>
            <a:r>
              <a:rPr lang="en-US" dirty="0"/>
              <a:t>To reduce computational expense of LES and allow for a “laminar” inflow conditions (identified by PLIF) at the injection plane, the upstream region was simulated using laminar RAS with only a small region adjacent to the flat plate being turbulent.</a:t>
            </a:r>
          </a:p>
          <a:p>
            <a:r>
              <a:rPr lang="en-US" dirty="0"/>
              <a:t>The outflow profile of the upstream region was then used as the inflow for the downstream region</a:t>
            </a:r>
          </a:p>
          <a:p>
            <a:endParaRPr lang="en-US" dirty="0"/>
          </a:p>
        </p:txBody>
      </p:sp>
      <p:pic>
        <p:nvPicPr>
          <p:cNvPr id="6" name="Picture 5">
            <a:extLst>
              <a:ext uri="{FF2B5EF4-FFF2-40B4-BE49-F238E27FC236}">
                <a16:creationId xmlns:a16="http://schemas.microsoft.com/office/drawing/2014/main" id="{84A0C49D-8A6A-6E26-D693-EFAD9B682363}"/>
              </a:ext>
            </a:extLst>
          </p:cNvPr>
          <p:cNvPicPr>
            <a:picLocks noChangeAspect="1"/>
          </p:cNvPicPr>
          <p:nvPr/>
        </p:nvPicPr>
        <p:blipFill>
          <a:blip r:embed="rId2"/>
          <a:stretch>
            <a:fillRect/>
          </a:stretch>
        </p:blipFill>
        <p:spPr>
          <a:xfrm>
            <a:off x="117907" y="924054"/>
            <a:ext cx="5892655" cy="2437411"/>
          </a:xfrm>
          <a:prstGeom prst="rect">
            <a:avLst/>
          </a:prstGeom>
        </p:spPr>
      </p:pic>
      <p:pic>
        <p:nvPicPr>
          <p:cNvPr id="8" name="Picture 7">
            <a:extLst>
              <a:ext uri="{FF2B5EF4-FFF2-40B4-BE49-F238E27FC236}">
                <a16:creationId xmlns:a16="http://schemas.microsoft.com/office/drawing/2014/main" id="{D1DC14AF-3E3A-6451-467D-76002CD4C059}"/>
              </a:ext>
            </a:extLst>
          </p:cNvPr>
          <p:cNvPicPr>
            <a:picLocks noChangeAspect="1"/>
          </p:cNvPicPr>
          <p:nvPr/>
        </p:nvPicPr>
        <p:blipFill>
          <a:blip r:embed="rId3"/>
          <a:stretch>
            <a:fillRect/>
          </a:stretch>
        </p:blipFill>
        <p:spPr>
          <a:xfrm>
            <a:off x="6010562" y="826950"/>
            <a:ext cx="5884164" cy="2386007"/>
          </a:xfrm>
          <a:prstGeom prst="rect">
            <a:avLst/>
          </a:prstGeom>
        </p:spPr>
      </p:pic>
      <p:sp>
        <p:nvSpPr>
          <p:cNvPr id="5" name="Rectangle 4">
            <a:extLst>
              <a:ext uri="{FF2B5EF4-FFF2-40B4-BE49-F238E27FC236}">
                <a16:creationId xmlns:a16="http://schemas.microsoft.com/office/drawing/2014/main" id="{3D4120C6-293D-B37A-7CEF-ABD589B25772}"/>
              </a:ext>
            </a:extLst>
          </p:cNvPr>
          <p:cNvSpPr/>
          <p:nvPr/>
        </p:nvSpPr>
        <p:spPr>
          <a:xfrm>
            <a:off x="5337770" y="3466024"/>
            <a:ext cx="1617618" cy="523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Injection plane</a:t>
            </a:r>
          </a:p>
          <a:p>
            <a:pPr algn="ctr"/>
            <a:r>
              <a:rPr lang="en-US" dirty="0">
                <a:solidFill>
                  <a:schemeClr val="tx1"/>
                </a:solidFill>
              </a:rPr>
              <a:t>(x=0)</a:t>
            </a:r>
          </a:p>
        </p:txBody>
      </p:sp>
      <p:cxnSp>
        <p:nvCxnSpPr>
          <p:cNvPr id="9" name="Straight Arrow Connector 8">
            <a:extLst>
              <a:ext uri="{FF2B5EF4-FFF2-40B4-BE49-F238E27FC236}">
                <a16:creationId xmlns:a16="http://schemas.microsoft.com/office/drawing/2014/main" id="{24ECB2D7-C620-A650-8899-AA29A7CA856B}"/>
              </a:ext>
            </a:extLst>
          </p:cNvPr>
          <p:cNvCxnSpPr>
            <a:cxnSpLocks/>
          </p:cNvCxnSpPr>
          <p:nvPr/>
        </p:nvCxnSpPr>
        <p:spPr>
          <a:xfrm flipH="1" flipV="1">
            <a:off x="5787109" y="2972627"/>
            <a:ext cx="173437" cy="49339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F56AE0C-FFC3-D1AC-3856-241987277F8F}"/>
              </a:ext>
            </a:extLst>
          </p:cNvPr>
          <p:cNvCxnSpPr>
            <a:cxnSpLocks/>
          </p:cNvCxnSpPr>
          <p:nvPr/>
        </p:nvCxnSpPr>
        <p:spPr>
          <a:xfrm flipV="1">
            <a:off x="6459901" y="3219325"/>
            <a:ext cx="131143" cy="24669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60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
          <p:cNvSpPr txBox="1">
            <a:spLocks noGrp="1"/>
          </p:cNvSpPr>
          <p:nvPr>
            <p:ph type="title"/>
          </p:nvPr>
        </p:nvSpPr>
        <p:spPr>
          <a:xfrm>
            <a:off x="1386038" y="139177"/>
            <a:ext cx="7744810" cy="6360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a:t>Introduction</a:t>
            </a:r>
            <a:endParaRPr/>
          </a:p>
        </p:txBody>
      </p:sp>
      <p:sp>
        <p:nvSpPr>
          <p:cNvPr id="138" name="Google Shape;138;p2"/>
          <p:cNvSpPr txBox="1">
            <a:spLocks noGrp="1"/>
          </p:cNvSpPr>
          <p:nvPr>
            <p:ph type="body" idx="1"/>
          </p:nvPr>
        </p:nvSpPr>
        <p:spPr>
          <a:xfrm>
            <a:off x="69669" y="775223"/>
            <a:ext cx="12043954" cy="6749435"/>
          </a:xfrm>
          <a:prstGeom prst="rect">
            <a:avLst/>
          </a:prstGeom>
          <a:noFill/>
          <a:ln>
            <a:noFill/>
          </a:ln>
        </p:spPr>
        <p:txBody>
          <a:bodyPr spcFirstLastPara="1" wrap="square" lIns="91425" tIns="45700" rIns="91425" bIns="45700" anchor="t" anchorCtr="0">
            <a:normAutofit/>
          </a:bodyPr>
          <a:lstStyle/>
          <a:p>
            <a:pPr marL="114300" indent="0">
              <a:buNone/>
            </a:pPr>
            <a:r>
              <a:rPr lang="en-US" dirty="0">
                <a:solidFill>
                  <a:srgbClr val="C00000"/>
                </a:solidFill>
              </a:rPr>
              <a:t>Motivation: </a:t>
            </a:r>
            <a:r>
              <a:rPr lang="en-US" dirty="0"/>
              <a:t>Fuel injector design, leading to efficient fuel-air mixing, combustion, and </a:t>
            </a:r>
            <a:r>
              <a:rPr lang="en-US" dirty="0" err="1"/>
              <a:t>flameholding</a:t>
            </a:r>
            <a:r>
              <a:rPr lang="en-US" dirty="0"/>
              <a:t>, remains one of the key challenges for scramjet propulsion systems.</a:t>
            </a:r>
            <a:endParaRPr lang="en-US" dirty="0">
              <a:solidFill>
                <a:schemeClr val="tx1"/>
              </a:solidFill>
            </a:endParaRPr>
          </a:p>
          <a:p>
            <a:r>
              <a:rPr lang="en-US" sz="2400" dirty="0"/>
              <a:t>Reynolds-averaged simulations (RAS), “calibrated” with experiments, continue to be the primary research tool for scramjets.</a:t>
            </a:r>
          </a:p>
          <a:p>
            <a:r>
              <a:rPr lang="en-US" sz="2400" dirty="0"/>
              <a:t>RAS turbulence models and their parameters, like the turbulent Schmidt number (</a:t>
            </a:r>
            <a:r>
              <a:rPr lang="en-US" sz="2400" dirty="0" err="1"/>
              <a:t>Sc</a:t>
            </a:r>
            <a:r>
              <a:rPr lang="en-US" sz="2400" baseline="-25000" dirty="0" err="1"/>
              <a:t>t</a:t>
            </a:r>
            <a:r>
              <a:rPr lang="en-US" sz="2400" dirty="0"/>
              <a:t>), are usually selected based on expert experience and available experimental data.</a:t>
            </a:r>
          </a:p>
          <a:p>
            <a:r>
              <a:rPr lang="en-US" sz="2400" dirty="0"/>
              <a:t>In very rare cases, performance metrics of practical interest may not be (very) sensitive to modeling choices. More often their sensitivities are significant, especially in reacting flows.</a:t>
            </a:r>
          </a:p>
          <a:p>
            <a:r>
              <a:rPr lang="en-US" sz="2400" dirty="0"/>
              <a:t>In absence of experiments or in conjunction with experiments, scale resolving simulations, such as large-eddy simulations (LES) can be leveraged to inform RAS modeling choices.</a:t>
            </a:r>
          </a:p>
          <a:p>
            <a:pPr marL="0" indent="0">
              <a:buNone/>
            </a:pPr>
            <a:r>
              <a:rPr lang="en-US" dirty="0">
                <a:solidFill>
                  <a:srgbClr val="C00000"/>
                </a:solidFill>
              </a:rPr>
              <a:t>Goal: </a:t>
            </a:r>
            <a:r>
              <a:rPr lang="en-US" dirty="0">
                <a:solidFill>
                  <a:schemeClr val="tx1"/>
                </a:solidFill>
              </a:rPr>
              <a:t>Compare the mixing efficiency obtained using RAS, LES, and experiments and investigate the applicability of LES to serve as a surrogate or augment for the experimental data</a:t>
            </a:r>
            <a:endParaRPr lang="en-US" sz="2400" dirty="0">
              <a:solidFill>
                <a:schemeClr val="tx1"/>
              </a:solidFill>
            </a:endParaRPr>
          </a:p>
          <a:p>
            <a:pPr marL="0" indent="0">
              <a:buNone/>
            </a:pPr>
            <a:endParaRPr lang="en-US" dirty="0">
              <a:solidFill>
                <a:srgbClr val="C00000"/>
              </a:solidFill>
            </a:endParaRPr>
          </a:p>
        </p:txBody>
      </p:sp>
      <p:sp>
        <p:nvSpPr>
          <p:cNvPr id="139" name="Google Shape;139;p2"/>
          <p:cNvSpPr txBox="1">
            <a:spLocks noGrp="1"/>
          </p:cNvSpPr>
          <p:nvPr>
            <p:ph type="dt" idx="10"/>
          </p:nvPr>
        </p:nvSpPr>
        <p:spPr>
          <a:xfrm>
            <a:off x="152400" y="6492874"/>
            <a:ext cx="911993"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www.nasa.gov   |</a:t>
            </a:r>
            <a:endParaRPr/>
          </a:p>
        </p:txBody>
      </p:sp>
      <p:sp>
        <p:nvSpPr>
          <p:cNvPr id="140" name="Google Shape;140;p2"/>
          <p:cNvSpPr txBox="1">
            <a:spLocks noGrp="1"/>
          </p:cNvSpPr>
          <p:nvPr>
            <p:ph type="sldNum" idx="12"/>
          </p:nvPr>
        </p:nvSpPr>
        <p:spPr>
          <a:xfrm>
            <a:off x="1064393" y="6492875"/>
            <a:ext cx="321645"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753" y="877824"/>
            <a:ext cx="5414019" cy="3008376"/>
          </a:xfrm>
          <a:prstGeom prst="rect">
            <a:avLst/>
          </a:prstGeom>
        </p:spPr>
      </p:pic>
      <p:sp>
        <p:nvSpPr>
          <p:cNvPr id="3" name="Rectangle 2"/>
          <p:cNvSpPr/>
          <p:nvPr/>
        </p:nvSpPr>
        <p:spPr bwMode="auto">
          <a:xfrm>
            <a:off x="2409121" y="878086"/>
            <a:ext cx="1997059" cy="20878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buClrTx/>
            </a:pPr>
            <a:r>
              <a:rPr lang="en-US" sz="1600" dirty="0" err="1">
                <a:solidFill>
                  <a:schemeClr val="tx1"/>
                </a:solidFill>
                <a:latin typeface="Arial" charset="0"/>
              </a:rPr>
              <a:t>PLIF</a:t>
            </a:r>
            <a:r>
              <a:rPr lang="en-US" sz="1600" dirty="0">
                <a:solidFill>
                  <a:schemeClr val="tx1"/>
                </a:solidFill>
                <a:latin typeface="Arial" charset="0"/>
              </a:rPr>
              <a:t> oP12(J=14.5)</a:t>
            </a:r>
          </a:p>
        </p:txBody>
      </p:sp>
      <p:pic>
        <p:nvPicPr>
          <p:cNvPr id="23" name="Picture 22"/>
          <p:cNvPicPr>
            <a:picLocks noChangeAspect="1"/>
          </p:cNvPicPr>
          <p:nvPr/>
        </p:nvPicPr>
        <p:blipFill rotWithShape="1">
          <a:blip r:embed="rId4"/>
          <a:srcRect l="50577"/>
          <a:stretch/>
        </p:blipFill>
        <p:spPr>
          <a:xfrm>
            <a:off x="1555907" y="4116721"/>
            <a:ext cx="3686879" cy="2464755"/>
          </a:xfrm>
          <a:prstGeom prst="rect">
            <a:avLst/>
          </a:prstGeom>
        </p:spPr>
      </p:pic>
      <p:sp>
        <p:nvSpPr>
          <p:cNvPr id="25" name="TextBox 24"/>
          <p:cNvSpPr txBox="1"/>
          <p:nvPr/>
        </p:nvSpPr>
        <p:spPr>
          <a:xfrm>
            <a:off x="7255796" y="6543065"/>
            <a:ext cx="1826141" cy="307777"/>
          </a:xfrm>
          <a:prstGeom prst="rect">
            <a:avLst/>
          </a:prstGeom>
          <a:noFill/>
        </p:spPr>
        <p:txBody>
          <a:bodyPr wrap="none" rtlCol="0">
            <a:spAutoFit/>
          </a:bodyPr>
          <a:lstStyle/>
          <a:p>
            <a:r>
              <a:rPr lang="en-US" dirty="0"/>
              <a:t>Turbulent Simulation</a:t>
            </a:r>
          </a:p>
        </p:txBody>
      </p:sp>
      <p:sp>
        <p:nvSpPr>
          <p:cNvPr id="26" name="TextBox 25"/>
          <p:cNvSpPr txBox="1"/>
          <p:nvPr/>
        </p:nvSpPr>
        <p:spPr>
          <a:xfrm>
            <a:off x="2540775" y="6543066"/>
            <a:ext cx="1717137" cy="307777"/>
          </a:xfrm>
          <a:prstGeom prst="rect">
            <a:avLst/>
          </a:prstGeom>
          <a:noFill/>
        </p:spPr>
        <p:txBody>
          <a:bodyPr wrap="none" rtlCol="0">
            <a:spAutoFit/>
          </a:bodyPr>
          <a:lstStyle/>
          <a:p>
            <a:r>
              <a:rPr lang="en-US" dirty="0"/>
              <a:t>Laminar Simulation</a:t>
            </a:r>
          </a:p>
        </p:txBody>
      </p:sp>
      <p:sp>
        <p:nvSpPr>
          <p:cNvPr id="13" name="Title 1"/>
          <p:cNvSpPr txBox="1">
            <a:spLocks/>
          </p:cNvSpPr>
          <p:nvPr/>
        </p:nvSpPr>
        <p:spPr bwMode="auto">
          <a:xfrm>
            <a:off x="1524000" y="58738"/>
            <a:ext cx="88392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i="1">
                <a:solidFill>
                  <a:srgbClr val="AE0537"/>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2pPr>
            <a:lvl3pPr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3pPr>
            <a:lvl4pPr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4pPr>
            <a:lvl5pPr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b="1" i="1">
                <a:solidFill>
                  <a:srgbClr val="AE0537"/>
                </a:solidFill>
                <a:effectLst>
                  <a:outerShdw blurRad="38100" dist="38100" dir="2700000" algn="tl">
                    <a:srgbClr val="C0C0C0"/>
                  </a:outerShdw>
                </a:effectLst>
                <a:latin typeface="Arial" charset="0"/>
              </a:defRPr>
            </a:lvl9pPr>
          </a:lstStyle>
          <a:p>
            <a:pPr eaLnBrk="1" hangingPunct="1"/>
            <a:r>
              <a:rPr lang="en-US" dirty="0"/>
              <a:t>PLIF and CFI (cont.)</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4753" y="877824"/>
            <a:ext cx="5414019" cy="30083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4753" y="877825"/>
            <a:ext cx="5412487" cy="30075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4752" y="877824"/>
            <a:ext cx="5414020" cy="300837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4752" y="877824"/>
            <a:ext cx="5414020" cy="3008376"/>
          </a:xfrm>
          <a:prstGeom prst="rect">
            <a:avLst/>
          </a:prstGeom>
        </p:spPr>
      </p:pic>
      <p:pic>
        <p:nvPicPr>
          <p:cNvPr id="22" name="Picture 21"/>
          <p:cNvPicPr>
            <a:picLocks noChangeAspect="1"/>
          </p:cNvPicPr>
          <p:nvPr/>
        </p:nvPicPr>
        <p:blipFill>
          <a:blip r:embed="rId9"/>
          <a:stretch>
            <a:fillRect/>
          </a:stretch>
        </p:blipFill>
        <p:spPr>
          <a:xfrm>
            <a:off x="1555907" y="1124700"/>
            <a:ext cx="3798075" cy="2655626"/>
          </a:xfrm>
          <a:prstGeom prst="rect">
            <a:avLst/>
          </a:prstGeom>
        </p:spPr>
      </p:pic>
      <p:sp>
        <p:nvSpPr>
          <p:cNvPr id="24" name="TextBox 23"/>
          <p:cNvSpPr txBox="1"/>
          <p:nvPr/>
        </p:nvSpPr>
        <p:spPr>
          <a:xfrm>
            <a:off x="2899849" y="3544215"/>
            <a:ext cx="998991" cy="369332"/>
          </a:xfrm>
          <a:prstGeom prst="rect">
            <a:avLst/>
          </a:prstGeom>
          <a:noFill/>
        </p:spPr>
        <p:txBody>
          <a:bodyPr wrap="none" rtlCol="0">
            <a:spAutoFit/>
          </a:bodyPr>
          <a:lstStyle/>
          <a:p>
            <a:r>
              <a:rPr lang="en-US" sz="1800" dirty="0"/>
              <a:t>x=0.5 in</a:t>
            </a:r>
          </a:p>
        </p:txBody>
      </p:sp>
      <p:sp>
        <p:nvSpPr>
          <p:cNvPr id="14" name="Down Arrow 13"/>
          <p:cNvSpPr/>
          <p:nvPr/>
        </p:nvSpPr>
        <p:spPr bwMode="auto">
          <a:xfrm rot="17931839">
            <a:off x="5675064" y="1086910"/>
            <a:ext cx="178336" cy="40791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dirty="0">
              <a:solidFill>
                <a:schemeClr val="tx1"/>
              </a:solidFill>
              <a:latin typeface="Arial" charset="0"/>
            </a:endParaRPr>
          </a:p>
        </p:txBody>
      </p:sp>
      <p:sp>
        <p:nvSpPr>
          <p:cNvPr id="15" name="TextBox 14"/>
          <p:cNvSpPr txBox="1"/>
          <p:nvPr/>
        </p:nvSpPr>
        <p:spPr>
          <a:xfrm rot="1651370">
            <a:off x="5407360" y="1228868"/>
            <a:ext cx="508473" cy="276999"/>
          </a:xfrm>
          <a:prstGeom prst="rect">
            <a:avLst/>
          </a:prstGeom>
          <a:noFill/>
        </p:spPr>
        <p:txBody>
          <a:bodyPr wrap="none" rtlCol="0">
            <a:spAutoFit/>
          </a:bodyPr>
          <a:lstStyle/>
          <a:p>
            <a:r>
              <a:rPr lang="en-US" sz="1200" dirty="0"/>
              <a:t>Flow</a:t>
            </a:r>
          </a:p>
        </p:txBody>
      </p:sp>
      <p:cxnSp>
        <p:nvCxnSpPr>
          <p:cNvPr id="19" name="Straight Arrow Connector 18"/>
          <p:cNvCxnSpPr/>
          <p:nvPr/>
        </p:nvCxnSpPr>
        <p:spPr bwMode="auto">
          <a:xfrm flipV="1">
            <a:off x="7516985" y="2452515"/>
            <a:ext cx="768100" cy="656647"/>
          </a:xfrm>
          <a:prstGeom prst="straightConnector1">
            <a:avLst/>
          </a:prstGeom>
          <a:solidFill>
            <a:schemeClr val="accent1"/>
          </a:solidFill>
          <a:ln w="9525" cap="flat" cmpd="sng" algn="ctr">
            <a:solidFill>
              <a:schemeClr val="tx1"/>
            </a:solidFill>
            <a:prstDash val="solid"/>
            <a:round/>
            <a:headEnd type="none" w="med" len="med"/>
            <a:tailEnd type="triangle" w="med" len="lg"/>
          </a:ln>
          <a:effectLst/>
        </p:spPr>
      </p:cxnSp>
      <p:sp>
        <p:nvSpPr>
          <p:cNvPr id="27" name="Rectangle 26"/>
          <p:cNvSpPr/>
          <p:nvPr/>
        </p:nvSpPr>
        <p:spPr bwMode="auto">
          <a:xfrm>
            <a:off x="5937715" y="3076396"/>
            <a:ext cx="2231152" cy="27115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buClrTx/>
            </a:pPr>
            <a:r>
              <a:rPr lang="en-US" sz="1200" dirty="0">
                <a:solidFill>
                  <a:schemeClr val="tx1"/>
                </a:solidFill>
              </a:rPr>
              <a:t>Shock </a:t>
            </a:r>
            <a:r>
              <a:rPr lang="en-US" sz="1200" dirty="0"/>
              <a:t>Induced Separation</a:t>
            </a:r>
            <a:endParaRPr lang="en-US" sz="1200" dirty="0">
              <a:solidFill>
                <a:schemeClr val="tx1"/>
              </a:solidFill>
            </a:endParaRPr>
          </a:p>
        </p:txBody>
      </p:sp>
      <p:pic>
        <p:nvPicPr>
          <p:cNvPr id="20" name="Picture 19"/>
          <p:cNvPicPr>
            <a:picLocks noChangeAspect="1"/>
          </p:cNvPicPr>
          <p:nvPr/>
        </p:nvPicPr>
        <p:blipFill rotWithShape="1">
          <a:blip r:embed="rId4"/>
          <a:srcRect r="50437"/>
          <a:stretch/>
        </p:blipFill>
        <p:spPr>
          <a:xfrm>
            <a:off x="6208885" y="4113456"/>
            <a:ext cx="3697314" cy="2464755"/>
          </a:xfrm>
          <a:prstGeom prst="rect">
            <a:avLst/>
          </a:prstGeom>
        </p:spPr>
      </p:pic>
      <p:cxnSp>
        <p:nvCxnSpPr>
          <p:cNvPr id="4" name="Straight Arrow Connector 3"/>
          <p:cNvCxnSpPr/>
          <p:nvPr/>
        </p:nvCxnSpPr>
        <p:spPr bwMode="auto">
          <a:xfrm flipH="1" flipV="1">
            <a:off x="5279501" y="5345833"/>
            <a:ext cx="854904" cy="1"/>
          </a:xfrm>
          <a:prstGeom prst="straightConnector1">
            <a:avLst/>
          </a:prstGeom>
          <a:solidFill>
            <a:schemeClr val="accent1"/>
          </a:solidFill>
          <a:ln w="15875" cap="flat" cmpd="sng" algn="ctr">
            <a:solidFill>
              <a:schemeClr val="tx1"/>
            </a:solidFill>
            <a:prstDash val="solid"/>
            <a:round/>
            <a:headEnd type="none" w="med" len="med"/>
            <a:tailEnd type="triangle" w="med" len="lg"/>
          </a:ln>
          <a:effectLst/>
        </p:spPr>
      </p:cxnSp>
    </p:spTree>
    <p:extLst>
      <p:ext uri="{BB962C8B-B14F-4D97-AF65-F5344CB8AC3E}">
        <p14:creationId xmlns:p14="http://schemas.microsoft.com/office/powerpoint/2010/main" val="28260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6E247-B253-2979-8CFA-F8E92AE7E19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a:p>
        </p:txBody>
      </p:sp>
      <p:sp>
        <p:nvSpPr>
          <p:cNvPr id="3" name="Title 2">
            <a:extLst>
              <a:ext uri="{FF2B5EF4-FFF2-40B4-BE49-F238E27FC236}">
                <a16:creationId xmlns:a16="http://schemas.microsoft.com/office/drawing/2014/main" id="{F9799B0A-422C-CB44-59D8-0EFB0D821CD9}"/>
              </a:ext>
            </a:extLst>
          </p:cNvPr>
          <p:cNvSpPr>
            <a:spLocks noGrp="1"/>
          </p:cNvSpPr>
          <p:nvPr>
            <p:ph type="title"/>
          </p:nvPr>
        </p:nvSpPr>
        <p:spPr/>
        <p:txBody>
          <a:bodyPr/>
          <a:lstStyle/>
          <a:p>
            <a:r>
              <a:rPr lang="en-US" dirty="0"/>
              <a:t>Experiment, Geometry, Flow Conditions</a:t>
            </a:r>
          </a:p>
        </p:txBody>
      </p:sp>
      <p:pic>
        <p:nvPicPr>
          <p:cNvPr id="6" name="Picture 5">
            <a:extLst>
              <a:ext uri="{FF2B5EF4-FFF2-40B4-BE49-F238E27FC236}">
                <a16:creationId xmlns:a16="http://schemas.microsoft.com/office/drawing/2014/main" id="{0025B0C7-5E21-8640-823A-78023782DC7D}"/>
              </a:ext>
            </a:extLst>
          </p:cNvPr>
          <p:cNvPicPr>
            <a:picLocks noChangeAspect="1"/>
          </p:cNvPicPr>
          <p:nvPr/>
        </p:nvPicPr>
        <p:blipFill>
          <a:blip r:embed="rId2"/>
          <a:stretch>
            <a:fillRect/>
          </a:stretch>
        </p:blipFill>
        <p:spPr>
          <a:xfrm>
            <a:off x="0" y="898476"/>
            <a:ext cx="6999514" cy="3554873"/>
          </a:xfrm>
          <a:prstGeom prst="rect">
            <a:avLst/>
          </a:prstGeom>
        </p:spPr>
      </p:pic>
      <p:pic>
        <p:nvPicPr>
          <p:cNvPr id="8" name="Picture 7">
            <a:extLst>
              <a:ext uri="{FF2B5EF4-FFF2-40B4-BE49-F238E27FC236}">
                <a16:creationId xmlns:a16="http://schemas.microsoft.com/office/drawing/2014/main" id="{28645192-F3E2-6865-BBF5-3E80EFDEA0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9514" y="898477"/>
            <a:ext cx="5085766" cy="3554873"/>
          </a:xfrm>
          <a:prstGeom prst="rect">
            <a:avLst/>
          </a:prstGeom>
        </p:spPr>
      </p:pic>
      <p:pic>
        <p:nvPicPr>
          <p:cNvPr id="10" name="Picture 9">
            <a:extLst>
              <a:ext uri="{FF2B5EF4-FFF2-40B4-BE49-F238E27FC236}">
                <a16:creationId xmlns:a16="http://schemas.microsoft.com/office/drawing/2014/main" id="{DA7A973D-7737-2F39-9D53-C289051F3D31}"/>
              </a:ext>
            </a:extLst>
          </p:cNvPr>
          <p:cNvPicPr>
            <a:picLocks noChangeAspect="1"/>
          </p:cNvPicPr>
          <p:nvPr/>
        </p:nvPicPr>
        <p:blipFill>
          <a:blip r:embed="rId4"/>
          <a:stretch>
            <a:fillRect/>
          </a:stretch>
        </p:blipFill>
        <p:spPr>
          <a:xfrm>
            <a:off x="7271657" y="4544648"/>
            <a:ext cx="4920343" cy="2235071"/>
          </a:xfrm>
          <a:prstGeom prst="rect">
            <a:avLst/>
          </a:prstGeom>
        </p:spPr>
      </p:pic>
      <p:sp>
        <p:nvSpPr>
          <p:cNvPr id="11" name="Text Placeholder 3">
            <a:extLst>
              <a:ext uri="{FF2B5EF4-FFF2-40B4-BE49-F238E27FC236}">
                <a16:creationId xmlns:a16="http://schemas.microsoft.com/office/drawing/2014/main" id="{9C51AC82-2FED-B6BE-FDB8-7992690E7206}"/>
              </a:ext>
            </a:extLst>
          </p:cNvPr>
          <p:cNvSpPr txBox="1">
            <a:spLocks/>
          </p:cNvSpPr>
          <p:nvPr/>
        </p:nvSpPr>
        <p:spPr>
          <a:xfrm>
            <a:off x="-41576" y="4379184"/>
            <a:ext cx="7271657" cy="18664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1600" dirty="0">
                <a:latin typeface="Calibri" panose="020F0502020204030204" pitchFamily="34" charset="0"/>
                <a:cs typeface="Calibri" panose="020F0502020204030204" pitchFamily="34" charset="0"/>
              </a:rPr>
              <a:t>Experiment simulates combustor entrance for hypervelocity flight</a:t>
            </a:r>
          </a:p>
          <a:p>
            <a:r>
              <a:rPr lang="en-US" sz="1600" dirty="0"/>
              <a:t>High-speed mixing flow field is generated in the wake of a row of strut fuel injectors</a:t>
            </a:r>
          </a:p>
          <a:p>
            <a:r>
              <a:rPr lang="en-US" sz="1600" dirty="0"/>
              <a:t>Experiment uses “Open” Plate, Helium-fueled, modular injector block design</a:t>
            </a:r>
          </a:p>
          <a:p>
            <a:r>
              <a:rPr lang="en-US" sz="1600" dirty="0"/>
              <a:t>NO PLIF and schlieren are collected for flow vis.</a:t>
            </a:r>
          </a:p>
          <a:p>
            <a:r>
              <a:rPr lang="en-US" sz="1600" dirty="0"/>
              <a:t>In-stream rakes are used for Pt, Tt and gas sampling.</a:t>
            </a:r>
          </a:p>
        </p:txBody>
      </p:sp>
      <p:sp>
        <p:nvSpPr>
          <p:cNvPr id="14" name="Down Arrow 11">
            <a:extLst>
              <a:ext uri="{FF2B5EF4-FFF2-40B4-BE49-F238E27FC236}">
                <a16:creationId xmlns:a16="http://schemas.microsoft.com/office/drawing/2014/main" id="{D0E27B7C-C037-BC3B-BA1A-4BD9A8B7B6C1}"/>
              </a:ext>
            </a:extLst>
          </p:cNvPr>
          <p:cNvSpPr/>
          <p:nvPr/>
        </p:nvSpPr>
        <p:spPr bwMode="auto">
          <a:xfrm rot="18000000">
            <a:off x="7404763" y="851514"/>
            <a:ext cx="186686" cy="51119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286B11A6-3B97-1C32-26A9-A64C7A14C17F}"/>
              </a:ext>
            </a:extLst>
          </p:cNvPr>
          <p:cNvSpPr txBox="1"/>
          <p:nvPr/>
        </p:nvSpPr>
        <p:spPr>
          <a:xfrm rot="1800000">
            <a:off x="6994579" y="1033018"/>
            <a:ext cx="671979" cy="369332"/>
          </a:xfrm>
          <a:prstGeom prst="rect">
            <a:avLst/>
          </a:prstGeom>
          <a:noFill/>
        </p:spPr>
        <p:txBody>
          <a:bodyPr wrap="none" rtlCol="0">
            <a:spAutoFit/>
          </a:bodyPr>
          <a:lstStyle/>
          <a:p>
            <a:r>
              <a:rPr lang="en-US" sz="1800" dirty="0"/>
              <a:t>Flow</a:t>
            </a:r>
          </a:p>
        </p:txBody>
      </p:sp>
      <p:cxnSp>
        <p:nvCxnSpPr>
          <p:cNvPr id="4" name="Straight Arrow Connector 3">
            <a:extLst>
              <a:ext uri="{FF2B5EF4-FFF2-40B4-BE49-F238E27FC236}">
                <a16:creationId xmlns:a16="http://schemas.microsoft.com/office/drawing/2014/main" id="{BB5E240E-6D52-2A28-0C84-EF6B3EBDFDC5}"/>
              </a:ext>
            </a:extLst>
          </p:cNvPr>
          <p:cNvCxnSpPr>
            <a:cxnSpLocks/>
          </p:cNvCxnSpPr>
          <p:nvPr/>
        </p:nvCxnSpPr>
        <p:spPr bwMode="auto">
          <a:xfrm flipH="1">
            <a:off x="8364613" y="1936785"/>
            <a:ext cx="345405" cy="82259"/>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5" name="TextBox 4">
            <a:extLst>
              <a:ext uri="{FF2B5EF4-FFF2-40B4-BE49-F238E27FC236}">
                <a16:creationId xmlns:a16="http://schemas.microsoft.com/office/drawing/2014/main" id="{474F7F69-978E-91E6-60D3-2B45666DDD9E}"/>
              </a:ext>
            </a:extLst>
          </p:cNvPr>
          <p:cNvSpPr txBox="1"/>
          <p:nvPr/>
        </p:nvSpPr>
        <p:spPr>
          <a:xfrm>
            <a:off x="8430367" y="1977914"/>
            <a:ext cx="877163" cy="261610"/>
          </a:xfrm>
          <a:prstGeom prst="rect">
            <a:avLst/>
          </a:prstGeom>
          <a:noFill/>
        </p:spPr>
        <p:txBody>
          <a:bodyPr wrap="square" rtlCol="0">
            <a:spAutoFit/>
          </a:bodyPr>
          <a:lstStyle/>
          <a:p>
            <a:r>
              <a:rPr lang="en-US" sz="1100" dirty="0"/>
              <a:t>0.9 in</a:t>
            </a:r>
          </a:p>
        </p:txBody>
      </p:sp>
    </p:spTree>
    <p:extLst>
      <p:ext uri="{BB962C8B-B14F-4D97-AF65-F5344CB8AC3E}">
        <p14:creationId xmlns:p14="http://schemas.microsoft.com/office/powerpoint/2010/main" val="305568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40439F-CA38-4040-D171-F2D8C82E0A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a:p>
        </p:txBody>
      </p:sp>
      <p:sp>
        <p:nvSpPr>
          <p:cNvPr id="3" name="Title 2">
            <a:extLst>
              <a:ext uri="{FF2B5EF4-FFF2-40B4-BE49-F238E27FC236}">
                <a16:creationId xmlns:a16="http://schemas.microsoft.com/office/drawing/2014/main" id="{69158CA4-E23F-C28F-A48F-EB396DEBE890}"/>
              </a:ext>
            </a:extLst>
          </p:cNvPr>
          <p:cNvSpPr>
            <a:spLocks noGrp="1"/>
          </p:cNvSpPr>
          <p:nvPr>
            <p:ph type="title"/>
          </p:nvPr>
        </p:nvSpPr>
        <p:spPr/>
        <p:txBody>
          <a:bodyPr/>
          <a:lstStyle/>
          <a:p>
            <a:r>
              <a:rPr lang="en-US" dirty="0"/>
              <a:t>Mixing Efficiency from Experiments and CFD</a:t>
            </a:r>
          </a:p>
        </p:txBody>
      </p:sp>
      <p:sp>
        <p:nvSpPr>
          <p:cNvPr id="4" name="Text Placeholder 3">
            <a:extLst>
              <a:ext uri="{FF2B5EF4-FFF2-40B4-BE49-F238E27FC236}">
                <a16:creationId xmlns:a16="http://schemas.microsoft.com/office/drawing/2014/main" id="{1CC17EFB-FCFF-6B7C-C3BD-F43DC5E37419}"/>
              </a:ext>
            </a:extLst>
          </p:cNvPr>
          <p:cNvSpPr>
            <a:spLocks noGrp="1"/>
          </p:cNvSpPr>
          <p:nvPr>
            <p:ph type="body" idx="1"/>
          </p:nvPr>
        </p:nvSpPr>
        <p:spPr>
          <a:xfrm>
            <a:off x="228600" y="5155474"/>
            <a:ext cx="11734801" cy="1245326"/>
          </a:xfrm>
        </p:spPr>
        <p:txBody>
          <a:bodyPr>
            <a:normAutofit fontScale="92500" lnSpcReduction="20000"/>
          </a:bodyPr>
          <a:lstStyle/>
          <a:p>
            <a:r>
              <a:rPr lang="en-US" dirty="0"/>
              <a:t>Experimental values of the mixing efficiency are obtained using pitot pressure measurement and gas sampling of helium</a:t>
            </a:r>
          </a:p>
          <a:p>
            <a:r>
              <a:rPr lang="en-US" dirty="0"/>
              <a:t>Ground et al., AIAA Aviation, 2020</a:t>
            </a:r>
          </a:p>
        </p:txBody>
      </p:sp>
      <p:pic>
        <p:nvPicPr>
          <p:cNvPr id="8" name="Picture 7">
            <a:extLst>
              <a:ext uri="{FF2B5EF4-FFF2-40B4-BE49-F238E27FC236}">
                <a16:creationId xmlns:a16="http://schemas.microsoft.com/office/drawing/2014/main" id="{1DA8D76E-C463-6196-AC20-B9E90D3968A5}"/>
              </a:ext>
            </a:extLst>
          </p:cNvPr>
          <p:cNvPicPr>
            <a:picLocks noChangeAspect="1"/>
          </p:cNvPicPr>
          <p:nvPr/>
        </p:nvPicPr>
        <p:blipFill>
          <a:blip r:embed="rId2"/>
          <a:stretch>
            <a:fillRect/>
          </a:stretch>
        </p:blipFill>
        <p:spPr>
          <a:xfrm>
            <a:off x="4169229" y="1003001"/>
            <a:ext cx="7794171" cy="3780210"/>
          </a:xfrm>
          <a:prstGeom prst="rect">
            <a:avLst/>
          </a:prstGeom>
        </p:spPr>
      </p:pic>
      <p:pic>
        <p:nvPicPr>
          <p:cNvPr id="14" name="Picture 13">
            <a:extLst>
              <a:ext uri="{FF2B5EF4-FFF2-40B4-BE49-F238E27FC236}">
                <a16:creationId xmlns:a16="http://schemas.microsoft.com/office/drawing/2014/main" id="{76332E0A-EC7F-D760-E6C3-AD949EB59F00}"/>
              </a:ext>
            </a:extLst>
          </p:cNvPr>
          <p:cNvPicPr>
            <a:picLocks noChangeAspect="1"/>
          </p:cNvPicPr>
          <p:nvPr/>
        </p:nvPicPr>
        <p:blipFill>
          <a:blip r:embed="rId3"/>
          <a:stretch>
            <a:fillRect/>
          </a:stretch>
        </p:blipFill>
        <p:spPr>
          <a:xfrm>
            <a:off x="396239" y="1120086"/>
            <a:ext cx="3108960" cy="1126936"/>
          </a:xfrm>
          <a:prstGeom prst="rect">
            <a:avLst/>
          </a:prstGeom>
        </p:spPr>
      </p:pic>
      <p:pic>
        <p:nvPicPr>
          <p:cNvPr id="16" name="Picture 15">
            <a:extLst>
              <a:ext uri="{FF2B5EF4-FFF2-40B4-BE49-F238E27FC236}">
                <a16:creationId xmlns:a16="http://schemas.microsoft.com/office/drawing/2014/main" id="{44A177C4-9FCB-3BAD-BF16-0BA4DFD9F9BC}"/>
              </a:ext>
            </a:extLst>
          </p:cNvPr>
          <p:cNvPicPr>
            <a:picLocks noChangeAspect="1"/>
          </p:cNvPicPr>
          <p:nvPr/>
        </p:nvPicPr>
        <p:blipFill>
          <a:blip r:embed="rId4"/>
          <a:stretch>
            <a:fillRect/>
          </a:stretch>
        </p:blipFill>
        <p:spPr>
          <a:xfrm>
            <a:off x="148045" y="3923282"/>
            <a:ext cx="3605349" cy="1140117"/>
          </a:xfrm>
          <a:prstGeom prst="rect">
            <a:avLst/>
          </a:prstGeom>
        </p:spPr>
      </p:pic>
      <p:sp>
        <p:nvSpPr>
          <p:cNvPr id="17" name="Rectangle 16">
            <a:extLst>
              <a:ext uri="{FF2B5EF4-FFF2-40B4-BE49-F238E27FC236}">
                <a16:creationId xmlns:a16="http://schemas.microsoft.com/office/drawing/2014/main" id="{CA507ECF-E4B3-0340-5791-343D7680789E}"/>
              </a:ext>
            </a:extLst>
          </p:cNvPr>
          <p:cNvSpPr/>
          <p:nvPr/>
        </p:nvSpPr>
        <p:spPr>
          <a:xfrm>
            <a:off x="228600" y="2631115"/>
            <a:ext cx="1791789" cy="523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Mass flux</a:t>
            </a:r>
          </a:p>
          <a:p>
            <a:pPr algn="ctr"/>
            <a:r>
              <a:rPr lang="en-US" dirty="0">
                <a:solidFill>
                  <a:schemeClr val="tx1"/>
                </a:solidFill>
              </a:rPr>
              <a:t>(difficult to measure)</a:t>
            </a:r>
          </a:p>
        </p:txBody>
      </p:sp>
      <p:cxnSp>
        <p:nvCxnSpPr>
          <p:cNvPr id="18" name="Straight Arrow Connector 17">
            <a:extLst>
              <a:ext uri="{FF2B5EF4-FFF2-40B4-BE49-F238E27FC236}">
                <a16:creationId xmlns:a16="http://schemas.microsoft.com/office/drawing/2014/main" id="{45E2BDAE-0DE4-FCB3-8638-E14EF12FE192}"/>
              </a:ext>
            </a:extLst>
          </p:cNvPr>
          <p:cNvCxnSpPr>
            <a:cxnSpLocks/>
          </p:cNvCxnSpPr>
          <p:nvPr/>
        </p:nvCxnSpPr>
        <p:spPr>
          <a:xfrm flipV="1">
            <a:off x="1545252" y="2184741"/>
            <a:ext cx="768364" cy="4463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C98212F-412B-FCC3-035B-52A000B98EDB}"/>
              </a:ext>
            </a:extLst>
          </p:cNvPr>
          <p:cNvSpPr/>
          <p:nvPr/>
        </p:nvSpPr>
        <p:spPr>
          <a:xfrm>
            <a:off x="2551611" y="3026510"/>
            <a:ext cx="1617618" cy="523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Pitot pressure</a:t>
            </a:r>
          </a:p>
          <a:p>
            <a:pPr algn="ctr"/>
            <a:r>
              <a:rPr lang="en-US" dirty="0">
                <a:solidFill>
                  <a:schemeClr val="tx1"/>
                </a:solidFill>
              </a:rPr>
              <a:t>(easy to measure)</a:t>
            </a:r>
          </a:p>
        </p:txBody>
      </p:sp>
      <p:cxnSp>
        <p:nvCxnSpPr>
          <p:cNvPr id="21" name="Straight Arrow Connector 20">
            <a:extLst>
              <a:ext uri="{FF2B5EF4-FFF2-40B4-BE49-F238E27FC236}">
                <a16:creationId xmlns:a16="http://schemas.microsoft.com/office/drawing/2014/main" id="{380726B2-CC20-9E83-406F-DF572F4D1A3D}"/>
              </a:ext>
            </a:extLst>
          </p:cNvPr>
          <p:cNvCxnSpPr>
            <a:cxnSpLocks/>
          </p:cNvCxnSpPr>
          <p:nvPr/>
        </p:nvCxnSpPr>
        <p:spPr>
          <a:xfrm flipH="1">
            <a:off x="2952206" y="3550491"/>
            <a:ext cx="241389" cy="37279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2509E42-0404-3904-3F81-04682C938650}"/>
              </a:ext>
            </a:extLst>
          </p:cNvPr>
          <p:cNvSpPr/>
          <p:nvPr/>
        </p:nvSpPr>
        <p:spPr>
          <a:xfrm>
            <a:off x="7163210" y="4755959"/>
            <a:ext cx="1495973" cy="2578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Gas sampling grid</a:t>
            </a:r>
          </a:p>
        </p:txBody>
      </p:sp>
      <p:cxnSp>
        <p:nvCxnSpPr>
          <p:cNvPr id="26" name="Straight Arrow Connector 25">
            <a:extLst>
              <a:ext uri="{FF2B5EF4-FFF2-40B4-BE49-F238E27FC236}">
                <a16:creationId xmlns:a16="http://schemas.microsoft.com/office/drawing/2014/main" id="{923DF458-F39F-D887-7AEC-22A50360F247}"/>
              </a:ext>
            </a:extLst>
          </p:cNvPr>
          <p:cNvCxnSpPr>
            <a:cxnSpLocks/>
          </p:cNvCxnSpPr>
          <p:nvPr/>
        </p:nvCxnSpPr>
        <p:spPr>
          <a:xfrm flipH="1" flipV="1">
            <a:off x="7228114" y="4422137"/>
            <a:ext cx="226423" cy="33382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043723-14D6-E3B4-2BC4-FA0CE6173597}"/>
              </a:ext>
            </a:extLst>
          </p:cNvPr>
          <p:cNvPicPr>
            <a:picLocks noChangeAspect="1"/>
          </p:cNvPicPr>
          <p:nvPr/>
        </p:nvPicPr>
        <p:blipFill>
          <a:blip r:embed="rId5"/>
          <a:stretch>
            <a:fillRect/>
          </a:stretch>
        </p:blipFill>
        <p:spPr>
          <a:xfrm>
            <a:off x="8022773" y="1060423"/>
            <a:ext cx="4121282" cy="3588946"/>
          </a:xfrm>
          <a:prstGeom prst="rect">
            <a:avLst/>
          </a:prstGeom>
        </p:spPr>
      </p:pic>
      <p:sp>
        <p:nvSpPr>
          <p:cNvPr id="9" name="Rectangle 8">
            <a:extLst>
              <a:ext uri="{FF2B5EF4-FFF2-40B4-BE49-F238E27FC236}">
                <a16:creationId xmlns:a16="http://schemas.microsoft.com/office/drawing/2014/main" id="{70338BC4-7CAA-46CC-6F48-453D2771B236}"/>
              </a:ext>
            </a:extLst>
          </p:cNvPr>
          <p:cNvSpPr/>
          <p:nvPr/>
        </p:nvSpPr>
        <p:spPr>
          <a:xfrm>
            <a:off x="4105595" y="952021"/>
            <a:ext cx="375238" cy="41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B89D81-4557-DFB3-3ECB-924868530EA1}"/>
              </a:ext>
            </a:extLst>
          </p:cNvPr>
          <p:cNvSpPr/>
          <p:nvPr/>
        </p:nvSpPr>
        <p:spPr>
          <a:xfrm>
            <a:off x="7959139" y="1003001"/>
            <a:ext cx="375238" cy="41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7D0870-C712-46F9-31CB-BD5DD82A9918}"/>
              </a:ext>
            </a:extLst>
          </p:cNvPr>
          <p:cNvSpPr/>
          <p:nvPr/>
        </p:nvSpPr>
        <p:spPr>
          <a:xfrm>
            <a:off x="6251118" y="850286"/>
            <a:ext cx="3630391" cy="19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From Ground et al., AIAA Aviation, 2020</a:t>
            </a:r>
          </a:p>
        </p:txBody>
      </p:sp>
    </p:spTree>
    <p:extLst>
      <p:ext uri="{BB962C8B-B14F-4D97-AF65-F5344CB8AC3E}">
        <p14:creationId xmlns:p14="http://schemas.microsoft.com/office/powerpoint/2010/main" val="180241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53716-F218-6FE1-A3EC-14DE3BA0F78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
        <p:nvSpPr>
          <p:cNvPr id="3" name="Title 2">
            <a:extLst>
              <a:ext uri="{FF2B5EF4-FFF2-40B4-BE49-F238E27FC236}">
                <a16:creationId xmlns:a16="http://schemas.microsoft.com/office/drawing/2014/main" id="{EAEDDC91-04A3-E923-9942-32B1E21BD1E3}"/>
              </a:ext>
            </a:extLst>
          </p:cNvPr>
          <p:cNvSpPr>
            <a:spLocks noGrp="1"/>
          </p:cNvSpPr>
          <p:nvPr>
            <p:ph type="title"/>
          </p:nvPr>
        </p:nvSpPr>
        <p:spPr/>
        <p:txBody>
          <a:bodyPr/>
          <a:lstStyle/>
          <a:p>
            <a:r>
              <a:rPr lang="en-US" dirty="0"/>
              <a:t>RAS (</a:t>
            </a:r>
            <a:r>
              <a:rPr lang="en-US" dirty="0" err="1"/>
              <a:t>Menter</a:t>
            </a:r>
            <a:r>
              <a:rPr lang="en-US" dirty="0"/>
              <a:t> </a:t>
            </a:r>
            <a:r>
              <a:rPr lang="en-US" dirty="0" err="1"/>
              <a:t>Sc</a:t>
            </a:r>
            <a:r>
              <a:rPr lang="en-US" baseline="-25000" dirty="0" err="1"/>
              <a:t>t</a:t>
            </a:r>
            <a:r>
              <a:rPr lang="en-US" dirty="0"/>
              <a:t> 0.5)  </a:t>
            </a:r>
          </a:p>
        </p:txBody>
      </p:sp>
      <p:sp>
        <p:nvSpPr>
          <p:cNvPr id="4" name="Text Placeholder 3">
            <a:extLst>
              <a:ext uri="{FF2B5EF4-FFF2-40B4-BE49-F238E27FC236}">
                <a16:creationId xmlns:a16="http://schemas.microsoft.com/office/drawing/2014/main" id="{0621ED6A-2B19-05BC-B96E-DF5D20458DA1}"/>
              </a:ext>
            </a:extLst>
          </p:cNvPr>
          <p:cNvSpPr>
            <a:spLocks noGrp="1"/>
          </p:cNvSpPr>
          <p:nvPr>
            <p:ph type="body" idx="1"/>
          </p:nvPr>
        </p:nvSpPr>
        <p:spPr/>
        <p:txBody>
          <a:bodyPr/>
          <a:lstStyle/>
          <a:p>
            <a:endParaRPr lang="en-US"/>
          </a:p>
        </p:txBody>
      </p:sp>
      <p:pic>
        <p:nvPicPr>
          <p:cNvPr id="6" name="Picture 5" descr="Graphical user interface, chart&#10;&#10;Description automatically generated">
            <a:extLst>
              <a:ext uri="{FF2B5EF4-FFF2-40B4-BE49-F238E27FC236}">
                <a16:creationId xmlns:a16="http://schemas.microsoft.com/office/drawing/2014/main" id="{576C677A-0B5F-A0E7-A29A-F320BF6D1C98}"/>
              </a:ext>
            </a:extLst>
          </p:cNvPr>
          <p:cNvPicPr>
            <a:picLocks noChangeAspect="1"/>
          </p:cNvPicPr>
          <p:nvPr/>
        </p:nvPicPr>
        <p:blipFill>
          <a:blip r:embed="rId2"/>
          <a:stretch>
            <a:fillRect/>
          </a:stretch>
        </p:blipFill>
        <p:spPr>
          <a:xfrm>
            <a:off x="10274" y="868985"/>
            <a:ext cx="6096000" cy="5462588"/>
          </a:xfrm>
          <a:prstGeom prst="rect">
            <a:avLst/>
          </a:prstGeom>
        </p:spPr>
      </p:pic>
      <p:pic>
        <p:nvPicPr>
          <p:cNvPr id="8" name="Picture 7" descr="Chart&#10;&#10;Description automatically generated">
            <a:extLst>
              <a:ext uri="{FF2B5EF4-FFF2-40B4-BE49-F238E27FC236}">
                <a16:creationId xmlns:a16="http://schemas.microsoft.com/office/drawing/2014/main" id="{C390B880-0AB5-743A-145C-B5940E7FCFB7}"/>
              </a:ext>
            </a:extLst>
          </p:cNvPr>
          <p:cNvPicPr>
            <a:picLocks noChangeAspect="1"/>
          </p:cNvPicPr>
          <p:nvPr/>
        </p:nvPicPr>
        <p:blipFill>
          <a:blip r:embed="rId3"/>
          <a:stretch>
            <a:fillRect/>
          </a:stretch>
        </p:blipFill>
        <p:spPr>
          <a:xfrm>
            <a:off x="6096000" y="871236"/>
            <a:ext cx="6096000" cy="5462588"/>
          </a:xfrm>
          <a:prstGeom prst="rect">
            <a:avLst/>
          </a:prstGeom>
        </p:spPr>
      </p:pic>
    </p:spTree>
    <p:extLst>
      <p:ext uri="{BB962C8B-B14F-4D97-AF65-F5344CB8AC3E}">
        <p14:creationId xmlns:p14="http://schemas.microsoft.com/office/powerpoint/2010/main" val="6881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29330C-9703-2DEB-8E26-0CA7148FD76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a:p>
        </p:txBody>
      </p:sp>
      <p:sp>
        <p:nvSpPr>
          <p:cNvPr id="3" name="Title 2">
            <a:extLst>
              <a:ext uri="{FF2B5EF4-FFF2-40B4-BE49-F238E27FC236}">
                <a16:creationId xmlns:a16="http://schemas.microsoft.com/office/drawing/2014/main" id="{7AB7D288-7A72-4FD0-F257-6BF81ED6BE3E}"/>
              </a:ext>
            </a:extLst>
          </p:cNvPr>
          <p:cNvSpPr>
            <a:spLocks noGrp="1"/>
          </p:cNvSpPr>
          <p:nvPr>
            <p:ph type="title"/>
          </p:nvPr>
        </p:nvSpPr>
        <p:spPr/>
        <p:txBody>
          <a:bodyPr/>
          <a:lstStyle/>
          <a:p>
            <a:r>
              <a:rPr lang="en-US" dirty="0"/>
              <a:t>LES</a:t>
            </a:r>
          </a:p>
        </p:txBody>
      </p:sp>
      <p:sp>
        <p:nvSpPr>
          <p:cNvPr id="4" name="Text Placeholder 3">
            <a:extLst>
              <a:ext uri="{FF2B5EF4-FFF2-40B4-BE49-F238E27FC236}">
                <a16:creationId xmlns:a16="http://schemas.microsoft.com/office/drawing/2014/main" id="{9E4B4CFD-6EB8-CEDD-3E21-28474EE527EA}"/>
              </a:ext>
            </a:extLst>
          </p:cNvPr>
          <p:cNvSpPr>
            <a:spLocks noGrp="1"/>
          </p:cNvSpPr>
          <p:nvPr>
            <p:ph type="body" idx="1"/>
          </p:nvPr>
        </p:nvSpPr>
        <p:spPr/>
        <p:txBody>
          <a:bodyPr/>
          <a:lstStyle/>
          <a:p>
            <a:endParaRPr lang="en-US"/>
          </a:p>
        </p:txBody>
      </p:sp>
      <p:pic>
        <p:nvPicPr>
          <p:cNvPr id="5" name="time_mach_avg">
            <a:hlinkClick r:id="" action="ppaction://media"/>
            <a:extLst>
              <a:ext uri="{FF2B5EF4-FFF2-40B4-BE49-F238E27FC236}">
                <a16:creationId xmlns:a16="http://schemas.microsoft.com/office/drawing/2014/main" id="{85996512-CEB8-9F69-AF6D-DDADB2EA01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74899"/>
            <a:ext cx="6096851" cy="5468113"/>
          </a:xfrm>
          <a:prstGeom prst="rect">
            <a:avLst/>
          </a:prstGeom>
        </p:spPr>
      </p:pic>
      <p:pic>
        <p:nvPicPr>
          <p:cNvPr id="6" name="time_yhe_avg">
            <a:hlinkClick r:id="" action="ppaction://media"/>
            <a:extLst>
              <a:ext uri="{FF2B5EF4-FFF2-40B4-BE49-F238E27FC236}">
                <a16:creationId xmlns:a16="http://schemas.microsoft.com/office/drawing/2014/main" id="{4FEBD934-0EF5-F27D-C217-3FC34117C25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5149" y="874899"/>
            <a:ext cx="6096851" cy="5468113"/>
          </a:xfrm>
          <a:prstGeom prst="rect">
            <a:avLst/>
          </a:prstGeom>
        </p:spPr>
      </p:pic>
    </p:spTree>
    <p:extLst>
      <p:ext uri="{BB962C8B-B14F-4D97-AF65-F5344CB8AC3E}">
        <p14:creationId xmlns:p14="http://schemas.microsoft.com/office/powerpoint/2010/main" val="23546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5"/>
                                        </p:tgtEl>
                                      </p:cBhvr>
                                    </p:cmd>
                                  </p:childTnLst>
                                </p:cTn>
                              </p:par>
                              <p:par>
                                <p:cTn id="7" presetID="1" presetClass="mediacall" presetSubtype="0" fill="hold" nodeType="withEffect">
                                  <p:stCondLst>
                                    <p:cond delay="0"/>
                                  </p:stCondLst>
                                  <p:childTnLst>
                                    <p:cmd type="call" cmd="playFrom(0.0)">
                                      <p:cBhvr>
                                        <p:cTn id="8"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DA8C6-04DA-95C3-CF23-645E46200F6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sp>
        <p:nvSpPr>
          <p:cNvPr id="3" name="Title 2">
            <a:extLst>
              <a:ext uri="{FF2B5EF4-FFF2-40B4-BE49-F238E27FC236}">
                <a16:creationId xmlns:a16="http://schemas.microsoft.com/office/drawing/2014/main" id="{53B6AA90-A485-44EA-3F19-389E6D11E819}"/>
              </a:ext>
            </a:extLst>
          </p:cNvPr>
          <p:cNvSpPr>
            <a:spLocks noGrp="1"/>
          </p:cNvSpPr>
          <p:nvPr>
            <p:ph type="title"/>
          </p:nvPr>
        </p:nvSpPr>
        <p:spPr/>
        <p:txBody>
          <a:bodyPr/>
          <a:lstStyle/>
          <a:p>
            <a:r>
              <a:rPr lang="en-US" dirty="0"/>
              <a:t>Time-averaged LES</a:t>
            </a:r>
          </a:p>
        </p:txBody>
      </p:sp>
      <p:sp>
        <p:nvSpPr>
          <p:cNvPr id="4" name="Text Placeholder 3">
            <a:extLst>
              <a:ext uri="{FF2B5EF4-FFF2-40B4-BE49-F238E27FC236}">
                <a16:creationId xmlns:a16="http://schemas.microsoft.com/office/drawing/2014/main" id="{3F221750-0A8E-66FA-0080-31AF3E7246C6}"/>
              </a:ext>
            </a:extLst>
          </p:cNvPr>
          <p:cNvSpPr>
            <a:spLocks noGrp="1"/>
          </p:cNvSpPr>
          <p:nvPr>
            <p:ph type="body" idx="1"/>
          </p:nvPr>
        </p:nvSpPr>
        <p:spPr/>
        <p:txBody>
          <a:bodyPr/>
          <a:lstStyle/>
          <a:p>
            <a:endParaRPr lang="en-US" dirty="0"/>
          </a:p>
        </p:txBody>
      </p:sp>
      <p:pic>
        <p:nvPicPr>
          <p:cNvPr id="6" name="Picture 5" descr="Chart&#10;&#10;Description automatically generated">
            <a:extLst>
              <a:ext uri="{FF2B5EF4-FFF2-40B4-BE49-F238E27FC236}">
                <a16:creationId xmlns:a16="http://schemas.microsoft.com/office/drawing/2014/main" id="{85A3D93A-C6AF-CBCB-F487-1EB0B73305DD}"/>
              </a:ext>
            </a:extLst>
          </p:cNvPr>
          <p:cNvPicPr>
            <a:picLocks noChangeAspect="1"/>
          </p:cNvPicPr>
          <p:nvPr/>
        </p:nvPicPr>
        <p:blipFill>
          <a:blip r:embed="rId2"/>
          <a:stretch>
            <a:fillRect/>
          </a:stretch>
        </p:blipFill>
        <p:spPr>
          <a:xfrm>
            <a:off x="-338" y="867598"/>
            <a:ext cx="6096338" cy="5461303"/>
          </a:xfrm>
          <a:prstGeom prst="rect">
            <a:avLst/>
          </a:prstGeom>
        </p:spPr>
      </p:pic>
      <p:pic>
        <p:nvPicPr>
          <p:cNvPr id="8" name="Picture 7" descr="Chart&#10;&#10;Description automatically generated">
            <a:extLst>
              <a:ext uri="{FF2B5EF4-FFF2-40B4-BE49-F238E27FC236}">
                <a16:creationId xmlns:a16="http://schemas.microsoft.com/office/drawing/2014/main" id="{BF03510B-2053-9F9D-440E-83734CDEE1A8}"/>
              </a:ext>
            </a:extLst>
          </p:cNvPr>
          <p:cNvPicPr>
            <a:picLocks noChangeAspect="1"/>
          </p:cNvPicPr>
          <p:nvPr/>
        </p:nvPicPr>
        <p:blipFill>
          <a:blip r:embed="rId3"/>
          <a:stretch>
            <a:fillRect/>
          </a:stretch>
        </p:blipFill>
        <p:spPr>
          <a:xfrm>
            <a:off x="6096000" y="867901"/>
            <a:ext cx="6096000" cy="5461000"/>
          </a:xfrm>
          <a:prstGeom prst="rect">
            <a:avLst/>
          </a:prstGeom>
        </p:spPr>
      </p:pic>
    </p:spTree>
    <p:extLst>
      <p:ext uri="{BB962C8B-B14F-4D97-AF65-F5344CB8AC3E}">
        <p14:creationId xmlns:p14="http://schemas.microsoft.com/office/powerpoint/2010/main" val="315656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A12340-11B3-5044-F618-09E2E13C3F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a:p>
        </p:txBody>
      </p:sp>
      <p:sp>
        <p:nvSpPr>
          <p:cNvPr id="3" name="Title 2">
            <a:extLst>
              <a:ext uri="{FF2B5EF4-FFF2-40B4-BE49-F238E27FC236}">
                <a16:creationId xmlns:a16="http://schemas.microsoft.com/office/drawing/2014/main" id="{7F18D458-B49F-DC29-5C40-88FED8C895C1}"/>
              </a:ext>
            </a:extLst>
          </p:cNvPr>
          <p:cNvSpPr>
            <a:spLocks noGrp="1"/>
          </p:cNvSpPr>
          <p:nvPr>
            <p:ph type="title"/>
          </p:nvPr>
        </p:nvSpPr>
        <p:spPr/>
        <p:txBody>
          <a:bodyPr/>
          <a:lstStyle/>
          <a:p>
            <a:r>
              <a:rPr lang="en-US" dirty="0"/>
              <a:t>RAS (</a:t>
            </a:r>
            <a:r>
              <a:rPr lang="en-US" dirty="0" err="1"/>
              <a:t>Menter</a:t>
            </a:r>
            <a:r>
              <a:rPr lang="en-US" dirty="0"/>
              <a:t> QCR) and LES</a:t>
            </a:r>
          </a:p>
        </p:txBody>
      </p:sp>
      <p:sp>
        <p:nvSpPr>
          <p:cNvPr id="4" name="Text Placeholder 3">
            <a:extLst>
              <a:ext uri="{FF2B5EF4-FFF2-40B4-BE49-F238E27FC236}">
                <a16:creationId xmlns:a16="http://schemas.microsoft.com/office/drawing/2014/main" id="{939AD7CA-A50A-665D-E6A5-9E36E2EDC52F}"/>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9AEE81FA-652F-79D6-F370-0AA5D6994027}"/>
              </a:ext>
            </a:extLst>
          </p:cNvPr>
          <p:cNvPicPr>
            <a:picLocks noChangeAspect="1"/>
          </p:cNvPicPr>
          <p:nvPr/>
        </p:nvPicPr>
        <p:blipFill>
          <a:blip r:embed="rId2"/>
          <a:stretch>
            <a:fillRect/>
          </a:stretch>
        </p:blipFill>
        <p:spPr>
          <a:xfrm>
            <a:off x="42675" y="831587"/>
            <a:ext cx="6096000" cy="5578515"/>
          </a:xfrm>
          <a:prstGeom prst="rect">
            <a:avLst/>
          </a:prstGeom>
        </p:spPr>
      </p:pic>
      <p:pic>
        <p:nvPicPr>
          <p:cNvPr id="8" name="Picture 7">
            <a:extLst>
              <a:ext uri="{FF2B5EF4-FFF2-40B4-BE49-F238E27FC236}">
                <a16:creationId xmlns:a16="http://schemas.microsoft.com/office/drawing/2014/main" id="{C3CD96DA-C763-F46D-99CE-CDF1F8DC718C}"/>
              </a:ext>
            </a:extLst>
          </p:cNvPr>
          <p:cNvPicPr>
            <a:picLocks noChangeAspect="1"/>
          </p:cNvPicPr>
          <p:nvPr/>
        </p:nvPicPr>
        <p:blipFill>
          <a:blip r:embed="rId3"/>
          <a:stretch>
            <a:fillRect/>
          </a:stretch>
        </p:blipFill>
        <p:spPr>
          <a:xfrm>
            <a:off x="6138675" y="893232"/>
            <a:ext cx="5940311" cy="5448503"/>
          </a:xfrm>
          <a:prstGeom prst="rect">
            <a:avLst/>
          </a:prstGeom>
        </p:spPr>
      </p:pic>
      <p:sp>
        <p:nvSpPr>
          <p:cNvPr id="5" name="Rectangle 4">
            <a:extLst>
              <a:ext uri="{FF2B5EF4-FFF2-40B4-BE49-F238E27FC236}">
                <a16:creationId xmlns:a16="http://schemas.microsoft.com/office/drawing/2014/main" id="{299B51F5-87BD-2EB1-9B4F-3FDA0D3CDE15}"/>
              </a:ext>
            </a:extLst>
          </p:cNvPr>
          <p:cNvSpPr/>
          <p:nvPr/>
        </p:nvSpPr>
        <p:spPr>
          <a:xfrm>
            <a:off x="8476510" y="6492875"/>
            <a:ext cx="1802820" cy="2578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Time-averaged LES</a:t>
            </a:r>
          </a:p>
        </p:txBody>
      </p:sp>
      <p:sp>
        <p:nvSpPr>
          <p:cNvPr id="7" name="Rectangle 6">
            <a:extLst>
              <a:ext uri="{FF2B5EF4-FFF2-40B4-BE49-F238E27FC236}">
                <a16:creationId xmlns:a16="http://schemas.microsoft.com/office/drawing/2014/main" id="{2C87814C-982A-44C0-8517-D97A19F5F452}"/>
              </a:ext>
            </a:extLst>
          </p:cNvPr>
          <p:cNvSpPr/>
          <p:nvPr/>
        </p:nvSpPr>
        <p:spPr>
          <a:xfrm>
            <a:off x="1980610" y="6497442"/>
            <a:ext cx="2431830" cy="2578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RAS w/ </a:t>
            </a:r>
            <a:r>
              <a:rPr lang="en-US" dirty="0" err="1">
                <a:solidFill>
                  <a:schemeClr val="tx1"/>
                </a:solidFill>
              </a:rPr>
              <a:t>Menter</a:t>
            </a:r>
            <a:r>
              <a:rPr lang="en-US" dirty="0">
                <a:solidFill>
                  <a:schemeClr val="tx1"/>
                </a:solidFill>
              </a:rPr>
              <a:t>-QCR </a:t>
            </a:r>
            <a:r>
              <a:rPr lang="en-US" dirty="0" err="1">
                <a:solidFill>
                  <a:schemeClr val="tx1"/>
                </a:solidFill>
              </a:rPr>
              <a:t>Sc</a:t>
            </a:r>
            <a:r>
              <a:rPr lang="en-US" baseline="-25000" dirty="0" err="1">
                <a:solidFill>
                  <a:schemeClr val="tx1"/>
                </a:solidFill>
              </a:rPr>
              <a:t>t</a:t>
            </a:r>
            <a:r>
              <a:rPr lang="en-US" dirty="0">
                <a:solidFill>
                  <a:schemeClr val="tx1"/>
                </a:solidFill>
              </a:rPr>
              <a:t> 0.5</a:t>
            </a:r>
          </a:p>
        </p:txBody>
      </p:sp>
    </p:spTree>
    <p:extLst>
      <p:ext uri="{BB962C8B-B14F-4D97-AF65-F5344CB8AC3E}">
        <p14:creationId xmlns:p14="http://schemas.microsoft.com/office/powerpoint/2010/main" val="326035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0657D-1FB0-F593-3585-F89C0FEE8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sp>
        <p:nvSpPr>
          <p:cNvPr id="3" name="Title 2">
            <a:extLst>
              <a:ext uri="{FF2B5EF4-FFF2-40B4-BE49-F238E27FC236}">
                <a16:creationId xmlns:a16="http://schemas.microsoft.com/office/drawing/2014/main" id="{55F8D6A1-8031-0AA4-BC6B-79C970AF050B}"/>
              </a:ext>
            </a:extLst>
          </p:cNvPr>
          <p:cNvSpPr>
            <a:spLocks noGrp="1"/>
          </p:cNvSpPr>
          <p:nvPr>
            <p:ph type="title"/>
          </p:nvPr>
        </p:nvSpPr>
        <p:spPr/>
        <p:txBody>
          <a:bodyPr/>
          <a:lstStyle/>
          <a:p>
            <a:r>
              <a:rPr lang="en-US" dirty="0"/>
              <a:t>Mixing Efficiency from RAS, LES, and experiments</a:t>
            </a:r>
          </a:p>
        </p:txBody>
      </p:sp>
      <p:sp>
        <p:nvSpPr>
          <p:cNvPr id="4" name="Text Placeholder 3">
            <a:extLst>
              <a:ext uri="{FF2B5EF4-FFF2-40B4-BE49-F238E27FC236}">
                <a16:creationId xmlns:a16="http://schemas.microsoft.com/office/drawing/2014/main" id="{1C4FA602-6F7E-197D-3EC6-E7841D6C7E3E}"/>
              </a:ext>
            </a:extLst>
          </p:cNvPr>
          <p:cNvSpPr>
            <a:spLocks noGrp="1"/>
          </p:cNvSpPr>
          <p:nvPr>
            <p:ph type="body" idx="1"/>
          </p:nvPr>
        </p:nvSpPr>
        <p:spPr/>
        <p:txBody>
          <a:bodyPr/>
          <a:lstStyle/>
          <a:p>
            <a:endParaRPr lang="en-US" dirty="0"/>
          </a:p>
        </p:txBody>
      </p:sp>
      <p:pic>
        <p:nvPicPr>
          <p:cNvPr id="6" name="Picture 5" descr="Chart, histogram&#10;&#10;Description automatically generated">
            <a:extLst>
              <a:ext uri="{FF2B5EF4-FFF2-40B4-BE49-F238E27FC236}">
                <a16:creationId xmlns:a16="http://schemas.microsoft.com/office/drawing/2014/main" id="{3BF01C1E-9782-6DCE-4643-3A2B60741A15}"/>
              </a:ext>
            </a:extLst>
          </p:cNvPr>
          <p:cNvPicPr>
            <a:picLocks noChangeAspect="1"/>
          </p:cNvPicPr>
          <p:nvPr/>
        </p:nvPicPr>
        <p:blipFill>
          <a:blip r:embed="rId2"/>
          <a:stretch>
            <a:fillRect/>
          </a:stretch>
        </p:blipFill>
        <p:spPr>
          <a:xfrm>
            <a:off x="1325880" y="822960"/>
            <a:ext cx="9692640" cy="5977128"/>
          </a:xfrm>
          <a:prstGeom prst="rect">
            <a:avLst/>
          </a:prstGeom>
        </p:spPr>
      </p:pic>
      <p:sp>
        <p:nvSpPr>
          <p:cNvPr id="7" name="Rectangle 6">
            <a:extLst>
              <a:ext uri="{FF2B5EF4-FFF2-40B4-BE49-F238E27FC236}">
                <a16:creationId xmlns:a16="http://schemas.microsoft.com/office/drawing/2014/main" id="{1A7B1311-2E5F-1BFC-FCF0-9EC58BB9D8A5}"/>
              </a:ext>
            </a:extLst>
          </p:cNvPr>
          <p:cNvSpPr/>
          <p:nvPr/>
        </p:nvSpPr>
        <p:spPr>
          <a:xfrm>
            <a:off x="5275025" y="1210238"/>
            <a:ext cx="2382467" cy="275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Region of suppressed mixing</a:t>
            </a:r>
          </a:p>
        </p:txBody>
      </p:sp>
      <p:cxnSp>
        <p:nvCxnSpPr>
          <p:cNvPr id="8" name="Straight Arrow Connector 7">
            <a:extLst>
              <a:ext uri="{FF2B5EF4-FFF2-40B4-BE49-F238E27FC236}">
                <a16:creationId xmlns:a16="http://schemas.microsoft.com/office/drawing/2014/main" id="{0B9DE3BE-6B40-A302-1FF2-63D6047E1727}"/>
              </a:ext>
            </a:extLst>
          </p:cNvPr>
          <p:cNvCxnSpPr>
            <a:cxnSpLocks/>
            <a:stCxn id="7" idx="2"/>
          </p:cNvCxnSpPr>
          <p:nvPr/>
        </p:nvCxnSpPr>
        <p:spPr>
          <a:xfrm>
            <a:off x="6466259" y="1485387"/>
            <a:ext cx="69550" cy="4354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E784D68-4900-F5D9-BACA-860279890955}"/>
              </a:ext>
            </a:extLst>
          </p:cNvPr>
          <p:cNvSpPr/>
          <p:nvPr/>
        </p:nvSpPr>
        <p:spPr>
          <a:xfrm>
            <a:off x="7849112" y="2765275"/>
            <a:ext cx="2635804" cy="11475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285750" indent="-285750">
              <a:buFont typeface="Arial" panose="020B0604020202020204" pitchFamily="34" charset="0"/>
              <a:buChar char="•"/>
            </a:pPr>
            <a:r>
              <a:rPr lang="en-US" dirty="0">
                <a:solidFill>
                  <a:schemeClr val="tx1"/>
                </a:solidFill>
              </a:rPr>
              <a:t>Increasing grid resolution</a:t>
            </a:r>
          </a:p>
          <a:p>
            <a:pPr marL="285750" indent="-285750">
              <a:buFont typeface="Arial" panose="020B0604020202020204" pitchFamily="34" charset="0"/>
              <a:buChar char="•"/>
            </a:pPr>
            <a:r>
              <a:rPr lang="en-US" dirty="0">
                <a:solidFill>
                  <a:schemeClr val="tx1"/>
                </a:solidFill>
              </a:rPr>
              <a:t>Increasing resolved turbulent structure</a:t>
            </a:r>
          </a:p>
          <a:p>
            <a:pPr marL="285750" indent="-285750">
              <a:buFont typeface="Arial" panose="020B0604020202020204" pitchFamily="34" charset="0"/>
              <a:buChar char="•"/>
            </a:pPr>
            <a:r>
              <a:rPr lang="en-US" dirty="0">
                <a:solidFill>
                  <a:schemeClr val="tx1"/>
                </a:solidFill>
              </a:rPr>
              <a:t>Increasing resolved mixing</a:t>
            </a:r>
            <a:endParaRPr lang="en-US" baseline="-25000" dirty="0">
              <a:solidFill>
                <a:schemeClr val="tx1"/>
              </a:solidFill>
            </a:endParaRPr>
          </a:p>
        </p:txBody>
      </p:sp>
      <p:cxnSp>
        <p:nvCxnSpPr>
          <p:cNvPr id="10" name="Straight Arrow Connector 9">
            <a:extLst>
              <a:ext uri="{FF2B5EF4-FFF2-40B4-BE49-F238E27FC236}">
                <a16:creationId xmlns:a16="http://schemas.microsoft.com/office/drawing/2014/main" id="{84556F33-8733-28A3-9E87-94D11D3F9DD0}"/>
              </a:ext>
            </a:extLst>
          </p:cNvPr>
          <p:cNvCxnSpPr>
            <a:cxnSpLocks/>
          </p:cNvCxnSpPr>
          <p:nvPr/>
        </p:nvCxnSpPr>
        <p:spPr>
          <a:xfrm flipH="1" flipV="1">
            <a:off x="8892387" y="1985887"/>
            <a:ext cx="325256" cy="77938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873681"/>
      </p:ext>
    </p:extLst>
  </p:cSld>
  <p:clrMapOvr>
    <a:masterClrMapping/>
  </p:clrMapOvr>
</p:sld>
</file>

<file path=ppt/theme/theme1.xml><?xml version="1.0" encoding="utf-8"?>
<a:theme xmlns:a="http://schemas.openxmlformats.org/drawingml/2006/main" name="Title and Conte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6389</TotalTime>
  <Words>1045</Words>
  <Application>Microsoft Office PowerPoint</Application>
  <PresentationFormat>Widescreen</PresentationFormat>
  <Paragraphs>125</Paragraphs>
  <Slides>20</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NimbusSanL-Regu</vt:lpstr>
      <vt:lpstr>Title and Content</vt:lpstr>
      <vt:lpstr>Comparisons of Mixing Efficiency for a Strut Fuel Injector Obtained from Large-Eddy and Reynolds-Averaged Simulations, and Experiments</vt:lpstr>
      <vt:lpstr>Introduction</vt:lpstr>
      <vt:lpstr>Experiment, Geometry, Flow Conditions</vt:lpstr>
      <vt:lpstr>Mixing Efficiency from Experiments and CFD</vt:lpstr>
      <vt:lpstr>RAS (Menter Sct 0.5)  </vt:lpstr>
      <vt:lpstr>LES</vt:lpstr>
      <vt:lpstr>Time-averaged LES</vt:lpstr>
      <vt:lpstr>RAS (Menter QCR) and LES</vt:lpstr>
      <vt:lpstr>Mixing Efficiency from RAS, LES, and experiments</vt:lpstr>
      <vt:lpstr>Mixing Efficiency from RAS, LES, and experiments</vt:lpstr>
      <vt:lpstr>Mixing Efficiency from RAS, LES, and experiments</vt:lpstr>
      <vt:lpstr>Mixing Efficiency from RAS, LES, and experiments</vt:lpstr>
      <vt:lpstr>Mixing Efficiency from RAS, LES, and experiments</vt:lpstr>
      <vt:lpstr>Least-Squares “Best Fit” Verification with RAS</vt:lpstr>
      <vt:lpstr>Least-Squares “Best Fit” from LES</vt:lpstr>
      <vt:lpstr>Mixing Efficiency from RAS, LES, and experiments</vt:lpstr>
      <vt:lpstr>Summary and Conclusions</vt:lpstr>
      <vt:lpstr>Acknowledgements</vt:lpstr>
      <vt:lpstr>Simulation Grids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Simulations of a Strut Fuel Injector Using Unstructured VULCAN-CFD with Automatic Grid Generation and Adaptation</dc:title>
  <dc:creator>Sinacore, Steven A. (GRC-KM00)</dc:creator>
  <cp:lastModifiedBy>Drozda, Tom (LARC-D306)</cp:lastModifiedBy>
  <cp:revision>117</cp:revision>
  <dcterms:created xsi:type="dcterms:W3CDTF">2018-09-05T11:52:03Z</dcterms:created>
  <dcterms:modified xsi:type="dcterms:W3CDTF">2023-11-17T19:07:51Z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0x01010055C760992FFB06419CAE7FD15EB2989E</vt:lpwstr>
  </property>
</Properties>
</file>