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480" r:id="rId6"/>
    <p:sldId id="292" r:id="rId7"/>
    <p:sldId id="319" r:id="rId8"/>
    <p:sldId id="914" r:id="rId9"/>
    <p:sldId id="907" r:id="rId10"/>
    <p:sldId id="495" r:id="rId11"/>
    <p:sldId id="490" r:id="rId12"/>
    <p:sldId id="476" r:id="rId13"/>
    <p:sldId id="270" r:id="rId14"/>
    <p:sldId id="402" r:id="rId15"/>
    <p:sldId id="474" r:id="rId16"/>
    <p:sldId id="378" r:id="rId17"/>
    <p:sldId id="317" r:id="rId18"/>
    <p:sldId id="403" r:id="rId19"/>
    <p:sldId id="496" r:id="rId20"/>
    <p:sldId id="491" r:id="rId21"/>
    <p:sldId id="321" r:id="rId22"/>
    <p:sldId id="273" r:id="rId23"/>
    <p:sldId id="258" r:id="rId24"/>
    <p:sldId id="492" r:id="rId25"/>
    <p:sldId id="330" r:id="rId26"/>
    <p:sldId id="902" r:id="rId27"/>
    <p:sldId id="498" r:id="rId28"/>
    <p:sldId id="332" r:id="rId29"/>
    <p:sldId id="322" r:id="rId30"/>
    <p:sldId id="904" r:id="rId31"/>
    <p:sldId id="915"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89174"/>
  </p:normalViewPr>
  <p:slideViewPr>
    <p:cSldViewPr snapToGrid="0" snapToObjects="1">
      <p:cViewPr varScale="1">
        <p:scale>
          <a:sx n="108" d="100"/>
          <a:sy n="108" d="100"/>
        </p:scale>
        <p:origin x="9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Alan\D%20Drive\Corrrespondence%20paper\Graphs%20of%20factors%20and%20errors.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C:\Alan\D%20Drive\Corrrespondence%20paper\Graphs%20of%20factors%20and%20error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28040546322497045"/>
          <c:y val="3.7500019073496038E-2"/>
          <c:w val="0.67060824638742944"/>
          <c:h val="0.77916706297152871"/>
        </c:manualLayout>
      </c:layout>
      <c:bar3DChart>
        <c:barDir val="bar"/>
        <c:grouping val="stacked"/>
        <c:varyColors val="0"/>
        <c:ser>
          <c:idx val="0"/>
          <c:order val="0"/>
          <c:spPr>
            <a:solidFill>
              <a:srgbClr val="C00000"/>
            </a:solidFill>
            <a:ln w="12700">
              <a:solidFill>
                <a:srgbClr val="000000"/>
              </a:solidFill>
              <a:prstDash val="solid"/>
            </a:ln>
            <a:scene3d>
              <a:camera prst="orthographicFront"/>
              <a:lightRig rig="threePt" dir="t"/>
            </a:scene3d>
            <a:sp3d>
              <a:contourClr>
                <a:srgbClr val="000000"/>
              </a:contourClr>
            </a:sp3d>
          </c:spPr>
          <c:invertIfNegative val="0"/>
          <c:cat>
            <c:strRef>
              <c:f>Sheet2!$D$7:$D$14</c:f>
              <c:strCache>
                <c:ptCount val="8"/>
                <c:pt idx="0">
                  <c:v>Environment</c:v>
                </c:pt>
                <c:pt idx="1">
                  <c:v>Supervision</c:v>
                </c:pt>
                <c:pt idx="2">
                  <c:v>Procedure</c:v>
                </c:pt>
                <c:pt idx="3">
                  <c:v>Fatigue</c:v>
                </c:pt>
                <c:pt idx="4">
                  <c:v>Coordination</c:v>
                </c:pt>
                <c:pt idx="5">
                  <c:v>Training</c:v>
                </c:pt>
                <c:pt idx="6">
                  <c:v>Parts and equipment</c:v>
                </c:pt>
                <c:pt idx="7">
                  <c:v>Pressure</c:v>
                </c:pt>
              </c:strCache>
            </c:strRef>
          </c:cat>
          <c:val>
            <c:numRef>
              <c:f>Sheet2!$E$7:$E$14</c:f>
              <c:numCache>
                <c:formatCode>General</c:formatCode>
                <c:ptCount val="8"/>
                <c:pt idx="0">
                  <c:v>5.4</c:v>
                </c:pt>
                <c:pt idx="1">
                  <c:v>10.4</c:v>
                </c:pt>
                <c:pt idx="2">
                  <c:v>11.4</c:v>
                </c:pt>
                <c:pt idx="3">
                  <c:v>12.2</c:v>
                </c:pt>
                <c:pt idx="4">
                  <c:v>12.2</c:v>
                </c:pt>
                <c:pt idx="5">
                  <c:v>12.3</c:v>
                </c:pt>
                <c:pt idx="6">
                  <c:v>14.4</c:v>
                </c:pt>
                <c:pt idx="7">
                  <c:v>23.5</c:v>
                </c:pt>
              </c:numCache>
            </c:numRef>
          </c:val>
          <c:extLst>
            <c:ext xmlns:c16="http://schemas.microsoft.com/office/drawing/2014/chart" uri="{C3380CC4-5D6E-409C-BE32-E72D297353CC}">
              <c16:uniqueId val="{00000000-DFD4-4EDB-BDB0-27C8F410D5D2}"/>
            </c:ext>
          </c:extLst>
        </c:ser>
        <c:dLbls>
          <c:showLegendKey val="0"/>
          <c:showVal val="0"/>
          <c:showCatName val="0"/>
          <c:showSerName val="0"/>
          <c:showPercent val="0"/>
          <c:showBubbleSize val="0"/>
        </c:dLbls>
        <c:gapWidth val="150"/>
        <c:shape val="box"/>
        <c:axId val="91480064"/>
        <c:axId val="91481600"/>
        <c:axId val="0"/>
      </c:bar3DChart>
      <c:catAx>
        <c:axId val="91480064"/>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91481600"/>
        <c:crosses val="autoZero"/>
        <c:auto val="1"/>
        <c:lblAlgn val="ctr"/>
        <c:lblOffset val="100"/>
        <c:noMultiLvlLbl val="0"/>
      </c:catAx>
      <c:valAx>
        <c:axId val="91481600"/>
        <c:scaling>
          <c:orientation val="minMax"/>
        </c:scaling>
        <c:delete val="0"/>
        <c:axPos val="b"/>
        <c:majorGridlines>
          <c:spPr>
            <a:ln w="3175">
              <a:solidFill>
                <a:srgbClr val="FFFFFF"/>
              </a:solidFill>
              <a:prstDash val="solid"/>
            </a:ln>
          </c:spPr>
        </c:majorGridlines>
        <c:title>
          <c:tx>
            <c:rich>
              <a:bodyPr/>
              <a:lstStyle/>
              <a:p>
                <a:pPr>
                  <a:defRPr sz="1000" b="0" i="0" u="none" strike="noStrike" baseline="0">
                    <a:solidFill>
                      <a:srgbClr val="000000"/>
                    </a:solidFill>
                    <a:latin typeface="Arial"/>
                    <a:ea typeface="Arial"/>
                    <a:cs typeface="Arial"/>
                  </a:defRPr>
                </a:pPr>
                <a:r>
                  <a:rPr lang="en-US" sz="1400" dirty="0"/>
                  <a:t>Percentage of occurrences involving factor</a:t>
                </a:r>
              </a:p>
            </c:rich>
          </c:tx>
          <c:layout>
            <c:manualLayout>
              <c:xMode val="edge"/>
              <c:yMode val="edge"/>
              <c:x val="0.47390727083702955"/>
              <c:y val="0.897359105864540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1480064"/>
        <c:crosses val="autoZero"/>
        <c:crossBetween val="between"/>
      </c:valAx>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51" b="1" i="0" u="none" strike="noStrike" baseline="0">
                <a:solidFill>
                  <a:srgbClr val="000000"/>
                </a:solidFill>
                <a:latin typeface="Arial"/>
                <a:ea typeface="Arial"/>
                <a:cs typeface="Arial"/>
              </a:defRPr>
            </a:pPr>
            <a:r>
              <a:rPr lang="en-US"/>
              <a:t>Major Category Comparison   
1254 Cause/Contributor Findings in 335 Mishaps 
11-08-1996 to 09-30-2007</a:t>
            </a:r>
          </a:p>
        </c:rich>
      </c:tx>
      <c:layout>
        <c:manualLayout>
          <c:xMode val="edge"/>
          <c:yMode val="edge"/>
          <c:x val="0.13787638668779711"/>
          <c:y val="2.0576131687242802E-2"/>
        </c:manualLayout>
      </c:layout>
      <c:overlay val="0"/>
      <c:spPr>
        <a:noFill/>
        <a:ln w="34258">
          <a:noFill/>
        </a:ln>
      </c:spPr>
    </c:title>
    <c:autoTitleDeleted val="0"/>
    <c:plotArea>
      <c:layout>
        <c:manualLayout>
          <c:layoutTarget val="inner"/>
          <c:xMode val="edge"/>
          <c:yMode val="edge"/>
          <c:x val="0.13787638668779711"/>
          <c:y val="0.34773662551440337"/>
          <c:w val="0.39461172741679873"/>
          <c:h val="0.51234567901234573"/>
        </c:manualLayout>
      </c:layout>
      <c:pieChart>
        <c:varyColors val="1"/>
        <c:ser>
          <c:idx val="0"/>
          <c:order val="0"/>
          <c:spPr>
            <a:solidFill>
              <a:srgbClr val="9999FF"/>
            </a:solidFill>
            <a:ln w="17129">
              <a:solidFill>
                <a:srgbClr val="000000"/>
              </a:solidFill>
              <a:prstDash val="solid"/>
            </a:ln>
          </c:spPr>
          <c:dPt>
            <c:idx val="0"/>
            <c:bubble3D val="0"/>
            <c:extLst>
              <c:ext xmlns:c16="http://schemas.microsoft.com/office/drawing/2014/chart" uri="{C3380CC4-5D6E-409C-BE32-E72D297353CC}">
                <c16:uniqueId val="{00000000-7C6C-42B8-AEAB-769F1B691488}"/>
              </c:ext>
            </c:extLst>
          </c:dPt>
          <c:dPt>
            <c:idx val="1"/>
            <c:bubble3D val="0"/>
            <c:spPr>
              <a:solidFill>
                <a:srgbClr val="993366"/>
              </a:solidFill>
              <a:ln w="17129">
                <a:solidFill>
                  <a:srgbClr val="000000"/>
                </a:solidFill>
                <a:prstDash val="solid"/>
              </a:ln>
            </c:spPr>
            <c:extLst>
              <c:ext xmlns:c16="http://schemas.microsoft.com/office/drawing/2014/chart" uri="{C3380CC4-5D6E-409C-BE32-E72D297353CC}">
                <c16:uniqueId val="{00000002-7C6C-42B8-AEAB-769F1B691488}"/>
              </c:ext>
            </c:extLst>
          </c:dPt>
          <c:dPt>
            <c:idx val="2"/>
            <c:bubble3D val="0"/>
            <c:spPr>
              <a:solidFill>
                <a:srgbClr val="FFFFCC"/>
              </a:solidFill>
              <a:ln w="17129">
                <a:solidFill>
                  <a:srgbClr val="000000"/>
                </a:solidFill>
                <a:prstDash val="solid"/>
              </a:ln>
            </c:spPr>
            <c:extLst>
              <c:ext xmlns:c16="http://schemas.microsoft.com/office/drawing/2014/chart" uri="{C3380CC4-5D6E-409C-BE32-E72D297353CC}">
                <c16:uniqueId val="{00000004-7C6C-42B8-AEAB-769F1B691488}"/>
              </c:ext>
            </c:extLst>
          </c:dPt>
          <c:dPt>
            <c:idx val="3"/>
            <c:bubble3D val="0"/>
            <c:spPr>
              <a:solidFill>
                <a:srgbClr val="CCFFFF"/>
              </a:solidFill>
              <a:ln w="17129">
                <a:solidFill>
                  <a:srgbClr val="000000"/>
                </a:solidFill>
                <a:prstDash val="solid"/>
              </a:ln>
            </c:spPr>
            <c:extLst>
              <c:ext xmlns:c16="http://schemas.microsoft.com/office/drawing/2014/chart" uri="{C3380CC4-5D6E-409C-BE32-E72D297353CC}">
                <c16:uniqueId val="{00000006-7C6C-42B8-AEAB-769F1B691488}"/>
              </c:ext>
            </c:extLst>
          </c:dPt>
          <c:dPt>
            <c:idx val="4"/>
            <c:bubble3D val="0"/>
            <c:spPr>
              <a:solidFill>
                <a:srgbClr val="660066"/>
              </a:solidFill>
              <a:ln w="17129">
                <a:solidFill>
                  <a:srgbClr val="000000"/>
                </a:solidFill>
                <a:prstDash val="solid"/>
              </a:ln>
            </c:spPr>
            <c:extLst>
              <c:ext xmlns:c16="http://schemas.microsoft.com/office/drawing/2014/chart" uri="{C3380CC4-5D6E-409C-BE32-E72D297353CC}">
                <c16:uniqueId val="{00000008-7C6C-42B8-AEAB-769F1B691488}"/>
              </c:ext>
            </c:extLst>
          </c:dPt>
          <c:dPt>
            <c:idx val="5"/>
            <c:bubble3D val="0"/>
            <c:spPr>
              <a:solidFill>
                <a:srgbClr val="FF8080"/>
              </a:solidFill>
              <a:ln w="17129">
                <a:solidFill>
                  <a:srgbClr val="000000"/>
                </a:solidFill>
                <a:prstDash val="solid"/>
              </a:ln>
            </c:spPr>
            <c:extLst>
              <c:ext xmlns:c16="http://schemas.microsoft.com/office/drawing/2014/chart" uri="{C3380CC4-5D6E-409C-BE32-E72D297353CC}">
                <c16:uniqueId val="{0000000A-7C6C-42B8-AEAB-769F1B691488}"/>
              </c:ext>
            </c:extLst>
          </c:dPt>
          <c:dPt>
            <c:idx val="6"/>
            <c:bubble3D val="0"/>
            <c:spPr>
              <a:solidFill>
                <a:srgbClr val="0066CC"/>
              </a:solidFill>
              <a:ln w="17129">
                <a:solidFill>
                  <a:srgbClr val="000000"/>
                </a:solidFill>
                <a:prstDash val="solid"/>
              </a:ln>
            </c:spPr>
            <c:extLst>
              <c:ext xmlns:c16="http://schemas.microsoft.com/office/drawing/2014/chart" uri="{C3380CC4-5D6E-409C-BE32-E72D297353CC}">
                <c16:uniqueId val="{0000000C-7C6C-42B8-AEAB-769F1B691488}"/>
              </c:ext>
            </c:extLst>
          </c:dPt>
          <c:dPt>
            <c:idx val="7"/>
            <c:bubble3D val="0"/>
            <c:spPr>
              <a:solidFill>
                <a:srgbClr val="CCCCFF"/>
              </a:solidFill>
              <a:ln w="17129">
                <a:solidFill>
                  <a:srgbClr val="000000"/>
                </a:solidFill>
                <a:prstDash val="solid"/>
              </a:ln>
            </c:spPr>
            <c:extLst>
              <c:ext xmlns:c16="http://schemas.microsoft.com/office/drawing/2014/chart" uri="{C3380CC4-5D6E-409C-BE32-E72D297353CC}">
                <c16:uniqueId val="{0000000E-7C6C-42B8-AEAB-769F1B691488}"/>
              </c:ext>
            </c:extLst>
          </c:dPt>
          <c:dPt>
            <c:idx val="8"/>
            <c:bubble3D val="0"/>
            <c:spPr>
              <a:solidFill>
                <a:srgbClr val="000080"/>
              </a:solidFill>
              <a:ln w="17129">
                <a:solidFill>
                  <a:srgbClr val="000000"/>
                </a:solidFill>
                <a:prstDash val="solid"/>
              </a:ln>
            </c:spPr>
            <c:extLst>
              <c:ext xmlns:c16="http://schemas.microsoft.com/office/drawing/2014/chart" uri="{C3380CC4-5D6E-409C-BE32-E72D297353CC}">
                <c16:uniqueId val="{00000010-7C6C-42B8-AEAB-769F1B691488}"/>
              </c:ext>
            </c:extLst>
          </c:dPt>
          <c:dPt>
            <c:idx val="9"/>
            <c:bubble3D val="0"/>
            <c:spPr>
              <a:solidFill>
                <a:srgbClr val="FF00FF"/>
              </a:solidFill>
              <a:ln w="17129">
                <a:solidFill>
                  <a:srgbClr val="000000"/>
                </a:solidFill>
                <a:prstDash val="solid"/>
              </a:ln>
            </c:spPr>
            <c:extLst>
              <c:ext xmlns:c16="http://schemas.microsoft.com/office/drawing/2014/chart" uri="{C3380CC4-5D6E-409C-BE32-E72D297353CC}">
                <c16:uniqueId val="{00000012-7C6C-42B8-AEAB-769F1B691488}"/>
              </c:ext>
            </c:extLst>
          </c:dPt>
          <c:dLbls>
            <c:numFmt formatCode="0%" sourceLinked="0"/>
            <c:spPr>
              <a:noFill/>
              <a:ln w="34258">
                <a:noFill/>
              </a:ln>
            </c:spPr>
            <c:txPr>
              <a:bodyPr/>
              <a:lstStyle/>
              <a:p>
                <a:pPr>
                  <a:defRPr sz="1281" b="1" i="0" u="none" strike="noStrike" baseline="0">
                    <a:solidFill>
                      <a:srgbClr val="000000"/>
                    </a:solidFill>
                    <a:latin typeface="Arial"/>
                    <a:ea typeface="Arial"/>
                    <a:cs typeface="Aria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Sheet2!$A$24:$A$33</c:f>
              <c:strCache>
                <c:ptCount val="10"/>
                <c:pt idx="0">
                  <c:v>Design Issues</c:v>
                </c:pt>
                <c:pt idx="1">
                  <c:v>Team Behaviors</c:v>
                </c:pt>
                <c:pt idx="2">
                  <c:v>Procedures</c:v>
                </c:pt>
                <c:pt idx="3">
                  <c:v>Decision Process</c:v>
                </c:pt>
                <c:pt idx="4">
                  <c:v>Training Issues</c:v>
                </c:pt>
                <c:pt idx="5">
                  <c:v>Individual Attitude/Moods</c:v>
                </c:pt>
                <c:pt idx="6">
                  <c:v>Task Specific Experience</c:v>
                </c:pt>
                <c:pt idx="7">
                  <c:v>Supervisory Controls</c:v>
                </c:pt>
                <c:pt idx="8">
                  <c:v>Cultures and Policies</c:v>
                </c:pt>
                <c:pt idx="9">
                  <c:v>Other</c:v>
                </c:pt>
              </c:strCache>
            </c:strRef>
          </c:cat>
          <c:val>
            <c:numRef>
              <c:f>Sheet2!$B$24:$B$33</c:f>
              <c:numCache>
                <c:formatCode>General</c:formatCode>
                <c:ptCount val="10"/>
                <c:pt idx="0">
                  <c:v>290</c:v>
                </c:pt>
                <c:pt idx="1">
                  <c:v>256</c:v>
                </c:pt>
                <c:pt idx="2">
                  <c:v>128</c:v>
                </c:pt>
                <c:pt idx="3">
                  <c:v>97</c:v>
                </c:pt>
                <c:pt idx="4">
                  <c:v>65</c:v>
                </c:pt>
                <c:pt idx="5">
                  <c:v>61</c:v>
                </c:pt>
                <c:pt idx="6">
                  <c:v>54</c:v>
                </c:pt>
                <c:pt idx="7">
                  <c:v>49</c:v>
                </c:pt>
                <c:pt idx="8">
                  <c:v>47</c:v>
                </c:pt>
                <c:pt idx="9">
                  <c:v>211</c:v>
                </c:pt>
              </c:numCache>
            </c:numRef>
          </c:val>
          <c:extLst>
            <c:ext xmlns:c16="http://schemas.microsoft.com/office/drawing/2014/chart" uri="{C3380CC4-5D6E-409C-BE32-E72D297353CC}">
              <c16:uniqueId val="{00000013-7C6C-42B8-AEAB-769F1B691488}"/>
            </c:ext>
          </c:extLst>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67036450079239296"/>
          <c:y val="0.35390946502057619"/>
          <c:w val="0.32329635499207604"/>
          <c:h val="0.49588477366255146"/>
        </c:manualLayout>
      </c:layout>
      <c:overlay val="0"/>
      <c:spPr>
        <a:solidFill>
          <a:srgbClr val="FFFFFF"/>
        </a:solidFill>
        <a:ln w="4282">
          <a:solidFill>
            <a:srgbClr val="000000"/>
          </a:solidFill>
          <a:prstDash val="solid"/>
        </a:ln>
      </c:spPr>
      <c:txPr>
        <a:bodyPr/>
        <a:lstStyle/>
        <a:p>
          <a:pPr>
            <a:defRPr sz="1173" b="0"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4282">
      <a:noFill/>
      <a:prstDash val="solid"/>
    </a:ln>
  </c:spPr>
  <c:txPr>
    <a:bodyPr/>
    <a:lstStyle/>
    <a:p>
      <a:pPr>
        <a:defRPr sz="1281"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28040546322497045"/>
          <c:y val="3.7500019073496038E-2"/>
          <c:w val="0.67060824638742944"/>
          <c:h val="0.77916706297152871"/>
        </c:manualLayout>
      </c:layout>
      <c:bar3DChart>
        <c:barDir val="bar"/>
        <c:grouping val="stacked"/>
        <c:varyColors val="0"/>
        <c:ser>
          <c:idx val="0"/>
          <c:order val="0"/>
          <c:spPr>
            <a:solidFill>
              <a:srgbClr val="C00000"/>
            </a:solidFill>
            <a:ln w="12700">
              <a:solidFill>
                <a:srgbClr val="000000"/>
              </a:solidFill>
              <a:prstDash val="solid"/>
            </a:ln>
            <a:scene3d>
              <a:camera prst="orthographicFront"/>
              <a:lightRig rig="threePt" dir="t"/>
            </a:scene3d>
            <a:sp3d>
              <a:contourClr>
                <a:srgbClr val="000000"/>
              </a:contourClr>
            </a:sp3d>
          </c:spPr>
          <c:invertIfNegative val="0"/>
          <c:cat>
            <c:strRef>
              <c:f>Sheet2!$D$7:$D$14</c:f>
              <c:strCache>
                <c:ptCount val="8"/>
                <c:pt idx="0">
                  <c:v>Environment</c:v>
                </c:pt>
                <c:pt idx="1">
                  <c:v>Supervision</c:v>
                </c:pt>
                <c:pt idx="2">
                  <c:v>Procedure</c:v>
                </c:pt>
                <c:pt idx="3">
                  <c:v>Fatigue</c:v>
                </c:pt>
                <c:pt idx="4">
                  <c:v>Coordination</c:v>
                </c:pt>
                <c:pt idx="5">
                  <c:v>Training</c:v>
                </c:pt>
                <c:pt idx="6">
                  <c:v>Parts and equipment</c:v>
                </c:pt>
                <c:pt idx="7">
                  <c:v>Pressure</c:v>
                </c:pt>
              </c:strCache>
            </c:strRef>
          </c:cat>
          <c:val>
            <c:numRef>
              <c:f>Sheet2!$E$7:$E$14</c:f>
              <c:numCache>
                <c:formatCode>General</c:formatCode>
                <c:ptCount val="8"/>
                <c:pt idx="0">
                  <c:v>5.4</c:v>
                </c:pt>
                <c:pt idx="1">
                  <c:v>10.4</c:v>
                </c:pt>
                <c:pt idx="2">
                  <c:v>11.4</c:v>
                </c:pt>
                <c:pt idx="3">
                  <c:v>12.2</c:v>
                </c:pt>
                <c:pt idx="4">
                  <c:v>12.2</c:v>
                </c:pt>
                <c:pt idx="5">
                  <c:v>12.3</c:v>
                </c:pt>
                <c:pt idx="6">
                  <c:v>14.4</c:v>
                </c:pt>
                <c:pt idx="7">
                  <c:v>23.5</c:v>
                </c:pt>
              </c:numCache>
            </c:numRef>
          </c:val>
          <c:extLst>
            <c:ext xmlns:c16="http://schemas.microsoft.com/office/drawing/2014/chart" uri="{C3380CC4-5D6E-409C-BE32-E72D297353CC}">
              <c16:uniqueId val="{00000000-DFD4-4EDB-BDB0-27C8F410D5D2}"/>
            </c:ext>
          </c:extLst>
        </c:ser>
        <c:dLbls>
          <c:showLegendKey val="0"/>
          <c:showVal val="0"/>
          <c:showCatName val="0"/>
          <c:showSerName val="0"/>
          <c:showPercent val="0"/>
          <c:showBubbleSize val="0"/>
        </c:dLbls>
        <c:gapWidth val="150"/>
        <c:shape val="box"/>
        <c:axId val="91480064"/>
        <c:axId val="91481600"/>
        <c:axId val="0"/>
      </c:bar3DChart>
      <c:catAx>
        <c:axId val="91480064"/>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91481600"/>
        <c:crosses val="autoZero"/>
        <c:auto val="1"/>
        <c:lblAlgn val="ctr"/>
        <c:lblOffset val="100"/>
        <c:noMultiLvlLbl val="0"/>
      </c:catAx>
      <c:valAx>
        <c:axId val="91481600"/>
        <c:scaling>
          <c:orientation val="minMax"/>
        </c:scaling>
        <c:delete val="0"/>
        <c:axPos val="b"/>
        <c:majorGridlines>
          <c:spPr>
            <a:ln w="3175">
              <a:solidFill>
                <a:srgbClr val="FFFFFF"/>
              </a:solidFill>
              <a:prstDash val="solid"/>
            </a:ln>
          </c:spPr>
        </c:majorGridlines>
        <c:title>
          <c:tx>
            <c:rich>
              <a:bodyPr/>
              <a:lstStyle/>
              <a:p>
                <a:pPr>
                  <a:defRPr sz="1000" b="0" i="0" u="none" strike="noStrike" baseline="0">
                    <a:solidFill>
                      <a:srgbClr val="000000"/>
                    </a:solidFill>
                    <a:latin typeface="Arial"/>
                    <a:ea typeface="Arial"/>
                    <a:cs typeface="Arial"/>
                  </a:defRPr>
                </a:pPr>
                <a:r>
                  <a:rPr lang="en-US" sz="1400" dirty="0"/>
                  <a:t>Percentage of occurrences involving factor</a:t>
                </a:r>
              </a:p>
            </c:rich>
          </c:tx>
          <c:layout>
            <c:manualLayout>
              <c:xMode val="edge"/>
              <c:yMode val="edge"/>
              <c:x val="0.47390727083702955"/>
              <c:y val="0.897359105864540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1480064"/>
        <c:crosses val="autoZero"/>
        <c:crossBetween val="between"/>
      </c:valAx>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CDD71-3196-4BA7-88DE-253A84C66C1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6461505-2618-4312-BC9F-55231E95B318}">
      <dgm:prSet phldrT="[Text]" custT="1"/>
      <dgm:spPr/>
      <dgm:t>
        <a:bodyPr/>
        <a:lstStyle/>
        <a:p>
          <a:r>
            <a:rPr lang="en-US" sz="1600" dirty="0"/>
            <a:t>Maintenance</a:t>
          </a:r>
        </a:p>
      </dgm:t>
    </dgm:pt>
    <dgm:pt modelId="{6E69242B-EAEA-4607-9CE9-F15230A64783}" type="parTrans" cxnId="{E1247B26-AE6A-4E8E-BB29-0AAE9377CE74}">
      <dgm:prSet/>
      <dgm:spPr/>
      <dgm:t>
        <a:bodyPr/>
        <a:lstStyle/>
        <a:p>
          <a:endParaRPr lang="en-US" sz="1600"/>
        </a:p>
      </dgm:t>
    </dgm:pt>
    <dgm:pt modelId="{72CAA09F-781E-4105-A285-FF70A6EA5E31}" type="sibTrans" cxnId="{E1247B26-AE6A-4E8E-BB29-0AAE9377CE74}">
      <dgm:prSet/>
      <dgm:spPr/>
      <dgm:t>
        <a:bodyPr/>
        <a:lstStyle/>
        <a:p>
          <a:endParaRPr lang="en-US" sz="1600"/>
        </a:p>
      </dgm:t>
    </dgm:pt>
    <dgm:pt modelId="{C04F7BC6-DC05-4EDC-A99F-DE2E332E0708}">
      <dgm:prSet phldrT="[Text]" custT="1"/>
      <dgm:spPr/>
      <dgm:t>
        <a:bodyPr/>
        <a:lstStyle/>
        <a:p>
          <a:r>
            <a:rPr lang="en-US" sz="1600" dirty="0"/>
            <a:t>Corrective</a:t>
          </a:r>
        </a:p>
      </dgm:t>
    </dgm:pt>
    <dgm:pt modelId="{10228BD5-2C95-4579-BC03-942D449E117E}" type="parTrans" cxnId="{F3EE81BE-1E85-4402-B483-0DD0C0F8F95D}">
      <dgm:prSet/>
      <dgm:spPr/>
      <dgm:t>
        <a:bodyPr/>
        <a:lstStyle/>
        <a:p>
          <a:endParaRPr lang="en-US" sz="1600"/>
        </a:p>
      </dgm:t>
    </dgm:pt>
    <dgm:pt modelId="{D935CB09-E32C-42A5-B78B-26AB345CE8AD}" type="sibTrans" cxnId="{F3EE81BE-1E85-4402-B483-0DD0C0F8F95D}">
      <dgm:prSet/>
      <dgm:spPr/>
      <dgm:t>
        <a:bodyPr/>
        <a:lstStyle/>
        <a:p>
          <a:endParaRPr lang="en-US" sz="1600"/>
        </a:p>
      </dgm:t>
    </dgm:pt>
    <dgm:pt modelId="{4E3E5E14-9B13-4CBA-9CFF-EB1CB3DDE719}">
      <dgm:prSet phldrT="[Text]" custT="1"/>
      <dgm:spPr/>
      <dgm:t>
        <a:bodyPr/>
        <a:lstStyle/>
        <a:p>
          <a:r>
            <a:rPr lang="en-US" sz="1600" dirty="0"/>
            <a:t>Preventative</a:t>
          </a:r>
        </a:p>
      </dgm:t>
    </dgm:pt>
    <dgm:pt modelId="{F6CD58AC-8D92-4350-B46C-C4D1F31DC18C}" type="parTrans" cxnId="{3D6CA10E-DAA3-40BD-B296-B7F4A5FD8F99}">
      <dgm:prSet/>
      <dgm:spPr/>
      <dgm:t>
        <a:bodyPr/>
        <a:lstStyle/>
        <a:p>
          <a:endParaRPr lang="en-US" sz="1600"/>
        </a:p>
      </dgm:t>
    </dgm:pt>
    <dgm:pt modelId="{DC4B7039-B879-4D2B-BA8E-0AEC5AA0C1F7}" type="sibTrans" cxnId="{3D6CA10E-DAA3-40BD-B296-B7F4A5FD8F99}">
      <dgm:prSet/>
      <dgm:spPr/>
      <dgm:t>
        <a:bodyPr/>
        <a:lstStyle/>
        <a:p>
          <a:endParaRPr lang="en-US" sz="1600"/>
        </a:p>
      </dgm:t>
    </dgm:pt>
    <dgm:pt modelId="{0BF696F6-E199-405B-A941-B3842D6141F2}">
      <dgm:prSet custT="1"/>
      <dgm:spPr/>
      <dgm:t>
        <a:bodyPr/>
        <a:lstStyle/>
        <a:p>
          <a:r>
            <a:rPr lang="en-US" sz="1600"/>
            <a:t>Fault isolation</a:t>
          </a:r>
        </a:p>
      </dgm:t>
    </dgm:pt>
    <dgm:pt modelId="{6C006424-3056-4CA5-9722-391E2451B41D}" type="parTrans" cxnId="{A6C2DEE3-7662-4505-B427-91C65E27A278}">
      <dgm:prSet/>
      <dgm:spPr/>
      <dgm:t>
        <a:bodyPr/>
        <a:lstStyle/>
        <a:p>
          <a:endParaRPr lang="en-US" sz="1600"/>
        </a:p>
      </dgm:t>
    </dgm:pt>
    <dgm:pt modelId="{FC68E0DD-7147-4EAF-997D-D1D7FCE43DCA}" type="sibTrans" cxnId="{A6C2DEE3-7662-4505-B427-91C65E27A278}">
      <dgm:prSet/>
      <dgm:spPr/>
      <dgm:t>
        <a:bodyPr/>
        <a:lstStyle/>
        <a:p>
          <a:endParaRPr lang="en-US" sz="1600"/>
        </a:p>
      </dgm:t>
    </dgm:pt>
    <dgm:pt modelId="{CFEE5C61-7B3B-4C45-8C01-1C2E02C18F28}">
      <dgm:prSet custT="1"/>
      <dgm:spPr/>
      <dgm:t>
        <a:bodyPr/>
        <a:lstStyle/>
        <a:p>
          <a:r>
            <a:rPr lang="en-US" sz="1600" dirty="0"/>
            <a:t>Remove &amp; replace</a:t>
          </a:r>
        </a:p>
      </dgm:t>
    </dgm:pt>
    <dgm:pt modelId="{3B0783CD-37E0-4820-8746-FD8B29B9AEB4}" type="parTrans" cxnId="{14C14DEA-848D-484F-98D3-DC7234691C3C}">
      <dgm:prSet/>
      <dgm:spPr/>
      <dgm:t>
        <a:bodyPr/>
        <a:lstStyle/>
        <a:p>
          <a:endParaRPr lang="en-US" sz="1600"/>
        </a:p>
      </dgm:t>
    </dgm:pt>
    <dgm:pt modelId="{5C31E5C1-CEA8-45B4-BE59-D0214F5A1BEA}" type="sibTrans" cxnId="{14C14DEA-848D-484F-98D3-DC7234691C3C}">
      <dgm:prSet/>
      <dgm:spPr/>
      <dgm:t>
        <a:bodyPr/>
        <a:lstStyle/>
        <a:p>
          <a:endParaRPr lang="en-US" sz="1600"/>
        </a:p>
      </dgm:t>
    </dgm:pt>
    <dgm:pt modelId="{7F719725-49E0-41D7-BAE5-84059593962C}">
      <dgm:prSet custT="1"/>
      <dgm:spPr/>
      <dgm:t>
        <a:bodyPr/>
        <a:lstStyle/>
        <a:p>
          <a:r>
            <a:rPr lang="en-US" sz="1600"/>
            <a:t>Test &amp; inspect</a:t>
          </a:r>
        </a:p>
      </dgm:t>
    </dgm:pt>
    <dgm:pt modelId="{D64AF240-B041-4810-B542-96D186F90ED4}" type="parTrans" cxnId="{F3D3D5E7-4E25-4331-9346-802478FFFF2A}">
      <dgm:prSet/>
      <dgm:spPr/>
      <dgm:t>
        <a:bodyPr/>
        <a:lstStyle/>
        <a:p>
          <a:endParaRPr lang="en-US" sz="1600"/>
        </a:p>
      </dgm:t>
    </dgm:pt>
    <dgm:pt modelId="{CCF924F5-D9A2-4F0F-A5BE-DCC41BD8E0AE}" type="sibTrans" cxnId="{F3D3D5E7-4E25-4331-9346-802478FFFF2A}">
      <dgm:prSet/>
      <dgm:spPr/>
      <dgm:t>
        <a:bodyPr/>
        <a:lstStyle/>
        <a:p>
          <a:endParaRPr lang="en-US" sz="1600"/>
        </a:p>
      </dgm:t>
    </dgm:pt>
    <dgm:pt modelId="{CA0CE48F-AD3B-4958-9B1C-2BF775C1FCBC}">
      <dgm:prSet custT="1"/>
      <dgm:spPr/>
      <dgm:t>
        <a:bodyPr/>
        <a:lstStyle/>
        <a:p>
          <a:r>
            <a:rPr lang="en-US" sz="1600"/>
            <a:t>Software updates</a:t>
          </a:r>
        </a:p>
      </dgm:t>
    </dgm:pt>
    <dgm:pt modelId="{B5634BFD-03E1-4018-9042-8C4C58F245B7}" type="parTrans" cxnId="{054237D1-EFC9-46BE-ABA8-44CC646F5462}">
      <dgm:prSet/>
      <dgm:spPr/>
      <dgm:t>
        <a:bodyPr/>
        <a:lstStyle/>
        <a:p>
          <a:endParaRPr lang="en-US" sz="1600"/>
        </a:p>
      </dgm:t>
    </dgm:pt>
    <dgm:pt modelId="{7DB2D4CA-F312-4D83-BAD8-F93111EE05BE}" type="sibTrans" cxnId="{054237D1-EFC9-46BE-ABA8-44CC646F5462}">
      <dgm:prSet/>
      <dgm:spPr/>
      <dgm:t>
        <a:bodyPr/>
        <a:lstStyle/>
        <a:p>
          <a:endParaRPr lang="en-US" sz="1600"/>
        </a:p>
      </dgm:t>
    </dgm:pt>
    <dgm:pt modelId="{60D0EAA9-F362-42A8-9793-CAD20998142F}">
      <dgm:prSet custT="1"/>
      <dgm:spPr/>
      <dgm:t>
        <a:bodyPr/>
        <a:lstStyle/>
        <a:p>
          <a:r>
            <a:rPr lang="en-US" sz="1600"/>
            <a:t>Time replacement</a:t>
          </a:r>
        </a:p>
      </dgm:t>
    </dgm:pt>
    <dgm:pt modelId="{3540757C-D468-4568-9C38-D4336DB354EC}" type="parTrans" cxnId="{81AD093E-0650-48E3-BCF5-414331379EE2}">
      <dgm:prSet/>
      <dgm:spPr/>
      <dgm:t>
        <a:bodyPr/>
        <a:lstStyle/>
        <a:p>
          <a:endParaRPr lang="en-US" sz="1600"/>
        </a:p>
      </dgm:t>
    </dgm:pt>
    <dgm:pt modelId="{683A7BDA-AD1F-48FA-AA55-07EB555C1FE1}" type="sibTrans" cxnId="{81AD093E-0650-48E3-BCF5-414331379EE2}">
      <dgm:prSet/>
      <dgm:spPr/>
      <dgm:t>
        <a:bodyPr/>
        <a:lstStyle/>
        <a:p>
          <a:endParaRPr lang="en-US" sz="1600"/>
        </a:p>
      </dgm:t>
    </dgm:pt>
    <dgm:pt modelId="{1EAEC2ED-6C6B-4839-AFC8-8C715D2A4374}">
      <dgm:prSet custT="1"/>
      <dgm:spPr/>
      <dgm:t>
        <a:bodyPr/>
        <a:lstStyle/>
        <a:p>
          <a:r>
            <a:rPr lang="en-US" sz="1600"/>
            <a:t>Repair</a:t>
          </a:r>
        </a:p>
      </dgm:t>
    </dgm:pt>
    <dgm:pt modelId="{BD6D3422-9570-476E-851B-877872BB6828}" type="parTrans" cxnId="{A2A4AC0C-BB5F-482E-A4FA-1A774150748F}">
      <dgm:prSet/>
      <dgm:spPr/>
      <dgm:t>
        <a:bodyPr/>
        <a:lstStyle/>
        <a:p>
          <a:endParaRPr lang="en-US" sz="1600"/>
        </a:p>
      </dgm:t>
    </dgm:pt>
    <dgm:pt modelId="{028D4D20-ECC6-4D8B-B813-AB19BC224C38}" type="sibTrans" cxnId="{A2A4AC0C-BB5F-482E-A4FA-1A774150748F}">
      <dgm:prSet/>
      <dgm:spPr/>
      <dgm:t>
        <a:bodyPr/>
        <a:lstStyle/>
        <a:p>
          <a:endParaRPr lang="en-US" sz="1600"/>
        </a:p>
      </dgm:t>
    </dgm:pt>
    <dgm:pt modelId="{8171FDEA-CC6C-4F4D-B444-DB8574155B12}" type="pres">
      <dgm:prSet presAssocID="{FD6CDD71-3196-4BA7-88DE-253A84C66C1F}" presName="hierChild1" presStyleCnt="0">
        <dgm:presLayoutVars>
          <dgm:orgChart val="1"/>
          <dgm:chPref val="1"/>
          <dgm:dir/>
          <dgm:animOne val="branch"/>
          <dgm:animLvl val="lvl"/>
          <dgm:resizeHandles/>
        </dgm:presLayoutVars>
      </dgm:prSet>
      <dgm:spPr/>
    </dgm:pt>
    <dgm:pt modelId="{51532208-9631-4A23-9A66-473746DFA076}" type="pres">
      <dgm:prSet presAssocID="{E6461505-2618-4312-BC9F-55231E95B318}" presName="hierRoot1" presStyleCnt="0">
        <dgm:presLayoutVars>
          <dgm:hierBranch val="init"/>
        </dgm:presLayoutVars>
      </dgm:prSet>
      <dgm:spPr/>
    </dgm:pt>
    <dgm:pt modelId="{36408B50-A411-4D42-A341-6A3BA4F89FDA}" type="pres">
      <dgm:prSet presAssocID="{E6461505-2618-4312-BC9F-55231E95B318}" presName="rootComposite1" presStyleCnt="0"/>
      <dgm:spPr/>
    </dgm:pt>
    <dgm:pt modelId="{83561BA0-FBEB-4720-8D61-82AB515B80A3}" type="pres">
      <dgm:prSet presAssocID="{E6461505-2618-4312-BC9F-55231E95B318}" presName="rootText1" presStyleLbl="node0" presStyleIdx="0" presStyleCnt="1">
        <dgm:presLayoutVars>
          <dgm:chPref val="3"/>
        </dgm:presLayoutVars>
      </dgm:prSet>
      <dgm:spPr/>
    </dgm:pt>
    <dgm:pt modelId="{93C81587-9F50-4198-A8C0-C7439CFD9CFD}" type="pres">
      <dgm:prSet presAssocID="{E6461505-2618-4312-BC9F-55231E95B318}" presName="rootConnector1" presStyleLbl="node1" presStyleIdx="0" presStyleCnt="0"/>
      <dgm:spPr/>
    </dgm:pt>
    <dgm:pt modelId="{74B81205-B483-46F5-8864-8E4A13A40C56}" type="pres">
      <dgm:prSet presAssocID="{E6461505-2618-4312-BC9F-55231E95B318}" presName="hierChild2" presStyleCnt="0"/>
      <dgm:spPr/>
    </dgm:pt>
    <dgm:pt modelId="{DA81B543-A3DD-4086-9D57-6B24CE52FF9A}" type="pres">
      <dgm:prSet presAssocID="{10228BD5-2C95-4579-BC03-942D449E117E}" presName="Name37" presStyleLbl="parChTrans1D2" presStyleIdx="0" presStyleCnt="2"/>
      <dgm:spPr/>
    </dgm:pt>
    <dgm:pt modelId="{2FC1A25E-B7DA-4D85-AF1C-EE3EE97244B2}" type="pres">
      <dgm:prSet presAssocID="{C04F7BC6-DC05-4EDC-A99F-DE2E332E0708}" presName="hierRoot2" presStyleCnt="0">
        <dgm:presLayoutVars>
          <dgm:hierBranch/>
        </dgm:presLayoutVars>
      </dgm:prSet>
      <dgm:spPr/>
    </dgm:pt>
    <dgm:pt modelId="{F6FA43F9-6DFA-4285-BEC9-41A95CD483EC}" type="pres">
      <dgm:prSet presAssocID="{C04F7BC6-DC05-4EDC-A99F-DE2E332E0708}" presName="rootComposite" presStyleCnt="0"/>
      <dgm:spPr/>
    </dgm:pt>
    <dgm:pt modelId="{0722155B-E60D-4371-AE99-33C7A3A9626E}" type="pres">
      <dgm:prSet presAssocID="{C04F7BC6-DC05-4EDC-A99F-DE2E332E0708}" presName="rootText" presStyleLbl="node2" presStyleIdx="0" presStyleCnt="2">
        <dgm:presLayoutVars>
          <dgm:chPref val="3"/>
        </dgm:presLayoutVars>
      </dgm:prSet>
      <dgm:spPr/>
    </dgm:pt>
    <dgm:pt modelId="{0CD1AF3B-FEDB-4C4D-BD44-55EF74164DA5}" type="pres">
      <dgm:prSet presAssocID="{C04F7BC6-DC05-4EDC-A99F-DE2E332E0708}" presName="rootConnector" presStyleLbl="node2" presStyleIdx="0" presStyleCnt="2"/>
      <dgm:spPr/>
    </dgm:pt>
    <dgm:pt modelId="{143D8B21-7035-4B41-B27B-1801E20050F0}" type="pres">
      <dgm:prSet presAssocID="{C04F7BC6-DC05-4EDC-A99F-DE2E332E0708}" presName="hierChild4" presStyleCnt="0"/>
      <dgm:spPr/>
    </dgm:pt>
    <dgm:pt modelId="{BAFD1E69-747E-40BC-90FD-A4CD3D7E8C20}" type="pres">
      <dgm:prSet presAssocID="{6C006424-3056-4CA5-9722-391E2451B41D}" presName="Name35" presStyleLbl="parChTrans1D3" presStyleIdx="0" presStyleCnt="6"/>
      <dgm:spPr/>
    </dgm:pt>
    <dgm:pt modelId="{DC1A53C5-56C1-4C17-BB9F-52CED3DCA2EF}" type="pres">
      <dgm:prSet presAssocID="{0BF696F6-E199-405B-A941-B3842D6141F2}" presName="hierRoot2" presStyleCnt="0">
        <dgm:presLayoutVars>
          <dgm:hierBranch val="init"/>
        </dgm:presLayoutVars>
      </dgm:prSet>
      <dgm:spPr/>
    </dgm:pt>
    <dgm:pt modelId="{93911680-1EBB-4597-B776-6213333CDAEC}" type="pres">
      <dgm:prSet presAssocID="{0BF696F6-E199-405B-A941-B3842D6141F2}" presName="rootComposite" presStyleCnt="0"/>
      <dgm:spPr/>
    </dgm:pt>
    <dgm:pt modelId="{F625E667-99A9-46CF-8D83-DD77045125BC}" type="pres">
      <dgm:prSet presAssocID="{0BF696F6-E199-405B-A941-B3842D6141F2}" presName="rootText" presStyleLbl="node3" presStyleIdx="0" presStyleCnt="6">
        <dgm:presLayoutVars>
          <dgm:chPref val="3"/>
        </dgm:presLayoutVars>
      </dgm:prSet>
      <dgm:spPr/>
    </dgm:pt>
    <dgm:pt modelId="{75645431-7393-443D-86F3-36DA22BA3598}" type="pres">
      <dgm:prSet presAssocID="{0BF696F6-E199-405B-A941-B3842D6141F2}" presName="rootConnector" presStyleLbl="node3" presStyleIdx="0" presStyleCnt="6"/>
      <dgm:spPr/>
    </dgm:pt>
    <dgm:pt modelId="{2965E36D-12FF-44F8-AFE0-7357D86A6948}" type="pres">
      <dgm:prSet presAssocID="{0BF696F6-E199-405B-A941-B3842D6141F2}" presName="hierChild4" presStyleCnt="0"/>
      <dgm:spPr/>
    </dgm:pt>
    <dgm:pt modelId="{FA2333EF-3D93-4198-90ED-4C812D86CB48}" type="pres">
      <dgm:prSet presAssocID="{0BF696F6-E199-405B-A941-B3842D6141F2}" presName="hierChild5" presStyleCnt="0"/>
      <dgm:spPr/>
    </dgm:pt>
    <dgm:pt modelId="{268299B6-A0E6-4C87-8581-3A6991791711}" type="pres">
      <dgm:prSet presAssocID="{3B0783CD-37E0-4820-8746-FD8B29B9AEB4}" presName="Name35" presStyleLbl="parChTrans1D3" presStyleIdx="1" presStyleCnt="6"/>
      <dgm:spPr/>
    </dgm:pt>
    <dgm:pt modelId="{AB1584F3-223C-43B5-A4E8-7B09D6308BF5}" type="pres">
      <dgm:prSet presAssocID="{CFEE5C61-7B3B-4C45-8C01-1C2E02C18F28}" presName="hierRoot2" presStyleCnt="0">
        <dgm:presLayoutVars>
          <dgm:hierBranch val="init"/>
        </dgm:presLayoutVars>
      </dgm:prSet>
      <dgm:spPr/>
    </dgm:pt>
    <dgm:pt modelId="{F9B8C2AC-ED35-4CD6-BA37-D4E494359924}" type="pres">
      <dgm:prSet presAssocID="{CFEE5C61-7B3B-4C45-8C01-1C2E02C18F28}" presName="rootComposite" presStyleCnt="0"/>
      <dgm:spPr/>
    </dgm:pt>
    <dgm:pt modelId="{3B774EE3-243A-47EF-9062-2482B765281D}" type="pres">
      <dgm:prSet presAssocID="{CFEE5C61-7B3B-4C45-8C01-1C2E02C18F28}" presName="rootText" presStyleLbl="node3" presStyleIdx="1" presStyleCnt="6">
        <dgm:presLayoutVars>
          <dgm:chPref val="3"/>
        </dgm:presLayoutVars>
      </dgm:prSet>
      <dgm:spPr/>
    </dgm:pt>
    <dgm:pt modelId="{15F6E465-7F43-4CD0-819B-8531460E5906}" type="pres">
      <dgm:prSet presAssocID="{CFEE5C61-7B3B-4C45-8C01-1C2E02C18F28}" presName="rootConnector" presStyleLbl="node3" presStyleIdx="1" presStyleCnt="6"/>
      <dgm:spPr/>
    </dgm:pt>
    <dgm:pt modelId="{C576C0BC-3B74-4CB3-A8BA-5BCC80F83800}" type="pres">
      <dgm:prSet presAssocID="{CFEE5C61-7B3B-4C45-8C01-1C2E02C18F28}" presName="hierChild4" presStyleCnt="0"/>
      <dgm:spPr/>
    </dgm:pt>
    <dgm:pt modelId="{6E9FEC1E-2B40-47CA-8521-DB77ED2F0246}" type="pres">
      <dgm:prSet presAssocID="{CFEE5C61-7B3B-4C45-8C01-1C2E02C18F28}" presName="hierChild5" presStyleCnt="0"/>
      <dgm:spPr/>
    </dgm:pt>
    <dgm:pt modelId="{F570B045-8AEB-4373-AB46-A135EF20395C}" type="pres">
      <dgm:prSet presAssocID="{BD6D3422-9570-476E-851B-877872BB6828}" presName="Name35" presStyleLbl="parChTrans1D3" presStyleIdx="2" presStyleCnt="6"/>
      <dgm:spPr/>
    </dgm:pt>
    <dgm:pt modelId="{65844176-4882-4091-A589-AB89DBD4E62B}" type="pres">
      <dgm:prSet presAssocID="{1EAEC2ED-6C6B-4839-AFC8-8C715D2A4374}" presName="hierRoot2" presStyleCnt="0">
        <dgm:presLayoutVars>
          <dgm:hierBranch val="init"/>
        </dgm:presLayoutVars>
      </dgm:prSet>
      <dgm:spPr/>
    </dgm:pt>
    <dgm:pt modelId="{C6853901-A19B-4E60-B321-17D0B621A7E8}" type="pres">
      <dgm:prSet presAssocID="{1EAEC2ED-6C6B-4839-AFC8-8C715D2A4374}" presName="rootComposite" presStyleCnt="0"/>
      <dgm:spPr/>
    </dgm:pt>
    <dgm:pt modelId="{24EA39E4-2E5D-45C7-8932-0FFF1B82C589}" type="pres">
      <dgm:prSet presAssocID="{1EAEC2ED-6C6B-4839-AFC8-8C715D2A4374}" presName="rootText" presStyleLbl="node3" presStyleIdx="2" presStyleCnt="6">
        <dgm:presLayoutVars>
          <dgm:chPref val="3"/>
        </dgm:presLayoutVars>
      </dgm:prSet>
      <dgm:spPr/>
    </dgm:pt>
    <dgm:pt modelId="{3DB43A00-D678-4051-ADD2-A1B2F3E2534B}" type="pres">
      <dgm:prSet presAssocID="{1EAEC2ED-6C6B-4839-AFC8-8C715D2A4374}" presName="rootConnector" presStyleLbl="node3" presStyleIdx="2" presStyleCnt="6"/>
      <dgm:spPr/>
    </dgm:pt>
    <dgm:pt modelId="{BCB0FB05-BE6C-4A4D-9E4D-0D19FB1A8479}" type="pres">
      <dgm:prSet presAssocID="{1EAEC2ED-6C6B-4839-AFC8-8C715D2A4374}" presName="hierChild4" presStyleCnt="0"/>
      <dgm:spPr/>
    </dgm:pt>
    <dgm:pt modelId="{18D9DE4C-8F83-41D7-9725-ECA72E319C8D}" type="pres">
      <dgm:prSet presAssocID="{1EAEC2ED-6C6B-4839-AFC8-8C715D2A4374}" presName="hierChild5" presStyleCnt="0"/>
      <dgm:spPr/>
    </dgm:pt>
    <dgm:pt modelId="{EBE93168-B87A-4A85-8AAB-07C0D7E8A301}" type="pres">
      <dgm:prSet presAssocID="{C04F7BC6-DC05-4EDC-A99F-DE2E332E0708}" presName="hierChild5" presStyleCnt="0"/>
      <dgm:spPr/>
    </dgm:pt>
    <dgm:pt modelId="{45FCF484-6CE5-4D6C-B139-45420D2A1C03}" type="pres">
      <dgm:prSet presAssocID="{F6CD58AC-8D92-4350-B46C-C4D1F31DC18C}" presName="Name37" presStyleLbl="parChTrans1D2" presStyleIdx="1" presStyleCnt="2"/>
      <dgm:spPr/>
    </dgm:pt>
    <dgm:pt modelId="{237B5DD9-75EE-46E8-A5F7-9D1FEF5AA57B}" type="pres">
      <dgm:prSet presAssocID="{4E3E5E14-9B13-4CBA-9CFF-EB1CB3DDE719}" presName="hierRoot2" presStyleCnt="0">
        <dgm:presLayoutVars>
          <dgm:hierBranch/>
        </dgm:presLayoutVars>
      </dgm:prSet>
      <dgm:spPr/>
    </dgm:pt>
    <dgm:pt modelId="{79D6400E-3F6A-40B0-BD82-9E41582BF0CE}" type="pres">
      <dgm:prSet presAssocID="{4E3E5E14-9B13-4CBA-9CFF-EB1CB3DDE719}" presName="rootComposite" presStyleCnt="0"/>
      <dgm:spPr/>
    </dgm:pt>
    <dgm:pt modelId="{9EDCC35A-A09B-45D8-AF7C-F609B81D3ECF}" type="pres">
      <dgm:prSet presAssocID="{4E3E5E14-9B13-4CBA-9CFF-EB1CB3DDE719}" presName="rootText" presStyleLbl="node2" presStyleIdx="1" presStyleCnt="2">
        <dgm:presLayoutVars>
          <dgm:chPref val="3"/>
        </dgm:presLayoutVars>
      </dgm:prSet>
      <dgm:spPr/>
    </dgm:pt>
    <dgm:pt modelId="{CB7734CD-7849-499D-8EDA-C078CEB90E88}" type="pres">
      <dgm:prSet presAssocID="{4E3E5E14-9B13-4CBA-9CFF-EB1CB3DDE719}" presName="rootConnector" presStyleLbl="node2" presStyleIdx="1" presStyleCnt="2"/>
      <dgm:spPr/>
    </dgm:pt>
    <dgm:pt modelId="{EB61C2F1-452F-46BD-9B4C-34D6C4BEB091}" type="pres">
      <dgm:prSet presAssocID="{4E3E5E14-9B13-4CBA-9CFF-EB1CB3DDE719}" presName="hierChild4" presStyleCnt="0"/>
      <dgm:spPr/>
    </dgm:pt>
    <dgm:pt modelId="{B7415FF7-4299-4219-B5CB-877419217229}" type="pres">
      <dgm:prSet presAssocID="{D64AF240-B041-4810-B542-96D186F90ED4}" presName="Name35" presStyleLbl="parChTrans1D3" presStyleIdx="3" presStyleCnt="6"/>
      <dgm:spPr/>
    </dgm:pt>
    <dgm:pt modelId="{197F5EA5-AF9E-459D-A0E3-E7BAA795EF0A}" type="pres">
      <dgm:prSet presAssocID="{7F719725-49E0-41D7-BAE5-84059593962C}" presName="hierRoot2" presStyleCnt="0">
        <dgm:presLayoutVars>
          <dgm:hierBranch val="init"/>
        </dgm:presLayoutVars>
      </dgm:prSet>
      <dgm:spPr/>
    </dgm:pt>
    <dgm:pt modelId="{2E422E6F-D36A-4F7A-8389-9429E7AC87EB}" type="pres">
      <dgm:prSet presAssocID="{7F719725-49E0-41D7-BAE5-84059593962C}" presName="rootComposite" presStyleCnt="0"/>
      <dgm:spPr/>
    </dgm:pt>
    <dgm:pt modelId="{E00A63B3-E49F-4853-9A1B-3320050DDA36}" type="pres">
      <dgm:prSet presAssocID="{7F719725-49E0-41D7-BAE5-84059593962C}" presName="rootText" presStyleLbl="node3" presStyleIdx="3" presStyleCnt="6">
        <dgm:presLayoutVars>
          <dgm:chPref val="3"/>
        </dgm:presLayoutVars>
      </dgm:prSet>
      <dgm:spPr/>
    </dgm:pt>
    <dgm:pt modelId="{D4839E03-671B-4E05-A17E-BACB0FDD17E5}" type="pres">
      <dgm:prSet presAssocID="{7F719725-49E0-41D7-BAE5-84059593962C}" presName="rootConnector" presStyleLbl="node3" presStyleIdx="3" presStyleCnt="6"/>
      <dgm:spPr/>
    </dgm:pt>
    <dgm:pt modelId="{CF4F9DC8-C1BB-4F4F-BF4C-0EC3A7244F52}" type="pres">
      <dgm:prSet presAssocID="{7F719725-49E0-41D7-BAE5-84059593962C}" presName="hierChild4" presStyleCnt="0"/>
      <dgm:spPr/>
    </dgm:pt>
    <dgm:pt modelId="{96799AEB-F60E-415B-9F5F-C7BE9EBC7546}" type="pres">
      <dgm:prSet presAssocID="{7F719725-49E0-41D7-BAE5-84059593962C}" presName="hierChild5" presStyleCnt="0"/>
      <dgm:spPr/>
    </dgm:pt>
    <dgm:pt modelId="{348D8C16-1566-421B-9C70-0E8BDE6006CF}" type="pres">
      <dgm:prSet presAssocID="{B5634BFD-03E1-4018-9042-8C4C58F245B7}" presName="Name35" presStyleLbl="parChTrans1D3" presStyleIdx="4" presStyleCnt="6"/>
      <dgm:spPr/>
    </dgm:pt>
    <dgm:pt modelId="{8E66EF20-58C2-4698-8F42-67BE0D16C593}" type="pres">
      <dgm:prSet presAssocID="{CA0CE48F-AD3B-4958-9B1C-2BF775C1FCBC}" presName="hierRoot2" presStyleCnt="0">
        <dgm:presLayoutVars>
          <dgm:hierBranch val="init"/>
        </dgm:presLayoutVars>
      </dgm:prSet>
      <dgm:spPr/>
    </dgm:pt>
    <dgm:pt modelId="{6E71FF0A-A4BC-4936-9821-C794B73BB33E}" type="pres">
      <dgm:prSet presAssocID="{CA0CE48F-AD3B-4958-9B1C-2BF775C1FCBC}" presName="rootComposite" presStyleCnt="0"/>
      <dgm:spPr/>
    </dgm:pt>
    <dgm:pt modelId="{B01862A9-71C4-4862-A226-D7A186577770}" type="pres">
      <dgm:prSet presAssocID="{CA0CE48F-AD3B-4958-9B1C-2BF775C1FCBC}" presName="rootText" presStyleLbl="node3" presStyleIdx="4" presStyleCnt="6">
        <dgm:presLayoutVars>
          <dgm:chPref val="3"/>
        </dgm:presLayoutVars>
      </dgm:prSet>
      <dgm:spPr/>
    </dgm:pt>
    <dgm:pt modelId="{BD86F21B-FF11-483A-A30F-0981472A7C7A}" type="pres">
      <dgm:prSet presAssocID="{CA0CE48F-AD3B-4958-9B1C-2BF775C1FCBC}" presName="rootConnector" presStyleLbl="node3" presStyleIdx="4" presStyleCnt="6"/>
      <dgm:spPr/>
    </dgm:pt>
    <dgm:pt modelId="{6DCEAE05-F7CB-4BD7-AF3D-533A19461CA0}" type="pres">
      <dgm:prSet presAssocID="{CA0CE48F-AD3B-4958-9B1C-2BF775C1FCBC}" presName="hierChild4" presStyleCnt="0"/>
      <dgm:spPr/>
    </dgm:pt>
    <dgm:pt modelId="{160A6D11-140E-42AD-9AB3-0BCA949D9F47}" type="pres">
      <dgm:prSet presAssocID="{CA0CE48F-AD3B-4958-9B1C-2BF775C1FCBC}" presName="hierChild5" presStyleCnt="0"/>
      <dgm:spPr/>
    </dgm:pt>
    <dgm:pt modelId="{BB51EF91-3CF9-4CF4-AC95-A36E4F011B89}" type="pres">
      <dgm:prSet presAssocID="{3540757C-D468-4568-9C38-D4336DB354EC}" presName="Name35" presStyleLbl="parChTrans1D3" presStyleIdx="5" presStyleCnt="6"/>
      <dgm:spPr/>
    </dgm:pt>
    <dgm:pt modelId="{40D27EA9-3FE0-4CEB-B18D-9F2C7302BC21}" type="pres">
      <dgm:prSet presAssocID="{60D0EAA9-F362-42A8-9793-CAD20998142F}" presName="hierRoot2" presStyleCnt="0">
        <dgm:presLayoutVars>
          <dgm:hierBranch val="init"/>
        </dgm:presLayoutVars>
      </dgm:prSet>
      <dgm:spPr/>
    </dgm:pt>
    <dgm:pt modelId="{4A4323B6-00BB-4A97-9D6E-8916287C980E}" type="pres">
      <dgm:prSet presAssocID="{60D0EAA9-F362-42A8-9793-CAD20998142F}" presName="rootComposite" presStyleCnt="0"/>
      <dgm:spPr/>
    </dgm:pt>
    <dgm:pt modelId="{F24DB79F-C85A-4550-973C-D6C98BD2630A}" type="pres">
      <dgm:prSet presAssocID="{60D0EAA9-F362-42A8-9793-CAD20998142F}" presName="rootText" presStyleLbl="node3" presStyleIdx="5" presStyleCnt="6">
        <dgm:presLayoutVars>
          <dgm:chPref val="3"/>
        </dgm:presLayoutVars>
      </dgm:prSet>
      <dgm:spPr/>
    </dgm:pt>
    <dgm:pt modelId="{EA315DF9-9235-4CB6-901C-0BD34F1ED8A5}" type="pres">
      <dgm:prSet presAssocID="{60D0EAA9-F362-42A8-9793-CAD20998142F}" presName="rootConnector" presStyleLbl="node3" presStyleIdx="5" presStyleCnt="6"/>
      <dgm:spPr/>
    </dgm:pt>
    <dgm:pt modelId="{D4351979-03AB-4F77-AD80-0D3B5FB7DD7D}" type="pres">
      <dgm:prSet presAssocID="{60D0EAA9-F362-42A8-9793-CAD20998142F}" presName="hierChild4" presStyleCnt="0"/>
      <dgm:spPr/>
    </dgm:pt>
    <dgm:pt modelId="{5C7780D0-E5AB-4917-9ABD-79B14DE0A460}" type="pres">
      <dgm:prSet presAssocID="{60D0EAA9-F362-42A8-9793-CAD20998142F}" presName="hierChild5" presStyleCnt="0"/>
      <dgm:spPr/>
    </dgm:pt>
    <dgm:pt modelId="{78E6F42F-EFB6-4543-89D1-BD43D43B32F6}" type="pres">
      <dgm:prSet presAssocID="{4E3E5E14-9B13-4CBA-9CFF-EB1CB3DDE719}" presName="hierChild5" presStyleCnt="0"/>
      <dgm:spPr/>
    </dgm:pt>
    <dgm:pt modelId="{1F2CD943-2E90-423D-9C23-92C478D69F2B}" type="pres">
      <dgm:prSet presAssocID="{E6461505-2618-4312-BC9F-55231E95B318}" presName="hierChild3" presStyleCnt="0"/>
      <dgm:spPr/>
    </dgm:pt>
  </dgm:ptLst>
  <dgm:cxnLst>
    <dgm:cxn modelId="{13B64908-950C-4D7D-9EA9-031455EBFDFE}" type="presOf" srcId="{3B0783CD-37E0-4820-8746-FD8B29B9AEB4}" destId="{268299B6-A0E6-4C87-8581-3A6991791711}" srcOrd="0" destOrd="0" presId="urn:microsoft.com/office/officeart/2005/8/layout/orgChart1"/>
    <dgm:cxn modelId="{ECA6730A-F5AB-4AA2-98EE-50FFDB18BAAA}" type="presOf" srcId="{C04F7BC6-DC05-4EDC-A99F-DE2E332E0708}" destId="{0CD1AF3B-FEDB-4C4D-BD44-55EF74164DA5}" srcOrd="1" destOrd="0" presId="urn:microsoft.com/office/officeart/2005/8/layout/orgChart1"/>
    <dgm:cxn modelId="{A2A4AC0C-BB5F-482E-A4FA-1A774150748F}" srcId="{C04F7BC6-DC05-4EDC-A99F-DE2E332E0708}" destId="{1EAEC2ED-6C6B-4839-AFC8-8C715D2A4374}" srcOrd="2" destOrd="0" parTransId="{BD6D3422-9570-476E-851B-877872BB6828}" sibTransId="{028D4D20-ECC6-4D8B-B813-AB19BC224C38}"/>
    <dgm:cxn modelId="{3D6CA10E-DAA3-40BD-B296-B7F4A5FD8F99}" srcId="{E6461505-2618-4312-BC9F-55231E95B318}" destId="{4E3E5E14-9B13-4CBA-9CFF-EB1CB3DDE719}" srcOrd="1" destOrd="0" parTransId="{F6CD58AC-8D92-4350-B46C-C4D1F31DC18C}" sibTransId="{DC4B7039-B879-4D2B-BA8E-0AEC5AA0C1F7}"/>
    <dgm:cxn modelId="{D3DC9E17-BCFE-48AD-A4AC-B05450961EA4}" type="presOf" srcId="{CFEE5C61-7B3B-4C45-8C01-1C2E02C18F28}" destId="{15F6E465-7F43-4CD0-819B-8531460E5906}" srcOrd="1" destOrd="0" presId="urn:microsoft.com/office/officeart/2005/8/layout/orgChart1"/>
    <dgm:cxn modelId="{FA1E2419-AE65-4950-A11D-A073EE2D7C09}" type="presOf" srcId="{10228BD5-2C95-4579-BC03-942D449E117E}" destId="{DA81B543-A3DD-4086-9D57-6B24CE52FF9A}" srcOrd="0" destOrd="0" presId="urn:microsoft.com/office/officeart/2005/8/layout/orgChart1"/>
    <dgm:cxn modelId="{E1247B26-AE6A-4E8E-BB29-0AAE9377CE74}" srcId="{FD6CDD71-3196-4BA7-88DE-253A84C66C1F}" destId="{E6461505-2618-4312-BC9F-55231E95B318}" srcOrd="0" destOrd="0" parTransId="{6E69242B-EAEA-4607-9CE9-F15230A64783}" sibTransId="{72CAA09F-781E-4105-A285-FF70A6EA5E31}"/>
    <dgm:cxn modelId="{EA2B453A-432D-4950-BF58-1A1B82B6925F}" type="presOf" srcId="{CA0CE48F-AD3B-4958-9B1C-2BF775C1FCBC}" destId="{B01862A9-71C4-4862-A226-D7A186577770}" srcOrd="0" destOrd="0" presId="urn:microsoft.com/office/officeart/2005/8/layout/orgChart1"/>
    <dgm:cxn modelId="{EA0BB43C-DC8A-4076-99B5-363AE931F839}" type="presOf" srcId="{D64AF240-B041-4810-B542-96D186F90ED4}" destId="{B7415FF7-4299-4219-B5CB-877419217229}" srcOrd="0" destOrd="0" presId="urn:microsoft.com/office/officeart/2005/8/layout/orgChart1"/>
    <dgm:cxn modelId="{81AD093E-0650-48E3-BCF5-414331379EE2}" srcId="{4E3E5E14-9B13-4CBA-9CFF-EB1CB3DDE719}" destId="{60D0EAA9-F362-42A8-9793-CAD20998142F}" srcOrd="2" destOrd="0" parTransId="{3540757C-D468-4568-9C38-D4336DB354EC}" sibTransId="{683A7BDA-AD1F-48FA-AA55-07EB555C1FE1}"/>
    <dgm:cxn modelId="{D3F3CF5E-AB85-4CFA-A81F-7D5AA89A60CA}" type="presOf" srcId="{7F719725-49E0-41D7-BAE5-84059593962C}" destId="{D4839E03-671B-4E05-A17E-BACB0FDD17E5}" srcOrd="1" destOrd="0" presId="urn:microsoft.com/office/officeart/2005/8/layout/orgChart1"/>
    <dgm:cxn modelId="{EB778A62-88FA-43ED-A39C-BDE21EBF9922}" type="presOf" srcId="{1EAEC2ED-6C6B-4839-AFC8-8C715D2A4374}" destId="{3DB43A00-D678-4051-ADD2-A1B2F3E2534B}" srcOrd="1" destOrd="0" presId="urn:microsoft.com/office/officeart/2005/8/layout/orgChart1"/>
    <dgm:cxn modelId="{62541C65-2611-4966-BBAA-3CEB2F75B895}" type="presOf" srcId="{E6461505-2618-4312-BC9F-55231E95B318}" destId="{93C81587-9F50-4198-A8C0-C7439CFD9CFD}" srcOrd="1" destOrd="0" presId="urn:microsoft.com/office/officeart/2005/8/layout/orgChart1"/>
    <dgm:cxn modelId="{3EC15B65-D58E-423B-8A76-54A1FB2EAEA3}" type="presOf" srcId="{CA0CE48F-AD3B-4958-9B1C-2BF775C1FCBC}" destId="{BD86F21B-FF11-483A-A30F-0981472A7C7A}" srcOrd="1" destOrd="0" presId="urn:microsoft.com/office/officeart/2005/8/layout/orgChart1"/>
    <dgm:cxn modelId="{EDB7B169-A775-4C85-B65B-7F3DF8434FC9}" type="presOf" srcId="{C04F7BC6-DC05-4EDC-A99F-DE2E332E0708}" destId="{0722155B-E60D-4371-AE99-33C7A3A9626E}" srcOrd="0" destOrd="0" presId="urn:microsoft.com/office/officeart/2005/8/layout/orgChart1"/>
    <dgm:cxn modelId="{06E0C76D-33DD-4974-92C1-75B0C4BED0A4}" type="presOf" srcId="{4E3E5E14-9B13-4CBA-9CFF-EB1CB3DDE719}" destId="{9EDCC35A-A09B-45D8-AF7C-F609B81D3ECF}" srcOrd="0" destOrd="0" presId="urn:microsoft.com/office/officeart/2005/8/layout/orgChart1"/>
    <dgm:cxn modelId="{286AD06F-F5FA-4A7B-A0C0-CE84A5B91966}" type="presOf" srcId="{4E3E5E14-9B13-4CBA-9CFF-EB1CB3DDE719}" destId="{CB7734CD-7849-499D-8EDA-C078CEB90E88}" srcOrd="1" destOrd="0" presId="urn:microsoft.com/office/officeart/2005/8/layout/orgChart1"/>
    <dgm:cxn modelId="{73A1C385-97BD-42BB-A39C-6E99D1DB920C}" type="presOf" srcId="{0BF696F6-E199-405B-A941-B3842D6141F2}" destId="{F625E667-99A9-46CF-8D83-DD77045125BC}" srcOrd="0" destOrd="0" presId="urn:microsoft.com/office/officeart/2005/8/layout/orgChart1"/>
    <dgm:cxn modelId="{C2091D8E-C220-4A40-A5BA-DA2963874B5F}" type="presOf" srcId="{60D0EAA9-F362-42A8-9793-CAD20998142F}" destId="{F24DB79F-C85A-4550-973C-D6C98BD2630A}" srcOrd="0" destOrd="0" presId="urn:microsoft.com/office/officeart/2005/8/layout/orgChart1"/>
    <dgm:cxn modelId="{59C91696-A4F4-4E56-9E70-739A8504BF4B}" type="presOf" srcId="{1EAEC2ED-6C6B-4839-AFC8-8C715D2A4374}" destId="{24EA39E4-2E5D-45C7-8932-0FFF1B82C589}" srcOrd="0" destOrd="0" presId="urn:microsoft.com/office/officeart/2005/8/layout/orgChart1"/>
    <dgm:cxn modelId="{D20CE59D-FFA0-41A8-A231-3F54508A617F}" type="presOf" srcId="{E6461505-2618-4312-BC9F-55231E95B318}" destId="{83561BA0-FBEB-4720-8D61-82AB515B80A3}" srcOrd="0" destOrd="0" presId="urn:microsoft.com/office/officeart/2005/8/layout/orgChart1"/>
    <dgm:cxn modelId="{C3A9FC9F-80AB-474F-9276-A4E194BE9E67}" type="presOf" srcId="{B5634BFD-03E1-4018-9042-8C4C58F245B7}" destId="{348D8C16-1566-421B-9C70-0E8BDE6006CF}" srcOrd="0" destOrd="0" presId="urn:microsoft.com/office/officeart/2005/8/layout/orgChart1"/>
    <dgm:cxn modelId="{14E0C9B2-3F1F-4E47-95EE-261AAE30C6C1}" type="presOf" srcId="{60D0EAA9-F362-42A8-9793-CAD20998142F}" destId="{EA315DF9-9235-4CB6-901C-0BD34F1ED8A5}" srcOrd="1" destOrd="0" presId="urn:microsoft.com/office/officeart/2005/8/layout/orgChart1"/>
    <dgm:cxn modelId="{B82B33BB-9D8C-4008-AD04-0FAF05584D75}" type="presOf" srcId="{7F719725-49E0-41D7-BAE5-84059593962C}" destId="{E00A63B3-E49F-4853-9A1B-3320050DDA36}" srcOrd="0" destOrd="0" presId="urn:microsoft.com/office/officeart/2005/8/layout/orgChart1"/>
    <dgm:cxn modelId="{0B36EEBB-6626-4ABA-BFA6-C37A37B46980}" type="presOf" srcId="{CFEE5C61-7B3B-4C45-8C01-1C2E02C18F28}" destId="{3B774EE3-243A-47EF-9062-2482B765281D}" srcOrd="0" destOrd="0" presId="urn:microsoft.com/office/officeart/2005/8/layout/orgChart1"/>
    <dgm:cxn modelId="{940F0EBE-B53A-4A36-994A-62638EC6AAFA}" type="presOf" srcId="{3540757C-D468-4568-9C38-D4336DB354EC}" destId="{BB51EF91-3CF9-4CF4-AC95-A36E4F011B89}" srcOrd="0" destOrd="0" presId="urn:microsoft.com/office/officeart/2005/8/layout/orgChart1"/>
    <dgm:cxn modelId="{F3EE81BE-1E85-4402-B483-0DD0C0F8F95D}" srcId="{E6461505-2618-4312-BC9F-55231E95B318}" destId="{C04F7BC6-DC05-4EDC-A99F-DE2E332E0708}" srcOrd="0" destOrd="0" parTransId="{10228BD5-2C95-4579-BC03-942D449E117E}" sibTransId="{D935CB09-E32C-42A5-B78B-26AB345CE8AD}"/>
    <dgm:cxn modelId="{9FE747CF-6D5A-4AB8-B399-8F693175488F}" type="presOf" srcId="{FD6CDD71-3196-4BA7-88DE-253A84C66C1F}" destId="{8171FDEA-CC6C-4F4D-B444-DB8574155B12}" srcOrd="0" destOrd="0" presId="urn:microsoft.com/office/officeart/2005/8/layout/orgChart1"/>
    <dgm:cxn modelId="{92FA48D0-85F6-4F0C-9C25-14181453F4B2}" type="presOf" srcId="{6C006424-3056-4CA5-9722-391E2451B41D}" destId="{BAFD1E69-747E-40BC-90FD-A4CD3D7E8C20}" srcOrd="0" destOrd="0" presId="urn:microsoft.com/office/officeart/2005/8/layout/orgChart1"/>
    <dgm:cxn modelId="{054237D1-EFC9-46BE-ABA8-44CC646F5462}" srcId="{4E3E5E14-9B13-4CBA-9CFF-EB1CB3DDE719}" destId="{CA0CE48F-AD3B-4958-9B1C-2BF775C1FCBC}" srcOrd="1" destOrd="0" parTransId="{B5634BFD-03E1-4018-9042-8C4C58F245B7}" sibTransId="{7DB2D4CA-F312-4D83-BAD8-F93111EE05BE}"/>
    <dgm:cxn modelId="{EF17BBE2-00DD-4028-9892-B9AA4EE988F6}" type="presOf" srcId="{0BF696F6-E199-405B-A941-B3842D6141F2}" destId="{75645431-7393-443D-86F3-36DA22BA3598}" srcOrd="1" destOrd="0" presId="urn:microsoft.com/office/officeart/2005/8/layout/orgChart1"/>
    <dgm:cxn modelId="{A6C2DEE3-7662-4505-B427-91C65E27A278}" srcId="{C04F7BC6-DC05-4EDC-A99F-DE2E332E0708}" destId="{0BF696F6-E199-405B-A941-B3842D6141F2}" srcOrd="0" destOrd="0" parTransId="{6C006424-3056-4CA5-9722-391E2451B41D}" sibTransId="{FC68E0DD-7147-4EAF-997D-D1D7FCE43DCA}"/>
    <dgm:cxn modelId="{E0440BE4-FAFB-4D51-BBA0-09076D6FD86D}" type="presOf" srcId="{F6CD58AC-8D92-4350-B46C-C4D1F31DC18C}" destId="{45FCF484-6CE5-4D6C-B139-45420D2A1C03}" srcOrd="0" destOrd="0" presId="urn:microsoft.com/office/officeart/2005/8/layout/orgChart1"/>
    <dgm:cxn modelId="{F3D3D5E7-4E25-4331-9346-802478FFFF2A}" srcId="{4E3E5E14-9B13-4CBA-9CFF-EB1CB3DDE719}" destId="{7F719725-49E0-41D7-BAE5-84059593962C}" srcOrd="0" destOrd="0" parTransId="{D64AF240-B041-4810-B542-96D186F90ED4}" sibTransId="{CCF924F5-D9A2-4F0F-A5BE-DCC41BD8E0AE}"/>
    <dgm:cxn modelId="{14C14DEA-848D-484F-98D3-DC7234691C3C}" srcId="{C04F7BC6-DC05-4EDC-A99F-DE2E332E0708}" destId="{CFEE5C61-7B3B-4C45-8C01-1C2E02C18F28}" srcOrd="1" destOrd="0" parTransId="{3B0783CD-37E0-4820-8746-FD8B29B9AEB4}" sibTransId="{5C31E5C1-CEA8-45B4-BE59-D0214F5A1BEA}"/>
    <dgm:cxn modelId="{534A84EE-1512-4906-B406-1527793F7550}" type="presOf" srcId="{BD6D3422-9570-476E-851B-877872BB6828}" destId="{F570B045-8AEB-4373-AB46-A135EF20395C}" srcOrd="0" destOrd="0" presId="urn:microsoft.com/office/officeart/2005/8/layout/orgChart1"/>
    <dgm:cxn modelId="{3CEFECCC-BB62-4792-AFA5-E53A8BC806C9}" type="presParOf" srcId="{8171FDEA-CC6C-4F4D-B444-DB8574155B12}" destId="{51532208-9631-4A23-9A66-473746DFA076}" srcOrd="0" destOrd="0" presId="urn:microsoft.com/office/officeart/2005/8/layout/orgChart1"/>
    <dgm:cxn modelId="{539EF4F9-0BEA-43BC-9F37-D99A94ABA0BD}" type="presParOf" srcId="{51532208-9631-4A23-9A66-473746DFA076}" destId="{36408B50-A411-4D42-A341-6A3BA4F89FDA}" srcOrd="0" destOrd="0" presId="urn:microsoft.com/office/officeart/2005/8/layout/orgChart1"/>
    <dgm:cxn modelId="{5B94A553-72CA-41DC-B2FF-7E791C19DC58}" type="presParOf" srcId="{36408B50-A411-4D42-A341-6A3BA4F89FDA}" destId="{83561BA0-FBEB-4720-8D61-82AB515B80A3}" srcOrd="0" destOrd="0" presId="urn:microsoft.com/office/officeart/2005/8/layout/orgChart1"/>
    <dgm:cxn modelId="{CAF70C0C-FA57-4BE3-95F5-AB67403B0403}" type="presParOf" srcId="{36408B50-A411-4D42-A341-6A3BA4F89FDA}" destId="{93C81587-9F50-4198-A8C0-C7439CFD9CFD}" srcOrd="1" destOrd="0" presId="urn:microsoft.com/office/officeart/2005/8/layout/orgChart1"/>
    <dgm:cxn modelId="{A0588D03-5B6A-44B0-82CC-82377F8E752E}" type="presParOf" srcId="{51532208-9631-4A23-9A66-473746DFA076}" destId="{74B81205-B483-46F5-8864-8E4A13A40C56}" srcOrd="1" destOrd="0" presId="urn:microsoft.com/office/officeart/2005/8/layout/orgChart1"/>
    <dgm:cxn modelId="{8CA9C37B-23C3-4417-8CB1-523374ADADCD}" type="presParOf" srcId="{74B81205-B483-46F5-8864-8E4A13A40C56}" destId="{DA81B543-A3DD-4086-9D57-6B24CE52FF9A}" srcOrd="0" destOrd="0" presId="urn:microsoft.com/office/officeart/2005/8/layout/orgChart1"/>
    <dgm:cxn modelId="{9EBD5DBE-04BE-47EA-867D-A1FD26054990}" type="presParOf" srcId="{74B81205-B483-46F5-8864-8E4A13A40C56}" destId="{2FC1A25E-B7DA-4D85-AF1C-EE3EE97244B2}" srcOrd="1" destOrd="0" presId="urn:microsoft.com/office/officeart/2005/8/layout/orgChart1"/>
    <dgm:cxn modelId="{CC8C7296-32D6-48A2-8392-1219113712E7}" type="presParOf" srcId="{2FC1A25E-B7DA-4D85-AF1C-EE3EE97244B2}" destId="{F6FA43F9-6DFA-4285-BEC9-41A95CD483EC}" srcOrd="0" destOrd="0" presId="urn:microsoft.com/office/officeart/2005/8/layout/orgChart1"/>
    <dgm:cxn modelId="{9ACA83CC-9C50-4CFB-B6E6-D09C742ED236}" type="presParOf" srcId="{F6FA43F9-6DFA-4285-BEC9-41A95CD483EC}" destId="{0722155B-E60D-4371-AE99-33C7A3A9626E}" srcOrd="0" destOrd="0" presId="urn:microsoft.com/office/officeart/2005/8/layout/orgChart1"/>
    <dgm:cxn modelId="{C55C35D4-373C-4DCB-B51B-6083D0380ABE}" type="presParOf" srcId="{F6FA43F9-6DFA-4285-BEC9-41A95CD483EC}" destId="{0CD1AF3B-FEDB-4C4D-BD44-55EF74164DA5}" srcOrd="1" destOrd="0" presId="urn:microsoft.com/office/officeart/2005/8/layout/orgChart1"/>
    <dgm:cxn modelId="{BAC1838D-0A0E-46B8-B424-028170D998BA}" type="presParOf" srcId="{2FC1A25E-B7DA-4D85-AF1C-EE3EE97244B2}" destId="{143D8B21-7035-4B41-B27B-1801E20050F0}" srcOrd="1" destOrd="0" presId="urn:microsoft.com/office/officeart/2005/8/layout/orgChart1"/>
    <dgm:cxn modelId="{C1B42D00-DE4B-4747-A044-28D14B84490E}" type="presParOf" srcId="{143D8B21-7035-4B41-B27B-1801E20050F0}" destId="{BAFD1E69-747E-40BC-90FD-A4CD3D7E8C20}" srcOrd="0" destOrd="0" presId="urn:microsoft.com/office/officeart/2005/8/layout/orgChart1"/>
    <dgm:cxn modelId="{1FC4595A-A8F5-47A9-80CD-CBBE883484D7}" type="presParOf" srcId="{143D8B21-7035-4B41-B27B-1801E20050F0}" destId="{DC1A53C5-56C1-4C17-BB9F-52CED3DCA2EF}" srcOrd="1" destOrd="0" presId="urn:microsoft.com/office/officeart/2005/8/layout/orgChart1"/>
    <dgm:cxn modelId="{D424786D-8B10-4163-8939-52C067496880}" type="presParOf" srcId="{DC1A53C5-56C1-4C17-BB9F-52CED3DCA2EF}" destId="{93911680-1EBB-4597-B776-6213333CDAEC}" srcOrd="0" destOrd="0" presId="urn:microsoft.com/office/officeart/2005/8/layout/orgChart1"/>
    <dgm:cxn modelId="{AC0F4B00-EFED-48E3-B069-492A81097A8E}" type="presParOf" srcId="{93911680-1EBB-4597-B776-6213333CDAEC}" destId="{F625E667-99A9-46CF-8D83-DD77045125BC}" srcOrd="0" destOrd="0" presId="urn:microsoft.com/office/officeart/2005/8/layout/orgChart1"/>
    <dgm:cxn modelId="{850358A1-1F1E-4BFC-817F-8A3EB8070682}" type="presParOf" srcId="{93911680-1EBB-4597-B776-6213333CDAEC}" destId="{75645431-7393-443D-86F3-36DA22BA3598}" srcOrd="1" destOrd="0" presId="urn:microsoft.com/office/officeart/2005/8/layout/orgChart1"/>
    <dgm:cxn modelId="{4FB02553-48FF-4355-9BCE-C7FCAF4C225F}" type="presParOf" srcId="{DC1A53C5-56C1-4C17-BB9F-52CED3DCA2EF}" destId="{2965E36D-12FF-44F8-AFE0-7357D86A6948}" srcOrd="1" destOrd="0" presId="urn:microsoft.com/office/officeart/2005/8/layout/orgChart1"/>
    <dgm:cxn modelId="{5A77D7E8-9DA5-4383-89B2-B0B6FC499D85}" type="presParOf" srcId="{DC1A53C5-56C1-4C17-BB9F-52CED3DCA2EF}" destId="{FA2333EF-3D93-4198-90ED-4C812D86CB48}" srcOrd="2" destOrd="0" presId="urn:microsoft.com/office/officeart/2005/8/layout/orgChart1"/>
    <dgm:cxn modelId="{8EFD610B-930D-4808-82F1-A63F116F4A20}" type="presParOf" srcId="{143D8B21-7035-4B41-B27B-1801E20050F0}" destId="{268299B6-A0E6-4C87-8581-3A6991791711}" srcOrd="2" destOrd="0" presId="urn:microsoft.com/office/officeart/2005/8/layout/orgChart1"/>
    <dgm:cxn modelId="{93CC2375-26CD-487F-BA8A-DB0884DD4D83}" type="presParOf" srcId="{143D8B21-7035-4B41-B27B-1801E20050F0}" destId="{AB1584F3-223C-43B5-A4E8-7B09D6308BF5}" srcOrd="3" destOrd="0" presId="urn:microsoft.com/office/officeart/2005/8/layout/orgChart1"/>
    <dgm:cxn modelId="{690A7EFE-179D-45E0-9B45-C5A77D68BE3A}" type="presParOf" srcId="{AB1584F3-223C-43B5-A4E8-7B09D6308BF5}" destId="{F9B8C2AC-ED35-4CD6-BA37-D4E494359924}" srcOrd="0" destOrd="0" presId="urn:microsoft.com/office/officeart/2005/8/layout/orgChart1"/>
    <dgm:cxn modelId="{467ED334-2A0B-494B-B587-B6DD314C2BDA}" type="presParOf" srcId="{F9B8C2AC-ED35-4CD6-BA37-D4E494359924}" destId="{3B774EE3-243A-47EF-9062-2482B765281D}" srcOrd="0" destOrd="0" presId="urn:microsoft.com/office/officeart/2005/8/layout/orgChart1"/>
    <dgm:cxn modelId="{1D8566FF-EC40-4C83-94B5-AB6A1CCD67B3}" type="presParOf" srcId="{F9B8C2AC-ED35-4CD6-BA37-D4E494359924}" destId="{15F6E465-7F43-4CD0-819B-8531460E5906}" srcOrd="1" destOrd="0" presId="urn:microsoft.com/office/officeart/2005/8/layout/orgChart1"/>
    <dgm:cxn modelId="{E0ECE340-4113-4230-A7FA-46655E09642F}" type="presParOf" srcId="{AB1584F3-223C-43B5-A4E8-7B09D6308BF5}" destId="{C576C0BC-3B74-4CB3-A8BA-5BCC80F83800}" srcOrd="1" destOrd="0" presId="urn:microsoft.com/office/officeart/2005/8/layout/orgChart1"/>
    <dgm:cxn modelId="{B7CCBD41-471F-4070-9490-299AD48ACF95}" type="presParOf" srcId="{AB1584F3-223C-43B5-A4E8-7B09D6308BF5}" destId="{6E9FEC1E-2B40-47CA-8521-DB77ED2F0246}" srcOrd="2" destOrd="0" presId="urn:microsoft.com/office/officeart/2005/8/layout/orgChart1"/>
    <dgm:cxn modelId="{7C3991B3-85FF-4D6B-AC7B-4DE1462A9A36}" type="presParOf" srcId="{143D8B21-7035-4B41-B27B-1801E20050F0}" destId="{F570B045-8AEB-4373-AB46-A135EF20395C}" srcOrd="4" destOrd="0" presId="urn:microsoft.com/office/officeart/2005/8/layout/orgChart1"/>
    <dgm:cxn modelId="{7A82F27A-2C7E-49A6-AC12-33316266F000}" type="presParOf" srcId="{143D8B21-7035-4B41-B27B-1801E20050F0}" destId="{65844176-4882-4091-A589-AB89DBD4E62B}" srcOrd="5" destOrd="0" presId="urn:microsoft.com/office/officeart/2005/8/layout/orgChart1"/>
    <dgm:cxn modelId="{F608B21D-A62A-4BB3-826E-6913918EEECD}" type="presParOf" srcId="{65844176-4882-4091-A589-AB89DBD4E62B}" destId="{C6853901-A19B-4E60-B321-17D0B621A7E8}" srcOrd="0" destOrd="0" presId="urn:microsoft.com/office/officeart/2005/8/layout/orgChart1"/>
    <dgm:cxn modelId="{674FD521-0C5C-41D6-B4DB-B286B87266DB}" type="presParOf" srcId="{C6853901-A19B-4E60-B321-17D0B621A7E8}" destId="{24EA39E4-2E5D-45C7-8932-0FFF1B82C589}" srcOrd="0" destOrd="0" presId="urn:microsoft.com/office/officeart/2005/8/layout/orgChart1"/>
    <dgm:cxn modelId="{649263D6-9354-489C-A31E-26EA52E6B78D}" type="presParOf" srcId="{C6853901-A19B-4E60-B321-17D0B621A7E8}" destId="{3DB43A00-D678-4051-ADD2-A1B2F3E2534B}" srcOrd="1" destOrd="0" presId="urn:microsoft.com/office/officeart/2005/8/layout/orgChart1"/>
    <dgm:cxn modelId="{4DF7BBDB-0219-46E7-909F-8EB49DB2773D}" type="presParOf" srcId="{65844176-4882-4091-A589-AB89DBD4E62B}" destId="{BCB0FB05-BE6C-4A4D-9E4D-0D19FB1A8479}" srcOrd="1" destOrd="0" presId="urn:microsoft.com/office/officeart/2005/8/layout/orgChart1"/>
    <dgm:cxn modelId="{9A641942-1370-43F5-A20A-1A2AEB95AF6D}" type="presParOf" srcId="{65844176-4882-4091-A589-AB89DBD4E62B}" destId="{18D9DE4C-8F83-41D7-9725-ECA72E319C8D}" srcOrd="2" destOrd="0" presId="urn:microsoft.com/office/officeart/2005/8/layout/orgChart1"/>
    <dgm:cxn modelId="{8F6AEC7A-D01D-4A11-A05D-582E3E96A70D}" type="presParOf" srcId="{2FC1A25E-B7DA-4D85-AF1C-EE3EE97244B2}" destId="{EBE93168-B87A-4A85-8AAB-07C0D7E8A301}" srcOrd="2" destOrd="0" presId="urn:microsoft.com/office/officeart/2005/8/layout/orgChart1"/>
    <dgm:cxn modelId="{5D0F7054-E9AD-45C6-BED3-F2A951973622}" type="presParOf" srcId="{74B81205-B483-46F5-8864-8E4A13A40C56}" destId="{45FCF484-6CE5-4D6C-B139-45420D2A1C03}" srcOrd="2" destOrd="0" presId="urn:microsoft.com/office/officeart/2005/8/layout/orgChart1"/>
    <dgm:cxn modelId="{AC980E54-0814-4A7F-BE2F-300DDFAA9A48}" type="presParOf" srcId="{74B81205-B483-46F5-8864-8E4A13A40C56}" destId="{237B5DD9-75EE-46E8-A5F7-9D1FEF5AA57B}" srcOrd="3" destOrd="0" presId="urn:microsoft.com/office/officeart/2005/8/layout/orgChart1"/>
    <dgm:cxn modelId="{A4512D1D-9E8B-4FFB-B891-963178E0DFEA}" type="presParOf" srcId="{237B5DD9-75EE-46E8-A5F7-9D1FEF5AA57B}" destId="{79D6400E-3F6A-40B0-BD82-9E41582BF0CE}" srcOrd="0" destOrd="0" presId="urn:microsoft.com/office/officeart/2005/8/layout/orgChart1"/>
    <dgm:cxn modelId="{5DFBA9C3-5D28-470F-921C-D83DF2C78BA7}" type="presParOf" srcId="{79D6400E-3F6A-40B0-BD82-9E41582BF0CE}" destId="{9EDCC35A-A09B-45D8-AF7C-F609B81D3ECF}" srcOrd="0" destOrd="0" presId="urn:microsoft.com/office/officeart/2005/8/layout/orgChart1"/>
    <dgm:cxn modelId="{71F9B924-F120-440A-9676-B2E8586C257E}" type="presParOf" srcId="{79D6400E-3F6A-40B0-BD82-9E41582BF0CE}" destId="{CB7734CD-7849-499D-8EDA-C078CEB90E88}" srcOrd="1" destOrd="0" presId="urn:microsoft.com/office/officeart/2005/8/layout/orgChart1"/>
    <dgm:cxn modelId="{75EB3430-2E77-4486-9CCA-C6C14D21A219}" type="presParOf" srcId="{237B5DD9-75EE-46E8-A5F7-9D1FEF5AA57B}" destId="{EB61C2F1-452F-46BD-9B4C-34D6C4BEB091}" srcOrd="1" destOrd="0" presId="urn:microsoft.com/office/officeart/2005/8/layout/orgChart1"/>
    <dgm:cxn modelId="{1CE18CAE-63B1-46A7-BE92-1BC960713660}" type="presParOf" srcId="{EB61C2F1-452F-46BD-9B4C-34D6C4BEB091}" destId="{B7415FF7-4299-4219-B5CB-877419217229}" srcOrd="0" destOrd="0" presId="urn:microsoft.com/office/officeart/2005/8/layout/orgChart1"/>
    <dgm:cxn modelId="{92316EC3-677D-4B93-95D5-41E0A136204B}" type="presParOf" srcId="{EB61C2F1-452F-46BD-9B4C-34D6C4BEB091}" destId="{197F5EA5-AF9E-459D-A0E3-E7BAA795EF0A}" srcOrd="1" destOrd="0" presId="urn:microsoft.com/office/officeart/2005/8/layout/orgChart1"/>
    <dgm:cxn modelId="{6037E3F9-FEC8-4E27-AB51-654D58477315}" type="presParOf" srcId="{197F5EA5-AF9E-459D-A0E3-E7BAA795EF0A}" destId="{2E422E6F-D36A-4F7A-8389-9429E7AC87EB}" srcOrd="0" destOrd="0" presId="urn:microsoft.com/office/officeart/2005/8/layout/orgChart1"/>
    <dgm:cxn modelId="{6ACB62A4-EB11-458A-B549-70931F0AC930}" type="presParOf" srcId="{2E422E6F-D36A-4F7A-8389-9429E7AC87EB}" destId="{E00A63B3-E49F-4853-9A1B-3320050DDA36}" srcOrd="0" destOrd="0" presId="urn:microsoft.com/office/officeart/2005/8/layout/orgChart1"/>
    <dgm:cxn modelId="{37FE2527-97F6-4523-826A-11E33F614D3E}" type="presParOf" srcId="{2E422E6F-D36A-4F7A-8389-9429E7AC87EB}" destId="{D4839E03-671B-4E05-A17E-BACB0FDD17E5}" srcOrd="1" destOrd="0" presId="urn:microsoft.com/office/officeart/2005/8/layout/orgChart1"/>
    <dgm:cxn modelId="{3ED92491-9412-4B29-99F2-FA5F966B2ED7}" type="presParOf" srcId="{197F5EA5-AF9E-459D-A0E3-E7BAA795EF0A}" destId="{CF4F9DC8-C1BB-4F4F-BF4C-0EC3A7244F52}" srcOrd="1" destOrd="0" presId="urn:microsoft.com/office/officeart/2005/8/layout/orgChart1"/>
    <dgm:cxn modelId="{0F05E7A7-4CB3-4360-93C0-9FBAE1B23D52}" type="presParOf" srcId="{197F5EA5-AF9E-459D-A0E3-E7BAA795EF0A}" destId="{96799AEB-F60E-415B-9F5F-C7BE9EBC7546}" srcOrd="2" destOrd="0" presId="urn:microsoft.com/office/officeart/2005/8/layout/orgChart1"/>
    <dgm:cxn modelId="{65569D2A-F10A-49B9-B348-B16F3A5FA697}" type="presParOf" srcId="{EB61C2F1-452F-46BD-9B4C-34D6C4BEB091}" destId="{348D8C16-1566-421B-9C70-0E8BDE6006CF}" srcOrd="2" destOrd="0" presId="urn:microsoft.com/office/officeart/2005/8/layout/orgChart1"/>
    <dgm:cxn modelId="{491435E8-44E5-4CB0-84D3-BEA5D4B63973}" type="presParOf" srcId="{EB61C2F1-452F-46BD-9B4C-34D6C4BEB091}" destId="{8E66EF20-58C2-4698-8F42-67BE0D16C593}" srcOrd="3" destOrd="0" presId="urn:microsoft.com/office/officeart/2005/8/layout/orgChart1"/>
    <dgm:cxn modelId="{59A39AE0-7B10-4B08-955C-D71B828F4B04}" type="presParOf" srcId="{8E66EF20-58C2-4698-8F42-67BE0D16C593}" destId="{6E71FF0A-A4BC-4936-9821-C794B73BB33E}" srcOrd="0" destOrd="0" presId="urn:microsoft.com/office/officeart/2005/8/layout/orgChart1"/>
    <dgm:cxn modelId="{3E57025E-04F9-441A-BAC6-6E0847905369}" type="presParOf" srcId="{6E71FF0A-A4BC-4936-9821-C794B73BB33E}" destId="{B01862A9-71C4-4862-A226-D7A186577770}" srcOrd="0" destOrd="0" presId="urn:microsoft.com/office/officeart/2005/8/layout/orgChart1"/>
    <dgm:cxn modelId="{278020E1-DFC1-42FF-BE78-9E4E8AB7415B}" type="presParOf" srcId="{6E71FF0A-A4BC-4936-9821-C794B73BB33E}" destId="{BD86F21B-FF11-483A-A30F-0981472A7C7A}" srcOrd="1" destOrd="0" presId="urn:microsoft.com/office/officeart/2005/8/layout/orgChart1"/>
    <dgm:cxn modelId="{DB5EDC99-BB31-4F2D-95DA-D914D59DAC9B}" type="presParOf" srcId="{8E66EF20-58C2-4698-8F42-67BE0D16C593}" destId="{6DCEAE05-F7CB-4BD7-AF3D-533A19461CA0}" srcOrd="1" destOrd="0" presId="urn:microsoft.com/office/officeart/2005/8/layout/orgChart1"/>
    <dgm:cxn modelId="{135DED4D-CD6C-4949-B4FB-95DB3F7A3E87}" type="presParOf" srcId="{8E66EF20-58C2-4698-8F42-67BE0D16C593}" destId="{160A6D11-140E-42AD-9AB3-0BCA949D9F47}" srcOrd="2" destOrd="0" presId="urn:microsoft.com/office/officeart/2005/8/layout/orgChart1"/>
    <dgm:cxn modelId="{CD4CEEE3-40DC-4190-A59B-94D1F6B47656}" type="presParOf" srcId="{EB61C2F1-452F-46BD-9B4C-34D6C4BEB091}" destId="{BB51EF91-3CF9-4CF4-AC95-A36E4F011B89}" srcOrd="4" destOrd="0" presId="urn:microsoft.com/office/officeart/2005/8/layout/orgChart1"/>
    <dgm:cxn modelId="{17F81CC8-D995-4C28-A569-C2E7CA8FC1D5}" type="presParOf" srcId="{EB61C2F1-452F-46BD-9B4C-34D6C4BEB091}" destId="{40D27EA9-3FE0-4CEB-B18D-9F2C7302BC21}" srcOrd="5" destOrd="0" presId="urn:microsoft.com/office/officeart/2005/8/layout/orgChart1"/>
    <dgm:cxn modelId="{C76BA5C7-83FC-4A97-8E80-9C912E1A0705}" type="presParOf" srcId="{40D27EA9-3FE0-4CEB-B18D-9F2C7302BC21}" destId="{4A4323B6-00BB-4A97-9D6E-8916287C980E}" srcOrd="0" destOrd="0" presId="urn:microsoft.com/office/officeart/2005/8/layout/orgChart1"/>
    <dgm:cxn modelId="{42CB9043-EE68-4985-BBE2-9E5D09BB8F83}" type="presParOf" srcId="{4A4323B6-00BB-4A97-9D6E-8916287C980E}" destId="{F24DB79F-C85A-4550-973C-D6C98BD2630A}" srcOrd="0" destOrd="0" presId="urn:microsoft.com/office/officeart/2005/8/layout/orgChart1"/>
    <dgm:cxn modelId="{19C580DD-5F3F-4007-A348-F33DF8F8E579}" type="presParOf" srcId="{4A4323B6-00BB-4A97-9D6E-8916287C980E}" destId="{EA315DF9-9235-4CB6-901C-0BD34F1ED8A5}" srcOrd="1" destOrd="0" presId="urn:microsoft.com/office/officeart/2005/8/layout/orgChart1"/>
    <dgm:cxn modelId="{3D5F4EB7-B152-4E9D-B7DE-6A5D4CEAE537}" type="presParOf" srcId="{40D27EA9-3FE0-4CEB-B18D-9F2C7302BC21}" destId="{D4351979-03AB-4F77-AD80-0D3B5FB7DD7D}" srcOrd="1" destOrd="0" presId="urn:microsoft.com/office/officeart/2005/8/layout/orgChart1"/>
    <dgm:cxn modelId="{1EA0A5E2-E05C-4827-968D-F42B5C8798BE}" type="presParOf" srcId="{40D27EA9-3FE0-4CEB-B18D-9F2C7302BC21}" destId="{5C7780D0-E5AB-4917-9ABD-79B14DE0A460}" srcOrd="2" destOrd="0" presId="urn:microsoft.com/office/officeart/2005/8/layout/orgChart1"/>
    <dgm:cxn modelId="{7B49F8A2-47AF-4A0D-B871-BEB6E2D00A8D}" type="presParOf" srcId="{237B5DD9-75EE-46E8-A5F7-9D1FEF5AA57B}" destId="{78E6F42F-EFB6-4543-89D1-BD43D43B32F6}" srcOrd="2" destOrd="0" presId="urn:microsoft.com/office/officeart/2005/8/layout/orgChart1"/>
    <dgm:cxn modelId="{278423F1-9DA2-464D-BF18-AF857B3BC7E6}" type="presParOf" srcId="{51532208-9631-4A23-9A66-473746DFA076}" destId="{1F2CD943-2E90-423D-9C23-92C478D69F2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1EF91-3CF9-4CF4-AC95-A36E4F011B89}">
      <dsp:nvSpPr>
        <dsp:cNvPr id="0" name=""/>
        <dsp:cNvSpPr/>
      </dsp:nvSpPr>
      <dsp:spPr>
        <a:xfrm>
          <a:off x="7079808" y="2191643"/>
          <a:ext cx="1603555" cy="278303"/>
        </a:xfrm>
        <a:custGeom>
          <a:avLst/>
          <a:gdLst/>
          <a:ahLst/>
          <a:cxnLst/>
          <a:rect l="0" t="0" r="0" b="0"/>
          <a:pathLst>
            <a:path>
              <a:moveTo>
                <a:pt x="0" y="0"/>
              </a:moveTo>
              <a:lnTo>
                <a:pt x="0" y="139151"/>
              </a:lnTo>
              <a:lnTo>
                <a:pt x="1603555" y="139151"/>
              </a:lnTo>
              <a:lnTo>
                <a:pt x="1603555" y="2783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8D8C16-1566-421B-9C70-0E8BDE6006CF}">
      <dsp:nvSpPr>
        <dsp:cNvPr id="0" name=""/>
        <dsp:cNvSpPr/>
      </dsp:nvSpPr>
      <dsp:spPr>
        <a:xfrm>
          <a:off x="7034088" y="2191643"/>
          <a:ext cx="91440" cy="278303"/>
        </a:xfrm>
        <a:custGeom>
          <a:avLst/>
          <a:gdLst/>
          <a:ahLst/>
          <a:cxnLst/>
          <a:rect l="0" t="0" r="0" b="0"/>
          <a:pathLst>
            <a:path>
              <a:moveTo>
                <a:pt x="45720" y="0"/>
              </a:moveTo>
              <a:lnTo>
                <a:pt x="45720" y="2783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415FF7-4299-4219-B5CB-877419217229}">
      <dsp:nvSpPr>
        <dsp:cNvPr id="0" name=""/>
        <dsp:cNvSpPr/>
      </dsp:nvSpPr>
      <dsp:spPr>
        <a:xfrm>
          <a:off x="5476253" y="2191643"/>
          <a:ext cx="1603555" cy="278303"/>
        </a:xfrm>
        <a:custGeom>
          <a:avLst/>
          <a:gdLst/>
          <a:ahLst/>
          <a:cxnLst/>
          <a:rect l="0" t="0" r="0" b="0"/>
          <a:pathLst>
            <a:path>
              <a:moveTo>
                <a:pt x="1603555" y="0"/>
              </a:moveTo>
              <a:lnTo>
                <a:pt x="1603555" y="139151"/>
              </a:lnTo>
              <a:lnTo>
                <a:pt x="0" y="139151"/>
              </a:lnTo>
              <a:lnTo>
                <a:pt x="0" y="2783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FCF484-6CE5-4D6C-B139-45420D2A1C03}">
      <dsp:nvSpPr>
        <dsp:cNvPr id="0" name=""/>
        <dsp:cNvSpPr/>
      </dsp:nvSpPr>
      <dsp:spPr>
        <a:xfrm>
          <a:off x="4674475" y="1250714"/>
          <a:ext cx="2405333" cy="278303"/>
        </a:xfrm>
        <a:custGeom>
          <a:avLst/>
          <a:gdLst/>
          <a:ahLst/>
          <a:cxnLst/>
          <a:rect l="0" t="0" r="0" b="0"/>
          <a:pathLst>
            <a:path>
              <a:moveTo>
                <a:pt x="0" y="0"/>
              </a:moveTo>
              <a:lnTo>
                <a:pt x="0" y="139151"/>
              </a:lnTo>
              <a:lnTo>
                <a:pt x="2405333" y="139151"/>
              </a:lnTo>
              <a:lnTo>
                <a:pt x="2405333" y="2783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70B045-8AEB-4373-AB46-A135EF20395C}">
      <dsp:nvSpPr>
        <dsp:cNvPr id="0" name=""/>
        <dsp:cNvSpPr/>
      </dsp:nvSpPr>
      <dsp:spPr>
        <a:xfrm>
          <a:off x="2269142" y="2191643"/>
          <a:ext cx="1603555" cy="278303"/>
        </a:xfrm>
        <a:custGeom>
          <a:avLst/>
          <a:gdLst/>
          <a:ahLst/>
          <a:cxnLst/>
          <a:rect l="0" t="0" r="0" b="0"/>
          <a:pathLst>
            <a:path>
              <a:moveTo>
                <a:pt x="0" y="0"/>
              </a:moveTo>
              <a:lnTo>
                <a:pt x="0" y="139151"/>
              </a:lnTo>
              <a:lnTo>
                <a:pt x="1603555" y="139151"/>
              </a:lnTo>
              <a:lnTo>
                <a:pt x="1603555" y="2783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299B6-A0E6-4C87-8581-3A6991791711}">
      <dsp:nvSpPr>
        <dsp:cNvPr id="0" name=""/>
        <dsp:cNvSpPr/>
      </dsp:nvSpPr>
      <dsp:spPr>
        <a:xfrm>
          <a:off x="2223422" y="2191643"/>
          <a:ext cx="91440" cy="278303"/>
        </a:xfrm>
        <a:custGeom>
          <a:avLst/>
          <a:gdLst/>
          <a:ahLst/>
          <a:cxnLst/>
          <a:rect l="0" t="0" r="0" b="0"/>
          <a:pathLst>
            <a:path>
              <a:moveTo>
                <a:pt x="45720" y="0"/>
              </a:moveTo>
              <a:lnTo>
                <a:pt x="45720" y="2783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FD1E69-747E-40BC-90FD-A4CD3D7E8C20}">
      <dsp:nvSpPr>
        <dsp:cNvPr id="0" name=""/>
        <dsp:cNvSpPr/>
      </dsp:nvSpPr>
      <dsp:spPr>
        <a:xfrm>
          <a:off x="665586" y="2191643"/>
          <a:ext cx="1603555" cy="278303"/>
        </a:xfrm>
        <a:custGeom>
          <a:avLst/>
          <a:gdLst/>
          <a:ahLst/>
          <a:cxnLst/>
          <a:rect l="0" t="0" r="0" b="0"/>
          <a:pathLst>
            <a:path>
              <a:moveTo>
                <a:pt x="1603555" y="0"/>
              </a:moveTo>
              <a:lnTo>
                <a:pt x="1603555" y="139151"/>
              </a:lnTo>
              <a:lnTo>
                <a:pt x="0" y="139151"/>
              </a:lnTo>
              <a:lnTo>
                <a:pt x="0" y="2783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81B543-A3DD-4086-9D57-6B24CE52FF9A}">
      <dsp:nvSpPr>
        <dsp:cNvPr id="0" name=""/>
        <dsp:cNvSpPr/>
      </dsp:nvSpPr>
      <dsp:spPr>
        <a:xfrm>
          <a:off x="2269142" y="1250714"/>
          <a:ext cx="2405333" cy="278303"/>
        </a:xfrm>
        <a:custGeom>
          <a:avLst/>
          <a:gdLst/>
          <a:ahLst/>
          <a:cxnLst/>
          <a:rect l="0" t="0" r="0" b="0"/>
          <a:pathLst>
            <a:path>
              <a:moveTo>
                <a:pt x="2405333" y="0"/>
              </a:moveTo>
              <a:lnTo>
                <a:pt x="2405333" y="139151"/>
              </a:lnTo>
              <a:lnTo>
                <a:pt x="0" y="139151"/>
              </a:lnTo>
              <a:lnTo>
                <a:pt x="0" y="2783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561BA0-FBEB-4720-8D61-82AB515B80A3}">
      <dsp:nvSpPr>
        <dsp:cNvPr id="0" name=""/>
        <dsp:cNvSpPr/>
      </dsp:nvSpPr>
      <dsp:spPr>
        <a:xfrm>
          <a:off x="4011849" y="588087"/>
          <a:ext cx="1325252" cy="662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Maintenance</a:t>
          </a:r>
        </a:p>
      </dsp:txBody>
      <dsp:txXfrm>
        <a:off x="4011849" y="588087"/>
        <a:ext cx="1325252" cy="662626"/>
      </dsp:txXfrm>
    </dsp:sp>
    <dsp:sp modelId="{0722155B-E60D-4371-AE99-33C7A3A9626E}">
      <dsp:nvSpPr>
        <dsp:cNvPr id="0" name=""/>
        <dsp:cNvSpPr/>
      </dsp:nvSpPr>
      <dsp:spPr>
        <a:xfrm>
          <a:off x="1606515" y="1529017"/>
          <a:ext cx="1325252" cy="662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Corrective</a:t>
          </a:r>
        </a:p>
      </dsp:txBody>
      <dsp:txXfrm>
        <a:off x="1606515" y="1529017"/>
        <a:ext cx="1325252" cy="662626"/>
      </dsp:txXfrm>
    </dsp:sp>
    <dsp:sp modelId="{F625E667-99A9-46CF-8D83-DD77045125BC}">
      <dsp:nvSpPr>
        <dsp:cNvPr id="0" name=""/>
        <dsp:cNvSpPr/>
      </dsp:nvSpPr>
      <dsp:spPr>
        <a:xfrm>
          <a:off x="2960" y="2469946"/>
          <a:ext cx="1325252" cy="662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Fault isolation</a:t>
          </a:r>
        </a:p>
      </dsp:txBody>
      <dsp:txXfrm>
        <a:off x="2960" y="2469946"/>
        <a:ext cx="1325252" cy="662626"/>
      </dsp:txXfrm>
    </dsp:sp>
    <dsp:sp modelId="{3B774EE3-243A-47EF-9062-2482B765281D}">
      <dsp:nvSpPr>
        <dsp:cNvPr id="0" name=""/>
        <dsp:cNvSpPr/>
      </dsp:nvSpPr>
      <dsp:spPr>
        <a:xfrm>
          <a:off x="1606515" y="2469946"/>
          <a:ext cx="1325252" cy="662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Remove &amp; replace</a:t>
          </a:r>
        </a:p>
      </dsp:txBody>
      <dsp:txXfrm>
        <a:off x="1606515" y="2469946"/>
        <a:ext cx="1325252" cy="662626"/>
      </dsp:txXfrm>
    </dsp:sp>
    <dsp:sp modelId="{24EA39E4-2E5D-45C7-8932-0FFF1B82C589}">
      <dsp:nvSpPr>
        <dsp:cNvPr id="0" name=""/>
        <dsp:cNvSpPr/>
      </dsp:nvSpPr>
      <dsp:spPr>
        <a:xfrm>
          <a:off x="3210071" y="2469946"/>
          <a:ext cx="1325252" cy="662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3210071" y="2469946"/>
        <a:ext cx="1325252" cy="662626"/>
      </dsp:txXfrm>
    </dsp:sp>
    <dsp:sp modelId="{9EDCC35A-A09B-45D8-AF7C-F609B81D3ECF}">
      <dsp:nvSpPr>
        <dsp:cNvPr id="0" name=""/>
        <dsp:cNvSpPr/>
      </dsp:nvSpPr>
      <dsp:spPr>
        <a:xfrm>
          <a:off x="6417182" y="1529017"/>
          <a:ext cx="1325252" cy="662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Preventative</a:t>
          </a:r>
        </a:p>
      </dsp:txBody>
      <dsp:txXfrm>
        <a:off x="6417182" y="1529017"/>
        <a:ext cx="1325252" cy="662626"/>
      </dsp:txXfrm>
    </dsp:sp>
    <dsp:sp modelId="{E00A63B3-E49F-4853-9A1B-3320050DDA36}">
      <dsp:nvSpPr>
        <dsp:cNvPr id="0" name=""/>
        <dsp:cNvSpPr/>
      </dsp:nvSpPr>
      <dsp:spPr>
        <a:xfrm>
          <a:off x="4813627" y="2469946"/>
          <a:ext cx="1325252" cy="662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Test &amp; inspect</a:t>
          </a:r>
        </a:p>
      </dsp:txBody>
      <dsp:txXfrm>
        <a:off x="4813627" y="2469946"/>
        <a:ext cx="1325252" cy="662626"/>
      </dsp:txXfrm>
    </dsp:sp>
    <dsp:sp modelId="{B01862A9-71C4-4862-A226-D7A186577770}">
      <dsp:nvSpPr>
        <dsp:cNvPr id="0" name=""/>
        <dsp:cNvSpPr/>
      </dsp:nvSpPr>
      <dsp:spPr>
        <a:xfrm>
          <a:off x="6417182" y="2469946"/>
          <a:ext cx="1325252" cy="662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Software updates</a:t>
          </a:r>
        </a:p>
      </dsp:txBody>
      <dsp:txXfrm>
        <a:off x="6417182" y="2469946"/>
        <a:ext cx="1325252" cy="662626"/>
      </dsp:txXfrm>
    </dsp:sp>
    <dsp:sp modelId="{F24DB79F-C85A-4550-973C-D6C98BD2630A}">
      <dsp:nvSpPr>
        <dsp:cNvPr id="0" name=""/>
        <dsp:cNvSpPr/>
      </dsp:nvSpPr>
      <dsp:spPr>
        <a:xfrm>
          <a:off x="8020738" y="2469946"/>
          <a:ext cx="1325252" cy="662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Time replacement</a:t>
          </a:r>
        </a:p>
      </dsp:txBody>
      <dsp:txXfrm>
        <a:off x="8020738" y="2469946"/>
        <a:ext cx="1325252" cy="6626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0.37542</cdr:x>
      <cdr:y>0.25864</cdr:y>
    </cdr:from>
    <cdr:to>
      <cdr:x>0.6948</cdr:x>
      <cdr:y>0.3564</cdr:y>
    </cdr:to>
    <cdr:sp macro="" textlink="">
      <cdr:nvSpPr>
        <cdr:cNvPr id="2" name="Text Box 6"/>
        <cdr:cNvSpPr txBox="1">
          <a:spLocks xmlns:a="http://schemas.openxmlformats.org/drawingml/2006/main" noChangeArrowheads="1"/>
        </cdr:cNvSpPr>
      </cdr:nvSpPr>
      <cdr:spPr bwMode="auto">
        <a:xfrm xmlns:a="http://schemas.openxmlformats.org/drawingml/2006/main">
          <a:off x="2450798" y="1302812"/>
          <a:ext cx="2084916" cy="49244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spcBef>
              <a:spcPct val="0"/>
            </a:spcBef>
            <a:spcAft>
              <a:spcPct val="0"/>
            </a:spcAft>
            <a:buClrTx/>
            <a:buSzTx/>
            <a:buFontTx/>
            <a:buNone/>
          </a:pPr>
          <a:r>
            <a:rPr lang="en-US" altLang="en-US" sz="1400" b="1" dirty="0">
              <a:solidFill>
                <a:srgbClr val="000000"/>
              </a:solidFill>
            </a:rPr>
            <a:t>System Design Issues</a:t>
          </a:r>
        </a:p>
        <a:p xmlns:a="http://schemas.openxmlformats.org/drawingml/2006/main">
          <a:pPr algn="ctr" eaLnBrk="0" fontAlgn="base" hangingPunct="0">
            <a:spcBef>
              <a:spcPct val="0"/>
            </a:spcBef>
            <a:spcAft>
              <a:spcPct val="0"/>
            </a:spcAft>
            <a:buClrTx/>
            <a:buSzTx/>
            <a:buFontTx/>
            <a:buNone/>
          </a:pPr>
          <a:r>
            <a:rPr lang="en-US" altLang="en-US" sz="1200" b="1" dirty="0">
              <a:solidFill>
                <a:srgbClr val="000000"/>
              </a:solidFill>
            </a:rPr>
            <a:t>(flight &amp; ground systems)</a:t>
          </a:r>
        </a:p>
      </cdr:txBody>
    </cdr:sp>
  </cdr:relSizeAnchor>
  <cdr:relSizeAnchor xmlns:cdr="http://schemas.openxmlformats.org/drawingml/2006/chartDrawing">
    <cdr:from>
      <cdr:x>0.17995</cdr:x>
      <cdr:y>0.93707</cdr:y>
    </cdr:from>
    <cdr:to>
      <cdr:x>0.49933</cdr:x>
      <cdr:y>0.99817</cdr:y>
    </cdr:to>
    <cdr:sp macro="" textlink="">
      <cdr:nvSpPr>
        <cdr:cNvPr id="3" name="Text Box 6"/>
        <cdr:cNvSpPr txBox="1">
          <a:spLocks xmlns:a="http://schemas.openxmlformats.org/drawingml/2006/main" noChangeArrowheads="1"/>
        </cdr:cNvSpPr>
      </cdr:nvSpPr>
      <cdr:spPr bwMode="auto">
        <a:xfrm xmlns:a="http://schemas.openxmlformats.org/drawingml/2006/main">
          <a:off x="1174753" y="4720165"/>
          <a:ext cx="2084916" cy="307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spcBef>
              <a:spcPct val="0"/>
            </a:spcBef>
            <a:spcAft>
              <a:spcPct val="0"/>
            </a:spcAft>
            <a:buClrTx/>
            <a:buSzTx/>
            <a:buFontTx/>
            <a:buNone/>
          </a:pPr>
          <a:r>
            <a:rPr lang="en-US" altLang="en-US" sz="1400" b="1" dirty="0">
              <a:solidFill>
                <a:srgbClr val="000000"/>
              </a:solidFill>
            </a:rPr>
            <a:t>Task Design Issues</a:t>
          </a:r>
          <a:endParaRPr lang="en-US" altLang="en-US" sz="1200" b="1" dirty="0">
            <a:solidFill>
              <a:srgbClr val="000000"/>
            </a:solidFill>
          </a:endParaRPr>
        </a:p>
      </cdr:txBody>
    </cdr:sp>
  </cdr:relSizeAnchor>
  <cdr:relSizeAnchor xmlns:cdr="http://schemas.openxmlformats.org/drawingml/2006/chartDrawing">
    <cdr:from>
      <cdr:x>0.47663</cdr:x>
      <cdr:y>0.35886</cdr:y>
    </cdr:from>
    <cdr:to>
      <cdr:x>0.52527</cdr:x>
      <cdr:y>0.42441</cdr:y>
    </cdr:to>
    <cdr:cxnSp macro="">
      <cdr:nvCxnSpPr>
        <cdr:cNvPr id="5" name="Straight Arrow Connector 4">
          <a:extLst xmlns:a="http://schemas.openxmlformats.org/drawingml/2006/main">
            <a:ext uri="{FF2B5EF4-FFF2-40B4-BE49-F238E27FC236}">
              <a16:creationId xmlns:a16="http://schemas.microsoft.com/office/drawing/2014/main" id="{3BFBF58F-3063-4F25-9F83-B7DBFE85A911}"/>
            </a:ext>
          </a:extLst>
        </cdr:cNvPr>
        <cdr:cNvCxnSpPr/>
      </cdr:nvCxnSpPr>
      <cdr:spPr>
        <a:xfrm xmlns:a="http://schemas.openxmlformats.org/drawingml/2006/main" flipH="1">
          <a:off x="3111502" y="1807633"/>
          <a:ext cx="317498" cy="330201"/>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0.57585</cdr:x>
      <cdr:y>0.89125</cdr:y>
    </cdr:from>
    <cdr:to>
      <cdr:x>1</cdr:x>
      <cdr:y>0.9829</cdr:y>
    </cdr:to>
    <cdr:sp macro="" textlink="">
      <cdr:nvSpPr>
        <cdr:cNvPr id="12" name="Text Box 6"/>
        <cdr:cNvSpPr txBox="1">
          <a:spLocks xmlns:a="http://schemas.openxmlformats.org/drawingml/2006/main" noChangeArrowheads="1"/>
        </cdr:cNvSpPr>
      </cdr:nvSpPr>
      <cdr:spPr bwMode="auto">
        <a:xfrm xmlns:a="http://schemas.openxmlformats.org/drawingml/2006/main">
          <a:off x="3759200" y="4489332"/>
          <a:ext cx="2768903"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spcBef>
              <a:spcPct val="0"/>
            </a:spcBef>
            <a:spcAft>
              <a:spcPct val="0"/>
            </a:spcAft>
            <a:buClrTx/>
            <a:buSzTx/>
            <a:buFontTx/>
            <a:buNone/>
          </a:pPr>
          <a:r>
            <a:rPr lang="en-US" altLang="en-US" sz="1200" b="1" i="1" dirty="0">
              <a:solidFill>
                <a:srgbClr val="000000"/>
              </a:solidFill>
            </a:rPr>
            <a:t>Source: Shuttle Processing Human Factors Database, United Space Alliance</a:t>
          </a:r>
          <a:endParaRPr lang="en-US" altLang="en-US" b="1" i="1" dirty="0">
            <a:solidFill>
              <a:srgbClr val="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63B342-8E31-4993-A14A-81E6F60A85BB}" type="datetimeFigureOut">
              <a:rPr lang="en-US" smtClean="0"/>
              <a:t>11/22/23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3EFF548-5662-4916-BF74-DE635F3F90AF}" type="slidenum">
              <a:rPr lang="en-US" smtClean="0"/>
              <a:t>‹#›</a:t>
            </a:fld>
            <a:endParaRPr lang="en-US"/>
          </a:p>
        </p:txBody>
      </p:sp>
    </p:spTree>
    <p:extLst>
      <p:ext uri="{BB962C8B-B14F-4D97-AF65-F5344CB8AC3E}">
        <p14:creationId xmlns:p14="http://schemas.microsoft.com/office/powerpoint/2010/main" val="1921600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MS PGothic" pitchFamily="34" charset="-128"/>
              </a:rPr>
              <a:t>Over 40,000 ways to put back incorrectly</a:t>
            </a: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A4C683E-7BAE-4EF7-92A5-723E2CD31A38}" type="slidenum">
              <a:rPr lang="en-US" altLang="en-US">
                <a:latin typeface="Arial" pitchFamily="34" charset="0"/>
                <a:ea typeface="MS PGothic" pitchFamily="34" charset="-128"/>
              </a:rPr>
              <a:pPr eaLnBrk="1" hangingPunct="1">
                <a:spcBef>
                  <a:spcPct val="0"/>
                </a:spcBef>
              </a:pPr>
              <a:t>3</a:t>
            </a:fld>
            <a:endParaRPr lang="en-US" altLang="en-US">
              <a:latin typeface="Arial"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16815C06-DD9B-4CB5-936D-1E225632E1EA}"/>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748A3BC8-8FA9-4F12-BEF7-5E6623559FF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MS PGothic" panose="020B0600070205080204" pitchFamily="34" charset="-128"/>
            </a:endParaRPr>
          </a:p>
        </p:txBody>
      </p:sp>
      <p:sp>
        <p:nvSpPr>
          <p:cNvPr id="74756" name="Slide Number Placeholder 3">
            <a:extLst>
              <a:ext uri="{FF2B5EF4-FFF2-40B4-BE49-F238E27FC236}">
                <a16:creationId xmlns:a16="http://schemas.microsoft.com/office/drawing/2014/main" id="{B0D2F823-1266-4A7B-AFD7-A69E19F0CF8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1363" indent="-284163" eaLnBrk="0" hangingPunct="0">
              <a:spcBef>
                <a:spcPct val="30000"/>
              </a:spcBef>
              <a:defRPr sz="1200">
                <a:solidFill>
                  <a:schemeClr val="tx1"/>
                </a:solidFill>
                <a:latin typeface="Times New Roman" panose="02020603050405020304" pitchFamily="18" charset="0"/>
              </a:defRPr>
            </a:lvl2pPr>
            <a:lvl3pPr marL="1141413" indent="-227013" eaLnBrk="0" hangingPunct="0">
              <a:spcBef>
                <a:spcPct val="30000"/>
              </a:spcBef>
              <a:defRPr sz="1200">
                <a:solidFill>
                  <a:schemeClr val="tx1"/>
                </a:solidFill>
                <a:latin typeface="Times New Roman" panose="02020603050405020304" pitchFamily="18" charset="0"/>
              </a:defRPr>
            </a:lvl3pPr>
            <a:lvl4pPr marL="1598613" indent="-227013" eaLnBrk="0" hangingPunct="0">
              <a:spcBef>
                <a:spcPct val="30000"/>
              </a:spcBef>
              <a:defRPr sz="1200">
                <a:solidFill>
                  <a:schemeClr val="tx1"/>
                </a:solidFill>
                <a:latin typeface="Times New Roman" panose="02020603050405020304" pitchFamily="18" charset="0"/>
              </a:defRPr>
            </a:lvl4pPr>
            <a:lvl5pPr marL="2055813" indent="-227013" eaLnBrk="0" hangingPunct="0">
              <a:spcBef>
                <a:spcPct val="30000"/>
              </a:spcBef>
              <a:defRPr sz="1200">
                <a:solidFill>
                  <a:schemeClr val="tx1"/>
                </a:solidFill>
                <a:latin typeface="Times New Roman" panose="02020603050405020304" pitchFamily="18" charset="0"/>
              </a:defRPr>
            </a:lvl5pPr>
            <a:lvl6pPr marL="2513013"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FCB06F7-6FAF-4FC2-A6C0-DD07E7EF459C}" type="slidenum">
              <a:rPr lang="en-US" altLang="en-US">
                <a:latin typeface="Arial" panose="020B0604020202020204" pitchFamily="34" charset="0"/>
                <a:ea typeface="MS PGothic" panose="020B0600070205080204" pitchFamily="34" charset="-128"/>
              </a:rPr>
              <a:pPr eaLnBrk="1" hangingPunct="1">
                <a:spcBef>
                  <a:spcPct val="0"/>
                </a:spcBef>
              </a:pPr>
              <a:t>4</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717550" y="1162050"/>
            <a:ext cx="5575300" cy="3136900"/>
          </a:xfrm>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57066" indent="-291179" eaLnBrk="0" hangingPunct="0">
              <a:spcBef>
                <a:spcPct val="30000"/>
              </a:spcBef>
              <a:defRPr sz="1200">
                <a:solidFill>
                  <a:schemeClr val="tx1"/>
                </a:solidFill>
                <a:latin typeface="Arial" pitchFamily="34" charset="0"/>
                <a:ea typeface="MS PGothic" pitchFamily="34" charset="-128"/>
              </a:defRPr>
            </a:lvl2pPr>
            <a:lvl3pPr marL="1164717" indent="-232943" eaLnBrk="0" hangingPunct="0">
              <a:spcBef>
                <a:spcPct val="30000"/>
              </a:spcBef>
              <a:defRPr sz="1200">
                <a:solidFill>
                  <a:schemeClr val="tx1"/>
                </a:solidFill>
                <a:latin typeface="Arial" pitchFamily="34" charset="0"/>
                <a:ea typeface="MS PGothic" pitchFamily="34" charset="-128"/>
              </a:defRPr>
            </a:lvl3pPr>
            <a:lvl4pPr marL="1630604" indent="-232943" eaLnBrk="0" hangingPunct="0">
              <a:spcBef>
                <a:spcPct val="30000"/>
              </a:spcBef>
              <a:defRPr sz="1200">
                <a:solidFill>
                  <a:schemeClr val="tx1"/>
                </a:solidFill>
                <a:latin typeface="Arial" pitchFamily="34" charset="0"/>
                <a:ea typeface="MS PGothic" pitchFamily="34" charset="-128"/>
              </a:defRPr>
            </a:lvl4pPr>
            <a:lvl5pPr marL="2096491" indent="-232943" eaLnBrk="0" hangingPunct="0">
              <a:spcBef>
                <a:spcPct val="30000"/>
              </a:spcBef>
              <a:defRPr sz="1200">
                <a:solidFill>
                  <a:schemeClr val="tx1"/>
                </a:solidFill>
                <a:latin typeface="Arial"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8BD2326A-68A5-4E50-A978-C1C2C1E4B1C7}" type="slidenum">
              <a:rPr lang="en-US" altLang="en-US" smtClean="0"/>
              <a:pPr eaLnBrk="1" hangingPunct="1">
                <a:spcBef>
                  <a:spcPct val="0"/>
                </a:spcBef>
              </a:pPr>
              <a:t>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 shift installed gear actuator. 85 KG, had to be manhandled for 30 minutes to make it fit. </a:t>
            </a:r>
          </a:p>
        </p:txBody>
      </p:sp>
      <p:sp>
        <p:nvSpPr>
          <p:cNvPr id="4" name="Slide Number Placeholder 3"/>
          <p:cNvSpPr>
            <a:spLocks noGrp="1"/>
          </p:cNvSpPr>
          <p:nvPr>
            <p:ph type="sldNum" sz="quarter" idx="10"/>
          </p:nvPr>
        </p:nvSpPr>
        <p:spPr/>
        <p:txBody>
          <a:bodyPr/>
          <a:lstStyle/>
          <a:p>
            <a:fld id="{D8FC17E6-3262-DF4C-BCF2-29AFCBF1F73A}" type="slidenum">
              <a:rPr lang="en-US" smtClean="0"/>
              <a:t>9</a:t>
            </a:fld>
            <a:endParaRPr lang="en-US"/>
          </a:p>
        </p:txBody>
      </p:sp>
    </p:spTree>
    <p:extLst>
      <p:ext uri="{BB962C8B-B14F-4D97-AF65-F5344CB8AC3E}">
        <p14:creationId xmlns:p14="http://schemas.microsoft.com/office/powerpoint/2010/main" val="392164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717550" y="1162050"/>
            <a:ext cx="5575300" cy="3136900"/>
          </a:xfrm>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57066" indent="-291179" eaLnBrk="0" hangingPunct="0">
              <a:spcBef>
                <a:spcPct val="30000"/>
              </a:spcBef>
              <a:defRPr sz="1200">
                <a:solidFill>
                  <a:schemeClr val="tx1"/>
                </a:solidFill>
                <a:latin typeface="Arial" pitchFamily="34" charset="0"/>
                <a:ea typeface="MS PGothic" pitchFamily="34" charset="-128"/>
              </a:defRPr>
            </a:lvl2pPr>
            <a:lvl3pPr marL="1164717" indent="-232943" eaLnBrk="0" hangingPunct="0">
              <a:spcBef>
                <a:spcPct val="30000"/>
              </a:spcBef>
              <a:defRPr sz="1200">
                <a:solidFill>
                  <a:schemeClr val="tx1"/>
                </a:solidFill>
                <a:latin typeface="Arial" pitchFamily="34" charset="0"/>
                <a:ea typeface="MS PGothic" pitchFamily="34" charset="-128"/>
              </a:defRPr>
            </a:lvl3pPr>
            <a:lvl4pPr marL="1630604" indent="-232943" eaLnBrk="0" hangingPunct="0">
              <a:spcBef>
                <a:spcPct val="30000"/>
              </a:spcBef>
              <a:defRPr sz="1200">
                <a:solidFill>
                  <a:schemeClr val="tx1"/>
                </a:solidFill>
                <a:latin typeface="Arial" pitchFamily="34" charset="0"/>
                <a:ea typeface="MS PGothic" pitchFamily="34" charset="-128"/>
              </a:defRPr>
            </a:lvl4pPr>
            <a:lvl5pPr marL="2096491" indent="-232943" eaLnBrk="0" hangingPunct="0">
              <a:spcBef>
                <a:spcPct val="30000"/>
              </a:spcBef>
              <a:defRPr sz="1200">
                <a:solidFill>
                  <a:schemeClr val="tx1"/>
                </a:solidFill>
                <a:latin typeface="Arial"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8BD2326A-68A5-4E50-A978-C1C2C1E4B1C7}" type="slidenum">
              <a:rPr lang="en-US" altLang="en-US" smtClean="0"/>
              <a:pPr eaLnBrk="1" hangingPunct="1">
                <a:spcBef>
                  <a:spcPct val="0"/>
                </a:spcBef>
              </a:pPr>
              <a:t>16</a:t>
            </a:fld>
            <a:endParaRPr lang="en-US" altLang="en-US"/>
          </a:p>
        </p:txBody>
      </p:sp>
    </p:spTree>
    <p:extLst>
      <p:ext uri="{BB962C8B-B14F-4D97-AF65-F5344CB8AC3E}">
        <p14:creationId xmlns:p14="http://schemas.microsoft.com/office/powerpoint/2010/main" val="114363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Verbal communication error rate of around 3%</a:t>
            </a:r>
          </a:p>
          <a:p>
            <a:endParaRPr lang="en-US" dirty="0"/>
          </a:p>
        </p:txBody>
      </p:sp>
      <p:sp>
        <p:nvSpPr>
          <p:cNvPr id="4" name="Slide Number Placeholder 3"/>
          <p:cNvSpPr>
            <a:spLocks noGrp="1"/>
          </p:cNvSpPr>
          <p:nvPr>
            <p:ph type="sldNum" sz="quarter" idx="5"/>
          </p:nvPr>
        </p:nvSpPr>
        <p:spPr/>
        <p:txBody>
          <a:bodyPr/>
          <a:lstStyle/>
          <a:p>
            <a:fld id="{43EFF548-5662-4916-BF74-DE635F3F90AF}" type="slidenum">
              <a:rPr lang="en-US" smtClean="0"/>
              <a:t>17</a:t>
            </a:fld>
            <a:endParaRPr lang="en-US"/>
          </a:p>
        </p:txBody>
      </p:sp>
    </p:spTree>
    <p:extLst>
      <p:ext uri="{BB962C8B-B14F-4D97-AF65-F5344CB8AC3E}">
        <p14:creationId xmlns:p14="http://schemas.microsoft.com/office/powerpoint/2010/main" val="241248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AEF3041-3239-4E46-8360-FF68D69B79A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7233FF3-9369-C741-B621-72B8DDFE57E7}" type="slidenum">
              <a:rPr lang="en-US" altLang="en-US"/>
              <a:pPr eaLnBrk="1" hangingPunct="1">
                <a:spcBef>
                  <a:spcPct val="0"/>
                </a:spcBef>
              </a:pPr>
              <a:t>19</a:t>
            </a:fld>
            <a:endParaRPr lang="en-US" altLang="en-US"/>
          </a:p>
        </p:txBody>
      </p:sp>
      <p:sp>
        <p:nvSpPr>
          <p:cNvPr id="55299" name="Rectangle 2">
            <a:extLst>
              <a:ext uri="{FF2B5EF4-FFF2-40B4-BE49-F238E27FC236}">
                <a16:creationId xmlns:a16="http://schemas.microsoft.com/office/drawing/2014/main" id="{B11F5E4F-A9C9-444B-8F7F-FE8FA70F538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A83247E-F260-C444-BDA7-6CC27E772747}"/>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STS-46 European Space Agency (ESA) Mission Specialist (MS) Claude Nicollier, wearing goggles, face mask, and rubber gloves, reviews inflight maintenance (IFM) checklist procedures before starting waste collection system (WCS) fan separator repair. One of two fan separators used to transfer waster water from the waste management compartment (WMC) to the waste water tank has failed. The suspected accumulation of water in the separator was believed to have occurred during a test dumping of waste water at a lower than normal pressure to evaluate the performance of new nozzles. The WMC is located on the middeck of Atlantis, Orbiter Vehicle (OV) 104.</a:t>
            </a:r>
            <a:r>
              <a:rPr lang="en-US" altLang="en-US"/>
              <a:t> </a:t>
            </a:r>
          </a:p>
        </p:txBody>
      </p:sp>
    </p:spTree>
    <p:extLst>
      <p:ext uri="{BB962C8B-B14F-4D97-AF65-F5344CB8AC3E}">
        <p14:creationId xmlns:p14="http://schemas.microsoft.com/office/powerpoint/2010/main" val="96150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8257B-8258-5842-8399-3B026945D2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E1BBBB-92E8-F147-BCF8-FF51436E7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DD978F-643C-4649-AC49-9C0448AE265E}"/>
              </a:ext>
            </a:extLst>
          </p:cNvPr>
          <p:cNvSpPr>
            <a:spLocks noGrp="1"/>
          </p:cNvSpPr>
          <p:nvPr>
            <p:ph type="dt" sz="half" idx="10"/>
          </p:nvPr>
        </p:nvSpPr>
        <p:spPr/>
        <p:txBody>
          <a:bodyPr/>
          <a:lstStyle/>
          <a:p>
            <a:fld id="{B41AB006-6C14-480A-BA72-49AB109606D2}" type="datetime1">
              <a:rPr lang="en-US" smtClean="0"/>
              <a:t>11/22/23</a:t>
            </a:fld>
            <a:endParaRPr lang="en-US"/>
          </a:p>
        </p:txBody>
      </p:sp>
      <p:sp>
        <p:nvSpPr>
          <p:cNvPr id="5" name="Footer Placeholder 4">
            <a:extLst>
              <a:ext uri="{FF2B5EF4-FFF2-40B4-BE49-F238E27FC236}">
                <a16:creationId xmlns:a16="http://schemas.microsoft.com/office/drawing/2014/main" id="{F6399F46-3258-6F4E-9153-0CBFC77FA2EC}"/>
              </a:ext>
            </a:extLst>
          </p:cNvPr>
          <p:cNvSpPr>
            <a:spLocks noGrp="1"/>
          </p:cNvSpPr>
          <p:nvPr>
            <p:ph type="ftr" sz="quarter" idx="11"/>
          </p:nvPr>
        </p:nvSpPr>
        <p:spPr/>
        <p:txBody>
          <a:bodyPr/>
          <a:lstStyle/>
          <a:p>
            <a:r>
              <a:rPr lang="en-US">
                <a:solidFill>
                  <a:srgbClr val="000000"/>
                </a:solidFill>
              </a:rPr>
              <a:t>Presentation to NASA Maintenance, Availability, and Maintainability Workshop.  Goddard Space Flight Center, September 10-12, 2019 </a:t>
            </a:r>
            <a:endParaRPr lang="en-US" dirty="0"/>
          </a:p>
        </p:txBody>
      </p:sp>
      <p:sp>
        <p:nvSpPr>
          <p:cNvPr id="6" name="Slide Number Placeholder 5">
            <a:extLst>
              <a:ext uri="{FF2B5EF4-FFF2-40B4-BE49-F238E27FC236}">
                <a16:creationId xmlns:a16="http://schemas.microsoft.com/office/drawing/2014/main" id="{EA4C161B-6B11-F243-8F78-4CE4F6B28ABD}"/>
              </a:ext>
            </a:extLst>
          </p:cNvPr>
          <p:cNvSpPr>
            <a:spLocks noGrp="1"/>
          </p:cNvSpPr>
          <p:nvPr>
            <p:ph type="sldNum" sz="quarter" idx="12"/>
          </p:nvPr>
        </p:nvSpPr>
        <p:spPr/>
        <p:txBody>
          <a:bodyPr/>
          <a:lstStyle/>
          <a:p>
            <a:fld id="{30173767-22EF-8D48-A1FA-46B74141CB96}" type="slidenum">
              <a:rPr lang="en-US" smtClean="0"/>
              <a:t>‹#›</a:t>
            </a:fld>
            <a:endParaRPr lang="en-US"/>
          </a:p>
        </p:txBody>
      </p:sp>
    </p:spTree>
    <p:extLst>
      <p:ext uri="{BB962C8B-B14F-4D97-AF65-F5344CB8AC3E}">
        <p14:creationId xmlns:p14="http://schemas.microsoft.com/office/powerpoint/2010/main" val="146385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D5AD-7C0A-2A44-9E2D-B5AA30FAA3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C731A-65D4-7447-ACEF-C2F3BAF00A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1384F-DB53-184E-B08A-2924B9A4DFEB}"/>
              </a:ext>
            </a:extLst>
          </p:cNvPr>
          <p:cNvSpPr>
            <a:spLocks noGrp="1"/>
          </p:cNvSpPr>
          <p:nvPr>
            <p:ph type="dt" sz="half" idx="10"/>
          </p:nvPr>
        </p:nvSpPr>
        <p:spPr/>
        <p:txBody>
          <a:bodyPr/>
          <a:lstStyle/>
          <a:p>
            <a:fld id="{5C96CF33-E56F-41E7-94DC-8CAA1A17F7C9}" type="datetime1">
              <a:rPr lang="en-US" smtClean="0"/>
              <a:t>11/22/23</a:t>
            </a:fld>
            <a:endParaRPr lang="en-US"/>
          </a:p>
        </p:txBody>
      </p:sp>
      <p:sp>
        <p:nvSpPr>
          <p:cNvPr id="5" name="Footer Placeholder 4">
            <a:extLst>
              <a:ext uri="{FF2B5EF4-FFF2-40B4-BE49-F238E27FC236}">
                <a16:creationId xmlns:a16="http://schemas.microsoft.com/office/drawing/2014/main" id="{97891CF5-9E09-A243-98D3-6908F9400D51}"/>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
        <p:nvSpPr>
          <p:cNvPr id="6" name="Slide Number Placeholder 5">
            <a:extLst>
              <a:ext uri="{FF2B5EF4-FFF2-40B4-BE49-F238E27FC236}">
                <a16:creationId xmlns:a16="http://schemas.microsoft.com/office/drawing/2014/main" id="{8EDC8502-908F-8C47-96B4-2C38DC026A3F}"/>
              </a:ext>
            </a:extLst>
          </p:cNvPr>
          <p:cNvSpPr>
            <a:spLocks noGrp="1"/>
          </p:cNvSpPr>
          <p:nvPr>
            <p:ph type="sldNum" sz="quarter" idx="12"/>
          </p:nvPr>
        </p:nvSpPr>
        <p:spPr/>
        <p:txBody>
          <a:bodyPr/>
          <a:lstStyle/>
          <a:p>
            <a:fld id="{30173767-22EF-8D48-A1FA-46B74141CB96}" type="slidenum">
              <a:rPr lang="en-US" smtClean="0"/>
              <a:t>‹#›</a:t>
            </a:fld>
            <a:endParaRPr lang="en-US"/>
          </a:p>
        </p:txBody>
      </p:sp>
    </p:spTree>
    <p:extLst>
      <p:ext uri="{BB962C8B-B14F-4D97-AF65-F5344CB8AC3E}">
        <p14:creationId xmlns:p14="http://schemas.microsoft.com/office/powerpoint/2010/main" val="327052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21C8F9-02D6-574E-A5D7-BDE00342C6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899BF1-1E8E-214D-B85D-1332C02C2D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9FE46-99B6-8C40-8487-C04FD16022D8}"/>
              </a:ext>
            </a:extLst>
          </p:cNvPr>
          <p:cNvSpPr>
            <a:spLocks noGrp="1"/>
          </p:cNvSpPr>
          <p:nvPr>
            <p:ph type="dt" sz="half" idx="10"/>
          </p:nvPr>
        </p:nvSpPr>
        <p:spPr/>
        <p:txBody>
          <a:bodyPr/>
          <a:lstStyle/>
          <a:p>
            <a:fld id="{C7A1D160-9EAE-415B-8551-0707C815ED5F}" type="datetime1">
              <a:rPr lang="en-US" smtClean="0"/>
              <a:t>11/22/23</a:t>
            </a:fld>
            <a:endParaRPr lang="en-US"/>
          </a:p>
        </p:txBody>
      </p:sp>
      <p:sp>
        <p:nvSpPr>
          <p:cNvPr id="5" name="Footer Placeholder 4">
            <a:extLst>
              <a:ext uri="{FF2B5EF4-FFF2-40B4-BE49-F238E27FC236}">
                <a16:creationId xmlns:a16="http://schemas.microsoft.com/office/drawing/2014/main" id="{7C48F252-FD3B-BD4C-ACD6-5FD909D7FC9E}"/>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
        <p:nvSpPr>
          <p:cNvPr id="6" name="Slide Number Placeholder 5">
            <a:extLst>
              <a:ext uri="{FF2B5EF4-FFF2-40B4-BE49-F238E27FC236}">
                <a16:creationId xmlns:a16="http://schemas.microsoft.com/office/drawing/2014/main" id="{C6B8ABFE-173D-AA4F-AED5-04C7BA195593}"/>
              </a:ext>
            </a:extLst>
          </p:cNvPr>
          <p:cNvSpPr>
            <a:spLocks noGrp="1"/>
          </p:cNvSpPr>
          <p:nvPr>
            <p:ph type="sldNum" sz="quarter" idx="12"/>
          </p:nvPr>
        </p:nvSpPr>
        <p:spPr/>
        <p:txBody>
          <a:bodyPr/>
          <a:lstStyle/>
          <a:p>
            <a:fld id="{30173767-22EF-8D48-A1FA-46B74141CB96}" type="slidenum">
              <a:rPr lang="en-US" smtClean="0"/>
              <a:t>‹#›</a:t>
            </a:fld>
            <a:endParaRPr lang="en-US"/>
          </a:p>
        </p:txBody>
      </p:sp>
    </p:spTree>
    <p:extLst>
      <p:ext uri="{BB962C8B-B14F-4D97-AF65-F5344CB8AC3E}">
        <p14:creationId xmlns:p14="http://schemas.microsoft.com/office/powerpoint/2010/main" val="1247069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228600"/>
          <a:ext cx="11074400" cy="762000"/>
        </p:xfrm>
        <a:graphic>
          <a:graphicData uri="http://schemas.openxmlformats.org/drawingml/2006/table">
            <a:tbl>
              <a:tblPr/>
              <a:tblGrid>
                <a:gridCol w="1219200">
                  <a:extLst>
                    <a:ext uri="{9D8B030D-6E8A-4147-A177-3AD203B41FA5}">
                      <a16:colId xmlns:a16="http://schemas.microsoft.com/office/drawing/2014/main" val="20000"/>
                    </a:ext>
                  </a:extLst>
                </a:gridCol>
                <a:gridCol w="7648647">
                  <a:extLst>
                    <a:ext uri="{9D8B030D-6E8A-4147-A177-3AD203B41FA5}">
                      <a16:colId xmlns:a16="http://schemas.microsoft.com/office/drawing/2014/main" val="20001"/>
                    </a:ext>
                  </a:extLst>
                </a:gridCol>
                <a:gridCol w="2206553">
                  <a:extLst>
                    <a:ext uri="{9D8B030D-6E8A-4147-A177-3AD203B41FA5}">
                      <a16:colId xmlns:a16="http://schemas.microsoft.com/office/drawing/2014/main" val="20002"/>
                    </a:ext>
                  </a:extLst>
                </a:gridCol>
              </a:tblGrid>
              <a:tr h="381000">
                <a:tc rowSpan="2">
                  <a:txBody>
                    <a:bodyPr/>
                    <a:lstStyle/>
                    <a:p>
                      <a:pPr marL="0" marR="0" algn="ctr">
                        <a:lnSpc>
                          <a:spcPct val="115000"/>
                        </a:lnSpc>
                        <a:spcBef>
                          <a:spcPts val="0"/>
                        </a:spcBef>
                        <a:spcAft>
                          <a:spcPts val="0"/>
                        </a:spcAft>
                      </a:pPr>
                      <a:endParaRPr lang="en-US" sz="1200" i="0" dirty="0">
                        <a:solidFill>
                          <a:srgbClr val="FF0000"/>
                        </a:solidFill>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Presenter</a:t>
                      </a:r>
                    </a:p>
                    <a:p>
                      <a:pPr marL="0" marR="0">
                        <a:lnSpc>
                          <a:spcPct val="115000"/>
                        </a:lnSpc>
                        <a:spcBef>
                          <a:spcPts val="0"/>
                        </a:spcBef>
                        <a:spcAft>
                          <a:spcPts val="0"/>
                        </a:spcAft>
                      </a:pPr>
                      <a:r>
                        <a:rPr lang="en-US" sz="1100" dirty="0">
                          <a:latin typeface="Calibri"/>
                          <a:ea typeface="Calibri"/>
                          <a:cs typeface="Times New Roman"/>
                        </a:rPr>
                        <a:t>Tim Barth</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00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100" dirty="0">
                          <a:latin typeface="Calibri"/>
                          <a:ea typeface="Calibri"/>
                          <a:cs typeface="Times New Roman"/>
                        </a:rPr>
                        <a:t>Date</a:t>
                      </a:r>
                    </a:p>
                    <a:p>
                      <a:pPr marL="0" marR="0">
                        <a:lnSpc>
                          <a:spcPct val="115000"/>
                        </a:lnSpc>
                        <a:spcBef>
                          <a:spcPts val="0"/>
                        </a:spcBef>
                        <a:spcAft>
                          <a:spcPts val="0"/>
                        </a:spcAft>
                      </a:pPr>
                      <a:r>
                        <a:rPr lang="en-US" sz="1100" baseline="0" dirty="0">
                          <a:latin typeface="Calibri"/>
                          <a:ea typeface="Calibri"/>
                          <a:cs typeface="Times New Roman"/>
                        </a:rPr>
                        <a:t>May 18-20, 2016</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Line 7"/>
          <p:cNvSpPr>
            <a:spLocks noChangeShapeType="1"/>
          </p:cNvSpPr>
          <p:nvPr userDrawn="1"/>
        </p:nvSpPr>
        <p:spPr bwMode="auto">
          <a:xfrm>
            <a:off x="914400" y="6248400"/>
            <a:ext cx="10363200" cy="0"/>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en-US" sz="1800">
              <a:latin typeface="+mn-lt"/>
              <a:cs typeface="+mn-cs"/>
            </a:endParaRPr>
          </a:p>
        </p:txBody>
      </p:sp>
      <p:sp>
        <p:nvSpPr>
          <p:cNvPr id="8" name="Slide Number Placeholder 12"/>
          <p:cNvSpPr>
            <a:spLocks noGrp="1"/>
          </p:cNvSpPr>
          <p:nvPr>
            <p:ph type="sldNum" sz="quarter" idx="11"/>
          </p:nvPr>
        </p:nvSpPr>
        <p:spPr>
          <a:xfrm>
            <a:off x="10871200" y="6356351"/>
            <a:ext cx="711200" cy="365125"/>
          </a:xfrm>
          <a:prstGeom prst="rect">
            <a:avLst/>
          </a:prstGeom>
        </p:spPr>
        <p:txBody>
          <a:bodyPr/>
          <a:lstStyle>
            <a:lvl1pPr>
              <a:defRPr>
                <a:solidFill>
                  <a:schemeClr val="tx1"/>
                </a:solidFill>
              </a:defRPr>
            </a:lvl1pPr>
          </a:lstStyle>
          <a:p>
            <a:pPr>
              <a:defRPr/>
            </a:pPr>
            <a:fld id="{F8EB4EEE-EC8C-448D-9466-B4C021922E1D}" type="slidenum">
              <a:rPr lang="en-US" smtClean="0"/>
              <a:pPr>
                <a:defRPr/>
              </a:pPr>
              <a:t>‹#›</a:t>
            </a:fld>
            <a:endParaRPr lang="en-US" dirty="0"/>
          </a:p>
        </p:txBody>
      </p:sp>
    </p:spTree>
    <p:extLst>
      <p:ext uri="{BB962C8B-B14F-4D97-AF65-F5344CB8AC3E}">
        <p14:creationId xmlns:p14="http://schemas.microsoft.com/office/powerpoint/2010/main" val="174511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rtlCol="0">
            <a:normAutofit/>
          </a:bodyPr>
          <a:lstStyle/>
          <a:p>
            <a:pPr lvl="0"/>
            <a:endParaRPr lang="en-US" noProof="0" dirty="0"/>
          </a:p>
        </p:txBody>
      </p:sp>
      <p:sp>
        <p:nvSpPr>
          <p:cNvPr id="4" name="Date Placeholder 3"/>
          <p:cNvSpPr>
            <a:spLocks noGrp="1"/>
          </p:cNvSpPr>
          <p:nvPr>
            <p:ph type="dt" sz="half" idx="10"/>
          </p:nvPr>
        </p:nvSpPr>
        <p:spPr>
          <a:xfrm>
            <a:off x="609600" y="6356351"/>
            <a:ext cx="2844800" cy="365125"/>
          </a:xfrm>
        </p:spPr>
        <p:txBody>
          <a:bodyPr/>
          <a:lstStyle>
            <a:lvl1pPr>
              <a:defRPr/>
            </a:lvl1pPr>
          </a:lstStyle>
          <a:p>
            <a:pPr>
              <a:defRPr/>
            </a:pPr>
            <a:fld id="{9D1D471A-4A74-4FF5-9EA1-33363D9D6916}" type="datetime1">
              <a:rPr lang="en-US" smtClean="0"/>
              <a:t>11/22/23</a:t>
            </a:fld>
            <a:endParaRPr lang="en-US"/>
          </a:p>
        </p:txBody>
      </p:sp>
      <p:sp>
        <p:nvSpPr>
          <p:cNvPr id="5" name="Footer Placeholder 4"/>
          <p:cNvSpPr>
            <a:spLocks noGrp="1"/>
          </p:cNvSpPr>
          <p:nvPr>
            <p:ph type="ftr" sz="quarter" idx="11"/>
          </p:nvPr>
        </p:nvSpPr>
        <p:spPr>
          <a:xfrm>
            <a:off x="1554480" y="6356351"/>
            <a:ext cx="8736037" cy="365125"/>
          </a:xfrm>
        </p:spPr>
        <p:txBody>
          <a:bodyPr/>
          <a:lstStyle>
            <a:lvl1pPr>
              <a:defRPr/>
            </a:lvl1pPr>
          </a:lstStyle>
          <a:p>
            <a:pPr>
              <a:defRPr/>
            </a:pPr>
            <a:r>
              <a:rPr lang="en-US" dirty="0"/>
              <a:t>Presentation to NASA Maintenance, Availability, and Maintainability Workshop.  Goddard Space Flight Center, September 10-12, 2019 </a:t>
            </a:r>
          </a:p>
        </p:txBody>
      </p:sp>
      <p:sp>
        <p:nvSpPr>
          <p:cNvPr id="6" name="Slide Number Placeholder 5"/>
          <p:cNvSpPr>
            <a:spLocks noGrp="1"/>
          </p:cNvSpPr>
          <p:nvPr>
            <p:ph type="sldNum" sz="quarter" idx="12"/>
          </p:nvPr>
        </p:nvSpPr>
        <p:spPr>
          <a:xfrm>
            <a:off x="8737600" y="6356351"/>
            <a:ext cx="2844800" cy="365125"/>
          </a:xfrm>
        </p:spPr>
        <p:txBody>
          <a:bodyPr/>
          <a:lstStyle>
            <a:lvl1pPr>
              <a:defRPr/>
            </a:lvl1pPr>
          </a:lstStyle>
          <a:p>
            <a:pPr>
              <a:defRPr/>
            </a:pPr>
            <a:fld id="{0950B495-D201-42CB-AF48-E5021958CE12}" type="slidenum">
              <a:rPr lang="en-US" altLang="en-US"/>
              <a:pPr>
                <a:defRPr/>
              </a:pPr>
              <a:t>‹#›</a:t>
            </a:fld>
            <a:endParaRPr lang="en-US" altLang="en-US"/>
          </a:p>
        </p:txBody>
      </p:sp>
    </p:spTree>
    <p:extLst>
      <p:ext uri="{BB962C8B-B14F-4D97-AF65-F5344CB8AC3E}">
        <p14:creationId xmlns:p14="http://schemas.microsoft.com/office/powerpoint/2010/main" val="158255313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FDBA-5E94-7041-A3F2-0801F2DD62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B8D98C-86F7-A648-BB48-CA32398872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711EE-52EB-E848-AA5A-1CC0FA64B7A5}"/>
              </a:ext>
            </a:extLst>
          </p:cNvPr>
          <p:cNvSpPr>
            <a:spLocks noGrp="1"/>
          </p:cNvSpPr>
          <p:nvPr>
            <p:ph type="dt" sz="half" idx="10"/>
          </p:nvPr>
        </p:nvSpPr>
        <p:spPr/>
        <p:txBody>
          <a:bodyPr/>
          <a:lstStyle/>
          <a:p>
            <a:fld id="{C240A72F-E50E-45D0-A6A3-692F15F5B1FB}" type="datetime1">
              <a:rPr lang="en-US" smtClean="0"/>
              <a:t>11/22/23</a:t>
            </a:fld>
            <a:endParaRPr lang="en-US"/>
          </a:p>
        </p:txBody>
      </p:sp>
      <p:sp>
        <p:nvSpPr>
          <p:cNvPr id="5" name="Footer Placeholder 4">
            <a:extLst>
              <a:ext uri="{FF2B5EF4-FFF2-40B4-BE49-F238E27FC236}">
                <a16:creationId xmlns:a16="http://schemas.microsoft.com/office/drawing/2014/main" id="{55D5A47B-D46E-E142-BA74-0B6525768DBD}"/>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
        <p:nvSpPr>
          <p:cNvPr id="6" name="Slide Number Placeholder 5">
            <a:extLst>
              <a:ext uri="{FF2B5EF4-FFF2-40B4-BE49-F238E27FC236}">
                <a16:creationId xmlns:a16="http://schemas.microsoft.com/office/drawing/2014/main" id="{29F73817-1233-E946-B9E4-6D07949074DE}"/>
              </a:ext>
            </a:extLst>
          </p:cNvPr>
          <p:cNvSpPr>
            <a:spLocks noGrp="1"/>
          </p:cNvSpPr>
          <p:nvPr>
            <p:ph type="sldNum" sz="quarter" idx="12"/>
          </p:nvPr>
        </p:nvSpPr>
        <p:spPr/>
        <p:txBody>
          <a:bodyPr/>
          <a:lstStyle/>
          <a:p>
            <a:fld id="{30173767-22EF-8D48-A1FA-46B74141CB96}" type="slidenum">
              <a:rPr lang="en-US" smtClean="0"/>
              <a:t>‹#›</a:t>
            </a:fld>
            <a:endParaRPr lang="en-US"/>
          </a:p>
        </p:txBody>
      </p:sp>
    </p:spTree>
    <p:extLst>
      <p:ext uri="{BB962C8B-B14F-4D97-AF65-F5344CB8AC3E}">
        <p14:creationId xmlns:p14="http://schemas.microsoft.com/office/powerpoint/2010/main" val="87217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DD75-1E41-FE4A-96AF-8C152C07C4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730CBD-F087-0A44-A670-0F8BF0BB1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2625D0-66E4-2649-B352-C55ADB365B10}"/>
              </a:ext>
            </a:extLst>
          </p:cNvPr>
          <p:cNvSpPr>
            <a:spLocks noGrp="1"/>
          </p:cNvSpPr>
          <p:nvPr>
            <p:ph type="dt" sz="half" idx="10"/>
          </p:nvPr>
        </p:nvSpPr>
        <p:spPr/>
        <p:txBody>
          <a:bodyPr/>
          <a:lstStyle/>
          <a:p>
            <a:fld id="{EAD3B29C-F0F2-4A22-BD35-AAD10B0038A8}" type="datetime1">
              <a:rPr lang="en-US" smtClean="0"/>
              <a:t>11/22/23</a:t>
            </a:fld>
            <a:endParaRPr lang="en-US"/>
          </a:p>
        </p:txBody>
      </p:sp>
      <p:sp>
        <p:nvSpPr>
          <p:cNvPr id="5" name="Footer Placeholder 4">
            <a:extLst>
              <a:ext uri="{FF2B5EF4-FFF2-40B4-BE49-F238E27FC236}">
                <a16:creationId xmlns:a16="http://schemas.microsoft.com/office/drawing/2014/main" id="{E179771C-4F26-BB48-964D-D8FFCD3F345E}"/>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
        <p:nvSpPr>
          <p:cNvPr id="6" name="Slide Number Placeholder 5">
            <a:extLst>
              <a:ext uri="{FF2B5EF4-FFF2-40B4-BE49-F238E27FC236}">
                <a16:creationId xmlns:a16="http://schemas.microsoft.com/office/drawing/2014/main" id="{48CA1D89-6C4B-4846-A12E-0E8876DFDBFA}"/>
              </a:ext>
            </a:extLst>
          </p:cNvPr>
          <p:cNvSpPr>
            <a:spLocks noGrp="1"/>
          </p:cNvSpPr>
          <p:nvPr>
            <p:ph type="sldNum" sz="quarter" idx="12"/>
          </p:nvPr>
        </p:nvSpPr>
        <p:spPr/>
        <p:txBody>
          <a:bodyPr/>
          <a:lstStyle/>
          <a:p>
            <a:fld id="{30173767-22EF-8D48-A1FA-46B74141CB96}" type="slidenum">
              <a:rPr lang="en-US" smtClean="0"/>
              <a:t>‹#›</a:t>
            </a:fld>
            <a:endParaRPr lang="en-US"/>
          </a:p>
        </p:txBody>
      </p:sp>
    </p:spTree>
    <p:extLst>
      <p:ext uri="{BB962C8B-B14F-4D97-AF65-F5344CB8AC3E}">
        <p14:creationId xmlns:p14="http://schemas.microsoft.com/office/powerpoint/2010/main" val="173785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2320-E807-C441-8A47-306FB819F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319DE-AEE7-7F4F-ABFB-039D295108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EDE4E8-931A-5446-885A-13A9E694E5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5F5572-2116-E241-94FC-C1BD154C1D8E}"/>
              </a:ext>
            </a:extLst>
          </p:cNvPr>
          <p:cNvSpPr>
            <a:spLocks noGrp="1"/>
          </p:cNvSpPr>
          <p:nvPr>
            <p:ph type="dt" sz="half" idx="10"/>
          </p:nvPr>
        </p:nvSpPr>
        <p:spPr/>
        <p:txBody>
          <a:bodyPr/>
          <a:lstStyle/>
          <a:p>
            <a:fld id="{A2F4161B-E50A-4991-9574-D8883EDAE8D2}" type="datetime1">
              <a:rPr lang="en-US" smtClean="0"/>
              <a:t>11/22/23</a:t>
            </a:fld>
            <a:endParaRPr lang="en-US"/>
          </a:p>
        </p:txBody>
      </p:sp>
      <p:sp>
        <p:nvSpPr>
          <p:cNvPr id="6" name="Footer Placeholder 5">
            <a:extLst>
              <a:ext uri="{FF2B5EF4-FFF2-40B4-BE49-F238E27FC236}">
                <a16:creationId xmlns:a16="http://schemas.microsoft.com/office/drawing/2014/main" id="{E60D5A5C-B99D-2245-A13A-452215903A6B}"/>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
        <p:nvSpPr>
          <p:cNvPr id="7" name="Slide Number Placeholder 6">
            <a:extLst>
              <a:ext uri="{FF2B5EF4-FFF2-40B4-BE49-F238E27FC236}">
                <a16:creationId xmlns:a16="http://schemas.microsoft.com/office/drawing/2014/main" id="{8950BCD1-A58B-E943-B964-946E6853FCCE}"/>
              </a:ext>
            </a:extLst>
          </p:cNvPr>
          <p:cNvSpPr>
            <a:spLocks noGrp="1"/>
          </p:cNvSpPr>
          <p:nvPr>
            <p:ph type="sldNum" sz="quarter" idx="12"/>
          </p:nvPr>
        </p:nvSpPr>
        <p:spPr/>
        <p:txBody>
          <a:bodyPr/>
          <a:lstStyle/>
          <a:p>
            <a:fld id="{30173767-22EF-8D48-A1FA-46B74141CB96}" type="slidenum">
              <a:rPr lang="en-US" smtClean="0"/>
              <a:t>‹#›</a:t>
            </a:fld>
            <a:endParaRPr lang="en-US"/>
          </a:p>
        </p:txBody>
      </p:sp>
    </p:spTree>
    <p:extLst>
      <p:ext uri="{BB962C8B-B14F-4D97-AF65-F5344CB8AC3E}">
        <p14:creationId xmlns:p14="http://schemas.microsoft.com/office/powerpoint/2010/main" val="216821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CDA2-A5F9-934E-8F03-B2D251D6AE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DFC5E-C0CC-F445-BEDB-CC2D98B8F3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39A632-ED3E-3A43-9E25-034ED4E599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AFB9C0-3A54-CB45-AA84-1523C4EE99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99C620-6AB9-D345-97BC-407CD8C606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D4F7FC-0797-174F-B9C4-6D324DB088F5}"/>
              </a:ext>
            </a:extLst>
          </p:cNvPr>
          <p:cNvSpPr>
            <a:spLocks noGrp="1"/>
          </p:cNvSpPr>
          <p:nvPr>
            <p:ph type="dt" sz="half" idx="10"/>
          </p:nvPr>
        </p:nvSpPr>
        <p:spPr/>
        <p:txBody>
          <a:bodyPr/>
          <a:lstStyle/>
          <a:p>
            <a:fld id="{9E592394-A2E1-47A7-A165-EF8D501A16DD}" type="datetime1">
              <a:rPr lang="en-US" smtClean="0"/>
              <a:t>11/22/23</a:t>
            </a:fld>
            <a:endParaRPr lang="en-US"/>
          </a:p>
        </p:txBody>
      </p:sp>
      <p:sp>
        <p:nvSpPr>
          <p:cNvPr id="8" name="Footer Placeholder 7">
            <a:extLst>
              <a:ext uri="{FF2B5EF4-FFF2-40B4-BE49-F238E27FC236}">
                <a16:creationId xmlns:a16="http://schemas.microsoft.com/office/drawing/2014/main" id="{9AD83A16-559E-BA4E-B8EE-73D5B470E3A0}"/>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
        <p:nvSpPr>
          <p:cNvPr id="9" name="Slide Number Placeholder 8">
            <a:extLst>
              <a:ext uri="{FF2B5EF4-FFF2-40B4-BE49-F238E27FC236}">
                <a16:creationId xmlns:a16="http://schemas.microsoft.com/office/drawing/2014/main" id="{D4D075FC-5EA6-6048-ACFE-60B04CFF8029}"/>
              </a:ext>
            </a:extLst>
          </p:cNvPr>
          <p:cNvSpPr>
            <a:spLocks noGrp="1"/>
          </p:cNvSpPr>
          <p:nvPr>
            <p:ph type="sldNum" sz="quarter" idx="12"/>
          </p:nvPr>
        </p:nvSpPr>
        <p:spPr/>
        <p:txBody>
          <a:bodyPr/>
          <a:lstStyle/>
          <a:p>
            <a:fld id="{30173767-22EF-8D48-A1FA-46B74141CB96}" type="slidenum">
              <a:rPr lang="en-US" smtClean="0"/>
              <a:t>‹#›</a:t>
            </a:fld>
            <a:endParaRPr lang="en-US"/>
          </a:p>
        </p:txBody>
      </p:sp>
    </p:spTree>
    <p:extLst>
      <p:ext uri="{BB962C8B-B14F-4D97-AF65-F5344CB8AC3E}">
        <p14:creationId xmlns:p14="http://schemas.microsoft.com/office/powerpoint/2010/main" val="325900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F2F3-50B2-2245-9E9B-0357FDF335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A858E4-C3CB-984B-80BE-990DA3DEF984}"/>
              </a:ext>
            </a:extLst>
          </p:cNvPr>
          <p:cNvSpPr>
            <a:spLocks noGrp="1"/>
          </p:cNvSpPr>
          <p:nvPr>
            <p:ph type="dt" sz="half" idx="10"/>
          </p:nvPr>
        </p:nvSpPr>
        <p:spPr/>
        <p:txBody>
          <a:bodyPr/>
          <a:lstStyle/>
          <a:p>
            <a:fld id="{7EF26D59-8035-4A3E-879A-3C5E23182330}" type="datetime1">
              <a:rPr lang="en-US" smtClean="0"/>
              <a:t>11/22/23</a:t>
            </a:fld>
            <a:endParaRPr lang="en-US"/>
          </a:p>
        </p:txBody>
      </p:sp>
      <p:sp>
        <p:nvSpPr>
          <p:cNvPr id="4" name="Footer Placeholder 3">
            <a:extLst>
              <a:ext uri="{FF2B5EF4-FFF2-40B4-BE49-F238E27FC236}">
                <a16:creationId xmlns:a16="http://schemas.microsoft.com/office/drawing/2014/main" id="{D2772013-F4EE-FA41-AA53-783EF2292F90}"/>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
        <p:nvSpPr>
          <p:cNvPr id="5" name="Slide Number Placeholder 4">
            <a:extLst>
              <a:ext uri="{FF2B5EF4-FFF2-40B4-BE49-F238E27FC236}">
                <a16:creationId xmlns:a16="http://schemas.microsoft.com/office/drawing/2014/main" id="{518F06B5-8BDB-9A47-9C5D-B99C2CB293D6}"/>
              </a:ext>
            </a:extLst>
          </p:cNvPr>
          <p:cNvSpPr>
            <a:spLocks noGrp="1"/>
          </p:cNvSpPr>
          <p:nvPr>
            <p:ph type="sldNum" sz="quarter" idx="12"/>
          </p:nvPr>
        </p:nvSpPr>
        <p:spPr/>
        <p:txBody>
          <a:bodyPr/>
          <a:lstStyle/>
          <a:p>
            <a:fld id="{30173767-22EF-8D48-A1FA-46B74141CB96}" type="slidenum">
              <a:rPr lang="en-US" smtClean="0"/>
              <a:t>‹#›</a:t>
            </a:fld>
            <a:endParaRPr lang="en-US"/>
          </a:p>
        </p:txBody>
      </p:sp>
    </p:spTree>
    <p:extLst>
      <p:ext uri="{BB962C8B-B14F-4D97-AF65-F5344CB8AC3E}">
        <p14:creationId xmlns:p14="http://schemas.microsoft.com/office/powerpoint/2010/main" val="211647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EF949-C262-C641-A5BD-A6FB19E87BF9}"/>
              </a:ext>
            </a:extLst>
          </p:cNvPr>
          <p:cNvSpPr>
            <a:spLocks noGrp="1"/>
          </p:cNvSpPr>
          <p:nvPr>
            <p:ph type="dt" sz="half" idx="10"/>
          </p:nvPr>
        </p:nvSpPr>
        <p:spPr/>
        <p:txBody>
          <a:bodyPr/>
          <a:lstStyle/>
          <a:p>
            <a:fld id="{39C27AB3-7868-498F-8BB3-A1E8A8A67965}" type="datetime1">
              <a:rPr lang="en-US" smtClean="0"/>
              <a:t>11/22/23</a:t>
            </a:fld>
            <a:endParaRPr lang="en-US"/>
          </a:p>
        </p:txBody>
      </p:sp>
      <p:sp>
        <p:nvSpPr>
          <p:cNvPr id="3" name="Footer Placeholder 2">
            <a:extLst>
              <a:ext uri="{FF2B5EF4-FFF2-40B4-BE49-F238E27FC236}">
                <a16:creationId xmlns:a16="http://schemas.microsoft.com/office/drawing/2014/main" id="{79EA126F-4C44-ED47-8EAB-F21A00994DF7}"/>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
        <p:nvSpPr>
          <p:cNvPr id="4" name="Slide Number Placeholder 3">
            <a:extLst>
              <a:ext uri="{FF2B5EF4-FFF2-40B4-BE49-F238E27FC236}">
                <a16:creationId xmlns:a16="http://schemas.microsoft.com/office/drawing/2014/main" id="{87843941-C15C-A241-BDAF-3E50162A69AB}"/>
              </a:ext>
            </a:extLst>
          </p:cNvPr>
          <p:cNvSpPr>
            <a:spLocks noGrp="1"/>
          </p:cNvSpPr>
          <p:nvPr>
            <p:ph type="sldNum" sz="quarter" idx="12"/>
          </p:nvPr>
        </p:nvSpPr>
        <p:spPr/>
        <p:txBody>
          <a:bodyPr/>
          <a:lstStyle/>
          <a:p>
            <a:fld id="{30173767-22EF-8D48-A1FA-46B74141CB96}" type="slidenum">
              <a:rPr lang="en-US" smtClean="0"/>
              <a:t>‹#›</a:t>
            </a:fld>
            <a:endParaRPr lang="en-US"/>
          </a:p>
        </p:txBody>
      </p:sp>
    </p:spTree>
    <p:extLst>
      <p:ext uri="{BB962C8B-B14F-4D97-AF65-F5344CB8AC3E}">
        <p14:creationId xmlns:p14="http://schemas.microsoft.com/office/powerpoint/2010/main" val="172307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051A-43A9-0D41-BED2-38A20CACA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A823F-0C2C-3741-BD88-F76F227AE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9834A5-DA02-6548-BFBD-8DD692BA0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7F22A-7AC6-C545-A179-897FB658F281}"/>
              </a:ext>
            </a:extLst>
          </p:cNvPr>
          <p:cNvSpPr>
            <a:spLocks noGrp="1"/>
          </p:cNvSpPr>
          <p:nvPr>
            <p:ph type="dt" sz="half" idx="10"/>
          </p:nvPr>
        </p:nvSpPr>
        <p:spPr/>
        <p:txBody>
          <a:bodyPr/>
          <a:lstStyle/>
          <a:p>
            <a:fld id="{43B832E9-7C0C-4B6C-A25A-AEF9777661F4}" type="datetime1">
              <a:rPr lang="en-US" smtClean="0"/>
              <a:t>11/22/23</a:t>
            </a:fld>
            <a:endParaRPr lang="en-US"/>
          </a:p>
        </p:txBody>
      </p:sp>
      <p:sp>
        <p:nvSpPr>
          <p:cNvPr id="6" name="Footer Placeholder 5">
            <a:extLst>
              <a:ext uri="{FF2B5EF4-FFF2-40B4-BE49-F238E27FC236}">
                <a16:creationId xmlns:a16="http://schemas.microsoft.com/office/drawing/2014/main" id="{6D387C08-F924-1C4A-B400-906B5977B055}"/>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
        <p:nvSpPr>
          <p:cNvPr id="7" name="Slide Number Placeholder 6">
            <a:extLst>
              <a:ext uri="{FF2B5EF4-FFF2-40B4-BE49-F238E27FC236}">
                <a16:creationId xmlns:a16="http://schemas.microsoft.com/office/drawing/2014/main" id="{2B9F68C1-4DC2-0743-BAFA-BA02E71FA750}"/>
              </a:ext>
            </a:extLst>
          </p:cNvPr>
          <p:cNvSpPr>
            <a:spLocks noGrp="1"/>
          </p:cNvSpPr>
          <p:nvPr>
            <p:ph type="sldNum" sz="quarter" idx="12"/>
          </p:nvPr>
        </p:nvSpPr>
        <p:spPr/>
        <p:txBody>
          <a:bodyPr/>
          <a:lstStyle/>
          <a:p>
            <a:fld id="{30173767-22EF-8D48-A1FA-46B74141CB96}" type="slidenum">
              <a:rPr lang="en-US" smtClean="0"/>
              <a:t>‹#›</a:t>
            </a:fld>
            <a:endParaRPr lang="en-US"/>
          </a:p>
        </p:txBody>
      </p:sp>
    </p:spTree>
    <p:extLst>
      <p:ext uri="{BB962C8B-B14F-4D97-AF65-F5344CB8AC3E}">
        <p14:creationId xmlns:p14="http://schemas.microsoft.com/office/powerpoint/2010/main" val="64630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1F4C-AB06-BA49-850B-CF6E5813E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9C2C6-4821-4845-855E-FD0C21811E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FA5DA1-C7E6-884D-A486-E6C4564AB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F175B-444D-DA43-A15B-ECF6328AAE47}"/>
              </a:ext>
            </a:extLst>
          </p:cNvPr>
          <p:cNvSpPr>
            <a:spLocks noGrp="1"/>
          </p:cNvSpPr>
          <p:nvPr>
            <p:ph type="dt" sz="half" idx="10"/>
          </p:nvPr>
        </p:nvSpPr>
        <p:spPr/>
        <p:txBody>
          <a:bodyPr/>
          <a:lstStyle/>
          <a:p>
            <a:fld id="{F180F5EA-761E-482F-9B90-7F2382B431DA}" type="datetime1">
              <a:rPr lang="en-US" smtClean="0"/>
              <a:t>11/22/23</a:t>
            </a:fld>
            <a:endParaRPr lang="en-US"/>
          </a:p>
        </p:txBody>
      </p:sp>
      <p:sp>
        <p:nvSpPr>
          <p:cNvPr id="6" name="Footer Placeholder 5">
            <a:extLst>
              <a:ext uri="{FF2B5EF4-FFF2-40B4-BE49-F238E27FC236}">
                <a16:creationId xmlns:a16="http://schemas.microsoft.com/office/drawing/2014/main" id="{28F706D9-C009-AB4F-8D52-E938556D1DFC}"/>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
        <p:nvSpPr>
          <p:cNvPr id="7" name="Slide Number Placeholder 6">
            <a:extLst>
              <a:ext uri="{FF2B5EF4-FFF2-40B4-BE49-F238E27FC236}">
                <a16:creationId xmlns:a16="http://schemas.microsoft.com/office/drawing/2014/main" id="{AF727886-7EA5-6345-A8BB-7A1BF5E8ED93}"/>
              </a:ext>
            </a:extLst>
          </p:cNvPr>
          <p:cNvSpPr>
            <a:spLocks noGrp="1"/>
          </p:cNvSpPr>
          <p:nvPr>
            <p:ph type="sldNum" sz="quarter" idx="12"/>
          </p:nvPr>
        </p:nvSpPr>
        <p:spPr/>
        <p:txBody>
          <a:bodyPr/>
          <a:lstStyle/>
          <a:p>
            <a:fld id="{30173767-22EF-8D48-A1FA-46B74141CB96}" type="slidenum">
              <a:rPr lang="en-US" smtClean="0"/>
              <a:t>‹#›</a:t>
            </a:fld>
            <a:endParaRPr lang="en-US"/>
          </a:p>
        </p:txBody>
      </p:sp>
    </p:spTree>
    <p:extLst>
      <p:ext uri="{BB962C8B-B14F-4D97-AF65-F5344CB8AC3E}">
        <p14:creationId xmlns:p14="http://schemas.microsoft.com/office/powerpoint/2010/main" val="291774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42C6D6-58EC-2949-9B50-D35E17EA56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852A08-8F27-B345-9ECF-2A0F7159E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B1C86-8903-2A46-BFE6-9FBFFE0992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212CC-433A-44F2-AB26-02E4D8A4101A}" type="datetime1">
              <a:rPr lang="en-US" smtClean="0"/>
              <a:t>11/22/23</a:t>
            </a:fld>
            <a:endParaRPr lang="en-US"/>
          </a:p>
        </p:txBody>
      </p:sp>
      <p:sp>
        <p:nvSpPr>
          <p:cNvPr id="5" name="Footer Placeholder 4">
            <a:extLst>
              <a:ext uri="{FF2B5EF4-FFF2-40B4-BE49-F238E27FC236}">
                <a16:creationId xmlns:a16="http://schemas.microsoft.com/office/drawing/2014/main" id="{264C7177-5BB6-2F49-8286-CF9AAAD12167}"/>
              </a:ext>
            </a:extLst>
          </p:cNvPr>
          <p:cNvSpPr>
            <a:spLocks noGrp="1"/>
          </p:cNvSpPr>
          <p:nvPr>
            <p:ph type="ftr" sz="quarter" idx="3"/>
          </p:nvPr>
        </p:nvSpPr>
        <p:spPr>
          <a:xfrm>
            <a:off x="3148819" y="6440756"/>
            <a:ext cx="53457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0000"/>
                </a:solidFill>
              </a:rPr>
              <a:t>Presentation to NASA Maintenance, Availability, and Maintainability Workshop.  Goddard Space Flight Center, September 10-12, 2019 </a:t>
            </a:r>
            <a:endParaRPr lang="en-US" dirty="0"/>
          </a:p>
        </p:txBody>
      </p:sp>
      <p:sp>
        <p:nvSpPr>
          <p:cNvPr id="6" name="Slide Number Placeholder 5">
            <a:extLst>
              <a:ext uri="{FF2B5EF4-FFF2-40B4-BE49-F238E27FC236}">
                <a16:creationId xmlns:a16="http://schemas.microsoft.com/office/drawing/2014/main" id="{A9A4B7A3-0516-2944-AF49-7A7992B34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73767-22EF-8D48-A1FA-46B74141CB96}" type="slidenum">
              <a:rPr lang="en-US" smtClean="0"/>
              <a:t>‹#›</a:t>
            </a:fld>
            <a:endParaRPr lang="en-US"/>
          </a:p>
        </p:txBody>
      </p:sp>
    </p:spTree>
    <p:extLst>
      <p:ext uri="{BB962C8B-B14F-4D97-AF65-F5344CB8AC3E}">
        <p14:creationId xmlns:p14="http://schemas.microsoft.com/office/powerpoint/2010/main" val="2973153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Program%20Files/TurningPoint/2003/Question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hyperlink" Target="https://www.merriam-webster.com/dictionary/nou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AB9D8-9443-E04D-8EBF-7BD92C8EDAA9}"/>
              </a:ext>
            </a:extLst>
          </p:cNvPr>
          <p:cNvSpPr>
            <a:spLocks noGrp="1"/>
          </p:cNvSpPr>
          <p:nvPr>
            <p:ph type="ctrTitle"/>
          </p:nvPr>
        </p:nvSpPr>
        <p:spPr>
          <a:xfrm>
            <a:off x="1524000" y="1122363"/>
            <a:ext cx="9144000" cy="1108458"/>
          </a:xfrm>
        </p:spPr>
        <p:txBody>
          <a:bodyPr>
            <a:normAutofit fontScale="90000"/>
          </a:bodyPr>
          <a:lstStyle/>
          <a:p>
            <a:r>
              <a:rPr lang="en-US" dirty="0"/>
              <a:t>Managing Maintenance Error</a:t>
            </a:r>
            <a:br>
              <a:rPr lang="en-US"/>
            </a:br>
            <a:r>
              <a:rPr lang="en-US" sz="3600"/>
              <a:t>Six lessons </a:t>
            </a:r>
            <a:r>
              <a:rPr lang="en-US" sz="3600" dirty="0"/>
              <a:t>from aviation maintenance</a:t>
            </a:r>
            <a:endParaRPr lang="en-US" dirty="0"/>
          </a:p>
        </p:txBody>
      </p:sp>
      <p:sp>
        <p:nvSpPr>
          <p:cNvPr id="3" name="Subtitle 2">
            <a:extLst>
              <a:ext uri="{FF2B5EF4-FFF2-40B4-BE49-F238E27FC236}">
                <a16:creationId xmlns:a16="http://schemas.microsoft.com/office/drawing/2014/main" id="{C87C39CD-38BC-DF44-BE9E-D21EE0843D03}"/>
              </a:ext>
            </a:extLst>
          </p:cNvPr>
          <p:cNvSpPr>
            <a:spLocks noGrp="1"/>
          </p:cNvSpPr>
          <p:nvPr>
            <p:ph type="subTitle" idx="1"/>
          </p:nvPr>
        </p:nvSpPr>
        <p:spPr>
          <a:xfrm>
            <a:off x="1611549" y="4429919"/>
            <a:ext cx="9144000" cy="1655762"/>
          </a:xfrm>
        </p:spPr>
        <p:txBody>
          <a:bodyPr>
            <a:normAutofit fontScale="77500" lnSpcReduction="20000"/>
          </a:bodyPr>
          <a:lstStyle/>
          <a:p>
            <a:r>
              <a:rPr lang="en-US" dirty="0"/>
              <a:t>Alan Hobbs Ph.D.</a:t>
            </a:r>
          </a:p>
          <a:p>
            <a:r>
              <a:rPr lang="en-US" dirty="0"/>
              <a:t>San Jose State University Research Foundation</a:t>
            </a:r>
          </a:p>
          <a:p>
            <a:r>
              <a:rPr lang="en-US" dirty="0"/>
              <a:t>NASA Ames Research Center</a:t>
            </a:r>
          </a:p>
          <a:p>
            <a:r>
              <a:rPr lang="en-US" dirty="0"/>
              <a:t>Moffett Field, CA</a:t>
            </a:r>
          </a:p>
          <a:p>
            <a:r>
              <a:rPr lang="en-US" i="1" dirty="0" err="1"/>
              <a:t>alan.hobbs@nasa.gov</a:t>
            </a:r>
            <a:endParaRPr lang="en-US" i="1" dirty="0"/>
          </a:p>
        </p:txBody>
      </p:sp>
      <p:sp>
        <p:nvSpPr>
          <p:cNvPr id="5" name="Footer Placeholder 4">
            <a:extLst>
              <a:ext uri="{FF2B5EF4-FFF2-40B4-BE49-F238E27FC236}">
                <a16:creationId xmlns:a16="http://schemas.microsoft.com/office/drawing/2014/main" id="{8E886168-86F4-D1A0-64CA-EF45B1F6601D}"/>
              </a:ext>
            </a:extLst>
          </p:cNvPr>
          <p:cNvSpPr>
            <a:spLocks noGrp="1"/>
          </p:cNvSpPr>
          <p:nvPr>
            <p:ph type="ftr" sz="quarter" idx="11"/>
          </p:nvPr>
        </p:nvSpPr>
        <p:spPr/>
        <p:txBody>
          <a:bodyPr/>
          <a:lstStyle/>
          <a:p>
            <a:r>
              <a:rPr lang="en-US" dirty="0">
                <a:solidFill>
                  <a:schemeClr val="bg2">
                    <a:lumMod val="50000"/>
                  </a:schemeClr>
                </a:solidFill>
              </a:rPr>
              <a:t>Presentation to NASA Maintenance, Availability, and Maintainability Workshop.  Goddard Space Flight Center, September 10-12, 2019 </a:t>
            </a:r>
          </a:p>
        </p:txBody>
      </p:sp>
    </p:spTree>
    <p:extLst>
      <p:ext uri="{BB962C8B-B14F-4D97-AF65-F5344CB8AC3E}">
        <p14:creationId xmlns:p14="http://schemas.microsoft.com/office/powerpoint/2010/main" val="2312993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19400" y="274638"/>
            <a:ext cx="5715000" cy="715962"/>
          </a:xfrm>
          <a:prstGeom prst="rect">
            <a:avLst/>
          </a:prstGeom>
        </p:spPr>
        <p:txBody>
          <a:bodyPr anchor="ctr">
            <a:normAutofit fontScale="90000"/>
          </a:bodyPr>
          <a:lstStyle/>
          <a:p>
            <a:pPr algn="ctr">
              <a:defRPr/>
            </a:pPr>
            <a:r>
              <a:rPr lang="en-US" sz="2800" b="1" dirty="0">
                <a:latin typeface="Arial" pitchFamily="34" charset="0"/>
                <a:cs typeface="Arial" pitchFamily="34" charset="0"/>
              </a:rPr>
              <a:t>Background – Shuttle Mishap Data</a:t>
            </a:r>
            <a:endParaRPr lang="en-US" sz="2800" dirty="0">
              <a:latin typeface="Arial" pitchFamily="34" charset="0"/>
              <a:ea typeface="+mj-ea"/>
              <a:cs typeface="Arial" pitchFamily="34" charset="0"/>
            </a:endParaRPr>
          </a:p>
        </p:txBody>
      </p:sp>
      <p:graphicFrame>
        <p:nvGraphicFramePr>
          <p:cNvPr id="7" name="Object 3"/>
          <p:cNvGraphicFramePr>
            <a:graphicFrameLocks noChangeAspect="1"/>
          </p:cNvGraphicFramePr>
          <p:nvPr/>
        </p:nvGraphicFramePr>
        <p:xfrm>
          <a:off x="2819401" y="1130300"/>
          <a:ext cx="6528103" cy="5037138"/>
        </p:xfrm>
        <a:graphic>
          <a:graphicData uri="http://schemas.openxmlformats.org/drawingml/2006/chart">
            <c:chart xmlns:c="http://schemas.openxmlformats.org/drawingml/2006/chart" xmlns:r="http://schemas.openxmlformats.org/officeDocument/2006/relationships" r:id="rId2"/>
          </a:graphicData>
        </a:graphic>
      </p:graphicFrame>
      <p:sp>
        <p:nvSpPr>
          <p:cNvPr id="2" name="Left Brace 1"/>
          <p:cNvSpPr/>
          <p:nvPr/>
        </p:nvSpPr>
        <p:spPr>
          <a:xfrm rot="16200000">
            <a:off x="4851404" y="4622800"/>
            <a:ext cx="304799" cy="2150533"/>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EBE9E6E3-D8DB-4581-98F9-241400262DE4}"/>
              </a:ext>
            </a:extLst>
          </p:cNvPr>
          <p:cNvSpPr txBox="1"/>
          <p:nvPr/>
        </p:nvSpPr>
        <p:spPr>
          <a:xfrm>
            <a:off x="325677" y="6448097"/>
            <a:ext cx="10746971" cy="369332"/>
          </a:xfrm>
          <a:prstGeom prst="rect">
            <a:avLst/>
          </a:prstGeom>
          <a:noFill/>
        </p:spPr>
        <p:txBody>
          <a:bodyPr wrap="square" rtlCol="0">
            <a:spAutoFit/>
          </a:bodyPr>
          <a:lstStyle/>
          <a:p>
            <a:r>
              <a:rPr lang="en-US" dirty="0"/>
              <a:t>Slide courtesy of Tim Barth, Ground Operations Human Factors Task Analysis Pathfinder, IAASS, May 2016.</a:t>
            </a:r>
          </a:p>
        </p:txBody>
      </p:sp>
    </p:spTree>
    <p:extLst>
      <p:ext uri="{BB962C8B-B14F-4D97-AF65-F5344CB8AC3E}">
        <p14:creationId xmlns:p14="http://schemas.microsoft.com/office/powerpoint/2010/main" val="388077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30F53C39-867D-4358-AB32-2C61873785AD}"/>
              </a:ext>
            </a:extLst>
          </p:cNvPr>
          <p:cNvSpPr>
            <a:spLocks noGrp="1" noChangeArrowheads="1"/>
          </p:cNvSpPr>
          <p:nvPr>
            <p:ph type="title"/>
          </p:nvPr>
        </p:nvSpPr>
        <p:spPr/>
        <p:txBody>
          <a:bodyPr rtlCol="0">
            <a:normAutofit/>
          </a:bodyPr>
          <a:lstStyle/>
          <a:p>
            <a:pPr>
              <a:defRPr/>
            </a:pPr>
            <a:r>
              <a:rPr lang="en-US" altLang="en-US" dirty="0"/>
              <a:t>Maintainability standards with human factors guidance </a:t>
            </a:r>
          </a:p>
        </p:txBody>
      </p:sp>
      <p:sp>
        <p:nvSpPr>
          <p:cNvPr id="43012" name="Rectangle 3">
            <a:extLst>
              <a:ext uri="{FF2B5EF4-FFF2-40B4-BE49-F238E27FC236}">
                <a16:creationId xmlns:a16="http://schemas.microsoft.com/office/drawing/2014/main" id="{BC34D893-C8AC-4EE3-9601-E4D0B0D918C9}"/>
              </a:ext>
            </a:extLst>
          </p:cNvPr>
          <p:cNvSpPr>
            <a:spLocks noGrp="1" noChangeArrowheads="1"/>
          </p:cNvSpPr>
          <p:nvPr>
            <p:ph type="body" idx="1"/>
          </p:nvPr>
        </p:nvSpPr>
        <p:spPr>
          <a:xfrm>
            <a:off x="838200" y="1878226"/>
            <a:ext cx="9969062" cy="4446373"/>
          </a:xfrm>
        </p:spPr>
        <p:txBody>
          <a:bodyPr rtlCol="0">
            <a:normAutofit fontScale="92500"/>
          </a:bodyPr>
          <a:lstStyle/>
          <a:p>
            <a:pPr>
              <a:spcBef>
                <a:spcPts val="400"/>
              </a:spcBef>
              <a:defRPr/>
            </a:pPr>
            <a:r>
              <a:rPr lang="en-US" altLang="en-US" sz="2400" dirty="0"/>
              <a:t>FAA Human Factors Design Standard, </a:t>
            </a:r>
            <a:r>
              <a:rPr lang="en-US" sz="2400" dirty="0"/>
              <a:t>HF-STD-001B, section 5.2. Designing Equipment For Maintenance. </a:t>
            </a:r>
            <a:endParaRPr lang="en-US" altLang="en-US" sz="2400" dirty="0"/>
          </a:p>
          <a:p>
            <a:pPr>
              <a:lnSpc>
                <a:spcPct val="80000"/>
              </a:lnSpc>
              <a:spcBef>
                <a:spcPts val="400"/>
              </a:spcBef>
              <a:defRPr/>
            </a:pPr>
            <a:endParaRPr lang="en-US" altLang="en-US" sz="2400" dirty="0"/>
          </a:p>
          <a:p>
            <a:pPr>
              <a:lnSpc>
                <a:spcPct val="80000"/>
              </a:lnSpc>
              <a:spcBef>
                <a:spcPts val="400"/>
              </a:spcBef>
              <a:defRPr/>
            </a:pPr>
            <a:r>
              <a:rPr lang="en-US" altLang="en-US" sz="2400" dirty="0"/>
              <a:t>Department of Energy Handbook 1140-2001 Human factors/ergonomics handbook for the design for ease of maintenance.</a:t>
            </a:r>
          </a:p>
          <a:p>
            <a:pPr>
              <a:lnSpc>
                <a:spcPct val="80000"/>
              </a:lnSpc>
              <a:spcBef>
                <a:spcPts val="400"/>
              </a:spcBef>
              <a:defRPr/>
            </a:pPr>
            <a:endParaRPr lang="en-US" altLang="en-US" sz="2400" dirty="0"/>
          </a:p>
          <a:p>
            <a:pPr>
              <a:lnSpc>
                <a:spcPct val="80000"/>
              </a:lnSpc>
              <a:spcBef>
                <a:spcPts val="400"/>
              </a:spcBef>
              <a:defRPr/>
            </a:pPr>
            <a:r>
              <a:rPr lang="en-US" altLang="en-US" sz="2400" dirty="0"/>
              <a:t>MIL-Handbook-470A, 1997, Designing and developing maintainable products and systems.	</a:t>
            </a:r>
          </a:p>
          <a:p>
            <a:pPr marL="0" indent="0">
              <a:lnSpc>
                <a:spcPct val="80000"/>
              </a:lnSpc>
              <a:spcBef>
                <a:spcPts val="400"/>
              </a:spcBef>
              <a:buNone/>
              <a:defRPr/>
            </a:pPr>
            <a:r>
              <a:rPr lang="en-US" altLang="en-US" sz="2400" dirty="0"/>
              <a:t>				</a:t>
            </a:r>
          </a:p>
          <a:p>
            <a:pPr>
              <a:lnSpc>
                <a:spcPct val="80000"/>
              </a:lnSpc>
              <a:spcBef>
                <a:spcPts val="400"/>
              </a:spcBef>
              <a:defRPr/>
            </a:pPr>
            <a:r>
              <a:rPr lang="en-US" altLang="en-US" sz="2400" dirty="0"/>
              <a:t>Mil-STD-1472G, Design Criteria Standard Human Engineering.</a:t>
            </a:r>
          </a:p>
          <a:p>
            <a:pPr marL="0" indent="0">
              <a:lnSpc>
                <a:spcPct val="80000"/>
              </a:lnSpc>
              <a:spcBef>
                <a:spcPts val="400"/>
              </a:spcBef>
              <a:buNone/>
              <a:defRPr/>
            </a:pPr>
            <a:endParaRPr lang="en-US" altLang="en-US" sz="2400" dirty="0"/>
          </a:p>
          <a:p>
            <a:pPr>
              <a:lnSpc>
                <a:spcPct val="80000"/>
              </a:lnSpc>
              <a:spcBef>
                <a:spcPts val="400"/>
              </a:spcBef>
              <a:defRPr/>
            </a:pPr>
            <a:r>
              <a:rPr lang="en-US" altLang="en-US" sz="2400" dirty="0"/>
              <a:t>MIL-HDBK-727 Design Guidance for Producibility.</a:t>
            </a:r>
          </a:p>
          <a:p>
            <a:pPr>
              <a:lnSpc>
                <a:spcPct val="80000"/>
              </a:lnSpc>
              <a:spcBef>
                <a:spcPts val="400"/>
              </a:spcBef>
              <a:defRPr/>
            </a:pPr>
            <a:endParaRPr lang="en-US" altLang="en-US" sz="2400" dirty="0"/>
          </a:p>
          <a:p>
            <a:pPr>
              <a:lnSpc>
                <a:spcPct val="80000"/>
              </a:lnSpc>
              <a:spcBef>
                <a:spcPts val="400"/>
              </a:spcBef>
              <a:defRPr/>
            </a:pPr>
            <a:r>
              <a:rPr lang="en-US" altLang="en-US" sz="2400" dirty="0"/>
              <a:t>UK Ministry of </a:t>
            </a:r>
            <a:r>
              <a:rPr lang="en-US" altLang="en-US" sz="2400" dirty="0" err="1"/>
              <a:t>Defence</a:t>
            </a:r>
            <a:r>
              <a:rPr lang="en-US" altLang="en-US" sz="2400" dirty="0"/>
              <a:t>, Standard 00-250: Human Factors for Designers of Systems. </a:t>
            </a:r>
          </a:p>
        </p:txBody>
      </p:sp>
      <p:sp>
        <p:nvSpPr>
          <p:cNvPr id="3" name="Footer Placeholder 2">
            <a:extLst>
              <a:ext uri="{FF2B5EF4-FFF2-40B4-BE49-F238E27FC236}">
                <a16:creationId xmlns:a16="http://schemas.microsoft.com/office/drawing/2014/main" id="{4F1B2B8B-85F1-B3FF-D8ED-49A5E1FC23D2}"/>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299374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for assembly and maintainability</a:t>
            </a:r>
          </a:p>
        </p:txBody>
      </p:sp>
      <p:sp>
        <p:nvSpPr>
          <p:cNvPr id="3" name="Content Placeholder 2"/>
          <p:cNvSpPr>
            <a:spLocks noGrp="1"/>
          </p:cNvSpPr>
          <p:nvPr>
            <p:ph idx="1"/>
          </p:nvPr>
        </p:nvSpPr>
        <p:spPr>
          <a:xfrm>
            <a:off x="838200" y="1825625"/>
            <a:ext cx="9109841" cy="4351338"/>
          </a:xfrm>
        </p:spPr>
        <p:txBody>
          <a:bodyPr>
            <a:normAutofit/>
          </a:bodyPr>
          <a:lstStyle/>
          <a:p>
            <a:pPr marL="0" indent="0">
              <a:buNone/>
            </a:pPr>
            <a:r>
              <a:rPr lang="en-US" b="1" dirty="0"/>
              <a:t>FAA HFSD &amp; MIL Handbook 1472 </a:t>
            </a:r>
          </a:p>
          <a:p>
            <a:pPr marL="0" indent="0">
              <a:buNone/>
            </a:pPr>
            <a:r>
              <a:rPr lang="en-US" sz="2400" dirty="0"/>
              <a:t>“Equipment shall include physical features that prevent improper mounting or alignment, or at least have labels or codes to identify proper mounting and alignment.” </a:t>
            </a:r>
          </a:p>
          <a:p>
            <a:pPr marL="0" lvl="1" indent="0">
              <a:spcBef>
                <a:spcPts val="1000"/>
              </a:spcBef>
              <a:buNone/>
            </a:pPr>
            <a:endParaRPr lang="en-US" sz="1500" dirty="0"/>
          </a:p>
          <a:p>
            <a:pPr marL="0" indent="0">
              <a:buNone/>
            </a:pPr>
            <a:endParaRPr lang="en-US" dirty="0"/>
          </a:p>
          <a:p>
            <a:endParaRPr lang="en-US" dirty="0"/>
          </a:p>
        </p:txBody>
      </p:sp>
      <p:sp>
        <p:nvSpPr>
          <p:cNvPr id="6" name="Footer Placeholder 5">
            <a:extLst>
              <a:ext uri="{FF2B5EF4-FFF2-40B4-BE49-F238E27FC236}">
                <a16:creationId xmlns:a16="http://schemas.microsoft.com/office/drawing/2014/main" id="{55EFC25B-12AA-7715-FC45-9E4EC546C3DF}"/>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305051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8D0D5D-A220-4341-B35D-74AEDE8D73AD}"/>
              </a:ext>
            </a:extLst>
          </p:cNvPr>
          <p:cNvSpPr>
            <a:spLocks noGrp="1"/>
          </p:cNvSpPr>
          <p:nvPr>
            <p:ph type="title"/>
          </p:nvPr>
        </p:nvSpPr>
        <p:spPr/>
        <p:txBody>
          <a:bodyPr rtlCol="0">
            <a:normAutofit/>
          </a:bodyPr>
          <a:lstStyle/>
          <a:p>
            <a:pPr>
              <a:defRPr/>
            </a:pPr>
            <a:r>
              <a:rPr lang="en-US" dirty="0"/>
              <a:t>Placement and component reliability</a:t>
            </a:r>
          </a:p>
        </p:txBody>
      </p:sp>
      <p:sp>
        <p:nvSpPr>
          <p:cNvPr id="4" name="Content Placeholder 3">
            <a:extLst>
              <a:ext uri="{FF2B5EF4-FFF2-40B4-BE49-F238E27FC236}">
                <a16:creationId xmlns:a16="http://schemas.microsoft.com/office/drawing/2014/main" id="{6145068D-203C-446E-AB24-9422234453E0}"/>
              </a:ext>
            </a:extLst>
          </p:cNvPr>
          <p:cNvSpPr>
            <a:spLocks noGrp="1"/>
          </p:cNvSpPr>
          <p:nvPr>
            <p:ph idx="1"/>
          </p:nvPr>
        </p:nvSpPr>
        <p:spPr/>
        <p:txBody>
          <a:bodyPr rtlCol="0">
            <a:normAutofit/>
          </a:bodyPr>
          <a:lstStyle/>
          <a:p>
            <a:pPr>
              <a:defRPr/>
            </a:pPr>
            <a:r>
              <a:rPr lang="en-US" b="1" dirty="0"/>
              <a:t>FAA HFDS 4.9.2.1.5 Unreliable components. </a:t>
            </a:r>
            <a:r>
              <a:rPr lang="en-US" sz="2400" dirty="0"/>
              <a:t>If a module contains some parts that are significantly less reliable than the remaining parts, the unreliable parts should be accessible without removal of the module. </a:t>
            </a:r>
          </a:p>
          <a:p>
            <a:pPr>
              <a:defRPr/>
            </a:pPr>
            <a:r>
              <a:rPr lang="en-US" b="1" dirty="0"/>
              <a:t>FAA HFDS 2.1.2.11 Placement of low reliability components within module. </a:t>
            </a:r>
            <a:r>
              <a:rPr lang="en-US" sz="2400" dirty="0"/>
              <a:t>Unitizing the module with the low reliability components removable from the exterior of the package should be considered if all components of a module except for one or two are reliable.</a:t>
            </a:r>
          </a:p>
          <a:p>
            <a:pPr>
              <a:defRPr/>
            </a:pPr>
            <a:endParaRPr lang="en-US" dirty="0"/>
          </a:p>
        </p:txBody>
      </p:sp>
      <p:sp>
        <p:nvSpPr>
          <p:cNvPr id="6" name="Footer Placeholder 5">
            <a:extLst>
              <a:ext uri="{FF2B5EF4-FFF2-40B4-BE49-F238E27FC236}">
                <a16:creationId xmlns:a16="http://schemas.microsoft.com/office/drawing/2014/main" id="{9F618CFF-CA42-CC3C-62BA-ED87FB113056}"/>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2923162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2090-ED64-4F4A-B409-CF4AD3D8D880}"/>
              </a:ext>
            </a:extLst>
          </p:cNvPr>
          <p:cNvSpPr>
            <a:spLocks noGrp="1"/>
          </p:cNvSpPr>
          <p:nvPr>
            <p:ph type="title"/>
          </p:nvPr>
        </p:nvSpPr>
        <p:spPr/>
        <p:txBody>
          <a:bodyPr rtlCol="0">
            <a:normAutofit/>
          </a:bodyPr>
          <a:lstStyle/>
          <a:p>
            <a:pPr>
              <a:defRPr/>
            </a:pPr>
            <a:r>
              <a:rPr lang="en-US" dirty="0"/>
              <a:t>Design to support the positive human contribution</a:t>
            </a:r>
          </a:p>
        </p:txBody>
      </p:sp>
      <p:sp>
        <p:nvSpPr>
          <p:cNvPr id="3" name="Content Placeholder 2">
            <a:extLst>
              <a:ext uri="{FF2B5EF4-FFF2-40B4-BE49-F238E27FC236}">
                <a16:creationId xmlns:a16="http://schemas.microsoft.com/office/drawing/2014/main" id="{051B10B7-CBE1-4106-A88B-E7874F36B2C8}"/>
              </a:ext>
            </a:extLst>
          </p:cNvPr>
          <p:cNvSpPr>
            <a:spLocks noGrp="1"/>
          </p:cNvSpPr>
          <p:nvPr>
            <p:ph idx="1"/>
          </p:nvPr>
        </p:nvSpPr>
        <p:spPr/>
        <p:txBody>
          <a:bodyPr rtlCol="0">
            <a:normAutofit/>
          </a:bodyPr>
          <a:lstStyle/>
          <a:p>
            <a:pPr>
              <a:buNone/>
              <a:defRPr/>
            </a:pPr>
            <a:r>
              <a:rPr lang="en-US" dirty="0"/>
              <a:t>Examples:</a:t>
            </a:r>
          </a:p>
          <a:p>
            <a:pPr>
              <a:defRPr/>
            </a:pPr>
            <a:r>
              <a:rPr lang="en-US" sz="2400" dirty="0"/>
              <a:t>Light colored surface assists with leak detection 	</a:t>
            </a:r>
          </a:p>
          <a:p>
            <a:pPr>
              <a:defRPr/>
            </a:pPr>
            <a:r>
              <a:rPr lang="en-US" sz="2400" dirty="0"/>
              <a:t>Guides or objects in same orientation to enable “normal” to be denoted</a:t>
            </a:r>
          </a:p>
          <a:p>
            <a:pPr>
              <a:defRPr/>
            </a:pPr>
            <a:r>
              <a:rPr lang="en-US" sz="2400" dirty="0"/>
              <a:t>Enable serendipitous discovery of damage</a:t>
            </a:r>
          </a:p>
          <a:p>
            <a:pPr lvl="1">
              <a:defRPr/>
            </a:pPr>
            <a:r>
              <a:rPr lang="en-US" sz="2000" dirty="0"/>
              <a:t>e.g. bruising of composites</a:t>
            </a:r>
          </a:p>
          <a:p>
            <a:pPr marL="0" indent="0">
              <a:buNone/>
              <a:defRPr/>
            </a:pPr>
            <a:endParaRPr lang="en-US" dirty="0"/>
          </a:p>
        </p:txBody>
      </p:sp>
      <p:sp>
        <p:nvSpPr>
          <p:cNvPr id="6" name="Footer Placeholder 5">
            <a:extLst>
              <a:ext uri="{FF2B5EF4-FFF2-40B4-BE49-F238E27FC236}">
                <a16:creationId xmlns:a16="http://schemas.microsoft.com/office/drawing/2014/main" id="{DDC645EC-368C-5537-9876-21C9ADF94A47}"/>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6C52274D-8DF4-4B96-8B4E-7A23672D97CE}"/>
              </a:ext>
            </a:extLst>
          </p:cNvPr>
          <p:cNvSpPr>
            <a:spLocks noGrp="1" noChangeArrowheads="1"/>
          </p:cNvSpPr>
          <p:nvPr>
            <p:ph type="title"/>
          </p:nvPr>
        </p:nvSpPr>
        <p:spPr>
          <a:xfrm>
            <a:off x="1701800" y="274638"/>
            <a:ext cx="8724900" cy="1143000"/>
          </a:xfrm>
        </p:spPr>
        <p:txBody>
          <a:bodyPr rtlCol="0">
            <a:normAutofit fontScale="90000"/>
          </a:bodyPr>
          <a:lstStyle/>
          <a:p>
            <a:pPr>
              <a:defRPr/>
            </a:pPr>
            <a:r>
              <a:rPr lang="en-US" altLang="en-US" dirty="0"/>
              <a:t>The Devil’s Design Principles</a:t>
            </a:r>
            <a:br>
              <a:rPr lang="en-US" altLang="en-US" dirty="0"/>
            </a:br>
            <a:r>
              <a:rPr lang="en-US" altLang="en-US" sz="3600" dirty="0"/>
              <a:t>or “</a:t>
            </a:r>
            <a:r>
              <a:rPr lang="en-US" altLang="en-US" sz="3600" i="1" dirty="0"/>
              <a:t>How to design an error prone system</a:t>
            </a:r>
            <a:r>
              <a:rPr lang="en-US" altLang="en-US" sz="3600" dirty="0"/>
              <a:t>”</a:t>
            </a:r>
          </a:p>
        </p:txBody>
      </p:sp>
      <p:sp>
        <p:nvSpPr>
          <p:cNvPr id="44036" name="Rectangle 3">
            <a:extLst>
              <a:ext uri="{FF2B5EF4-FFF2-40B4-BE49-F238E27FC236}">
                <a16:creationId xmlns:a16="http://schemas.microsoft.com/office/drawing/2014/main" id="{AEBD00DD-C910-46A1-A727-4AC60298B851}"/>
              </a:ext>
            </a:extLst>
          </p:cNvPr>
          <p:cNvSpPr>
            <a:spLocks noGrp="1" noChangeArrowheads="1"/>
          </p:cNvSpPr>
          <p:nvPr>
            <p:ph type="body" idx="1"/>
          </p:nvPr>
        </p:nvSpPr>
        <p:spPr>
          <a:xfrm>
            <a:off x="1001109" y="1608139"/>
            <a:ext cx="10255469" cy="4968875"/>
          </a:xfrm>
        </p:spPr>
        <p:txBody>
          <a:bodyPr rtlCol="0">
            <a:normAutofit/>
          </a:bodyPr>
          <a:lstStyle/>
          <a:p>
            <a:pPr>
              <a:defRPr/>
            </a:pPr>
            <a:r>
              <a:rPr lang="en-US" altLang="en-US" sz="2600" dirty="0"/>
              <a:t>Ensure components are difficult to access</a:t>
            </a:r>
          </a:p>
          <a:p>
            <a:pPr>
              <a:defRPr/>
            </a:pPr>
            <a:r>
              <a:rPr lang="en-US" altLang="en-US" sz="2600" dirty="0"/>
              <a:t>Obstruct line of vision</a:t>
            </a:r>
          </a:p>
          <a:p>
            <a:pPr>
              <a:defRPr/>
            </a:pPr>
            <a:r>
              <a:rPr lang="en-US" altLang="en-US" sz="2600" dirty="0"/>
              <a:t>Make it difficult to achieve necessary levels of precision or force</a:t>
            </a:r>
          </a:p>
          <a:p>
            <a:pPr>
              <a:defRPr/>
            </a:pPr>
            <a:r>
              <a:rPr lang="en-US" altLang="en-US" sz="2600" dirty="0"/>
              <a:t>Ensure closely-located systems are difficult to distinguish from each other </a:t>
            </a:r>
          </a:p>
          <a:p>
            <a:pPr>
              <a:defRPr/>
            </a:pPr>
            <a:r>
              <a:rPr lang="en-US" altLang="en-US" sz="2600" dirty="0"/>
              <a:t>Make it necessary to disconnect unrelated components to get access</a:t>
            </a:r>
          </a:p>
          <a:p>
            <a:pPr>
              <a:defRPr/>
            </a:pPr>
            <a:r>
              <a:rPr lang="en-US" altLang="en-US" sz="2600" dirty="0"/>
              <a:t>Ensure plumbing or electrical connections permit cross-connection or connect to wrong system</a:t>
            </a:r>
          </a:p>
          <a:p>
            <a:pPr>
              <a:defRPr/>
            </a:pPr>
            <a:r>
              <a:rPr lang="en-US" altLang="en-US" sz="2600" dirty="0"/>
              <a:t>Ensure that components can be installed backwards or upside down</a:t>
            </a:r>
            <a:endParaRPr lang="en-US" altLang="en-US" sz="3000" dirty="0"/>
          </a:p>
        </p:txBody>
      </p:sp>
      <p:sp>
        <p:nvSpPr>
          <p:cNvPr id="115716" name="FlagCount" hidden="1">
            <a:hlinkClick r:id="rId2" action="ppaction://hlinkfile"/>
            <a:extLst>
              <a:ext uri="{FF2B5EF4-FFF2-40B4-BE49-F238E27FC236}">
                <a16:creationId xmlns:a16="http://schemas.microsoft.com/office/drawing/2014/main" id="{BED417B6-D445-4B51-A9C4-4003C00E132B}"/>
              </a:ext>
            </a:extLst>
          </p:cNvPr>
          <p:cNvSpPr>
            <a:spLocks noChangeArrowheads="1"/>
          </p:cNvSpPr>
          <p:nvPr/>
        </p:nvSpPr>
        <p:spPr bwMode="auto">
          <a:xfrm>
            <a:off x="9804384" y="243979"/>
            <a:ext cx="330232" cy="337542"/>
          </a:xfrm>
          <a:prstGeom prst="wedgeRoundRectCallout">
            <a:avLst>
              <a:gd name="adj1" fmla="val -43750"/>
              <a:gd name="adj2" fmla="val 70000"/>
              <a:gd name="adj3" fmla="val 16667"/>
            </a:avLst>
          </a:prstGeom>
          <a:noFill/>
          <a:ln w="19050" algn="ctr">
            <a:solidFill>
              <a:schemeClr val="tx1"/>
            </a:solidFill>
            <a:miter lim="800000"/>
            <a:headEnd/>
            <a:tailEnd/>
          </a:ln>
          <a:effectLst/>
          <a:extLst>
            <a:ext uri="{909E8E84-426E-40DD-AFC4-6F175D3DCCD1}">
              <a14:hiddenFill xmlns:a14="http://schemas.microsoft.com/office/drawing/2010/main">
                <a:gradFill rotWithShape="1">
                  <a:gsLst>
                    <a:gs pos="0">
                      <a:srgbClr val="6699FF">
                        <a:alpha val="25000"/>
                      </a:srgbClr>
                    </a:gs>
                    <a:gs pos="100000">
                      <a:srgbClr val="003399"/>
                    </a:gs>
                  </a:gsLst>
                  <a:path path="rect">
                    <a:fillToRect l="50000" t="50000" r="50000" b="50000"/>
                  </a:path>
                </a:gradFill>
              </a14:hiddenFill>
            </a:ext>
            <a:ext uri="{AF507438-7753-43E0-B8FC-AC1667EBCBE1}">
              <a14:hiddenEffects xmlns:a14="http://schemas.microsoft.com/office/drawing/2010/main">
                <a:effectLst>
                  <a:outerShdw dist="107763" dir="13500000" algn="ctr" rotWithShape="0">
                    <a:srgbClr val="808080">
                      <a:alpha val="50000"/>
                    </a:srgbClr>
                  </a:outerShdw>
                </a:effectLst>
              </a14:hiddenEffects>
            </a:ext>
          </a:extLst>
        </p:spPr>
        <p:txBody>
          <a:bodyPr wrap="none" anchor="ctr">
            <a:spAutoFit/>
          </a:bodyPr>
          <a:lstStyle>
            <a:lvl1pPr marL="176213" indent="-1762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latin typeface="Tahoma" panose="020B0604030504040204" pitchFamily="34" charset="0"/>
              </a:rPr>
              <a:t>0</a:t>
            </a:r>
          </a:p>
        </p:txBody>
      </p:sp>
      <p:sp>
        <p:nvSpPr>
          <p:cNvPr id="3" name="Footer Placeholder 2">
            <a:extLst>
              <a:ext uri="{FF2B5EF4-FFF2-40B4-BE49-F238E27FC236}">
                <a16:creationId xmlns:a16="http://schemas.microsoft.com/office/drawing/2014/main" id="{F96970A7-0F1B-0C6B-DD18-8083D27C2174}"/>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61483" y="335995"/>
            <a:ext cx="11330517" cy="1143000"/>
          </a:xfrm>
        </p:spPr>
        <p:txBody>
          <a:bodyPr>
            <a:normAutofit fontScale="90000"/>
          </a:bodyPr>
          <a:lstStyle/>
          <a:p>
            <a:r>
              <a:rPr lang="en-US" altLang="en-US" dirty="0"/>
              <a:t>Error-producing conditions in aircraft maintenance</a:t>
            </a:r>
          </a:p>
        </p:txBody>
      </p:sp>
      <p:graphicFrame>
        <p:nvGraphicFramePr>
          <p:cNvPr id="6" name="Chart 5"/>
          <p:cNvGraphicFramePr>
            <a:graphicFrameLocks/>
          </p:cNvGraphicFramePr>
          <p:nvPr/>
        </p:nvGraphicFramePr>
        <p:xfrm>
          <a:off x="1325245" y="1409700"/>
          <a:ext cx="8956039" cy="4808220"/>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a:extLst>
              <a:ext uri="{FF2B5EF4-FFF2-40B4-BE49-F238E27FC236}">
                <a16:creationId xmlns:a16="http://schemas.microsoft.com/office/drawing/2014/main" id="{63E37EB6-0670-47A3-9BA5-4A2066B2D803}"/>
              </a:ext>
            </a:extLst>
          </p:cNvPr>
          <p:cNvSpPr/>
          <p:nvPr/>
        </p:nvSpPr>
        <p:spPr>
          <a:xfrm>
            <a:off x="1910716" y="2944733"/>
            <a:ext cx="2030834" cy="58760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Oval 6">
            <a:extLst>
              <a:ext uri="{FF2B5EF4-FFF2-40B4-BE49-F238E27FC236}">
                <a16:creationId xmlns:a16="http://schemas.microsoft.com/office/drawing/2014/main" id="{639353E8-B56E-4A42-86F9-AB3DDCE7B242}"/>
              </a:ext>
            </a:extLst>
          </p:cNvPr>
          <p:cNvSpPr/>
          <p:nvPr/>
        </p:nvSpPr>
        <p:spPr>
          <a:xfrm>
            <a:off x="1910716" y="1624256"/>
            <a:ext cx="2030834" cy="58760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Oval 7">
            <a:extLst>
              <a:ext uri="{FF2B5EF4-FFF2-40B4-BE49-F238E27FC236}">
                <a16:creationId xmlns:a16="http://schemas.microsoft.com/office/drawing/2014/main" id="{A8A5AE83-3B21-384E-BEDE-381EA07280F5}"/>
              </a:ext>
            </a:extLst>
          </p:cNvPr>
          <p:cNvSpPr/>
          <p:nvPr/>
        </p:nvSpPr>
        <p:spPr>
          <a:xfrm>
            <a:off x="1910716" y="4312241"/>
            <a:ext cx="2030834" cy="58760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Footer Placeholder 8">
            <a:extLst>
              <a:ext uri="{FF2B5EF4-FFF2-40B4-BE49-F238E27FC236}">
                <a16:creationId xmlns:a16="http://schemas.microsoft.com/office/drawing/2014/main" id="{8B7B9835-5AD9-9568-9DBE-55BCB0C4A710}"/>
              </a:ext>
            </a:extLst>
          </p:cNvPr>
          <p:cNvSpPr>
            <a:spLocks noGrp="1"/>
          </p:cNvSpPr>
          <p:nvPr>
            <p:ph type="ftr" sz="quarter" idx="11"/>
          </p:nvPr>
        </p:nvSpPr>
        <p:spPr>
          <a:xfrm>
            <a:off x="2855742" y="6356351"/>
            <a:ext cx="5634623" cy="365125"/>
          </a:xfrm>
        </p:spPr>
        <p:txBody>
          <a:bodyPr/>
          <a:lstStyle/>
          <a:p>
            <a:pPr>
              <a:defRPr/>
            </a:pPr>
            <a:r>
              <a:rPr lang="en-US" dirty="0"/>
              <a:t>Presentation to NASA Maintenance, Availability, and Maintainability Workshop.  Goddard Space Flight Center, September 10-12, 2019 </a:t>
            </a:r>
          </a:p>
        </p:txBody>
      </p:sp>
      <p:sp>
        <p:nvSpPr>
          <p:cNvPr id="2" name="TextBox 1"/>
          <p:cNvSpPr txBox="1"/>
          <p:nvPr/>
        </p:nvSpPr>
        <p:spPr>
          <a:xfrm>
            <a:off x="6756139" y="5987019"/>
            <a:ext cx="5634623" cy="369332"/>
          </a:xfrm>
          <a:prstGeom prst="rect">
            <a:avLst/>
          </a:prstGeom>
          <a:noFill/>
        </p:spPr>
        <p:txBody>
          <a:bodyPr wrap="square" rtlCol="0">
            <a:spAutoFit/>
          </a:bodyPr>
          <a:lstStyle/>
          <a:p>
            <a:r>
              <a:rPr lang="en-US" sz="900" dirty="0"/>
              <a:t>Data from 643 maintenance reports. Hobbs, A., &amp; Williamson, A. (2003). Associations between errors and contributing factors in aircraft maintenance. Human Factors, 45, 186-201.</a:t>
            </a:r>
          </a:p>
        </p:txBody>
      </p:sp>
    </p:spTree>
    <p:extLst>
      <p:ext uri="{BB962C8B-B14F-4D97-AF65-F5344CB8AC3E}">
        <p14:creationId xmlns:p14="http://schemas.microsoft.com/office/powerpoint/2010/main" val="2292582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2C8AC7-8F84-4AC5-9ED8-D9BF270EA00A}"/>
              </a:ext>
            </a:extLst>
          </p:cNvPr>
          <p:cNvSpPr>
            <a:spLocks noGrp="1"/>
          </p:cNvSpPr>
          <p:nvPr>
            <p:ph type="title"/>
          </p:nvPr>
        </p:nvSpPr>
        <p:spPr/>
        <p:txBody>
          <a:bodyPr/>
          <a:lstStyle/>
          <a:p>
            <a:r>
              <a:rPr lang="en-US" dirty="0"/>
              <a:t>2. Non-technical skills</a:t>
            </a:r>
          </a:p>
        </p:txBody>
      </p:sp>
      <p:sp>
        <p:nvSpPr>
          <p:cNvPr id="2" name="Text Placeholder 1">
            <a:extLst>
              <a:ext uri="{FF2B5EF4-FFF2-40B4-BE49-F238E27FC236}">
                <a16:creationId xmlns:a16="http://schemas.microsoft.com/office/drawing/2014/main" id="{C3A7B616-2D57-4DCD-98D5-E7FFF6736D45}"/>
              </a:ext>
            </a:extLst>
          </p:cNvPr>
          <p:cNvSpPr>
            <a:spLocks noGrp="1"/>
          </p:cNvSpPr>
          <p:nvPr>
            <p:ph type="body" idx="1"/>
          </p:nvPr>
        </p:nvSpPr>
        <p:spPr>
          <a:xfrm>
            <a:off x="839788" y="1534733"/>
            <a:ext cx="5157787" cy="497833"/>
          </a:xfrm>
        </p:spPr>
        <p:txBody>
          <a:bodyPr/>
          <a:lstStyle/>
          <a:p>
            <a:pPr algn="ctr"/>
            <a:r>
              <a:rPr lang="en-US" dirty="0"/>
              <a:t>Aviation</a:t>
            </a:r>
          </a:p>
        </p:txBody>
      </p:sp>
      <p:sp>
        <p:nvSpPr>
          <p:cNvPr id="3" name="Content Placeholder 2">
            <a:extLst>
              <a:ext uri="{FF2B5EF4-FFF2-40B4-BE49-F238E27FC236}">
                <a16:creationId xmlns:a16="http://schemas.microsoft.com/office/drawing/2014/main" id="{53927814-6B1D-491D-A78E-FF8D146AF847}"/>
              </a:ext>
            </a:extLst>
          </p:cNvPr>
          <p:cNvSpPr>
            <a:spLocks noGrp="1"/>
          </p:cNvSpPr>
          <p:nvPr>
            <p:ph sz="half" idx="2"/>
          </p:nvPr>
        </p:nvSpPr>
        <p:spPr>
          <a:xfrm>
            <a:off x="6586097" y="4355842"/>
            <a:ext cx="5157787" cy="2157248"/>
          </a:xfrm>
        </p:spPr>
        <p:txBody>
          <a:bodyPr>
            <a:normAutofit fontScale="92500" lnSpcReduction="10000"/>
          </a:bodyPr>
          <a:lstStyle/>
          <a:p>
            <a:pPr marL="0" indent="0">
              <a:buNone/>
            </a:pPr>
            <a:r>
              <a:rPr lang="en-US" sz="2400" dirty="0"/>
              <a:t>“At least one of the crew members was uncertain and nervous about seeing ‘holes with threads’, but did not have sufficient experience with the [turnover cart]-to-spacecraft configuration to recognize the reality of the situation.”</a:t>
            </a:r>
          </a:p>
          <a:p>
            <a:pPr marL="0" indent="0" algn="r">
              <a:buNone/>
            </a:pPr>
            <a:r>
              <a:rPr lang="en-US" sz="1900" dirty="0"/>
              <a:t>NOAA-N-Prime Mishap Investigation Report</a:t>
            </a:r>
          </a:p>
          <a:p>
            <a:pPr marL="0" indent="0">
              <a:buNone/>
            </a:pPr>
            <a:endParaRPr lang="en-US" sz="2400" dirty="0"/>
          </a:p>
        </p:txBody>
      </p:sp>
      <p:sp>
        <p:nvSpPr>
          <p:cNvPr id="8" name="Text Placeholder 7">
            <a:extLst>
              <a:ext uri="{FF2B5EF4-FFF2-40B4-BE49-F238E27FC236}">
                <a16:creationId xmlns:a16="http://schemas.microsoft.com/office/drawing/2014/main" id="{17BD84B5-664E-4AD3-BCEE-E3D0FEDA49F9}"/>
              </a:ext>
            </a:extLst>
          </p:cNvPr>
          <p:cNvSpPr>
            <a:spLocks noGrp="1"/>
          </p:cNvSpPr>
          <p:nvPr>
            <p:ph type="body" sz="quarter" idx="3"/>
          </p:nvPr>
        </p:nvSpPr>
        <p:spPr>
          <a:xfrm>
            <a:off x="6194427" y="1584728"/>
            <a:ext cx="5183188" cy="497833"/>
          </a:xfrm>
        </p:spPr>
        <p:txBody>
          <a:bodyPr/>
          <a:lstStyle/>
          <a:p>
            <a:pPr algn="ctr"/>
            <a:r>
              <a:rPr lang="en-US" dirty="0"/>
              <a:t>Space</a:t>
            </a:r>
          </a:p>
        </p:txBody>
      </p:sp>
      <p:sp>
        <p:nvSpPr>
          <p:cNvPr id="5" name="Content Placeholder 4">
            <a:extLst>
              <a:ext uri="{FF2B5EF4-FFF2-40B4-BE49-F238E27FC236}">
                <a16:creationId xmlns:a16="http://schemas.microsoft.com/office/drawing/2014/main" id="{34A3D12D-7B17-4E7E-B884-FDC5C6DF1A1E}"/>
              </a:ext>
            </a:extLst>
          </p:cNvPr>
          <p:cNvSpPr>
            <a:spLocks noGrp="1"/>
          </p:cNvSpPr>
          <p:nvPr>
            <p:ph sz="quarter" idx="4"/>
          </p:nvPr>
        </p:nvSpPr>
        <p:spPr>
          <a:xfrm>
            <a:off x="552382" y="2181105"/>
            <a:ext cx="5543617" cy="3684588"/>
          </a:xfrm>
        </p:spPr>
        <p:txBody>
          <a:bodyPr>
            <a:normAutofit fontScale="92500" lnSpcReduction="10000"/>
          </a:bodyPr>
          <a:lstStyle/>
          <a:p>
            <a:pPr marL="0" indent="0">
              <a:buNone/>
            </a:pPr>
            <a:r>
              <a:rPr lang="en-AU" altLang="en-US" sz="2400" dirty="0">
                <a:cs typeface="Times New Roman" panose="02020603050405020304" pitchFamily="18" charset="0"/>
              </a:rPr>
              <a:t>“An airframe and engine technician did not properly secure an oil line. I did not say anything, though I seem to remember noticing, as electrical instrument technician’s comments on engine/airframe systems are unwelcome/unheeded.” </a:t>
            </a:r>
          </a:p>
          <a:p>
            <a:pPr marL="0" indent="0" algn="r">
              <a:buNone/>
            </a:pPr>
            <a:r>
              <a:rPr lang="en-US" sz="1900" dirty="0"/>
              <a:t>Incident Report</a:t>
            </a:r>
          </a:p>
        </p:txBody>
      </p:sp>
      <p:pic>
        <p:nvPicPr>
          <p:cNvPr id="6" name="Picture 4" descr="GM2">
            <a:extLst>
              <a:ext uri="{FF2B5EF4-FFF2-40B4-BE49-F238E27FC236}">
                <a16:creationId xmlns:a16="http://schemas.microsoft.com/office/drawing/2014/main" id="{1637083A-E6B7-4646-8B4C-B85D74A3C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782" y="4355842"/>
            <a:ext cx="2820747" cy="186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NOAA">
            <a:extLst>
              <a:ext uri="{FF2B5EF4-FFF2-40B4-BE49-F238E27FC236}">
                <a16:creationId xmlns:a16="http://schemas.microsoft.com/office/drawing/2014/main" id="{C2A91B88-B172-456A-9AE8-A0823BB03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387" y="2274502"/>
            <a:ext cx="3045530" cy="198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a:extLst>
              <a:ext uri="{FF2B5EF4-FFF2-40B4-BE49-F238E27FC236}">
                <a16:creationId xmlns:a16="http://schemas.microsoft.com/office/drawing/2014/main" id="{DFACDE1C-892B-21F3-BEA5-CEED21C2DBEE}"/>
              </a:ext>
            </a:extLst>
          </p:cNvPr>
          <p:cNvSpPr txBox="1"/>
          <p:nvPr/>
        </p:nvSpPr>
        <p:spPr>
          <a:xfrm>
            <a:off x="1208955" y="6240694"/>
            <a:ext cx="1798405" cy="230832"/>
          </a:xfrm>
          <a:prstGeom prst="rect">
            <a:avLst/>
          </a:prstGeom>
          <a:noFill/>
        </p:spPr>
        <p:txBody>
          <a:bodyPr wrap="square" rtlCol="0">
            <a:spAutoFit/>
          </a:bodyPr>
          <a:lstStyle/>
          <a:p>
            <a:r>
              <a:rPr lang="en-US" sz="900" dirty="0"/>
              <a:t>Source: Author</a:t>
            </a:r>
          </a:p>
        </p:txBody>
      </p:sp>
      <p:sp>
        <p:nvSpPr>
          <p:cNvPr id="10" name="TextBox 9">
            <a:extLst>
              <a:ext uri="{FF2B5EF4-FFF2-40B4-BE49-F238E27FC236}">
                <a16:creationId xmlns:a16="http://schemas.microsoft.com/office/drawing/2014/main" id="{D4844AD7-6E32-5E73-AE07-25EA818B1F28}"/>
              </a:ext>
            </a:extLst>
          </p:cNvPr>
          <p:cNvSpPr txBox="1"/>
          <p:nvPr/>
        </p:nvSpPr>
        <p:spPr>
          <a:xfrm>
            <a:off x="10496917" y="4125010"/>
            <a:ext cx="1798405" cy="230832"/>
          </a:xfrm>
          <a:prstGeom prst="rect">
            <a:avLst/>
          </a:prstGeom>
          <a:noFill/>
        </p:spPr>
        <p:txBody>
          <a:bodyPr wrap="square" rtlCol="0">
            <a:spAutoFit/>
          </a:bodyPr>
          <a:lstStyle/>
          <a:p>
            <a:r>
              <a:rPr lang="en-US" sz="900" dirty="0"/>
              <a:t>Source: NASA</a:t>
            </a:r>
          </a:p>
        </p:txBody>
      </p:sp>
      <p:sp>
        <p:nvSpPr>
          <p:cNvPr id="12" name="Footer Placeholder 11">
            <a:extLst>
              <a:ext uri="{FF2B5EF4-FFF2-40B4-BE49-F238E27FC236}">
                <a16:creationId xmlns:a16="http://schemas.microsoft.com/office/drawing/2014/main" id="{C104228E-0635-947E-A778-9B4370EEE490}"/>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216798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A459CEB9-E970-9B46-93BB-285D9029490C}"/>
              </a:ext>
            </a:extLst>
          </p:cNvPr>
          <p:cNvSpPr>
            <a:spLocks noGrp="1" noChangeArrowheads="1"/>
          </p:cNvSpPr>
          <p:nvPr>
            <p:ph type="title"/>
          </p:nvPr>
        </p:nvSpPr>
        <p:spPr/>
        <p:txBody>
          <a:bodyPr/>
          <a:lstStyle/>
          <a:p>
            <a:r>
              <a:rPr lang="en-US" altLang="en-US" dirty="0"/>
              <a:t>European Aviation Safety Agency (EASA) Part 145 Human Factors Syllabus Includes:</a:t>
            </a:r>
          </a:p>
        </p:txBody>
      </p:sp>
      <p:sp>
        <p:nvSpPr>
          <p:cNvPr id="64514" name="Rectangle 3">
            <a:extLst>
              <a:ext uri="{FF2B5EF4-FFF2-40B4-BE49-F238E27FC236}">
                <a16:creationId xmlns:a16="http://schemas.microsoft.com/office/drawing/2014/main" id="{33621B9A-E7A1-4142-81AC-C26B76473B12}"/>
              </a:ext>
            </a:extLst>
          </p:cNvPr>
          <p:cNvSpPr>
            <a:spLocks noGrp="1" noChangeArrowheads="1"/>
          </p:cNvSpPr>
          <p:nvPr>
            <p:ph sz="half" idx="1"/>
          </p:nvPr>
        </p:nvSpPr>
        <p:spPr>
          <a:xfrm>
            <a:off x="2209800" y="1981200"/>
            <a:ext cx="3886200" cy="4191000"/>
          </a:xfrm>
        </p:spPr>
        <p:txBody>
          <a:bodyPr>
            <a:normAutofit/>
          </a:bodyPr>
          <a:lstStyle/>
          <a:p>
            <a:r>
              <a:rPr lang="en-US" altLang="en-US" dirty="0"/>
              <a:t>Safety culture</a:t>
            </a:r>
          </a:p>
          <a:p>
            <a:r>
              <a:rPr lang="en-US" altLang="en-US" dirty="0"/>
              <a:t>Human error</a:t>
            </a:r>
          </a:p>
          <a:p>
            <a:r>
              <a:rPr lang="en-US" altLang="en-US" dirty="0"/>
              <a:t>Violations</a:t>
            </a:r>
          </a:p>
          <a:p>
            <a:r>
              <a:rPr lang="en-US" altLang="en-US" dirty="0"/>
              <a:t>Fatigue</a:t>
            </a:r>
          </a:p>
          <a:p>
            <a:r>
              <a:rPr lang="en-US" altLang="en-US" dirty="0"/>
              <a:t>Time pressure &amp; stress</a:t>
            </a:r>
          </a:p>
          <a:p>
            <a:r>
              <a:rPr lang="en-US" altLang="en-US" dirty="0"/>
              <a:t>Distractions and interruptions</a:t>
            </a:r>
          </a:p>
          <a:p>
            <a:endParaRPr lang="en-US" altLang="en-US" dirty="0"/>
          </a:p>
          <a:p>
            <a:pPr lvl="1"/>
            <a:endParaRPr lang="en-US" altLang="en-US" dirty="0"/>
          </a:p>
        </p:txBody>
      </p:sp>
      <p:sp>
        <p:nvSpPr>
          <p:cNvPr id="64515" name="Rectangle 4">
            <a:extLst>
              <a:ext uri="{FF2B5EF4-FFF2-40B4-BE49-F238E27FC236}">
                <a16:creationId xmlns:a16="http://schemas.microsoft.com/office/drawing/2014/main" id="{B46BABAD-9A4F-AE42-A523-71ED2027B2CC}"/>
              </a:ext>
            </a:extLst>
          </p:cNvPr>
          <p:cNvSpPr>
            <a:spLocks noGrp="1" noChangeArrowheads="1"/>
          </p:cNvSpPr>
          <p:nvPr>
            <p:ph sz="half" idx="2"/>
          </p:nvPr>
        </p:nvSpPr>
        <p:spPr>
          <a:xfrm>
            <a:off x="6019800" y="1981200"/>
            <a:ext cx="4267200" cy="4343400"/>
          </a:xfrm>
        </p:spPr>
        <p:txBody>
          <a:bodyPr>
            <a:normAutofit/>
          </a:bodyPr>
          <a:lstStyle/>
          <a:p>
            <a:pPr>
              <a:lnSpc>
                <a:spcPct val="90000"/>
              </a:lnSpc>
            </a:pPr>
            <a:r>
              <a:rPr lang="en-US" altLang="en-US" dirty="0"/>
              <a:t>Visual inspection</a:t>
            </a:r>
          </a:p>
          <a:p>
            <a:pPr>
              <a:lnSpc>
                <a:spcPct val="90000"/>
              </a:lnSpc>
            </a:pPr>
            <a:r>
              <a:rPr lang="en-US" altLang="en-US" dirty="0"/>
              <a:t>Norms</a:t>
            </a:r>
          </a:p>
          <a:p>
            <a:pPr>
              <a:lnSpc>
                <a:spcPct val="90000"/>
              </a:lnSpc>
            </a:pPr>
            <a:r>
              <a:rPr lang="en-US" altLang="en-US" dirty="0"/>
              <a:t>Communication</a:t>
            </a:r>
          </a:p>
          <a:p>
            <a:pPr>
              <a:lnSpc>
                <a:spcPct val="90000"/>
              </a:lnSpc>
            </a:pPr>
            <a:r>
              <a:rPr lang="en-US" altLang="en-US" dirty="0"/>
              <a:t>Shift handover</a:t>
            </a:r>
          </a:p>
          <a:p>
            <a:pPr>
              <a:lnSpc>
                <a:spcPct val="90000"/>
              </a:lnSpc>
            </a:pPr>
            <a:r>
              <a:rPr lang="en-US" altLang="en-US" dirty="0"/>
              <a:t>Teamwork</a:t>
            </a:r>
          </a:p>
          <a:p>
            <a:pPr>
              <a:lnSpc>
                <a:spcPct val="90000"/>
              </a:lnSpc>
            </a:pPr>
            <a:r>
              <a:rPr lang="en-US" altLang="en-US" dirty="0"/>
              <a:t>Assertiveness</a:t>
            </a:r>
          </a:p>
        </p:txBody>
      </p:sp>
      <p:sp>
        <p:nvSpPr>
          <p:cNvPr id="3" name="Footer Placeholder 2">
            <a:extLst>
              <a:ext uri="{FF2B5EF4-FFF2-40B4-BE49-F238E27FC236}">
                <a16:creationId xmlns:a16="http://schemas.microsoft.com/office/drawing/2014/main" id="{4FB78888-D6CE-AEB2-AE3B-B6FDA5A559CF}"/>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186337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39A77A0E-4118-0741-AA46-C383EB6F7221}"/>
              </a:ext>
            </a:extLst>
          </p:cNvPr>
          <p:cNvSpPr>
            <a:spLocks noGrp="1" noChangeArrowheads="1"/>
          </p:cNvSpPr>
          <p:nvPr>
            <p:ph type="title"/>
          </p:nvPr>
        </p:nvSpPr>
        <p:spPr/>
        <p:txBody>
          <a:bodyPr rtlCol="0">
            <a:normAutofit/>
          </a:bodyPr>
          <a:lstStyle/>
          <a:p>
            <a:pPr>
              <a:defRPr/>
            </a:pPr>
            <a:r>
              <a:rPr lang="en-US" altLang="en-US" dirty="0"/>
              <a:t>3. Maintenance procedures</a:t>
            </a:r>
          </a:p>
        </p:txBody>
      </p:sp>
      <p:sp>
        <p:nvSpPr>
          <p:cNvPr id="2" name="Text Placeholder 1">
            <a:extLst>
              <a:ext uri="{FF2B5EF4-FFF2-40B4-BE49-F238E27FC236}">
                <a16:creationId xmlns:a16="http://schemas.microsoft.com/office/drawing/2014/main" id="{2ED7A7AA-2434-4514-A5C1-6356E7980746}"/>
              </a:ext>
            </a:extLst>
          </p:cNvPr>
          <p:cNvSpPr>
            <a:spLocks noGrp="1"/>
          </p:cNvSpPr>
          <p:nvPr>
            <p:ph type="body" idx="1"/>
          </p:nvPr>
        </p:nvSpPr>
        <p:spPr>
          <a:xfrm>
            <a:off x="581532" y="3621433"/>
            <a:ext cx="5157787" cy="505636"/>
          </a:xfrm>
        </p:spPr>
        <p:txBody>
          <a:bodyPr>
            <a:normAutofit/>
          </a:bodyPr>
          <a:lstStyle/>
          <a:p>
            <a:pPr algn="ctr"/>
            <a:r>
              <a:rPr lang="en-US" dirty="0"/>
              <a:t>Aviation</a:t>
            </a:r>
          </a:p>
        </p:txBody>
      </p:sp>
      <p:sp>
        <p:nvSpPr>
          <p:cNvPr id="4" name="Rectangle 3">
            <a:extLst>
              <a:ext uri="{FF2B5EF4-FFF2-40B4-BE49-F238E27FC236}">
                <a16:creationId xmlns:a16="http://schemas.microsoft.com/office/drawing/2014/main" id="{45930AF2-8F71-8C46-AB82-1E0D1BA2614A}"/>
              </a:ext>
            </a:extLst>
          </p:cNvPr>
          <p:cNvSpPr>
            <a:spLocks noGrp="1" noChangeArrowheads="1"/>
          </p:cNvSpPr>
          <p:nvPr>
            <p:ph sz="half" idx="2"/>
          </p:nvPr>
        </p:nvSpPr>
        <p:spPr>
          <a:xfrm>
            <a:off x="836613" y="1313234"/>
            <a:ext cx="9431440" cy="2355513"/>
          </a:xfrm>
        </p:spPr>
        <p:txBody>
          <a:bodyPr/>
          <a:lstStyle/>
          <a:p>
            <a:pPr marL="0" indent="0">
              <a:buNone/>
            </a:pPr>
            <a:r>
              <a:rPr lang="en-US" altLang="en-US" dirty="0"/>
              <a:t>Poor documents and procedures lead to:</a:t>
            </a:r>
          </a:p>
          <a:p>
            <a:pPr eaLnBrk="1" hangingPunct="1"/>
            <a:r>
              <a:rPr lang="en-US" altLang="en-US" dirty="0"/>
              <a:t>Errors</a:t>
            </a:r>
          </a:p>
          <a:p>
            <a:pPr eaLnBrk="1" hangingPunct="1"/>
            <a:r>
              <a:rPr lang="en-US" altLang="en-US" dirty="0"/>
              <a:t>Non-compliance</a:t>
            </a:r>
            <a:endParaRPr lang="en-US" dirty="0"/>
          </a:p>
          <a:p>
            <a:pPr lvl="1"/>
            <a:r>
              <a:rPr lang="en-US" dirty="0"/>
              <a:t>Reliance on informal data sources</a:t>
            </a:r>
          </a:p>
          <a:p>
            <a:pPr lvl="1"/>
            <a:r>
              <a:rPr lang="en-US" altLang="en-US" dirty="0"/>
              <a:t>Procedure workarounds</a:t>
            </a:r>
          </a:p>
        </p:txBody>
      </p:sp>
      <p:sp>
        <p:nvSpPr>
          <p:cNvPr id="5" name="Text Placeholder 4">
            <a:extLst>
              <a:ext uri="{FF2B5EF4-FFF2-40B4-BE49-F238E27FC236}">
                <a16:creationId xmlns:a16="http://schemas.microsoft.com/office/drawing/2014/main" id="{0318A7EB-A0BD-443C-AEB4-881DEA5D3E28}"/>
              </a:ext>
            </a:extLst>
          </p:cNvPr>
          <p:cNvSpPr>
            <a:spLocks noGrp="1"/>
          </p:cNvSpPr>
          <p:nvPr>
            <p:ph type="body" sz="quarter" idx="3"/>
          </p:nvPr>
        </p:nvSpPr>
        <p:spPr>
          <a:xfrm>
            <a:off x="6096000" y="3650616"/>
            <a:ext cx="5183188" cy="505636"/>
          </a:xfrm>
        </p:spPr>
        <p:txBody>
          <a:bodyPr>
            <a:normAutofit/>
          </a:bodyPr>
          <a:lstStyle/>
          <a:p>
            <a:pPr algn="ctr"/>
            <a:r>
              <a:rPr lang="en-US" dirty="0"/>
              <a:t>Space</a:t>
            </a:r>
          </a:p>
        </p:txBody>
      </p:sp>
      <p:pic>
        <p:nvPicPr>
          <p:cNvPr id="13316" name="Picture 4" descr="in flight maintenance">
            <a:extLst>
              <a:ext uri="{FF2B5EF4-FFF2-40B4-BE49-F238E27FC236}">
                <a16:creationId xmlns:a16="http://schemas.microsoft.com/office/drawing/2014/main" id="{26EDFD3C-FA60-C643-B8B9-0AFB6F8CE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2172" y="4225276"/>
            <a:ext cx="2605204" cy="195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4">
            <a:extLst>
              <a:ext uri="{FF2B5EF4-FFF2-40B4-BE49-F238E27FC236}">
                <a16:creationId xmlns:a16="http://schemas.microsoft.com/office/drawing/2014/main" id="{7032B7A2-35D1-3742-9A7E-D82976264DDC}"/>
              </a:ext>
            </a:extLst>
          </p:cNvPr>
          <p:cNvSpPr txBox="1">
            <a:spLocks noChangeArrowheads="1"/>
          </p:cNvSpPr>
          <p:nvPr/>
        </p:nvSpPr>
        <p:spPr bwMode="auto">
          <a:xfrm>
            <a:off x="7357319" y="6176932"/>
            <a:ext cx="43470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dirty="0">
                <a:latin typeface="+mn-lt"/>
              </a:rPr>
              <a:t>Unscheduled in-flight maintenance on the shuttle waste collection system. Source: NASA</a:t>
            </a:r>
          </a:p>
        </p:txBody>
      </p:sp>
      <p:pic>
        <p:nvPicPr>
          <p:cNvPr id="8" name="Picture 6" descr="Untitled-5">
            <a:extLst>
              <a:ext uri="{FF2B5EF4-FFF2-40B4-BE49-F238E27FC236}">
                <a16:creationId xmlns:a16="http://schemas.microsoft.com/office/drawing/2014/main" id="{A2BC22AE-F98C-C449-9509-CBF93D43D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64" t="8067"/>
          <a:stretch>
            <a:fillRect/>
          </a:stretch>
        </p:blipFill>
        <p:spPr bwMode="auto">
          <a:xfrm>
            <a:off x="1781464" y="4255415"/>
            <a:ext cx="2734710" cy="180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a:extLst>
              <a:ext uri="{FF2B5EF4-FFF2-40B4-BE49-F238E27FC236}">
                <a16:creationId xmlns:a16="http://schemas.microsoft.com/office/drawing/2014/main" id="{2B6BF0C3-AC94-431C-AF06-DE0AA05CC5FE}"/>
              </a:ext>
            </a:extLst>
          </p:cNvPr>
          <p:cNvSpPr txBox="1">
            <a:spLocks noChangeArrowheads="1"/>
          </p:cNvSpPr>
          <p:nvPr/>
        </p:nvSpPr>
        <p:spPr bwMode="auto">
          <a:xfrm>
            <a:off x="1670729" y="6093531"/>
            <a:ext cx="23090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dirty="0">
                <a:latin typeface="+mn-lt"/>
              </a:rPr>
              <a:t>Source: Federal Aviation Administration</a:t>
            </a:r>
          </a:p>
        </p:txBody>
      </p:sp>
      <p:sp>
        <p:nvSpPr>
          <p:cNvPr id="7" name="Footer Placeholder 6">
            <a:extLst>
              <a:ext uri="{FF2B5EF4-FFF2-40B4-BE49-F238E27FC236}">
                <a16:creationId xmlns:a16="http://schemas.microsoft.com/office/drawing/2014/main" id="{6FBAB551-B32D-4F09-9CB1-B6FC1497662A}"/>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185824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34AA-8769-4C5B-AF05-9067A0913543}"/>
              </a:ext>
            </a:extLst>
          </p:cNvPr>
          <p:cNvSpPr>
            <a:spLocks noGrp="1"/>
          </p:cNvSpPr>
          <p:nvPr>
            <p:ph type="title"/>
          </p:nvPr>
        </p:nvSpPr>
        <p:spPr/>
        <p:txBody>
          <a:bodyPr/>
          <a:lstStyle/>
          <a:p>
            <a:r>
              <a:rPr lang="en-US" dirty="0"/>
              <a:t>Maintenance and ground processing</a:t>
            </a:r>
          </a:p>
        </p:txBody>
      </p:sp>
      <p:sp>
        <p:nvSpPr>
          <p:cNvPr id="7" name="Text Placeholder 6">
            <a:extLst>
              <a:ext uri="{FF2B5EF4-FFF2-40B4-BE49-F238E27FC236}">
                <a16:creationId xmlns:a16="http://schemas.microsoft.com/office/drawing/2014/main" id="{74E45173-F4A6-4BF5-A9E0-A7E68094BDCE}"/>
              </a:ext>
            </a:extLst>
          </p:cNvPr>
          <p:cNvSpPr>
            <a:spLocks noGrp="1"/>
          </p:cNvSpPr>
          <p:nvPr>
            <p:ph type="body" idx="1"/>
          </p:nvPr>
        </p:nvSpPr>
        <p:spPr/>
        <p:txBody>
          <a:bodyPr/>
          <a:lstStyle/>
          <a:p>
            <a:pPr algn="ctr"/>
            <a:r>
              <a:rPr lang="en-US" dirty="0"/>
              <a:t>Aviation</a:t>
            </a:r>
          </a:p>
        </p:txBody>
      </p:sp>
      <p:sp>
        <p:nvSpPr>
          <p:cNvPr id="3" name="Content Placeholder 2">
            <a:extLst>
              <a:ext uri="{FF2B5EF4-FFF2-40B4-BE49-F238E27FC236}">
                <a16:creationId xmlns:a16="http://schemas.microsoft.com/office/drawing/2014/main" id="{8ACF573B-FD8B-4591-8973-22F14B4DC4DE}"/>
              </a:ext>
            </a:extLst>
          </p:cNvPr>
          <p:cNvSpPr>
            <a:spLocks noGrp="1"/>
          </p:cNvSpPr>
          <p:nvPr>
            <p:ph sz="half" idx="2"/>
          </p:nvPr>
        </p:nvSpPr>
        <p:spPr/>
        <p:txBody>
          <a:bodyPr>
            <a:normAutofit/>
          </a:bodyPr>
          <a:lstStyle/>
          <a:p>
            <a:r>
              <a:rPr lang="en-US" sz="2400" dirty="0"/>
              <a:t>Maintenance error involved in 20-30% of in-flight engine shutdowns.</a:t>
            </a:r>
          </a:p>
          <a:p>
            <a:r>
              <a:rPr lang="en-US" sz="2400" dirty="0"/>
              <a:t>Maintenance error was a factor in 12% of aircraft accidents </a:t>
            </a:r>
          </a:p>
          <a:p>
            <a:pPr marL="0" indent="0" algn="r">
              <a:buNone/>
            </a:pPr>
            <a:r>
              <a:rPr lang="en-US" sz="1800" dirty="0"/>
              <a:t>IATA Safety Report, 2013-2017</a:t>
            </a:r>
          </a:p>
        </p:txBody>
      </p:sp>
      <p:sp>
        <p:nvSpPr>
          <p:cNvPr id="8" name="Text Placeholder 7">
            <a:extLst>
              <a:ext uri="{FF2B5EF4-FFF2-40B4-BE49-F238E27FC236}">
                <a16:creationId xmlns:a16="http://schemas.microsoft.com/office/drawing/2014/main" id="{4FA1B04A-FD76-4086-A200-51168ED4B469}"/>
              </a:ext>
            </a:extLst>
          </p:cNvPr>
          <p:cNvSpPr>
            <a:spLocks noGrp="1"/>
          </p:cNvSpPr>
          <p:nvPr>
            <p:ph type="body" sz="quarter" idx="3"/>
          </p:nvPr>
        </p:nvSpPr>
        <p:spPr/>
        <p:txBody>
          <a:bodyPr/>
          <a:lstStyle/>
          <a:p>
            <a:pPr algn="ctr"/>
            <a:r>
              <a:rPr lang="en-US" dirty="0"/>
              <a:t>Space</a:t>
            </a:r>
          </a:p>
        </p:txBody>
      </p:sp>
      <p:sp>
        <p:nvSpPr>
          <p:cNvPr id="4" name="Content Placeholder 3">
            <a:extLst>
              <a:ext uri="{FF2B5EF4-FFF2-40B4-BE49-F238E27FC236}">
                <a16:creationId xmlns:a16="http://schemas.microsoft.com/office/drawing/2014/main" id="{F41F6A82-6988-4DA1-AFCF-867C47BC0AD1}"/>
              </a:ext>
            </a:extLst>
          </p:cNvPr>
          <p:cNvSpPr>
            <a:spLocks noGrp="1"/>
          </p:cNvSpPr>
          <p:nvPr>
            <p:ph sz="quarter" idx="4"/>
          </p:nvPr>
        </p:nvSpPr>
        <p:spPr/>
        <p:txBody>
          <a:bodyPr>
            <a:normAutofit/>
          </a:bodyPr>
          <a:lstStyle/>
          <a:p>
            <a:r>
              <a:rPr lang="en-US" sz="2400" dirty="0"/>
              <a:t>“The predominant causes of [shuttle processing] mishaps are human factors” </a:t>
            </a:r>
          </a:p>
          <a:p>
            <a:pPr marL="0" indent="0" algn="r">
              <a:buNone/>
            </a:pPr>
            <a:endParaRPr lang="en-US" sz="1800" dirty="0"/>
          </a:p>
          <a:p>
            <a:pPr marL="0" indent="0" algn="r">
              <a:buNone/>
            </a:pPr>
            <a:r>
              <a:rPr lang="en-US" sz="1800" dirty="0"/>
              <a:t>Perry Report on Shuttle Processing, 1993</a:t>
            </a:r>
          </a:p>
          <a:p>
            <a:pPr marL="0" indent="0">
              <a:buNone/>
            </a:pPr>
            <a:endParaRPr lang="en-US" dirty="0"/>
          </a:p>
        </p:txBody>
      </p:sp>
      <p:pic>
        <p:nvPicPr>
          <p:cNvPr id="5" name="Picture 4" descr="https://images-assets.nasa.gov/image/KSC-03pd2487/KSC-03pd2487~orig.jpg">
            <a:extLst>
              <a:ext uri="{FF2B5EF4-FFF2-40B4-BE49-F238E27FC236}">
                <a16:creationId xmlns:a16="http://schemas.microsoft.com/office/drawing/2014/main" id="{0D273DCD-CBA5-429B-9039-27B612D8FE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788" y="4456163"/>
            <a:ext cx="2665837" cy="1737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aintenance4">
            <a:extLst>
              <a:ext uri="{FF2B5EF4-FFF2-40B4-BE49-F238E27FC236}">
                <a16:creationId xmlns:a16="http://schemas.microsoft.com/office/drawing/2014/main" id="{CA9CE783-C126-4645-B73C-EEC4D6B5C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flipH="1">
            <a:off x="1815900" y="4475126"/>
            <a:ext cx="2665837" cy="17504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Footer Placeholder 9">
            <a:extLst>
              <a:ext uri="{FF2B5EF4-FFF2-40B4-BE49-F238E27FC236}">
                <a16:creationId xmlns:a16="http://schemas.microsoft.com/office/drawing/2014/main" id="{38F17B89-D1FC-A529-209C-84044CD84F6C}"/>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
        <p:nvSpPr>
          <p:cNvPr id="12" name="TextBox 11">
            <a:extLst>
              <a:ext uri="{FF2B5EF4-FFF2-40B4-BE49-F238E27FC236}">
                <a16:creationId xmlns:a16="http://schemas.microsoft.com/office/drawing/2014/main" id="{BAAD9AF8-D51E-BBA4-CF4B-854725FA12ED}"/>
              </a:ext>
            </a:extLst>
          </p:cNvPr>
          <p:cNvSpPr txBox="1"/>
          <p:nvPr/>
        </p:nvSpPr>
        <p:spPr>
          <a:xfrm>
            <a:off x="1705690" y="6225556"/>
            <a:ext cx="1082045" cy="230832"/>
          </a:xfrm>
          <a:prstGeom prst="rect">
            <a:avLst/>
          </a:prstGeom>
          <a:noFill/>
        </p:spPr>
        <p:txBody>
          <a:bodyPr wrap="square" rtlCol="0">
            <a:spAutoFit/>
          </a:bodyPr>
          <a:lstStyle/>
          <a:p>
            <a:r>
              <a:rPr lang="en-US" sz="900" dirty="0"/>
              <a:t>Source: Author</a:t>
            </a:r>
          </a:p>
        </p:txBody>
      </p:sp>
      <p:sp>
        <p:nvSpPr>
          <p:cNvPr id="13" name="TextBox 12">
            <a:extLst>
              <a:ext uri="{FF2B5EF4-FFF2-40B4-BE49-F238E27FC236}">
                <a16:creationId xmlns:a16="http://schemas.microsoft.com/office/drawing/2014/main" id="{0D1AEE54-FA4D-BFE5-CF78-9F79FCBA4C12}"/>
              </a:ext>
            </a:extLst>
          </p:cNvPr>
          <p:cNvSpPr txBox="1"/>
          <p:nvPr/>
        </p:nvSpPr>
        <p:spPr>
          <a:xfrm>
            <a:off x="7710265" y="6189663"/>
            <a:ext cx="1082045" cy="230832"/>
          </a:xfrm>
          <a:prstGeom prst="rect">
            <a:avLst/>
          </a:prstGeom>
          <a:noFill/>
        </p:spPr>
        <p:txBody>
          <a:bodyPr wrap="square" rtlCol="0">
            <a:spAutoFit/>
          </a:bodyPr>
          <a:lstStyle/>
          <a:p>
            <a:r>
              <a:rPr lang="en-US" sz="900" dirty="0"/>
              <a:t>Source: NASA</a:t>
            </a:r>
          </a:p>
        </p:txBody>
      </p:sp>
    </p:spTree>
    <p:extLst>
      <p:ext uri="{BB962C8B-B14F-4D97-AF65-F5344CB8AC3E}">
        <p14:creationId xmlns:p14="http://schemas.microsoft.com/office/powerpoint/2010/main" val="291449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85C0-39E8-984E-ACF3-29EC117A1A76}"/>
              </a:ext>
            </a:extLst>
          </p:cNvPr>
          <p:cNvSpPr>
            <a:spLocks noGrp="1"/>
          </p:cNvSpPr>
          <p:nvPr>
            <p:ph type="title"/>
          </p:nvPr>
        </p:nvSpPr>
        <p:spPr/>
        <p:txBody>
          <a:bodyPr/>
          <a:lstStyle/>
          <a:p>
            <a:r>
              <a:rPr lang="en-US" dirty="0"/>
              <a:t>3. Maintenance procedures</a:t>
            </a:r>
          </a:p>
        </p:txBody>
      </p:sp>
      <p:sp>
        <p:nvSpPr>
          <p:cNvPr id="3" name="Content Placeholder 2">
            <a:extLst>
              <a:ext uri="{FF2B5EF4-FFF2-40B4-BE49-F238E27FC236}">
                <a16:creationId xmlns:a16="http://schemas.microsoft.com/office/drawing/2014/main" id="{7189A821-9923-3D42-9778-0DBF6B6AB995}"/>
              </a:ext>
            </a:extLst>
          </p:cNvPr>
          <p:cNvSpPr>
            <a:spLocks noGrp="1"/>
          </p:cNvSpPr>
          <p:nvPr>
            <p:ph idx="1"/>
          </p:nvPr>
        </p:nvSpPr>
        <p:spPr>
          <a:xfrm>
            <a:off x="838200" y="1825625"/>
            <a:ext cx="7767181" cy="4351338"/>
          </a:xfrm>
        </p:spPr>
        <p:txBody>
          <a:bodyPr/>
          <a:lstStyle/>
          <a:p>
            <a:r>
              <a:rPr lang="en-AU" altLang="en-US" dirty="0"/>
              <a:t>Simplified Technical English</a:t>
            </a:r>
          </a:p>
          <a:p>
            <a:r>
              <a:rPr lang="en-AU" altLang="en-US" dirty="0"/>
              <a:t>European Association of Aerospace Industries (AECMA)</a:t>
            </a:r>
          </a:p>
          <a:p>
            <a:r>
              <a:rPr lang="en-AU" altLang="en-US" dirty="0"/>
              <a:t>The English word “Tap” can mean:</a:t>
            </a:r>
          </a:p>
          <a:p>
            <a:pPr lvl="4">
              <a:buNone/>
            </a:pPr>
            <a:r>
              <a:rPr lang="en-AU" altLang="en-US" dirty="0"/>
              <a:t>= remove fluid from a barrel</a:t>
            </a:r>
          </a:p>
          <a:p>
            <a:pPr lvl="4">
              <a:buNone/>
            </a:pPr>
            <a:r>
              <a:rPr lang="en-AU" altLang="en-US" dirty="0"/>
              <a:t>= object above a sink</a:t>
            </a:r>
          </a:p>
          <a:p>
            <a:pPr lvl="4">
              <a:buNone/>
            </a:pPr>
            <a:r>
              <a:rPr lang="en-AU" altLang="en-US" dirty="0"/>
              <a:t>= intercept a phone conversation</a:t>
            </a:r>
          </a:p>
          <a:p>
            <a:pPr lvl="4">
              <a:buNone/>
            </a:pPr>
            <a:r>
              <a:rPr lang="en-AU" altLang="en-US" dirty="0"/>
              <a:t>= a type of dance </a:t>
            </a:r>
          </a:p>
          <a:p>
            <a:r>
              <a:rPr lang="en-AU" altLang="en-US" dirty="0"/>
              <a:t>In AECMA English “Tap” always = hit lightly (as with a hammer)</a:t>
            </a:r>
          </a:p>
        </p:txBody>
      </p:sp>
      <p:sp>
        <p:nvSpPr>
          <p:cNvPr id="6" name="Footer Placeholder 5">
            <a:extLst>
              <a:ext uri="{FF2B5EF4-FFF2-40B4-BE49-F238E27FC236}">
                <a16:creationId xmlns:a16="http://schemas.microsoft.com/office/drawing/2014/main" id="{6B87BF24-9369-F900-A2D4-44E8ED90C2F1}"/>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2195260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249F-FA36-4E2B-870A-46C8892A2681}"/>
              </a:ext>
            </a:extLst>
          </p:cNvPr>
          <p:cNvSpPr>
            <a:spLocks noGrp="1"/>
          </p:cNvSpPr>
          <p:nvPr>
            <p:ph type="title"/>
          </p:nvPr>
        </p:nvSpPr>
        <p:spPr>
          <a:xfrm>
            <a:off x="838200" y="343279"/>
            <a:ext cx="10515600" cy="1325563"/>
          </a:xfrm>
        </p:spPr>
        <p:txBody>
          <a:bodyPr>
            <a:normAutofit/>
          </a:bodyPr>
          <a:lstStyle/>
          <a:p>
            <a:pPr algn="l" fontAlgn="base"/>
            <a:r>
              <a:rPr lang="en-US" dirty="0"/>
              <a:t>4. Iatrogenic injury</a:t>
            </a:r>
            <a:endParaRPr lang="en-US" sz="1300" dirty="0"/>
          </a:p>
        </p:txBody>
      </p:sp>
      <p:sp>
        <p:nvSpPr>
          <p:cNvPr id="3" name="Text Placeholder 2">
            <a:extLst>
              <a:ext uri="{FF2B5EF4-FFF2-40B4-BE49-F238E27FC236}">
                <a16:creationId xmlns:a16="http://schemas.microsoft.com/office/drawing/2014/main" id="{FDC070BB-9E12-4342-87B4-5059F508EB73}"/>
              </a:ext>
            </a:extLst>
          </p:cNvPr>
          <p:cNvSpPr>
            <a:spLocks noGrp="1"/>
          </p:cNvSpPr>
          <p:nvPr>
            <p:ph type="body" idx="1"/>
          </p:nvPr>
        </p:nvSpPr>
        <p:spPr>
          <a:xfrm>
            <a:off x="304444" y="1975995"/>
            <a:ext cx="5157787" cy="525294"/>
          </a:xfrm>
        </p:spPr>
        <p:txBody>
          <a:bodyPr>
            <a:normAutofit lnSpcReduction="10000"/>
          </a:bodyPr>
          <a:lstStyle/>
          <a:p>
            <a:pPr algn="ctr"/>
            <a:r>
              <a:rPr lang="en-US" dirty="0"/>
              <a:t>Aviation</a:t>
            </a:r>
          </a:p>
        </p:txBody>
      </p:sp>
      <p:sp>
        <p:nvSpPr>
          <p:cNvPr id="4" name="Content Placeholder 3">
            <a:extLst>
              <a:ext uri="{FF2B5EF4-FFF2-40B4-BE49-F238E27FC236}">
                <a16:creationId xmlns:a16="http://schemas.microsoft.com/office/drawing/2014/main" id="{F0D419DE-B1A7-46E7-8C21-373655978FFB}"/>
              </a:ext>
            </a:extLst>
          </p:cNvPr>
          <p:cNvSpPr>
            <a:spLocks noGrp="1"/>
          </p:cNvSpPr>
          <p:nvPr>
            <p:ph sz="half" idx="2"/>
          </p:nvPr>
        </p:nvSpPr>
        <p:spPr>
          <a:xfrm>
            <a:off x="6373206" y="4238715"/>
            <a:ext cx="5462554" cy="2284604"/>
          </a:xfrm>
        </p:spPr>
        <p:txBody>
          <a:bodyPr>
            <a:normAutofit lnSpcReduction="10000"/>
          </a:bodyPr>
          <a:lstStyle/>
          <a:p>
            <a:pPr marL="0" indent="0">
              <a:buNone/>
            </a:pPr>
            <a:r>
              <a:rPr lang="en-US" sz="2000" dirty="0"/>
              <a:t>“… improper test wiring … caused excess voltage to be applied to transducers. The error resulted from an improper interpretation of a process step. The error should have been detected by the inspector, who did not inspect, but relied on the technician’s word that he had done the wiring correctly.” </a:t>
            </a:r>
          </a:p>
          <a:p>
            <a:pPr marL="0" indent="0">
              <a:buNone/>
            </a:pPr>
            <a:r>
              <a:rPr lang="en-US" sz="1800" dirty="0"/>
              <a:t>James Webb Space Telescope, Incident Report, May 31, 2018. NASA</a:t>
            </a:r>
          </a:p>
          <a:p>
            <a:pPr lvl="1"/>
            <a:endParaRPr lang="en-US" dirty="0"/>
          </a:p>
          <a:p>
            <a:endParaRPr lang="en-US" dirty="0"/>
          </a:p>
        </p:txBody>
      </p:sp>
      <p:sp>
        <p:nvSpPr>
          <p:cNvPr id="8" name="Text Placeholder 7">
            <a:extLst>
              <a:ext uri="{FF2B5EF4-FFF2-40B4-BE49-F238E27FC236}">
                <a16:creationId xmlns:a16="http://schemas.microsoft.com/office/drawing/2014/main" id="{C86A307D-3CA1-4CA8-AC0D-9F90601CB195}"/>
              </a:ext>
            </a:extLst>
          </p:cNvPr>
          <p:cNvSpPr>
            <a:spLocks noGrp="1"/>
          </p:cNvSpPr>
          <p:nvPr>
            <p:ph type="body" sz="quarter" idx="3"/>
          </p:nvPr>
        </p:nvSpPr>
        <p:spPr>
          <a:xfrm>
            <a:off x="6512889" y="2036265"/>
            <a:ext cx="5183188" cy="404754"/>
          </a:xfrm>
        </p:spPr>
        <p:txBody>
          <a:bodyPr>
            <a:normAutofit lnSpcReduction="10000"/>
          </a:bodyPr>
          <a:lstStyle/>
          <a:p>
            <a:pPr algn="ctr"/>
            <a:r>
              <a:rPr lang="en-US" dirty="0"/>
              <a:t>Space</a:t>
            </a:r>
          </a:p>
        </p:txBody>
      </p:sp>
      <p:sp>
        <p:nvSpPr>
          <p:cNvPr id="5" name="Content Placeholder 4">
            <a:extLst>
              <a:ext uri="{FF2B5EF4-FFF2-40B4-BE49-F238E27FC236}">
                <a16:creationId xmlns:a16="http://schemas.microsoft.com/office/drawing/2014/main" id="{D84D3380-FE40-4E19-9CFD-6806C22881E8}"/>
              </a:ext>
            </a:extLst>
          </p:cNvPr>
          <p:cNvSpPr>
            <a:spLocks noGrp="1"/>
          </p:cNvSpPr>
          <p:nvPr>
            <p:ph sz="quarter" idx="4"/>
          </p:nvPr>
        </p:nvSpPr>
        <p:spPr>
          <a:xfrm>
            <a:off x="525294" y="2473067"/>
            <a:ext cx="5293502" cy="3684588"/>
          </a:xfrm>
        </p:spPr>
        <p:txBody>
          <a:bodyPr>
            <a:normAutofit lnSpcReduction="10000"/>
          </a:bodyPr>
          <a:lstStyle/>
          <a:p>
            <a:pPr marL="0" indent="0">
              <a:buNone/>
            </a:pPr>
            <a:r>
              <a:rPr lang="en-US" sz="2000" dirty="0"/>
              <a:t>“… maintenance-induced damage [led] to the separation of the No. 1 engine and pylon assembly at a critical point during takeoff … improper maintenance procedures led to failure of the pylon structure.​”</a:t>
            </a:r>
            <a:r>
              <a:rPr lang="en-US" sz="2400" dirty="0"/>
              <a:t>	</a:t>
            </a:r>
            <a:r>
              <a:rPr lang="en-US" sz="1800" dirty="0"/>
              <a:t>NTSB report AAR-79-17</a:t>
            </a:r>
          </a:p>
        </p:txBody>
      </p:sp>
      <p:pic>
        <p:nvPicPr>
          <p:cNvPr id="6" name="Picture 2" descr="C:\Users\anhobbs\Downloads\26616254776_b2af982abc_o.jpg">
            <a:extLst>
              <a:ext uri="{FF2B5EF4-FFF2-40B4-BE49-F238E27FC236}">
                <a16:creationId xmlns:a16="http://schemas.microsoft.com/office/drawing/2014/main" id="{61512E48-A7E2-440A-A895-5C7B6D05A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111" y="2424854"/>
            <a:ext cx="2570972" cy="169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DEE6081-83AE-D91A-08FA-FA330105FB7C}"/>
              </a:ext>
            </a:extLst>
          </p:cNvPr>
          <p:cNvPicPr>
            <a:picLocks noChangeAspect="1"/>
          </p:cNvPicPr>
          <p:nvPr/>
        </p:nvPicPr>
        <p:blipFill>
          <a:blip r:embed="rId3"/>
          <a:stretch>
            <a:fillRect/>
          </a:stretch>
        </p:blipFill>
        <p:spPr>
          <a:xfrm rot="5400000">
            <a:off x="1654879" y="3458811"/>
            <a:ext cx="2235367" cy="3589547"/>
          </a:xfrm>
          <a:prstGeom prst="rect">
            <a:avLst/>
          </a:prstGeom>
        </p:spPr>
      </p:pic>
      <p:sp>
        <p:nvSpPr>
          <p:cNvPr id="11" name="TextBox 10">
            <a:extLst>
              <a:ext uri="{FF2B5EF4-FFF2-40B4-BE49-F238E27FC236}">
                <a16:creationId xmlns:a16="http://schemas.microsoft.com/office/drawing/2014/main" id="{78331067-C2C9-1BFD-3704-04904022167B}"/>
              </a:ext>
            </a:extLst>
          </p:cNvPr>
          <p:cNvSpPr txBox="1"/>
          <p:nvPr/>
        </p:nvSpPr>
        <p:spPr>
          <a:xfrm>
            <a:off x="977788" y="6267157"/>
            <a:ext cx="2391423" cy="230832"/>
          </a:xfrm>
          <a:prstGeom prst="rect">
            <a:avLst/>
          </a:prstGeom>
          <a:noFill/>
        </p:spPr>
        <p:txBody>
          <a:bodyPr wrap="square" rtlCol="0">
            <a:spAutoFit/>
          </a:bodyPr>
          <a:lstStyle/>
          <a:p>
            <a:r>
              <a:rPr lang="en-US" sz="900" dirty="0"/>
              <a:t>Source: National Transportation Safety Board</a:t>
            </a:r>
          </a:p>
        </p:txBody>
      </p:sp>
      <p:sp>
        <p:nvSpPr>
          <p:cNvPr id="13" name="Footer Placeholder 12">
            <a:extLst>
              <a:ext uri="{FF2B5EF4-FFF2-40B4-BE49-F238E27FC236}">
                <a16:creationId xmlns:a16="http://schemas.microsoft.com/office/drawing/2014/main" id="{0B05BDF9-BC18-E9A5-EE64-15E33DD6B650}"/>
              </a:ext>
            </a:extLst>
          </p:cNvPr>
          <p:cNvSpPr>
            <a:spLocks noGrp="1"/>
          </p:cNvSpPr>
          <p:nvPr>
            <p:ph type="ftr" sz="quarter" idx="11"/>
          </p:nvPr>
        </p:nvSpPr>
        <p:spPr/>
        <p:txBody>
          <a:bodyPr/>
          <a:lstStyle/>
          <a:p>
            <a:r>
              <a:rPr lang="en-US" dirty="0"/>
              <a:t>Presentation to NASA Maintenance, Availability, and Maintainability Workshop.  Goddard Space Flight Center, September 10-12, 2019 </a:t>
            </a:r>
          </a:p>
        </p:txBody>
      </p:sp>
      <p:sp>
        <p:nvSpPr>
          <p:cNvPr id="15" name="TextBox 14">
            <a:extLst>
              <a:ext uri="{FF2B5EF4-FFF2-40B4-BE49-F238E27FC236}">
                <a16:creationId xmlns:a16="http://schemas.microsoft.com/office/drawing/2014/main" id="{E3504C55-3442-F172-8894-61C198EAEDA1}"/>
              </a:ext>
            </a:extLst>
          </p:cNvPr>
          <p:cNvSpPr txBox="1"/>
          <p:nvPr/>
        </p:nvSpPr>
        <p:spPr>
          <a:xfrm>
            <a:off x="926350" y="1465849"/>
            <a:ext cx="10909410" cy="523220"/>
          </a:xfrm>
          <a:prstGeom prst="rect">
            <a:avLst/>
          </a:prstGeom>
          <a:noFill/>
        </p:spPr>
        <p:txBody>
          <a:bodyPr wrap="square" rtlCol="0">
            <a:spAutoFit/>
          </a:bodyPr>
          <a:lstStyle/>
          <a:p>
            <a:r>
              <a:rPr lang="en-US" sz="1400" b="1" i="1" dirty="0">
                <a:effectLst/>
                <a:latin typeface="+mn-lt"/>
              </a:rPr>
              <a:t>iatrogenesis </a:t>
            </a:r>
            <a:r>
              <a:rPr lang="en-US" sz="1400" b="1" i="1" u="none" strike="noStrike" dirty="0">
                <a:effectLst/>
                <a:latin typeface="+mn-lt"/>
                <a:hlinkClick r:id="rId4">
                  <a:extLst>
                    <a:ext uri="{A12FA001-AC4F-418D-AE19-62706E023703}">
                      <ahyp:hlinkClr xmlns:ahyp="http://schemas.microsoft.com/office/drawing/2018/hyperlinkcolor" val="tx"/>
                    </a:ext>
                  </a:extLst>
                </a:hlinkClick>
              </a:rPr>
              <a:t>noun</a:t>
            </a:r>
            <a:r>
              <a:rPr lang="en-US" sz="1400" b="1" i="1" u="none" strike="noStrike" dirty="0">
                <a:effectLst/>
                <a:latin typeface="+mn-lt"/>
              </a:rPr>
              <a:t> </a:t>
            </a:r>
            <a:r>
              <a:rPr lang="en-US" sz="1400" b="0" i="1" dirty="0" err="1">
                <a:effectLst/>
                <a:latin typeface="+mn-lt"/>
              </a:rPr>
              <a:t>iat</a:t>
            </a:r>
            <a:r>
              <a:rPr lang="en-US" sz="1400" b="0" i="1" dirty="0">
                <a:effectLst/>
                <a:latin typeface="+mn-lt"/>
              </a:rPr>
              <a:t>·​</a:t>
            </a:r>
            <a:r>
              <a:rPr lang="en-US" sz="1400" b="0" i="1" dirty="0" err="1">
                <a:effectLst/>
                <a:latin typeface="+mn-lt"/>
              </a:rPr>
              <a:t>ro</a:t>
            </a:r>
            <a:r>
              <a:rPr lang="en-US" sz="1400" b="0" i="1" dirty="0">
                <a:effectLst/>
                <a:latin typeface="+mn-lt"/>
              </a:rPr>
              <a:t>·​gen·​e·​sis </a:t>
            </a:r>
            <a:r>
              <a:rPr lang="en-US" sz="1400" b="1" i="1" dirty="0">
                <a:effectLst/>
                <a:latin typeface="+mn-lt"/>
              </a:rPr>
              <a:t>: </a:t>
            </a:r>
            <a:r>
              <a:rPr lang="en-US" sz="1400" b="0" i="1" dirty="0">
                <a:effectLst/>
                <a:latin typeface="+mn-lt"/>
              </a:rPr>
              <a:t>the unintentional causation of an unfavorable health condition (such as disease, injury, infection, or an adverse drug reaction) during the process of providing medical care (such as surgery, drug treatment, hospitalization, or diagnostic testing)</a:t>
            </a:r>
            <a:endParaRPr lang="en-US" sz="1400" i="1" dirty="0"/>
          </a:p>
        </p:txBody>
      </p:sp>
    </p:spTree>
    <p:extLst>
      <p:ext uri="{BB962C8B-B14F-4D97-AF65-F5344CB8AC3E}">
        <p14:creationId xmlns:p14="http://schemas.microsoft.com/office/powerpoint/2010/main" val="185622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61" y="500062"/>
            <a:ext cx="10515600" cy="1325563"/>
          </a:xfrm>
        </p:spPr>
        <p:txBody>
          <a:bodyPr>
            <a:normAutofit/>
          </a:bodyPr>
          <a:lstStyle/>
          <a:p>
            <a:r>
              <a:rPr lang="en-US" dirty="0"/>
              <a:t>Reliability-centered maintenance</a:t>
            </a:r>
            <a:br>
              <a:rPr lang="en-US" dirty="0"/>
            </a:br>
            <a:r>
              <a:rPr lang="en-US" sz="2800" dirty="0"/>
              <a:t>Many failure patterns do not adhere to the “bathtub curve”</a:t>
            </a:r>
          </a:p>
        </p:txBody>
      </p:sp>
      <p:sp>
        <p:nvSpPr>
          <p:cNvPr id="3" name="Subtitle 2"/>
          <p:cNvSpPr>
            <a:spLocks noGrp="1"/>
          </p:cNvSpPr>
          <p:nvPr>
            <p:ph idx="1"/>
          </p:nvPr>
        </p:nvSpPr>
        <p:spPr>
          <a:xfrm>
            <a:off x="1188720" y="2032781"/>
            <a:ext cx="10165080" cy="4144181"/>
          </a:xfrm>
        </p:spPr>
        <p:txBody>
          <a:bodyPr>
            <a:normAutofit fontScale="55000" lnSpcReduction="20000"/>
          </a:bodyPr>
          <a:lstStyle/>
          <a:p>
            <a:pPr marL="0" indent="0">
              <a:lnSpc>
                <a:spcPct val="270000"/>
              </a:lnSpc>
              <a:buNone/>
            </a:pPr>
            <a:r>
              <a:rPr lang="en-US" dirty="0">
                <a:solidFill>
                  <a:schemeClr val="tx1"/>
                </a:solidFill>
              </a:rPr>
              <a:t>4%</a:t>
            </a:r>
          </a:p>
          <a:p>
            <a:pPr marL="0" indent="0">
              <a:lnSpc>
                <a:spcPct val="270000"/>
              </a:lnSpc>
              <a:buNone/>
            </a:pPr>
            <a:r>
              <a:rPr lang="en-US" dirty="0">
                <a:solidFill>
                  <a:schemeClr val="tx1"/>
                </a:solidFill>
              </a:rPr>
              <a:t>2%</a:t>
            </a:r>
          </a:p>
          <a:p>
            <a:pPr marL="0" indent="0">
              <a:lnSpc>
                <a:spcPct val="270000"/>
              </a:lnSpc>
              <a:buNone/>
            </a:pPr>
            <a:r>
              <a:rPr lang="en-US" dirty="0">
                <a:solidFill>
                  <a:schemeClr val="tx1"/>
                </a:solidFill>
              </a:rPr>
              <a:t>5%</a:t>
            </a:r>
          </a:p>
          <a:p>
            <a:pPr marL="0" indent="0">
              <a:lnSpc>
                <a:spcPct val="270000"/>
              </a:lnSpc>
              <a:buNone/>
            </a:pPr>
            <a:r>
              <a:rPr lang="en-US" dirty="0">
                <a:solidFill>
                  <a:schemeClr val="tx1"/>
                </a:solidFill>
              </a:rPr>
              <a:t>7%</a:t>
            </a:r>
          </a:p>
          <a:p>
            <a:pPr marL="0" indent="0">
              <a:lnSpc>
                <a:spcPct val="270000"/>
              </a:lnSpc>
              <a:buNone/>
            </a:pPr>
            <a:r>
              <a:rPr lang="en-US" dirty="0">
                <a:solidFill>
                  <a:schemeClr val="tx1"/>
                </a:solidFill>
              </a:rPr>
              <a:t>14%</a:t>
            </a:r>
          </a:p>
          <a:p>
            <a:pPr marL="0" indent="0">
              <a:lnSpc>
                <a:spcPct val="270000"/>
              </a:lnSpc>
              <a:buNone/>
            </a:pPr>
            <a:r>
              <a:rPr lang="en-US" dirty="0">
                <a:solidFill>
                  <a:schemeClr val="tx1"/>
                </a:solidFill>
              </a:rPr>
              <a:t>68%</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650" r="-379"/>
          <a:stretch/>
        </p:blipFill>
        <p:spPr bwMode="auto">
          <a:xfrm rot="10800000">
            <a:off x="2743197" y="1973261"/>
            <a:ext cx="3250863" cy="4351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0" y="5785497"/>
            <a:ext cx="3785381" cy="369332"/>
          </a:xfrm>
          <a:prstGeom prst="rect">
            <a:avLst/>
          </a:prstGeom>
          <a:noFill/>
        </p:spPr>
        <p:txBody>
          <a:bodyPr wrap="square" rtlCol="0">
            <a:spAutoFit/>
          </a:bodyPr>
          <a:lstStyle/>
          <a:p>
            <a:r>
              <a:rPr lang="en-US" sz="900" dirty="0"/>
              <a:t>Failure patterns for electrical and mechanical items. Source: </a:t>
            </a:r>
            <a:r>
              <a:rPr lang="en-US" sz="900" b="0" i="0" dirty="0" err="1">
                <a:solidFill>
                  <a:srgbClr val="222222"/>
                </a:solidFill>
                <a:effectLst/>
              </a:rPr>
              <a:t>Nowlan</a:t>
            </a:r>
            <a:r>
              <a:rPr lang="en-US" sz="900" b="0" i="0" dirty="0">
                <a:solidFill>
                  <a:srgbClr val="222222"/>
                </a:solidFill>
                <a:effectLst/>
              </a:rPr>
              <a:t>, F. S., &amp; Heap, H. F. (1978). Reliability-centered maintenance.</a:t>
            </a:r>
            <a:endParaRPr lang="en-US" sz="900" dirty="0"/>
          </a:p>
        </p:txBody>
      </p:sp>
      <p:sp>
        <p:nvSpPr>
          <p:cNvPr id="6" name="Footer Placeholder 5">
            <a:extLst>
              <a:ext uri="{FF2B5EF4-FFF2-40B4-BE49-F238E27FC236}">
                <a16:creationId xmlns:a16="http://schemas.microsoft.com/office/drawing/2014/main" id="{161C0578-B063-AC1E-5A23-801B08AEE1E4}"/>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3677690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2395" y="2080229"/>
            <a:ext cx="8296405" cy="2185214"/>
          </a:xfrm>
          <a:prstGeom prst="rect">
            <a:avLst/>
          </a:prstGeom>
        </p:spPr>
        <p:txBody>
          <a:bodyPr wrap="square">
            <a:spAutoFit/>
          </a:bodyPr>
          <a:lstStyle/>
          <a:p>
            <a:r>
              <a:rPr lang="en-US" sz="3600" dirty="0"/>
              <a:t>Three functions of barriers &amp; controls</a:t>
            </a:r>
            <a:endParaRPr lang="en-GB" sz="3600" dirty="0">
              <a:latin typeface="Calibri"/>
              <a:cs typeface="Calibri"/>
            </a:endParaRPr>
          </a:p>
          <a:p>
            <a:pPr marL="342900" indent="-342900">
              <a:buAutoNum type="arabicPeriod"/>
            </a:pPr>
            <a:endParaRPr lang="en-GB" sz="2800" dirty="0">
              <a:latin typeface="Calibri"/>
              <a:cs typeface="Calibri"/>
            </a:endParaRPr>
          </a:p>
          <a:p>
            <a:pPr marL="342900" indent="-342900">
              <a:buAutoNum type="arabicPeriod"/>
            </a:pPr>
            <a:r>
              <a:rPr lang="en-GB" sz="2400" dirty="0">
                <a:latin typeface="Calibri"/>
                <a:cs typeface="Calibri"/>
              </a:rPr>
              <a:t>Prevent errors</a:t>
            </a:r>
          </a:p>
          <a:p>
            <a:pPr marL="342900" indent="-342900">
              <a:buAutoNum type="arabicPeriod"/>
            </a:pPr>
            <a:r>
              <a:rPr lang="en-GB" sz="2400" dirty="0">
                <a:latin typeface="Calibri"/>
                <a:cs typeface="Calibri"/>
              </a:rPr>
              <a:t>Capture/correct errors</a:t>
            </a:r>
          </a:p>
          <a:p>
            <a:pPr marL="342900" indent="-342900">
              <a:buAutoNum type="arabicPeriod"/>
            </a:pPr>
            <a:r>
              <a:rPr lang="en-GB" sz="2400" dirty="0">
                <a:latin typeface="Calibri"/>
                <a:cs typeface="Calibri"/>
              </a:rPr>
              <a:t>Contain errors</a:t>
            </a:r>
          </a:p>
        </p:txBody>
      </p:sp>
      <p:sp>
        <p:nvSpPr>
          <p:cNvPr id="3" name="Title 2"/>
          <p:cNvSpPr>
            <a:spLocks noGrp="1"/>
          </p:cNvSpPr>
          <p:nvPr>
            <p:ph type="title"/>
          </p:nvPr>
        </p:nvSpPr>
        <p:spPr>
          <a:xfrm>
            <a:off x="1027134" y="541591"/>
            <a:ext cx="9336066" cy="1143000"/>
          </a:xfrm>
        </p:spPr>
        <p:txBody>
          <a:bodyPr>
            <a:normAutofit/>
          </a:bodyPr>
          <a:lstStyle/>
          <a:p>
            <a:r>
              <a:rPr lang="en-US" dirty="0"/>
              <a:t>5. Barrier and control analysis</a:t>
            </a:r>
          </a:p>
        </p:txBody>
      </p:sp>
      <p:pic>
        <p:nvPicPr>
          <p:cNvPr id="5" name="Picture 10">
            <a:extLst>
              <a:ext uri="{FF2B5EF4-FFF2-40B4-BE49-F238E27FC236}">
                <a16:creationId xmlns:a16="http://schemas.microsoft.com/office/drawing/2014/main" id="{8AC0DBFD-417C-5041-AAD2-42B1FF279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493" y="3041379"/>
            <a:ext cx="2682875" cy="18288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8518A759-B4AD-033A-1C3F-CD67BFB1E6ED}"/>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173975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CF271-E7A7-1A4B-8A79-159C9C0EDBD7}"/>
              </a:ext>
            </a:extLst>
          </p:cNvPr>
          <p:cNvSpPr>
            <a:spLocks noGrp="1"/>
          </p:cNvSpPr>
          <p:nvPr>
            <p:ph type="title"/>
          </p:nvPr>
        </p:nvSpPr>
        <p:spPr>
          <a:xfrm>
            <a:off x="1024646" y="448304"/>
            <a:ext cx="10515600" cy="1325563"/>
          </a:xfrm>
        </p:spPr>
        <p:txBody>
          <a:bodyPr/>
          <a:lstStyle/>
          <a:p>
            <a:r>
              <a:rPr lang="en-US" dirty="0"/>
              <a:t>5. Barrier and control analysis</a:t>
            </a:r>
          </a:p>
        </p:txBody>
      </p:sp>
      <p:sp>
        <p:nvSpPr>
          <p:cNvPr id="3" name="Text Placeholder 2">
            <a:extLst>
              <a:ext uri="{FF2B5EF4-FFF2-40B4-BE49-F238E27FC236}">
                <a16:creationId xmlns:a16="http://schemas.microsoft.com/office/drawing/2014/main" id="{0E0A9FF3-FA4A-43DF-BF8C-1A31232132DB}"/>
              </a:ext>
            </a:extLst>
          </p:cNvPr>
          <p:cNvSpPr>
            <a:spLocks noGrp="1"/>
          </p:cNvSpPr>
          <p:nvPr>
            <p:ph type="body" idx="1"/>
          </p:nvPr>
        </p:nvSpPr>
        <p:spPr>
          <a:xfrm>
            <a:off x="839788" y="1681163"/>
            <a:ext cx="5157787" cy="478377"/>
          </a:xfrm>
        </p:spPr>
        <p:txBody>
          <a:bodyPr/>
          <a:lstStyle/>
          <a:p>
            <a:pPr algn="ctr"/>
            <a:r>
              <a:rPr lang="en-US" dirty="0"/>
              <a:t>Aviation</a:t>
            </a:r>
          </a:p>
        </p:txBody>
      </p:sp>
      <p:sp>
        <p:nvSpPr>
          <p:cNvPr id="4" name="Content Placeholder 3">
            <a:extLst>
              <a:ext uri="{FF2B5EF4-FFF2-40B4-BE49-F238E27FC236}">
                <a16:creationId xmlns:a16="http://schemas.microsoft.com/office/drawing/2014/main" id="{03AEEC9B-750F-0446-B7D9-D68071AFB3F7}"/>
              </a:ext>
            </a:extLst>
          </p:cNvPr>
          <p:cNvSpPr>
            <a:spLocks noGrp="1"/>
          </p:cNvSpPr>
          <p:nvPr>
            <p:ph sz="half" idx="2"/>
          </p:nvPr>
        </p:nvSpPr>
        <p:spPr>
          <a:xfrm>
            <a:off x="651754" y="2344366"/>
            <a:ext cx="5345822" cy="3845297"/>
          </a:xfrm>
        </p:spPr>
        <p:txBody>
          <a:bodyPr>
            <a:normAutofit/>
          </a:bodyPr>
          <a:lstStyle/>
          <a:p>
            <a:pPr marL="0" indent="0">
              <a:buNone/>
            </a:pPr>
            <a:r>
              <a:rPr lang="en-US" sz="2400" dirty="0"/>
              <a:t>Beech 1900, 21 fatalities</a:t>
            </a:r>
          </a:p>
          <a:p>
            <a:pPr marL="0" indent="0">
              <a:buNone/>
            </a:pPr>
            <a:r>
              <a:rPr lang="en-US" sz="2400" dirty="0"/>
              <a:t>Elevator cables incorrectly adjusted night before the accident. Supervisor signed off quality assurance inspection. No functional check at end of task.    				</a:t>
            </a:r>
            <a:endParaRPr lang="en-US" sz="1800" dirty="0"/>
          </a:p>
          <a:p>
            <a:endParaRPr lang="en-US" dirty="0"/>
          </a:p>
        </p:txBody>
      </p:sp>
      <p:sp>
        <p:nvSpPr>
          <p:cNvPr id="5" name="Text Placeholder 4">
            <a:extLst>
              <a:ext uri="{FF2B5EF4-FFF2-40B4-BE49-F238E27FC236}">
                <a16:creationId xmlns:a16="http://schemas.microsoft.com/office/drawing/2014/main" id="{A630CE4C-FF1F-4B30-AE5C-2852FB4D7392}"/>
              </a:ext>
            </a:extLst>
          </p:cNvPr>
          <p:cNvSpPr>
            <a:spLocks noGrp="1"/>
          </p:cNvSpPr>
          <p:nvPr>
            <p:ph type="body" sz="quarter" idx="3"/>
          </p:nvPr>
        </p:nvSpPr>
        <p:spPr>
          <a:xfrm>
            <a:off x="6172200" y="1681163"/>
            <a:ext cx="5183188" cy="478377"/>
          </a:xfrm>
        </p:spPr>
        <p:txBody>
          <a:bodyPr/>
          <a:lstStyle/>
          <a:p>
            <a:pPr algn="ctr"/>
            <a:r>
              <a:rPr lang="en-US" dirty="0"/>
              <a:t>Space</a:t>
            </a:r>
          </a:p>
        </p:txBody>
      </p:sp>
      <p:sp>
        <p:nvSpPr>
          <p:cNvPr id="9" name="Content Placeholder 8">
            <a:extLst>
              <a:ext uri="{FF2B5EF4-FFF2-40B4-BE49-F238E27FC236}">
                <a16:creationId xmlns:a16="http://schemas.microsoft.com/office/drawing/2014/main" id="{266E9ED3-54DA-A44E-A77A-3A5D30D3E76F}"/>
              </a:ext>
            </a:extLst>
          </p:cNvPr>
          <p:cNvSpPr>
            <a:spLocks noGrp="1"/>
          </p:cNvSpPr>
          <p:nvPr>
            <p:ph sz="quarter" idx="4"/>
          </p:nvPr>
        </p:nvSpPr>
        <p:spPr>
          <a:xfrm>
            <a:off x="6507804" y="2317436"/>
            <a:ext cx="5032442" cy="2159276"/>
          </a:xfrm>
        </p:spPr>
        <p:txBody>
          <a:bodyPr>
            <a:normAutofit/>
          </a:bodyPr>
          <a:lstStyle/>
          <a:p>
            <a:pPr marL="0" indent="0">
              <a:buNone/>
            </a:pPr>
            <a:r>
              <a:rPr lang="en-US" altLang="en-US" sz="2400" dirty="0"/>
              <a:t>Genesis Spacecraft, drogue parachute did not deploy</a:t>
            </a:r>
          </a:p>
          <a:p>
            <a:pPr marL="0" indent="0">
              <a:buNone/>
            </a:pPr>
            <a:r>
              <a:rPr lang="en-US" altLang="en-US" sz="2400" dirty="0"/>
              <a:t>Gravity sensors were installed upside down.  Centrifuge test that would have captured the error was cancelled. </a:t>
            </a:r>
          </a:p>
          <a:p>
            <a:pPr marL="0" indent="0">
              <a:buNone/>
            </a:pPr>
            <a:endParaRPr lang="en-US" altLang="en-US" sz="2400" dirty="0"/>
          </a:p>
          <a:p>
            <a:endParaRPr lang="en-US" dirty="0"/>
          </a:p>
          <a:p>
            <a:endParaRPr lang="en-US" dirty="0"/>
          </a:p>
          <a:p>
            <a:pPr marL="0" indent="0">
              <a:buNone/>
            </a:pPr>
            <a:endParaRPr lang="en-US" dirty="0"/>
          </a:p>
        </p:txBody>
      </p:sp>
      <p:pic>
        <p:nvPicPr>
          <p:cNvPr id="10" name="Picture 6" descr="11">
            <a:extLst>
              <a:ext uri="{FF2B5EF4-FFF2-40B4-BE49-F238E27FC236}">
                <a16:creationId xmlns:a16="http://schemas.microsoft.com/office/drawing/2014/main" id="{76FB2E1C-C34E-F040-85E0-7F3FC172B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683055" y="4233870"/>
            <a:ext cx="2470302" cy="2135782"/>
          </a:xfrm>
          <a:prstGeom prst="rect">
            <a:avLst/>
          </a:prstGeom>
          <a:noFill/>
        </p:spPr>
      </p:pic>
      <p:sp>
        <p:nvSpPr>
          <p:cNvPr id="6" name="TextBox 5">
            <a:extLst>
              <a:ext uri="{FF2B5EF4-FFF2-40B4-BE49-F238E27FC236}">
                <a16:creationId xmlns:a16="http://schemas.microsoft.com/office/drawing/2014/main" id="{D46DAF01-AF9C-436E-88C8-AC564555E288}"/>
              </a:ext>
            </a:extLst>
          </p:cNvPr>
          <p:cNvSpPr txBox="1"/>
          <p:nvPr/>
        </p:nvSpPr>
        <p:spPr>
          <a:xfrm>
            <a:off x="7084814" y="6345844"/>
            <a:ext cx="4346917" cy="230832"/>
          </a:xfrm>
          <a:prstGeom prst="rect">
            <a:avLst/>
          </a:prstGeom>
          <a:noFill/>
        </p:spPr>
        <p:txBody>
          <a:bodyPr wrap="square" rtlCol="0">
            <a:spAutoFit/>
          </a:bodyPr>
          <a:lstStyle/>
          <a:p>
            <a:r>
              <a:rPr lang="en-US" altLang="en-US" sz="900" dirty="0"/>
              <a:t>	Source: NASA. Genesis Mishap Investigation Board Report, 2005.</a:t>
            </a:r>
            <a:endParaRPr lang="en-US" sz="900" dirty="0"/>
          </a:p>
        </p:txBody>
      </p:sp>
      <p:pic>
        <p:nvPicPr>
          <p:cNvPr id="8" name="Picture 7">
            <a:extLst>
              <a:ext uri="{FF2B5EF4-FFF2-40B4-BE49-F238E27FC236}">
                <a16:creationId xmlns:a16="http://schemas.microsoft.com/office/drawing/2014/main" id="{2FC4DBD8-DBDA-4053-B657-521E0B2B8C87}"/>
              </a:ext>
            </a:extLst>
          </p:cNvPr>
          <p:cNvPicPr>
            <a:picLocks noChangeAspect="1"/>
          </p:cNvPicPr>
          <p:nvPr/>
        </p:nvPicPr>
        <p:blipFill>
          <a:blip r:embed="rId3"/>
          <a:stretch>
            <a:fillRect/>
          </a:stretch>
        </p:blipFill>
        <p:spPr>
          <a:xfrm>
            <a:off x="513470" y="4579035"/>
            <a:ext cx="5450293" cy="1930200"/>
          </a:xfrm>
          <a:prstGeom prst="rect">
            <a:avLst/>
          </a:prstGeom>
        </p:spPr>
      </p:pic>
      <p:sp>
        <p:nvSpPr>
          <p:cNvPr id="12" name="TextBox 11">
            <a:extLst>
              <a:ext uri="{FF2B5EF4-FFF2-40B4-BE49-F238E27FC236}">
                <a16:creationId xmlns:a16="http://schemas.microsoft.com/office/drawing/2014/main" id="{C5523ABE-2D84-4CCB-8DA0-605F4CDE68DB}"/>
              </a:ext>
            </a:extLst>
          </p:cNvPr>
          <p:cNvSpPr txBox="1"/>
          <p:nvPr/>
        </p:nvSpPr>
        <p:spPr>
          <a:xfrm>
            <a:off x="760269" y="6259073"/>
            <a:ext cx="1833446" cy="230832"/>
          </a:xfrm>
          <a:prstGeom prst="rect">
            <a:avLst/>
          </a:prstGeom>
          <a:noFill/>
        </p:spPr>
        <p:txBody>
          <a:bodyPr wrap="square" rtlCol="0">
            <a:spAutoFit/>
          </a:bodyPr>
          <a:lstStyle/>
          <a:p>
            <a:r>
              <a:rPr lang="en-US" sz="900" dirty="0"/>
              <a:t>Source: NTSB Report AAR-04/01</a:t>
            </a:r>
          </a:p>
        </p:txBody>
      </p:sp>
      <p:sp>
        <p:nvSpPr>
          <p:cNvPr id="11" name="Footer Placeholder 10">
            <a:extLst>
              <a:ext uri="{FF2B5EF4-FFF2-40B4-BE49-F238E27FC236}">
                <a16:creationId xmlns:a16="http://schemas.microsoft.com/office/drawing/2014/main" id="{0627F30C-2F6B-5818-5521-A704694CC428}"/>
              </a:ext>
            </a:extLst>
          </p:cNvPr>
          <p:cNvSpPr>
            <a:spLocks noGrp="1"/>
          </p:cNvSpPr>
          <p:nvPr>
            <p:ph type="ftr" sz="quarter" idx="11"/>
          </p:nvPr>
        </p:nvSpPr>
        <p:spPr>
          <a:xfrm>
            <a:off x="3057379" y="6509235"/>
            <a:ext cx="5345723" cy="365125"/>
          </a:xfrm>
        </p:spPr>
        <p:txBody>
          <a:bodyPr/>
          <a:lstStyle/>
          <a:p>
            <a:r>
              <a:rPr lang="en-US" dirty="0"/>
              <a:t>Presentation to NASA Maintenance, Availability, and Maintainability Workshop.  Goddard Space Flight Center, September 10-12, 2019 </a:t>
            </a:r>
          </a:p>
        </p:txBody>
      </p:sp>
    </p:spTree>
    <p:extLst>
      <p:ext uri="{BB962C8B-B14F-4D97-AF65-F5344CB8AC3E}">
        <p14:creationId xmlns:p14="http://schemas.microsoft.com/office/powerpoint/2010/main" val="2898496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26301" y="530926"/>
            <a:ext cx="10570235" cy="1143000"/>
          </a:xfrm>
        </p:spPr>
        <p:txBody>
          <a:bodyPr>
            <a:normAutofit/>
          </a:bodyPr>
          <a:lstStyle/>
          <a:p>
            <a:r>
              <a:rPr lang="en-US" dirty="0"/>
              <a:t>6. Learning from maintenance quality lapses</a:t>
            </a:r>
          </a:p>
        </p:txBody>
      </p:sp>
      <p:sp>
        <p:nvSpPr>
          <p:cNvPr id="16388" name="Rectangle 3"/>
          <p:cNvSpPr>
            <a:spLocks noGrp="1" noChangeArrowheads="1"/>
          </p:cNvSpPr>
          <p:nvPr>
            <p:ph type="body" idx="1"/>
          </p:nvPr>
        </p:nvSpPr>
        <p:spPr>
          <a:xfrm>
            <a:off x="626301" y="1772816"/>
            <a:ext cx="7989979" cy="4323184"/>
          </a:xfrm>
        </p:spPr>
        <p:txBody>
          <a:bodyPr/>
          <a:lstStyle/>
          <a:p>
            <a:pPr marL="457200" indent="-457200"/>
            <a:r>
              <a:rPr lang="en-US" sz="2400" dirty="0">
                <a:cs typeface="Arial" pitchFamily="34" charset="0"/>
              </a:rPr>
              <a:t>Maintenance errors often latent</a:t>
            </a:r>
          </a:p>
          <a:p>
            <a:pPr marL="457200" indent="-457200"/>
            <a:r>
              <a:rPr lang="en-US" sz="2400" dirty="0">
                <a:cs typeface="Arial" pitchFamily="34" charset="0"/>
              </a:rPr>
              <a:t>Errors may be “fixed” without record</a:t>
            </a:r>
          </a:p>
          <a:p>
            <a:pPr marL="457200" indent="-457200"/>
            <a:r>
              <a:rPr lang="en-US" sz="2400" dirty="0">
                <a:cs typeface="Arial" pitchFamily="34" charset="0"/>
              </a:rPr>
              <a:t>Multiple organizations may be involved</a:t>
            </a:r>
          </a:p>
          <a:p>
            <a:pPr marL="457200" indent="-457200"/>
            <a:r>
              <a:rPr lang="en-US" sz="2400" dirty="0"/>
              <a:t>Work may be less visible to management</a:t>
            </a:r>
          </a:p>
          <a:p>
            <a:pPr marL="457200" indent="-457200"/>
            <a:r>
              <a:rPr lang="en-US" sz="2400" dirty="0"/>
              <a:t>In aviation industry, heavy reliance on self-disclosure of incidents</a:t>
            </a:r>
          </a:p>
          <a:p>
            <a:pPr marL="457200" indent="-457200"/>
            <a:r>
              <a:rPr lang="en-US" sz="2400" dirty="0"/>
              <a:t>May be long delay between error and consequences</a:t>
            </a:r>
          </a:p>
          <a:p>
            <a:pPr marL="457200" indent="-457200"/>
            <a:endParaRPr lang="en-US" sz="2400" dirty="0">
              <a:solidFill>
                <a:schemeClr val="accent2"/>
              </a:solidFill>
            </a:endParaRPr>
          </a:p>
          <a:p>
            <a:pPr marL="457200" indent="-457200"/>
            <a:endParaRPr lang="en-US" sz="2400" dirty="0">
              <a:solidFill>
                <a:schemeClr val="accent2"/>
              </a:solidFill>
            </a:endParaRPr>
          </a:p>
        </p:txBody>
      </p:sp>
      <p:pic>
        <p:nvPicPr>
          <p:cNvPr id="16389" name="Picture 5" descr="4_safety_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511" y="2553832"/>
            <a:ext cx="2316544" cy="302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A02EB77-E338-A8BB-0A50-BACE5ACCA707}"/>
              </a:ext>
            </a:extLst>
          </p:cNvPr>
          <p:cNvSpPr txBox="1"/>
          <p:nvPr/>
        </p:nvSpPr>
        <p:spPr>
          <a:xfrm>
            <a:off x="9355016" y="5676314"/>
            <a:ext cx="2546252" cy="230832"/>
          </a:xfrm>
          <a:prstGeom prst="rect">
            <a:avLst/>
          </a:prstGeom>
          <a:noFill/>
        </p:spPr>
        <p:txBody>
          <a:bodyPr wrap="square" rtlCol="0">
            <a:spAutoFit/>
          </a:bodyPr>
          <a:lstStyle/>
          <a:p>
            <a:r>
              <a:rPr lang="en-US" sz="900" dirty="0"/>
              <a:t>Image source: Federal Aviation Administration</a:t>
            </a:r>
          </a:p>
        </p:txBody>
      </p:sp>
      <p:sp>
        <p:nvSpPr>
          <p:cNvPr id="4" name="Footer Placeholder 3">
            <a:extLst>
              <a:ext uri="{FF2B5EF4-FFF2-40B4-BE49-F238E27FC236}">
                <a16:creationId xmlns:a16="http://schemas.microsoft.com/office/drawing/2014/main" id="{085B7FB8-3E0A-7889-A989-C65FE2F144EA}"/>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229519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E739-0CB8-5847-90AC-5E76E20D8754}"/>
              </a:ext>
            </a:extLst>
          </p:cNvPr>
          <p:cNvSpPr>
            <a:spLocks noGrp="1"/>
          </p:cNvSpPr>
          <p:nvPr>
            <p:ph type="title"/>
          </p:nvPr>
        </p:nvSpPr>
        <p:spPr/>
        <p:txBody>
          <a:bodyPr/>
          <a:lstStyle/>
          <a:p>
            <a:r>
              <a:rPr lang="en-US" dirty="0"/>
              <a:t>6. Learning from maintenance quality lapses </a:t>
            </a:r>
          </a:p>
        </p:txBody>
      </p:sp>
      <p:sp>
        <p:nvSpPr>
          <p:cNvPr id="4" name="Content Placeholder 3">
            <a:extLst>
              <a:ext uri="{FF2B5EF4-FFF2-40B4-BE49-F238E27FC236}">
                <a16:creationId xmlns:a16="http://schemas.microsoft.com/office/drawing/2014/main" id="{E57178A2-7A27-0C40-9389-D690C5FB093E}"/>
              </a:ext>
            </a:extLst>
          </p:cNvPr>
          <p:cNvSpPr>
            <a:spLocks noGrp="1"/>
          </p:cNvSpPr>
          <p:nvPr>
            <p:ph sz="half" idx="1"/>
          </p:nvPr>
        </p:nvSpPr>
        <p:spPr>
          <a:xfrm>
            <a:off x="838200" y="1825625"/>
            <a:ext cx="3630282" cy="4351338"/>
          </a:xfrm>
        </p:spPr>
        <p:txBody>
          <a:bodyPr/>
          <a:lstStyle/>
          <a:p>
            <a:pPr marL="0" indent="0">
              <a:buNone/>
            </a:pPr>
            <a:r>
              <a:rPr lang="en-US" dirty="0"/>
              <a:t>Reactive</a:t>
            </a:r>
          </a:p>
        </p:txBody>
      </p:sp>
      <p:sp>
        <p:nvSpPr>
          <p:cNvPr id="5" name="Content Placeholder 4">
            <a:extLst>
              <a:ext uri="{FF2B5EF4-FFF2-40B4-BE49-F238E27FC236}">
                <a16:creationId xmlns:a16="http://schemas.microsoft.com/office/drawing/2014/main" id="{DD580322-4FDF-B64A-9307-FC4CD75638BA}"/>
              </a:ext>
            </a:extLst>
          </p:cNvPr>
          <p:cNvSpPr>
            <a:spLocks noGrp="1"/>
          </p:cNvSpPr>
          <p:nvPr>
            <p:ph sz="half" idx="2"/>
          </p:nvPr>
        </p:nvSpPr>
        <p:spPr>
          <a:xfrm>
            <a:off x="8521910" y="1911083"/>
            <a:ext cx="5181600" cy="4351338"/>
          </a:xfrm>
        </p:spPr>
        <p:txBody>
          <a:bodyPr/>
          <a:lstStyle/>
          <a:p>
            <a:pPr marL="0" indent="0">
              <a:buNone/>
            </a:pPr>
            <a:r>
              <a:rPr lang="en-US" dirty="0"/>
              <a:t>Predictive</a:t>
            </a:r>
          </a:p>
        </p:txBody>
      </p:sp>
      <p:pic>
        <p:nvPicPr>
          <p:cNvPr id="6" name="Picture 5">
            <a:extLst>
              <a:ext uri="{FF2B5EF4-FFF2-40B4-BE49-F238E27FC236}">
                <a16:creationId xmlns:a16="http://schemas.microsoft.com/office/drawing/2014/main" id="{6F7E6BE5-5D94-2048-9E6F-EE396B9229AE}"/>
              </a:ext>
            </a:extLst>
          </p:cNvPr>
          <p:cNvPicPr>
            <a:picLocks noChangeAspect="1"/>
          </p:cNvPicPr>
          <p:nvPr/>
        </p:nvPicPr>
        <p:blipFill>
          <a:blip r:embed="rId2"/>
          <a:stretch>
            <a:fillRect/>
          </a:stretch>
        </p:blipFill>
        <p:spPr>
          <a:xfrm>
            <a:off x="647815" y="2411904"/>
            <a:ext cx="2941913" cy="3850517"/>
          </a:xfrm>
          <a:prstGeom prst="rect">
            <a:avLst/>
          </a:prstGeom>
        </p:spPr>
      </p:pic>
      <p:pic>
        <p:nvPicPr>
          <p:cNvPr id="7" name="Picture 6">
            <a:extLst>
              <a:ext uri="{FF2B5EF4-FFF2-40B4-BE49-F238E27FC236}">
                <a16:creationId xmlns:a16="http://schemas.microsoft.com/office/drawing/2014/main" id="{CCDB326D-5CCD-394F-83F1-C84F79B0BB43}"/>
              </a:ext>
            </a:extLst>
          </p:cNvPr>
          <p:cNvPicPr>
            <a:picLocks noChangeAspect="1"/>
          </p:cNvPicPr>
          <p:nvPr/>
        </p:nvPicPr>
        <p:blipFill>
          <a:blip r:embed="rId3"/>
          <a:stretch>
            <a:fillRect/>
          </a:stretch>
        </p:blipFill>
        <p:spPr>
          <a:xfrm>
            <a:off x="8521909" y="2511344"/>
            <a:ext cx="2861671" cy="3665619"/>
          </a:xfrm>
          <a:prstGeom prst="rect">
            <a:avLst/>
          </a:prstGeom>
          <a:ln>
            <a:solidFill>
              <a:schemeClr val="accent1">
                <a:shade val="50000"/>
              </a:schemeClr>
            </a:solidFill>
          </a:ln>
        </p:spPr>
      </p:pic>
      <p:sp>
        <p:nvSpPr>
          <p:cNvPr id="8" name="Content Placeholder 4">
            <a:extLst>
              <a:ext uri="{FF2B5EF4-FFF2-40B4-BE49-F238E27FC236}">
                <a16:creationId xmlns:a16="http://schemas.microsoft.com/office/drawing/2014/main" id="{8E1B866C-E698-4B42-ABD4-3C130D21B7FE}"/>
              </a:ext>
            </a:extLst>
          </p:cNvPr>
          <p:cNvSpPr txBox="1">
            <a:spLocks/>
          </p:cNvSpPr>
          <p:nvPr/>
        </p:nvSpPr>
        <p:spPr>
          <a:xfrm>
            <a:off x="4891628" y="1899564"/>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Proactive</a:t>
            </a:r>
          </a:p>
        </p:txBody>
      </p:sp>
      <p:pic>
        <p:nvPicPr>
          <p:cNvPr id="9" name="Picture 8">
            <a:extLst>
              <a:ext uri="{FF2B5EF4-FFF2-40B4-BE49-F238E27FC236}">
                <a16:creationId xmlns:a16="http://schemas.microsoft.com/office/drawing/2014/main" id="{6DB01599-C45E-4948-811C-101D57C65EA2}"/>
              </a:ext>
            </a:extLst>
          </p:cNvPr>
          <p:cNvPicPr>
            <a:picLocks noChangeAspect="1"/>
          </p:cNvPicPr>
          <p:nvPr/>
        </p:nvPicPr>
        <p:blipFill>
          <a:blip r:embed="rId4"/>
          <a:stretch>
            <a:fillRect/>
          </a:stretch>
        </p:blipFill>
        <p:spPr>
          <a:xfrm>
            <a:off x="4620358" y="2511344"/>
            <a:ext cx="2813584" cy="3665619"/>
          </a:xfrm>
          <a:prstGeom prst="rect">
            <a:avLst/>
          </a:prstGeom>
        </p:spPr>
      </p:pic>
      <p:sp>
        <p:nvSpPr>
          <p:cNvPr id="10" name="Footer Placeholder 9">
            <a:extLst>
              <a:ext uri="{FF2B5EF4-FFF2-40B4-BE49-F238E27FC236}">
                <a16:creationId xmlns:a16="http://schemas.microsoft.com/office/drawing/2014/main" id="{B37664A5-87AB-FF35-5D9B-CBC14F0F7A78}"/>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1606392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4BFA-8B49-4474-B4BD-A4EBEBE6577B}"/>
              </a:ext>
            </a:extLst>
          </p:cNvPr>
          <p:cNvSpPr>
            <a:spLocks noGrp="1"/>
          </p:cNvSpPr>
          <p:nvPr>
            <p:ph type="title"/>
          </p:nvPr>
        </p:nvSpPr>
        <p:spPr/>
        <p:txBody>
          <a:bodyPr>
            <a:normAutofit/>
          </a:bodyPr>
          <a:lstStyle/>
          <a:p>
            <a:r>
              <a:rPr lang="en-US" dirty="0"/>
              <a:t>In conclusion</a:t>
            </a:r>
          </a:p>
        </p:txBody>
      </p:sp>
      <p:sp>
        <p:nvSpPr>
          <p:cNvPr id="3" name="Content Placeholder 2">
            <a:extLst>
              <a:ext uri="{FF2B5EF4-FFF2-40B4-BE49-F238E27FC236}">
                <a16:creationId xmlns:a16="http://schemas.microsoft.com/office/drawing/2014/main" id="{9C63525C-516D-4448-A89A-B0B6255BD981}"/>
              </a:ext>
            </a:extLst>
          </p:cNvPr>
          <p:cNvSpPr>
            <a:spLocks noGrp="1"/>
          </p:cNvSpPr>
          <p:nvPr>
            <p:ph idx="1"/>
          </p:nvPr>
        </p:nvSpPr>
        <p:spPr/>
        <p:txBody>
          <a:bodyPr/>
          <a:lstStyle/>
          <a:p>
            <a:pPr marL="0" indent="0">
              <a:buNone/>
            </a:pPr>
            <a:r>
              <a:rPr lang="en-US" sz="3200" dirty="0"/>
              <a:t>Lessons for space systems from aviation maintenance:</a:t>
            </a:r>
          </a:p>
          <a:p>
            <a:pPr marL="514350" indent="-514350">
              <a:buFont typeface="+mj-lt"/>
              <a:buAutoNum type="arabicPeriod"/>
            </a:pPr>
            <a:r>
              <a:rPr lang="en-US" dirty="0"/>
              <a:t>Design for assembly, test, and maintenance</a:t>
            </a:r>
          </a:p>
          <a:p>
            <a:pPr marL="514350" indent="-514350">
              <a:buFont typeface="+mj-lt"/>
              <a:buAutoNum type="arabicPeriod"/>
            </a:pPr>
            <a:r>
              <a:rPr lang="en-US" dirty="0"/>
              <a:t>Non-technical skills</a:t>
            </a:r>
          </a:p>
          <a:p>
            <a:pPr marL="514350" indent="-514350">
              <a:buFont typeface="+mj-lt"/>
              <a:buAutoNum type="arabicPeriod"/>
            </a:pPr>
            <a:r>
              <a:rPr lang="en-US" dirty="0"/>
              <a:t>Procedures</a:t>
            </a:r>
          </a:p>
          <a:p>
            <a:pPr marL="514350" indent="-514350">
              <a:buFont typeface="+mj-lt"/>
              <a:buAutoNum type="arabicPeriod"/>
            </a:pPr>
            <a:r>
              <a:rPr lang="en-US" dirty="0"/>
              <a:t>Reduction of iatrogenic injury</a:t>
            </a:r>
          </a:p>
          <a:p>
            <a:pPr marL="514350" indent="-514350">
              <a:buFont typeface="+mj-lt"/>
              <a:buAutoNum type="arabicPeriod"/>
            </a:pPr>
            <a:r>
              <a:rPr lang="en-US" dirty="0"/>
              <a:t>Barrier and control analysis</a:t>
            </a:r>
          </a:p>
          <a:p>
            <a:pPr marL="514350" indent="-514350">
              <a:buFont typeface="+mj-lt"/>
              <a:buAutoNum type="arabicPeriod"/>
            </a:pPr>
            <a:r>
              <a:rPr lang="en-US" dirty="0"/>
              <a:t>Learning from quality lapses</a:t>
            </a:r>
          </a:p>
          <a:p>
            <a:pPr marL="0" indent="0">
              <a:buNone/>
            </a:pPr>
            <a:endParaRPr lang="en-US" dirty="0"/>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878E587D-4A01-BA85-6408-B2143EA3D3AB}"/>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3816117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CE44-81BE-BA55-DD73-7F270C9E1D5A}"/>
              </a:ext>
            </a:extLst>
          </p:cNvPr>
          <p:cNvSpPr>
            <a:spLocks noGrp="1"/>
          </p:cNvSpPr>
          <p:nvPr>
            <p:ph type="title"/>
          </p:nvPr>
        </p:nvSpPr>
        <p:spPr/>
        <p:txBody>
          <a:bodyPr/>
          <a:lstStyle/>
          <a:p>
            <a:r>
              <a:rPr lang="en-US" dirty="0"/>
              <a:t>Additional references</a:t>
            </a:r>
          </a:p>
        </p:txBody>
      </p:sp>
      <p:sp>
        <p:nvSpPr>
          <p:cNvPr id="3" name="Content Placeholder 2">
            <a:extLst>
              <a:ext uri="{FF2B5EF4-FFF2-40B4-BE49-F238E27FC236}">
                <a16:creationId xmlns:a16="http://schemas.microsoft.com/office/drawing/2014/main" id="{23E7E7B9-D6A1-5FAD-BFE3-27DAED1610D3}"/>
              </a:ext>
            </a:extLst>
          </p:cNvPr>
          <p:cNvSpPr>
            <a:spLocks noGrp="1"/>
          </p:cNvSpPr>
          <p:nvPr>
            <p:ph idx="1"/>
          </p:nvPr>
        </p:nvSpPr>
        <p:spPr/>
        <p:txBody>
          <a:bodyPr>
            <a:normAutofit/>
          </a:bodyPr>
          <a:lstStyle/>
          <a:p>
            <a:r>
              <a:rPr lang="en-US" sz="2000" dirty="0"/>
              <a:t>Hobbs, A. (2021). Aircraft maintenance and inspection. In R. Vickerman (Ed.). International Encyclopedia of Transportation, Vol 2 (pp 25-32). Elsevier.</a:t>
            </a:r>
          </a:p>
          <a:p>
            <a:r>
              <a:rPr lang="fr-FR" sz="2000" b="0" i="0" dirty="0" err="1">
                <a:solidFill>
                  <a:srgbClr val="222222"/>
                </a:solidFill>
                <a:effectLst/>
              </a:rPr>
              <a:t>Kinnison</a:t>
            </a:r>
            <a:r>
              <a:rPr lang="fr-FR" sz="2000" b="0" i="0" dirty="0">
                <a:solidFill>
                  <a:srgbClr val="222222"/>
                </a:solidFill>
                <a:effectLst/>
              </a:rPr>
              <a:t>, H. A., &amp; Siddiqui, T. (2013). Aviation maintenance management. </a:t>
            </a:r>
            <a:r>
              <a:rPr lang="fr-FR" sz="2000" b="0" i="0">
                <a:solidFill>
                  <a:srgbClr val="222222"/>
                </a:solidFill>
                <a:effectLst/>
              </a:rPr>
              <a:t>McGraw Hill. </a:t>
            </a:r>
            <a:endParaRPr lang="fr-FR" sz="2000" b="0" i="0" dirty="0">
              <a:solidFill>
                <a:srgbClr val="222222"/>
              </a:solidFill>
              <a:effectLst/>
            </a:endParaRPr>
          </a:p>
          <a:p>
            <a:r>
              <a:rPr lang="en-US" sz="2000" b="0" i="0" dirty="0" err="1">
                <a:solidFill>
                  <a:srgbClr val="222222"/>
                </a:solidFill>
                <a:effectLst/>
              </a:rPr>
              <a:t>Moubray</a:t>
            </a:r>
            <a:r>
              <a:rPr lang="en-US" sz="2000" b="0" i="0" dirty="0">
                <a:solidFill>
                  <a:srgbClr val="222222"/>
                </a:solidFill>
                <a:effectLst/>
              </a:rPr>
              <a:t>, J. (2001). </a:t>
            </a:r>
            <a:r>
              <a:rPr lang="en-US" sz="2000" b="0" i="1" dirty="0">
                <a:solidFill>
                  <a:srgbClr val="222222"/>
                </a:solidFill>
                <a:effectLst/>
              </a:rPr>
              <a:t>Reliability-centered maintenance</a:t>
            </a:r>
            <a:r>
              <a:rPr lang="en-US" sz="2000" b="0" i="0" dirty="0">
                <a:solidFill>
                  <a:srgbClr val="222222"/>
                </a:solidFill>
                <a:effectLst/>
              </a:rPr>
              <a:t>. Industrial Press Inc.</a:t>
            </a:r>
          </a:p>
          <a:p>
            <a:r>
              <a:rPr lang="en-US" sz="2000" dirty="0"/>
              <a:t>Reason J., &amp; Hobbs, A. (2003). Managing Maintenance Error. A Practical Guide. Ashgate.</a:t>
            </a:r>
          </a:p>
        </p:txBody>
      </p:sp>
      <p:sp>
        <p:nvSpPr>
          <p:cNvPr id="5" name="Footer Placeholder 4">
            <a:extLst>
              <a:ext uri="{FF2B5EF4-FFF2-40B4-BE49-F238E27FC236}">
                <a16:creationId xmlns:a16="http://schemas.microsoft.com/office/drawing/2014/main" id="{C809CD47-C432-0206-E3D0-ADF139211EAB}"/>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328598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ea typeface="MS PGothic" pitchFamily="34" charset="-128"/>
              </a:rPr>
              <a:t>Maintenance error probabilities</a:t>
            </a:r>
          </a:p>
        </p:txBody>
      </p:sp>
      <p:sp>
        <p:nvSpPr>
          <p:cNvPr id="9219" name="Rectangle 3"/>
          <p:cNvSpPr>
            <a:spLocks noGrp="1" noChangeArrowheads="1"/>
          </p:cNvSpPr>
          <p:nvPr>
            <p:ph sz="half" idx="1"/>
          </p:nvPr>
        </p:nvSpPr>
        <p:spPr>
          <a:xfrm>
            <a:off x="1981200" y="1600201"/>
            <a:ext cx="7924800" cy="4525963"/>
          </a:xfrm>
        </p:spPr>
        <p:txBody>
          <a:bodyPr/>
          <a:lstStyle/>
          <a:p>
            <a:pPr eaLnBrk="1" hangingPunct="1"/>
            <a:r>
              <a:rPr lang="en-US" altLang="en-US" sz="2400" dirty="0">
                <a:ea typeface="MS PGothic" pitchFamily="34" charset="-128"/>
              </a:rPr>
              <a:t>Install nuts and bolts  				0.2%</a:t>
            </a:r>
          </a:p>
          <a:p>
            <a:pPr eaLnBrk="1" hangingPunct="1"/>
            <a:r>
              <a:rPr lang="en-US" altLang="en-US" sz="2400" dirty="0">
                <a:ea typeface="MS PGothic" pitchFamily="34" charset="-128"/>
              </a:rPr>
              <a:t>Connect electrical cable 				0.3%</a:t>
            </a:r>
          </a:p>
          <a:p>
            <a:pPr eaLnBrk="1" hangingPunct="1"/>
            <a:r>
              <a:rPr lang="en-US" altLang="en-US" sz="2400" dirty="0">
                <a:ea typeface="MS PGothic" pitchFamily="34" charset="-128"/>
              </a:rPr>
              <a:t>Install O ring  					0.3%</a:t>
            </a:r>
          </a:p>
          <a:p>
            <a:pPr eaLnBrk="1" hangingPunct="1"/>
            <a:r>
              <a:rPr lang="en-US" altLang="en-US" sz="2400" dirty="0">
                <a:ea typeface="MS PGothic" pitchFamily="34" charset="-128"/>
              </a:rPr>
              <a:t>Tighten nuts and bolts  				0.4%</a:t>
            </a:r>
          </a:p>
          <a:p>
            <a:pPr eaLnBrk="1" hangingPunct="1"/>
            <a:r>
              <a:rPr lang="en-US" altLang="en-US" sz="2400" dirty="0">
                <a:ea typeface="MS PGothic" pitchFamily="34" charset="-128"/>
              </a:rPr>
              <a:t>Read pressure gauge 				1.1%</a:t>
            </a:r>
          </a:p>
          <a:p>
            <a:pPr eaLnBrk="1" hangingPunct="1"/>
            <a:r>
              <a:rPr lang="en-US" altLang="en-US" sz="2400" dirty="0">
                <a:ea typeface="MS PGothic" pitchFamily="34" charset="-128"/>
              </a:rPr>
              <a:t>Install lock wire  					3.2%</a:t>
            </a:r>
          </a:p>
          <a:p>
            <a:pPr eaLnBrk="1" hangingPunct="1"/>
            <a:r>
              <a:rPr lang="en-US" altLang="en-US" sz="2400" dirty="0">
                <a:ea typeface="MS PGothic" pitchFamily="34" charset="-128"/>
              </a:rPr>
              <a:t>Check for error in another person’s work 		10.0%</a:t>
            </a:r>
          </a:p>
          <a:p>
            <a:pPr eaLnBrk="1" hangingPunct="1">
              <a:buFontTx/>
              <a:buNone/>
            </a:pPr>
            <a:r>
              <a:rPr lang="en-US" altLang="en-US" sz="2400" dirty="0">
                <a:ea typeface="MS PGothic" pitchFamily="34" charset="-128"/>
                <a:cs typeface="Times New Roman" pitchFamily="18" charset="0"/>
              </a:rPr>
              <a:t>			</a:t>
            </a:r>
          </a:p>
        </p:txBody>
      </p:sp>
      <p:pic>
        <p:nvPicPr>
          <p:cNvPr id="4" name="P 2" descr="screw.jpg"/>
          <p:cNvPicPr>
            <a:picLocks noChangeAspect="1" noChangeArrowheads="1"/>
          </p:cNvPicPr>
          <p:nvPr/>
        </p:nvPicPr>
        <p:blipFill rotWithShape="1">
          <a:blip r:embed="rId3">
            <a:extLst>
              <a:ext uri="{28A0092B-C50C-407E-A947-70E740481C1C}">
                <a14:useLocalDpi xmlns:a14="http://schemas.microsoft.com/office/drawing/2010/main" val="0"/>
              </a:ext>
            </a:extLst>
          </a:blip>
          <a:srcRect t="19239" b="17799"/>
          <a:stretch/>
        </p:blipFill>
        <p:spPr bwMode="auto">
          <a:xfrm>
            <a:off x="3530991" y="4938395"/>
            <a:ext cx="422275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153400" y="4876800"/>
            <a:ext cx="2895600" cy="707886"/>
          </a:xfrm>
          <a:prstGeom prst="rect">
            <a:avLst/>
          </a:prstGeom>
          <a:noFill/>
        </p:spPr>
        <p:txBody>
          <a:bodyPr wrap="square" rtlCol="0">
            <a:spAutoFit/>
          </a:bodyPr>
          <a:lstStyle/>
          <a:p>
            <a:r>
              <a:rPr lang="en-US" sz="1000" dirty="0"/>
              <a:t>Source: </a:t>
            </a:r>
            <a:r>
              <a:rPr lang="en-US" sz="1000" dirty="0">
                <a:effectLst/>
                <a:ea typeface="Calibri" panose="020F0502020204030204" pitchFamily="34" charset="0"/>
              </a:rPr>
              <a:t>Irwin, Levitz and Freed (1964) Human Reliability in the Performance of Maintenance, Aerojet General Corp, Liquid Rocket Operations </a:t>
            </a:r>
          </a:p>
          <a:p>
            <a:r>
              <a:rPr lang="en-US" sz="1000" dirty="0"/>
              <a:t>.</a:t>
            </a:r>
          </a:p>
        </p:txBody>
      </p:sp>
      <p:sp>
        <p:nvSpPr>
          <p:cNvPr id="5" name="Footer Placeholder 4">
            <a:extLst>
              <a:ext uri="{FF2B5EF4-FFF2-40B4-BE49-F238E27FC236}">
                <a16:creationId xmlns:a16="http://schemas.microsoft.com/office/drawing/2014/main" id="{537CD8CE-06A1-A861-F258-1085EB074CFC}"/>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41316047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5BB7CC6-9AD1-4FF3-9116-41F33C55389A}"/>
              </a:ext>
            </a:extLst>
          </p:cNvPr>
          <p:cNvSpPr>
            <a:spLocks noGrp="1" noChangeArrowheads="1"/>
          </p:cNvSpPr>
          <p:nvPr>
            <p:ph type="title" idx="4294967295"/>
          </p:nvPr>
        </p:nvSpPr>
        <p:spPr/>
        <p:txBody>
          <a:bodyPr/>
          <a:lstStyle/>
          <a:p>
            <a:pPr eaLnBrk="1" hangingPunct="1"/>
            <a:r>
              <a:rPr lang="en-US" altLang="en-US" dirty="0">
                <a:ea typeface="MS PGothic" panose="020B0600070205080204" pitchFamily="34" charset="-128"/>
              </a:rPr>
              <a:t>Airline maintenance errors</a:t>
            </a:r>
          </a:p>
        </p:txBody>
      </p:sp>
      <p:sp>
        <p:nvSpPr>
          <p:cNvPr id="26627" name="Rectangle 3">
            <a:extLst>
              <a:ext uri="{FF2B5EF4-FFF2-40B4-BE49-F238E27FC236}">
                <a16:creationId xmlns:a16="http://schemas.microsoft.com/office/drawing/2014/main" id="{7F36B566-0E41-4E5F-9D71-EDB60576EB4D}"/>
              </a:ext>
            </a:extLst>
          </p:cNvPr>
          <p:cNvSpPr>
            <a:spLocks noGrp="1" noChangeArrowheads="1"/>
          </p:cNvSpPr>
          <p:nvPr>
            <p:ph type="body" idx="4294967295"/>
          </p:nvPr>
        </p:nvSpPr>
        <p:spPr>
          <a:xfrm>
            <a:off x="2209800" y="1981200"/>
            <a:ext cx="8229600" cy="4114800"/>
          </a:xfrm>
        </p:spPr>
        <p:txBody>
          <a:bodyPr>
            <a:normAutofit lnSpcReduction="10000"/>
          </a:bodyPr>
          <a:lstStyle/>
          <a:p>
            <a:pPr marL="533400" indent="-533400">
              <a:buFontTx/>
              <a:buAutoNum type="arabicPeriod"/>
            </a:pPr>
            <a:r>
              <a:rPr lang="en-AU" altLang="en-US" sz="2900" dirty="0">
                <a:ea typeface="MS PGothic" panose="020B0600070205080204" pitchFamily="34" charset="-128"/>
                <a:cs typeface="Arial" panose="020B0604020202020204" pitchFamily="34" charset="0"/>
              </a:rPr>
              <a:t>Equipment or part not installed</a:t>
            </a:r>
          </a:p>
          <a:p>
            <a:pPr marL="533400" indent="-533400">
              <a:buFontTx/>
              <a:buAutoNum type="arabicPeriod"/>
            </a:pPr>
            <a:r>
              <a:rPr lang="en-AU" altLang="en-US" sz="2900" dirty="0">
                <a:ea typeface="MS PGothic" panose="020B0600070205080204" pitchFamily="34" charset="-128"/>
                <a:cs typeface="Arial" panose="020B0604020202020204" pitchFamily="34" charset="0"/>
              </a:rPr>
              <a:t>Incomplete installation </a:t>
            </a:r>
          </a:p>
          <a:p>
            <a:pPr marL="533400" indent="-533400">
              <a:buFontTx/>
              <a:buAutoNum type="arabicPeriod"/>
            </a:pPr>
            <a:r>
              <a:rPr lang="en-AU" altLang="en-US" sz="2900" dirty="0">
                <a:ea typeface="MS PGothic" panose="020B0600070205080204" pitchFamily="34" charset="-128"/>
                <a:cs typeface="Arial" panose="020B0604020202020204" pitchFamily="34" charset="0"/>
              </a:rPr>
              <a:t>Cross-connections </a:t>
            </a:r>
          </a:p>
          <a:p>
            <a:pPr marL="533400" indent="-533400">
              <a:buFontTx/>
              <a:buAutoNum type="arabicPeriod"/>
            </a:pPr>
            <a:r>
              <a:rPr lang="en-AU" altLang="en-US" sz="2900" dirty="0">
                <a:ea typeface="MS PGothic" panose="020B0600070205080204" pitchFamily="34" charset="-128"/>
                <a:cs typeface="Arial" panose="020B0604020202020204" pitchFamily="34" charset="0"/>
              </a:rPr>
              <a:t>Other installation errors </a:t>
            </a:r>
          </a:p>
          <a:p>
            <a:pPr marL="533400" indent="-533400">
              <a:buFontTx/>
              <a:buAutoNum type="arabicPeriod"/>
            </a:pPr>
            <a:r>
              <a:rPr lang="en-AU" altLang="en-US" sz="2900" dirty="0">
                <a:ea typeface="MS PGothic" panose="020B0600070205080204" pitchFamily="34" charset="-128"/>
                <a:cs typeface="Arial" panose="020B0604020202020204" pitchFamily="34" charset="0"/>
              </a:rPr>
              <a:t>Wrong location errors</a:t>
            </a:r>
          </a:p>
          <a:p>
            <a:pPr marL="533400" indent="-533400">
              <a:buFontTx/>
              <a:buAutoNum type="arabicPeriod"/>
            </a:pPr>
            <a:r>
              <a:rPr lang="en-AU" altLang="en-US" sz="2900" dirty="0">
                <a:ea typeface="MS PGothic" panose="020B0600070205080204" pitchFamily="34" charset="-128"/>
                <a:cs typeface="Arial" panose="020B0604020202020204" pitchFamily="34" charset="0"/>
              </a:rPr>
              <a:t>Wrong equipment or part</a:t>
            </a:r>
          </a:p>
          <a:p>
            <a:pPr marL="533400" indent="-533400">
              <a:buFontTx/>
              <a:buAutoNum type="arabicPeriod"/>
            </a:pPr>
            <a:r>
              <a:rPr lang="en-AU" altLang="en-US" sz="2900" dirty="0">
                <a:ea typeface="MS PGothic" panose="020B0600070205080204" pitchFamily="34" charset="-128"/>
                <a:cs typeface="Arial" panose="020B0604020202020204" pitchFamily="34" charset="0"/>
              </a:rPr>
              <a:t>System not reactivated or deactivated</a:t>
            </a:r>
          </a:p>
          <a:p>
            <a:pPr marL="533400" indent="-533400" algn="r">
              <a:buNone/>
            </a:pPr>
            <a:endParaRPr lang="en-US" altLang="en-US" sz="1600" i="1" dirty="0">
              <a:ea typeface="MS PGothic" panose="020B0600070205080204" pitchFamily="34" charset="-128"/>
              <a:cs typeface="Arial" panose="020B0604020202020204" pitchFamily="34" charset="0"/>
            </a:endParaRPr>
          </a:p>
          <a:p>
            <a:pPr marL="533400" indent="-533400" algn="r">
              <a:buNone/>
            </a:pPr>
            <a:r>
              <a:rPr lang="en-US" altLang="en-US" sz="1200" i="1" dirty="0">
                <a:ea typeface="MS PGothic" panose="020B0600070205080204" pitchFamily="34" charset="-128"/>
                <a:cs typeface="Arial" panose="020B0604020202020204" pitchFamily="34" charset="0"/>
              </a:rPr>
              <a:t>Source: Boeing</a:t>
            </a:r>
          </a:p>
        </p:txBody>
      </p:sp>
      <p:sp>
        <p:nvSpPr>
          <p:cNvPr id="3" name="Footer Placeholder 2">
            <a:extLst>
              <a:ext uri="{FF2B5EF4-FFF2-40B4-BE49-F238E27FC236}">
                <a16:creationId xmlns:a16="http://schemas.microsoft.com/office/drawing/2014/main" id="{0FF614A2-4E4F-8270-2B6F-267B55D0B5B2}"/>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4895-7567-49E8-915F-B8F6DFA4B55B}"/>
              </a:ext>
            </a:extLst>
          </p:cNvPr>
          <p:cNvSpPr>
            <a:spLocks noGrp="1"/>
          </p:cNvSpPr>
          <p:nvPr>
            <p:ph type="title"/>
          </p:nvPr>
        </p:nvSpPr>
        <p:spPr/>
        <p:txBody>
          <a:bodyPr/>
          <a:lstStyle/>
          <a:p>
            <a:r>
              <a:rPr lang="en-US" dirty="0"/>
              <a:t>Rasmussen’s Skill-Rule-Knowledge framework</a:t>
            </a:r>
          </a:p>
        </p:txBody>
      </p:sp>
      <p:sp>
        <p:nvSpPr>
          <p:cNvPr id="3" name="Content Placeholder 2">
            <a:extLst>
              <a:ext uri="{FF2B5EF4-FFF2-40B4-BE49-F238E27FC236}">
                <a16:creationId xmlns:a16="http://schemas.microsoft.com/office/drawing/2014/main" id="{65BFB7C9-ECF4-41F8-83D0-81B0E2B61B36}"/>
              </a:ext>
            </a:extLst>
          </p:cNvPr>
          <p:cNvSpPr>
            <a:spLocks noGrp="1"/>
          </p:cNvSpPr>
          <p:nvPr>
            <p:ph idx="1"/>
          </p:nvPr>
        </p:nvSpPr>
        <p:spPr>
          <a:xfrm>
            <a:off x="838200" y="1605064"/>
            <a:ext cx="10515600" cy="4571899"/>
          </a:xfrm>
        </p:spPr>
        <p:txBody>
          <a:bodyPr>
            <a:normAutofit fontScale="92500" lnSpcReduction="20000"/>
          </a:bodyPr>
          <a:lstStyle/>
          <a:p>
            <a:r>
              <a:rPr lang="en-US" dirty="0"/>
              <a:t>Skill: Routine tasks controlled by automatic action routines. </a:t>
            </a:r>
          </a:p>
          <a:p>
            <a:pPr lvl="1"/>
            <a:r>
              <a:rPr lang="en-US" dirty="0"/>
              <a:t>Can proceed without conscious awareness</a:t>
            </a:r>
          </a:p>
          <a:p>
            <a:pPr lvl="1"/>
            <a:r>
              <a:rPr lang="en-US" dirty="0"/>
              <a:t>e.g. Lock-wiring, replacing caps and covers, checking fluid levels. </a:t>
            </a:r>
          </a:p>
          <a:p>
            <a:pPr lvl="1"/>
            <a:r>
              <a:rPr lang="en-US" dirty="0"/>
              <a:t>MX personnel describe such tasks as “monotonous”</a:t>
            </a:r>
          </a:p>
          <a:p>
            <a:pPr lvl="1"/>
            <a:r>
              <a:rPr lang="en-US" dirty="0"/>
              <a:t>Seemingly complex tasks can also be taken over by skill routines (reading, signing documents, slips of the tongue)</a:t>
            </a:r>
          </a:p>
          <a:p>
            <a:r>
              <a:rPr lang="en-US" dirty="0"/>
              <a:t>Rule: Familiar tasks, but performance needs to be guided by “if-then” rules </a:t>
            </a:r>
          </a:p>
          <a:p>
            <a:pPr lvl="1"/>
            <a:r>
              <a:rPr lang="en-US" dirty="0"/>
              <a:t>Often need to stop and check before acting</a:t>
            </a:r>
          </a:p>
          <a:p>
            <a:pPr lvl="1"/>
            <a:r>
              <a:rPr lang="en-US" dirty="0"/>
              <a:t>Need to identify situation before applying a familiar procedure</a:t>
            </a:r>
          </a:p>
          <a:p>
            <a:r>
              <a:rPr lang="en-US" dirty="0"/>
              <a:t>Knowledge-based: Situations that require conscious thought and/or problem-solving </a:t>
            </a:r>
          </a:p>
          <a:p>
            <a:pPr lvl="1"/>
            <a:r>
              <a:rPr lang="en-US" dirty="0"/>
              <a:t>e.g. fault diagnosis</a:t>
            </a:r>
          </a:p>
          <a:p>
            <a:pPr lvl="1"/>
            <a:r>
              <a:rPr lang="en-US" dirty="0"/>
              <a:t>Reference to documents </a:t>
            </a:r>
          </a:p>
          <a:p>
            <a:pPr lvl="1"/>
            <a:r>
              <a:rPr lang="en-US" dirty="0"/>
              <a:t>In maintenance, often involves consultation/team performance</a:t>
            </a:r>
          </a:p>
          <a:p>
            <a:pPr lvl="1"/>
            <a:endParaRPr lang="en-US" dirty="0"/>
          </a:p>
        </p:txBody>
      </p:sp>
      <p:sp>
        <p:nvSpPr>
          <p:cNvPr id="5" name="Footer Placeholder 4">
            <a:extLst>
              <a:ext uri="{FF2B5EF4-FFF2-40B4-BE49-F238E27FC236}">
                <a16:creationId xmlns:a16="http://schemas.microsoft.com/office/drawing/2014/main" id="{1F7CC757-E8D3-7168-9721-623725BB8C20}"/>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177186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39AE-DF46-4645-A70C-507A2D6F14C4}"/>
              </a:ext>
            </a:extLst>
          </p:cNvPr>
          <p:cNvSpPr>
            <a:spLocks noGrp="1"/>
          </p:cNvSpPr>
          <p:nvPr>
            <p:ph type="title"/>
          </p:nvPr>
        </p:nvSpPr>
        <p:spPr/>
        <p:txBody>
          <a:bodyPr/>
          <a:lstStyle/>
          <a:p>
            <a:r>
              <a:rPr lang="en-US" altLang="en-US" dirty="0">
                <a:ea typeface="Calibri" panose="020F0502020204030204" pitchFamily="34" charset="0"/>
                <a:cs typeface="Times New Roman" panose="02020603050405020304" pitchFamily="18" charset="0"/>
              </a:rPr>
              <a:t>Broad categories of maintenance</a:t>
            </a:r>
            <a:endParaRPr lang="en-US" dirty="0"/>
          </a:p>
        </p:txBody>
      </p:sp>
      <p:sp>
        <p:nvSpPr>
          <p:cNvPr id="4" name="Rectangle 2">
            <a:extLst>
              <a:ext uri="{FF2B5EF4-FFF2-40B4-BE49-F238E27FC236}">
                <a16:creationId xmlns:a16="http://schemas.microsoft.com/office/drawing/2014/main" id="{F55443C9-84E3-431D-9515-353DBE866097}"/>
              </a:ext>
            </a:extLst>
          </p:cNvPr>
          <p:cNvSpPr>
            <a:spLocks noChangeArrowheads="1"/>
          </p:cNvSpPr>
          <p:nvPr/>
        </p:nvSpPr>
        <p:spPr bwMode="auto">
          <a:xfrm>
            <a:off x="2790497" y="32871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Diagram 4">
            <a:extLst>
              <a:ext uri="{FF2B5EF4-FFF2-40B4-BE49-F238E27FC236}">
                <a16:creationId xmlns:a16="http://schemas.microsoft.com/office/drawing/2014/main" id="{665F1E18-7138-4B5E-B0E7-A88AD90D4E37}"/>
              </a:ext>
            </a:extLst>
          </p:cNvPr>
          <p:cNvGraphicFramePr/>
          <p:nvPr>
            <p:extLst>
              <p:ext uri="{D42A27DB-BD31-4B8C-83A1-F6EECF244321}">
                <p14:modId xmlns:p14="http://schemas.microsoft.com/office/powerpoint/2010/main" val="516831033"/>
              </p:ext>
            </p:extLst>
          </p:nvPr>
        </p:nvGraphicFramePr>
        <p:xfrm>
          <a:off x="1158766" y="1915510"/>
          <a:ext cx="9348951" cy="372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625D0CD-9E75-EF0D-B734-06A20C6AA771}"/>
              </a:ext>
            </a:extLst>
          </p:cNvPr>
          <p:cNvSpPr txBox="1"/>
          <p:nvPr/>
        </p:nvSpPr>
        <p:spPr>
          <a:xfrm>
            <a:off x="6096000" y="5326922"/>
            <a:ext cx="5839326" cy="461665"/>
          </a:xfrm>
          <a:prstGeom prst="rect">
            <a:avLst/>
          </a:prstGeom>
          <a:noFill/>
        </p:spPr>
        <p:txBody>
          <a:bodyPr wrap="square" rtlCol="0">
            <a:spAutoFit/>
          </a:bodyPr>
          <a:lstStyle/>
          <a:p>
            <a:r>
              <a:rPr lang="en-US" sz="1200" dirty="0"/>
              <a:t>Source: Adapted from Department of Defense (1997). Designing and Developing Maintainable Products and Systems. Military Handbook 470-A. </a:t>
            </a:r>
          </a:p>
        </p:txBody>
      </p:sp>
      <p:sp>
        <p:nvSpPr>
          <p:cNvPr id="7" name="Footer Placeholder 6">
            <a:extLst>
              <a:ext uri="{FF2B5EF4-FFF2-40B4-BE49-F238E27FC236}">
                <a16:creationId xmlns:a16="http://schemas.microsoft.com/office/drawing/2014/main" id="{2EC8A1A1-B70E-A150-F16F-194BD68F1940}"/>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147767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4BFA-8B49-4474-B4BD-A4EBEBE6577B}"/>
              </a:ext>
            </a:extLst>
          </p:cNvPr>
          <p:cNvSpPr>
            <a:spLocks noGrp="1"/>
          </p:cNvSpPr>
          <p:nvPr>
            <p:ph type="title"/>
          </p:nvPr>
        </p:nvSpPr>
        <p:spPr/>
        <p:txBody>
          <a:bodyPr/>
          <a:lstStyle/>
          <a:p>
            <a:r>
              <a:rPr lang="en-US" dirty="0"/>
              <a:t>Lessons for space systems from aviation maintenance </a:t>
            </a:r>
          </a:p>
        </p:txBody>
      </p:sp>
      <p:sp>
        <p:nvSpPr>
          <p:cNvPr id="3" name="Content Placeholder 2">
            <a:extLst>
              <a:ext uri="{FF2B5EF4-FFF2-40B4-BE49-F238E27FC236}">
                <a16:creationId xmlns:a16="http://schemas.microsoft.com/office/drawing/2014/main" id="{9C63525C-516D-4448-A89A-B0B6255BD981}"/>
              </a:ext>
            </a:extLst>
          </p:cNvPr>
          <p:cNvSpPr>
            <a:spLocks noGrp="1"/>
          </p:cNvSpPr>
          <p:nvPr>
            <p:ph idx="1"/>
          </p:nvPr>
        </p:nvSpPr>
        <p:spPr/>
        <p:txBody>
          <a:bodyPr/>
          <a:lstStyle/>
          <a:p>
            <a:pPr marL="514350" indent="-514350">
              <a:buFont typeface="+mj-lt"/>
              <a:buAutoNum type="arabicPeriod"/>
            </a:pPr>
            <a:r>
              <a:rPr lang="en-US" dirty="0"/>
              <a:t>Design for assembly, test, and maintenance</a:t>
            </a:r>
          </a:p>
          <a:p>
            <a:pPr marL="514350" indent="-514350">
              <a:buFont typeface="+mj-lt"/>
              <a:buAutoNum type="arabicPeriod"/>
            </a:pPr>
            <a:r>
              <a:rPr lang="en-US" dirty="0"/>
              <a:t>Non-technical skills</a:t>
            </a:r>
          </a:p>
          <a:p>
            <a:pPr marL="514350" indent="-514350">
              <a:buFont typeface="+mj-lt"/>
              <a:buAutoNum type="arabicPeriod"/>
            </a:pPr>
            <a:r>
              <a:rPr lang="en-US" dirty="0"/>
              <a:t>Maintenance procedures</a:t>
            </a:r>
          </a:p>
          <a:p>
            <a:pPr marL="514350" indent="-514350">
              <a:buFont typeface="+mj-lt"/>
              <a:buAutoNum type="arabicPeriod"/>
            </a:pPr>
            <a:r>
              <a:rPr lang="en-US" dirty="0"/>
              <a:t>Reduction of iatrogenic injury</a:t>
            </a:r>
          </a:p>
          <a:p>
            <a:pPr marL="514350" indent="-514350">
              <a:buFont typeface="+mj-lt"/>
              <a:buAutoNum type="arabicPeriod"/>
            </a:pPr>
            <a:r>
              <a:rPr lang="en-US" dirty="0"/>
              <a:t>Barrier and control analysis</a:t>
            </a:r>
          </a:p>
          <a:p>
            <a:pPr marL="514350" indent="-514350">
              <a:buFont typeface="+mj-lt"/>
              <a:buAutoNum type="arabicPeriod"/>
            </a:pPr>
            <a:r>
              <a:rPr lang="en-US" dirty="0"/>
              <a:t>Learning from quality lapses</a:t>
            </a:r>
          </a:p>
          <a:p>
            <a:pPr marL="0" indent="0">
              <a:buNone/>
            </a:pPr>
            <a:endParaRPr lang="en-US" dirty="0"/>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ED311B68-7579-5315-9EF4-6C39C5DCE595}"/>
              </a:ext>
            </a:extLst>
          </p:cNvPr>
          <p:cNvSpPr>
            <a:spLocks noGrp="1"/>
          </p:cNvSpPr>
          <p:nvPr>
            <p:ph type="ftr" sz="quarter" idx="11"/>
          </p:nvPr>
        </p:nvSpPr>
        <p:spPr/>
        <p:txBody>
          <a:bodyPr/>
          <a:lstStyle/>
          <a:p>
            <a:r>
              <a:rPr lang="en-US"/>
              <a:t>Presentation to NASA Maintenance, Availability, and Maintainability Workshop.  Goddard Space Flight Center, September 10-12, 2019 </a:t>
            </a:r>
          </a:p>
        </p:txBody>
      </p:sp>
    </p:spTree>
    <p:extLst>
      <p:ext uri="{BB962C8B-B14F-4D97-AF65-F5344CB8AC3E}">
        <p14:creationId xmlns:p14="http://schemas.microsoft.com/office/powerpoint/2010/main" val="1464402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61483" y="335995"/>
            <a:ext cx="11330517" cy="1143000"/>
          </a:xfrm>
        </p:spPr>
        <p:txBody>
          <a:bodyPr>
            <a:normAutofit fontScale="90000"/>
          </a:bodyPr>
          <a:lstStyle/>
          <a:p>
            <a:r>
              <a:rPr lang="en-US" altLang="en-US" dirty="0"/>
              <a:t>Error-producing conditions in aircraft maintenance</a:t>
            </a:r>
          </a:p>
        </p:txBody>
      </p:sp>
      <p:graphicFrame>
        <p:nvGraphicFramePr>
          <p:cNvPr id="6" name="Chart 5"/>
          <p:cNvGraphicFramePr>
            <a:graphicFrameLocks/>
          </p:cNvGraphicFramePr>
          <p:nvPr>
            <p:extLst>
              <p:ext uri="{D42A27DB-BD31-4B8C-83A1-F6EECF244321}">
                <p14:modId xmlns:p14="http://schemas.microsoft.com/office/powerpoint/2010/main" val="3888424325"/>
              </p:ext>
            </p:extLst>
          </p:nvPr>
        </p:nvGraphicFramePr>
        <p:xfrm>
          <a:off x="1240838" y="1352015"/>
          <a:ext cx="8956039" cy="4808220"/>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a:extLst>
              <a:ext uri="{FF2B5EF4-FFF2-40B4-BE49-F238E27FC236}">
                <a16:creationId xmlns:a16="http://schemas.microsoft.com/office/drawing/2014/main" id="{63E37EB6-0670-47A3-9BA5-4A2066B2D803}"/>
              </a:ext>
            </a:extLst>
          </p:cNvPr>
          <p:cNvSpPr/>
          <p:nvPr/>
        </p:nvSpPr>
        <p:spPr>
          <a:xfrm>
            <a:off x="1456051" y="1980229"/>
            <a:ext cx="2422869" cy="7047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Footer Placeholder 6">
            <a:extLst>
              <a:ext uri="{FF2B5EF4-FFF2-40B4-BE49-F238E27FC236}">
                <a16:creationId xmlns:a16="http://schemas.microsoft.com/office/drawing/2014/main" id="{40B0D695-053D-486D-060A-64E5CBB61659}"/>
              </a:ext>
            </a:extLst>
          </p:cNvPr>
          <p:cNvSpPr>
            <a:spLocks noGrp="1"/>
          </p:cNvSpPr>
          <p:nvPr>
            <p:ph type="ftr" sz="quarter" idx="11"/>
          </p:nvPr>
        </p:nvSpPr>
        <p:spPr>
          <a:xfrm>
            <a:off x="3291839" y="6356351"/>
            <a:ext cx="5071403" cy="365125"/>
          </a:xfrm>
        </p:spPr>
        <p:txBody>
          <a:bodyPr/>
          <a:lstStyle/>
          <a:p>
            <a:pPr>
              <a:defRPr/>
            </a:pPr>
            <a:r>
              <a:rPr lang="en-US"/>
              <a:t>Presentation to NASA Maintenance, Availability, and Maintainability Workshop.  Goddard Space Flight Center, September 10-12, 2019 </a:t>
            </a:r>
            <a:endParaRPr lang="en-US" dirty="0"/>
          </a:p>
        </p:txBody>
      </p:sp>
      <p:sp>
        <p:nvSpPr>
          <p:cNvPr id="2" name="TextBox 1"/>
          <p:cNvSpPr txBox="1"/>
          <p:nvPr/>
        </p:nvSpPr>
        <p:spPr>
          <a:xfrm>
            <a:off x="6198351" y="5975569"/>
            <a:ext cx="5536188" cy="369332"/>
          </a:xfrm>
          <a:prstGeom prst="rect">
            <a:avLst/>
          </a:prstGeom>
          <a:noFill/>
        </p:spPr>
        <p:txBody>
          <a:bodyPr wrap="square" rtlCol="0">
            <a:spAutoFit/>
          </a:bodyPr>
          <a:lstStyle/>
          <a:p>
            <a:r>
              <a:rPr lang="en-US" sz="900" dirty="0"/>
              <a:t>Data from 643 maintenance reports. Hobbs, A., &amp; Williamson, A. (2003). Associations between errors and contributing factors in aircraft maintenance. Human Factors, 45, 186-201.</a:t>
            </a:r>
          </a:p>
        </p:txBody>
      </p:sp>
    </p:spTree>
    <p:extLst>
      <p:ext uri="{BB962C8B-B14F-4D97-AF65-F5344CB8AC3E}">
        <p14:creationId xmlns:p14="http://schemas.microsoft.com/office/powerpoint/2010/main" val="17555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pace shuttle rudder speed brake">
            <a:extLst>
              <a:ext uri="{FF2B5EF4-FFF2-40B4-BE49-F238E27FC236}">
                <a16:creationId xmlns:a16="http://schemas.microsoft.com/office/drawing/2014/main" id="{13331D9F-2162-47F7-BD6F-8742038C9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447" y="4460052"/>
            <a:ext cx="3049500" cy="19028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703" t="19828" r="48937" b="37069"/>
          <a:stretch/>
        </p:blipFill>
        <p:spPr bwMode="auto">
          <a:xfrm>
            <a:off x="3214267" y="4513519"/>
            <a:ext cx="2737142" cy="184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mage result for 747 gear actuator DN 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099" y="4503906"/>
            <a:ext cx="1802970" cy="18270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1. Design for assembly and maintainability</a:t>
            </a:r>
          </a:p>
        </p:txBody>
      </p:sp>
      <p:sp>
        <p:nvSpPr>
          <p:cNvPr id="7" name="Text Placeholder 6">
            <a:extLst>
              <a:ext uri="{FF2B5EF4-FFF2-40B4-BE49-F238E27FC236}">
                <a16:creationId xmlns:a16="http://schemas.microsoft.com/office/drawing/2014/main" id="{0082059B-3243-4E61-9994-9DFA8AA3639E}"/>
              </a:ext>
            </a:extLst>
          </p:cNvPr>
          <p:cNvSpPr>
            <a:spLocks noGrp="1"/>
          </p:cNvSpPr>
          <p:nvPr>
            <p:ph type="body" idx="1"/>
          </p:nvPr>
        </p:nvSpPr>
        <p:spPr>
          <a:xfrm>
            <a:off x="839788" y="1568980"/>
            <a:ext cx="5157787" cy="464616"/>
          </a:xfrm>
        </p:spPr>
        <p:txBody>
          <a:bodyPr>
            <a:normAutofit/>
          </a:bodyPr>
          <a:lstStyle/>
          <a:p>
            <a:pPr algn="ctr"/>
            <a:r>
              <a:rPr lang="en-US" dirty="0"/>
              <a:t>Aviation</a:t>
            </a:r>
          </a:p>
        </p:txBody>
      </p:sp>
      <p:sp>
        <p:nvSpPr>
          <p:cNvPr id="3" name="Content Placeholder 2">
            <a:extLst>
              <a:ext uri="{FF2B5EF4-FFF2-40B4-BE49-F238E27FC236}">
                <a16:creationId xmlns:a16="http://schemas.microsoft.com/office/drawing/2014/main" id="{F88772B3-AFCC-4272-B980-F07A6A1D7D77}"/>
              </a:ext>
            </a:extLst>
          </p:cNvPr>
          <p:cNvSpPr>
            <a:spLocks noGrp="1"/>
          </p:cNvSpPr>
          <p:nvPr>
            <p:ph sz="half" idx="2"/>
          </p:nvPr>
        </p:nvSpPr>
        <p:spPr>
          <a:xfrm>
            <a:off x="515566" y="2168508"/>
            <a:ext cx="5482009" cy="3684588"/>
          </a:xfrm>
        </p:spPr>
        <p:txBody>
          <a:bodyPr>
            <a:normAutofit/>
          </a:bodyPr>
          <a:lstStyle/>
          <a:p>
            <a:pPr marL="0" indent="0">
              <a:buNone/>
            </a:pPr>
            <a:r>
              <a:rPr lang="en-US" sz="2300" dirty="0"/>
              <a:t>“The right wing landing gear struck the gear door, preventing the gear leg from fully deploying. … the maintenance team … had rotated [the actuator] 180° about its long axis during installation, effectively installing it upside down.”</a:t>
            </a:r>
          </a:p>
          <a:p>
            <a:pPr marL="0" indent="0" algn="r">
              <a:buNone/>
            </a:pPr>
            <a:r>
              <a:rPr lang="en-US" sz="1800" dirty="0"/>
              <a:t>UK Air Accident Investigation Board. </a:t>
            </a:r>
          </a:p>
          <a:p>
            <a:endParaRPr lang="en-US" dirty="0"/>
          </a:p>
        </p:txBody>
      </p:sp>
      <p:sp>
        <p:nvSpPr>
          <p:cNvPr id="4" name="Text Placeholder 3">
            <a:extLst>
              <a:ext uri="{FF2B5EF4-FFF2-40B4-BE49-F238E27FC236}">
                <a16:creationId xmlns:a16="http://schemas.microsoft.com/office/drawing/2014/main" id="{189E8CCB-6D62-4F0A-ADCD-F0896C0BCC30}"/>
              </a:ext>
            </a:extLst>
          </p:cNvPr>
          <p:cNvSpPr>
            <a:spLocks noGrp="1"/>
          </p:cNvSpPr>
          <p:nvPr>
            <p:ph type="body" sz="quarter" idx="3"/>
          </p:nvPr>
        </p:nvSpPr>
        <p:spPr>
          <a:xfrm>
            <a:off x="6194427" y="1597770"/>
            <a:ext cx="5183188" cy="464616"/>
          </a:xfrm>
        </p:spPr>
        <p:txBody>
          <a:bodyPr>
            <a:normAutofit/>
          </a:bodyPr>
          <a:lstStyle/>
          <a:p>
            <a:pPr algn="ctr"/>
            <a:r>
              <a:rPr lang="en-US" dirty="0"/>
              <a:t>Space</a:t>
            </a:r>
          </a:p>
        </p:txBody>
      </p:sp>
      <p:sp>
        <p:nvSpPr>
          <p:cNvPr id="11" name="Content Placeholder 10">
            <a:extLst>
              <a:ext uri="{FF2B5EF4-FFF2-40B4-BE49-F238E27FC236}">
                <a16:creationId xmlns:a16="http://schemas.microsoft.com/office/drawing/2014/main" id="{09F97AF5-A18C-48FB-8D4E-735198A84AA6}"/>
              </a:ext>
            </a:extLst>
          </p:cNvPr>
          <p:cNvSpPr>
            <a:spLocks noGrp="1"/>
          </p:cNvSpPr>
          <p:nvPr>
            <p:ph sz="quarter" idx="4"/>
          </p:nvPr>
        </p:nvSpPr>
        <p:spPr>
          <a:xfrm>
            <a:off x="6240592" y="2168508"/>
            <a:ext cx="5337676" cy="3684588"/>
          </a:xfrm>
        </p:spPr>
        <p:txBody>
          <a:bodyPr>
            <a:normAutofit/>
          </a:bodyPr>
          <a:lstStyle/>
          <a:p>
            <a:pPr marL="0" indent="0">
              <a:buNone/>
            </a:pPr>
            <a:r>
              <a:rPr lang="en-US" sz="2300" dirty="0"/>
              <a:t>“NASA engineers have discovered that gears within actuators that control the rudder speed brakes on space shuttle Discovery suffered a number of problems, including one gear that had been originally installed backwards.” </a:t>
            </a:r>
            <a:endParaRPr lang="en-US" sz="2000" dirty="0"/>
          </a:p>
          <a:p>
            <a:pPr marL="0" indent="0" algn="r">
              <a:buNone/>
            </a:pPr>
            <a:r>
              <a:rPr lang="en-US" sz="1800" dirty="0"/>
              <a:t>www.spacetoday.net</a:t>
            </a:r>
          </a:p>
          <a:p>
            <a:endParaRPr lang="en-US" dirty="0"/>
          </a:p>
        </p:txBody>
      </p:sp>
      <p:sp>
        <p:nvSpPr>
          <p:cNvPr id="8" name="TextBox 7">
            <a:extLst>
              <a:ext uri="{FF2B5EF4-FFF2-40B4-BE49-F238E27FC236}">
                <a16:creationId xmlns:a16="http://schemas.microsoft.com/office/drawing/2014/main" id="{7AC943A0-4996-3B30-EB6C-8ABE51000407}"/>
              </a:ext>
            </a:extLst>
          </p:cNvPr>
          <p:cNvSpPr txBox="1"/>
          <p:nvPr/>
        </p:nvSpPr>
        <p:spPr>
          <a:xfrm>
            <a:off x="147712" y="6407375"/>
            <a:ext cx="3172264" cy="369332"/>
          </a:xfrm>
          <a:prstGeom prst="rect">
            <a:avLst/>
          </a:prstGeom>
          <a:noFill/>
        </p:spPr>
        <p:txBody>
          <a:bodyPr wrap="square" rtlCol="0">
            <a:spAutoFit/>
          </a:bodyPr>
          <a:lstStyle/>
          <a:p>
            <a:r>
              <a:rPr lang="en-US" sz="900" dirty="0"/>
              <a:t>Source: UK Government Air Accident Investigation Branch AAIB Bulletin: 10/2015 I</a:t>
            </a:r>
            <a:r>
              <a:rPr lang="en-US" sz="900" i="0" dirty="0">
                <a:solidFill>
                  <a:srgbClr val="0B0C0C"/>
                </a:solidFill>
                <a:effectLst/>
              </a:rPr>
              <a:t>nvestigation to Boeing 747-443, G-VROM</a:t>
            </a:r>
          </a:p>
        </p:txBody>
      </p:sp>
      <p:sp>
        <p:nvSpPr>
          <p:cNvPr id="9" name="TextBox 8">
            <a:extLst>
              <a:ext uri="{FF2B5EF4-FFF2-40B4-BE49-F238E27FC236}">
                <a16:creationId xmlns:a16="http://schemas.microsoft.com/office/drawing/2014/main" id="{7986F532-F23E-AC6F-0A10-E367C5D14486}"/>
              </a:ext>
            </a:extLst>
          </p:cNvPr>
          <p:cNvSpPr txBox="1"/>
          <p:nvPr/>
        </p:nvSpPr>
        <p:spPr>
          <a:xfrm>
            <a:off x="8336925" y="6601081"/>
            <a:ext cx="2072640" cy="230832"/>
          </a:xfrm>
          <a:prstGeom prst="rect">
            <a:avLst/>
          </a:prstGeom>
          <a:noFill/>
        </p:spPr>
        <p:txBody>
          <a:bodyPr wrap="square" rtlCol="0">
            <a:spAutoFit/>
          </a:bodyPr>
          <a:lstStyle/>
          <a:p>
            <a:r>
              <a:rPr lang="en-US" sz="900" kern="100" dirty="0">
                <a:effectLst/>
                <a:latin typeface="Calibri" panose="020F0502020204030204" pitchFamily="34" charset="0"/>
                <a:ea typeface="Calibri" panose="020F0502020204030204" pitchFamily="34" charset="0"/>
                <a:cs typeface="Times New Roman" panose="02020603050405020304" pitchFamily="18" charset="0"/>
              </a:rPr>
              <a:t>Source: . NASA/TM—2015-218846</a:t>
            </a:r>
          </a:p>
        </p:txBody>
      </p:sp>
      <p:sp>
        <p:nvSpPr>
          <p:cNvPr id="12" name="Footer Placeholder 11">
            <a:extLst>
              <a:ext uri="{FF2B5EF4-FFF2-40B4-BE49-F238E27FC236}">
                <a16:creationId xmlns:a16="http://schemas.microsoft.com/office/drawing/2014/main" id="{F50694CA-9264-341C-49C4-07E1DE7EE9DF}"/>
              </a:ext>
            </a:extLst>
          </p:cNvPr>
          <p:cNvSpPr>
            <a:spLocks noGrp="1"/>
          </p:cNvSpPr>
          <p:nvPr>
            <p:ph type="ftr" sz="quarter" idx="11"/>
          </p:nvPr>
        </p:nvSpPr>
        <p:spPr/>
        <p:txBody>
          <a:bodyPr/>
          <a:lstStyle/>
          <a:p>
            <a:r>
              <a:rPr lang="en-US" dirty="0"/>
              <a:t>Presentation to NASA Maintenance, Availability, and Maintainability Workshop.  Goddard Space Flight Center, September 10-12, 2019 </a:t>
            </a:r>
          </a:p>
        </p:txBody>
      </p:sp>
    </p:spTree>
    <p:extLst>
      <p:ext uri="{BB962C8B-B14F-4D97-AF65-F5344CB8AC3E}">
        <p14:creationId xmlns:p14="http://schemas.microsoft.com/office/powerpoint/2010/main" val="776361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c852713b-0caa-4ac0-ba75-048f00e27b7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D1E2BB92CBC144967077C2021A537D" ma:contentTypeVersion="16" ma:contentTypeDescription="Create a new document." ma:contentTypeScope="" ma:versionID="146e1bcadae723d543821742481ed6a2">
  <xsd:schema xmlns:xsd="http://www.w3.org/2001/XMLSchema" xmlns:xs="http://www.w3.org/2001/XMLSchema" xmlns:p="http://schemas.microsoft.com/office/2006/metadata/properties" xmlns:ns1="http://schemas.microsoft.com/sharepoint/v3" xmlns:ns3="c852713b-0caa-4ac0-ba75-048f00e27b76" xmlns:ns4="a3f7648c-ef34-4383-9913-3e4132c38d7f" targetNamespace="http://schemas.microsoft.com/office/2006/metadata/properties" ma:root="true" ma:fieldsID="f9bf686a6c78fe90f7d8573800d32042" ns1:_="" ns3:_="" ns4:_="">
    <xsd:import namespace="http://schemas.microsoft.com/sharepoint/v3"/>
    <xsd:import namespace="c852713b-0caa-4ac0-ba75-048f00e27b76"/>
    <xsd:import namespace="a3f7648c-ef34-4383-9913-3e4132c38d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52713b-0caa-4ac0-ba75-048f00e27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f7648c-ef34-4383-9913-3e4132c38d7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C50ADF-F227-4766-8B44-729EA5F33718}">
  <ds:schemaRefs>
    <ds:schemaRef ds:uri="http://schemas.microsoft.com/sharepoint/v3/contenttype/forms"/>
  </ds:schemaRefs>
</ds:datastoreItem>
</file>

<file path=customXml/itemProps2.xml><?xml version="1.0" encoding="utf-8"?>
<ds:datastoreItem xmlns:ds="http://schemas.openxmlformats.org/officeDocument/2006/customXml" ds:itemID="{E7B71229-21FB-44B5-9D21-777A452F722A}">
  <ds:schemaRefs>
    <ds:schemaRef ds:uri="a3f7648c-ef34-4383-9913-3e4132c38d7f"/>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c852713b-0caa-4ac0-ba75-048f00e27b76"/>
    <ds:schemaRef ds:uri="http://purl.org/dc/term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6E3BD72-F82F-4048-B3DE-8B14BDF087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52713b-0caa-4ac0-ba75-048f00e27b76"/>
    <ds:schemaRef ds:uri="a3f7648c-ef34-4383-9913-3e4132c38d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1273</TotalTime>
  <Words>2500</Words>
  <Application>Microsoft Macintosh PowerPoint</Application>
  <PresentationFormat>Widescreen</PresentationFormat>
  <Paragraphs>268</Paragraphs>
  <Slides>28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Tahoma</vt:lpstr>
      <vt:lpstr>Times New Roman</vt:lpstr>
      <vt:lpstr>Office Theme</vt:lpstr>
      <vt:lpstr>Managing Maintenance Error Six lessons from aviation maintenance</vt:lpstr>
      <vt:lpstr>Maintenance and ground processing</vt:lpstr>
      <vt:lpstr>Maintenance error probabilities</vt:lpstr>
      <vt:lpstr>Airline maintenance errors</vt:lpstr>
      <vt:lpstr>Rasmussen’s Skill-Rule-Knowledge framework</vt:lpstr>
      <vt:lpstr>Broad categories of maintenance</vt:lpstr>
      <vt:lpstr>Lessons for space systems from aviation maintenance </vt:lpstr>
      <vt:lpstr>Error-producing conditions in aircraft maintenance</vt:lpstr>
      <vt:lpstr>1. Design for assembly and maintainability</vt:lpstr>
      <vt:lpstr>PowerPoint Presentation</vt:lpstr>
      <vt:lpstr>Maintainability standards with human factors guidance </vt:lpstr>
      <vt:lpstr>Design for assembly and maintainability</vt:lpstr>
      <vt:lpstr>Placement and component reliability</vt:lpstr>
      <vt:lpstr>Design to support the positive human contribution</vt:lpstr>
      <vt:lpstr>The Devil’s Design Principles or “How to design an error prone system”</vt:lpstr>
      <vt:lpstr>Error-producing conditions in aircraft maintenance</vt:lpstr>
      <vt:lpstr>2. Non-technical skills</vt:lpstr>
      <vt:lpstr>European Aviation Safety Agency (EASA) Part 145 Human Factors Syllabus Includes:</vt:lpstr>
      <vt:lpstr>3. Maintenance procedures</vt:lpstr>
      <vt:lpstr>3. Maintenance procedures</vt:lpstr>
      <vt:lpstr>4. Iatrogenic injury</vt:lpstr>
      <vt:lpstr>Reliability-centered maintenance Many failure patterns do not adhere to the “bathtub curve”</vt:lpstr>
      <vt:lpstr>5. Barrier and control analysis</vt:lpstr>
      <vt:lpstr>5. Barrier and control analysis</vt:lpstr>
      <vt:lpstr>6. Learning from maintenance quality lapses</vt:lpstr>
      <vt:lpstr>6. Learning from maintenance quality lapses </vt:lpstr>
      <vt:lpstr>In conclusion</vt:lpstr>
      <vt:lpstr>Additional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Hobbs, Alan (ARC-TH)[SAN JOSE STATE UNIVERSITY]</dc:creator>
  <cp:lastModifiedBy>Walsh, Nechelle L. (ARC-JSG)[ROTHE ARES Joint Venture]</cp:lastModifiedBy>
  <cp:revision>197</cp:revision>
  <cp:lastPrinted>2019-05-13T21:24:15Z</cp:lastPrinted>
  <dcterms:created xsi:type="dcterms:W3CDTF">2019-04-21T19:16:15Z</dcterms:created>
  <dcterms:modified xsi:type="dcterms:W3CDTF">2023-11-22T18:42:09Z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0x0101002BD1E2BB92CBC144967077C2021A537D</vt:lpwstr>
  </property>
</Properties>
</file>