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4532" r:id="rId3"/>
    <p:sldId id="4533" r:id="rId4"/>
    <p:sldId id="4539" r:id="rId5"/>
    <p:sldId id="4535" r:id="rId6"/>
    <p:sldId id="4545" r:id="rId7"/>
    <p:sldId id="4536" r:id="rId8"/>
    <p:sldId id="4543" r:id="rId9"/>
    <p:sldId id="4538" r:id="rId10"/>
    <p:sldId id="4537" r:id="rId11"/>
    <p:sldId id="4541" r:id="rId12"/>
    <p:sldId id="4542" r:id="rId13"/>
    <p:sldId id="4540" r:id="rId14"/>
    <p:sldId id="454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73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8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42A3A-6CC2-435D-9BA3-2D42E53C8670}" type="datetimeFigureOut">
              <a:rPr lang="en-US" smtClean="0"/>
              <a:t>11/21/23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87BEE-D4AD-4F3A-9F7F-3716268CA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1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Menlo" panose="020B0609030804020204" pitchFamily="49" charset="0"/>
              </a:rPr>
              <a:t>In this presentation, although I will  mainly focus on the development of the variance of predicted sonic booms through turbulence,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Menlo" panose="020B0609030804020204" pitchFamily="49" charset="0"/>
              </a:rPr>
              <a:t>I will also provide a review of the development of the mean effects of turbulence.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Menlo" panose="020B0609030804020204" pitchFamily="49" charset="0"/>
              </a:rPr>
              <a:t>Turbulence fields scatter acoustic signals similar to the scattering in multiphase propagation media.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Menlo" panose="020B0609030804020204" pitchFamily="49" charset="0"/>
              </a:rPr>
              <a:t>The first and second order statistical moments are needed to bound our prediction of the loudness of sonic booms in such a random medium.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Menlo" panose="020B0609030804020204" pitchFamily="49" charset="0"/>
              </a:rPr>
              <a:t>Being able to bound our prediction using an efficient, physics-based approach is something we don’t have at NASA.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Menlo" panose="020B0609030804020204" pitchFamily="49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0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outline, first I will provide the motivation of this theoretical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87BEE-D4AD-4F3A-9F7F-3716268CA0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98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figure on the left shows different sonic boom waveforms from a SonicBAT supersonic pass flown in Edwards Airforce Base.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87BEE-D4AD-4F3A-9F7F-3716268CA0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3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The theoretical approach involves the use of this wave equation for linear acoustics// in an inhomogeneous medium.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This equation is obtained after decomposing each of the properties of the medium into a sum of the mean field and the randomly fluctuating field, and after using some approximations.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87BEE-D4AD-4F3A-9F7F-3716268CA0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23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As a review, the approach is to use an iterative technique, which can be interpreted as multiple scattering,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where the zeroth order is simply the free-space Green's function.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07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spatial domain, convolving the source and the Green’s function, we can obtain the mean acoustic pressure given by this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48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Burgers equation was used to model N-waves through a turbulence field, which has a fixed strength represented by sigma but a varying correlation length.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67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similar to the case study in the last slide, but here the correlation length is fixed at 200 m with a varying turbulence strength sigma.</a:t>
            </a:r>
          </a:p>
          <a:p>
            <a:r>
              <a:rPr lang="en-US" dirty="0"/>
              <a:t>As with the previous case, </a:t>
            </a:r>
          </a:p>
          <a:p>
            <a:r>
              <a:rPr lang="en-US" dirty="0"/>
              <a:t>1. larger turbulence variance or strength correspond …</a:t>
            </a:r>
          </a:p>
          <a:p>
            <a:r>
              <a:rPr lang="en-US" dirty="0"/>
              <a:t>2. Turbulence simultaneously weakens and thickens the shocks,</a:t>
            </a:r>
          </a:p>
          <a:p>
            <a:r>
              <a:rPr lang="en-US" dirty="0"/>
              <a:t>3. Turbulence leads to energy and loudness reduction</a:t>
            </a:r>
          </a:p>
          <a:p>
            <a:r>
              <a:rPr lang="en-US" dirty="0"/>
              <a:t>Such reduction is consistent with acoustic measurements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386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44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now discuss the modeling of the variance of the loudness of sonic booms.</a:t>
            </a:r>
          </a:p>
          <a:p>
            <a:r>
              <a:rPr lang="en-US" dirty="0"/>
              <a:t>In a turbulence field, the acoustic pressure field is treated as a sum of the mean part and the random part, denoted by P tilde.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3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addition to the mean acoustic pressure field, we are also interested in the rms acoustic pressure field so we can bound our predictions through a random turbulence field.</a:t>
            </a:r>
          </a:p>
          <a:p>
            <a:r>
              <a:rPr lang="en-US" dirty="0"/>
              <a:t>To obtain an expression for the rms acoustic pressure, we use this expression for the Green’s function, which we have already discussed.</a:t>
            </a:r>
          </a:p>
          <a:p>
            <a:r>
              <a:rPr lang="en-US" dirty="0"/>
              <a:t>We then iterate to second order and calculate this convolution of the Green’s function with itself, at the same frequency.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63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9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rms acoustic pressure can be predicted if turbulence parameters are accurately estimated.</a:t>
            </a:r>
          </a:p>
          <a:p>
            <a:r>
              <a:rPr lang="en-US" dirty="0"/>
              <a:t>In the absence of such parameters and to illustrate the utility of the methodology, I use a propagation distance of x =1 km,</a:t>
            </a:r>
          </a:p>
          <a:p>
            <a:r>
              <a:rPr lang="en-US" dirty="0"/>
              <a:t>as well as a turbulence strength sigma of 0.2/340 and a correlation length ell of 150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68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0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470025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38DE5C90-8E1D-4C0F-9B89-4BB259D03D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41138" y="6469063"/>
            <a:ext cx="550862" cy="388937"/>
          </a:xfrm>
        </p:spPr>
        <p:txBody>
          <a:bodyPr anchor="ctr"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230D22D6-9D47-4895-A806-D02861F610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29C26-BF61-498D-AA6C-41387AC4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8026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8" y="177249"/>
            <a:ext cx="10520109" cy="622300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052945"/>
            <a:ext cx="11571817" cy="5340298"/>
          </a:xfrm>
        </p:spPr>
        <p:txBody>
          <a:bodyPr/>
          <a:lstStyle>
            <a:lvl1pPr marL="227013" indent="-227013">
              <a:spcBef>
                <a:spcPts val="1200"/>
              </a:spcBef>
              <a:buSzPct val="90000"/>
              <a:defRPr sz="2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tabLst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7438" indent="-173038">
              <a:buSzPct val="90000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4963" indent="-233363">
              <a:tabLst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01838" indent="-173038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03D03488-4851-420C-9BBF-E41C16C647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 anchor="ctr"/>
          <a:lstStyle>
            <a:lvl1pPr algn="r">
              <a:defRPr sz="9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31DD3C4B-036E-4AED-9291-1DC0D6EAFA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53127-5930-4076-8D87-F8B291FC9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4953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E02C930-1AF5-4791-B370-8254AA4DA787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/>
              <a:t>Pre-Decisional – For Internal NASA Use Only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9E9A61B6-A5BC-4B53-A41A-74F54F4EF1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D573493C-DEEA-4DD3-A9FE-0403D7C85E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35977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BD4AB8BA-4DEC-4933-BDC6-C3EE35F9D00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A3041203-9414-435E-9EB6-0EBBECF303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3FAD500-6A8A-4952-ADFC-F2C868FC5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6988"/>
            <a:ext cx="4114800" cy="365125"/>
          </a:xfr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665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535915BD-8518-476E-92D0-108F81C0928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0CB4497C-0A64-477C-A574-3AD8DC6EFA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287470D-B4EE-49B1-A2E5-1E0791A4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3127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8" y="177249"/>
            <a:ext cx="1053253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C6646889-61FD-4181-AE0A-377C6C4DBB3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41138" y="6469063"/>
            <a:ext cx="550862" cy="388937"/>
          </a:xfrm>
        </p:spPr>
        <p:txBody>
          <a:bodyPr/>
          <a:lstStyle>
            <a:lvl1pPr algn="r">
              <a:defRPr sz="9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78A4C16C-A533-4C37-B717-D0E0005622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50B0D3B-4D4E-44DA-AA0B-8A9C57B24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498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A3FD28FC-AD4C-430E-B7AD-3E6CFE5041F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34788" y="6469063"/>
            <a:ext cx="549275" cy="388937"/>
          </a:xfrm>
        </p:spPr>
        <p:txBody>
          <a:bodyPr anchor="ctr"/>
          <a:lstStyle>
            <a:lvl1pPr algn="r">
              <a:defRPr sz="9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E079EC29-06AD-47F2-8FE2-E8F0197BF7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C6A885C-88DA-4821-87F4-BF925347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2049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5E6DB997-4DB4-4630-960C-CD960950A1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1641138" y="6469063"/>
            <a:ext cx="550862" cy="388937"/>
          </a:xfrm>
        </p:spPr>
        <p:txBody>
          <a:bodyPr/>
          <a:lstStyle>
            <a:lvl1pPr algn="r">
              <a:defRPr sz="9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1D22CACA-99CE-4F09-A264-93002534CA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B0BF5C-1C73-49DB-B0DF-8760BB390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6808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C944EB23-8FA4-4B07-9926-AC65BBC4155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552D3DAB-A42D-482F-AB4E-A515A86C94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A68792-6756-4726-815A-A8ECEFAB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4652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6541389B-5452-4A4F-B8A0-B99FA40D52E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3481FA2D-910D-401A-A807-9CB36830EB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19450-DE43-4495-92ED-90E4E9C0D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2678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66700"/>
            <a:ext cx="28956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66700"/>
            <a:ext cx="84836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795E4B7C-6F19-4377-9B46-B0185AD150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803E815F-F498-4340-8195-1704A61321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4B28-7D70-4886-9A6D-8EC4D036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04423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8" y="187188"/>
            <a:ext cx="10520109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4114800"/>
            <a:ext cx="11571817" cy="2147888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C6912E4A-70F3-4778-9F43-58C19097C4D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26292D48-FF22-4F32-B7CC-999BD8D12B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2B8A0-8505-4170-8061-AE06E3D0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202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8" y="177249"/>
            <a:ext cx="10520109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C5AF0191-816D-4BA2-B767-D11B28B6A86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0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970330A5-895E-484E-998F-E0028AACE5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6CB991-9E4B-4AA2-94C8-719547404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9973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>
            <a:extLst>
              <a:ext uri="{FF2B5EF4-FFF2-40B4-BE49-F238E27FC236}">
                <a16:creationId xmlns:a16="http://schemas.microsoft.com/office/drawing/2014/main" id="{1EEC9819-E05E-45B3-AF9D-E8B566FE7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6388" y="177800"/>
            <a:ext cx="105330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2051" name="Rectangle 13">
            <a:extLst>
              <a:ext uri="{FF2B5EF4-FFF2-40B4-BE49-F238E27FC236}">
                <a16:creationId xmlns:a16="http://schemas.microsoft.com/office/drawing/2014/main" id="{7F72D1FC-175F-454D-A299-4BD1662C1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11571288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9" name="Rectangle 15">
            <a:extLst>
              <a:ext uri="{FF2B5EF4-FFF2-40B4-BE49-F238E27FC236}">
                <a16:creationId xmlns:a16="http://schemas.microsoft.com/office/drawing/2014/main" id="{98D6615F-2351-4C23-A7FC-F1075DEAB2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77600" y="6392863"/>
            <a:ext cx="5508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677085"/>
                </a:solidFill>
                <a:latin typeface="75 Helvetica Bold" charset="0"/>
              </a:defRPr>
            </a:lvl1pPr>
          </a:lstStyle>
          <a:p>
            <a:pPr>
              <a:defRPr/>
            </a:pPr>
            <a:fld id="{021AC319-D74B-4600-94C6-C38E7DF792C3}" type="slidenum">
              <a:rPr lang="en-US"/>
              <a:pPr>
                <a:defRPr/>
              </a:pPr>
              <a:t>‹#›</a:t>
            </a:fld>
            <a:endParaRPr lang="en-US" sz="1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C8C752-4F3F-4430-8785-3FD8B449506E}"/>
              </a:ext>
            </a:extLst>
          </p:cNvPr>
          <p:cNvCxnSpPr/>
          <p:nvPr userDrawn="1"/>
        </p:nvCxnSpPr>
        <p:spPr bwMode="auto">
          <a:xfrm>
            <a:off x="304800" y="889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4" name="Picture 2">
            <a:extLst>
              <a:ext uri="{FF2B5EF4-FFF2-40B4-BE49-F238E27FC236}">
                <a16:creationId xmlns:a16="http://schemas.microsoft.com/office/drawing/2014/main" id="{5A7E6C68-42B3-4D43-828D-5DBC7D3AFAF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600" y="187325"/>
            <a:ext cx="7397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FBC1694-1D9B-4BE1-B9D6-06BE629CE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2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ＭＳ Ｐゴシック" pitchFamily="-108" charset="-128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ＭＳ Ｐゴシック" pitchFamily="-108" charset="-128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ＭＳ Ｐゴシック" pitchFamily="-108" charset="-128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  <a:ea typeface="ＭＳ Ｐゴシック" pitchFamily="-108" charset="-128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20.png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BA5131-C85C-FF4D-88AA-2B32491A8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651D4F-1FB7-5D42-9CED-987E3FA7CB49}"/>
              </a:ext>
            </a:extLst>
          </p:cNvPr>
          <p:cNvSpPr txBox="1"/>
          <p:nvPr/>
        </p:nvSpPr>
        <p:spPr>
          <a:xfrm>
            <a:off x="0" y="-59564"/>
            <a:ext cx="1131167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effectLst/>
              </a:rPr>
              <a:t>Higher-order statistical moments of predicted sonic </a:t>
            </a:r>
          </a:p>
          <a:p>
            <a:pPr algn="ctr"/>
            <a:r>
              <a:rPr lang="en-US" sz="3000" b="1" dirty="0">
                <a:effectLst/>
              </a:rPr>
              <a:t>boom waveforms through turbulence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F6682-58DE-3A4A-AEFB-2B5F8F4BF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6872" y="-59563"/>
            <a:ext cx="1165127" cy="10156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3CC148-E0FD-3B41-925D-4900E05EF509}"/>
              </a:ext>
            </a:extLst>
          </p:cNvPr>
          <p:cNvSpPr txBox="1"/>
          <p:nvPr/>
        </p:nvSpPr>
        <p:spPr>
          <a:xfrm>
            <a:off x="8080513" y="3276107"/>
            <a:ext cx="411148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Joel B. Lonzaga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NASA Langley Research Center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Hampton, Virginia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joel.b.lonzaga@nasa.gov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E9F8AA-7918-A14F-826B-4665BFD385C1}"/>
              </a:ext>
            </a:extLst>
          </p:cNvPr>
          <p:cNvSpPr txBox="1"/>
          <p:nvPr/>
        </p:nvSpPr>
        <p:spPr>
          <a:xfrm>
            <a:off x="6465455" y="5420140"/>
            <a:ext cx="5726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185th Meeting, Acoustical Society of America</a:t>
            </a: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Acoustics 23 Sydney</a:t>
            </a: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Dec 4-8, 2023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301FD1-F261-4F5A-9525-D822DB2F6B0D}"/>
              </a:ext>
            </a:extLst>
          </p:cNvPr>
          <p:cNvSpPr txBox="1"/>
          <p:nvPr/>
        </p:nvSpPr>
        <p:spPr>
          <a:xfrm>
            <a:off x="4701309" y="64358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3085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7B916-5764-3042-8705-BF54651D8E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C3F5E-090D-93B5-470F-24393A5A8E31}"/>
              </a:ext>
            </a:extLst>
          </p:cNvPr>
          <p:cNvSpPr txBox="1"/>
          <p:nvPr/>
        </p:nvSpPr>
        <p:spPr>
          <a:xfrm>
            <a:off x="-68580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C6727E-AE70-95B2-011F-03B8BC2F590F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Outline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D4EFB-2554-198C-E597-82D1009CC500}"/>
              </a:ext>
            </a:extLst>
          </p:cNvPr>
          <p:cNvSpPr txBox="1"/>
          <p:nvPr/>
        </p:nvSpPr>
        <p:spPr>
          <a:xfrm>
            <a:off x="783771" y="1223158"/>
            <a:ext cx="7457811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Motivation of theoretical work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Use of the Multiple Scattering Theory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Acousto</a:t>
            </a:r>
            <a:r>
              <a:rPr lang="en-US" sz="2000" dirty="0"/>
              <a:t>-turbulence interaction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Review of the mean scattering effects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Derivation of the root-mean-square acoustic pressure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Incorporation of the scattering effects into a Burgers equation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Modeling using the Burgers equation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Qualitative comparison with measured data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Conclusion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49347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7B916-5764-3042-8705-BF54651D8E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C3F5E-090D-93B5-470F-24393A5A8E31}"/>
              </a:ext>
            </a:extLst>
          </p:cNvPr>
          <p:cNvSpPr txBox="1"/>
          <p:nvPr/>
        </p:nvSpPr>
        <p:spPr>
          <a:xfrm>
            <a:off x="-68580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FCCA8-EC82-DBB4-DC7E-787AE86B5562}"/>
              </a:ext>
            </a:extLst>
          </p:cNvPr>
          <p:cNvSpPr txBox="1"/>
          <p:nvPr/>
        </p:nvSpPr>
        <p:spPr>
          <a:xfrm>
            <a:off x="268356" y="99394"/>
            <a:ext cx="10843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21CC0"/>
                </a:solidFill>
              </a:rPr>
              <a:t>Motivation: Turbulence Effects on Measured Sonic Booms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406716-760D-D9F2-77A5-65B1BA082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80" y="978200"/>
            <a:ext cx="4351742" cy="36132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A3D831-A3B7-9E01-146E-E7C188006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157" y="919389"/>
            <a:ext cx="4735879" cy="35540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8938567-C372-72AC-1066-543E00D3A315}"/>
              </a:ext>
            </a:extLst>
          </p:cNvPr>
          <p:cNvSpPr txBox="1"/>
          <p:nvPr/>
        </p:nvSpPr>
        <p:spPr>
          <a:xfrm>
            <a:off x="1007489" y="4751342"/>
            <a:ext cx="9739400" cy="181588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4DEA"/>
                </a:solidFill>
              </a:rPr>
              <a:t>Single Flight: Sonic Boom Arrivals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SonicBAT Flight Test in Edwards AFB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Measured booms from 18 microphones within a linear array, each ~30 m apart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Without turbulence, booms should have been nearly identical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The variability among the booms is observable, especially when booms are aligned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85DD44-7800-77AD-D989-59B237A041C5}"/>
              </a:ext>
            </a:extLst>
          </p:cNvPr>
          <p:cNvSpPr txBox="1"/>
          <p:nvPr/>
        </p:nvSpPr>
        <p:spPr>
          <a:xfrm>
            <a:off x="1864427" y="938150"/>
            <a:ext cx="2386940" cy="2256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86921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7B916-5764-3042-8705-BF54651D8E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C3F5E-090D-93B5-470F-24393A5A8E31}"/>
              </a:ext>
            </a:extLst>
          </p:cNvPr>
          <p:cNvSpPr txBox="1"/>
          <p:nvPr/>
        </p:nvSpPr>
        <p:spPr>
          <a:xfrm>
            <a:off x="-68580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D9E82F-2E5E-AC7A-E9B7-2421A2AC7E27}"/>
                  </a:ext>
                </a:extLst>
              </p:cNvPr>
              <p:cNvSpPr txBox="1"/>
              <p:nvPr/>
            </p:nvSpPr>
            <p:spPr>
              <a:xfrm>
                <a:off x="1165413" y="913631"/>
                <a:ext cx="9493622" cy="4859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000" b="1" dirty="0">
                    <a:latin typeface="Cambria Math" panose="02040503050406030204" pitchFamily="18" charset="0"/>
                  </a:rPr>
                  <a:t>Linear Acoustic Wave Equations for  Inhomogeneous Media</a:t>
                </a:r>
                <a:endParaRPr lang="en-US" sz="1200" i="1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</m:acc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acc>
                      <m:accPr>
                        <m:chr m:val="̃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 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p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000" dirty="0"/>
                  <a:t>Acoustic Pressure</a:t>
                </a:r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=∫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000" b="1" dirty="0"/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000" dirty="0"/>
                  <a:t>Green’s Function</a:t>
                </a:r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∫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p>
                          <m:sSup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d>
                          <m:d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𝐤</m:t>
                            </m:r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0" smtClean="0">
                                    <a:latin typeface="Cambria Math" panose="02040503050406030204" pitchFamily="18" charset="0"/>
                                  </a:rPr>
                                  <m:t>𝐤</m:t>
                                </m:r>
                              </m:e>
                              <m:sup>
                                <m:r>
                                  <a:rPr lang="en-US" sz="2000" b="1" i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000" b="1" dirty="0"/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)=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</m:num>
                      <m:den>
                        <m:acc>
                          <m:accPr>
                            <m:chr m:val="̅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dirty="0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</m:acc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000" dirty="0"/>
                  <a:t>Fourier transform</a:t>
                </a:r>
              </a:p>
              <a:p>
                <a:pPr marL="1257300" lvl="2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=∫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0" smtClean="0">
                                    <a:latin typeface="Cambria Math" panose="02040503050406030204" pitchFamily="18" charset="0"/>
                                  </a:rPr>
                                  <m:t>𝐫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;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p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D9E82F-2E5E-AC7A-E9B7-2421A2AC7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413" y="913631"/>
                <a:ext cx="9493622" cy="4859600"/>
              </a:xfrm>
              <a:prstGeom prst="rect">
                <a:avLst/>
              </a:prstGeom>
              <a:blipFill>
                <a:blip r:embed="rId3"/>
                <a:stretch>
                  <a:fillRect l="-534" t="-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36FCCA8-EC82-DBB4-DC7E-787AE86B5562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Green’s Function in Fourier Domain</a:t>
            </a:r>
          </a:p>
        </p:txBody>
      </p:sp>
    </p:spTree>
    <p:extLst>
      <p:ext uri="{BB962C8B-B14F-4D97-AF65-F5344CB8AC3E}">
        <p14:creationId xmlns:p14="http://schemas.microsoft.com/office/powerpoint/2010/main" val="288589152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Turbulence Effects in the Burgers Equation(1)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B5B8A-B1A4-FA49-9251-64A7802A6446}"/>
                  </a:ext>
                </a:extLst>
              </p:cNvPr>
              <p:cNvSpPr txBox="1"/>
              <p:nvPr/>
            </p:nvSpPr>
            <p:spPr>
              <a:xfrm>
                <a:off x="630909" y="900230"/>
                <a:ext cx="10481038" cy="5084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Green’s Function Solution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742950" lvl="1" indent="-285750">
                  <a:buFont typeface="Wingdings" pitchFamily="2" charset="2"/>
                  <a:buChar char="Ø"/>
                </a:pPr>
                <a:r>
                  <a:rPr lang="en-US" dirty="0"/>
                  <a:t>Based on Multiple Scattering Theory </a:t>
                </a: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Helvetica"/>
                    <a:ea typeface="ＭＳ Ｐゴシック"/>
                  </a:rPr>
                  <a:t>[Ref1:Lonzaga (2023)]</a:t>
                </a:r>
                <a:endParaRPr lang="en-US" dirty="0"/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Ø"/>
                  <a:tabLst/>
                  <a:defRPr/>
                </a:pPr>
                <a:endParaRPr lang="en-US" dirty="0"/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Ø"/>
                  <a:tabLst/>
                  <a:defRPr/>
                </a:pPr>
                <a:r>
                  <a:rPr lang="en-US" dirty="0"/>
                  <a:t>Ensemble averaging and </a:t>
                </a:r>
                <a:r>
                  <a:rPr lang="en-US" dirty="0" err="1"/>
                  <a:t>Bourret</a:t>
                </a:r>
                <a:r>
                  <a:rPr lang="en-US" dirty="0"/>
                  <a:t> approximation </a:t>
                </a:r>
                <a:r>
                  <a:rPr lang="en-US" sz="1400" i="1" dirty="0">
                    <a:solidFill>
                      <a:schemeClr val="bg1">
                        <a:lumMod val="50000"/>
                      </a:schemeClr>
                    </a:solidFill>
                  </a:rPr>
                  <a:t>[Ref2:Bourret (1963)]</a:t>
                </a:r>
                <a:endParaRPr lang="en-US" sz="1400" dirty="0"/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1 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</m:oMath>
                </a14:m>
                <a:endParaRPr lang="en-US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00100" lvl="1" indent="-342900">
                  <a:buFont typeface="Wingdings" pitchFamily="2" charset="2"/>
                  <a:buChar char="Ø"/>
                </a:pPr>
                <a:r>
                  <a:rPr lang="en-US" dirty="0" err="1"/>
                  <a:t>Acousto</a:t>
                </a:r>
                <a:r>
                  <a:rPr lang="en-US" dirty="0"/>
                  <a:t>-turbulence interaction energy</a:t>
                </a:r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∫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p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00100" lvl="1" indent="-342900">
                  <a:buFont typeface="Wingdings" pitchFamily="2" charset="2"/>
                  <a:buChar char="Ø"/>
                </a:pPr>
                <a:r>
                  <a:rPr lang="en-US" dirty="0"/>
                  <a:t>Exponential correlation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−|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|/ℓ</m:t>
                        </m:r>
                      </m:sup>
                    </m:sSup>
                  </m:oMath>
                </a14:m>
                <a:endParaRPr lang="en-US" dirty="0"/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714500" lvl="3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b="1" dirty="0"/>
              </a:p>
              <a:p>
                <a:endParaRPr lang="en-US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B5B8A-B1A4-FA49-9251-64A7802A6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09" y="900230"/>
                <a:ext cx="10481038" cy="5084212"/>
              </a:xfrm>
              <a:prstGeom prst="rect">
                <a:avLst/>
              </a:prstGeom>
              <a:blipFill>
                <a:blip r:embed="rId3"/>
                <a:stretch>
                  <a:fillRect l="-484" t="-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CBA5D56-209F-28E2-4A38-63A0C7DDD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85494-E5B4-9D77-E1B0-50480E2DA102}"/>
              </a:ext>
            </a:extLst>
          </p:cNvPr>
          <p:cNvSpPr txBox="1"/>
          <p:nvPr/>
        </p:nvSpPr>
        <p:spPr>
          <a:xfrm>
            <a:off x="190006" y="6305793"/>
            <a:ext cx="104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Ref1: Lonzaga (2023), “</a:t>
            </a:r>
            <a:r>
              <a:rPr lang="en-US" sz="1400" i="1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Helvetica" pitchFamily="2" charset="0"/>
              </a:rPr>
              <a:t>Multiple scattering theory for modeling sonic booms in atmospheric turbulence”</a:t>
            </a:r>
          </a:p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Ref2: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Bourret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(1963), “The scattering of sound in a turbulent and thermally random medium by the method of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bilocal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perturbations”</a:t>
            </a:r>
            <a:endParaRPr lang="en-US" sz="1400" i="1" u="none" strike="noStrike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740684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Turbulence Effects in the Burgers Equation(2)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B5B8A-B1A4-FA49-9251-64A7802A6446}"/>
                  </a:ext>
                </a:extLst>
              </p:cNvPr>
              <p:cNvSpPr txBox="1"/>
              <p:nvPr/>
            </p:nvSpPr>
            <p:spPr>
              <a:xfrm>
                <a:off x="630909" y="900230"/>
                <a:ext cx="10481038" cy="5132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Mean acoustic pressure and dispersion relation: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⟩=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i="1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is the scattering coefficient and obtained from the dispersion relation</a:t>
                </a: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r>
                  <a:rPr lang="en-US" b="0" dirty="0"/>
                  <a:t>Dispersion relation: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1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Integration of scattering coefficient into the Burgers equation </a:t>
                </a: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Helvetica"/>
                    <a:ea typeface="ＭＳ Ｐゴシック"/>
                  </a:rPr>
                  <a:t>[Ref3:Lonzaga (2019)]</a:t>
                </a:r>
                <a:endParaRPr lang="en-US" b="1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⟩⟨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⟩−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)⟩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sz="1600" dirty="0"/>
                  <a:t>		            </a:t>
                </a:r>
              </a:p>
              <a:p>
                <a:r>
                  <a:rPr lang="en-US" sz="1600" dirty="0">
                    <a:solidFill>
                      <a:srgbClr val="0106FF"/>
                    </a:solidFill>
                  </a:rPr>
                  <a:t>		                       Nonlinearity	          </a:t>
                </a:r>
                <a:r>
                  <a:rPr lang="en-US" sz="1600" dirty="0">
                    <a:solidFill>
                      <a:srgbClr val="FF0000"/>
                    </a:solidFill>
                  </a:rPr>
                  <a:t>Absorption     </a:t>
                </a:r>
                <a:r>
                  <a:rPr lang="en-US" sz="1600" dirty="0">
                    <a:solidFill>
                      <a:srgbClr val="00B050"/>
                    </a:solidFill>
                  </a:rPr>
                  <a:t>Scattering from Turbulence</a:t>
                </a: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sz="16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B5B8A-B1A4-FA49-9251-64A7802A6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09" y="900230"/>
                <a:ext cx="10481038" cy="5132046"/>
              </a:xfrm>
              <a:prstGeom prst="rect">
                <a:avLst/>
              </a:prstGeom>
              <a:blipFill>
                <a:blip r:embed="rId3"/>
                <a:stretch>
                  <a:fillRect l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81A65898-73BE-044A-A203-B2F5208A8495}"/>
              </a:ext>
            </a:extLst>
          </p:cNvPr>
          <p:cNvSpPr/>
          <p:nvPr/>
        </p:nvSpPr>
        <p:spPr>
          <a:xfrm rot="16200000">
            <a:off x="4476165" y="3983951"/>
            <a:ext cx="181676" cy="2246296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2309EA6-F758-094B-ADE1-5661D808C782}"/>
              </a:ext>
            </a:extLst>
          </p:cNvPr>
          <p:cNvSpPr/>
          <p:nvPr/>
        </p:nvSpPr>
        <p:spPr>
          <a:xfrm rot="16200000">
            <a:off x="6411012" y="4732195"/>
            <a:ext cx="181678" cy="74980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844DA8D5-EC2C-7446-A03B-18D9FC976CDD}"/>
              </a:ext>
            </a:extLst>
          </p:cNvPr>
          <p:cNvSpPr/>
          <p:nvPr/>
        </p:nvSpPr>
        <p:spPr>
          <a:xfrm rot="16200000">
            <a:off x="7223468" y="4964610"/>
            <a:ext cx="180166" cy="283464"/>
          </a:xfrm>
          <a:prstGeom prst="leftBrace">
            <a:avLst/>
          </a:prstGeom>
          <a:ln>
            <a:solidFill>
              <a:srgbClr val="3ECE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ECE59"/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CBA5D56-209F-28E2-4A38-63A0C7DDD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6EBBF-A986-0D1E-E5B3-2C4C27E8253A}"/>
              </a:ext>
            </a:extLst>
          </p:cNvPr>
          <p:cNvSpPr txBox="1"/>
          <p:nvPr/>
        </p:nvSpPr>
        <p:spPr>
          <a:xfrm>
            <a:off x="163285" y="6536486"/>
            <a:ext cx="85769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ea typeface="ＭＳ Ｐゴシック"/>
              </a:rPr>
              <a:t>Ref3: Lonzaga (2019), “</a:t>
            </a:r>
            <a:r>
              <a:rPr lang="en-US" sz="1400" i="1" u="none" strike="noStrike" dirty="0">
                <a:solidFill>
                  <a:schemeClr val="bg1">
                    <a:lumMod val="50000"/>
                  </a:schemeClr>
                </a:solidFill>
                <a:effectLst/>
              </a:rPr>
              <a:t>Recent Enhancements to NASA’s PCBoom Sonic Boom Propagation Code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ea typeface="ＭＳ Ｐゴシック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963479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421CC0"/>
                </a:solidFill>
              </a:rPr>
              <a:t>Modeling Turbulence Effects Using Different Correlation Lengths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A74D3D-D8F2-9D5F-373C-6CE923BF3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990" y="3985871"/>
            <a:ext cx="3618667" cy="27060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DA5ABE-FF7B-0A04-A3A2-9B2D06C208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222" y="982009"/>
            <a:ext cx="3605946" cy="2706022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2E068EB-1888-F9C3-F6DD-B92C64DFE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BF669-63D5-93DF-1663-0A33CE299913}"/>
              </a:ext>
            </a:extLst>
          </p:cNvPr>
          <p:cNvSpPr txBox="1"/>
          <p:nvPr/>
        </p:nvSpPr>
        <p:spPr>
          <a:xfrm>
            <a:off x="6192456" y="1539433"/>
            <a:ext cx="221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Sonic booms through turbulence with different correlation lengths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32387B-A754-BE20-4FAA-2EE690747B9A}"/>
              </a:ext>
            </a:extLst>
          </p:cNvPr>
          <p:cNvSpPr txBox="1"/>
          <p:nvPr/>
        </p:nvSpPr>
        <p:spPr>
          <a:xfrm>
            <a:off x="6355718" y="4502552"/>
            <a:ext cx="2047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Sonic boom energy content (SEL) and loudness (PL)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A93CD8-5D52-FC1B-9010-BC8A2456DF35}"/>
              </a:ext>
            </a:extLst>
          </p:cNvPr>
          <p:cNvSpPr txBox="1"/>
          <p:nvPr/>
        </p:nvSpPr>
        <p:spPr>
          <a:xfrm>
            <a:off x="250774" y="967069"/>
            <a:ext cx="5590581" cy="5016758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Burgers equation was used to generate the model waveforms through turbulence fields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Larger correlation lengths result in waveforms with smaller peak overpressures and larger rise times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On average, turbulence weakens and thickens shocks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Energy reduction (SEL)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Loudness reduction (Perceived Level) until minimum is reached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Loudness starts to increase due to emergence of a weak shock to the left of the original shock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Reduction consistent with acoustic measurements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Results have been published with JASA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ＭＳ Ｐゴシック"/>
              </a:rPr>
              <a:t>[Ref1:Lonzaga 2023]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791B6F-7A4B-9476-16A5-8C52AAD72634}"/>
                  </a:ext>
                </a:extLst>
              </p:cNvPr>
              <p:cNvSpPr txBox="1"/>
              <p:nvPr/>
            </p:nvSpPr>
            <p:spPr>
              <a:xfrm>
                <a:off x="9457083" y="4105081"/>
                <a:ext cx="13744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=700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latin typeface="Cambria Math" panose="02040503050406030204" pitchFamily="18" charset="0"/>
                  </a:rPr>
                  <a:t>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=1/340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791B6F-7A4B-9476-16A5-8C52AAD72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7083" y="4105081"/>
                <a:ext cx="1374479" cy="646331"/>
              </a:xfrm>
              <a:prstGeom prst="rect">
                <a:avLst/>
              </a:prstGeom>
              <a:blipFill>
                <a:blip r:embed="rId5"/>
                <a:stretch>
                  <a:fillRect t="-3922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8DE41EA-003C-10B0-A714-4CA4F927A5CF}"/>
              </a:ext>
            </a:extLst>
          </p:cNvPr>
          <p:cNvSpPr txBox="1"/>
          <p:nvPr/>
        </p:nvSpPr>
        <p:spPr>
          <a:xfrm>
            <a:off x="71755" y="6564348"/>
            <a:ext cx="83003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/>
                <a:ea typeface="ＭＳ Ｐゴシック"/>
              </a:rPr>
              <a:t>Ref1: Lonzaga (2023), “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pitchFamily="2" charset="0"/>
                <a:ea typeface="ＭＳ Ｐゴシック"/>
              </a:rPr>
              <a:t>Multiple scattering theory for modeling sonic booms in atmospheric turbulence”</a:t>
            </a:r>
          </a:p>
        </p:txBody>
      </p:sp>
    </p:spTree>
    <p:extLst>
      <p:ext uri="{BB962C8B-B14F-4D97-AF65-F5344CB8AC3E}">
        <p14:creationId xmlns:p14="http://schemas.microsoft.com/office/powerpoint/2010/main" val="282272623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FEEA54-8730-F78B-1A62-40111736E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68" y="4010879"/>
            <a:ext cx="3575258" cy="26735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Modeling Turbulence Effects Using Different Variance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2E068EB-1888-F9C3-F6DD-B92C64DFE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BF669-63D5-93DF-1663-0A33CE299913}"/>
              </a:ext>
            </a:extLst>
          </p:cNvPr>
          <p:cNvSpPr txBox="1"/>
          <p:nvPr/>
        </p:nvSpPr>
        <p:spPr>
          <a:xfrm>
            <a:off x="6192456" y="1539433"/>
            <a:ext cx="2210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Sonic booms through turbulence with different variances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32387B-A754-BE20-4FAA-2EE690747B9A}"/>
              </a:ext>
            </a:extLst>
          </p:cNvPr>
          <p:cNvSpPr txBox="1"/>
          <p:nvPr/>
        </p:nvSpPr>
        <p:spPr>
          <a:xfrm>
            <a:off x="6355718" y="4502552"/>
            <a:ext cx="2047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Sonic boom energy content (SEL) and loudness (PL)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A93CD8-5D52-FC1B-9010-BC8A2456DF35}"/>
              </a:ext>
            </a:extLst>
          </p:cNvPr>
          <p:cNvSpPr txBox="1"/>
          <p:nvPr/>
        </p:nvSpPr>
        <p:spPr>
          <a:xfrm>
            <a:off x="250774" y="967069"/>
            <a:ext cx="5590581" cy="2062103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Larger turbulence variances result in waveforms with smaller peak overpressures and larger rise times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Turbulence weakens and thickens shocks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Reduction of energy (SEL) and loudness (PL)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Reduction consistent with sonic boom measurements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791B6F-7A4B-9476-16A5-8C52AAD72634}"/>
                  </a:ext>
                </a:extLst>
              </p:cNvPr>
              <p:cNvSpPr txBox="1"/>
              <p:nvPr/>
            </p:nvSpPr>
            <p:spPr>
              <a:xfrm>
                <a:off x="9516242" y="4179386"/>
                <a:ext cx="13436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=700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b="0" dirty="0">
                    <a:latin typeface="Cambria Math" panose="02040503050406030204" pitchFamily="18" charset="0"/>
                  </a:rPr>
                  <a:t>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ℓ=200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791B6F-7A4B-9476-16A5-8C52AAD72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6242" y="4179386"/>
                <a:ext cx="1343638" cy="646331"/>
              </a:xfrm>
              <a:prstGeom prst="rect">
                <a:avLst/>
              </a:prstGeom>
              <a:blipFill>
                <a:blip r:embed="rId4"/>
                <a:stretch>
                  <a:fillRect t="-5769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F6A4A15-F6BF-121C-4CC4-C9AF15999B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196" y="1046395"/>
            <a:ext cx="3385648" cy="25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8580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CF38B-42A5-7448-BCA6-8C281FC0D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92" y="2862769"/>
            <a:ext cx="5078708" cy="3811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Mean-Valued Waveform From Recorded Sonic Booms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2E068EB-1888-F9C3-F6DD-B92C64DFE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EF7097-9406-F8F7-F279-FB1181662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076746"/>
            <a:ext cx="4609087" cy="36266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5A93CD8-5D52-FC1B-9010-BC8A2456DF35}"/>
              </a:ext>
            </a:extLst>
          </p:cNvPr>
          <p:cNvSpPr txBox="1"/>
          <p:nvPr/>
        </p:nvSpPr>
        <p:spPr>
          <a:xfrm>
            <a:off x="505418" y="967069"/>
            <a:ext cx="11370207" cy="181588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Measured sonic boom waveforms from a steady supersonic flight pass,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Without turbulence, waveforms should be nearly identical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Mean waveform is shown with model waveform without turbulence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Loudness reduction of about 10 dB (PL)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Consistent with numerical simulations over a range of turbulence parameters during the flight test</a:t>
            </a:r>
          </a:p>
        </p:txBody>
      </p:sp>
    </p:spTree>
    <p:extLst>
      <p:ext uri="{BB962C8B-B14F-4D97-AF65-F5344CB8AC3E}">
        <p14:creationId xmlns:p14="http://schemas.microsoft.com/office/powerpoint/2010/main" val="96183097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Modeling the Variance of the Loudness of Sonic Booms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E9FC443-ED10-CE2C-7353-45FBED4A6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9EA1CF-B158-9D85-CD1D-D8C95584819D}"/>
                  </a:ext>
                </a:extLst>
              </p:cNvPr>
              <p:cNvSpPr txBox="1"/>
              <p:nvPr/>
            </p:nvSpPr>
            <p:spPr>
              <a:xfrm>
                <a:off x="509286" y="1018197"/>
                <a:ext cx="9855775" cy="5649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Random acoustic pressure field as a sum of the mean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fluctuating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parts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Variance of the acoustic pressure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⟨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 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−⟨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From Parseval’s theorem, the energy content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=∫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Loudness of the acoustic pressure is related to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=∫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Weighting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For energy content and loudness of the mean-valued waveform,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For energy content and loudness of the root-mean-square waveform,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rms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9EA1CF-B158-9D85-CD1D-D8C955848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86" y="1018197"/>
                <a:ext cx="9855775" cy="5649495"/>
              </a:xfrm>
              <a:prstGeom prst="rect">
                <a:avLst/>
              </a:prstGeom>
              <a:blipFill>
                <a:blip r:embed="rId3"/>
                <a:stretch>
                  <a:fillRect l="-515" t="-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32295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Modeling the Variance Of The Acoustic Pressure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E9FC443-ED10-CE2C-7353-45FBED4A6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030B08-C968-45E4-FE6E-AE6F9868FEF1}"/>
                  </a:ext>
                </a:extLst>
              </p:cNvPr>
              <p:cNvSpPr txBox="1"/>
              <p:nvPr/>
            </p:nvSpPr>
            <p:spPr>
              <a:xfrm>
                <a:off x="268356" y="902223"/>
                <a:ext cx="9699585" cy="568347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Calculation of the root-mean-square acoustic pressure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rms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Use the Green’s function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∫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1">
                              <a:latin typeface="Cambria Math" panose="02040503050406030204" pitchFamily="18" charset="0"/>
                            </a:rPr>
                            <m:t>𝐤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  <m:sup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d>
                            <m:d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  <m:r>
                                <a:rPr lang="en-US" sz="1800" b="1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0" smtClean="0"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e>
                                <m:sup>
                                  <m:r>
                                    <a:rPr lang="en-US" sz="1800" b="1" i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sz="1800" b="1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800" b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Iterate the Green’s function expression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Calculate </a:t>
                </a:r>
              </a:p>
              <a:p>
                <a:r>
                  <a:rPr lang="en-US" sz="1800" dirty="0"/>
                  <a:t>	1.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8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1800" b="1" i="0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US" b="1" dirty="0"/>
              </a:p>
              <a:p>
                <a:r>
                  <a:rPr lang="en-US" sz="1800" dirty="0"/>
                  <a:t>	2.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⟨</m:t>
                    </m:r>
                    <m:acc>
                      <m:accPr>
                        <m:chr m:val="̂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⟩ </m:t>
                    </m:r>
                  </m:oMath>
                </a14:m>
                <a:endParaRPr lang="en-US" b="1" dirty="0"/>
              </a:p>
              <a:p>
                <a:r>
                  <a:rPr lang="en-US" sz="1800" dirty="0"/>
                  <a:t>	3.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=∫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∫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⟨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1" i="1">
                        <a:latin typeface="Cambria Math" panose="02040503050406030204" pitchFamily="18" charset="0"/>
                      </a:rPr>
                      <m:t>⟩ 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Derive the mean-square acoustic pressure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b="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b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Obtain root-mean-square acoustic pressure: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rms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d>
                      </m:e>
                    </m:rad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rms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/>
                  <a:t>Compare with the mean-valued acoustic pressure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030B08-C968-45E4-FE6E-AE6F9868F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" y="902223"/>
                <a:ext cx="9699585" cy="5683479"/>
              </a:xfrm>
              <a:prstGeom prst="rect">
                <a:avLst/>
              </a:prstGeom>
              <a:blipFill>
                <a:blip r:embed="rId3"/>
                <a:stretch>
                  <a:fillRect l="-392" t="-22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54035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CF38B-42A5-7448-BCA6-8C281FC0D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75" y="2222403"/>
            <a:ext cx="5932025" cy="44516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Measured Waveforms: RMS Acoustic Pressure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72E068EB-1888-F9C3-F6DD-B92C64DFE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A93CD8-5D52-FC1B-9010-BC8A2456DF35}"/>
              </a:ext>
            </a:extLst>
          </p:cNvPr>
          <p:cNvSpPr txBox="1"/>
          <p:nvPr/>
        </p:nvSpPr>
        <p:spPr>
          <a:xfrm>
            <a:off x="505418" y="967069"/>
            <a:ext cx="11370207" cy="132343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Measured sonic boom waveforms from the SonicBAT Flight Test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RMS spectrum has PL = 98.5 and is shown along with the mean-valued spectrum that has a PL = 95.2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Demonstrating applicability of the methodology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CD9EF-85E9-4AAD-1185-8A10B983D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94574"/>
            <a:ext cx="5634038" cy="4220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203B4-3BB7-B5F1-1BEA-2E81FB47166E}"/>
              </a:ext>
            </a:extLst>
          </p:cNvPr>
          <p:cNvSpPr txBox="1"/>
          <p:nvPr/>
        </p:nvSpPr>
        <p:spPr>
          <a:xfrm>
            <a:off x="8260148" y="4930118"/>
            <a:ext cx="1765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mean: PL = 95.2 dB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E9D96B-EBBA-D710-A063-CAC8CB1A6295}"/>
              </a:ext>
            </a:extLst>
          </p:cNvPr>
          <p:cNvSpPr txBox="1"/>
          <p:nvPr/>
        </p:nvSpPr>
        <p:spPr>
          <a:xfrm>
            <a:off x="10025183" y="3760630"/>
            <a:ext cx="1615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4345F6"/>
                </a:solidFill>
              </a:rPr>
              <a:t>rms: PL = 98.5 dB</a:t>
            </a:r>
          </a:p>
        </p:txBody>
      </p:sp>
    </p:spTree>
    <p:extLst>
      <p:ext uri="{BB962C8B-B14F-4D97-AF65-F5344CB8AC3E}">
        <p14:creationId xmlns:p14="http://schemas.microsoft.com/office/powerpoint/2010/main" val="152021217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Modeling RMS Acoustic Pressure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E9FC443-ED10-CE2C-7353-45FBED4A6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BEB7D1-D215-FF3D-BCED-CC98F2EFB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111" y="1209762"/>
            <a:ext cx="3386027" cy="25306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96E100-5DA7-0970-1E31-733B3A4E0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51" y="988988"/>
            <a:ext cx="4934949" cy="36968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9151EB-75F2-4CE9-5D76-CF5651827036}"/>
                  </a:ext>
                </a:extLst>
              </p:cNvPr>
              <p:cNvSpPr txBox="1"/>
              <p:nvPr/>
            </p:nvSpPr>
            <p:spPr>
              <a:xfrm>
                <a:off x="2257063" y="3127959"/>
                <a:ext cx="14468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x</a:t>
                </a:r>
                <a:r>
                  <a:rPr lang="en-US" dirty="0"/>
                  <a:t> = 1 km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=0.2/340</m:t>
                      </m:r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ℓ=150</m:t>
                    </m:r>
                  </m:oMath>
                </a14:m>
                <a:r>
                  <a:rPr lang="en-US" dirty="0"/>
                  <a:t> m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9151EB-75F2-4CE9-5D76-CF5651827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063" y="3127959"/>
                <a:ext cx="1446835" cy="923330"/>
              </a:xfrm>
              <a:prstGeom prst="rect">
                <a:avLst/>
              </a:prstGeom>
              <a:blipFill>
                <a:blip r:embed="rId5"/>
                <a:stretch>
                  <a:fillRect l="-3478" t="-2703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F5944E8-0E5E-ACFC-D7EA-8E222C52010D}"/>
              </a:ext>
            </a:extLst>
          </p:cNvPr>
          <p:cNvSpPr txBox="1"/>
          <p:nvPr/>
        </p:nvSpPr>
        <p:spPr>
          <a:xfrm>
            <a:off x="504563" y="4861874"/>
            <a:ext cx="59262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RMS acoustic pressure has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larger spectral amplitude at higher frequencies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larger PL value </a:t>
            </a:r>
          </a:p>
          <a:p>
            <a:r>
              <a:rPr lang="en-US" dirty="0"/>
              <a:t>    than the mean-valued acoustic pressure</a:t>
            </a:r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8134E3-DB31-33A4-76DD-9418506D1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513" y="3905930"/>
            <a:ext cx="3418924" cy="255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8062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21CC0"/>
                </a:solidFill>
              </a:rPr>
              <a:t>Conclusion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E9FC443-ED10-CE2C-7353-45FBED4A6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1138" y="6461125"/>
            <a:ext cx="550862" cy="388938"/>
          </a:xfrm>
        </p:spPr>
        <p:txBody>
          <a:bodyPr/>
          <a:lstStyle/>
          <a:p>
            <a:pPr>
              <a:defRPr/>
            </a:pPr>
            <a:fld id="{31DD3C4B-036E-4AED-9291-1DC0D6EAFAC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88F006-709A-D4C5-4915-CFEA4E7306D0}"/>
              </a:ext>
            </a:extLst>
          </p:cNvPr>
          <p:cNvSpPr txBox="1"/>
          <p:nvPr/>
        </p:nvSpPr>
        <p:spPr>
          <a:xfrm>
            <a:off x="819397" y="1258784"/>
            <a:ext cx="1005180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Ubiquity of turbulence effects in measured sonic booms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Mean and variance of the loudness needed to bound loudness prediction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Need for an efficient, Burgers-based sonic boom propagation solver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i="1" dirty="0"/>
              <a:t>Development of Multiple Scattering Theory to predict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b="1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Mean-valued acoustic pressure and loudness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RMS acoustic pressure and loudness</a:t>
            </a:r>
          </a:p>
          <a:p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Future work to resolve if the loudness probability density function is Gaussian-distributed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56037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st-template" id="{87BCA9FF-79EF-AE44-A627-9815D6709884}" vid="{3CEE33C6-DDE3-B842-85C5-15FBC6F763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3241</TotalTime>
  <Words>1658</Words>
  <Application>Microsoft Macintosh PowerPoint</Application>
  <PresentationFormat>Widescreen</PresentationFormat>
  <Paragraphs>245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75 Helvetica Bold</vt:lpstr>
      <vt:lpstr>Arial</vt:lpstr>
      <vt:lpstr>Calibri</vt:lpstr>
      <vt:lpstr>Cambria Math</vt:lpstr>
      <vt:lpstr>Helvetica</vt:lpstr>
      <vt:lpstr>Menlo</vt:lpstr>
      <vt:lpstr>Wingdings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CTPE Planning</dc:title>
  <dc:creator>Shah, Gautam H. (LARC-E1A)</dc:creator>
  <cp:lastModifiedBy>Lonzaga, Joel B. (LARC-D321)</cp:lastModifiedBy>
  <cp:revision>463</cp:revision>
  <dcterms:created xsi:type="dcterms:W3CDTF">2023-11-02T12:38:26Z</dcterms:created>
  <dcterms:modified xsi:type="dcterms:W3CDTF">2023-11-21T15:10:34Z</dcterms:modified>
</cp:coreProperties>
</file>