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9" r:id="rId5"/>
  </p:sldMasterIdLst>
  <p:notesMasterIdLst>
    <p:notesMasterId r:id="rId19"/>
  </p:notesMasterIdLst>
  <p:handoutMasterIdLst>
    <p:handoutMasterId r:id="rId20"/>
  </p:handoutMasterIdLst>
  <p:sldIdLst>
    <p:sldId id="256" r:id="rId6"/>
    <p:sldId id="257" r:id="rId7"/>
    <p:sldId id="258" r:id="rId8"/>
    <p:sldId id="272" r:id="rId9"/>
    <p:sldId id="273" r:id="rId10"/>
    <p:sldId id="262" r:id="rId11"/>
    <p:sldId id="274" r:id="rId12"/>
    <p:sldId id="275" r:id="rId13"/>
    <p:sldId id="276" r:id="rId14"/>
    <p:sldId id="278" r:id="rId15"/>
    <p:sldId id="279" r:id="rId16"/>
    <p:sldId id="266"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BBA0EA-632B-D3B1-C994-CE62311151F7}" name="Getkin, Kayleigh A. (WSTF-RH111)[SIERRA LOBO INC]" initials="GKA(RLI" userId="S::kgetkin@ndc.nasa.gov::f221f39c-dd2a-4305-9b2a-3b03cac786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4" autoAdjust="0"/>
    <p:restoredTop sz="90704" autoAdjust="0"/>
  </p:normalViewPr>
  <p:slideViewPr>
    <p:cSldViewPr snapToGrid="0">
      <p:cViewPr varScale="1">
        <p:scale>
          <a:sx n="114" d="100"/>
          <a:sy n="114" d="100"/>
        </p:scale>
        <p:origin x="240"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11/22/2023</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11/22/2023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A074-0D61-DCCF-9555-D44F58C45E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4FB98A-2441-9691-DFD3-3CABAF482E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AC495B-8B6A-5FD5-BC9A-E3C6734F07D2}"/>
              </a:ext>
            </a:extLst>
          </p:cNvPr>
          <p:cNvSpPr>
            <a:spLocks noGrp="1"/>
          </p:cNvSpPr>
          <p:nvPr>
            <p:ph type="dt" sz="half" idx="10"/>
          </p:nvPr>
        </p:nvSpPr>
        <p:spPr/>
        <p:txBody>
          <a:bodyPr/>
          <a:lstStyle/>
          <a:p>
            <a:fld id="{7BA97FE0-C2AB-4C48-9926-7F1277C82D39}" type="datetimeFigureOut">
              <a:rPr lang="en-US" smtClean="0"/>
              <a:t>11/22/2023</a:t>
            </a:fld>
            <a:endParaRPr lang="en-US"/>
          </a:p>
        </p:txBody>
      </p:sp>
      <p:sp>
        <p:nvSpPr>
          <p:cNvPr id="5" name="Footer Placeholder 4">
            <a:extLst>
              <a:ext uri="{FF2B5EF4-FFF2-40B4-BE49-F238E27FC236}">
                <a16:creationId xmlns:a16="http://schemas.microsoft.com/office/drawing/2014/main" id="{E48E041A-7B7A-86E7-331C-212A31DCE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39D08-C203-D1DC-F275-8D7536DFDAC5}"/>
              </a:ext>
            </a:extLst>
          </p:cNvPr>
          <p:cNvSpPr>
            <a:spLocks noGrp="1"/>
          </p:cNvSpPr>
          <p:nvPr>
            <p:ph type="sldNum" sz="quarter" idx="12"/>
          </p:nvPr>
        </p:nvSpPr>
        <p:spPr/>
        <p:txBody>
          <a:bodyPr/>
          <a:lstStyle/>
          <a:p>
            <a:fld id="{51F9498C-BC4F-4B8D-B4DC-64D553F355A8}" type="slidenum">
              <a:rPr lang="en-US" smtClean="0"/>
              <a:t>‹#›</a:t>
            </a:fld>
            <a:endParaRPr lang="en-US"/>
          </a:p>
        </p:txBody>
      </p:sp>
      <p:pic>
        <p:nvPicPr>
          <p:cNvPr id="7" name="Graphic 6">
            <a:extLst>
              <a:ext uri="{FF2B5EF4-FFF2-40B4-BE49-F238E27FC236}">
                <a16:creationId xmlns:a16="http://schemas.microsoft.com/office/drawing/2014/main" id="{5E8B6AAE-D8F1-1175-3DBE-2172DB26D2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2593539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43DF-20E6-5057-B019-858F3DA7C6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C3CDA-BE09-21BF-5F0A-58D7EDD6EC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E2FB6-2F38-2A48-C66E-3080D0ADF470}"/>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44F53B6-EF46-A931-2BC3-592639262BEA}"/>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86222317-32ED-082A-D0C9-36A14E65B06B}"/>
              </a:ext>
            </a:extLst>
          </p:cNvPr>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376764051"/>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76DC-1933-45E6-0AAE-6CCEAD56B1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8F1C96-83C5-8A2A-A10C-EE6881A5EE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4B23E6-34EC-AB48-F68F-508CAE53A36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2B830FF9-0B83-30E9-CD6A-AC78A4577D92}"/>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89473EF5-03C3-9AD4-ECF6-9E1F3575D1CB}"/>
              </a:ext>
            </a:extLst>
          </p:cNvPr>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677597890"/>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3734-FAD5-2E0B-64DF-B3865C354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C7A38-7914-0DC8-D476-8E21ED5E7E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A07087-26EC-1578-F9F5-63C8ADD02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72AF36-D673-F0E7-91C8-AE4A55FCE409}"/>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AC90DB7-95D5-B704-5C4E-BD518E082214}"/>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197878DF-623D-5EF8-F79A-202A101F6B73}"/>
              </a:ext>
            </a:extLst>
          </p:cNvPr>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416770403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EFE4-6C6E-0B85-0938-60A74CE301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A31F0F-C4E9-1DE4-B79A-457F825394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9130B5-7F4D-95C2-B2EF-13C59F1CF6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B3DAC-954F-4678-6CA8-6D1BB5EBD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A1F7F4-690C-1E4D-AC13-9BD785D4E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4D0F23-BC3D-EEF0-D347-F3630F81950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77D8D184-E706-C7B3-5982-50A724F20CE3}"/>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3C386CF7-7136-C74E-8EC1-B9BBF0CF18DE}"/>
              </a:ext>
            </a:extLst>
          </p:cNvPr>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1772109882"/>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4D835-49AC-7398-C7A3-7A71227452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7E82B5-D78D-F4E2-6DFE-BB7CEC4381B9}"/>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71E3BAB-7A0F-5672-2678-2AEEC3CEF57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A1C94DE8-48E5-6292-D384-CD7414FE244A}"/>
              </a:ext>
            </a:extLst>
          </p:cNvPr>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2579855605"/>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9BF0BA-1B92-0269-02A7-4B1684EF087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CBA209AA-DBAF-CB82-200E-BCDC477DE13E}"/>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D62F924F-A1D9-0609-F886-97D593460249}"/>
              </a:ext>
            </a:extLst>
          </p:cNvPr>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2315628724"/>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8507-C67E-A45B-4CA9-D369CF4AC4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9B2A49-E7AA-191B-1120-B34ACCF2BF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B8189F-F959-7557-AB8C-CA327D0C9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145E34-99A3-AB83-32FA-5FC7B73254BB}"/>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811DF709-DEDF-BFB7-424F-2F50239F43F4}"/>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4A94C7CB-56F6-49F4-09B6-83E585576D77}"/>
              </a:ext>
            </a:extLst>
          </p:cNvPr>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15334834"/>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71C77-207D-8C8D-F2C1-88046BE7D9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035F03-DF01-8F74-5AD9-2D45F48ADC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A75080-4A41-6FB4-A93A-8555D0D32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99FB5-62E8-A85D-756A-BC561ECFF978}"/>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1D416BE8-8DA6-B084-DAA4-BC79D08CB4E9}"/>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4CF0F5F-7BF3-A087-6352-7F37C1F26A8C}"/>
              </a:ext>
            </a:extLst>
          </p:cNvPr>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1214556329"/>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FADF2-5BA7-E5DF-F199-7041CB9884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23BD20-6D85-7EF0-368E-9C9F1B38B3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1DEAE-1FEB-20D5-6273-09A7891DAF85}"/>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54260C37-43D2-3E89-0FEC-C1144A017175}"/>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81369D6-09FF-26AC-4F2E-8E213910DF3A}"/>
              </a:ext>
            </a:extLst>
          </p:cNvPr>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1232681647"/>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FE76BD-F869-A1DD-FCB3-DEA38B1791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32161F-BBDE-A103-8520-9F00E5E26F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8814E-ADE5-DB9B-0048-15E2ACDEABCE}"/>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9A89C533-D2EA-744C-68EA-AB54712B9D39}"/>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30E24F4-E76B-F496-9E17-48E64FEB4D24}"/>
              </a:ext>
            </a:extLst>
          </p:cNvPr>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31487768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D03D6-E64A-1758-2B01-4626D8E938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95E6D9-DDBD-F477-4ABD-23CD1CFD9D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A313A-BF7D-C41A-DFA3-2F191A9AF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2A232CF7-9F95-EE77-EFEE-DA51819EE8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50959F4F-F464-9A13-2079-2C5F20AC7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36851087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en.wikipedia.org/wiki/File:NASA_logo.svg" TargetMode="Externa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p:txBody>
          <a:bodyPr/>
          <a:lstStyle/>
          <a:p>
            <a:r>
              <a:rPr lang="en-US" dirty="0"/>
              <a:t>Engineering Launch Methods for Non-Spherical Hypervelocity Projectiles</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p:txBody>
          <a:bodyPr/>
          <a:lstStyle/>
          <a:p>
            <a:r>
              <a:rPr lang="en-US"/>
              <a:t>Daniel Rodriguez</a:t>
            </a:r>
            <a:endParaRPr lang="en-US" dirty="0"/>
          </a:p>
        </p:txBody>
      </p:sp>
      <p:pic>
        <p:nvPicPr>
          <p:cNvPr id="4" name="Picture 3">
            <a:extLst>
              <a:ext uri="{FF2B5EF4-FFF2-40B4-BE49-F238E27FC236}">
                <a16:creationId xmlns:a16="http://schemas.microsoft.com/office/drawing/2014/main" id="{9CEB9B98-5FEE-11FD-0BF3-B28C3038FC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75000"/>
                    </a14:imgEffect>
                    <a14:imgEffect>
                      <a14:saturation sat="400000"/>
                    </a14:imgEffect>
                  </a14:imgLayer>
                </a14:imgProps>
              </a:ext>
            </a:extLst>
          </a:blip>
          <a:stretch>
            <a:fillRect/>
          </a:stretch>
        </p:blipFill>
        <p:spPr>
          <a:xfrm>
            <a:off x="446638" y="422963"/>
            <a:ext cx="5823932" cy="3649518"/>
          </a:xfrm>
          <a:prstGeom prst="rect">
            <a:avLst/>
          </a:prstGeom>
          <a:ln>
            <a:noFill/>
          </a:ln>
          <a:effectLst>
            <a:reflection blurRad="12700" stA="30000" endPos="30000" dist="5000" dir="5400000" sy="-100000" algn="bl" rotWithShape="0"/>
          </a:effectLst>
          <a:scene3d>
            <a:camera prst="isometricOffAxis1Right"/>
            <a:lightRig rig="threePt" dir="t">
              <a:rot lat="0" lon="0" rev="2700000"/>
            </a:lightRig>
          </a:scene3d>
          <a:sp3d>
            <a:bevelT w="63500" h="50800"/>
          </a:sp3d>
        </p:spPr>
      </p:pic>
      <p:pic>
        <p:nvPicPr>
          <p:cNvPr id="5" name="Picture 4" descr="Logo, icon&#10;&#10;Description automatically generated">
            <a:extLst>
              <a:ext uri="{FF2B5EF4-FFF2-40B4-BE49-F238E27FC236}">
                <a16:creationId xmlns:a16="http://schemas.microsoft.com/office/drawing/2014/main" id="{552098BA-AE30-8DF5-4FF7-44C9C0E2CFB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11373" y="5180308"/>
            <a:ext cx="1575119" cy="1371600"/>
          </a:xfrm>
          <a:prstGeom prst="rect">
            <a:avLst/>
          </a:prstGeom>
        </p:spPr>
      </p:pic>
      <p:pic>
        <p:nvPicPr>
          <p:cNvPr id="6" name="Picture 2">
            <a:extLst>
              <a:ext uri="{FF2B5EF4-FFF2-40B4-BE49-F238E27FC236}">
                <a16:creationId xmlns:a16="http://schemas.microsoft.com/office/drawing/2014/main" id="{84328753-232E-ACDF-EBFB-DF470D40C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5856" y="5177260"/>
            <a:ext cx="1371600" cy="1371600"/>
          </a:xfrm>
          <a:prstGeom prst="roundRect">
            <a:avLst>
              <a:gd name="adj" fmla="val 8594"/>
            </a:avLst>
          </a:prstGeom>
          <a:solidFill>
            <a:srgbClr val="FFFFFF">
              <a:shade val="85000"/>
            </a:srgbClr>
          </a:solidFill>
          <a:ln>
            <a:noFill/>
          </a:ln>
          <a:effectLst/>
        </p:spPr>
      </p:pic>
      <p:sp>
        <p:nvSpPr>
          <p:cNvPr id="7" name="TextBox 6">
            <a:extLst>
              <a:ext uri="{FF2B5EF4-FFF2-40B4-BE49-F238E27FC236}">
                <a16:creationId xmlns:a16="http://schemas.microsoft.com/office/drawing/2014/main" id="{12FFB3B3-C0AF-C921-68A0-10F080847D8F}"/>
              </a:ext>
            </a:extLst>
          </p:cNvPr>
          <p:cNvSpPr txBox="1"/>
          <p:nvPr/>
        </p:nvSpPr>
        <p:spPr>
          <a:xfrm>
            <a:off x="3926048" y="6350466"/>
            <a:ext cx="4874003" cy="338554"/>
          </a:xfrm>
          <a:prstGeom prst="rect">
            <a:avLst/>
          </a:prstGeom>
          <a:noFill/>
        </p:spPr>
        <p:txBody>
          <a:bodyPr wrap="square" rtlCol="0">
            <a:spAutoFit/>
          </a:bodyPr>
          <a:lstStyle/>
          <a:p>
            <a:r>
              <a:rPr lang="en-US" sz="800" dirty="0">
                <a:solidFill>
                  <a:srgbClr val="FF0000"/>
                </a:solidFill>
                <a:effectLst/>
                <a:latin typeface="Calibri" panose="020F0502020204030204" pitchFamily="34" charset="0"/>
                <a:ea typeface="Times" panose="02020603050405020304" pitchFamily="18" charset="0"/>
                <a:cs typeface="Times New Roman" panose="02020603050405020304" pitchFamily="18" charset="0"/>
              </a:rPr>
              <a:t>Trade names and trademarks are used in this presentation for identification only. Their usage does not constitute an official endorsement, either expressed or implied, by the National Aeronautics and Space Administration.</a:t>
            </a:r>
            <a:endParaRPr lang="en-US" sz="800" dirty="0"/>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614588" y="515388"/>
            <a:ext cx="4023360" cy="1375479"/>
          </a:xfrm>
        </p:spPr>
        <p:txBody>
          <a:bodyPr vert="horz" lIns="91440" tIns="45720" rIns="91440" bIns="45720" rtlCol="0" anchor="b">
            <a:normAutofit/>
          </a:bodyPr>
          <a:lstStyle/>
          <a:p>
            <a:r>
              <a:rPr lang="en-US" sz="4400" kern="1200" dirty="0">
                <a:solidFill>
                  <a:schemeClr val="tx1"/>
                </a:solidFill>
                <a:latin typeface="Tenorite" panose="00000500000000000000" pitchFamily="2" charset="0"/>
              </a:rPr>
              <a:t>Gun </a:t>
            </a:r>
            <a:r>
              <a:rPr lang="en-US" sz="4400" dirty="0">
                <a:latin typeface="Tenorite" panose="00000500000000000000" pitchFamily="2" charset="0"/>
              </a:rPr>
              <a:t>B</a:t>
            </a:r>
            <a:r>
              <a:rPr lang="en-US" sz="4400" kern="1200" dirty="0">
                <a:solidFill>
                  <a:schemeClr val="tx1"/>
                </a:solidFill>
                <a:latin typeface="Tenorite" panose="00000500000000000000" pitchFamily="2" charset="0"/>
              </a:rPr>
              <a:t>arrel Optimization</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481029" y="2665525"/>
            <a:ext cx="3933306" cy="3024169"/>
          </a:xfrm>
        </p:spPr>
        <p:txBody>
          <a:bodyPr vert="horz" lIns="91440" tIns="45720" rIns="91440" bIns="45720" rtlCol="0">
            <a:noAutofit/>
          </a:bodyPr>
          <a:lstStyle/>
          <a:p>
            <a:pPr marL="285750" indent="-285750">
              <a:lnSpc>
                <a:spcPct val="90000"/>
              </a:lnSpc>
              <a:buFont typeface="Wingdings" panose="05000000000000000000" pitchFamily="2" charset="2"/>
              <a:buChar char="Ø"/>
            </a:pPr>
            <a:r>
              <a:rPr lang="en-US" sz="1600" kern="1200" dirty="0">
                <a:solidFill>
                  <a:schemeClr val="tx1"/>
                </a:solidFill>
                <a:latin typeface="Tenorite" panose="00000500000000000000" pitchFamily="2" charset="0"/>
              </a:rPr>
              <a:t>The inclusion of a compact bore with a tapered entrance angle affords the distinct benefit of enhancing power transmission without the need for supplementary energy to compensate for losses. This judicious optimization leads to a reduction in the magnitude of applied stresses, as it necessitates a lowered upstream pressure to attain the desired projectile velocity.</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A49DFD55-3C28-40EF-9E31-A92D2E4017FF}" type="slidenum">
              <a:rPr lang="en-US" sz="1200">
                <a:solidFill>
                  <a:schemeClr val="tx1">
                    <a:lumMod val="50000"/>
                    <a:lumOff val="50000"/>
                  </a:schemeClr>
                </a:solidFill>
              </a:rPr>
              <a:pPr>
                <a:spcAft>
                  <a:spcPts val="600"/>
                </a:spcAft>
              </a:pPr>
              <a:t>10</a:t>
            </a:fld>
            <a:endParaRPr lang="en-US" sz="1200">
              <a:solidFill>
                <a:schemeClr val="tx1">
                  <a:lumMod val="50000"/>
                  <a:lumOff val="50000"/>
                </a:schemeClr>
              </a:solidFill>
            </a:endParaRPr>
          </a:p>
        </p:txBody>
      </p:sp>
      <p:pic>
        <p:nvPicPr>
          <p:cNvPr id="13" name="Picture 12" descr="Diagram&#10;&#10;Description automatically generated">
            <a:extLst>
              <a:ext uri="{FF2B5EF4-FFF2-40B4-BE49-F238E27FC236}">
                <a16:creationId xmlns:a16="http://schemas.microsoft.com/office/drawing/2014/main" id="{5C24AD9A-BFE8-FCA4-CD22-3C9BD139A131}"/>
              </a:ext>
            </a:extLst>
          </p:cNvPr>
          <p:cNvPicPr>
            <a:picLocks noChangeAspect="1"/>
          </p:cNvPicPr>
          <p:nvPr/>
        </p:nvPicPr>
        <p:blipFill>
          <a:blip r:embed="rId2"/>
          <a:stretch>
            <a:fillRect/>
          </a:stretch>
        </p:blipFill>
        <p:spPr>
          <a:xfrm>
            <a:off x="4864608" y="1017052"/>
            <a:ext cx="6846363" cy="4672642"/>
          </a:xfrm>
          <a:prstGeom prst="rect">
            <a:avLst/>
          </a:prstGeom>
        </p:spPr>
      </p:pic>
    </p:spTree>
    <p:extLst>
      <p:ext uri="{BB962C8B-B14F-4D97-AF65-F5344CB8AC3E}">
        <p14:creationId xmlns:p14="http://schemas.microsoft.com/office/powerpoint/2010/main" val="175157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198181" y="387627"/>
            <a:ext cx="9795638" cy="1114380"/>
          </a:xfrm>
        </p:spPr>
        <p:txBody>
          <a:bodyPr vert="horz" lIns="91440" tIns="45720" rIns="91440" bIns="45720" rtlCol="0" anchor="b">
            <a:normAutofit/>
          </a:bodyPr>
          <a:lstStyle/>
          <a:p>
            <a:pPr algn="ctr"/>
            <a:r>
              <a:rPr lang="en-US" sz="4400" dirty="0"/>
              <a:t>Flight range pressure</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198181" y="1839595"/>
            <a:ext cx="9795638" cy="943119"/>
          </a:xfrm>
        </p:spPr>
        <p:txBody>
          <a:bodyPr vert="horz" lIns="91440" tIns="45720" rIns="91440" bIns="45720" rtlCol="0">
            <a:normAutofit/>
          </a:bodyPr>
          <a:lstStyle/>
          <a:p>
            <a:pPr algn="ctr">
              <a:lnSpc>
                <a:spcPct val="90000"/>
              </a:lnSpc>
            </a:pPr>
            <a:r>
              <a:rPr lang="en-US" sz="1900" dirty="0"/>
              <a:t>The enhanced sabot design facilitated a deliberate reduction of flight range pressure.</a:t>
            </a:r>
          </a:p>
          <a:p>
            <a:pPr algn="ctr">
              <a:lnSpc>
                <a:spcPct val="90000"/>
              </a:lnSpc>
            </a:pPr>
            <a:r>
              <a:rPr lang="en-US" sz="1900" dirty="0"/>
              <a:t>This reduction played a significant role in mitigating projectile ablation during flight.</a:t>
            </a:r>
          </a:p>
        </p:txBody>
      </p:sp>
      <p:pic>
        <p:nvPicPr>
          <p:cNvPr id="11" name="19191a p45">
            <a:hlinkClick r:id="" action="ppaction://media"/>
            <a:extLst>
              <a:ext uri="{FF2B5EF4-FFF2-40B4-BE49-F238E27FC236}">
                <a16:creationId xmlns:a16="http://schemas.microsoft.com/office/drawing/2014/main" id="{9868A02E-A0EB-6C72-EAFC-946A106880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74109" y="2907789"/>
            <a:ext cx="5354202" cy="3346376"/>
          </a:xfrm>
          <a:prstGeom prst="rect">
            <a:avLst/>
          </a:prstGeom>
        </p:spPr>
      </p:pic>
      <p:pic>
        <p:nvPicPr>
          <p:cNvPr id="10" name="19196a_1 p45">
            <a:hlinkClick r:id="" action="ppaction://media"/>
            <a:extLst>
              <a:ext uri="{FF2B5EF4-FFF2-40B4-BE49-F238E27FC236}">
                <a16:creationId xmlns:a16="http://schemas.microsoft.com/office/drawing/2014/main" id="{59B8B196-6E32-027B-BCFA-2F2A23872AA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59268" y="2907789"/>
            <a:ext cx="5354202" cy="3346376"/>
          </a:xfrm>
          <a:prstGeom prst="rect">
            <a:avLst/>
          </a:prstGeom>
        </p:spPr>
      </p:pic>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49DFD55-3C28-40EF-9E31-A92D2E4017FF}" type="slidenum">
              <a:rPr lang="en-US" sz="1200" smtClean="0"/>
              <a:pPr>
                <a:spcAft>
                  <a:spcPts val="600"/>
                </a:spcAft>
              </a:pPr>
              <a:t>11</a:t>
            </a:fld>
            <a:endParaRPr lang="en-US" sz="1200"/>
          </a:p>
        </p:txBody>
      </p:sp>
    </p:spTree>
    <p:extLst>
      <p:ext uri="{BB962C8B-B14F-4D97-AF65-F5344CB8AC3E}">
        <p14:creationId xmlns:p14="http://schemas.microsoft.com/office/powerpoint/2010/main" val="322340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mute="1">
                <p:cTn id="17" repeatCount="indefinite"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476875" y="457980"/>
            <a:ext cx="5111750" cy="1204912"/>
          </a:xfrm>
        </p:spPr>
        <p:txBody>
          <a:bodyPr/>
          <a:lstStyle/>
          <a:p>
            <a:r>
              <a:rPr lang="en-US" dirty="0"/>
              <a:t>SUMMARY</a:t>
            </a: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5476875" y="2164360"/>
            <a:ext cx="5111750" cy="3189035"/>
          </a:xfrm>
        </p:spPr>
        <p:txBody>
          <a:bodyPr>
            <a:normAutofit/>
          </a:bodyPr>
          <a:lstStyle/>
          <a:p>
            <a:pPr marL="285750" indent="-285750">
              <a:buFont typeface="Wingdings" panose="05000000000000000000" pitchFamily="2" charset="2"/>
              <a:buChar char="Ø"/>
            </a:pPr>
            <a:r>
              <a:rPr lang="en-US" dirty="0"/>
              <a:t>The research has successfully demonstrated the feasibility of launching shaped projectiles.</a:t>
            </a:r>
          </a:p>
          <a:p>
            <a:pPr marL="285750" indent="-285750">
              <a:buFont typeface="Wingdings" panose="05000000000000000000" pitchFamily="2" charset="2"/>
              <a:buChar char="Ø"/>
            </a:pPr>
            <a:r>
              <a:rPr lang="en-US" dirty="0"/>
              <a:t>The most challenging projectile shape to launch was the CFRP disk. Initial issues arose due to projectile compression within the sabot pocket, prompting subsequent modifications aimed at reducing applied stresses.</a:t>
            </a:r>
          </a:p>
          <a:p>
            <a:pPr marL="285750" indent="-285750">
              <a:buFont typeface="Wingdings" panose="05000000000000000000" pitchFamily="2" charset="2"/>
              <a:buChar char="Ø"/>
            </a:pPr>
            <a:r>
              <a:rPr lang="en-US" dirty="0"/>
              <a:t>The enhanced sabot design facilitated a deliberate reduction of flight range pressure by 40%. This reduction played a significant role in mitigating projectile ablation during flight.</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p:txBody>
          <a:bodyPr/>
          <a:lstStyle/>
          <a:p>
            <a:fld id="{A49DFD55-3C28-40EF-9E31-A92D2E4017FF}" type="slidenum">
              <a:rPr lang="en-US" smtClean="0"/>
              <a:pPr/>
              <a:t>12</a:t>
            </a:fld>
            <a:endParaRPr lang="en-US" dirty="0"/>
          </a:p>
        </p:txBody>
      </p:sp>
    </p:spTree>
    <p:extLst>
      <p:ext uri="{BB962C8B-B14F-4D97-AF65-F5344CB8AC3E}">
        <p14:creationId xmlns:p14="http://schemas.microsoft.com/office/powerpoint/2010/main" val="1742861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p:txBody>
          <a:bodyPr/>
          <a:lstStyle/>
          <a:p>
            <a:r>
              <a:rPr lang="en-US" dirty="0"/>
              <a:t>THANK YOU</a:t>
            </a:r>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p:txBody>
          <a:bodyPr/>
          <a:lstStyle/>
          <a:p>
            <a:fld id="{A49DFD55-3C28-40EF-9E31-A92D2E4017FF}" type="slidenum">
              <a:rPr lang="en-US" smtClean="0"/>
              <a:pPr/>
              <a:t>13</a:t>
            </a:fld>
            <a:endParaRPr lang="en-US" dirty="0"/>
          </a:p>
        </p:txBody>
      </p:sp>
    </p:spTree>
    <p:extLst>
      <p:ext uri="{BB962C8B-B14F-4D97-AF65-F5344CB8AC3E}">
        <p14:creationId xmlns:p14="http://schemas.microsoft.com/office/powerpoint/2010/main" val="196978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137035" y="-44770"/>
            <a:ext cx="4282380" cy="1322944"/>
          </a:xfrm>
        </p:spPr>
        <p:txBody>
          <a:bodyPr>
            <a:normAutofit/>
          </a:bodyPr>
          <a:lstStyle/>
          <a:p>
            <a:r>
              <a:rPr lang="en-US" dirty="0">
                <a:solidFill>
                  <a:schemeClr val="tx1">
                    <a:lumMod val="85000"/>
                    <a:lumOff val="15000"/>
                  </a:schemeClr>
                </a:solidFill>
              </a:rPr>
              <a:t>ACKNOWLEDGEMENTS</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1137034" y="2665182"/>
            <a:ext cx="3968365" cy="4046401"/>
          </a:xfrm>
        </p:spPr>
        <p:txBody>
          <a:bodyPr>
            <a:normAutofit/>
          </a:bodyPr>
          <a:lstStyle/>
          <a:p>
            <a:pPr marL="342900" indent="-342900">
              <a:buFont typeface="Arial" panose="020B0604020202020204" pitchFamily="34" charset="0"/>
              <a:buChar char="•"/>
            </a:pPr>
            <a:r>
              <a:rPr lang="en-US" sz="2000" dirty="0">
                <a:solidFill>
                  <a:schemeClr val="tx1">
                    <a:lumMod val="85000"/>
                    <a:lumOff val="15000"/>
                  </a:schemeClr>
                </a:solidFill>
              </a:rPr>
              <a:t>NASA White Sands Test Facility</a:t>
            </a:r>
          </a:p>
          <a:p>
            <a:pPr marL="342900" indent="-342900">
              <a:buFont typeface="Arial" panose="020B0604020202020204" pitchFamily="34" charset="0"/>
              <a:buChar char="•"/>
            </a:pPr>
            <a:r>
              <a:rPr lang="en-US" sz="2000" dirty="0">
                <a:solidFill>
                  <a:schemeClr val="tx1">
                    <a:lumMod val="85000"/>
                    <a:lumOff val="15000"/>
                  </a:schemeClr>
                </a:solidFill>
              </a:rPr>
              <a:t>NASA Johnson Space Center</a:t>
            </a:r>
          </a:p>
          <a:p>
            <a:pPr marL="342900" indent="-342900">
              <a:buFont typeface="Arial" panose="020B0604020202020204" pitchFamily="34" charset="0"/>
              <a:buChar char="•"/>
            </a:pPr>
            <a:r>
              <a:rPr lang="en-US" sz="2000" dirty="0">
                <a:solidFill>
                  <a:schemeClr val="tx1">
                    <a:lumMod val="85000"/>
                    <a:lumOff val="15000"/>
                  </a:schemeClr>
                </a:solidFill>
              </a:rPr>
              <a:t>Sierra Lobo Inc.</a:t>
            </a:r>
          </a:p>
        </p:txBody>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8610600" y="6356350"/>
            <a:ext cx="2743200" cy="365125"/>
          </a:xfrm>
        </p:spPr>
        <p:txBody>
          <a:bodyPr>
            <a:normAutofit/>
          </a:bodyPr>
          <a:lstStyle/>
          <a:p>
            <a:pPr>
              <a:spcAft>
                <a:spcPts val="600"/>
              </a:spcAft>
            </a:pPr>
            <a:fld id="{A49DFD55-3C28-40EF-9E31-A92D2E4017FF}" type="slidenum">
              <a:rPr lang="en-US" sz="1000">
                <a:solidFill>
                  <a:srgbClr val="FFFFFF"/>
                </a:solidFill>
              </a:rPr>
              <a:pPr>
                <a:spcAft>
                  <a:spcPts val="600"/>
                </a:spcAft>
              </a:pPr>
              <a:t>2</a:t>
            </a:fld>
            <a:endParaRPr lang="en-US" sz="1000">
              <a:solidFill>
                <a:srgbClr val="FFFFFF"/>
              </a:solidFill>
            </a:endParaRPr>
          </a:p>
        </p:txBody>
      </p:sp>
      <p:pic>
        <p:nvPicPr>
          <p:cNvPr id="9" name="Picture 8">
            <a:extLst>
              <a:ext uri="{FF2B5EF4-FFF2-40B4-BE49-F238E27FC236}">
                <a16:creationId xmlns:a16="http://schemas.microsoft.com/office/drawing/2014/main" id="{AE304DB4-91E9-F07C-49A2-2AF59BF2BC80}"/>
              </a:ext>
            </a:extLst>
          </p:cNvPr>
          <p:cNvPicPr>
            <a:picLocks noChangeAspect="1"/>
          </p:cNvPicPr>
          <p:nvPr/>
        </p:nvPicPr>
        <p:blipFill rotWithShape="1">
          <a:blip r:embed="rId2"/>
          <a:srcRect t="483" r="3" b="20364"/>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7" name="Picture 6" descr="A picture containing indoor, person, ceiling&#10;&#10;Description automatically generated">
            <a:extLst>
              <a:ext uri="{FF2B5EF4-FFF2-40B4-BE49-F238E27FC236}">
                <a16:creationId xmlns:a16="http://schemas.microsoft.com/office/drawing/2014/main" id="{AA20CB83-45E6-3881-479F-72648099601F}"/>
              </a:ext>
            </a:extLst>
          </p:cNvPr>
          <p:cNvPicPr>
            <a:picLocks noChangeAspect="1"/>
          </p:cNvPicPr>
          <p:nvPr/>
        </p:nvPicPr>
        <p:blipFill rotWithShape="1">
          <a:blip r:embed="rId3"/>
          <a:srcRect r="-3" b="24147"/>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1713219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220757" y="233537"/>
            <a:ext cx="5111750" cy="1204912"/>
          </a:xfrm>
        </p:spPr>
        <p:txBody>
          <a:bodyPr>
            <a:normAutofit/>
          </a:bodyPr>
          <a:lstStyle/>
          <a:p>
            <a:r>
              <a:rPr lang="en-US" sz="3600" dirty="0"/>
              <a:t>INTRODUCTION</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245696" y="2219296"/>
            <a:ext cx="5111750" cy="3009410"/>
          </a:xfrm>
        </p:spPr>
        <p:txBody>
          <a:bodyPr>
            <a:normAutofit/>
          </a:bodyPr>
          <a:lstStyle/>
          <a:p>
            <a:pPr marL="285750" indent="-285750">
              <a:buFont typeface="Wingdings" panose="05000000000000000000" pitchFamily="2" charset="2"/>
              <a:buChar char="Ø"/>
            </a:pPr>
            <a:r>
              <a:rPr lang="en-US" dirty="0"/>
              <a:t>The National Engineering Safety Center (NESC) recommended categorizing debris shapes and establishing a correlation between characteristic length and mass/shape parameters.</a:t>
            </a:r>
          </a:p>
          <a:p>
            <a:pPr marL="285750" indent="-285750">
              <a:buFont typeface="Wingdings" panose="05000000000000000000" pitchFamily="2" charset="2"/>
              <a:buChar char="Ø"/>
            </a:pPr>
            <a:r>
              <a:rPr lang="en-US" dirty="0"/>
              <a:t>An extensive dataset was gathered to characterize the shapes of a significant portion of this debris.</a:t>
            </a:r>
          </a:p>
          <a:p>
            <a:pPr marL="285750" indent="-285750">
              <a:buFont typeface="Wingdings" panose="05000000000000000000" pitchFamily="2" charset="2"/>
              <a:buChar char="Ø"/>
            </a:pPr>
            <a:r>
              <a:rPr lang="en-US" dirty="0"/>
              <a:t>It was determined that a considerable amount of this debris is primarily composed of carbon-fiber-reinforced polymer (CFRP) with length-to-diameter (L/D) ratios of approximately 1/3 (thin plate) or 3/1 (long rod).</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p:txBody>
          <a:bodyPr/>
          <a:lstStyle/>
          <a:p>
            <a:fld id="{A49DFD55-3C28-40EF-9E31-A92D2E4017FF}" type="slidenum">
              <a:rPr lang="en-US" smtClean="0"/>
              <a:pPr/>
              <a:t>3</a:t>
            </a:fld>
            <a:endParaRPr lang="en-US" dirty="0"/>
          </a:p>
        </p:txBody>
      </p:sp>
      <p:pic>
        <p:nvPicPr>
          <p:cNvPr id="4" name="Picture 3">
            <a:extLst>
              <a:ext uri="{FF2B5EF4-FFF2-40B4-BE49-F238E27FC236}">
                <a16:creationId xmlns:a16="http://schemas.microsoft.com/office/drawing/2014/main" id="{83BE3273-0FE9-37EA-35E0-C60549DABA5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Layer>
                </a14:imgProps>
              </a:ext>
              <a:ext uri="{28A0092B-C50C-407E-A947-70E740481C1C}">
                <a14:useLocalDpi xmlns:a14="http://schemas.microsoft.com/office/drawing/2010/main" val="0"/>
              </a:ext>
            </a:extLst>
          </a:blip>
          <a:srcRect l="1051" t="13548" r="1229" b="3892"/>
          <a:stretch/>
        </p:blipFill>
        <p:spPr bwMode="auto">
          <a:xfrm>
            <a:off x="6810236" y="2682587"/>
            <a:ext cx="5179923" cy="14928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1516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F97FB1C4-1330-33DC-C36F-2B8C461C711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9018" r="-1" b="17526"/>
          <a:stretch/>
        </p:blipFill>
        <p:spPr>
          <a:xfrm>
            <a:off x="-3" y="-8371"/>
            <a:ext cx="8115287" cy="4470815"/>
          </a:xfrm>
          <a:prstGeom prst="rect">
            <a:avLst/>
          </a:prstGeom>
        </p:spPr>
      </p:pic>
      <p:pic>
        <p:nvPicPr>
          <p:cNvPr id="11" name="Picture 10" descr="A close up of a light&#10;&#10;Description automatically generated with low confidence">
            <a:extLst>
              <a:ext uri="{FF2B5EF4-FFF2-40B4-BE49-F238E27FC236}">
                <a16:creationId xmlns:a16="http://schemas.microsoft.com/office/drawing/2014/main" id="{DD8BBE48-B5E9-B60A-DA40-9808F11D7D4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6154" r="15459" b="2"/>
          <a:stretch/>
        </p:blipFill>
        <p:spPr>
          <a:xfrm>
            <a:off x="8115292" y="-8371"/>
            <a:ext cx="4076700" cy="4470815"/>
          </a:xfrm>
          <a:prstGeom prst="rect">
            <a:avLst/>
          </a:prstGeom>
        </p:spPr>
      </p:pic>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30473" y="4795378"/>
            <a:ext cx="6867289" cy="1738058"/>
          </a:xfrm>
        </p:spPr>
        <p:txBody>
          <a:bodyPr vert="horz" lIns="91440" tIns="45720" rIns="91440" bIns="45720" rtlCol="0">
            <a:normAutofit lnSpcReduction="10000"/>
          </a:bodyPr>
          <a:lstStyle/>
          <a:p>
            <a:pPr marL="285750" indent="-285750">
              <a:lnSpc>
                <a:spcPct val="90000"/>
              </a:lnSpc>
              <a:buFont typeface="Wingdings" panose="05000000000000000000" pitchFamily="2" charset="2"/>
              <a:buChar char="Ø"/>
            </a:pPr>
            <a:r>
              <a:rPr lang="en-US" kern="1200" dirty="0">
                <a:latin typeface="+mn-lt"/>
                <a:ea typeface="+mn-ea"/>
                <a:cs typeface="+mn-cs"/>
              </a:rPr>
              <a:t>The Remote Hypervelocity Test Laboratory (RHTL) team received a request from the Johnson Space Center (JSC) Hypervelocity Impact Technology (HVIT) group to conduct experiments involving the </a:t>
            </a:r>
            <a:r>
              <a:rPr lang="en-US" b="1" kern="1200" dirty="0">
                <a:latin typeface="+mn-lt"/>
                <a:ea typeface="+mn-ea"/>
                <a:cs typeface="+mn-cs"/>
              </a:rPr>
              <a:t>launch of carbon, steel, and copper projectiles of diverse shapes</a:t>
            </a:r>
            <a:r>
              <a:rPr lang="en-US" kern="1200" dirty="0">
                <a:latin typeface="+mn-lt"/>
                <a:ea typeface="+mn-ea"/>
                <a:cs typeface="+mn-cs"/>
              </a:rPr>
              <a:t>.</a:t>
            </a:r>
          </a:p>
          <a:p>
            <a:pPr marL="285750" indent="-285750">
              <a:lnSpc>
                <a:spcPct val="90000"/>
              </a:lnSpc>
              <a:buFont typeface="Wingdings" panose="05000000000000000000" pitchFamily="2" charset="2"/>
              <a:buChar char="Ø"/>
            </a:pPr>
            <a:r>
              <a:rPr lang="en-US" kern="1200" dirty="0">
                <a:latin typeface="+mn-lt"/>
                <a:ea typeface="+mn-ea"/>
                <a:cs typeface="+mn-cs"/>
              </a:rPr>
              <a:t>The overarching objective of these experiments was to establish the capacity for the successful launch and measurement of the impact orientation of cylindrical projectiles at various L/D ratios, including 1/5 (thin plate), 2/3 (sphere equivalent mass), </a:t>
            </a:r>
            <a:r>
              <a:rPr lang="en-US" dirty="0"/>
              <a:t>and</a:t>
            </a:r>
            <a:r>
              <a:rPr lang="en-US" kern="1200" dirty="0">
                <a:latin typeface="+mn-lt"/>
                <a:ea typeface="+mn-ea"/>
                <a:cs typeface="+mn-cs"/>
              </a:rPr>
              <a:t> 3/1 (long rod), targeting a designated shield.</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11704320" y="6452940"/>
            <a:ext cx="448056" cy="365760"/>
          </a:xfrm>
        </p:spPr>
        <p:txBody>
          <a:bodyPr vert="horz" lIns="91440" tIns="45720" rIns="91440" bIns="45720" rtlCol="0" anchor="ctr">
            <a:normAutofit/>
          </a:bodyPr>
          <a:lstStyle/>
          <a:p>
            <a:pPr>
              <a:spcAft>
                <a:spcPts val="600"/>
              </a:spcAft>
            </a:pPr>
            <a:fld id="{A49DFD55-3C28-40EF-9E31-A92D2E4017FF}" type="slidenum">
              <a:rPr lang="en-US" sz="1100">
                <a:solidFill>
                  <a:srgbClr val="FFFFFF"/>
                </a:solidFill>
              </a:rPr>
              <a:pPr>
                <a:spcAft>
                  <a:spcPts val="600"/>
                </a:spcAft>
              </a:pPr>
              <a:t>4</a:t>
            </a:fld>
            <a:endParaRPr lang="en-US" sz="1100">
              <a:solidFill>
                <a:srgbClr val="FFFFFF"/>
              </a:solidFill>
            </a:endParaRPr>
          </a:p>
        </p:txBody>
      </p:sp>
      <p:pic>
        <p:nvPicPr>
          <p:cNvPr id="9" name="Picture 8" descr="A close-up of a bug&#10;&#10;Description automatically generated with low confidence">
            <a:extLst>
              <a:ext uri="{FF2B5EF4-FFF2-40B4-BE49-F238E27FC236}">
                <a16:creationId xmlns:a16="http://schemas.microsoft.com/office/drawing/2014/main" id="{30FD0A01-E46D-9E9E-A4C6-6CC44EBE288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7753" r="2" b="13360"/>
          <a:stretch/>
        </p:blipFill>
        <p:spPr>
          <a:xfrm>
            <a:off x="8115292" y="4454317"/>
            <a:ext cx="4076700" cy="2412053"/>
          </a:xfrm>
          <a:prstGeom prst="rect">
            <a:avLst/>
          </a:prstGeom>
        </p:spPr>
      </p:pic>
    </p:spTree>
    <p:extLst>
      <p:ext uri="{BB962C8B-B14F-4D97-AF65-F5344CB8AC3E}">
        <p14:creationId xmlns:p14="http://schemas.microsoft.com/office/powerpoint/2010/main" val="1902795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indoor, ceiling, roof&#10;&#10;Description automatically generated">
            <a:extLst>
              <a:ext uri="{FF2B5EF4-FFF2-40B4-BE49-F238E27FC236}">
                <a16:creationId xmlns:a16="http://schemas.microsoft.com/office/drawing/2014/main" id="{FD460241-D368-3EEA-9A6D-D4E555955280}"/>
              </a:ext>
            </a:extLst>
          </p:cNvPr>
          <p:cNvPicPr>
            <a:picLocks noChangeAspect="1"/>
          </p:cNvPicPr>
          <p:nvPr/>
        </p:nvPicPr>
        <p:blipFill rotWithShape="1">
          <a:blip r:embed="rId2">
            <a:alphaModFix/>
          </a:blip>
          <a:srcRect t="20184" r="-1" b="7665"/>
          <a:stretch/>
        </p:blipFill>
        <p:spPr>
          <a:xfrm>
            <a:off x="4547937" y="-5"/>
            <a:ext cx="7644062" cy="3681406"/>
          </a:xfrm>
          <a:prstGeom prst="rect">
            <a:avLst/>
          </a:prstGeom>
        </p:spPr>
      </p:pic>
      <p:pic>
        <p:nvPicPr>
          <p:cNvPr id="11" name="Picture 10" descr="A picture containing indoor, floor, equipment, several&#10;&#10;Description automatically generated">
            <a:extLst>
              <a:ext uri="{FF2B5EF4-FFF2-40B4-BE49-F238E27FC236}">
                <a16:creationId xmlns:a16="http://schemas.microsoft.com/office/drawing/2014/main" id="{D6CD3EE0-4297-E275-0CB2-7388687BF4AB}"/>
              </a:ext>
            </a:extLst>
          </p:cNvPr>
          <p:cNvPicPr>
            <a:picLocks noChangeAspect="1"/>
          </p:cNvPicPr>
          <p:nvPr/>
        </p:nvPicPr>
        <p:blipFill rotWithShape="1">
          <a:blip r:embed="rId3"/>
          <a:srcRect t="21401" r="-1" b="16341"/>
          <a:stretch/>
        </p:blipFill>
        <p:spPr>
          <a:xfrm>
            <a:off x="4547938" y="3681409"/>
            <a:ext cx="7644062" cy="3176595"/>
          </a:xfrm>
          <a:prstGeom prst="rect">
            <a:avLst/>
          </a:prstGeom>
        </p:spPr>
      </p:pic>
      <p:sp>
        <p:nvSpPr>
          <p:cNvPr id="31" name="Rectangle 17">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838200" y="267321"/>
            <a:ext cx="5395912" cy="2387600"/>
          </a:xfrm>
        </p:spPr>
        <p:txBody>
          <a:bodyPr vert="horz" lIns="91440" tIns="45720" rIns="91440" bIns="45720" rtlCol="0" anchor="b">
            <a:normAutofit/>
          </a:bodyPr>
          <a:lstStyle/>
          <a:p>
            <a:r>
              <a:rPr lang="en-US" sz="3600" kern="1200" dirty="0">
                <a:solidFill>
                  <a:schemeClr val="bg1"/>
                </a:solidFill>
                <a:latin typeface="+mj-lt"/>
                <a:ea typeface="+mj-ea"/>
                <a:cs typeface="+mj-cs"/>
              </a:rPr>
              <a:t>HIGH-SPEED </a:t>
            </a: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IMAGE SETUP</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206432" y="4276147"/>
            <a:ext cx="5395912" cy="1655762"/>
          </a:xfrm>
        </p:spPr>
        <p:txBody>
          <a:bodyPr vert="horz" lIns="91440" tIns="45720" rIns="91440" bIns="45720" rtlCol="0">
            <a:noAutofit/>
          </a:bodyPr>
          <a:lstStyle/>
          <a:p>
            <a:pPr marL="285750" indent="-285750">
              <a:lnSpc>
                <a:spcPct val="90000"/>
              </a:lnSpc>
              <a:buFont typeface="Wingdings" panose="05000000000000000000" pitchFamily="2" charset="2"/>
              <a:buChar char="Ø"/>
            </a:pPr>
            <a:r>
              <a:rPr lang="en-US" kern="1200" dirty="0">
                <a:solidFill>
                  <a:schemeClr val="bg1"/>
                </a:solidFill>
                <a:latin typeface="+mn-lt"/>
                <a:ea typeface="+mn-ea"/>
                <a:cs typeface="+mn-cs"/>
              </a:rPr>
              <a:t>Two Shimadzu™ HyperVision HPV-X cameras were employed to record both the in-flight orientation of the projectile and its post-impact damage.</a:t>
            </a:r>
          </a:p>
          <a:p>
            <a:pPr marL="285750" indent="-285750">
              <a:lnSpc>
                <a:spcPct val="90000"/>
              </a:lnSpc>
              <a:buFont typeface="Wingdings" panose="05000000000000000000" pitchFamily="2" charset="2"/>
              <a:buChar char="Ø"/>
            </a:pPr>
            <a:r>
              <a:rPr lang="en-US" kern="1200" dirty="0">
                <a:solidFill>
                  <a:schemeClr val="bg1"/>
                </a:solidFill>
                <a:latin typeface="+mn-lt"/>
                <a:ea typeface="+mn-ea"/>
                <a:cs typeface="+mn-cs"/>
              </a:rPr>
              <a:t>Both cameras were strategically positioned orthogonal to each other, outside the target chamber.</a:t>
            </a:r>
          </a:p>
          <a:p>
            <a:pPr marL="285750" indent="-285750">
              <a:lnSpc>
                <a:spcPct val="90000"/>
              </a:lnSpc>
              <a:buFont typeface="Wingdings" panose="05000000000000000000" pitchFamily="2" charset="2"/>
              <a:buChar char="Ø"/>
            </a:pPr>
            <a:r>
              <a:rPr lang="en-US" kern="1200" dirty="0">
                <a:solidFill>
                  <a:schemeClr val="bg1"/>
                </a:solidFill>
                <a:latin typeface="+mn-lt"/>
                <a:ea typeface="+mn-ea"/>
                <a:cs typeface="+mn-cs"/>
              </a:rPr>
              <a:t>These high-speed cameras possess the capacity to capture footage at frame rates of up to 10 million frames per second (fps). However, for the specific requirements of these experiments, a </a:t>
            </a:r>
            <a:r>
              <a:rPr lang="en-US" b="1" kern="1200" dirty="0">
                <a:solidFill>
                  <a:schemeClr val="bg1"/>
                </a:solidFill>
                <a:latin typeface="+mn-lt"/>
                <a:ea typeface="+mn-ea"/>
                <a:cs typeface="+mn-cs"/>
              </a:rPr>
              <a:t>frame rate of 2 million fps was deemed more suitable.</a:t>
            </a:r>
          </a:p>
        </p:txBody>
      </p:sp>
      <p:cxnSp>
        <p:nvCxnSpPr>
          <p:cNvPr id="20" name="Straight Connector 19">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49DFD55-3C28-40EF-9E31-A92D2E4017FF}" type="slidenum">
              <a:rPr lang="en-US" sz="1200">
                <a:solidFill>
                  <a:srgbClr val="FFFFFF"/>
                </a:solidFill>
              </a:rPr>
              <a:pPr>
                <a:spcAft>
                  <a:spcPts val="600"/>
                </a:spcAft>
              </a:pPr>
              <a:t>5</a:t>
            </a:fld>
            <a:endParaRPr lang="en-US" sz="1200">
              <a:solidFill>
                <a:srgbClr val="FFFFFF"/>
              </a:solidFill>
            </a:endParaRPr>
          </a:p>
        </p:txBody>
      </p:sp>
    </p:spTree>
    <p:extLst>
      <p:ext uri="{BB962C8B-B14F-4D97-AF65-F5344CB8AC3E}">
        <p14:creationId xmlns:p14="http://schemas.microsoft.com/office/powerpoint/2010/main" val="4201346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728663" y="214312"/>
            <a:ext cx="4505552" cy="2387600"/>
          </a:xfrm>
        </p:spPr>
        <p:txBody>
          <a:bodyPr>
            <a:normAutofit/>
          </a:bodyPr>
          <a:lstStyle/>
          <a:p>
            <a:r>
              <a:rPr lang="en-US" kern="1200" dirty="0"/>
              <a:t>HIGH-SPEED </a:t>
            </a:r>
            <a:br>
              <a:rPr lang="en-US" kern="1200" dirty="0"/>
            </a:br>
            <a:r>
              <a:rPr lang="en-US" kern="1200" dirty="0"/>
              <a:t>IMAGE SETUP (Cont.)</a:t>
            </a:r>
            <a:endParaRPr lang="en-US" dirty="0"/>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728663" y="3902075"/>
            <a:ext cx="4505552" cy="1655762"/>
          </a:xfrm>
        </p:spPr>
        <p:txBody>
          <a:bodyPr>
            <a:normAutofit/>
          </a:bodyPr>
          <a:lstStyle/>
          <a:p>
            <a:pPr marL="285750" indent="-285750">
              <a:buFont typeface="Wingdings" panose="05000000000000000000" pitchFamily="2" charset="2"/>
              <a:buChar char="Ø"/>
            </a:pPr>
            <a:r>
              <a:rPr lang="en-US" sz="1900" dirty="0"/>
              <a:t>The precision of camera alignment was ensured through the use of an alignment fixture, focusing the cameras on the anticipated flight path of the projectile while maintaining their orthogonality.</a:t>
            </a:r>
          </a:p>
        </p:txBody>
      </p:sp>
      <p:sp>
        <p:nvSpPr>
          <p:cNvPr id="12" name="Freeform: Shape 11">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DSCN9095-1">
            <a:extLst>
              <a:ext uri="{FF2B5EF4-FFF2-40B4-BE49-F238E27FC236}">
                <a16:creationId xmlns:a16="http://schemas.microsoft.com/office/drawing/2014/main" id="{E431FBE7-1BBF-C324-FEE4-366B0F039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346763" y="2663211"/>
            <a:ext cx="2394205" cy="3408121"/>
          </a:xfrm>
          <a:prstGeom prst="rect">
            <a:avLst/>
          </a:prstGeom>
          <a:noFill/>
        </p:spPr>
      </p:pic>
      <p:pic>
        <p:nvPicPr>
          <p:cNvPr id="5" name="Picture 4" descr="DSCN9097-1">
            <a:extLst>
              <a:ext uri="{FF2B5EF4-FFF2-40B4-BE49-F238E27FC236}">
                <a16:creationId xmlns:a16="http://schemas.microsoft.com/office/drawing/2014/main" id="{F927D393-D691-C1A0-D5FB-618BDA13A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77222" y="496673"/>
            <a:ext cx="2264317" cy="2999096"/>
          </a:xfrm>
          <a:prstGeom prst="rect">
            <a:avLst/>
          </a:prstGeom>
          <a:noFill/>
        </p:spPr>
      </p:pic>
    </p:spTree>
    <p:extLst>
      <p:ext uri="{BB962C8B-B14F-4D97-AF65-F5344CB8AC3E}">
        <p14:creationId xmlns:p14="http://schemas.microsoft.com/office/powerpoint/2010/main" val="379728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3F98-0302-5303-580C-92EB3EB2A781}"/>
              </a:ext>
            </a:extLst>
          </p:cNvPr>
          <p:cNvSpPr>
            <a:spLocks noGrp="1"/>
          </p:cNvSpPr>
          <p:nvPr>
            <p:ph type="title"/>
          </p:nvPr>
        </p:nvSpPr>
        <p:spPr>
          <a:xfrm>
            <a:off x="2954482" y="175215"/>
            <a:ext cx="6283036" cy="1325563"/>
          </a:xfrm>
        </p:spPr>
        <p:txBody>
          <a:bodyPr>
            <a:normAutofit/>
          </a:bodyPr>
          <a:lstStyle/>
          <a:p>
            <a:r>
              <a:rPr lang="en-US" sz="3600" dirty="0"/>
              <a:t>Test Summary</a:t>
            </a:r>
          </a:p>
        </p:txBody>
      </p:sp>
      <p:graphicFrame>
        <p:nvGraphicFramePr>
          <p:cNvPr id="6" name="Table Placeholder 5">
            <a:extLst>
              <a:ext uri="{FF2B5EF4-FFF2-40B4-BE49-F238E27FC236}">
                <a16:creationId xmlns:a16="http://schemas.microsoft.com/office/drawing/2014/main" id="{6568DA5D-FE66-E4BF-75CA-051234FD0FAB}"/>
              </a:ext>
            </a:extLst>
          </p:cNvPr>
          <p:cNvGraphicFramePr>
            <a:graphicFrameLocks noGrp="1"/>
          </p:cNvGraphicFramePr>
          <p:nvPr>
            <p:ph type="tbl" sz="quarter" idx="14"/>
            <p:extLst>
              <p:ext uri="{D42A27DB-BD31-4B8C-83A1-F6EECF244321}">
                <p14:modId xmlns:p14="http://schemas.microsoft.com/office/powerpoint/2010/main" val="78312321"/>
              </p:ext>
            </p:extLst>
          </p:nvPr>
        </p:nvGraphicFramePr>
        <p:xfrm>
          <a:off x="4617798" y="1562610"/>
          <a:ext cx="7387858" cy="4145047"/>
        </p:xfrm>
        <a:graphic>
          <a:graphicData uri="http://schemas.openxmlformats.org/drawingml/2006/table">
            <a:tbl>
              <a:tblPr firstRow="1" firstCol="1" bandRow="1" bandCol="1">
                <a:tableStyleId>{7E9639D4-E3E2-4D34-9284-5A2195B3D0D7}</a:tableStyleId>
              </a:tblPr>
              <a:tblGrid>
                <a:gridCol w="523075">
                  <a:extLst>
                    <a:ext uri="{9D8B030D-6E8A-4147-A177-3AD203B41FA5}">
                      <a16:colId xmlns:a16="http://schemas.microsoft.com/office/drawing/2014/main" val="1055037091"/>
                    </a:ext>
                  </a:extLst>
                </a:gridCol>
                <a:gridCol w="1095526">
                  <a:extLst>
                    <a:ext uri="{9D8B030D-6E8A-4147-A177-3AD203B41FA5}">
                      <a16:colId xmlns:a16="http://schemas.microsoft.com/office/drawing/2014/main" val="722366587"/>
                    </a:ext>
                  </a:extLst>
                </a:gridCol>
                <a:gridCol w="825503">
                  <a:extLst>
                    <a:ext uri="{9D8B030D-6E8A-4147-A177-3AD203B41FA5}">
                      <a16:colId xmlns:a16="http://schemas.microsoft.com/office/drawing/2014/main" val="236393414"/>
                    </a:ext>
                  </a:extLst>
                </a:gridCol>
                <a:gridCol w="902652">
                  <a:extLst>
                    <a:ext uri="{9D8B030D-6E8A-4147-A177-3AD203B41FA5}">
                      <a16:colId xmlns:a16="http://schemas.microsoft.com/office/drawing/2014/main" val="3536251304"/>
                    </a:ext>
                  </a:extLst>
                </a:gridCol>
                <a:gridCol w="902652">
                  <a:extLst>
                    <a:ext uri="{9D8B030D-6E8A-4147-A177-3AD203B41FA5}">
                      <a16:colId xmlns:a16="http://schemas.microsoft.com/office/drawing/2014/main" val="2513189938"/>
                    </a:ext>
                  </a:extLst>
                </a:gridCol>
                <a:gridCol w="763782">
                  <a:extLst>
                    <a:ext uri="{9D8B030D-6E8A-4147-A177-3AD203B41FA5}">
                      <a16:colId xmlns:a16="http://schemas.microsoft.com/office/drawing/2014/main" val="1381985180"/>
                    </a:ext>
                  </a:extLst>
                </a:gridCol>
                <a:gridCol w="2374668">
                  <a:extLst>
                    <a:ext uri="{9D8B030D-6E8A-4147-A177-3AD203B41FA5}">
                      <a16:colId xmlns:a16="http://schemas.microsoft.com/office/drawing/2014/main" val="1051426468"/>
                    </a:ext>
                  </a:extLst>
                </a:gridCol>
              </a:tblGrid>
              <a:tr h="314606">
                <a:tc>
                  <a:txBody>
                    <a:bodyPr/>
                    <a:lstStyle/>
                    <a:p>
                      <a:pPr marL="0" marR="0" algn="ctr">
                        <a:spcBef>
                          <a:spcPts val="0"/>
                        </a:spcBef>
                        <a:spcAft>
                          <a:spcPts val="600"/>
                        </a:spcAft>
                      </a:pPr>
                      <a:r>
                        <a:rPr lang="en-US" sz="900" b="1">
                          <a:solidFill>
                            <a:srgbClr val="FFFFFF"/>
                          </a:solidFill>
                          <a:effectLst/>
                        </a:rPr>
                        <a:t>Test #</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900" b="1" dirty="0">
                          <a:solidFill>
                            <a:srgbClr val="FFFFFF"/>
                          </a:solidFill>
                          <a:effectLst/>
                        </a:rPr>
                        <a:t>Projectile Material</a:t>
                      </a:r>
                      <a:endParaRPr lang="en-US" sz="12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900" b="1">
                          <a:solidFill>
                            <a:srgbClr val="FFFFFF"/>
                          </a:solidFill>
                          <a:effectLst/>
                        </a:rPr>
                        <a:t>Diameter (mm)</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900" b="1" dirty="0">
                          <a:solidFill>
                            <a:srgbClr val="FFFFFF"/>
                          </a:solidFill>
                          <a:effectLst/>
                        </a:rPr>
                        <a:t>Length (mm)</a:t>
                      </a:r>
                      <a:endParaRPr lang="en-US" sz="12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900" b="1">
                          <a:solidFill>
                            <a:srgbClr val="FFFFFF"/>
                          </a:solidFill>
                          <a:effectLst/>
                        </a:rPr>
                        <a:t>Mass (g)</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900" b="1">
                          <a:solidFill>
                            <a:srgbClr val="FFFFFF"/>
                          </a:solidFill>
                          <a:effectLst/>
                        </a:rPr>
                        <a:t>Velocity (km/s)</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1">
                          <a:solidFill>
                            <a:srgbClr val="FFFFFF"/>
                          </a:solidFill>
                          <a:effectLst/>
                        </a:rPr>
                        <a:t>Notes</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8819483"/>
                  </a:ext>
                </a:extLst>
              </a:tr>
              <a:tr h="157303">
                <a:tc>
                  <a:txBody>
                    <a:bodyPr/>
                    <a:lstStyle/>
                    <a:p>
                      <a:pPr marL="0" marR="0" algn="ctr">
                        <a:spcBef>
                          <a:spcPts val="0"/>
                        </a:spcBef>
                        <a:spcAft>
                          <a:spcPts val="600"/>
                        </a:spcAft>
                      </a:pPr>
                      <a:r>
                        <a:rPr lang="en-US" sz="900" b="0">
                          <a:solidFill>
                            <a:srgbClr val="000000"/>
                          </a:solidFill>
                          <a:effectLst/>
                        </a:rPr>
                        <a:t>1</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3.33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0.1007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6.94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49876085"/>
                  </a:ext>
                </a:extLst>
              </a:tr>
              <a:tr h="157303">
                <a:tc>
                  <a:txBody>
                    <a:bodyPr/>
                    <a:lstStyle/>
                    <a:p>
                      <a:pPr marL="0" marR="0" algn="ctr">
                        <a:spcBef>
                          <a:spcPts val="0"/>
                        </a:spcBef>
                        <a:spcAft>
                          <a:spcPts val="600"/>
                        </a:spcAft>
                      </a:pPr>
                      <a:r>
                        <a:rPr lang="en-US" sz="900" b="0">
                          <a:effectLst/>
                        </a:rPr>
                        <a:t>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3.33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0.1002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6.99</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85305070"/>
                  </a:ext>
                </a:extLst>
              </a:tr>
              <a:tr h="157303">
                <a:tc>
                  <a:txBody>
                    <a:bodyPr/>
                    <a:lstStyle/>
                    <a:p>
                      <a:pPr marL="0" marR="0" algn="ctr">
                        <a:spcBef>
                          <a:spcPts val="0"/>
                        </a:spcBef>
                        <a:spcAft>
                          <a:spcPts val="600"/>
                        </a:spcAft>
                      </a:pPr>
                      <a:r>
                        <a:rPr lang="en-US" sz="900" b="0">
                          <a:solidFill>
                            <a:srgbClr val="000000"/>
                          </a:solidFill>
                          <a:effectLst/>
                        </a:rPr>
                        <a:t>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3.33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0.0999</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6.96</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9373402"/>
                  </a:ext>
                </a:extLst>
              </a:tr>
              <a:tr h="157303">
                <a:tc>
                  <a:txBody>
                    <a:bodyPr/>
                    <a:lstStyle/>
                    <a:p>
                      <a:pPr marL="0" marR="0" algn="ctr">
                        <a:spcBef>
                          <a:spcPts val="0"/>
                        </a:spcBef>
                        <a:spcAft>
                          <a:spcPts val="600"/>
                        </a:spcAft>
                      </a:pPr>
                      <a:r>
                        <a:rPr lang="en-US" sz="900" b="0">
                          <a:effectLst/>
                        </a:rPr>
                        <a:t>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dirty="0">
                          <a:effectLst/>
                        </a:rPr>
                        <a:t>1.2</a:t>
                      </a:r>
                      <a:endParaRPr lang="en-US" sz="12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0.0528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6.83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Projectile Breakup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9387464"/>
                  </a:ext>
                </a:extLst>
              </a:tr>
              <a:tr h="157303">
                <a:tc>
                  <a:txBody>
                    <a:bodyPr/>
                    <a:lstStyle/>
                    <a:p>
                      <a:pPr marL="0" marR="0" algn="ctr">
                        <a:spcBef>
                          <a:spcPts val="0"/>
                        </a:spcBef>
                        <a:spcAft>
                          <a:spcPts val="600"/>
                        </a:spcAft>
                      </a:pPr>
                      <a:r>
                        <a:rPr lang="en-US" sz="900" b="0">
                          <a:solidFill>
                            <a:srgbClr val="000000"/>
                          </a:solidFill>
                          <a:effectLst/>
                        </a:rPr>
                        <a:t>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2.5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7.5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0.0564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6.97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Projectile Impacted Stripper Plate</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3893659"/>
                  </a:ext>
                </a:extLst>
              </a:tr>
              <a:tr h="212472">
                <a:tc>
                  <a:txBody>
                    <a:bodyPr/>
                    <a:lstStyle/>
                    <a:p>
                      <a:pPr marL="0" marR="0" algn="ctr">
                        <a:spcBef>
                          <a:spcPts val="0"/>
                        </a:spcBef>
                        <a:spcAft>
                          <a:spcPts val="600"/>
                        </a:spcAft>
                      </a:pPr>
                      <a:r>
                        <a:rPr lang="en-US" sz="900" b="0">
                          <a:effectLst/>
                        </a:rPr>
                        <a:t>6</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2.5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7.5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0.057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6.97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4066309"/>
                  </a:ext>
                </a:extLst>
              </a:tr>
              <a:tr h="157303">
                <a:tc>
                  <a:txBody>
                    <a:bodyPr/>
                    <a:lstStyle/>
                    <a:p>
                      <a:pPr marL="0" marR="0" algn="ctr">
                        <a:spcBef>
                          <a:spcPts val="0"/>
                        </a:spcBef>
                        <a:spcAft>
                          <a:spcPts val="600"/>
                        </a:spcAft>
                      </a:pPr>
                      <a:r>
                        <a:rPr lang="en-US" sz="900" b="0">
                          <a:solidFill>
                            <a:srgbClr val="000000"/>
                          </a:solidFill>
                          <a:effectLst/>
                        </a:rPr>
                        <a:t>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2.5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7.5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0.0572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6.99</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7292552"/>
                  </a:ext>
                </a:extLst>
              </a:tr>
              <a:tr h="157303">
                <a:tc>
                  <a:txBody>
                    <a:bodyPr/>
                    <a:lstStyle/>
                    <a:p>
                      <a:pPr marL="0" marR="0" algn="ctr">
                        <a:spcBef>
                          <a:spcPts val="0"/>
                        </a:spcBef>
                        <a:spcAft>
                          <a:spcPts val="600"/>
                        </a:spcAft>
                      </a:pPr>
                      <a:r>
                        <a:rPr lang="en-US" sz="900" b="0">
                          <a:effectLst/>
                        </a:rPr>
                        <a:t>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3.45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2.3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0.0327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6.94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20029918"/>
                  </a:ext>
                </a:extLst>
              </a:tr>
              <a:tr h="157303">
                <a:tc>
                  <a:txBody>
                    <a:bodyPr/>
                    <a:lstStyle/>
                    <a:p>
                      <a:pPr marL="0" marR="0" algn="ctr">
                        <a:spcBef>
                          <a:spcPts val="0"/>
                        </a:spcBef>
                        <a:spcAft>
                          <a:spcPts val="600"/>
                        </a:spcAft>
                      </a:pPr>
                      <a:r>
                        <a:rPr lang="en-US" sz="900" b="0">
                          <a:solidFill>
                            <a:srgbClr val="000000"/>
                          </a:solidFill>
                          <a:effectLst/>
                        </a:rPr>
                        <a:t>9</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7.94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1.58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0.1163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6.95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36390260"/>
                  </a:ext>
                </a:extLst>
              </a:tr>
              <a:tr h="157303">
                <a:tc>
                  <a:txBody>
                    <a:bodyPr/>
                    <a:lstStyle/>
                    <a:p>
                      <a:pPr marL="0" marR="0" algn="ctr">
                        <a:spcBef>
                          <a:spcPts val="0"/>
                        </a:spcBef>
                        <a:spcAft>
                          <a:spcPts val="600"/>
                        </a:spcAft>
                      </a:pPr>
                      <a:r>
                        <a:rPr lang="en-US" sz="900" b="0">
                          <a:effectLst/>
                        </a:rPr>
                        <a:t>10</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7.94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1.58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0.1162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6.97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Projectile Breakup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7000808"/>
                  </a:ext>
                </a:extLst>
              </a:tr>
              <a:tr h="157303">
                <a:tc>
                  <a:txBody>
                    <a:bodyPr/>
                    <a:lstStyle/>
                    <a:p>
                      <a:pPr marL="0" marR="0" algn="ctr">
                        <a:spcBef>
                          <a:spcPts val="0"/>
                        </a:spcBef>
                        <a:spcAft>
                          <a:spcPts val="600"/>
                        </a:spcAft>
                      </a:pPr>
                      <a:r>
                        <a:rPr lang="en-US" sz="900" b="0">
                          <a:solidFill>
                            <a:srgbClr val="000000"/>
                          </a:solidFill>
                          <a:effectLst/>
                        </a:rPr>
                        <a:t>11</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7.94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1.58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0.1166</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6.96</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Projectile Impacted Stripper Plate</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3086103"/>
                  </a:ext>
                </a:extLst>
              </a:tr>
              <a:tr h="157303">
                <a:tc>
                  <a:txBody>
                    <a:bodyPr/>
                    <a:lstStyle/>
                    <a:p>
                      <a:pPr marL="0" marR="0" algn="ctr">
                        <a:spcBef>
                          <a:spcPts val="0"/>
                        </a:spcBef>
                        <a:spcAft>
                          <a:spcPts val="600"/>
                        </a:spcAft>
                      </a:pPr>
                      <a:r>
                        <a:rPr lang="en-US" sz="900" b="0">
                          <a:effectLst/>
                        </a:rPr>
                        <a:t>12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1.78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5.3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0.0204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7.00</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13182659"/>
                  </a:ext>
                </a:extLst>
              </a:tr>
              <a:tr h="157303">
                <a:tc>
                  <a:txBody>
                    <a:bodyPr/>
                    <a:lstStyle/>
                    <a:p>
                      <a:pPr marL="0" marR="0" algn="ctr">
                        <a:spcBef>
                          <a:spcPts val="0"/>
                        </a:spcBef>
                        <a:spcAft>
                          <a:spcPts val="600"/>
                        </a:spcAft>
                      </a:pPr>
                      <a:r>
                        <a:rPr lang="en-US" sz="900" b="0">
                          <a:solidFill>
                            <a:srgbClr val="000000"/>
                          </a:solidFill>
                          <a:effectLst/>
                        </a:rPr>
                        <a:t>13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7.94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1.58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0.1161</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6.99</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Projectile Breakup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58096167"/>
                  </a:ext>
                </a:extLst>
              </a:tr>
              <a:tr h="157303">
                <a:tc>
                  <a:txBody>
                    <a:bodyPr/>
                    <a:lstStyle/>
                    <a:p>
                      <a:pPr marL="0" marR="0" algn="ctr">
                        <a:spcBef>
                          <a:spcPts val="0"/>
                        </a:spcBef>
                        <a:spcAft>
                          <a:spcPts val="600"/>
                        </a:spcAft>
                      </a:pPr>
                      <a:r>
                        <a:rPr lang="en-US" sz="900" b="0">
                          <a:effectLst/>
                        </a:rPr>
                        <a:t>14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7.94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1.58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0.117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5.96</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39543179"/>
                  </a:ext>
                </a:extLst>
              </a:tr>
              <a:tr h="157303">
                <a:tc>
                  <a:txBody>
                    <a:bodyPr/>
                    <a:lstStyle/>
                    <a:p>
                      <a:pPr marL="0" marR="0" algn="ctr">
                        <a:spcBef>
                          <a:spcPts val="0"/>
                        </a:spcBef>
                        <a:spcAft>
                          <a:spcPts val="600"/>
                        </a:spcAft>
                      </a:pPr>
                      <a:r>
                        <a:rPr lang="en-US" sz="900" b="0">
                          <a:solidFill>
                            <a:srgbClr val="000000"/>
                          </a:solidFill>
                          <a:effectLst/>
                        </a:rPr>
                        <a:t>15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7.94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1.58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0.117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6.63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25887500"/>
                  </a:ext>
                </a:extLst>
              </a:tr>
              <a:tr h="157303">
                <a:tc>
                  <a:txBody>
                    <a:bodyPr/>
                    <a:lstStyle/>
                    <a:p>
                      <a:pPr marL="0" marR="0" algn="ctr">
                        <a:spcBef>
                          <a:spcPts val="0"/>
                        </a:spcBef>
                        <a:spcAft>
                          <a:spcPts val="600"/>
                        </a:spcAft>
                      </a:pPr>
                      <a:r>
                        <a:rPr lang="en-US" sz="900" b="0">
                          <a:effectLst/>
                        </a:rPr>
                        <a:t>16</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7.94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1.58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0.117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6.84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Projectile Impacted Stripper Plate</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4151382"/>
                  </a:ext>
                </a:extLst>
              </a:tr>
              <a:tr h="157303">
                <a:tc>
                  <a:txBody>
                    <a:bodyPr/>
                    <a:lstStyle/>
                    <a:p>
                      <a:pPr marL="0" marR="0" algn="ctr">
                        <a:spcBef>
                          <a:spcPts val="0"/>
                        </a:spcBef>
                        <a:spcAft>
                          <a:spcPts val="600"/>
                        </a:spcAft>
                      </a:pPr>
                      <a:r>
                        <a:rPr lang="en-US" sz="900" b="0">
                          <a:solidFill>
                            <a:srgbClr val="000000"/>
                          </a:solidFill>
                          <a:effectLst/>
                        </a:rPr>
                        <a:t>17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7.94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1.58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0.1146</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7.28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Projectile Impacted Stripper Plate</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3124249"/>
                  </a:ext>
                </a:extLst>
              </a:tr>
              <a:tr h="157303">
                <a:tc>
                  <a:txBody>
                    <a:bodyPr/>
                    <a:lstStyle/>
                    <a:p>
                      <a:pPr marL="0" marR="0" algn="ctr">
                        <a:spcBef>
                          <a:spcPts val="0"/>
                        </a:spcBef>
                        <a:spcAft>
                          <a:spcPts val="600"/>
                        </a:spcAft>
                      </a:pPr>
                      <a:r>
                        <a:rPr lang="en-US" sz="900" b="0">
                          <a:effectLst/>
                        </a:rPr>
                        <a:t>18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1.58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0.0302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6.63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65925670"/>
                  </a:ext>
                </a:extLst>
              </a:tr>
              <a:tr h="157303">
                <a:tc>
                  <a:txBody>
                    <a:bodyPr/>
                    <a:lstStyle/>
                    <a:p>
                      <a:pPr marL="0" marR="0" algn="ctr">
                        <a:spcBef>
                          <a:spcPts val="0"/>
                        </a:spcBef>
                        <a:spcAft>
                          <a:spcPts val="600"/>
                        </a:spcAft>
                      </a:pPr>
                      <a:r>
                        <a:rPr lang="en-US" sz="900" b="0">
                          <a:solidFill>
                            <a:srgbClr val="000000"/>
                          </a:solidFill>
                          <a:effectLst/>
                        </a:rPr>
                        <a:t>19</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1.58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0.0663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6.55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Impacted Stripper</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54830835"/>
                  </a:ext>
                </a:extLst>
              </a:tr>
              <a:tr h="157303">
                <a:tc>
                  <a:txBody>
                    <a:bodyPr/>
                    <a:lstStyle/>
                    <a:p>
                      <a:pPr marL="0" marR="0" algn="ctr">
                        <a:spcBef>
                          <a:spcPts val="0"/>
                        </a:spcBef>
                        <a:spcAft>
                          <a:spcPts val="600"/>
                        </a:spcAft>
                      </a:pPr>
                      <a:r>
                        <a:rPr lang="en-US" sz="900" b="0">
                          <a:effectLst/>
                        </a:rPr>
                        <a:t>20</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Stainless Steel</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1.2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0.0071</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6.88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dirty="0">
                          <a:effectLst/>
                        </a:rPr>
                        <a:t>Clean Test</a:t>
                      </a:r>
                      <a:endParaRPr lang="en-US" sz="12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124966"/>
                  </a:ext>
                </a:extLst>
              </a:tr>
              <a:tr h="157303">
                <a:tc>
                  <a:txBody>
                    <a:bodyPr/>
                    <a:lstStyle/>
                    <a:p>
                      <a:pPr marL="0" marR="0" algn="ctr">
                        <a:spcBef>
                          <a:spcPts val="0"/>
                        </a:spcBef>
                        <a:spcAft>
                          <a:spcPts val="600"/>
                        </a:spcAft>
                      </a:pPr>
                      <a:r>
                        <a:rPr lang="en-US" sz="900" b="0">
                          <a:solidFill>
                            <a:srgbClr val="000000"/>
                          </a:solidFill>
                          <a:effectLst/>
                        </a:rPr>
                        <a:t>21</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Stainless Steel</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1.2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0.0036</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6.85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18039669"/>
                  </a:ext>
                </a:extLst>
              </a:tr>
              <a:tr h="157303">
                <a:tc>
                  <a:txBody>
                    <a:bodyPr/>
                    <a:lstStyle/>
                    <a:p>
                      <a:pPr marL="0" marR="0" algn="ctr">
                        <a:spcBef>
                          <a:spcPts val="0"/>
                        </a:spcBef>
                        <a:spcAft>
                          <a:spcPts val="600"/>
                        </a:spcAft>
                      </a:pPr>
                      <a:r>
                        <a:rPr lang="en-US" sz="900" b="0">
                          <a:effectLst/>
                        </a:rPr>
                        <a:t>22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Copper</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0.0071</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6.85</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25194658"/>
                  </a:ext>
                </a:extLst>
              </a:tr>
              <a:tr h="157303">
                <a:tc>
                  <a:txBody>
                    <a:bodyPr/>
                    <a:lstStyle/>
                    <a:p>
                      <a:pPr marL="0" marR="0" algn="ctr">
                        <a:spcBef>
                          <a:spcPts val="0"/>
                        </a:spcBef>
                        <a:spcAft>
                          <a:spcPts val="600"/>
                        </a:spcAft>
                      </a:pPr>
                      <a:r>
                        <a:rPr lang="en-US" sz="900" b="0">
                          <a:solidFill>
                            <a:srgbClr val="000000"/>
                          </a:solidFill>
                          <a:effectLst/>
                        </a:rPr>
                        <a:t>23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Copper</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0.0069</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6.83</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solidFill>
                            <a:srgbClr val="000000"/>
                          </a:solidFill>
                          <a:effectLst/>
                        </a:rPr>
                        <a:t>Clean Test</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28567306"/>
                  </a:ext>
                </a:extLst>
              </a:tr>
              <a:tr h="157303">
                <a:tc>
                  <a:txBody>
                    <a:bodyPr/>
                    <a:lstStyle/>
                    <a:p>
                      <a:pPr marL="0" marR="0" algn="ctr">
                        <a:spcBef>
                          <a:spcPts val="0"/>
                        </a:spcBef>
                        <a:spcAft>
                          <a:spcPts val="600"/>
                        </a:spcAft>
                      </a:pPr>
                      <a:r>
                        <a:rPr lang="en-US" sz="900" b="0">
                          <a:effectLst/>
                        </a:rPr>
                        <a:t>24</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CFRP</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1.8</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5.27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0.02</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a:effectLst/>
                        </a:rPr>
                        <a:t>6.97</a:t>
                      </a:r>
                      <a:endParaRPr lang="en-US" sz="1200" b="1">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900" b="0" dirty="0">
                          <a:effectLst/>
                        </a:rPr>
                        <a:t>Clean Test</a:t>
                      </a:r>
                      <a:endParaRPr lang="en-US" sz="12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58300830"/>
                  </a:ext>
                </a:extLst>
              </a:tr>
            </a:tbl>
          </a:graphicData>
        </a:graphic>
      </p:graphicFrame>
      <p:sp>
        <p:nvSpPr>
          <p:cNvPr id="7" name="Subtitle 2">
            <a:extLst>
              <a:ext uri="{FF2B5EF4-FFF2-40B4-BE49-F238E27FC236}">
                <a16:creationId xmlns:a16="http://schemas.microsoft.com/office/drawing/2014/main" id="{A47B2713-CC34-8954-57BF-86CD680B1CFD}"/>
              </a:ext>
            </a:extLst>
          </p:cNvPr>
          <p:cNvSpPr txBox="1">
            <a:spLocks/>
          </p:cNvSpPr>
          <p:nvPr/>
        </p:nvSpPr>
        <p:spPr>
          <a:xfrm>
            <a:off x="112246" y="2287222"/>
            <a:ext cx="4505552" cy="269582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sz="1900" dirty="0"/>
              <a:t>More than 80% of the experiments employed CFRP due to its prevalence </a:t>
            </a:r>
            <a:br>
              <a:rPr lang="en-US" sz="1900" dirty="0"/>
            </a:br>
            <a:r>
              <a:rPr lang="en-US" sz="1900" dirty="0"/>
              <a:t>in the composition of most debris.</a:t>
            </a:r>
          </a:p>
          <a:p>
            <a:pPr marL="285750" indent="-285750">
              <a:buFont typeface="Wingdings" panose="05000000000000000000" pitchFamily="2" charset="2"/>
              <a:buChar char="Ø"/>
            </a:pPr>
            <a:endParaRPr lang="en-US" sz="1900" dirty="0"/>
          </a:p>
          <a:p>
            <a:pPr marL="285750" indent="-285750">
              <a:buFont typeface="Wingdings" panose="05000000000000000000" pitchFamily="2" charset="2"/>
              <a:buChar char="Ø"/>
            </a:pPr>
            <a:r>
              <a:rPr lang="en-US" sz="1900" dirty="0"/>
              <a:t>The success rate achieved in this </a:t>
            </a:r>
            <a:br>
              <a:rPr lang="en-US" sz="1900" dirty="0"/>
            </a:br>
            <a:r>
              <a:rPr lang="en-US" sz="1900" dirty="0"/>
              <a:t>series of experiments stood at 66%, </a:t>
            </a:r>
            <a:br>
              <a:rPr lang="en-US" sz="1900" dirty="0"/>
            </a:br>
            <a:r>
              <a:rPr lang="en-US" sz="1900" dirty="0"/>
              <a:t>with unsuccessful attempts primarily attributed to either projectile failure </a:t>
            </a:r>
            <a:br>
              <a:rPr lang="en-US" sz="1900" dirty="0"/>
            </a:br>
            <a:r>
              <a:rPr lang="en-US" sz="1900" dirty="0"/>
              <a:t>or inadvertent collisions with the stripper plate.</a:t>
            </a:r>
          </a:p>
        </p:txBody>
      </p:sp>
    </p:spTree>
    <p:extLst>
      <p:ext uri="{BB962C8B-B14F-4D97-AF65-F5344CB8AC3E}">
        <p14:creationId xmlns:p14="http://schemas.microsoft.com/office/powerpoint/2010/main" val="3434687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53">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55">
            <a:extLst>
              <a:ext uri="{FF2B5EF4-FFF2-40B4-BE49-F238E27FC236}">
                <a16:creationId xmlns:a16="http://schemas.microsoft.com/office/drawing/2014/main" id="{EC506A02-88EF-4B1C-BDB5-C99B4911C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8" name="Picture 2057">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060" name="Rectangle 2059">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Rectangle 2061">
            <a:extLst>
              <a:ext uri="{FF2B5EF4-FFF2-40B4-BE49-F238E27FC236}">
                <a16:creationId xmlns:a16="http://schemas.microsoft.com/office/drawing/2014/main" id="{C4EC5440-A44A-4132-8B18-7EB733DBE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2005091" y="25175"/>
            <a:ext cx="8187946" cy="1114379"/>
          </a:xfrm>
        </p:spPr>
        <p:txBody>
          <a:bodyPr vert="horz" lIns="91440" tIns="45720" rIns="91440" bIns="45720" rtlCol="0" anchor="b">
            <a:normAutofit/>
          </a:bodyPr>
          <a:lstStyle/>
          <a:p>
            <a:pPr algn="ctr"/>
            <a:r>
              <a:rPr lang="en-US" sz="3600" dirty="0"/>
              <a:t>CFRP Projectile details</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2005091" y="1493669"/>
            <a:ext cx="8187946" cy="771427"/>
          </a:xfrm>
        </p:spPr>
        <p:txBody>
          <a:bodyPr vert="horz" lIns="91440" tIns="45720" rIns="91440" bIns="45720" rtlCol="0" anchor="t">
            <a:normAutofit/>
          </a:bodyPr>
          <a:lstStyle/>
          <a:p>
            <a:pPr algn="ctr">
              <a:lnSpc>
                <a:spcPct val="90000"/>
              </a:lnSpc>
            </a:pPr>
            <a:r>
              <a:rPr lang="en-US" sz="1600" dirty="0">
                <a:solidFill>
                  <a:schemeClr val="tx1">
                    <a:alpha val="70000"/>
                  </a:schemeClr>
                </a:solidFill>
              </a:rPr>
              <a:t>The long CFRP cylindrical projectiles employed in this series of tests were fabricated from pultruded rods. In contrast, the disks were manufactured through turning or water jet-cutting processes from CFRP sheets.</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11718297" y="17978"/>
            <a:ext cx="470655" cy="475488"/>
          </a:xfrm>
        </p:spPr>
        <p:txBody>
          <a:bodyPr vert="horz" lIns="91440" tIns="45720" rIns="91440" bIns="45720" rtlCol="0" anchor="ctr">
            <a:normAutofit/>
          </a:bodyPr>
          <a:lstStyle/>
          <a:p>
            <a:pPr algn="ctr">
              <a:spcAft>
                <a:spcPts val="600"/>
              </a:spcAft>
            </a:pPr>
            <a:fld id="{A49DFD55-3C28-40EF-9E31-A92D2E4017FF}" type="slidenum">
              <a:rPr lang="en-US">
                <a:solidFill>
                  <a:schemeClr val="tx1">
                    <a:alpha val="70000"/>
                  </a:schemeClr>
                </a:solidFill>
              </a:rPr>
              <a:pPr algn="ctr">
                <a:spcAft>
                  <a:spcPts val="600"/>
                </a:spcAft>
              </a:pPr>
              <a:t>8</a:t>
            </a:fld>
            <a:endParaRPr lang="en-US">
              <a:solidFill>
                <a:schemeClr val="tx1">
                  <a:alpha val="70000"/>
                </a:schemeClr>
              </a:solidFill>
            </a:endParaRPr>
          </a:p>
        </p:txBody>
      </p:sp>
      <p:pic>
        <p:nvPicPr>
          <p:cNvPr id="2049" name="Picture 1" descr="Graphical user interface&#10;&#10;Description automatically generated with low confidence">
            <a:extLst>
              <a:ext uri="{FF2B5EF4-FFF2-40B4-BE49-F238E27FC236}">
                <a16:creationId xmlns:a16="http://schemas.microsoft.com/office/drawing/2014/main" id="{606244AA-C057-2F59-ECDF-E8FD302D65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5884" y="3069996"/>
            <a:ext cx="5254613" cy="33235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A607316D-0B19-7657-B0E6-AF9C77F1D776}"/>
              </a:ext>
            </a:extLst>
          </p:cNvPr>
          <p:cNvGraphicFramePr>
            <a:graphicFrameLocks noGrp="1"/>
          </p:cNvGraphicFramePr>
          <p:nvPr>
            <p:extLst>
              <p:ext uri="{D42A27DB-BD31-4B8C-83A1-F6EECF244321}">
                <p14:modId xmlns:p14="http://schemas.microsoft.com/office/powerpoint/2010/main" val="1227089857"/>
              </p:ext>
            </p:extLst>
          </p:nvPr>
        </p:nvGraphicFramePr>
        <p:xfrm>
          <a:off x="6501655" y="2786428"/>
          <a:ext cx="4654309" cy="3899858"/>
        </p:xfrm>
        <a:graphic>
          <a:graphicData uri="http://schemas.openxmlformats.org/drawingml/2006/table">
            <a:tbl>
              <a:tblPr firstRow="1" firstCol="1" bandRow="1">
                <a:tableStyleId>{793D81CF-94F2-401A-BA57-92F5A7B2D0C5}</a:tableStyleId>
              </a:tblPr>
              <a:tblGrid>
                <a:gridCol w="2913204">
                  <a:extLst>
                    <a:ext uri="{9D8B030D-6E8A-4147-A177-3AD203B41FA5}">
                      <a16:colId xmlns:a16="http://schemas.microsoft.com/office/drawing/2014/main" val="1776618435"/>
                    </a:ext>
                  </a:extLst>
                </a:gridCol>
                <a:gridCol w="1741105">
                  <a:extLst>
                    <a:ext uri="{9D8B030D-6E8A-4147-A177-3AD203B41FA5}">
                      <a16:colId xmlns:a16="http://schemas.microsoft.com/office/drawing/2014/main" val="420402828"/>
                    </a:ext>
                  </a:extLst>
                </a:gridCol>
              </a:tblGrid>
              <a:tr h="414026">
                <a:tc>
                  <a:txBody>
                    <a:bodyPr/>
                    <a:lstStyle/>
                    <a:p>
                      <a:pPr marL="0" marR="0">
                        <a:spcBef>
                          <a:spcPts val="0"/>
                        </a:spcBef>
                        <a:spcAft>
                          <a:spcPts val="600"/>
                        </a:spcAft>
                      </a:pPr>
                      <a:r>
                        <a:rPr lang="en-US" sz="2200" dirty="0">
                          <a:effectLst/>
                        </a:rPr>
                        <a:t>Fiber Volume</a:t>
                      </a:r>
                      <a:endParaRPr lang="en-US" sz="2600" dirty="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tc>
                  <a:txBody>
                    <a:bodyPr/>
                    <a:lstStyle/>
                    <a:p>
                      <a:pPr marL="0" marR="0" algn="ctr">
                        <a:spcBef>
                          <a:spcPts val="0"/>
                        </a:spcBef>
                        <a:spcAft>
                          <a:spcPts val="600"/>
                        </a:spcAft>
                      </a:pPr>
                      <a:r>
                        <a:rPr lang="en-US" sz="2200">
                          <a:effectLst/>
                        </a:rPr>
                        <a:t>63%</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extLst>
                  <a:ext uri="{0D108BD9-81ED-4DB2-BD59-A6C34878D82A}">
                    <a16:rowId xmlns:a16="http://schemas.microsoft.com/office/drawing/2014/main" val="4229378229"/>
                  </a:ext>
                </a:extLst>
              </a:tr>
              <a:tr h="414026">
                <a:tc>
                  <a:txBody>
                    <a:bodyPr/>
                    <a:lstStyle/>
                    <a:p>
                      <a:pPr marL="0" marR="0">
                        <a:spcBef>
                          <a:spcPts val="0"/>
                        </a:spcBef>
                        <a:spcAft>
                          <a:spcPts val="600"/>
                        </a:spcAft>
                      </a:pPr>
                      <a:r>
                        <a:rPr lang="en-US" sz="2200">
                          <a:effectLst/>
                        </a:rPr>
                        <a:t>Tensile Strength</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tc>
                  <a:txBody>
                    <a:bodyPr/>
                    <a:lstStyle/>
                    <a:p>
                      <a:pPr marL="0" marR="0" algn="ctr">
                        <a:spcBef>
                          <a:spcPts val="0"/>
                        </a:spcBef>
                        <a:spcAft>
                          <a:spcPts val="600"/>
                        </a:spcAft>
                      </a:pPr>
                      <a:r>
                        <a:rPr lang="en-US" sz="2200">
                          <a:effectLst/>
                        </a:rPr>
                        <a:t>2.4 Gpa</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extLst>
                  <a:ext uri="{0D108BD9-81ED-4DB2-BD59-A6C34878D82A}">
                    <a16:rowId xmlns:a16="http://schemas.microsoft.com/office/drawing/2014/main" val="671158490"/>
                  </a:ext>
                </a:extLst>
              </a:tr>
              <a:tr h="414026">
                <a:tc>
                  <a:txBody>
                    <a:bodyPr/>
                    <a:lstStyle/>
                    <a:p>
                      <a:pPr marL="0" marR="0">
                        <a:spcBef>
                          <a:spcPts val="0"/>
                        </a:spcBef>
                        <a:spcAft>
                          <a:spcPts val="600"/>
                        </a:spcAft>
                      </a:pPr>
                      <a:r>
                        <a:rPr lang="en-US" sz="2200">
                          <a:effectLst/>
                        </a:rPr>
                        <a:t>Tensile Modulus</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tc>
                  <a:txBody>
                    <a:bodyPr/>
                    <a:lstStyle/>
                    <a:p>
                      <a:pPr marL="0" marR="0" algn="ctr">
                        <a:spcBef>
                          <a:spcPts val="0"/>
                        </a:spcBef>
                        <a:spcAft>
                          <a:spcPts val="600"/>
                        </a:spcAft>
                      </a:pPr>
                      <a:r>
                        <a:rPr lang="en-US" sz="2200">
                          <a:effectLst/>
                        </a:rPr>
                        <a:t>240 Gpa</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extLst>
                  <a:ext uri="{0D108BD9-81ED-4DB2-BD59-A6C34878D82A}">
                    <a16:rowId xmlns:a16="http://schemas.microsoft.com/office/drawing/2014/main" val="3203120826"/>
                  </a:ext>
                </a:extLst>
              </a:tr>
              <a:tr h="747918">
                <a:tc>
                  <a:txBody>
                    <a:bodyPr/>
                    <a:lstStyle/>
                    <a:p>
                      <a:pPr marL="0" marR="0">
                        <a:spcBef>
                          <a:spcPts val="0"/>
                        </a:spcBef>
                        <a:spcAft>
                          <a:spcPts val="600"/>
                        </a:spcAft>
                      </a:pPr>
                      <a:r>
                        <a:rPr lang="en-US" sz="2200">
                          <a:effectLst/>
                        </a:rPr>
                        <a:t>Compression Strength</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tc>
                  <a:txBody>
                    <a:bodyPr/>
                    <a:lstStyle/>
                    <a:p>
                      <a:pPr marL="0" marR="0" algn="ctr">
                        <a:spcBef>
                          <a:spcPts val="0"/>
                        </a:spcBef>
                        <a:spcAft>
                          <a:spcPts val="600"/>
                        </a:spcAft>
                      </a:pPr>
                      <a:r>
                        <a:rPr lang="en-US" sz="2200">
                          <a:effectLst/>
                        </a:rPr>
                        <a:t>1.00 Gpa</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extLst>
                  <a:ext uri="{0D108BD9-81ED-4DB2-BD59-A6C34878D82A}">
                    <a16:rowId xmlns:a16="http://schemas.microsoft.com/office/drawing/2014/main" val="1125528686"/>
                  </a:ext>
                </a:extLst>
              </a:tr>
              <a:tr h="414026">
                <a:tc>
                  <a:txBody>
                    <a:bodyPr/>
                    <a:lstStyle/>
                    <a:p>
                      <a:pPr marL="0" marR="0">
                        <a:spcBef>
                          <a:spcPts val="0"/>
                        </a:spcBef>
                        <a:spcAft>
                          <a:spcPts val="600"/>
                        </a:spcAft>
                      </a:pPr>
                      <a:r>
                        <a:rPr lang="en-US" sz="2200">
                          <a:effectLst/>
                        </a:rPr>
                        <a:t>Ultimate Elongation</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tc>
                  <a:txBody>
                    <a:bodyPr/>
                    <a:lstStyle/>
                    <a:p>
                      <a:pPr marL="0" marR="0" algn="ctr">
                        <a:spcBef>
                          <a:spcPts val="0"/>
                        </a:spcBef>
                        <a:spcAft>
                          <a:spcPts val="600"/>
                        </a:spcAft>
                      </a:pPr>
                      <a:r>
                        <a:rPr lang="en-US" sz="2200">
                          <a:effectLst/>
                        </a:rPr>
                        <a:t>1.10%</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extLst>
                  <a:ext uri="{0D108BD9-81ED-4DB2-BD59-A6C34878D82A}">
                    <a16:rowId xmlns:a16="http://schemas.microsoft.com/office/drawing/2014/main" val="2214661162"/>
                  </a:ext>
                </a:extLst>
              </a:tr>
              <a:tr h="747918">
                <a:tc>
                  <a:txBody>
                    <a:bodyPr/>
                    <a:lstStyle/>
                    <a:p>
                      <a:pPr marL="0" marR="0">
                        <a:spcBef>
                          <a:spcPts val="0"/>
                        </a:spcBef>
                        <a:spcAft>
                          <a:spcPts val="600"/>
                        </a:spcAft>
                      </a:pPr>
                      <a:r>
                        <a:rPr lang="en-US" sz="2200">
                          <a:effectLst/>
                        </a:rPr>
                        <a:t>Glass Transition Temp.</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tc>
                  <a:txBody>
                    <a:bodyPr/>
                    <a:lstStyle/>
                    <a:p>
                      <a:pPr marL="0" marR="0" algn="ctr">
                        <a:spcBef>
                          <a:spcPts val="0"/>
                        </a:spcBef>
                        <a:spcAft>
                          <a:spcPts val="600"/>
                        </a:spcAft>
                      </a:pPr>
                      <a:r>
                        <a:rPr lang="en-US" sz="2200">
                          <a:effectLst/>
                        </a:rPr>
                        <a:t>120 C</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extLst>
                  <a:ext uri="{0D108BD9-81ED-4DB2-BD59-A6C34878D82A}">
                    <a16:rowId xmlns:a16="http://schemas.microsoft.com/office/drawing/2014/main" val="2338304215"/>
                  </a:ext>
                </a:extLst>
              </a:tr>
              <a:tr h="747918">
                <a:tc>
                  <a:txBody>
                    <a:bodyPr/>
                    <a:lstStyle/>
                    <a:p>
                      <a:pPr marL="0" marR="0">
                        <a:spcBef>
                          <a:spcPts val="0"/>
                        </a:spcBef>
                        <a:spcAft>
                          <a:spcPts val="600"/>
                        </a:spcAft>
                      </a:pPr>
                      <a:r>
                        <a:rPr lang="en-US" sz="2200">
                          <a:effectLst/>
                        </a:rPr>
                        <a:t>Resin Type</a:t>
                      </a:r>
                      <a:endParaRPr lang="en-US" sz="260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tc>
                  <a:txBody>
                    <a:bodyPr/>
                    <a:lstStyle/>
                    <a:p>
                      <a:pPr marL="0" marR="0" algn="ctr">
                        <a:spcBef>
                          <a:spcPts val="0"/>
                        </a:spcBef>
                        <a:spcAft>
                          <a:spcPts val="600"/>
                        </a:spcAft>
                      </a:pPr>
                      <a:r>
                        <a:rPr lang="en-US" sz="2200" dirty="0">
                          <a:effectLst/>
                        </a:rPr>
                        <a:t>Bisphenol A </a:t>
                      </a:r>
                      <a:endParaRPr lang="en-US" sz="2600" dirty="0">
                        <a:effectLst/>
                        <a:latin typeface="Calibri" panose="020F0502020204030204" pitchFamily="34" charset="0"/>
                        <a:ea typeface="Times" panose="02020603050405020304" pitchFamily="18" charset="0"/>
                        <a:cs typeface="Times New Roman" panose="02020603050405020304" pitchFamily="18" charset="0"/>
                      </a:endParaRPr>
                    </a:p>
                  </a:txBody>
                  <a:tcPr marL="150251" marR="150251" marT="0" marB="0"/>
                </a:tc>
                <a:extLst>
                  <a:ext uri="{0D108BD9-81ED-4DB2-BD59-A6C34878D82A}">
                    <a16:rowId xmlns:a16="http://schemas.microsoft.com/office/drawing/2014/main" val="3028646056"/>
                  </a:ext>
                </a:extLst>
              </a:tr>
            </a:tbl>
          </a:graphicData>
        </a:graphic>
      </p:graphicFrame>
    </p:spTree>
    <p:extLst>
      <p:ext uri="{BB962C8B-B14F-4D97-AF65-F5344CB8AC3E}">
        <p14:creationId xmlns:p14="http://schemas.microsoft.com/office/powerpoint/2010/main" val="534536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5246889" y="297470"/>
            <a:ext cx="5998840" cy="852859"/>
          </a:xfrm>
          <a:noFill/>
        </p:spPr>
        <p:txBody>
          <a:bodyPr vert="horz" lIns="91440" tIns="45720" rIns="91440" bIns="45720" rtlCol="0" anchor="b">
            <a:normAutofit/>
          </a:bodyPr>
          <a:lstStyle/>
          <a:p>
            <a:r>
              <a:rPr lang="en-US" sz="4800" dirty="0"/>
              <a:t>Sabot Design</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5246889" y="1265643"/>
            <a:ext cx="5998840" cy="2067068"/>
          </a:xfrm>
          <a:noFill/>
        </p:spPr>
        <p:txBody>
          <a:bodyPr vert="horz" lIns="91440" tIns="45720" rIns="91440" bIns="45720" rtlCol="0">
            <a:normAutofit/>
          </a:bodyPr>
          <a:lstStyle/>
          <a:p>
            <a:pPr>
              <a:lnSpc>
                <a:spcPct val="90000"/>
              </a:lnSpc>
            </a:pPr>
            <a:r>
              <a:rPr lang="en-US" sz="2200" dirty="0"/>
              <a:t>Key Optimizations:</a:t>
            </a:r>
          </a:p>
          <a:p>
            <a:pPr>
              <a:lnSpc>
                <a:spcPct val="90000"/>
              </a:lnSpc>
            </a:pPr>
            <a:endParaRPr lang="en-US" sz="2200" dirty="0"/>
          </a:p>
          <a:p>
            <a:pPr marL="342900" lvl="1" indent="-342900">
              <a:spcBef>
                <a:spcPts val="1000"/>
              </a:spcBef>
              <a:buFont typeface="Wingdings" panose="05000000000000000000" pitchFamily="2" charset="2"/>
              <a:buChar char="Ø"/>
            </a:pPr>
            <a:r>
              <a:rPr lang="en-US" sz="2200" dirty="0">
                <a:solidFill>
                  <a:schemeClr val="tx1"/>
                </a:solidFill>
              </a:rPr>
              <a:t>Minimized launch package mass.</a:t>
            </a:r>
          </a:p>
          <a:p>
            <a:pPr marL="342900" lvl="1" indent="-342900">
              <a:spcBef>
                <a:spcPts val="1000"/>
              </a:spcBef>
              <a:buFont typeface="Wingdings" panose="05000000000000000000" pitchFamily="2" charset="2"/>
              <a:buChar char="Ø"/>
            </a:pPr>
            <a:r>
              <a:rPr lang="en-US" sz="2200" dirty="0">
                <a:solidFill>
                  <a:schemeClr val="tx1"/>
                </a:solidFill>
              </a:rPr>
              <a:t>Minimized the Sabot Projectile’s Pocket Depth.</a:t>
            </a:r>
          </a:p>
          <a:p>
            <a:pPr marL="342900" lvl="1" indent="-342900">
              <a:spcBef>
                <a:spcPts val="1000"/>
              </a:spcBef>
              <a:buFont typeface="Wingdings" panose="05000000000000000000" pitchFamily="2" charset="2"/>
              <a:buChar char="Ø"/>
            </a:pPr>
            <a:endParaRPr lang="en-US" sz="2200" dirty="0">
              <a:solidFill>
                <a:schemeClr val="tx1"/>
              </a:solidFill>
            </a:endParaRPr>
          </a:p>
          <a:p>
            <a:pPr marL="0" lvl="1">
              <a:spcBef>
                <a:spcPts val="1000"/>
              </a:spcBef>
            </a:pPr>
            <a:endParaRPr lang="en-US" sz="2200" dirty="0">
              <a:solidFill>
                <a:schemeClr val="tx1"/>
              </a:solidFill>
            </a:endParaRPr>
          </a:p>
        </p:txBody>
      </p:sp>
      <p:pic>
        <p:nvPicPr>
          <p:cNvPr id="5" name="Picture 4" descr="A picture containing cup, indoor, tableware, glass&#10;&#10;Description automatically generated">
            <a:extLst>
              <a:ext uri="{FF2B5EF4-FFF2-40B4-BE49-F238E27FC236}">
                <a16:creationId xmlns:a16="http://schemas.microsoft.com/office/drawing/2014/main" id="{A6A7F5B7-908F-E123-4D0E-DD1B202C6BE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Layer>
                </a14:imgProps>
              </a:ext>
            </a:extLst>
          </a:blip>
          <a:srcRect l="2926"/>
          <a:stretch/>
        </p:blipFill>
        <p:spPr>
          <a:xfrm>
            <a:off x="20" y="10"/>
            <a:ext cx="4992985" cy="6857990"/>
          </a:xfrm>
          <a:prstGeom prst="rect">
            <a:avLst/>
          </a:prstGeom>
        </p:spPr>
      </p:pic>
      <p:sp>
        <p:nvSpPr>
          <p:cNvPr id="6" name="Text Placeholder 2">
            <a:extLst>
              <a:ext uri="{FF2B5EF4-FFF2-40B4-BE49-F238E27FC236}">
                <a16:creationId xmlns:a16="http://schemas.microsoft.com/office/drawing/2014/main" id="{B7B23399-15BA-F8C3-62ED-31646317E7AD}"/>
              </a:ext>
            </a:extLst>
          </p:cNvPr>
          <p:cNvSpPr txBox="1">
            <a:spLocks/>
          </p:cNvSpPr>
          <p:nvPr/>
        </p:nvSpPr>
        <p:spPr>
          <a:xfrm>
            <a:off x="5246889" y="3711427"/>
            <a:ext cx="6266238" cy="276785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90000"/>
              </a:lnSpc>
              <a:buFont typeface="Wingdings" panose="05000000000000000000" pitchFamily="2" charset="2"/>
              <a:buChar char="Ø"/>
            </a:pPr>
            <a:r>
              <a:rPr lang="en-US" sz="2000"/>
              <a:t>The launch of a flat disk </a:t>
            </a:r>
            <a:br>
              <a:rPr lang="en-US" sz="2000"/>
            </a:br>
            <a:r>
              <a:rPr lang="en-US" sz="2000"/>
              <a:t>presents a particularly formidable challenge. Specifically, the 1/5 (L/D) ratio.</a:t>
            </a:r>
          </a:p>
          <a:p>
            <a:pPr marL="342900" indent="-342900">
              <a:lnSpc>
                <a:spcPct val="90000"/>
              </a:lnSpc>
              <a:buFont typeface="Wingdings" panose="05000000000000000000" pitchFamily="2" charset="2"/>
              <a:buChar char="Ø"/>
            </a:pPr>
            <a:r>
              <a:rPr lang="en-US" sz="2000"/>
              <a:t>A redesigned pocket was developed with the primary objective of mitigating the compressive forces acting </a:t>
            </a:r>
            <a:br>
              <a:rPr lang="en-US" sz="2000"/>
            </a:br>
            <a:r>
              <a:rPr lang="en-US" sz="2000"/>
              <a:t>on the projectile during the launch phase.</a:t>
            </a:r>
            <a:endParaRPr lang="en-US" sz="2000" dirty="0"/>
          </a:p>
        </p:txBody>
      </p:sp>
    </p:spTree>
    <p:extLst>
      <p:ext uri="{BB962C8B-B14F-4D97-AF65-F5344CB8AC3E}">
        <p14:creationId xmlns:p14="http://schemas.microsoft.com/office/powerpoint/2010/main" val="1784120463"/>
      </p:ext>
    </p:extLst>
  </p:cSld>
  <p:clrMapOvr>
    <a:masterClrMapping/>
  </p:clrMapOvr>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 id="{11346FDE-2DA4-453A-ACF7-41117CE5C235}" vid="{A628C74B-DC45-4C37-9A15-B37206CA456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Props1.xml><?xml version="1.0" encoding="utf-8"?>
<ds:datastoreItem xmlns:ds="http://schemas.openxmlformats.org/officeDocument/2006/customXml" ds:itemID="{00E6EE1E-660B-46C6-AC21-8E505FB957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5826B4-4DD2-4A9B-8D6D-E91CF9C2316C}">
  <ds:schemaRefs>
    <ds:schemaRef ds:uri="http://schemas.microsoft.com/sharepoint/v3/contenttype/forms"/>
  </ds:schemaRefs>
</ds:datastoreItem>
</file>

<file path=customXml/itemProps3.xml><?xml version="1.0" encoding="utf-8"?>
<ds:datastoreItem xmlns:ds="http://schemas.openxmlformats.org/officeDocument/2006/customXml" ds:itemID="{4CC7F809-A434-4A8D-A127-1C50C2DB3890}">
  <ds:schemaRefs>
    <ds:schemaRef ds:uri="71af3243-3dd4-4a8d-8c0d-dd76da1f02a5"/>
    <ds:schemaRef ds:uri="http://purl.org/dc/elements/1.1/"/>
    <ds:schemaRef ds:uri="16c05727-aa75-4e4a-9b5f-8a80a1165891"/>
    <ds:schemaRef ds:uri="http://www.w3.org/XML/1998/namespace"/>
    <ds:schemaRef ds:uri="http://schemas.microsoft.com/office/2006/documentManagement/types"/>
    <ds:schemaRef ds:uri="http://schemas.microsoft.com/sharepoint/v3"/>
    <ds:schemaRef ds:uri="230e9df3-be65-4c73-a93b-d1236ebd677e"/>
    <ds:schemaRef ds:uri="http://purl.org/dc/terms/"/>
    <ds:schemaRef ds:uri="http://schemas.microsoft.com/office/infopath/2007/PartnerControls"/>
    <ds:schemaRef ds:uri="http://schemas.microsoft.com/office/2006/metadata/properties"/>
    <ds:schemaRef ds:uri="http://schemas.openxmlformats.org/package/2006/metadata/core-properties"/>
    <ds:schemaRef ds:uri="http://purl.org/dc/dcmityp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2108</TotalTime>
  <Words>952</Words>
  <Application>Microsoft Office PowerPoint</Application>
  <PresentationFormat>Widescreen</PresentationFormat>
  <Paragraphs>240</Paragraphs>
  <Slides>13</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Tenorite</vt:lpstr>
      <vt:lpstr>Wingdings</vt:lpstr>
      <vt:lpstr>Office Theme</vt:lpstr>
      <vt:lpstr>1_Office Theme</vt:lpstr>
      <vt:lpstr>Engineering Launch Methods for Non-Spherical Hypervelocity Projectiles</vt:lpstr>
      <vt:lpstr>ACKNOWLEDGEMENTS</vt:lpstr>
      <vt:lpstr>INTRODUCTION</vt:lpstr>
      <vt:lpstr>PowerPoint Presentation</vt:lpstr>
      <vt:lpstr>HIGH-SPEED  IMAGE SETUP</vt:lpstr>
      <vt:lpstr>HIGH-SPEED  IMAGE SETUP (Cont.)</vt:lpstr>
      <vt:lpstr>Test Summary</vt:lpstr>
      <vt:lpstr>CFRP Projectile details</vt:lpstr>
      <vt:lpstr>Sabot Design</vt:lpstr>
      <vt:lpstr>Gun Barrel Optimization</vt:lpstr>
      <vt:lpstr>Flight range pressure</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Launch Methods for Non-Spherical Hypervelocity Projectiles</dc:title>
  <dc:creator>Rodriguez, Daniel (WSTF-MT1)[SIERRA LOBO INC]</dc:creator>
  <cp:lastModifiedBy>Getkin, Kayleigh A. (WSTF-RH111)[SIERRA LOBO INC]</cp:lastModifiedBy>
  <cp:revision>40</cp:revision>
  <dcterms:created xsi:type="dcterms:W3CDTF">2023-11-17T19:20:49Z</dcterms:created>
  <dcterms:modified xsi:type="dcterms:W3CDTF">2023-11-22T20:16:43Z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