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70" r:id="rId2"/>
    <p:sldId id="272" r:id="rId3"/>
    <p:sldId id="274" r:id="rId4"/>
    <p:sldId id="267" r:id="rId5"/>
    <p:sldId id="265" r:id="rId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Meyer" initials="" lastIdx="1" clrIdx="0"/>
  <p:cmAuthor id="2" name="Andrey K. Savtchenk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00"/>
    <a:srgbClr val="0724FB"/>
    <a:srgbClr val="A20000"/>
    <a:srgbClr val="5ECD3B"/>
    <a:srgbClr val="88CC75"/>
    <a:srgbClr val="1209D2"/>
    <a:srgbClr val="00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087" autoAdjust="0"/>
  </p:normalViewPr>
  <p:slideViewPr>
    <p:cSldViewPr>
      <p:cViewPr varScale="1">
        <p:scale>
          <a:sx n="83" d="100"/>
          <a:sy n="83" d="100"/>
        </p:scale>
        <p:origin x="196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1" d="100"/>
        <a:sy n="19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A83E7E8-EC6E-C657-4F9E-3864BCCB5A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98982468-DBB2-DEC3-C597-8688007CD58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7F49F79-22D6-747D-A7E0-A9CFC08231F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5">
            <a:extLst>
              <a:ext uri="{FF2B5EF4-FFF2-40B4-BE49-F238E27FC236}">
                <a16:creationId xmlns:a16="http://schemas.microsoft.com/office/drawing/2014/main" id="{E6193F0C-0B26-DFDA-D076-6765093C35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398" name="Rectangle 6">
            <a:extLst>
              <a:ext uri="{FF2B5EF4-FFF2-40B4-BE49-F238E27FC236}">
                <a16:creationId xmlns:a16="http://schemas.microsoft.com/office/drawing/2014/main" id="{C02AEAB7-091A-8233-3E9E-05F2FDDAB03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1108C5E1-73D6-8A9B-9709-DE0BFCF7E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AC43122-55FF-274B-9695-9D46B8607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3EAAFCCB-D36E-74EA-8A53-01BD2E5F5A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412932C-323B-BD4B-B687-B7AABE3305D8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4441E229-673B-5959-AF48-969148AF1E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06D0E90-A33A-FE14-723F-CB5EDAF8E5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486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3748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3715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5605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3558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2E9C20-8BE5-71B2-5F70-E57074FA74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88F190-C4D0-AC95-13E9-B5597DB473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37C559-9748-0D69-652A-CEEA54F741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3FBD0-6760-9E40-917E-D862260B4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3437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6304E1-5237-D8A5-3F86-9F7D182225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0A8E52-E6FD-5264-FF23-980D4D49D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50D1CB-0029-E5BB-425A-E71CCD2AC6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7225-10A3-C14A-8C86-B53FD85A5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5633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117BB0-B388-85AF-EB45-560A23F3A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ABA5C3-2429-9334-77AD-4E8E12E640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89258C-9D40-1F86-B715-73872F58D4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9240D-0D7F-6C4E-8443-2801A4CD6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406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FFFC80-BA17-4C35-855D-894DE66F4D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2825B4-4003-4D9B-DB6A-21E66C9FAB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15D892-973B-7082-53D8-7E5C74E225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D5B4A-C86C-0746-AAD3-04D892D92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463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5E247C-F95D-DFD3-8D81-C67DDC6B7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4F516DD-B572-1B23-3793-CDD3E2E25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0CAABA-287A-B1A9-6DBC-D1EA64509C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65F78-5B15-5E4A-9937-F83CE1879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440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A05A91E-7034-31E2-1518-818835A6DD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E2E05F-0F41-CAF0-991C-7518F42AB2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84DA44-4FFB-3B6A-CB19-8BDC3F80D6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31365-DC96-834B-B8BA-BAABBB1D9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213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005BEF1-F64A-CC0A-78A6-35F7B78CDC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1A8976-94E1-70B5-CA59-C282179039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7B8ED67-C2EB-DB6F-07AC-06DE943F40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EF3AF-ECE3-5848-836C-813CA085C7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230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F3314A-E71A-DA33-5129-73F74E1F59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6465FA-5596-ABD7-3956-6E3F65748D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317C88-DB7C-59FA-04E7-02FA65A42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B6F34-6B49-F54C-89F4-4DA1601A7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572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96B556-104F-5C20-47A5-AE22EB7558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DBF880-953E-677C-82F5-FCEAD506A0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238D06-869E-DC38-ED5E-4FB3D474EA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7C93B-351B-9243-83BD-522320669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5983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1E5946-0424-C7F3-30A3-D371D3D9E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2C060D-C8F4-CBD6-F6A3-3CEF2DE7EB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874DD7-28FD-9357-7874-A60590182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A8E52-DE35-D14A-AA4D-8AE0D6432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544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E5BA2C-3D64-05C5-60B5-53F19E79E4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02683C-F732-7DE4-AFE0-B84BC24F1A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A26F21-097E-5C03-D226-31F5D02BC1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1A45-D480-9946-BCCA-33CAD3817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9268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61BA8BE-5555-4680-963C-5E15B974A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44F2C94-BA1C-07BD-7202-6A9480142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68EBD4-367C-BE36-3851-2D450545B1A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16684E-FBCC-8101-6B59-CDCCC15678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F92824F-0271-5B3A-F996-4F634AEDA1D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8EF823F-0BFB-3440-AA88-8BC5FE06E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1">
            <a:extLst>
              <a:ext uri="{FF2B5EF4-FFF2-40B4-BE49-F238E27FC236}">
                <a16:creationId xmlns:a16="http://schemas.microsoft.com/office/drawing/2014/main" id="{77B97672-C46B-C2AF-8949-DB91DE590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00711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Helvetica" pitchFamily="2" charset="0"/>
              </a:rPr>
              <a:t>NASA GPM Status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B8187E37-8E4B-341F-08A2-5BE7A6F01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2" y="2190750"/>
            <a:ext cx="5680075" cy="132343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chemeClr val="accent2"/>
                </a:solidFill>
              </a:rPr>
              <a:t>George J. Huffman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NASA Goddard Space Flight Center, Greenbelt, MD</a:t>
            </a:r>
          </a:p>
          <a:p>
            <a:pPr algn="ctr">
              <a:spcBef>
                <a:spcPts val="0"/>
              </a:spcBef>
              <a:tabLst>
                <a:tab pos="2165350" algn="l"/>
                <a:tab pos="3606800" algn="l"/>
              </a:tabLst>
              <a:defRPr/>
            </a:pPr>
            <a:endParaRPr lang="en-US" sz="1600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en-US" sz="1600" dirty="0" err="1">
                <a:solidFill>
                  <a:srgbClr val="890000"/>
                </a:solidFill>
              </a:rPr>
              <a:t>george.j.huffman@nasa.gov</a:t>
            </a:r>
            <a:endParaRPr lang="en-US" sz="1600" dirty="0">
              <a:solidFill>
                <a:srgbClr val="890000"/>
              </a:solidFill>
            </a:endParaRPr>
          </a:p>
          <a:p>
            <a:pPr algn="ctr">
              <a:defRPr/>
            </a:pPr>
            <a:endParaRPr lang="en-US" sz="1600" dirty="0">
              <a:solidFill>
                <a:srgbClr val="89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7C23F8-996E-18F8-827F-21461F524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643" y="0"/>
            <a:ext cx="2204357" cy="51435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6E96A1A-A57E-E29C-DBD6-CC396ABA6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288" y="0"/>
            <a:ext cx="975842" cy="5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9599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40376D04-A588-FDC3-048F-8045273BC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2862904" cy="40934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Core Observatory (1/2)</a:t>
            </a: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b="1" dirty="0"/>
          </a:p>
          <a:p>
            <a:pPr marL="7938" indent="-793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600" b="0" i="0" u="none" strike="noStrike" dirty="0">
                <a:effectLst/>
              </a:rPr>
              <a:t>The high Solar activity has continued to decrease the lifetime of the GPM-CO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originally expected to end in ~2032-2034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now forecast to end in 2027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there is a strong desire to keep GPM-CO flying long enough to overlap with the planned AOS mission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solution is to boost the orbit from 400 to 435 km</a:t>
            </a:r>
          </a:p>
        </p:txBody>
      </p:sp>
      <p:pic>
        <p:nvPicPr>
          <p:cNvPr id="6" name="Content Placeholder 3" descr="A blue line graph with text&#10;&#10;Description automatically generated">
            <a:extLst>
              <a:ext uri="{FF2B5EF4-FFF2-40B4-BE49-F238E27FC236}">
                <a16:creationId xmlns:a16="http://schemas.microsoft.com/office/drawing/2014/main" id="{C8B06675-6DDF-4495-E143-8B93AAFEE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679" y="636878"/>
            <a:ext cx="5761037" cy="386974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201FD1D-87A2-181C-7880-DF0049EDA19A}"/>
              </a:ext>
            </a:extLst>
          </p:cNvPr>
          <p:cNvSpPr txBox="1">
            <a:spLocks/>
          </p:cNvSpPr>
          <p:nvPr/>
        </p:nvSpPr>
        <p:spPr>
          <a:xfrm>
            <a:off x="6265833" y="4516475"/>
            <a:ext cx="2862904" cy="37782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[courtesy of GPM Mission Operations]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7C5C40D-D7EE-02E2-8844-09473968E7F8}"/>
              </a:ext>
            </a:extLst>
          </p:cNvPr>
          <p:cNvSpPr txBox="1">
            <a:spLocks/>
          </p:cNvSpPr>
          <p:nvPr/>
        </p:nvSpPr>
        <p:spPr>
          <a:xfrm>
            <a:off x="3346680" y="136526"/>
            <a:ext cx="5782058" cy="37782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r>
              <a:rPr lang="en-US" alt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Orbit altitude forecast after boost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B0E4197-FFEE-ADFC-BAFD-84F039C5A134}"/>
              </a:ext>
            </a:extLst>
          </p:cNvPr>
          <p:cNvSpPr txBox="1">
            <a:spLocks/>
          </p:cNvSpPr>
          <p:nvPr/>
        </p:nvSpPr>
        <p:spPr>
          <a:xfrm>
            <a:off x="3733800" y="4171949"/>
            <a:ext cx="5105400" cy="32296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 2024                 2026                2028                 2030                2032                 2034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75516FB-F79F-7B77-975D-67E587D9C82C}"/>
              </a:ext>
            </a:extLst>
          </p:cNvPr>
          <p:cNvSpPr txBox="1">
            <a:spLocks/>
          </p:cNvSpPr>
          <p:nvPr/>
        </p:nvSpPr>
        <p:spPr>
          <a:xfrm>
            <a:off x="3429000" y="1504950"/>
            <a:ext cx="500704" cy="2667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480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460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440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420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380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360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340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320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499E732-E5E4-047C-1B47-85086F18BCD9}"/>
              </a:ext>
            </a:extLst>
          </p:cNvPr>
          <p:cNvSpPr txBox="1">
            <a:spLocks/>
          </p:cNvSpPr>
          <p:nvPr/>
        </p:nvSpPr>
        <p:spPr>
          <a:xfrm rot="16200000">
            <a:off x="2093970" y="2760719"/>
            <a:ext cx="2667001" cy="3078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height (km)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65F04BF-CC48-C27A-21D1-C727009DB0E4}"/>
              </a:ext>
            </a:extLst>
          </p:cNvPr>
          <p:cNvSpPr txBox="1">
            <a:spLocks/>
          </p:cNvSpPr>
          <p:nvPr/>
        </p:nvSpPr>
        <p:spPr>
          <a:xfrm>
            <a:off x="5715000" y="3333750"/>
            <a:ext cx="918791" cy="80015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end of altitude-keeping fuel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3108E94-F893-41C7-35C0-B9D349F80219}"/>
              </a:ext>
            </a:extLst>
          </p:cNvPr>
          <p:cNvCxnSpPr>
            <a:cxnSpLocks/>
          </p:cNvCxnSpPr>
          <p:nvPr/>
        </p:nvCxnSpPr>
        <p:spPr bwMode="auto">
          <a:xfrm>
            <a:off x="6705600" y="1657351"/>
            <a:ext cx="0" cy="24765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3542669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250AB-2EEB-905D-DD89-553B8070B456}"/>
              </a:ext>
            </a:extLst>
          </p:cNvPr>
          <p:cNvSpPr txBox="1">
            <a:spLocks/>
          </p:cNvSpPr>
          <p:nvPr/>
        </p:nvSpPr>
        <p:spPr>
          <a:xfrm>
            <a:off x="3346680" y="136526"/>
            <a:ext cx="5782058" cy="37782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r>
              <a:rPr lang="en-US" alt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Orbit altitude forecast after boost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40376D04-A588-FDC3-048F-8045273BC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3236684" cy="47807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Core Observatory (2/2)</a:t>
            </a:r>
          </a:p>
          <a:p>
            <a:pPr marL="174625" indent="-166688">
              <a:spcBef>
                <a:spcPts val="0"/>
              </a:spcBef>
              <a:tabLst>
                <a:tab pos="2166938" algn="l"/>
              </a:tabLst>
              <a:defRPr/>
            </a:pPr>
            <a:endParaRPr lang="en-US" sz="1600" b="1" dirty="0"/>
          </a:p>
          <a:p>
            <a:pPr marL="9525" indent="-1588">
              <a:spcBef>
                <a:spcPts val="0"/>
              </a:spcBef>
              <a:tabLst>
                <a:tab pos="2166938" algn="l"/>
              </a:tabLst>
              <a:defRPr/>
            </a:pPr>
            <a:r>
              <a:rPr lang="en-US" sz="1600" b="0" i="0" u="none" strike="noStrike" dirty="0">
                <a:effectLst/>
              </a:rPr>
              <a:t>orbit boost approved by</a:t>
            </a:r>
            <a:r>
              <a:rPr lang="en-US" sz="1600" dirty="0"/>
              <a:t> NASA and JAXA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currently scheduled for November 7-8</a:t>
            </a:r>
          </a:p>
          <a:p>
            <a:pPr marL="228600" indent="-2286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changes observing parameters – footprint size, Earth incidence angle</a:t>
            </a:r>
          </a:p>
          <a:p>
            <a:pPr marL="460375" indent="-22225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impact on algorithms varies – less for GPROF, more for DPR and Combined</a:t>
            </a:r>
          </a:p>
          <a:p>
            <a:pPr marL="460375" indent="-22225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some algorithms won’t return to full operation until February</a:t>
            </a:r>
          </a:p>
          <a:p>
            <a:pPr marL="230188" indent="-2079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724FB"/>
                </a:solidFill>
              </a:rPr>
              <a:t>•	latest news at </a:t>
            </a:r>
            <a:r>
              <a:rPr lang="en-US" sz="1600" u="sng" dirty="0">
                <a:solidFill>
                  <a:srgbClr val="0724FB"/>
                </a:solidFill>
              </a:rPr>
              <a:t>https://</a:t>
            </a:r>
            <a:r>
              <a:rPr lang="en-US" sz="1600" u="sng" dirty="0" err="1">
                <a:solidFill>
                  <a:srgbClr val="0724FB"/>
                </a:solidFill>
              </a:rPr>
              <a:t>gpm.nasa.gov</a:t>
            </a:r>
            <a:r>
              <a:rPr lang="en-US" sz="1600" u="sng" dirty="0">
                <a:solidFill>
                  <a:srgbClr val="0724FB"/>
                </a:solidFill>
              </a:rPr>
              <a:t>/missions/</a:t>
            </a:r>
            <a:r>
              <a:rPr lang="en-US" sz="1600" u="sng" dirty="0" err="1">
                <a:solidFill>
                  <a:srgbClr val="0724FB"/>
                </a:solidFill>
              </a:rPr>
              <a:t>gpm</a:t>
            </a:r>
            <a:r>
              <a:rPr lang="en-US" sz="1600" u="sng" dirty="0">
                <a:solidFill>
                  <a:srgbClr val="0724FB"/>
                </a:solidFill>
              </a:rPr>
              <a:t>/orbit-boost</a:t>
            </a:r>
          </a:p>
        </p:txBody>
      </p:sp>
      <p:pic>
        <p:nvPicPr>
          <p:cNvPr id="3" name="Content Placeholder 3" descr="A blue line graph with text&#10;&#10;Description automatically generated">
            <a:extLst>
              <a:ext uri="{FF2B5EF4-FFF2-40B4-BE49-F238E27FC236}">
                <a16:creationId xmlns:a16="http://schemas.microsoft.com/office/drawing/2014/main" id="{6EF722D9-B17B-66EC-1F56-9BC74548C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679" y="636878"/>
            <a:ext cx="5761037" cy="38697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17D6963-D6AE-9C81-0061-F52ABC69F308}"/>
              </a:ext>
            </a:extLst>
          </p:cNvPr>
          <p:cNvSpPr txBox="1">
            <a:spLocks/>
          </p:cNvSpPr>
          <p:nvPr/>
        </p:nvSpPr>
        <p:spPr>
          <a:xfrm>
            <a:off x="6265833" y="4516475"/>
            <a:ext cx="2862904" cy="37782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[courtesy of GPM Mission Operations]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4FBFDA-CF3F-E1E5-2A99-E470660C30C3}"/>
              </a:ext>
            </a:extLst>
          </p:cNvPr>
          <p:cNvSpPr txBox="1">
            <a:spLocks/>
          </p:cNvSpPr>
          <p:nvPr/>
        </p:nvSpPr>
        <p:spPr>
          <a:xfrm>
            <a:off x="3733800" y="4171949"/>
            <a:ext cx="5105400" cy="32296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 2024                 2026                2028                 2030                2032                 2034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716B0C3-6C80-FC8E-6989-E61E9C6B0F4C}"/>
              </a:ext>
            </a:extLst>
          </p:cNvPr>
          <p:cNvSpPr txBox="1">
            <a:spLocks/>
          </p:cNvSpPr>
          <p:nvPr/>
        </p:nvSpPr>
        <p:spPr>
          <a:xfrm>
            <a:off x="3429000" y="1504950"/>
            <a:ext cx="500704" cy="2667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480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460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440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420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380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360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340</a:t>
            </a:r>
          </a:p>
          <a:p>
            <a:pPr algn="r">
              <a:spcBef>
                <a:spcPts val="1000"/>
              </a:spcBef>
            </a:pPr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320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2CD542-15DE-B073-6369-D037D9247925}"/>
              </a:ext>
            </a:extLst>
          </p:cNvPr>
          <p:cNvSpPr txBox="1">
            <a:spLocks/>
          </p:cNvSpPr>
          <p:nvPr/>
        </p:nvSpPr>
        <p:spPr>
          <a:xfrm rot="16200000">
            <a:off x="2093970" y="2760719"/>
            <a:ext cx="2667001" cy="3078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height (km)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356510C-FB65-DA14-51FC-63B9D2771AD3}"/>
              </a:ext>
            </a:extLst>
          </p:cNvPr>
          <p:cNvSpPr txBox="1">
            <a:spLocks/>
          </p:cNvSpPr>
          <p:nvPr/>
        </p:nvSpPr>
        <p:spPr>
          <a:xfrm>
            <a:off x="5715000" y="3333750"/>
            <a:ext cx="918791" cy="80015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r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end of altitude-keeping fuel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A8DA90-46AD-4A99-82DF-062D869A5362}"/>
              </a:ext>
            </a:extLst>
          </p:cNvPr>
          <p:cNvCxnSpPr>
            <a:cxnSpLocks/>
          </p:cNvCxnSpPr>
          <p:nvPr/>
        </p:nvCxnSpPr>
        <p:spPr bwMode="auto">
          <a:xfrm>
            <a:off x="6705600" y="1657351"/>
            <a:ext cx="0" cy="24765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983627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382000" cy="46884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Algorithms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b="1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Version 07</a:t>
            </a: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core products (microwave, radar, combined) are out and being used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IMERG Final is out, but Early and Late pending other actions in PPS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GPM-CO orbit boost requires modifications to V07 core algorithms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this accentuates the importance of a timely V08 (early 2026)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</a:t>
            </a:r>
            <a:r>
              <a:rPr lang="en-US" sz="1600" dirty="0">
                <a:solidFill>
                  <a:srgbClr val="FF0000"/>
                </a:solidFill>
              </a:rPr>
              <a:t>challenge: </a:t>
            </a:r>
            <a:r>
              <a:rPr lang="en-US" sz="1600" dirty="0">
                <a:solidFill>
                  <a:schemeClr val="accent2"/>
                </a:solidFill>
              </a:rPr>
              <a:t>good science data during the ~4-year drift-down is going to require flexibility in the algorithms</a:t>
            </a:r>
          </a:p>
          <a:p>
            <a:pPr marL="1381125" indent="-238125">
              <a:buFont typeface="Times" pitchFamily="2" charset="0"/>
              <a:buNone/>
              <a:tabLst>
                <a:tab pos="2166938" algn="l"/>
              </a:tabLst>
              <a:defRPr/>
            </a:pPr>
            <a:endParaRPr lang="en-US" altLang="en-US" sz="1600" b="1" dirty="0">
              <a:cs typeface="ＭＳ Ｐゴシック" charset="0"/>
            </a:endParaRPr>
          </a:p>
          <a:p>
            <a:pPr marL="1492250" indent="-238125"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cs typeface="ＭＳ Ｐゴシック" charset="0"/>
              </a:rPr>
              <a:t>Late-breaking news</a:t>
            </a:r>
          </a:p>
          <a:p>
            <a:pPr marL="1492250" indent="-23812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occasional bad orbits of GPROF estimates have been found (now 40 in 23 years)</a:t>
            </a:r>
          </a:p>
          <a:p>
            <a:pPr marL="1492250" indent="-23812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chemeClr val="accent2"/>
                </a:solidFill>
              </a:rPr>
              <a:t>•	an innovative “auto-encoding” machine learning scheme is proving a whole new level of quality control</a:t>
            </a:r>
          </a:p>
          <a:p>
            <a:pPr marL="1492250" indent="-23812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</a:t>
            </a:r>
            <a:r>
              <a:rPr lang="en-US" sz="1600" dirty="0">
                <a:solidFill>
                  <a:schemeClr val="accent2"/>
                </a:solidFill>
              </a:rPr>
              <a:t>offending GPROF estimates are being removed and parts of IMERG will have to be re-run</a:t>
            </a:r>
            <a:endParaRPr lang="en-US" sz="1600" b="0" i="0" u="none" strike="noStrike" dirty="0">
              <a:solidFill>
                <a:schemeClr val="accent2"/>
              </a:solidFill>
              <a:effectLst/>
            </a:endParaRPr>
          </a:p>
        </p:txBody>
      </p:sp>
      <p:pic>
        <p:nvPicPr>
          <p:cNvPr id="3" name="Picture 2" descr="A map of the world&#10;&#10;Description automatically generated">
            <a:extLst>
              <a:ext uri="{FF2B5EF4-FFF2-40B4-BE49-F238E27FC236}">
                <a16:creationId xmlns:a16="http://schemas.microsoft.com/office/drawing/2014/main" id="{0E00D11A-3DB9-1815-5EDA-30D94EE5D1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804" t="44871" r="26471" b="11527"/>
          <a:stretch/>
        </p:blipFill>
        <p:spPr>
          <a:xfrm>
            <a:off x="0" y="2673539"/>
            <a:ext cx="1371600" cy="244928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EEA462B-9C36-BDB9-5553-F1A2DA70D982}"/>
              </a:ext>
            </a:extLst>
          </p:cNvPr>
          <p:cNvSpPr txBox="1">
            <a:spLocks/>
          </p:cNvSpPr>
          <p:nvPr/>
        </p:nvSpPr>
        <p:spPr>
          <a:xfrm>
            <a:off x="1328096" y="4840863"/>
            <a:ext cx="2862904" cy="265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altLang="en-US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[courtesy of Jackson Tan]</a:t>
            </a:r>
          </a:p>
        </p:txBody>
      </p:sp>
    </p:spTree>
    <p:extLst>
      <p:ext uri="{BB962C8B-B14F-4D97-AF65-F5344CB8AC3E}">
        <p14:creationId xmlns:p14="http://schemas.microsoft.com/office/powerpoint/2010/main" val="16451423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3F69AB-39AF-0138-22BC-B415AE9D1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079" y="1885950"/>
            <a:ext cx="4397882" cy="2885055"/>
          </a:xfrm>
          <a:prstGeom prst="rect">
            <a:avLst/>
          </a:prstGeom>
        </p:spPr>
      </p:pic>
      <p:sp>
        <p:nvSpPr>
          <p:cNvPr id="21" name="Text Box 2">
            <a:extLst>
              <a:ext uri="{FF2B5EF4-FFF2-40B4-BE49-F238E27FC236}">
                <a16:creationId xmlns:a16="http://schemas.microsoft.com/office/drawing/2014/main" id="{582ECF98-91C3-DE6A-A3A0-CF0FF57D8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305800" cy="4996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Some Statistics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cs typeface="ＭＳ Ｐゴシック" charset="0"/>
              </a:rPr>
              <a:t>GPM product distribution through NASA continues to grow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PPS and GES DISC file numbers and data volume can be combined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</a:rPr>
              <a:t>•	they track together, but not closely – ratio is affected by sizes of products downloaded</a:t>
            </a:r>
            <a:endParaRPr lang="en-US" sz="1600" b="0" i="0" u="none" strike="noStrike" dirty="0">
              <a:solidFill>
                <a:srgbClr val="006600"/>
              </a:solidFill>
              <a:effectLst/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•	</a:t>
            </a:r>
            <a:r>
              <a:rPr lang="en-US" sz="1600" dirty="0">
                <a:solidFill>
                  <a:schemeClr val="accent2"/>
                </a:solidFill>
              </a:rPr>
              <a:t>“</a:t>
            </a:r>
            <a:r>
              <a:rPr lang="en-US" sz="1600" b="0" i="0" u="none" strike="noStrike" dirty="0">
                <a:solidFill>
                  <a:schemeClr val="accent2"/>
                </a:solidFill>
                <a:effectLst/>
              </a:rPr>
              <a:t>unique” user counts can’t be combined, since there might be overlap</a:t>
            </a: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>
              <a:solidFill>
                <a:schemeClr val="accent2"/>
              </a:solidFill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>
              <a:solidFill>
                <a:schemeClr val="accent2"/>
              </a:solidFill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>
              <a:solidFill>
                <a:srgbClr val="006600"/>
              </a:solidFill>
            </a:endParaRPr>
          </a:p>
          <a:p>
            <a:pPr marL="350838" indent="-16827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b="0" i="0" u="none" strike="noStrike" dirty="0">
              <a:solidFill>
                <a:srgbClr val="006600"/>
              </a:solidFill>
              <a:effectLst/>
            </a:endParaRPr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6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600" dirty="0"/>
              <a:t>The total count of GPM-related papers is roughly 910 at present</a:t>
            </a:r>
            <a:endParaRPr lang="en-US" sz="1600" b="0" i="0" u="none" strike="noStrike" dirty="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E1FFD3-5F26-782F-F452-ECCBCD448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885950"/>
            <a:ext cx="4397882" cy="286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7912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111130</TotalTime>
  <Words>457</Words>
  <Application>Microsoft Office PowerPoint</Application>
  <PresentationFormat>On-screen Show (16:9)</PresentationFormat>
  <Paragraphs>84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Helvetica</vt:lpstr>
      <vt:lpstr>Times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Gillis, Kelly J. (GSFC-610.0)[ASRC FEDERAL SYSTEM SOLUTIONS]</dc:creator>
  <cp:lastModifiedBy>Gillis, Kelly J. (GSFC-610.0)[ASRC FEDERAL SYSTEM SOLUTIONS]</cp:lastModifiedBy>
  <cp:revision>943</cp:revision>
  <cp:lastPrinted>2019-07-20T16:19:30Z</cp:lastPrinted>
  <dcterms:created xsi:type="dcterms:W3CDTF">2009-12-10T15:14:56Z</dcterms:created>
  <dcterms:modified xsi:type="dcterms:W3CDTF">2023-11-21T15:50:38Z</dcterms:modified>
</cp:coreProperties>
</file>