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70" r:id="rId2"/>
    <p:sldId id="269" r:id="rId3"/>
    <p:sldId id="272" r:id="rId4"/>
    <p:sldId id="274" r:id="rId5"/>
    <p:sldId id="267" r:id="rId6"/>
    <p:sldId id="277" r:id="rId7"/>
    <p:sldId id="276" r:id="rId8"/>
    <p:sldId id="266" r:id="rId9"/>
    <p:sldId id="265" r:id="rId10"/>
    <p:sldId id="273" r:id="rId11"/>
    <p:sldId id="275" r:id="rId12"/>
    <p:sldId id="278" r:id="rId13"/>
    <p:sldId id="279" r:id="rId14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Meyer" initials="" lastIdx="1" clrIdx="0"/>
  <p:cmAuthor id="2" name="Andrey K. Savtchenko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724FB"/>
    <a:srgbClr val="006600"/>
    <a:srgbClr val="A20000"/>
    <a:srgbClr val="5ECD3B"/>
    <a:srgbClr val="88CC75"/>
    <a:srgbClr val="1209D2"/>
    <a:srgbClr val="00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843"/>
    <p:restoredTop sz="94087" autoAdjust="0"/>
  </p:normalViewPr>
  <p:slideViewPr>
    <p:cSldViewPr>
      <p:cViewPr varScale="1">
        <p:scale>
          <a:sx n="83" d="100"/>
          <a:sy n="83" d="100"/>
        </p:scale>
        <p:origin x="256" y="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91" d="100"/>
        <a:sy n="19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6A83E7E8-EC6E-C657-4F9E-3864BCCB5A2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98982468-DBB2-DEC3-C597-8688007CD58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E7F49F79-22D6-747D-A7E0-A9CFC08231F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7" name="Rectangle 5">
            <a:extLst>
              <a:ext uri="{FF2B5EF4-FFF2-40B4-BE49-F238E27FC236}">
                <a16:creationId xmlns:a16="http://schemas.microsoft.com/office/drawing/2014/main" id="{E6193F0C-0B26-DFDA-D076-6765093C359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9398" name="Rectangle 6">
            <a:extLst>
              <a:ext uri="{FF2B5EF4-FFF2-40B4-BE49-F238E27FC236}">
                <a16:creationId xmlns:a16="http://schemas.microsoft.com/office/drawing/2014/main" id="{C02AEAB7-091A-8233-3E9E-05F2FDDAB03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9" name="Rectangle 7">
            <a:extLst>
              <a:ext uri="{FF2B5EF4-FFF2-40B4-BE49-F238E27FC236}">
                <a16:creationId xmlns:a16="http://schemas.microsoft.com/office/drawing/2014/main" id="{1108C5E1-73D6-8A9B-9709-DE0BFCF7EC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AC43122-55FF-274B-9695-9D46B8607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>
            <a:extLst>
              <a:ext uri="{FF2B5EF4-FFF2-40B4-BE49-F238E27FC236}">
                <a16:creationId xmlns:a16="http://schemas.microsoft.com/office/drawing/2014/main" id="{3EAAFCCB-D36E-74EA-8A53-01BD2E5F5A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D412932C-323B-BD4B-B687-B7AABE3305D8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4441E229-673B-5959-AF48-969148AF1E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406D0E90-A33A-FE14-723F-CB5EDAF8E5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0486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2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6902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3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3748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3715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5605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6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8346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2741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8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8074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9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35586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10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18749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11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84916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12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62997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13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3271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22E9C20-8BE5-71B2-5F70-E57074FA74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88F190-C4D0-AC95-13E9-B5597DB473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337C559-9748-0D69-652A-CEEA54F741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3FBD0-6760-9E40-917E-D862260B4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93437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6304E1-5237-D8A5-3F86-9F7D182225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90A8E52-E6FD-5264-FF23-980D4D49DD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150D1CB-0029-E5BB-425A-E71CCD2AC6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77225-10A3-C14A-8C86-B53FD85A52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95633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117BB0-B388-85AF-EB45-560A23F3A8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6ABA5C3-2429-9334-77AD-4E8E12E640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89258C-9D40-1F86-B715-73872F58D4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9240D-0D7F-6C4E-8443-2801A4CD6C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4069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FFFC80-BA17-4C35-855D-894DE66F4D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2825B4-4003-4D9B-DB6A-21E66C9FAB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15D892-973B-7082-53D8-7E5C74E225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D5B4A-C86C-0746-AAD3-04D892D92C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54639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5E247C-F95D-DFD3-8D81-C67DDC6B73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4F516DD-B572-1B23-3793-CDD3E2E25E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00CAABA-287A-B1A9-6DBC-D1EA64509C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65F78-5B15-5E4A-9937-F83CE1879B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2440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A05A91E-7034-31E2-1518-818835A6DD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EE2E05F-0F41-CAF0-991C-7518F42AB2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F84DA44-4FFB-3B6A-CB19-8BDC3F80D6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31365-DC96-834B-B8BA-BAABBB1D9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2137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005BEF1-F64A-CC0A-78A6-35F7B78CDC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81A8976-94E1-70B5-CA59-C282179039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7B8ED67-C2EB-DB6F-07AC-06DE943F40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EF3AF-ECE3-5848-836C-813CA085C7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8230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F3314A-E71A-DA33-5129-73F74E1F59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6465FA-5596-ABD7-3956-6E3F65748D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317C88-DB7C-59FA-04E7-02FA65A42E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B6F34-6B49-F54C-89F4-4DA1601A70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75723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96B556-104F-5C20-47A5-AE22EB7558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DBF880-953E-677C-82F5-FCEAD506A0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238D06-869E-DC38-ED5E-4FB3D474EA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7C93B-351B-9243-83BD-5223206694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35983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1E5946-0424-C7F3-30A3-D371D3D9E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2C060D-C8F4-CBD6-F6A3-3CEF2DE7EB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874DD7-28FD-9357-7874-A605901824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A8E52-DE35-D14A-AA4D-8AE0D64325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5443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7E5BA2C-3D64-05C5-60B5-53F19E79E4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402683C-F732-7DE4-AFE0-B84BC24F1A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A26F21-097E-5C03-D226-31F5D02BC1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51A45-D480-9946-BCCA-33CAD38176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79268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61BA8BE-5555-4680-963C-5E15B974A7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44F2C94-BA1C-07BD-7202-6A94801425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568EBD4-367C-BE36-3851-2D450545B1A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716684E-FBCC-8101-6B59-CDCCC156783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F92824F-0271-5B3A-F996-4F634AEDA1D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8EF823F-0BFB-3440-AA88-8BC5FE06E8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1">
            <a:extLst>
              <a:ext uri="{FF2B5EF4-FFF2-40B4-BE49-F238E27FC236}">
                <a16:creationId xmlns:a16="http://schemas.microsoft.com/office/drawing/2014/main" id="{77B97672-C46B-C2AF-8949-DB91DE590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0071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Helvetica" pitchFamily="2" charset="0"/>
              </a:rPr>
              <a:t>U.S. GPM Status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B8187E37-8E4B-341F-08A2-5BE7A6F01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962" y="2190750"/>
            <a:ext cx="5680075" cy="132343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solidFill>
                  <a:schemeClr val="accent2"/>
                </a:solidFill>
              </a:rPr>
              <a:t>George J. Huffman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176213"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NASA Goddard Space Flight Center, Greenbelt, MD</a:t>
            </a:r>
          </a:p>
          <a:p>
            <a:pPr algn="ctr">
              <a:spcBef>
                <a:spcPts val="0"/>
              </a:spcBef>
              <a:tabLst>
                <a:tab pos="2165350" algn="l"/>
                <a:tab pos="3606800" algn="l"/>
              </a:tabLst>
              <a:defRPr/>
            </a:pPr>
            <a:endParaRPr lang="en-US" sz="1600" dirty="0">
              <a:solidFill>
                <a:srgbClr val="0000FF"/>
              </a:solidFill>
            </a:endParaRPr>
          </a:p>
          <a:p>
            <a:pPr algn="ctr">
              <a:defRPr/>
            </a:pPr>
            <a:r>
              <a:rPr lang="en-US" sz="1600" dirty="0" err="1">
                <a:solidFill>
                  <a:srgbClr val="890000"/>
                </a:solidFill>
              </a:rPr>
              <a:t>george.j.huffman@nasa.gov</a:t>
            </a:r>
            <a:endParaRPr lang="en-US" sz="1600" dirty="0">
              <a:solidFill>
                <a:srgbClr val="890000"/>
              </a:solidFill>
            </a:endParaRPr>
          </a:p>
          <a:p>
            <a:pPr algn="ctr">
              <a:defRPr/>
            </a:pPr>
            <a:endParaRPr lang="en-US" sz="1600" dirty="0">
              <a:solidFill>
                <a:srgbClr val="89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7C23F8-996E-18F8-827F-21461F524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9643" y="0"/>
            <a:ext cx="2204357" cy="514350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76E96A1A-A57E-E29C-DBD6-CC396ABA6F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288" y="0"/>
            <a:ext cx="975842" cy="53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79599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2">
            <a:extLst>
              <a:ext uri="{FF2B5EF4-FFF2-40B4-BE49-F238E27FC236}">
                <a16:creationId xmlns:a16="http://schemas.microsoft.com/office/drawing/2014/main" id="{711B0D5E-5C98-B031-66C6-962F7ADBB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7543800" cy="29136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600" b="1" dirty="0">
                <a:cs typeface="ＭＳ Ｐゴシック" charset="0"/>
              </a:rPr>
              <a:t>Core Observatory (1/3)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b="1" dirty="0">
              <a:cs typeface="ＭＳ Ｐゴシック" charset="0"/>
            </a:endParaRP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b="0" i="0" u="none" strike="noStrike" dirty="0">
                <a:effectLst/>
              </a:rPr>
              <a:t>Mission Operations Center continues to do an amazing amount of work</a:t>
            </a:r>
          </a:p>
          <a:p>
            <a:pPr marL="174625" indent="-166688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724FB"/>
                </a:solidFill>
              </a:rPr>
              <a:t>•	</a:t>
            </a:r>
            <a:r>
              <a:rPr lang="en-US" sz="1600" b="0" i="0" u="none" strike="noStrike" dirty="0">
                <a:solidFill>
                  <a:srgbClr val="0724FB"/>
                </a:solidFill>
                <a:effectLst/>
              </a:rPr>
              <a:t>collision avoidance</a:t>
            </a:r>
          </a:p>
          <a:p>
            <a:pPr marL="174625" indent="-166688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724FB"/>
                </a:solidFill>
              </a:rPr>
              <a:t>•	contingency planning for reaction wheel failure</a:t>
            </a:r>
          </a:p>
          <a:p>
            <a:pPr marL="350838" indent="-168275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06600"/>
                </a:solidFill>
              </a:rPr>
              <a:t>•	4 of 5 functioning, 1 has shown problems; having 3 is fine, 2 is challenging</a:t>
            </a:r>
          </a:p>
          <a:p>
            <a:pPr marL="350838" indent="-168275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06600"/>
                </a:solidFill>
              </a:rPr>
              <a:t>•	2-wheel patch for safehold uploaded in April 2023</a:t>
            </a:r>
          </a:p>
          <a:p>
            <a:pPr marL="350838" indent="-168275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06600"/>
                </a:solidFill>
              </a:rPr>
              <a:t>•	2-wheel patch for science under development (for 2025-2026 depending on Senior Review </a:t>
            </a:r>
            <a:r>
              <a:rPr lang="en-US" sz="1600" dirty="0" err="1">
                <a:solidFill>
                  <a:srgbClr val="006600"/>
                </a:solidFill>
              </a:rPr>
              <a:t>overguide</a:t>
            </a:r>
            <a:r>
              <a:rPr lang="en-US" sz="1600" dirty="0">
                <a:solidFill>
                  <a:srgbClr val="006600"/>
                </a:solidFill>
              </a:rPr>
              <a:t> funding)</a:t>
            </a:r>
          </a:p>
          <a:p>
            <a:pPr marL="174625" indent="-166688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724FB"/>
                </a:solidFill>
              </a:rPr>
              <a:t>•	all other subsystems and the instruments are all fully functional</a:t>
            </a:r>
          </a:p>
        </p:txBody>
      </p:sp>
    </p:spTree>
    <p:extLst>
      <p:ext uri="{BB962C8B-B14F-4D97-AF65-F5344CB8AC3E}">
        <p14:creationId xmlns:p14="http://schemas.microsoft.com/office/powerpoint/2010/main" val="101164768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250AB-2EEB-905D-DD89-553B8070B456}"/>
              </a:ext>
            </a:extLst>
          </p:cNvPr>
          <p:cNvSpPr txBox="1">
            <a:spLocks/>
          </p:cNvSpPr>
          <p:nvPr/>
        </p:nvSpPr>
        <p:spPr>
          <a:xfrm>
            <a:off x="3008087" y="136526"/>
            <a:ext cx="6023429" cy="37782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r>
              <a:rPr lang="en-US" alt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15 September 2023 Fuel Predictions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9DBD412-812D-58E6-53A3-16CBFD63277D}"/>
              </a:ext>
            </a:extLst>
          </p:cNvPr>
          <p:cNvSpPr txBox="1">
            <a:spLocks/>
          </p:cNvSpPr>
          <p:nvPr/>
        </p:nvSpPr>
        <p:spPr>
          <a:xfrm>
            <a:off x="108896" y="4476751"/>
            <a:ext cx="2862904" cy="6667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r"/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15 Sep 2023 Fuel Predictions</a:t>
            </a:r>
            <a:b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(Solar Array Profile L – MSFC Solar)</a:t>
            </a:r>
          </a:p>
          <a:p>
            <a:pPr algn="r"/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[courtesy of GPM Mission Operations]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340ECA0-229E-571B-E227-E1C961078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304" y="705113"/>
            <a:ext cx="5910514" cy="428598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E92289E-BAE7-E1D3-E928-4EC3013902AB}"/>
              </a:ext>
            </a:extLst>
          </p:cNvPr>
          <p:cNvSpPr txBox="1">
            <a:spLocks/>
          </p:cNvSpPr>
          <p:nvPr/>
        </p:nvSpPr>
        <p:spPr>
          <a:xfrm>
            <a:off x="2895600" y="666749"/>
            <a:ext cx="500704" cy="436157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r"/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550</a:t>
            </a:r>
          </a:p>
          <a:p>
            <a:pPr algn="r">
              <a:spcBef>
                <a:spcPts val="13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500</a:t>
            </a:r>
          </a:p>
          <a:p>
            <a:pPr algn="r">
              <a:spcBef>
                <a:spcPts val="13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450</a:t>
            </a:r>
          </a:p>
          <a:p>
            <a:pPr algn="r">
              <a:spcBef>
                <a:spcPts val="13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</a:p>
          <a:p>
            <a:pPr algn="r">
              <a:spcBef>
                <a:spcPts val="14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350</a:t>
            </a:r>
          </a:p>
          <a:p>
            <a:pPr algn="r">
              <a:spcBef>
                <a:spcPts val="13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300</a:t>
            </a:r>
          </a:p>
          <a:p>
            <a:pPr algn="r">
              <a:spcBef>
                <a:spcPts val="14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250</a:t>
            </a:r>
          </a:p>
          <a:p>
            <a:pPr algn="r">
              <a:spcBef>
                <a:spcPts val="13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200</a:t>
            </a:r>
          </a:p>
          <a:p>
            <a:pPr algn="r">
              <a:spcBef>
                <a:spcPts val="14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150</a:t>
            </a:r>
          </a:p>
          <a:p>
            <a:pPr algn="r">
              <a:spcBef>
                <a:spcPts val="13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</a:p>
          <a:p>
            <a:pPr algn="r">
              <a:spcBef>
                <a:spcPts val="14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</a:p>
          <a:p>
            <a:pPr algn="r">
              <a:spcBef>
                <a:spcPts val="14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4AB8072-B18E-297A-05BC-F0B614D010E3}"/>
              </a:ext>
            </a:extLst>
          </p:cNvPr>
          <p:cNvSpPr txBox="1">
            <a:spLocks/>
          </p:cNvSpPr>
          <p:nvPr/>
        </p:nvSpPr>
        <p:spPr>
          <a:xfrm>
            <a:off x="3124200" y="4705350"/>
            <a:ext cx="6019800" cy="32296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  2/14       2/16       2/18      2/20       2/22      2/24       2/26       2/28       2/30       2/32       2/34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691BB6B-162F-EB57-B492-FE87B96D28FF}"/>
              </a:ext>
            </a:extLst>
          </p:cNvPr>
          <p:cNvSpPr txBox="1">
            <a:spLocks/>
          </p:cNvSpPr>
          <p:nvPr/>
        </p:nvSpPr>
        <p:spPr>
          <a:xfrm rot="16200000">
            <a:off x="1617554" y="2457890"/>
            <a:ext cx="2667001" cy="3078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fuel (kg)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1625571-6B4D-5A52-FB52-8BD30AA73F77}"/>
              </a:ext>
            </a:extLst>
          </p:cNvPr>
          <p:cNvSpPr txBox="1">
            <a:spLocks/>
          </p:cNvSpPr>
          <p:nvPr/>
        </p:nvSpPr>
        <p:spPr>
          <a:xfrm flipV="1">
            <a:off x="3178512" y="4562233"/>
            <a:ext cx="217792" cy="286234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r"/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id="{5A4D714D-E595-F9F3-FA51-DAC3C2374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2862904" cy="40934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600" b="1" dirty="0">
                <a:cs typeface="ＭＳ Ｐゴシック" charset="0"/>
              </a:rPr>
              <a:t>Core Observatory (2/3)</a:t>
            </a:r>
          </a:p>
          <a:p>
            <a:pPr marL="174625" indent="-174625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b="1" dirty="0"/>
          </a:p>
          <a:p>
            <a:pPr marL="7938" indent="-7938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600" b="0" i="0" u="none" strike="noStrike" dirty="0">
                <a:effectLst/>
              </a:rPr>
              <a:t>The high Solar activity has continued to decrease the lifetime of the GPM-CO</a:t>
            </a:r>
          </a:p>
          <a:p>
            <a:pPr marL="228600" indent="-2286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724FB"/>
                </a:solidFill>
              </a:rPr>
              <a:t>•	originally expected to end in ~2032-2034</a:t>
            </a:r>
          </a:p>
          <a:p>
            <a:pPr marL="228600" indent="-2286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724FB"/>
                </a:solidFill>
              </a:rPr>
              <a:t>•	now forecast to end in 2027</a:t>
            </a:r>
          </a:p>
          <a:p>
            <a:pPr marL="228600" indent="-2286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724FB"/>
                </a:solidFill>
              </a:rPr>
              <a:t>•	there is a strong desire to keep GPM-CO flying long enough to overlap with the planned AOS mission</a:t>
            </a:r>
          </a:p>
          <a:p>
            <a:pPr marL="228600" indent="-2286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724FB"/>
                </a:solidFill>
              </a:rPr>
              <a:t>•	solution is to boost the orbit from 400 to 435 km</a:t>
            </a:r>
          </a:p>
        </p:txBody>
      </p:sp>
    </p:spTree>
    <p:extLst>
      <p:ext uri="{BB962C8B-B14F-4D97-AF65-F5344CB8AC3E}">
        <p14:creationId xmlns:p14="http://schemas.microsoft.com/office/powerpoint/2010/main" val="213542669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250AB-2EEB-905D-DD89-553B8070B456}"/>
              </a:ext>
            </a:extLst>
          </p:cNvPr>
          <p:cNvSpPr txBox="1">
            <a:spLocks/>
          </p:cNvSpPr>
          <p:nvPr/>
        </p:nvSpPr>
        <p:spPr>
          <a:xfrm>
            <a:off x="3124200" y="136526"/>
            <a:ext cx="6023429" cy="37782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r>
              <a:rPr lang="en-US" alt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Orbit altitude forecast after boost</a:t>
            </a:r>
          </a:p>
        </p:txBody>
      </p:sp>
      <p:pic>
        <p:nvPicPr>
          <p:cNvPr id="3" name="Content Placeholder 3" descr="A blue line graph with text&#10;&#10;Description automatically generated">
            <a:extLst>
              <a:ext uri="{FF2B5EF4-FFF2-40B4-BE49-F238E27FC236}">
                <a16:creationId xmlns:a16="http://schemas.microsoft.com/office/drawing/2014/main" id="{6EF722D9-B17B-66EC-1F56-9BC74548C4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592" y="636878"/>
            <a:ext cx="5761037" cy="386974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A1C3229-0060-7433-305F-9B836AA7687B}"/>
              </a:ext>
            </a:extLst>
          </p:cNvPr>
          <p:cNvSpPr txBox="1">
            <a:spLocks/>
          </p:cNvSpPr>
          <p:nvPr/>
        </p:nvSpPr>
        <p:spPr>
          <a:xfrm>
            <a:off x="6305746" y="4516475"/>
            <a:ext cx="2862904" cy="37782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r"/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[courtesy of GPM Mission Operations]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297453C-B84A-0153-DB11-92E0AE5FC593}"/>
              </a:ext>
            </a:extLst>
          </p:cNvPr>
          <p:cNvSpPr txBox="1">
            <a:spLocks/>
          </p:cNvSpPr>
          <p:nvPr/>
        </p:nvSpPr>
        <p:spPr>
          <a:xfrm>
            <a:off x="3773713" y="4171949"/>
            <a:ext cx="5105400" cy="32296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 2024                 2026                2028                 2030                2032                 2034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DD94DC1-D1A5-7EC9-0BB9-8B04BBA67935}"/>
              </a:ext>
            </a:extLst>
          </p:cNvPr>
          <p:cNvSpPr txBox="1">
            <a:spLocks/>
          </p:cNvSpPr>
          <p:nvPr/>
        </p:nvSpPr>
        <p:spPr>
          <a:xfrm>
            <a:off x="3468913" y="1504950"/>
            <a:ext cx="500704" cy="2667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r"/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480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460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440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420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380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360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340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320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56A3C5-CE6C-D089-72CD-A87DE12BC954}"/>
              </a:ext>
            </a:extLst>
          </p:cNvPr>
          <p:cNvSpPr txBox="1">
            <a:spLocks/>
          </p:cNvSpPr>
          <p:nvPr/>
        </p:nvSpPr>
        <p:spPr>
          <a:xfrm rot="16200000">
            <a:off x="2133883" y="2760719"/>
            <a:ext cx="2667001" cy="3078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height (km)</a:t>
            </a: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94F3CA8E-C3D6-CEC6-CC85-51F1ADD49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3236684" cy="47807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600" b="1" dirty="0">
                <a:cs typeface="ＭＳ Ｐゴシック" charset="0"/>
              </a:rPr>
              <a:t>Core Observatory (3/3)</a:t>
            </a:r>
          </a:p>
          <a:p>
            <a:pPr marL="174625" indent="-166688">
              <a:spcBef>
                <a:spcPts val="0"/>
              </a:spcBef>
              <a:tabLst>
                <a:tab pos="2166938" algn="l"/>
              </a:tabLst>
              <a:defRPr/>
            </a:pPr>
            <a:endParaRPr lang="en-US" sz="1600" b="1" dirty="0"/>
          </a:p>
          <a:p>
            <a:pPr marL="9525" indent="-1588">
              <a:spcBef>
                <a:spcPts val="0"/>
              </a:spcBef>
              <a:tabLst>
                <a:tab pos="2166938" algn="l"/>
              </a:tabLst>
              <a:defRPr/>
            </a:pPr>
            <a:r>
              <a:rPr lang="en-US" sz="1600" b="0" i="0" u="none" strike="noStrike" dirty="0">
                <a:effectLst/>
              </a:rPr>
              <a:t>orbit boost approved by</a:t>
            </a:r>
            <a:r>
              <a:rPr lang="en-US" sz="1600" dirty="0"/>
              <a:t> NASA and JAXA</a:t>
            </a:r>
          </a:p>
          <a:p>
            <a:pPr marL="228600" indent="-2286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724FB"/>
                </a:solidFill>
              </a:rPr>
              <a:t>•	currently scheduled for November 7-8</a:t>
            </a:r>
          </a:p>
          <a:p>
            <a:pPr marL="228600" indent="-2286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724FB"/>
                </a:solidFill>
              </a:rPr>
              <a:t>•	changes observing parameters – footprint size, Earth incidence angle</a:t>
            </a:r>
          </a:p>
          <a:p>
            <a:pPr marL="460375" indent="-22225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06600"/>
                </a:solidFill>
              </a:rPr>
              <a:t>•	impact on algorithms varies – less for GPROF, more for DPR and Combined</a:t>
            </a:r>
          </a:p>
          <a:p>
            <a:pPr marL="460375" indent="-22225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06600"/>
                </a:solidFill>
              </a:rPr>
              <a:t>•	some algorithms won’t return to full operation until February</a:t>
            </a:r>
          </a:p>
          <a:p>
            <a:pPr marL="233363" indent="-2333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724FB"/>
                </a:solidFill>
              </a:rPr>
              <a:t>•	latest news at </a:t>
            </a:r>
            <a:r>
              <a:rPr lang="en-US" sz="1600" u="sng" dirty="0">
                <a:solidFill>
                  <a:srgbClr val="0724FB"/>
                </a:solidFill>
              </a:rPr>
              <a:t>https://</a:t>
            </a:r>
            <a:r>
              <a:rPr lang="en-US" sz="1600" u="sng" dirty="0" err="1">
                <a:solidFill>
                  <a:srgbClr val="0724FB"/>
                </a:solidFill>
              </a:rPr>
              <a:t>gpm.nasa.gov</a:t>
            </a:r>
            <a:r>
              <a:rPr lang="en-US" sz="1600" u="sng" dirty="0">
                <a:solidFill>
                  <a:srgbClr val="0724FB"/>
                </a:solidFill>
              </a:rPr>
              <a:t>/missions/</a:t>
            </a:r>
            <a:r>
              <a:rPr lang="en-US" sz="1600" u="sng" dirty="0" err="1">
                <a:solidFill>
                  <a:srgbClr val="0724FB"/>
                </a:solidFill>
              </a:rPr>
              <a:t>gpm</a:t>
            </a:r>
            <a:r>
              <a:rPr lang="en-US" sz="1600" u="sng" dirty="0">
                <a:solidFill>
                  <a:srgbClr val="0724FB"/>
                </a:solidFill>
              </a:rPr>
              <a:t>/orbit-boost</a:t>
            </a:r>
          </a:p>
        </p:txBody>
      </p:sp>
    </p:spTree>
    <p:extLst>
      <p:ext uri="{BB962C8B-B14F-4D97-AF65-F5344CB8AC3E}">
        <p14:creationId xmlns:p14="http://schemas.microsoft.com/office/powerpoint/2010/main" val="289836276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85D33257-0DC9-43B5-1AF7-80B508E5D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382000" cy="424731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600" b="1" dirty="0">
                <a:cs typeface="ＭＳ Ｐゴシック" charset="0"/>
              </a:rPr>
              <a:t>Algorithms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b="1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r>
              <a:rPr lang="en-US" altLang="en-US" sz="1600" dirty="0">
                <a:cs typeface="ＭＳ Ｐゴシック" charset="0"/>
              </a:rPr>
              <a:t>Version 07</a:t>
            </a:r>
            <a:endParaRPr lang="en-US" altLang="en-US" sz="1600" dirty="0">
              <a:solidFill>
                <a:schemeClr val="accent2"/>
              </a:solidFill>
              <a:cs typeface="ＭＳ Ｐゴシック" charset="0"/>
            </a:endParaRPr>
          </a:p>
          <a:p>
            <a:pPr marL="233363" indent="-2333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b="0" i="0" u="none" strike="noStrike" dirty="0">
                <a:solidFill>
                  <a:schemeClr val="accent2"/>
                </a:solidFill>
                <a:effectLst/>
              </a:rPr>
              <a:t>•	core products (microwave, radar, combined) are out and being used</a:t>
            </a:r>
          </a:p>
          <a:p>
            <a:pPr marL="233363" indent="-2333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chemeClr val="accent2"/>
                </a:solidFill>
              </a:rPr>
              <a:t>•	IMERG Final is out, but Early and Late pending other actions in PPS</a:t>
            </a:r>
          </a:p>
          <a:p>
            <a:pPr marL="233363" indent="-2333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chemeClr val="accent2"/>
                </a:solidFill>
              </a:rPr>
              <a:t>•	GPM-CO orbit boost requires modifications to V07 core algorithms</a:t>
            </a:r>
          </a:p>
          <a:p>
            <a:pPr marL="233363" indent="-233363">
              <a:spcBef>
                <a:spcPts val="0"/>
              </a:spcBef>
              <a:spcAft>
                <a:spcPts val="0"/>
              </a:spcAft>
              <a:tabLst>
                <a:tab pos="2166938" algn="l"/>
              </a:tabLst>
              <a:defRPr/>
            </a:pPr>
            <a:endParaRPr lang="en-US" sz="1600" dirty="0">
              <a:solidFill>
                <a:schemeClr val="accent2"/>
              </a:solidFill>
            </a:endParaRPr>
          </a:p>
          <a:p>
            <a:pPr marL="233363" indent="-233363">
              <a:spcBef>
                <a:spcPts val="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/>
              <a:t>Future</a:t>
            </a:r>
          </a:p>
          <a:p>
            <a:pPr marL="233363" indent="-2333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chemeClr val="accent2"/>
                </a:solidFill>
              </a:rPr>
              <a:t>•	we expect Version 08 in early 2026</a:t>
            </a:r>
          </a:p>
          <a:p>
            <a:pPr marL="233363" indent="-2333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chemeClr val="accent2"/>
                </a:solidFill>
              </a:rPr>
              <a:t>•	several algorithms are going to have significant modifications</a:t>
            </a:r>
          </a:p>
          <a:p>
            <a:pPr marL="233363" indent="-2333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chemeClr val="accent2"/>
                </a:solidFill>
              </a:rPr>
              <a:t>•	possible corrections due to the boost accentuate the importance of a timely V08</a:t>
            </a:r>
          </a:p>
          <a:p>
            <a:pPr marL="233363" indent="-2333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chemeClr val="accent2"/>
                </a:solidFill>
              </a:rPr>
              <a:t>•	</a:t>
            </a:r>
            <a:r>
              <a:rPr lang="en-US" sz="1600" dirty="0">
                <a:solidFill>
                  <a:srgbClr val="FF0000"/>
                </a:solidFill>
              </a:rPr>
              <a:t>challenge: </a:t>
            </a:r>
            <a:r>
              <a:rPr lang="en-US" sz="1600" dirty="0">
                <a:solidFill>
                  <a:schemeClr val="accent2"/>
                </a:solidFill>
              </a:rPr>
              <a:t>good science data during the ~4-year drift-down is going to require flexibility in the algorithms</a:t>
            </a:r>
          </a:p>
          <a:p>
            <a:pPr marL="233363" indent="-2333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chemeClr val="accent2"/>
                </a:solidFill>
              </a:rPr>
              <a:t>•	a final reprocessing is scheduled as part of the End Of Mission activities</a:t>
            </a:r>
          </a:p>
          <a:p>
            <a:pPr marL="466725" indent="-2333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06600"/>
                </a:solidFill>
              </a:rPr>
              <a:t>•	limited to technical corrections (bugs, input dataset updates)</a:t>
            </a:r>
          </a:p>
        </p:txBody>
      </p:sp>
    </p:spTree>
    <p:extLst>
      <p:ext uri="{BB962C8B-B14F-4D97-AF65-F5344CB8AC3E}">
        <p14:creationId xmlns:p14="http://schemas.microsoft.com/office/powerpoint/2010/main" val="164514231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85D33257-0DC9-43B5-1AF7-80B508E5D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382000" cy="22672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600" b="1" dirty="0">
                <a:cs typeface="ＭＳ Ｐゴシック" charset="0"/>
              </a:rPr>
              <a:t>Advancing GPROF Quality Control (1/2)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b="1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r>
              <a:rPr lang="en-US" altLang="en-US" sz="1600" dirty="0">
                <a:cs typeface="ＭＳ Ｐゴシック" charset="0"/>
              </a:rPr>
              <a:t>Early analysis of V07 IMERG showed a (spectacularly) bad GPROF orbit segment</a:t>
            </a:r>
            <a:endParaRPr lang="en-US" altLang="en-US" sz="1600" dirty="0">
              <a:solidFill>
                <a:schemeClr val="accent2"/>
              </a:solidFill>
              <a:cs typeface="ＭＳ Ｐゴシック" charset="0"/>
            </a:endParaRPr>
          </a:p>
          <a:p>
            <a:pPr marL="233363" indent="-2333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b="0" i="0" u="none" strike="noStrike" dirty="0">
                <a:solidFill>
                  <a:schemeClr val="accent2"/>
                </a:solidFill>
                <a:effectLst/>
              </a:rPr>
              <a:t>•	this was at the level of contaminating the </a:t>
            </a:r>
            <a:r>
              <a:rPr lang="en-US" sz="1600" b="0" i="0" u="sng" strike="noStrike" dirty="0">
                <a:solidFill>
                  <a:schemeClr val="accent2"/>
                </a:solidFill>
                <a:effectLst/>
              </a:rPr>
              <a:t>monthly</a:t>
            </a:r>
            <a:r>
              <a:rPr lang="en-US" sz="1600" b="0" i="0" u="none" strike="noStrike" dirty="0">
                <a:solidFill>
                  <a:schemeClr val="accent2"/>
                </a:solidFill>
                <a:effectLst/>
              </a:rPr>
              <a:t> average</a:t>
            </a:r>
          </a:p>
          <a:p>
            <a:pPr marL="233363" indent="-2032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chemeClr val="accent2"/>
                </a:solidFill>
              </a:rPr>
              <a:t>•	Jackson Tan has led an innovative “auto-encoding” machine learning scheme that is proving a whole new level of quality control – Anomaly Detector (</a:t>
            </a:r>
            <a:r>
              <a:rPr lang="en-US" sz="1600" dirty="0" err="1">
                <a:solidFill>
                  <a:schemeClr val="accent2"/>
                </a:solidFill>
              </a:rPr>
              <a:t>AnDe</a:t>
            </a:r>
            <a:r>
              <a:rPr lang="en-US" sz="1600" dirty="0">
                <a:solidFill>
                  <a:schemeClr val="accent2"/>
                </a:solidFill>
              </a:rPr>
              <a:t>)</a:t>
            </a:r>
          </a:p>
          <a:p>
            <a:pPr marL="233363" indent="-2032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b="0" i="0" u="none" strike="noStrike" dirty="0">
                <a:solidFill>
                  <a:schemeClr val="accent2"/>
                </a:solidFill>
                <a:effectLst/>
              </a:rPr>
              <a:t>•	this example is in IMERG, but it’s cleaner to run </a:t>
            </a:r>
            <a:r>
              <a:rPr lang="en-US" sz="1600" b="0" i="0" u="none" strike="noStrike" dirty="0" err="1">
                <a:solidFill>
                  <a:schemeClr val="accent2"/>
                </a:solidFill>
                <a:effectLst/>
              </a:rPr>
              <a:t>AnDe</a:t>
            </a:r>
            <a:r>
              <a:rPr lang="en-US" sz="1600" b="0" i="0" u="none" strike="noStrike" dirty="0">
                <a:solidFill>
                  <a:schemeClr val="accent2"/>
                </a:solidFill>
                <a:effectLst/>
              </a:rPr>
              <a:t> on GPROF</a:t>
            </a:r>
          </a:p>
          <a:p>
            <a:pPr marL="466725" indent="-2032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06600"/>
                </a:solidFill>
              </a:rPr>
              <a:t>•	grand-average RMS difference gives the </a:t>
            </a:r>
            <a:r>
              <a:rPr lang="en-US" sz="1600" dirty="0" err="1">
                <a:solidFill>
                  <a:srgbClr val="006600"/>
                </a:solidFill>
              </a:rPr>
              <a:t>AnDe</a:t>
            </a:r>
            <a:r>
              <a:rPr lang="en-US" sz="1600" dirty="0">
                <a:solidFill>
                  <a:srgbClr val="006600"/>
                </a:solidFill>
              </a:rPr>
              <a:t> score</a:t>
            </a:r>
            <a:endParaRPr lang="en-US" sz="1600" b="0" i="0" u="none" strike="noStrike" dirty="0">
              <a:solidFill>
                <a:srgbClr val="006600"/>
              </a:solidFill>
              <a:effectLst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F27F70-4B7F-96F7-47A2-46006A9108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415260"/>
            <a:ext cx="4548292" cy="25584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61ED2D-AAC2-DD84-08E7-BC3C7473A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5708" y="2415260"/>
            <a:ext cx="4548292" cy="255841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CA1B5E4-6F96-5518-92F2-2400B5D88642}"/>
              </a:ext>
            </a:extLst>
          </p:cNvPr>
          <p:cNvSpPr txBox="1">
            <a:spLocks/>
          </p:cNvSpPr>
          <p:nvPr/>
        </p:nvSpPr>
        <p:spPr>
          <a:xfrm>
            <a:off x="1328095" y="2415260"/>
            <a:ext cx="1143000" cy="2650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altLang="en-US" sz="12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original IMERG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ED2046-72BA-00F8-D219-13217AF491E2}"/>
              </a:ext>
            </a:extLst>
          </p:cNvPr>
          <p:cNvSpPr txBox="1">
            <a:spLocks/>
          </p:cNvSpPr>
          <p:nvPr/>
        </p:nvSpPr>
        <p:spPr>
          <a:xfrm>
            <a:off x="5442896" y="4878425"/>
            <a:ext cx="3777304" cy="2650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r"/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[courtesy of Jackson Tan, U. of Md. Balt. County &amp; GSFC]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6DD0C44-4623-8A49-1904-BBBB2485A12B}"/>
              </a:ext>
            </a:extLst>
          </p:cNvPr>
          <p:cNvSpPr txBox="1">
            <a:spLocks/>
          </p:cNvSpPr>
          <p:nvPr/>
        </p:nvSpPr>
        <p:spPr>
          <a:xfrm>
            <a:off x="5638799" y="2435293"/>
            <a:ext cx="1588345" cy="2650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altLang="en-US" sz="12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upscaled/downscaled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4402870-1531-DC53-39F7-FF54E58F105A}"/>
              </a:ext>
            </a:extLst>
          </p:cNvPr>
          <p:cNvGrpSpPr/>
          <p:nvPr/>
        </p:nvGrpSpPr>
        <p:grpSpPr>
          <a:xfrm>
            <a:off x="7086600" y="1581150"/>
            <a:ext cx="1676400" cy="1060395"/>
            <a:chOff x="7086600" y="1581150"/>
            <a:chExt cx="1676400" cy="1060395"/>
          </a:xfrm>
        </p:grpSpPr>
        <p:sp>
          <p:nvSpPr>
            <p:cNvPr id="9" name="Title 1">
              <a:extLst>
                <a:ext uri="{FF2B5EF4-FFF2-40B4-BE49-F238E27FC236}">
                  <a16:creationId xmlns:a16="http://schemas.microsoft.com/office/drawing/2014/main" id="{7C4810DE-1EF7-B970-4035-BF00AD1BF967}"/>
                </a:ext>
              </a:extLst>
            </p:cNvPr>
            <p:cNvSpPr txBox="1">
              <a:spLocks/>
            </p:cNvSpPr>
            <p:nvPr/>
          </p:nvSpPr>
          <p:spPr>
            <a:xfrm>
              <a:off x="7086600" y="1581150"/>
              <a:ext cx="1676400" cy="664285"/>
            </a:xfrm>
            <a:prstGeom prst="rect">
              <a:avLst/>
            </a:prstGeom>
            <a:ln w="25400">
              <a:solidFill>
                <a:srgbClr val="FF0000"/>
              </a:solidFill>
            </a:ln>
          </p:spPr>
          <p:txBody>
            <a:bodyPr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ＭＳ Ｐゴシック" pitchFamily="-107" charset="-128"/>
                  <a:cs typeface="ＭＳ Ｐゴシック" pitchFamily="-107" charset="-128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pitchFamily="-107" charset="0"/>
                  <a:ea typeface="ＭＳ Ｐゴシック" pitchFamily="-107" charset="-128"/>
                  <a:cs typeface="ＭＳ Ｐゴシック" pitchFamily="-107" charset="-128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pitchFamily="-107" charset="0"/>
                  <a:ea typeface="ＭＳ Ｐゴシック" pitchFamily="-107" charset="-128"/>
                  <a:cs typeface="ＭＳ Ｐゴシック" pitchFamily="-107" charset="-128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pitchFamily="-107" charset="0"/>
                  <a:ea typeface="ＭＳ Ｐゴシック" pitchFamily="-107" charset="-128"/>
                  <a:cs typeface="ＭＳ Ｐゴシック" pitchFamily="-107" charset="-128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pitchFamily="-107" charset="0"/>
                  <a:ea typeface="ＭＳ Ｐゴシック" pitchFamily="-107" charset="-128"/>
                  <a:cs typeface="ＭＳ Ｐゴシック" pitchFamily="-107" charset="-128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pitchFamily="-107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pitchFamily="-107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pitchFamily="-107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pitchFamily="-107" charset="0"/>
                </a:defRPr>
              </a:lvl9pPr>
            </a:lstStyle>
            <a:p>
              <a:r>
                <a:rPr lang="en-US" altLang="en-US" sz="1200" kern="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AnDe</a:t>
              </a:r>
              <a:r>
                <a:rPr lang="en-US" altLang="en-US" sz="1200" kern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score = grand-average RMS difference between maps</a:t>
              </a:r>
            </a:p>
          </p:txBody>
        </p:sp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9112F810-E8FB-8E3D-4FAD-FE2C6926C91A}"/>
                </a:ext>
              </a:extLst>
            </p:cNvPr>
            <p:cNvSpPr txBox="1">
              <a:spLocks/>
            </p:cNvSpPr>
            <p:nvPr/>
          </p:nvSpPr>
          <p:spPr>
            <a:xfrm>
              <a:off x="7291492" y="2415260"/>
              <a:ext cx="1242908" cy="226285"/>
            </a:xfrm>
            <a:prstGeom prst="rect">
              <a:avLst/>
            </a:prstGeom>
            <a:ln w="25400">
              <a:solidFill>
                <a:srgbClr val="FF0000"/>
              </a:solidFill>
            </a:ln>
          </p:spPr>
          <p:txBody>
            <a:bodyPr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ＭＳ Ｐゴシック" pitchFamily="-107" charset="-128"/>
                  <a:cs typeface="ＭＳ Ｐゴシック" pitchFamily="-107" charset="-128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pitchFamily="-107" charset="0"/>
                  <a:ea typeface="ＭＳ Ｐゴシック" pitchFamily="-107" charset="-128"/>
                  <a:cs typeface="ＭＳ Ｐゴシック" pitchFamily="-107" charset="-128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pitchFamily="-107" charset="0"/>
                  <a:ea typeface="ＭＳ Ｐゴシック" pitchFamily="-107" charset="-128"/>
                  <a:cs typeface="ＭＳ Ｐゴシック" pitchFamily="-107" charset="-128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pitchFamily="-107" charset="0"/>
                  <a:ea typeface="ＭＳ Ｐゴシック" pitchFamily="-107" charset="-128"/>
                  <a:cs typeface="ＭＳ Ｐゴシック" pitchFamily="-107" charset="-128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pitchFamily="-107" charset="0"/>
                  <a:ea typeface="ＭＳ Ｐゴシック" pitchFamily="-107" charset="-128"/>
                  <a:cs typeface="ＭＳ Ｐゴシック" pitchFamily="-107" charset="-128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pitchFamily="-107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pitchFamily="-107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pitchFamily="-107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pitchFamily="-107" charset="0"/>
                </a:defRPr>
              </a:lvl9pPr>
            </a:lstStyle>
            <a:p>
              <a:endParaRPr lang="en-US" altLang="en-US" sz="12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A5E2EC5-637F-E44C-B64B-377434BFCFF5}"/>
                </a:ext>
              </a:extLst>
            </p:cNvPr>
            <p:cNvCxnSpPr>
              <a:cxnSpLocks/>
              <a:stCxn id="9" idx="2"/>
            </p:cNvCxnSpPr>
            <p:nvPr/>
          </p:nvCxnSpPr>
          <p:spPr bwMode="auto">
            <a:xfrm>
              <a:off x="7924800" y="2245435"/>
              <a:ext cx="0" cy="169825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7484346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85D33257-0DC9-43B5-1AF7-80B508E5D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382000" cy="44935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600" b="1" dirty="0">
                <a:cs typeface="ＭＳ Ｐゴシック" charset="0"/>
              </a:rPr>
              <a:t>Advancing GPROF Quality Control (2/2)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b="1" dirty="0">
              <a:cs typeface="ＭＳ Ｐゴシック" charset="0"/>
            </a:endParaRPr>
          </a:p>
          <a:p>
            <a:pPr marL="233363" indent="-233363">
              <a:spcBef>
                <a:spcPts val="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chemeClr val="accent2"/>
                </a:solidFill>
              </a:rPr>
              <a:t>•	GPROF screening is still in process, but so far we have identified ~40 orbits from various satellites over the period 2000-present</a:t>
            </a:r>
          </a:p>
          <a:p>
            <a:pPr marL="466725" indent="-2540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06600"/>
                </a:solidFill>
              </a:rPr>
              <a:t>•	bad GPROF data range from spectacular to barely noticeable</a:t>
            </a:r>
          </a:p>
          <a:p>
            <a:pPr marL="690563" indent="-223838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A20000"/>
                </a:solidFill>
              </a:rPr>
              <a:t>•	as such, we will have to make choices about the cut-off for “bad”</a:t>
            </a:r>
          </a:p>
          <a:p>
            <a:pPr marL="466725" indent="-2540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06600"/>
                </a:solidFill>
              </a:rPr>
              <a:t>•	the Level 1 microwave channels seem reasonable, so it remains for study to see what combinations of channel values provoke these GPROF errors</a:t>
            </a:r>
          </a:p>
          <a:p>
            <a:pPr marL="233363" indent="-2333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chemeClr val="accent2"/>
                </a:solidFill>
              </a:rPr>
              <a:t>•	offending GPROF estimates are being removed</a:t>
            </a:r>
          </a:p>
          <a:p>
            <a:pPr marL="233363" indent="-2333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b="0" i="0" u="none" strike="noStrike" dirty="0">
                <a:solidFill>
                  <a:schemeClr val="accent2"/>
                </a:solidFill>
                <a:effectLst/>
              </a:rPr>
              <a:t>•	</a:t>
            </a:r>
            <a:r>
              <a:rPr lang="en-US" sz="1600" dirty="0">
                <a:solidFill>
                  <a:schemeClr val="accent2"/>
                </a:solidFill>
              </a:rPr>
              <a:t>contaminated IMERG times will have to be re-run</a:t>
            </a:r>
          </a:p>
          <a:p>
            <a:pPr marL="458788" indent="-2159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06600"/>
                </a:solidFill>
              </a:rPr>
              <a:t>•	“sufficiently bad” cases can contaminate the whole month of IMERG due to the adjustment to gauge data affecting every half hour in the month</a:t>
            </a:r>
          </a:p>
          <a:p>
            <a:pPr marL="458788" indent="-2159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b="0" i="0" u="none" strike="noStrike" dirty="0">
                <a:solidFill>
                  <a:srgbClr val="006600"/>
                </a:solidFill>
                <a:effectLst/>
              </a:rPr>
              <a:t>•	in V07 we are considering only re-running the “sufficiently bad” IMERG cases</a:t>
            </a:r>
          </a:p>
          <a:p>
            <a:pPr marL="458788" indent="-2159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06600"/>
                </a:solidFill>
              </a:rPr>
              <a:t>•	the GPM-era September-October-November climatological calibration for MHS is contaminated, so we will have to rerun those months during GPM</a:t>
            </a:r>
          </a:p>
          <a:p>
            <a:pPr marL="233363" indent="-21431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b="0" i="0" u="none" strike="noStrike" dirty="0">
                <a:solidFill>
                  <a:srgbClr val="0724FB"/>
                </a:solidFill>
                <a:effectLst/>
              </a:rPr>
              <a:t>•	the</a:t>
            </a:r>
            <a:r>
              <a:rPr lang="en-US" sz="1600" dirty="0">
                <a:solidFill>
                  <a:srgbClr val="0724FB"/>
                </a:solidFill>
              </a:rPr>
              <a:t> </a:t>
            </a:r>
            <a:r>
              <a:rPr lang="en-US" sz="1600">
                <a:solidFill>
                  <a:srgbClr val="0724FB"/>
                </a:solidFill>
              </a:rPr>
              <a:t>plan is to </a:t>
            </a:r>
            <a:r>
              <a:rPr lang="en-US" sz="1600" dirty="0">
                <a:solidFill>
                  <a:srgbClr val="0724FB"/>
                </a:solidFill>
              </a:rPr>
              <a:t>adapt </a:t>
            </a:r>
            <a:r>
              <a:rPr lang="en-US" sz="1600" dirty="0" err="1">
                <a:solidFill>
                  <a:srgbClr val="0724FB"/>
                </a:solidFill>
              </a:rPr>
              <a:t>AnDe</a:t>
            </a:r>
            <a:r>
              <a:rPr lang="en-US" sz="1600" dirty="0">
                <a:solidFill>
                  <a:srgbClr val="0724FB"/>
                </a:solidFill>
              </a:rPr>
              <a:t> as a back-end for GPROF “soon” to avoid manual processing</a:t>
            </a:r>
            <a:endParaRPr lang="en-US" sz="1600" b="0" i="0" u="none" strike="noStrike" dirty="0">
              <a:solidFill>
                <a:srgbClr val="0724FB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6771399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2">
            <a:extLst>
              <a:ext uri="{FF2B5EF4-FFF2-40B4-BE49-F238E27FC236}">
                <a16:creationId xmlns:a16="http://schemas.microsoft.com/office/drawing/2014/main" id="{711B0D5E-5C98-B031-66C6-962F7ADBB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382000" cy="48936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600" b="1" dirty="0">
                <a:cs typeface="ＭＳ Ｐゴシック" charset="0"/>
              </a:rPr>
              <a:t>Data Systems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r>
              <a:rPr lang="en-US" altLang="en-US" sz="1600" dirty="0">
                <a:cs typeface="ＭＳ Ｐゴシック" charset="0"/>
              </a:rPr>
              <a:t>Precipitation Processing System does the heavy lifting for project computing</a:t>
            </a:r>
            <a:endParaRPr lang="en-US" altLang="en-US" sz="1600" dirty="0">
              <a:solidFill>
                <a:schemeClr val="accent2"/>
              </a:solidFill>
              <a:cs typeface="ＭＳ Ｐゴシック" charset="0"/>
            </a:endParaRP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b="0" i="0" u="none" strike="noStrike" dirty="0">
                <a:solidFill>
                  <a:schemeClr val="accent2"/>
                </a:solidFill>
                <a:effectLst/>
              </a:rPr>
              <a:t>•	</a:t>
            </a:r>
            <a:r>
              <a:rPr lang="en-US" sz="1600" dirty="0">
                <a:solidFill>
                  <a:schemeClr val="accent2"/>
                </a:solidFill>
              </a:rPr>
              <a:t>core products and IMERG</a:t>
            </a:r>
            <a:endParaRPr lang="en-US" sz="1600" b="0" i="0" u="none" strike="noStrike" dirty="0">
              <a:solidFill>
                <a:schemeClr val="accent2"/>
              </a:solidFill>
              <a:effectLst/>
            </a:endParaRPr>
          </a:p>
          <a:p>
            <a:pPr marL="346075" indent="-1698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b="0" i="0" u="none" strike="noStrike" dirty="0">
                <a:solidFill>
                  <a:srgbClr val="006600"/>
                </a:solidFill>
                <a:effectLst/>
              </a:rPr>
              <a:t>•	</a:t>
            </a:r>
            <a:r>
              <a:rPr lang="en-US" sz="1600" dirty="0">
                <a:solidFill>
                  <a:srgbClr val="006600"/>
                </a:solidFill>
              </a:rPr>
              <a:t>take in code from developers</a:t>
            </a:r>
          </a:p>
          <a:p>
            <a:pPr marL="346075" indent="-1698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06600"/>
                </a:solidFill>
              </a:rPr>
              <a:t>•	run Integration and Test Experiments to check out code and concepts</a:t>
            </a:r>
          </a:p>
          <a:p>
            <a:pPr marL="346075" indent="-1698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06600"/>
                </a:solidFill>
              </a:rPr>
              <a:t>•	access, store, and organize required input data</a:t>
            </a:r>
            <a:endParaRPr lang="en-US" sz="1600" b="0" i="0" u="none" strike="noStrike" dirty="0">
              <a:solidFill>
                <a:srgbClr val="006600"/>
              </a:solidFill>
              <a:effectLst/>
            </a:endParaRPr>
          </a:p>
          <a:p>
            <a:pPr marL="346075" indent="-1698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06600"/>
                </a:solidFill>
              </a:rPr>
              <a:t>•	compute products</a:t>
            </a:r>
          </a:p>
          <a:p>
            <a:pPr marL="346075" indent="-1698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b="0" i="0" u="none" strike="noStrike" dirty="0">
                <a:solidFill>
                  <a:srgbClr val="006600"/>
                </a:solidFill>
                <a:effectLst/>
              </a:rPr>
              <a:t>•	create </a:t>
            </a:r>
            <a:r>
              <a:rPr lang="en-US" sz="1600" dirty="0">
                <a:solidFill>
                  <a:srgbClr val="006600"/>
                </a:solidFill>
              </a:rPr>
              <a:t>“</a:t>
            </a:r>
            <a:r>
              <a:rPr lang="en-US" sz="1600" b="0" i="0" u="none" strike="noStrike" dirty="0">
                <a:solidFill>
                  <a:srgbClr val="006600"/>
                </a:solidFill>
                <a:effectLst/>
              </a:rPr>
              <a:t>value-added</a:t>
            </a:r>
            <a:r>
              <a:rPr lang="en-US" sz="1600" dirty="0">
                <a:solidFill>
                  <a:srgbClr val="006600"/>
                </a:solidFill>
              </a:rPr>
              <a:t>” products</a:t>
            </a:r>
          </a:p>
          <a:p>
            <a:pPr marL="346075" indent="-1698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b="0" i="0" u="none" strike="noStrike" dirty="0">
                <a:solidFill>
                  <a:srgbClr val="006600"/>
                </a:solidFill>
                <a:effectLst/>
              </a:rPr>
              <a:t>•	make data available in multiple formats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r>
              <a:rPr lang="en-US" altLang="en-US" sz="1600" dirty="0">
                <a:cs typeface="ＭＳ Ｐゴシック" charset="0"/>
              </a:rPr>
              <a:t>GES DISC has long-term responsibility for archiving GPM products</a:t>
            </a:r>
            <a:endParaRPr lang="en-US" altLang="en-US" sz="1600" dirty="0">
              <a:solidFill>
                <a:schemeClr val="accent2"/>
              </a:solidFill>
              <a:cs typeface="ＭＳ Ｐゴシック" charset="0"/>
            </a:endParaRP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b="0" i="0" u="none" strike="noStrike" dirty="0">
                <a:solidFill>
                  <a:schemeClr val="accent2"/>
                </a:solidFill>
                <a:effectLst/>
              </a:rPr>
              <a:t>•	</a:t>
            </a:r>
            <a:r>
              <a:rPr lang="en-US" sz="1600" dirty="0">
                <a:solidFill>
                  <a:schemeClr val="accent2"/>
                </a:solidFill>
              </a:rPr>
              <a:t>creates more value-added products</a:t>
            </a:r>
            <a:endParaRPr lang="en-US" sz="1600" b="0" i="0" u="none" strike="noStrike" dirty="0">
              <a:solidFill>
                <a:schemeClr val="accent2"/>
              </a:solidFill>
              <a:effectLst/>
            </a:endParaRP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chemeClr val="accent2"/>
                </a:solidFill>
              </a:rPr>
              <a:t>•	provides multiple schemes for accessing data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b="0" i="0" u="none" strike="noStrike" dirty="0">
                <a:solidFill>
                  <a:schemeClr val="accent2"/>
                </a:solidFill>
                <a:effectLst/>
              </a:rPr>
              <a:t>•	hosts Giovanni on-line analysis and display web tool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chemeClr val="accent2"/>
                </a:solidFill>
              </a:rPr>
              <a:t>•	working toward Cloud-based operations</a:t>
            </a:r>
            <a:endParaRPr lang="en-US" sz="1600" b="0" i="0" u="none" strike="noStrike" dirty="0">
              <a:solidFill>
                <a:schemeClr val="accent2"/>
              </a:solidFill>
              <a:effectLst/>
            </a:endParaRPr>
          </a:p>
          <a:p>
            <a:pPr marL="346075" indent="-1698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06600"/>
                </a:solidFill>
              </a:rPr>
              <a:t>•	IMERG is a pathfinder for Cloud testing</a:t>
            </a:r>
          </a:p>
        </p:txBody>
      </p:sp>
    </p:spTree>
    <p:extLst>
      <p:ext uri="{BB962C8B-B14F-4D97-AF65-F5344CB8AC3E}">
        <p14:creationId xmlns:p14="http://schemas.microsoft.com/office/powerpoint/2010/main" val="343967154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3F69AB-39AF-0138-22BC-B415AE9D1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8079" y="1885950"/>
            <a:ext cx="4397882" cy="2885055"/>
          </a:xfrm>
          <a:prstGeom prst="rect">
            <a:avLst/>
          </a:prstGeom>
        </p:spPr>
      </p:pic>
      <p:sp>
        <p:nvSpPr>
          <p:cNvPr id="21" name="Text Box 2">
            <a:extLst>
              <a:ext uri="{FF2B5EF4-FFF2-40B4-BE49-F238E27FC236}">
                <a16:creationId xmlns:a16="http://schemas.microsoft.com/office/drawing/2014/main" id="{582ECF98-91C3-DE6A-A3A0-CF0FF57D8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305800" cy="49962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600" b="1" dirty="0">
                <a:cs typeface="ＭＳ Ｐゴシック" charset="0"/>
              </a:rPr>
              <a:t>Some Statistics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r>
              <a:rPr lang="en-US" altLang="en-US" sz="1600" dirty="0">
                <a:cs typeface="ＭＳ Ｐゴシック" charset="0"/>
              </a:rPr>
              <a:t>GPM product distribution continues to grow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b="0" i="0" u="none" strike="noStrike" dirty="0">
                <a:solidFill>
                  <a:schemeClr val="accent2"/>
                </a:solidFill>
                <a:effectLst/>
              </a:rPr>
              <a:t>•	PPS and GES DISC file numbers and data volume can be combined</a:t>
            </a:r>
          </a:p>
          <a:p>
            <a:pPr marL="346075" indent="-1698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06600"/>
                </a:solidFill>
              </a:rPr>
              <a:t>•	they track together, but not closely – ratio is affected by sizes of products downloaded</a:t>
            </a:r>
            <a:endParaRPr lang="en-US" sz="1600" b="0" i="0" u="none" strike="noStrike" dirty="0">
              <a:solidFill>
                <a:srgbClr val="006600"/>
              </a:solidFill>
              <a:effectLst/>
            </a:endParaRPr>
          </a:p>
          <a:p>
            <a:pPr marL="174625" indent="-174625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600" b="0" i="0" u="none" strike="noStrike" dirty="0">
                <a:solidFill>
                  <a:schemeClr val="accent2"/>
                </a:solidFill>
                <a:effectLst/>
              </a:rPr>
              <a:t>•	</a:t>
            </a:r>
            <a:r>
              <a:rPr lang="en-US" sz="1600" dirty="0">
                <a:solidFill>
                  <a:schemeClr val="accent2"/>
                </a:solidFill>
              </a:rPr>
              <a:t>“</a:t>
            </a:r>
            <a:r>
              <a:rPr lang="en-US" sz="1600" b="0" i="0" u="none" strike="noStrike" dirty="0">
                <a:solidFill>
                  <a:schemeClr val="accent2"/>
                </a:solidFill>
                <a:effectLst/>
              </a:rPr>
              <a:t>unique” user counts can’t be combined, since there might be overlap</a:t>
            </a:r>
          </a:p>
          <a:p>
            <a:pPr marL="174625" indent="-174625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dirty="0">
              <a:solidFill>
                <a:schemeClr val="accent2"/>
              </a:solidFill>
            </a:endParaRPr>
          </a:p>
          <a:p>
            <a:pPr marL="174625" indent="-174625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dirty="0">
              <a:solidFill>
                <a:schemeClr val="accent2"/>
              </a:solidFill>
            </a:endParaRPr>
          </a:p>
          <a:p>
            <a:pPr marL="174625" indent="-174625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dirty="0">
              <a:solidFill>
                <a:srgbClr val="006600"/>
              </a:solidFill>
            </a:endParaRPr>
          </a:p>
          <a:p>
            <a:pPr marL="350838" indent="-168275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b="0" i="0" u="none" strike="noStrike" dirty="0">
              <a:solidFill>
                <a:srgbClr val="006600"/>
              </a:solidFill>
              <a:effectLst/>
            </a:endParaRPr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dirty="0"/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dirty="0"/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dirty="0"/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dirty="0"/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dirty="0"/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dirty="0"/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600" dirty="0"/>
              <a:t>The total count of GPM-related papers is roughly 910 at present</a:t>
            </a:r>
            <a:endParaRPr lang="en-US" sz="1600" b="0" i="0" u="none" strike="noStrike" dirty="0">
              <a:effectLst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E1FFD3-5F26-782F-F452-ECCBCD4484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1885950"/>
            <a:ext cx="4397882" cy="286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17912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arge group of people standing outside&#10;&#10;Description automatically generated with medium confidence">
            <a:extLst>
              <a:ext uri="{FF2B5EF4-FFF2-40B4-BE49-F238E27FC236}">
                <a16:creationId xmlns:a16="http://schemas.microsoft.com/office/drawing/2014/main" id="{D7198CB7-8D03-95E9-30A8-CACA85D20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" t="40846" r="2542" b="5364"/>
          <a:stretch/>
        </p:blipFill>
        <p:spPr>
          <a:xfrm>
            <a:off x="27035" y="-19050"/>
            <a:ext cx="9116965" cy="2501114"/>
          </a:xfrm>
          <a:prstGeom prst="rect">
            <a:avLst/>
          </a:prstGeom>
        </p:spPr>
      </p:pic>
      <p:sp>
        <p:nvSpPr>
          <p:cNvPr id="22" name="Text Box 2">
            <a:extLst>
              <a:ext uri="{FF2B5EF4-FFF2-40B4-BE49-F238E27FC236}">
                <a16:creationId xmlns:a16="http://schemas.microsoft.com/office/drawing/2014/main" id="{711B0D5E-5C98-B031-66C6-962F7ADBB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686800" cy="47807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600" b="1" dirty="0">
                <a:solidFill>
                  <a:schemeClr val="bg1"/>
                </a:solidFill>
                <a:cs typeface="ＭＳ Ｐゴシック" charset="0"/>
              </a:rPr>
              <a:t>U.S. PMM Science Team Meeting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b="1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cs typeface="ＭＳ Ｐゴシック" charset="0"/>
            </a:endParaRPr>
          </a:p>
          <a:p>
            <a:pPr marL="176213" indent="-176213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chemeClr val="accent2"/>
                </a:solidFill>
                <a:cs typeface="ＭＳ Ｐゴシック" charset="0"/>
              </a:rPr>
              <a:t>•	September 18–22, 2023, in Minneapolis, MN, as a hybrid meeting</a:t>
            </a:r>
          </a:p>
          <a:p>
            <a:pPr marL="176213" indent="-176213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chemeClr val="accent2"/>
                </a:solidFill>
                <a:cs typeface="ＭＳ Ｐゴシック" charset="0"/>
              </a:rPr>
              <a:t>•	137 attendees from NASA, JAXA, universities, partner agencies, and ~22 virtual</a:t>
            </a:r>
          </a:p>
          <a:p>
            <a:pPr marL="176213" indent="-176213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chemeClr val="accent2"/>
                </a:solidFill>
                <a:cs typeface="ＭＳ Ｐゴシック" charset="0"/>
              </a:rPr>
              <a:t>•	46 plenary talks spread across 7 thematically-focused sessions and 77 posters presentations split between two sessions</a:t>
            </a:r>
          </a:p>
          <a:p>
            <a:pPr marL="176213" indent="-176213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chemeClr val="accent2"/>
                </a:solidFill>
                <a:cs typeface="ＭＳ Ｐゴシック" charset="0"/>
              </a:rPr>
              <a:t>•	special sessions: NASA-JAXA JPST, CEOS-PVC, GPM Mentorship Program</a:t>
            </a:r>
          </a:p>
          <a:p>
            <a:pPr marL="176213" indent="-176213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chemeClr val="accent2"/>
                </a:solidFill>
                <a:cs typeface="ＭＳ Ｐゴシック" charset="0"/>
              </a:rPr>
              <a:t>•	topically-focused groups: Applications, Hydrology, Land Surface, Latent Heating, Multi-satellite, Inter-satellite Calibration (XCAL), Ground Validation (GV), Particle Size Distribution (PSD), and Oceanic Areas.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D1F8F36-2F8C-2E39-32B2-9E9B88734D12}"/>
              </a:ext>
            </a:extLst>
          </p:cNvPr>
          <p:cNvSpPr txBox="1">
            <a:spLocks/>
          </p:cNvSpPr>
          <p:nvPr/>
        </p:nvSpPr>
        <p:spPr>
          <a:xfrm>
            <a:off x="7010400" y="2482064"/>
            <a:ext cx="2209800" cy="2650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r"/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[courtesy of Chris Kidd, U. Md. College Park &amp; GSFC]</a:t>
            </a:r>
          </a:p>
        </p:txBody>
      </p:sp>
    </p:spTree>
    <p:extLst>
      <p:ext uri="{BB962C8B-B14F-4D97-AF65-F5344CB8AC3E}">
        <p14:creationId xmlns:p14="http://schemas.microsoft.com/office/powerpoint/2010/main" val="127346150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2">
            <a:extLst>
              <a:ext uri="{FF2B5EF4-FFF2-40B4-BE49-F238E27FC236}">
                <a16:creationId xmlns:a16="http://schemas.microsoft.com/office/drawing/2014/main" id="{711B0D5E-5C98-B031-66C6-962F7ADBB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5257800" cy="46884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600" b="1" dirty="0">
                <a:cs typeface="ＭＳ Ｐゴシック" charset="0"/>
              </a:rPr>
              <a:t>Science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b="1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r>
              <a:rPr lang="en-US" altLang="en-US" sz="1600" dirty="0">
                <a:cs typeface="ＭＳ Ｐゴシック" charset="0"/>
              </a:rPr>
              <a:t>Hydrometeor habit is critical information – rain, snow, graupel, and hail</a:t>
            </a:r>
          </a:p>
          <a:p>
            <a:pPr marL="233363" indent="-233363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chemeClr val="accent2"/>
                </a:solidFill>
                <a:cs typeface="ＭＳ Ｐゴシック" charset="0"/>
              </a:rPr>
              <a:t>•	detecting these from space is challenging</a:t>
            </a:r>
          </a:p>
          <a:p>
            <a:pPr marL="233363" indent="-233363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chemeClr val="accent2"/>
                </a:solidFill>
                <a:cs typeface="ＭＳ Ｐゴシック" charset="0"/>
              </a:rPr>
              <a:t>•	how well can passive microwave channel data do?</a:t>
            </a:r>
          </a:p>
          <a:p>
            <a:pPr marL="233363" indent="-233363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•	start with GMI data</a:t>
            </a:r>
          </a:p>
          <a:p>
            <a:pPr marL="233363" indent="-233363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•	use the GPM Validation Network (selected U.S. and international radars) as ground truth</a:t>
            </a:r>
          </a:p>
          <a:p>
            <a:pPr marL="233363" indent="-233363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•	construct lookup-tables of the likelihood of a hydrometeor habit</a:t>
            </a:r>
          </a:p>
          <a:p>
            <a:pPr marL="466725" indent="-203200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the figure indexes habit probabilities as functions of Polarization Corrected Temperatures for two channels (37 and 89 GHZ)</a:t>
            </a:r>
          </a:p>
          <a:p>
            <a:pPr marL="466725" indent="-203200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snow and rain are combined into one category here (green), but are separate in the lookup tables</a:t>
            </a:r>
          </a:p>
          <a:p>
            <a:pPr marL="466725" indent="-203200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relative frequency is contoured</a:t>
            </a:r>
            <a:endParaRPr lang="en-US" altLang="en-US" sz="1600" dirty="0">
              <a:solidFill>
                <a:schemeClr val="accent2"/>
              </a:solidFill>
              <a:cs typeface="ＭＳ Ｐゴシック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C91CFE-100D-02F3-78B3-12916C42A8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260" y="623570"/>
            <a:ext cx="3634740" cy="29400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F265D3A-94C6-CCB1-7202-67FD7A8C8992}"/>
              </a:ext>
            </a:extLst>
          </p:cNvPr>
          <p:cNvSpPr txBox="1">
            <a:spLocks/>
          </p:cNvSpPr>
          <p:nvPr/>
        </p:nvSpPr>
        <p:spPr>
          <a:xfrm>
            <a:off x="7163908" y="3587750"/>
            <a:ext cx="2024704" cy="2650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r"/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[courtesy of Dan Cecil, NASA Marshall Space Flight Center] </a:t>
            </a:r>
          </a:p>
        </p:txBody>
      </p:sp>
    </p:spTree>
    <p:extLst>
      <p:ext uri="{BB962C8B-B14F-4D97-AF65-F5344CB8AC3E}">
        <p14:creationId xmlns:p14="http://schemas.microsoft.com/office/powerpoint/2010/main" val="410063108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2">
            <a:extLst>
              <a:ext uri="{FF2B5EF4-FFF2-40B4-BE49-F238E27FC236}">
                <a16:creationId xmlns:a16="http://schemas.microsoft.com/office/drawing/2014/main" id="{711B0D5E-5C98-B031-66C6-962F7ADBB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3657600" cy="458587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Mentorship Program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Times" pitchFamily="2" charset="0"/>
              <a:buNone/>
              <a:defRPr/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Capacity building and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precip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training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Times" pitchFamily="2" charset="0"/>
              <a:buNone/>
              <a:defRPr/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2022</a:t>
            </a:r>
          </a:p>
          <a:p>
            <a:pPr marL="233363" marR="0" indent="-233363" algn="l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</a:pPr>
            <a:r>
              <a:rPr lang="en-US" altLang="en-US" sz="1600" dirty="0">
                <a:solidFill>
                  <a:srgbClr val="0724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en-US" sz="1600" b="0" i="0" u="none" strike="noStrike" dirty="0">
                <a:solidFill>
                  <a:srgbClr val="0724F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53 participants across 25 countries </a:t>
            </a:r>
          </a:p>
          <a:p>
            <a:pPr marL="233363" marR="0" indent="-233363" algn="l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</a:pPr>
            <a:r>
              <a:rPr lang="en-US" sz="1600" b="0" i="0" u="none" strike="noStrike" dirty="0">
                <a:solidFill>
                  <a:srgbClr val="0724F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	13 subject matter experts from the U.S. PMM ST</a:t>
            </a:r>
          </a:p>
          <a:p>
            <a:pPr marL="233363" marR="0" indent="-233363" algn="l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</a:pPr>
            <a:r>
              <a:rPr lang="en-US" sz="1600" dirty="0">
                <a:solidFill>
                  <a:srgbClr val="0724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en-US" sz="1600" b="0" i="0" u="none" strike="noStrike" dirty="0">
                <a:solidFill>
                  <a:srgbClr val="0724F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12 capstone projects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Times" pitchFamily="2" charset="0"/>
              <a:buNone/>
              <a:defRPr/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</a:p>
          <a:p>
            <a:pPr marL="233363" marR="0" indent="-233363" algn="l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</a:pPr>
            <a:r>
              <a:rPr lang="en-US" sz="1600" b="0" i="0" u="none" strike="noStrike" dirty="0">
                <a:solidFill>
                  <a:srgbClr val="0724FB"/>
                </a:solidFill>
                <a:effectLst/>
                <a:latin typeface="Calibri" panose="020F0502020204030204" pitchFamily="34" charset="0"/>
              </a:rPr>
              <a:t>•	126 participants across 42 countries </a:t>
            </a:r>
          </a:p>
          <a:p>
            <a:pPr marL="233363" marR="0" indent="-233363" algn="l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</a:pPr>
            <a:r>
              <a:rPr lang="en-US" sz="1600" dirty="0">
                <a:solidFill>
                  <a:srgbClr val="0724FB"/>
                </a:solidFill>
                <a:latin typeface="Calibri" panose="020F0502020204030204" pitchFamily="34" charset="0"/>
              </a:rPr>
              <a:t>•	</a:t>
            </a:r>
            <a:r>
              <a:rPr lang="en-US" sz="1600" b="0" i="0" u="none" strike="noStrike" dirty="0">
                <a:solidFill>
                  <a:srgbClr val="0724FB"/>
                </a:solidFill>
                <a:effectLst/>
                <a:latin typeface="Calibri" panose="020F0502020204030204" pitchFamily="34" charset="0"/>
              </a:rPr>
              <a:t>26 subject matter experts from the U.S. PMM ST</a:t>
            </a:r>
          </a:p>
          <a:p>
            <a:pPr marL="233363" marR="0" indent="-233363" algn="l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</a:pPr>
            <a:r>
              <a:rPr lang="en-US" sz="1600" b="0" i="0" u="none" strike="noStrike" dirty="0">
                <a:solidFill>
                  <a:srgbClr val="0724FB"/>
                </a:solidFill>
                <a:effectLst/>
                <a:latin typeface="Calibri" panose="020F0502020204030204" pitchFamily="34" charset="0"/>
              </a:rPr>
              <a:t>•	22 capstone projects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Times" pitchFamily="2" charset="0"/>
              <a:buNone/>
              <a:defRPr/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Planning underway for 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C9E913-0525-EA9F-05D4-023E69B636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78" t="11481" r="1333" b="15926"/>
          <a:stretch/>
        </p:blipFill>
        <p:spPr>
          <a:xfrm>
            <a:off x="3957735" y="590550"/>
            <a:ext cx="5110065" cy="40386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9A12605-E5F6-724B-16D8-7EBFF31B5E23}"/>
              </a:ext>
            </a:extLst>
          </p:cNvPr>
          <p:cNvSpPr txBox="1">
            <a:spLocks/>
          </p:cNvSpPr>
          <p:nvPr/>
        </p:nvSpPr>
        <p:spPr>
          <a:xfrm>
            <a:off x="6324600" y="4605733"/>
            <a:ext cx="2804160" cy="2650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r"/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[courtesy of Andrea Portier, SSAI &amp; GSFC] </a:t>
            </a:r>
          </a:p>
        </p:txBody>
      </p:sp>
    </p:spTree>
    <p:extLst>
      <p:ext uri="{BB962C8B-B14F-4D97-AF65-F5344CB8AC3E}">
        <p14:creationId xmlns:p14="http://schemas.microsoft.com/office/powerpoint/2010/main" val="411271840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2">
            <a:extLst>
              <a:ext uri="{FF2B5EF4-FFF2-40B4-BE49-F238E27FC236}">
                <a16:creationId xmlns:a16="http://schemas.microsoft.com/office/drawing/2014/main" id="{711B0D5E-5C98-B031-66C6-962F7ADBB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382000" cy="320087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600" b="1" dirty="0">
                <a:cs typeface="ＭＳ Ｐゴシック" charset="0"/>
              </a:rPr>
              <a:t>Closing Thoughts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b="1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r>
              <a:rPr lang="en-US" altLang="en-US" sz="1600" dirty="0">
                <a:cs typeface="ＭＳ Ｐゴシック" charset="0"/>
              </a:rPr>
              <a:t>A lot of things are happening in the next 6 months</a:t>
            </a:r>
          </a:p>
          <a:p>
            <a:pPr marL="176213" indent="-176213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chemeClr val="accent2"/>
                </a:solidFill>
                <a:cs typeface="ＭＳ Ｐゴシック" charset="0"/>
              </a:rPr>
              <a:t>•	orbit boost, algorithm adjustments, bad-orbit removal, PPS operating system upgrade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r>
              <a:rPr lang="en-US" altLang="en-US" sz="1600" dirty="0">
                <a:cs typeface="ＭＳ Ｐゴシック" charset="0"/>
              </a:rPr>
              <a:t>Data users are engaged and value GPM data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r>
              <a:rPr lang="en-US" altLang="en-US" sz="1600" dirty="0">
                <a:cs typeface="ＭＳ Ｐゴシック" charset="0"/>
              </a:rPr>
              <a:t>The upcoming V08 release is important to solidify changes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r>
              <a:rPr lang="en-US" altLang="en-US" sz="1600" dirty="0">
                <a:cs typeface="ＭＳ Ｐゴシック" charset="0"/>
              </a:rPr>
              <a:t>It is important to help shape the future of precipitation science</a:t>
            </a:r>
          </a:p>
          <a:p>
            <a:pPr marL="176213" indent="-176213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chemeClr val="accent2"/>
                </a:solidFill>
                <a:cs typeface="ＭＳ Ｐゴシック" charset="0"/>
              </a:rPr>
              <a:t>•	AOS</a:t>
            </a:r>
          </a:p>
          <a:p>
            <a:pPr marL="176213" indent="-176213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chemeClr val="accent2"/>
                </a:solidFill>
                <a:cs typeface="ＭＳ Ｐゴシック" charset="0"/>
              </a:rPr>
              <a:t>•	next-generation multi-satellite algorithms</a:t>
            </a:r>
          </a:p>
        </p:txBody>
      </p:sp>
    </p:spTree>
    <p:extLst>
      <p:ext uri="{BB962C8B-B14F-4D97-AF65-F5344CB8AC3E}">
        <p14:creationId xmlns:p14="http://schemas.microsoft.com/office/powerpoint/2010/main" val="307324286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107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112931</TotalTime>
  <Words>1378</Words>
  <Application>Microsoft Office PowerPoint</Application>
  <PresentationFormat>On-screen Show (16:9)</PresentationFormat>
  <Paragraphs>200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Helvetica</vt:lpstr>
      <vt:lpstr>Times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NASA/GSFC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Gillis, Kelly J. (GSFC-610.0)[ASRC FEDERAL SYSTEM SOLUTIONS]</dc:creator>
  <cp:lastModifiedBy>Gillis, Kelly J. (GSFC-610.0)[ASRC FEDERAL SYSTEM SOLUTIONS]</cp:lastModifiedBy>
  <cp:revision>950</cp:revision>
  <cp:lastPrinted>2019-07-20T16:19:30Z</cp:lastPrinted>
  <dcterms:created xsi:type="dcterms:W3CDTF">2009-12-10T15:14:56Z</dcterms:created>
  <dcterms:modified xsi:type="dcterms:W3CDTF">2023-11-21T15:53:39Z</dcterms:modified>
</cp:coreProperties>
</file>