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Helvetica Neue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regular.fntdata"/><Relationship Id="rId11" Type="http://schemas.openxmlformats.org/officeDocument/2006/relationships/slide" Target="slides/slide5.xml"/><Relationship Id="rId22" Type="http://schemas.openxmlformats.org/officeDocument/2006/relationships/font" Target="fonts/HelveticaNeue-italic.fntdata"/><Relationship Id="rId10" Type="http://schemas.openxmlformats.org/officeDocument/2006/relationships/slide" Target="slides/slide4.xml"/><Relationship Id="rId21" Type="http://schemas.openxmlformats.org/officeDocument/2006/relationships/font" Target="fonts/HelveticaNeue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HelveticaNeue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d8bd8aa14_2_7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g29d8bd8aa14_2_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g29d8bd8aa14_2_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d8bd8aa14_2_8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29d8bd8aa14_2_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9d8bd8aa14_2_15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" name="Google Shape;207;g29d8bd8aa14_2_1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8" name="Google Shape;208;g29d8bd8aa14_2_15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9d8bd8aa14_2_15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g29d8bd8aa14_2_1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" name="Google Shape;214;g29d8bd8aa14_2_1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9d8bd8aa14_2_19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g29d8bd8aa14_2_1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6" name="Google Shape;246;g29d8bd8aa14_2_19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9d8bd8aa14_2_19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" name="Google Shape;251;g29d8bd8aa14_2_1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2" name="Google Shape;252;g29d8bd8aa14_2_19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9d8bd8aa14_2_20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" name="Google Shape;257;g29d8bd8aa14_2_2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8" name="Google Shape;258;g29d8bd8aa14_2_20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9d8bd8aa14_2_20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g29d8bd8aa14_2_20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4" name="Google Shape;264;g29d8bd8aa14_2_20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9d8bd8aa14_7_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g29d8bd8aa14_7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3" name="Google Shape;273;g29d8bd8aa14_7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9d8bd8aa14_7_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" name="Google Shape;283;g29d8bd8aa14_7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4" name="Google Shape;284;g29d8bd8aa14_7_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9d8bd8aa14_7_1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" name="Google Shape;289;g29d8bd8aa14_7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0" name="Google Shape;290;g29d8bd8aa14_7_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9d8bd8aa14_7_2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" name="Google Shape;298;g29d8bd8aa14_7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9" name="Google Shape;299;g29d8bd8aa14_7_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9d8bd8aa14_7_2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g29d8bd8aa14_7_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5" name="Google Shape;305;g29d8bd8aa14_7_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title"/>
          </p:nvPr>
        </p:nvSpPr>
        <p:spPr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" type="body"/>
          </p:nvPr>
        </p:nvSpPr>
        <p:spPr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9pPr>
          </a:lstStyle>
          <a:p/>
        </p:txBody>
      </p:sp>
      <p:sp>
        <p:nvSpPr>
          <p:cNvPr id="80" name="Google Shape;80;p18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685800" y="1485900"/>
            <a:ext cx="38100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9pPr>
          </a:lstStyle>
          <a:p/>
        </p:txBody>
      </p:sp>
      <p:sp>
        <p:nvSpPr>
          <p:cNvPr id="86" name="Google Shape;86;p19"/>
          <p:cNvSpPr txBox="1"/>
          <p:nvPr>
            <p:ph idx="2" type="body"/>
          </p:nvPr>
        </p:nvSpPr>
        <p:spPr>
          <a:xfrm>
            <a:off x="4648200" y="1485900"/>
            <a:ext cx="38100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»"/>
              <a:defRPr sz="1800"/>
            </a:lvl9pPr>
          </a:lstStyle>
          <a:p/>
        </p:txBody>
      </p:sp>
      <p:sp>
        <p:nvSpPr>
          <p:cNvPr id="87" name="Google Shape;87;p19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9pPr>
          </a:lstStyle>
          <a:p/>
        </p:txBody>
      </p:sp>
      <p:sp>
        <p:nvSpPr>
          <p:cNvPr id="93" name="Google Shape;93;p20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9pPr>
          </a:lstStyle>
          <a:p/>
        </p:txBody>
      </p:sp>
      <p:sp>
        <p:nvSpPr>
          <p:cNvPr id="94" name="Google Shape;94;p20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  <a:defRPr b="1" sz="1600"/>
            </a:lvl9pPr>
          </a:lstStyle>
          <a:p/>
        </p:txBody>
      </p:sp>
      <p:sp>
        <p:nvSpPr>
          <p:cNvPr id="95" name="Google Shape;95;p20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Char char="»"/>
              <a:defRPr sz="1600"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sz="2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"/>
              <a:buNone/>
              <a:defRPr sz="9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3028950" y="-857250"/>
            <a:ext cx="30861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429250" y="1543050"/>
            <a:ext cx="41148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466850" y="-323850"/>
            <a:ext cx="41148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–"/>
              <a:defRPr b="0" i="0" sz="2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–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»"/>
              <a:defRPr b="0" i="0" sz="2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0" y="1400711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U.S. IMERG Status</a:t>
            </a:r>
            <a:endParaRPr/>
          </a:p>
        </p:txBody>
      </p:sp>
      <p:sp>
        <p:nvSpPr>
          <p:cNvPr id="131" name="Google Shape;131;p25"/>
          <p:cNvSpPr txBox="1"/>
          <p:nvPr/>
        </p:nvSpPr>
        <p:spPr>
          <a:xfrm>
            <a:off x="1731962" y="2190750"/>
            <a:ext cx="5680075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George J. Huffman</a:t>
            </a:r>
            <a:endParaRPr b="1" i="0" sz="1600" u="none" cap="none" strike="noStrike">
              <a:solidFill>
                <a:srgbClr val="00664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1762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NASA Goddard Space Flight Center, Greenbelt, MD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89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george.j.huffman@nasa.gov</a:t>
            </a:r>
            <a:endParaRPr b="0" i="0" sz="1600" u="none" cap="none" strike="noStrike">
              <a:solidFill>
                <a:srgbClr val="89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89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Dave Bolvin, Bob Joyce, Eric Nelkin, Jackson Tan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also Owen Kelley, Daniel Watters, Jason West, Yalei You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89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2" name="Google Shape;13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9643" y="0"/>
            <a:ext cx="2204357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133" name="Google Shape;13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84288" y="0"/>
            <a:ext cx="975842" cy="533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/>
        </p:nvSpPr>
        <p:spPr>
          <a:xfrm>
            <a:off x="724562" y="1427439"/>
            <a:ext cx="1215579" cy="34624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Final</a:t>
            </a:r>
            <a:endParaRPr/>
          </a:p>
        </p:txBody>
      </p:sp>
      <p:sp>
        <p:nvSpPr>
          <p:cNvPr id="139" name="Google Shape;139;p26"/>
          <p:cNvSpPr txBox="1"/>
          <p:nvPr/>
        </p:nvSpPr>
        <p:spPr>
          <a:xfrm>
            <a:off x="236969" y="2274470"/>
            <a:ext cx="1701684" cy="34624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Early/Late</a:t>
            </a:r>
            <a:endParaRPr/>
          </a:p>
        </p:txBody>
      </p:sp>
      <p:cxnSp>
        <p:nvCxnSpPr>
          <p:cNvPr id="140" name="Google Shape;140;p26"/>
          <p:cNvCxnSpPr/>
          <p:nvPr/>
        </p:nvCxnSpPr>
        <p:spPr>
          <a:xfrm flipH="1" rot="10800000">
            <a:off x="1976053" y="3170433"/>
            <a:ext cx="6251399" cy="4116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1" name="Google Shape;141;p26"/>
          <p:cNvCxnSpPr/>
          <p:nvPr/>
        </p:nvCxnSpPr>
        <p:spPr>
          <a:xfrm>
            <a:off x="1971780" y="3105477"/>
            <a:ext cx="0" cy="12951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2" name="Google Shape;142;p26"/>
          <p:cNvSpPr txBox="1"/>
          <p:nvPr/>
        </p:nvSpPr>
        <p:spPr>
          <a:xfrm>
            <a:off x="5119222" y="3243209"/>
            <a:ext cx="919402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5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Feb</a:t>
            </a:r>
            <a:endParaRPr/>
          </a:p>
        </p:txBody>
      </p:sp>
      <p:cxnSp>
        <p:nvCxnSpPr>
          <p:cNvPr id="143" name="Google Shape;143;p26"/>
          <p:cNvCxnSpPr/>
          <p:nvPr/>
        </p:nvCxnSpPr>
        <p:spPr>
          <a:xfrm>
            <a:off x="5578923" y="3105477"/>
            <a:ext cx="0" cy="12951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4" name="Google Shape;144;p26"/>
          <p:cNvSpPr txBox="1"/>
          <p:nvPr/>
        </p:nvSpPr>
        <p:spPr>
          <a:xfrm>
            <a:off x="3300180" y="3239098"/>
            <a:ext cx="929846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5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Dec</a:t>
            </a:r>
            <a:endParaRPr/>
          </a:p>
        </p:txBody>
      </p:sp>
      <p:cxnSp>
        <p:nvCxnSpPr>
          <p:cNvPr id="145" name="Google Shape;145;p26"/>
          <p:cNvCxnSpPr/>
          <p:nvPr/>
        </p:nvCxnSpPr>
        <p:spPr>
          <a:xfrm>
            <a:off x="6476975" y="3105491"/>
            <a:ext cx="0" cy="12951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26"/>
          <p:cNvSpPr/>
          <p:nvPr/>
        </p:nvSpPr>
        <p:spPr>
          <a:xfrm>
            <a:off x="2324160" y="1396955"/>
            <a:ext cx="601051" cy="39657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50" u="none" cap="none" strike="noStrike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Jun 2023</a:t>
            </a:r>
            <a:endParaRPr/>
          </a:p>
        </p:txBody>
      </p:sp>
      <p:sp>
        <p:nvSpPr>
          <p:cNvPr id="147" name="Google Shape;147;p26"/>
          <p:cNvSpPr txBox="1"/>
          <p:nvPr/>
        </p:nvSpPr>
        <p:spPr>
          <a:xfrm>
            <a:off x="4218434" y="3243209"/>
            <a:ext cx="908958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5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Jan 2024</a:t>
            </a:r>
            <a:endParaRPr/>
          </a:p>
        </p:txBody>
      </p:sp>
      <p:sp>
        <p:nvSpPr>
          <p:cNvPr id="148" name="Google Shape;148;p26"/>
          <p:cNvSpPr txBox="1"/>
          <p:nvPr/>
        </p:nvSpPr>
        <p:spPr>
          <a:xfrm>
            <a:off x="4651386" y="3487080"/>
            <a:ext cx="1251861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5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calendar date</a:t>
            </a:r>
            <a:endParaRPr/>
          </a:p>
        </p:txBody>
      </p:sp>
      <p:cxnSp>
        <p:nvCxnSpPr>
          <p:cNvPr id="149" name="Google Shape;149;p26"/>
          <p:cNvCxnSpPr/>
          <p:nvPr/>
        </p:nvCxnSpPr>
        <p:spPr>
          <a:xfrm>
            <a:off x="2862998" y="3109794"/>
            <a:ext cx="0" cy="12951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" name="Google Shape;150;p26"/>
          <p:cNvCxnSpPr/>
          <p:nvPr/>
        </p:nvCxnSpPr>
        <p:spPr>
          <a:xfrm>
            <a:off x="7374341" y="3109794"/>
            <a:ext cx="0" cy="12951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1" name="Google Shape;151;p26"/>
          <p:cNvCxnSpPr/>
          <p:nvPr/>
        </p:nvCxnSpPr>
        <p:spPr>
          <a:xfrm>
            <a:off x="4668786" y="3109794"/>
            <a:ext cx="0" cy="12951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2" name="Google Shape;152;p26"/>
          <p:cNvCxnSpPr/>
          <p:nvPr/>
        </p:nvCxnSpPr>
        <p:spPr>
          <a:xfrm>
            <a:off x="3769428" y="3109794"/>
            <a:ext cx="0" cy="12951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3" name="Google Shape;153;p26"/>
          <p:cNvSpPr txBox="1"/>
          <p:nvPr/>
        </p:nvSpPr>
        <p:spPr>
          <a:xfrm>
            <a:off x="6936710" y="4363785"/>
            <a:ext cx="1314784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5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Last updated: 24 Oct 2023</a:t>
            </a:r>
            <a:endParaRPr/>
          </a:p>
        </p:txBody>
      </p:sp>
      <p:sp>
        <p:nvSpPr>
          <p:cNvPr id="154" name="Google Shape;154;p26"/>
          <p:cNvSpPr txBox="1"/>
          <p:nvPr/>
        </p:nvSpPr>
        <p:spPr>
          <a:xfrm>
            <a:off x="2406453" y="3234986"/>
            <a:ext cx="919402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Nov 2023</a:t>
            </a:r>
            <a:endParaRPr/>
          </a:p>
        </p:txBody>
      </p:sp>
      <p:sp>
        <p:nvSpPr>
          <p:cNvPr id="155" name="Google Shape;155;p26"/>
          <p:cNvSpPr/>
          <p:nvPr/>
        </p:nvSpPr>
        <p:spPr>
          <a:xfrm>
            <a:off x="1971733" y="2247074"/>
            <a:ext cx="1131036" cy="401042"/>
          </a:xfrm>
          <a:prstGeom prst="rect">
            <a:avLst/>
          </a:prstGeom>
          <a:solidFill>
            <a:srgbClr val="002060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4-h/12-h latency; calibrated to CORRA</a:t>
            </a:r>
            <a:endParaRPr/>
          </a:p>
        </p:txBody>
      </p:sp>
      <p:sp>
        <p:nvSpPr>
          <p:cNvPr id="156" name="Google Shape;156;p26"/>
          <p:cNvSpPr/>
          <p:nvPr/>
        </p:nvSpPr>
        <p:spPr>
          <a:xfrm>
            <a:off x="3102768" y="2247074"/>
            <a:ext cx="1871090" cy="401042"/>
          </a:xfrm>
          <a:prstGeom prst="rect">
            <a:avLst/>
          </a:prstGeom>
          <a:solidFill>
            <a:srgbClr val="0070C0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4-h/12-h latency; </a:t>
            </a:r>
            <a:br>
              <a:rPr lang="en" sz="75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75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frozen calibration</a:t>
            </a:r>
            <a:endParaRPr/>
          </a:p>
        </p:txBody>
      </p:sp>
      <p:sp>
        <p:nvSpPr>
          <p:cNvPr id="157" name="Google Shape;157;p26"/>
          <p:cNvSpPr/>
          <p:nvPr/>
        </p:nvSpPr>
        <p:spPr>
          <a:xfrm>
            <a:off x="3215425" y="1392973"/>
            <a:ext cx="567103" cy="4005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Jul 2023</a:t>
            </a:r>
            <a:endParaRPr sz="750">
              <a:solidFill>
                <a:srgbClr val="4F79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" name="Google Shape;158;p26"/>
          <p:cNvSpPr/>
          <p:nvPr/>
        </p:nvSpPr>
        <p:spPr>
          <a:xfrm>
            <a:off x="4114782" y="1392731"/>
            <a:ext cx="647470" cy="4005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Aug 2023</a:t>
            </a:r>
            <a:endParaRPr sz="750">
              <a:solidFill>
                <a:srgbClr val="4F79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26"/>
          <p:cNvSpPr/>
          <p:nvPr/>
        </p:nvSpPr>
        <p:spPr>
          <a:xfrm>
            <a:off x="5021213" y="1392792"/>
            <a:ext cx="598357" cy="4005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Sep 2023</a:t>
            </a:r>
            <a:endParaRPr/>
          </a:p>
        </p:txBody>
      </p:sp>
      <p:sp>
        <p:nvSpPr>
          <p:cNvPr id="160" name="Google Shape;160;p26"/>
          <p:cNvSpPr/>
          <p:nvPr/>
        </p:nvSpPr>
        <p:spPr>
          <a:xfrm>
            <a:off x="6535995" y="1301645"/>
            <a:ext cx="906431" cy="4005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Oct 2023</a:t>
            </a:r>
            <a:endParaRPr/>
          </a:p>
        </p:txBody>
      </p:sp>
      <p:sp>
        <p:nvSpPr>
          <p:cNvPr id="161" name="Google Shape;161;p26"/>
          <p:cNvSpPr/>
          <p:nvPr/>
        </p:nvSpPr>
        <p:spPr>
          <a:xfrm>
            <a:off x="4966369" y="2247074"/>
            <a:ext cx="2850253" cy="401042"/>
          </a:xfrm>
          <a:prstGeom prst="rect">
            <a:avLst/>
          </a:prstGeom>
          <a:solidFill>
            <a:srgbClr val="002060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4-h/12-h latency;</a:t>
            </a:r>
            <a:br>
              <a:rPr lang="en" sz="75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75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calibrated to CORRA</a:t>
            </a:r>
            <a:endParaRPr/>
          </a:p>
        </p:txBody>
      </p:sp>
      <p:sp>
        <p:nvSpPr>
          <p:cNvPr id="162" name="Google Shape;162;p26"/>
          <p:cNvSpPr/>
          <p:nvPr/>
        </p:nvSpPr>
        <p:spPr>
          <a:xfrm>
            <a:off x="6784183" y="1490366"/>
            <a:ext cx="693744" cy="4005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Nov 2023</a:t>
            </a:r>
            <a:endParaRPr/>
          </a:p>
        </p:txBody>
      </p:sp>
      <p:sp>
        <p:nvSpPr>
          <p:cNvPr id="163" name="Google Shape;163;p26"/>
          <p:cNvSpPr/>
          <p:nvPr/>
        </p:nvSpPr>
        <p:spPr>
          <a:xfrm>
            <a:off x="7592822" y="1392731"/>
            <a:ext cx="906431" cy="40055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Dec 2023</a:t>
            </a:r>
            <a:endParaRPr/>
          </a:p>
        </p:txBody>
      </p:sp>
      <p:sp>
        <p:nvSpPr>
          <p:cNvPr id="164" name="Google Shape;164;p26"/>
          <p:cNvSpPr/>
          <p:nvPr/>
        </p:nvSpPr>
        <p:spPr>
          <a:xfrm>
            <a:off x="2325888" y="1398099"/>
            <a:ext cx="62507" cy="397370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rgbClr val="0056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26"/>
          <p:cNvSpPr/>
          <p:nvPr/>
        </p:nvSpPr>
        <p:spPr>
          <a:xfrm>
            <a:off x="3218857" y="1402563"/>
            <a:ext cx="62507" cy="397370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rgbClr val="0056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26"/>
          <p:cNvSpPr/>
          <p:nvPr/>
        </p:nvSpPr>
        <p:spPr>
          <a:xfrm>
            <a:off x="4120755" y="1393634"/>
            <a:ext cx="62507" cy="397370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rgbClr val="0056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26"/>
          <p:cNvSpPr/>
          <p:nvPr/>
        </p:nvSpPr>
        <p:spPr>
          <a:xfrm>
            <a:off x="5013724" y="1402563"/>
            <a:ext cx="62507" cy="397370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rgbClr val="0056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6706196" y="1393634"/>
            <a:ext cx="62507" cy="201414"/>
          </a:xfrm>
          <a:prstGeom prst="rect">
            <a:avLst/>
          </a:prstGeom>
          <a:solidFill>
            <a:srgbClr val="92D050"/>
          </a:solidFill>
          <a:ln cap="flat" cmpd="sng" w="25400">
            <a:solidFill>
              <a:srgbClr val="5D5D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7746208" y="1393634"/>
            <a:ext cx="62507" cy="397370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rgbClr val="0056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350" u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" name="Google Shape;170;p26"/>
          <p:cNvSpPr txBox="1"/>
          <p:nvPr/>
        </p:nvSpPr>
        <p:spPr>
          <a:xfrm>
            <a:off x="5082869" y="1757763"/>
            <a:ext cx="499176" cy="24237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25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V07A</a:t>
            </a:r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6845758" y="1595047"/>
            <a:ext cx="62507" cy="194819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rgbClr val="5D5D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72" name="Google Shape;172;p26"/>
          <p:cNvGrpSpPr/>
          <p:nvPr/>
        </p:nvGrpSpPr>
        <p:grpSpPr>
          <a:xfrm>
            <a:off x="1971733" y="1845471"/>
            <a:ext cx="3104501" cy="66675"/>
            <a:chOff x="2590873" y="2713038"/>
            <a:chExt cx="4139334" cy="88900"/>
          </a:xfrm>
        </p:grpSpPr>
        <p:cxnSp>
          <p:nvCxnSpPr>
            <p:cNvPr id="173" name="Google Shape;173;p26"/>
            <p:cNvCxnSpPr/>
            <p:nvPr/>
          </p:nvCxnSpPr>
          <p:spPr>
            <a:xfrm>
              <a:off x="2590873" y="2757488"/>
              <a:ext cx="4139334" cy="189"/>
            </a:xfrm>
            <a:prstGeom prst="straightConnector1">
              <a:avLst/>
            </a:prstGeom>
            <a:noFill/>
            <a:ln cap="flat" cmpd="sng" w="19050">
              <a:solidFill>
                <a:srgbClr val="4F7921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174" name="Google Shape;174;p26"/>
            <p:cNvCxnSpPr/>
            <p:nvPr/>
          </p:nvCxnSpPr>
          <p:spPr>
            <a:xfrm>
              <a:off x="6730207" y="2713038"/>
              <a:ext cx="0" cy="88900"/>
            </a:xfrm>
            <a:prstGeom prst="straightConnector1">
              <a:avLst/>
            </a:prstGeom>
            <a:noFill/>
            <a:ln cap="flat" cmpd="sng" w="19050">
              <a:solidFill>
                <a:srgbClr val="4F792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75" name="Google Shape;175;p26"/>
          <p:cNvGrpSpPr/>
          <p:nvPr/>
        </p:nvGrpSpPr>
        <p:grpSpPr>
          <a:xfrm>
            <a:off x="6706195" y="1845471"/>
            <a:ext cx="1523405" cy="66675"/>
            <a:chOff x="8941594" y="2713038"/>
            <a:chExt cx="2031206" cy="88900"/>
          </a:xfrm>
        </p:grpSpPr>
        <p:cxnSp>
          <p:nvCxnSpPr>
            <p:cNvPr id="176" name="Google Shape;176;p26"/>
            <p:cNvCxnSpPr/>
            <p:nvPr/>
          </p:nvCxnSpPr>
          <p:spPr>
            <a:xfrm>
              <a:off x="8941594" y="2757488"/>
              <a:ext cx="2031206" cy="0"/>
            </a:xfrm>
            <a:prstGeom prst="straightConnector1">
              <a:avLst/>
            </a:prstGeom>
            <a:noFill/>
            <a:ln cap="flat" cmpd="sng" w="19050">
              <a:solidFill>
                <a:srgbClr val="4F7921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177" name="Google Shape;177;p26"/>
            <p:cNvCxnSpPr/>
            <p:nvPr/>
          </p:nvCxnSpPr>
          <p:spPr>
            <a:xfrm>
              <a:off x="8941594" y="2713038"/>
              <a:ext cx="0" cy="88900"/>
            </a:xfrm>
            <a:prstGeom prst="straightConnector1">
              <a:avLst/>
            </a:prstGeom>
            <a:noFill/>
            <a:ln cap="flat" cmpd="sng" w="19050">
              <a:solidFill>
                <a:srgbClr val="4F792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78" name="Google Shape;178;p26"/>
          <p:cNvSpPr txBox="1"/>
          <p:nvPr/>
        </p:nvSpPr>
        <p:spPr>
          <a:xfrm>
            <a:off x="6214232" y="1759876"/>
            <a:ext cx="499176" cy="24237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25">
                <a:solidFill>
                  <a:srgbClr val="4F79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V07B</a:t>
            </a:r>
            <a:endParaRPr/>
          </a:p>
        </p:txBody>
      </p:sp>
      <p:sp>
        <p:nvSpPr>
          <p:cNvPr id="179" name="Google Shape;179;p26"/>
          <p:cNvSpPr txBox="1"/>
          <p:nvPr/>
        </p:nvSpPr>
        <p:spPr>
          <a:xfrm>
            <a:off x="6165220" y="2720544"/>
            <a:ext cx="499176" cy="24237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25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V06D</a:t>
            </a:r>
            <a:endParaRPr/>
          </a:p>
        </p:txBody>
      </p:sp>
      <p:grpSp>
        <p:nvGrpSpPr>
          <p:cNvPr id="180" name="Google Shape;180;p26"/>
          <p:cNvGrpSpPr/>
          <p:nvPr/>
        </p:nvGrpSpPr>
        <p:grpSpPr>
          <a:xfrm>
            <a:off x="1971733" y="2700570"/>
            <a:ext cx="4654700" cy="66675"/>
            <a:chOff x="523940" y="2713038"/>
            <a:chExt cx="6206267" cy="88900"/>
          </a:xfrm>
        </p:grpSpPr>
        <p:cxnSp>
          <p:nvCxnSpPr>
            <p:cNvPr id="181" name="Google Shape;181;p26"/>
            <p:cNvCxnSpPr/>
            <p:nvPr/>
          </p:nvCxnSpPr>
          <p:spPr>
            <a:xfrm>
              <a:off x="523940" y="2757677"/>
              <a:ext cx="6206267" cy="0"/>
            </a:xfrm>
            <a:prstGeom prst="straightConnector1">
              <a:avLst/>
            </a:prstGeom>
            <a:noFill/>
            <a:ln cap="flat" cmpd="sng" w="19050">
              <a:solidFill>
                <a:srgbClr val="002060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182" name="Google Shape;182;p26"/>
            <p:cNvCxnSpPr/>
            <p:nvPr/>
          </p:nvCxnSpPr>
          <p:spPr>
            <a:xfrm>
              <a:off x="6730207" y="2713038"/>
              <a:ext cx="0" cy="88900"/>
            </a:xfrm>
            <a:prstGeom prst="straightConnector1">
              <a:avLst/>
            </a:prstGeom>
            <a:noFill/>
            <a:ln cap="flat" cmpd="sng" w="19050">
              <a:solidFill>
                <a:srgbClr val="00206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83" name="Google Shape;183;p26"/>
          <p:cNvGrpSpPr/>
          <p:nvPr/>
        </p:nvGrpSpPr>
        <p:grpSpPr>
          <a:xfrm>
            <a:off x="6704047" y="2700570"/>
            <a:ext cx="1523405" cy="66675"/>
            <a:chOff x="8941594" y="2713038"/>
            <a:chExt cx="2031206" cy="88900"/>
          </a:xfrm>
        </p:grpSpPr>
        <p:cxnSp>
          <p:nvCxnSpPr>
            <p:cNvPr id="184" name="Google Shape;184;p26"/>
            <p:cNvCxnSpPr/>
            <p:nvPr/>
          </p:nvCxnSpPr>
          <p:spPr>
            <a:xfrm>
              <a:off x="8941594" y="2757488"/>
              <a:ext cx="2031206" cy="0"/>
            </a:xfrm>
            <a:prstGeom prst="straightConnector1">
              <a:avLst/>
            </a:prstGeom>
            <a:noFill/>
            <a:ln cap="flat" cmpd="sng" w="19050">
              <a:solidFill>
                <a:srgbClr val="002060"/>
              </a:solidFill>
              <a:prstDash val="solid"/>
              <a:round/>
              <a:headEnd len="sm" w="sm" type="none"/>
              <a:tailEnd len="med" w="med" type="stealth"/>
            </a:ln>
          </p:spPr>
        </p:cxnSp>
        <p:cxnSp>
          <p:nvCxnSpPr>
            <p:cNvPr id="185" name="Google Shape;185;p26"/>
            <p:cNvCxnSpPr/>
            <p:nvPr/>
          </p:nvCxnSpPr>
          <p:spPr>
            <a:xfrm>
              <a:off x="8941594" y="2713038"/>
              <a:ext cx="0" cy="88900"/>
            </a:xfrm>
            <a:prstGeom prst="straightConnector1">
              <a:avLst/>
            </a:prstGeom>
            <a:noFill/>
            <a:ln cap="flat" cmpd="sng" w="19050">
              <a:solidFill>
                <a:srgbClr val="00206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6" name="Google Shape;186;p26"/>
          <p:cNvSpPr txBox="1"/>
          <p:nvPr/>
        </p:nvSpPr>
        <p:spPr>
          <a:xfrm>
            <a:off x="6691083" y="2720544"/>
            <a:ext cx="499176" cy="24237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25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V07B</a:t>
            </a:r>
            <a:endParaRPr/>
          </a:p>
        </p:txBody>
      </p:sp>
      <p:sp>
        <p:nvSpPr>
          <p:cNvPr id="187" name="Google Shape;187;p26"/>
          <p:cNvSpPr/>
          <p:nvPr/>
        </p:nvSpPr>
        <p:spPr>
          <a:xfrm>
            <a:off x="4946547" y="1343337"/>
            <a:ext cx="41587" cy="1827097"/>
          </a:xfrm>
          <a:prstGeom prst="rect">
            <a:avLst/>
          </a:prstGeom>
          <a:solidFill>
            <a:srgbClr val="FFC000">
              <a:alpha val="8039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CC9D02"/>
              </a:solidFill>
              <a:highlight>
                <a:srgbClr val="CC840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26"/>
          <p:cNvSpPr txBox="1"/>
          <p:nvPr/>
        </p:nvSpPr>
        <p:spPr>
          <a:xfrm>
            <a:off x="4376345" y="1051422"/>
            <a:ext cx="1174692" cy="3231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CC840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(Projected Date)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CC840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NRT CORRA available</a:t>
            </a:r>
            <a:endParaRPr/>
          </a:p>
        </p:txBody>
      </p:sp>
      <p:sp>
        <p:nvSpPr>
          <p:cNvPr id="189" name="Google Shape;189;p26"/>
          <p:cNvSpPr/>
          <p:nvPr/>
        </p:nvSpPr>
        <p:spPr>
          <a:xfrm>
            <a:off x="6657891" y="1343336"/>
            <a:ext cx="41587" cy="1827097"/>
          </a:xfrm>
          <a:prstGeom prst="rect">
            <a:avLst/>
          </a:prstGeom>
          <a:solidFill>
            <a:srgbClr val="FFC000">
              <a:alpha val="8039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CC9D02"/>
              </a:solidFill>
              <a:highlight>
                <a:srgbClr val="CC8401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26"/>
          <p:cNvSpPr txBox="1"/>
          <p:nvPr/>
        </p:nvSpPr>
        <p:spPr>
          <a:xfrm>
            <a:off x="5903247" y="1047750"/>
            <a:ext cx="1550874" cy="3231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CC840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(Projected Date)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rgbClr val="CC840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 CORRA available</a:t>
            </a:r>
            <a:endParaRPr/>
          </a:p>
        </p:txBody>
      </p:sp>
      <p:grpSp>
        <p:nvGrpSpPr>
          <p:cNvPr id="191" name="Google Shape;191;p26"/>
          <p:cNvGrpSpPr/>
          <p:nvPr/>
        </p:nvGrpSpPr>
        <p:grpSpPr>
          <a:xfrm>
            <a:off x="2679364" y="1187679"/>
            <a:ext cx="840932" cy="1982757"/>
            <a:chOff x="3572485" y="1835982"/>
            <a:chExt cx="1121242" cy="2643676"/>
          </a:xfrm>
        </p:grpSpPr>
        <p:sp>
          <p:nvSpPr>
            <p:cNvPr id="192" name="Google Shape;192;p26"/>
            <p:cNvSpPr/>
            <p:nvPr/>
          </p:nvSpPr>
          <p:spPr>
            <a:xfrm>
              <a:off x="4105187" y="2043525"/>
              <a:ext cx="55839" cy="2436133"/>
            </a:xfrm>
            <a:prstGeom prst="rect">
              <a:avLst/>
            </a:prstGeom>
            <a:solidFill>
              <a:srgbClr val="C00000">
                <a:alpha val="4980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26"/>
            <p:cNvSpPr txBox="1"/>
            <p:nvPr/>
          </p:nvSpPr>
          <p:spPr>
            <a:xfrm>
              <a:off x="3572485" y="1835982"/>
              <a:ext cx="112124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DF7F7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Orbit boost</a:t>
              </a:r>
              <a:endParaRPr/>
            </a:p>
          </p:txBody>
        </p:sp>
      </p:grpSp>
      <p:sp>
        <p:nvSpPr>
          <p:cNvPr id="194" name="Google Shape;194;p26"/>
          <p:cNvSpPr/>
          <p:nvPr/>
        </p:nvSpPr>
        <p:spPr>
          <a:xfrm>
            <a:off x="1676400" y="4193445"/>
            <a:ext cx="373029" cy="167189"/>
          </a:xfrm>
          <a:prstGeom prst="rect">
            <a:avLst/>
          </a:prstGeom>
          <a:solidFill>
            <a:srgbClr val="002060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5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26"/>
          <p:cNvSpPr/>
          <p:nvPr/>
        </p:nvSpPr>
        <p:spPr>
          <a:xfrm>
            <a:off x="1676400" y="3734967"/>
            <a:ext cx="373029" cy="167189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rgbClr val="0056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" name="Google Shape;196;p26"/>
          <p:cNvSpPr/>
          <p:nvPr/>
        </p:nvSpPr>
        <p:spPr>
          <a:xfrm>
            <a:off x="1676400" y="4425053"/>
            <a:ext cx="373029" cy="167189"/>
          </a:xfrm>
          <a:prstGeom prst="rect">
            <a:avLst/>
          </a:prstGeom>
          <a:solidFill>
            <a:srgbClr val="0070C0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5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26"/>
          <p:cNvSpPr/>
          <p:nvPr/>
        </p:nvSpPr>
        <p:spPr>
          <a:xfrm>
            <a:off x="1676400" y="3964206"/>
            <a:ext cx="373029" cy="167189"/>
          </a:xfrm>
          <a:prstGeom prst="rect">
            <a:avLst/>
          </a:prstGeom>
          <a:solidFill>
            <a:srgbClr val="92D050"/>
          </a:solidFill>
          <a:ln cap="flat" cmpd="sng" w="25400">
            <a:solidFill>
              <a:srgbClr val="5D5D5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26"/>
          <p:cNvSpPr/>
          <p:nvPr/>
        </p:nvSpPr>
        <p:spPr>
          <a:xfrm>
            <a:off x="2049429" y="3733708"/>
            <a:ext cx="3080532" cy="16844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Final processing as per usual</a:t>
            </a:r>
            <a:endParaRPr/>
          </a:p>
        </p:txBody>
      </p:sp>
      <p:sp>
        <p:nvSpPr>
          <p:cNvPr id="199" name="Google Shape;199;p26"/>
          <p:cNvSpPr/>
          <p:nvPr/>
        </p:nvSpPr>
        <p:spPr>
          <a:xfrm>
            <a:off x="2046452" y="3965294"/>
            <a:ext cx="3080532" cy="16844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Final processing delayed but calibration unaffected</a:t>
            </a:r>
            <a:endParaRPr/>
          </a:p>
        </p:txBody>
      </p:sp>
      <p:sp>
        <p:nvSpPr>
          <p:cNvPr id="200" name="Google Shape;200;p26"/>
          <p:cNvSpPr/>
          <p:nvPr/>
        </p:nvSpPr>
        <p:spPr>
          <a:xfrm>
            <a:off x="2046452" y="4191097"/>
            <a:ext cx="3080532" cy="16844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Early/Late processing as per usual</a:t>
            </a:r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2046452" y="4422683"/>
            <a:ext cx="3080532" cy="16844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Early/Late calibration affected but on schedule</a:t>
            </a:r>
            <a:endParaRPr sz="75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26"/>
          <p:cNvSpPr txBox="1"/>
          <p:nvPr/>
        </p:nvSpPr>
        <p:spPr>
          <a:xfrm>
            <a:off x="6000377" y="3249064"/>
            <a:ext cx="919402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Mar</a:t>
            </a:r>
            <a:endParaRPr/>
          </a:p>
        </p:txBody>
      </p:sp>
      <p:sp>
        <p:nvSpPr>
          <p:cNvPr id="203" name="Google Shape;203;p26"/>
          <p:cNvSpPr txBox="1"/>
          <p:nvPr/>
        </p:nvSpPr>
        <p:spPr>
          <a:xfrm>
            <a:off x="6881532" y="3254919"/>
            <a:ext cx="919402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Apr</a:t>
            </a:r>
            <a:endParaRPr/>
          </a:p>
        </p:txBody>
      </p:sp>
      <p:sp>
        <p:nvSpPr>
          <p:cNvPr id="204" name="Google Shape;204;p26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lang="en" sz="160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IMERG Data Availability During the GPM-CO Orbit Boost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/>
          <p:nvPr/>
        </p:nvSpPr>
        <p:spPr>
          <a:xfrm>
            <a:off x="152400" y="152400"/>
            <a:ext cx="7543800" cy="37548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V06-to-V07 Status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V06 Final Run</a:t>
            </a:r>
            <a:endParaRPr/>
          </a:p>
          <a:p>
            <a:pPr indent="-231775" lvl="0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</a:t>
            </a: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June 1, 2000 – September 30, 2021</a:t>
            </a:r>
            <a:endParaRPr/>
          </a:p>
          <a:p>
            <a:pPr indent="-231775" lvl="0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driven by requirement for homogeneity; didn’t want to include V07 products</a:t>
            </a:r>
            <a:endParaRPr/>
          </a:p>
          <a:p>
            <a:pPr indent="-231775" lvl="0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now </a:t>
            </a:r>
            <a:r>
              <a:rPr b="0" i="0" lang="en" sz="1600" u="sng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r>
              <a:rPr lang="en" sz="1600" u="sng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uperseded by V07</a:t>
            </a: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(current, through May 2023)</a:t>
            </a:r>
            <a:endParaRPr b="0" i="0" sz="1600" u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Early and Late Runs continued</a:t>
            </a:r>
            <a:endParaRPr/>
          </a:p>
          <a:p>
            <a:pPr indent="-231775" lvl="0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accepted successive introduction of </a:t>
            </a: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V07 inputs</a:t>
            </a:r>
            <a:endParaRPr/>
          </a:p>
          <a:p>
            <a:pPr indent="-231775" lvl="0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</a:t>
            </a:r>
            <a:r>
              <a:rPr lang="en" sz="1600" u="sng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shift to V07</a:t>
            </a: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IMERG depends on </a:t>
            </a:r>
            <a:r>
              <a:rPr lang="en" sz="1600" u="sng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PPS priorities</a:t>
            </a:r>
            <a:endParaRPr b="0" i="0" sz="1600" u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7938" lvl="0" marL="793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Thereafter, V07 IMERG for </a:t>
            </a:r>
            <a:r>
              <a:rPr b="0" i="0" lang="en" sz="1600" u="sng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January 1998 – February 2000</a:t>
            </a: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will be tested and run with </a:t>
            </a:r>
            <a:r>
              <a:rPr b="0" i="0" lang="en" sz="1600" u="sng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GridSat IR</a:t>
            </a: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 place of the unavailable CPC 4 km Global Merged IR</a:t>
            </a:r>
            <a:endParaRPr/>
          </a:p>
          <a:p>
            <a:pPr indent="-231775" lvl="0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February-May IMERG calibrations will have a blend of CPC and GridSat IR</a:t>
            </a:r>
            <a:endParaRPr/>
          </a:p>
          <a:p>
            <a:pPr indent="-231775" lvl="0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February-May IMERG </a:t>
            </a: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fields will only include CPC IR</a:t>
            </a:r>
            <a:endParaRPr b="0" i="0" sz="1600" u="none" strike="noStrike">
              <a:solidFill>
                <a:srgbClr val="0066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/>
          <p:nvPr/>
        </p:nvSpPr>
        <p:spPr>
          <a:xfrm>
            <a:off x="152400" y="152400"/>
            <a:ext cx="75438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Projected Timeline for IMERG V07 Reprocessing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" name="Google Shape;217;p28"/>
          <p:cNvSpPr txBox="1"/>
          <p:nvPr/>
        </p:nvSpPr>
        <p:spPr>
          <a:xfrm>
            <a:off x="341796" y="1458058"/>
            <a:ext cx="769185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F7921"/>
                </a:solidFill>
                <a:latin typeface="Calibri"/>
                <a:ea typeface="Calibri"/>
                <a:cs typeface="Calibri"/>
                <a:sym typeface="Calibri"/>
              </a:rPr>
              <a:t>Final</a:t>
            </a:r>
            <a:endParaRPr/>
          </a:p>
        </p:txBody>
      </p:sp>
      <p:sp>
        <p:nvSpPr>
          <p:cNvPr id="218" name="Google Shape;218;p28"/>
          <p:cNvSpPr txBox="1"/>
          <p:nvPr/>
        </p:nvSpPr>
        <p:spPr>
          <a:xfrm>
            <a:off x="-76200" y="2339389"/>
            <a:ext cx="12033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Early/Late</a:t>
            </a:r>
            <a:endParaRPr/>
          </a:p>
        </p:txBody>
      </p:sp>
      <p:sp>
        <p:nvSpPr>
          <p:cNvPr id="219" name="Google Shape;219;p28"/>
          <p:cNvSpPr/>
          <p:nvPr/>
        </p:nvSpPr>
        <p:spPr>
          <a:xfrm>
            <a:off x="1116553" y="1359675"/>
            <a:ext cx="1741251" cy="276991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Jun 2000–May 2014</a:t>
            </a:r>
            <a:endParaRPr/>
          </a:p>
        </p:txBody>
      </p:sp>
      <p:sp>
        <p:nvSpPr>
          <p:cNvPr id="220" name="Google Shape;220;p28"/>
          <p:cNvSpPr txBox="1"/>
          <p:nvPr/>
        </p:nvSpPr>
        <p:spPr>
          <a:xfrm>
            <a:off x="609600" y="3325391"/>
            <a:ext cx="100425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Jul 2023</a:t>
            </a:r>
            <a:endParaRPr/>
          </a:p>
        </p:txBody>
      </p:sp>
      <p:cxnSp>
        <p:nvCxnSpPr>
          <p:cNvPr id="221" name="Google Shape;221;p28"/>
          <p:cNvCxnSpPr/>
          <p:nvPr/>
        </p:nvCxnSpPr>
        <p:spPr>
          <a:xfrm>
            <a:off x="1122309" y="3244807"/>
            <a:ext cx="7271771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2" name="Google Shape;222;p28"/>
          <p:cNvCxnSpPr/>
          <p:nvPr/>
        </p:nvCxnSpPr>
        <p:spPr>
          <a:xfrm>
            <a:off x="1116613" y="3152711"/>
            <a:ext cx="0" cy="17268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3" name="Google Shape;223;p28"/>
          <p:cNvSpPr/>
          <p:nvPr/>
        </p:nvSpPr>
        <p:spPr>
          <a:xfrm>
            <a:off x="6236040" y="2551056"/>
            <a:ext cx="1460160" cy="256419"/>
          </a:xfrm>
          <a:prstGeom prst="rect">
            <a:avLst/>
          </a:prstGeom>
          <a:solidFill>
            <a:srgbClr val="002060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Jun 2000–Dec 2023</a:t>
            </a:r>
            <a:endParaRPr/>
          </a:p>
        </p:txBody>
      </p:sp>
      <p:sp>
        <p:nvSpPr>
          <p:cNvPr id="224" name="Google Shape;224;p28"/>
          <p:cNvSpPr txBox="1"/>
          <p:nvPr/>
        </p:nvSpPr>
        <p:spPr>
          <a:xfrm>
            <a:off x="3895468" y="3325391"/>
            <a:ext cx="114193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Nov</a:t>
            </a:r>
            <a:endParaRPr/>
          </a:p>
        </p:txBody>
      </p:sp>
      <p:cxnSp>
        <p:nvCxnSpPr>
          <p:cNvPr id="225" name="Google Shape;225;p28"/>
          <p:cNvCxnSpPr/>
          <p:nvPr/>
        </p:nvCxnSpPr>
        <p:spPr>
          <a:xfrm>
            <a:off x="4508464" y="3152711"/>
            <a:ext cx="0" cy="17268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" name="Google Shape;226;p28"/>
          <p:cNvSpPr txBox="1"/>
          <p:nvPr/>
        </p:nvSpPr>
        <p:spPr>
          <a:xfrm>
            <a:off x="7239172" y="3336884"/>
            <a:ext cx="11549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Mar</a:t>
            </a:r>
            <a:endParaRPr/>
          </a:p>
        </p:txBody>
      </p:sp>
      <p:cxnSp>
        <p:nvCxnSpPr>
          <p:cNvPr id="227" name="Google Shape;227;p28"/>
          <p:cNvCxnSpPr/>
          <p:nvPr/>
        </p:nvCxnSpPr>
        <p:spPr>
          <a:xfrm>
            <a:off x="5324866" y="3152730"/>
            <a:ext cx="0" cy="17268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28"/>
          <p:cNvSpPr/>
          <p:nvPr/>
        </p:nvSpPr>
        <p:spPr>
          <a:xfrm>
            <a:off x="7121960" y="1370775"/>
            <a:ext cx="912386" cy="534722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Jan 1998–May 2000</a:t>
            </a:r>
            <a:endParaRPr/>
          </a:p>
        </p:txBody>
      </p:sp>
      <p:sp>
        <p:nvSpPr>
          <p:cNvPr id="229" name="Google Shape;229;p28"/>
          <p:cNvSpPr txBox="1"/>
          <p:nvPr/>
        </p:nvSpPr>
        <p:spPr>
          <a:xfrm>
            <a:off x="5542124" y="3331147"/>
            <a:ext cx="112896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Jan 2024</a:t>
            </a:r>
            <a:endParaRPr/>
          </a:p>
        </p:txBody>
      </p:sp>
      <p:sp>
        <p:nvSpPr>
          <p:cNvPr id="230" name="Google Shape;230;p28"/>
          <p:cNvSpPr/>
          <p:nvPr/>
        </p:nvSpPr>
        <p:spPr>
          <a:xfrm>
            <a:off x="8320027" y="2165852"/>
            <a:ext cx="759346" cy="710698"/>
          </a:xfrm>
          <a:prstGeom prst="rect">
            <a:avLst/>
          </a:prstGeom>
          <a:solidFill>
            <a:srgbClr val="002060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Jan 1998–May 2000</a:t>
            </a:r>
            <a:endParaRPr/>
          </a:p>
        </p:txBody>
      </p:sp>
      <p:sp>
        <p:nvSpPr>
          <p:cNvPr id="231" name="Google Shape;231;p28"/>
          <p:cNvSpPr txBox="1"/>
          <p:nvPr/>
        </p:nvSpPr>
        <p:spPr>
          <a:xfrm>
            <a:off x="3451702" y="3628955"/>
            <a:ext cx="127113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calendar date</a:t>
            </a:r>
            <a:endParaRPr/>
          </a:p>
        </p:txBody>
      </p:sp>
      <p:sp>
        <p:nvSpPr>
          <p:cNvPr id="232" name="Google Shape;232;p28"/>
          <p:cNvSpPr/>
          <p:nvPr/>
        </p:nvSpPr>
        <p:spPr>
          <a:xfrm>
            <a:off x="1116552" y="1638136"/>
            <a:ext cx="1741252" cy="276991"/>
          </a:xfrm>
          <a:prstGeom prst="rect">
            <a:avLst/>
          </a:prstGeom>
          <a:solidFill>
            <a:srgbClr val="4F792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Jun 2014–Apr 2023</a:t>
            </a:r>
            <a:endParaRPr/>
          </a:p>
        </p:txBody>
      </p:sp>
      <p:cxnSp>
        <p:nvCxnSpPr>
          <p:cNvPr id="233" name="Google Shape;233;p28"/>
          <p:cNvCxnSpPr/>
          <p:nvPr/>
        </p:nvCxnSpPr>
        <p:spPr>
          <a:xfrm>
            <a:off x="1981200" y="3158467"/>
            <a:ext cx="0" cy="17268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4" name="Google Shape;234;p28"/>
          <p:cNvCxnSpPr/>
          <p:nvPr/>
        </p:nvCxnSpPr>
        <p:spPr>
          <a:xfrm>
            <a:off x="6140355" y="3158467"/>
            <a:ext cx="0" cy="17268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5" name="Google Shape;235;p28"/>
          <p:cNvCxnSpPr/>
          <p:nvPr/>
        </p:nvCxnSpPr>
        <p:spPr>
          <a:xfrm>
            <a:off x="3675948" y="3158467"/>
            <a:ext cx="0" cy="17268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6" name="Google Shape;236;p28"/>
          <p:cNvCxnSpPr/>
          <p:nvPr/>
        </p:nvCxnSpPr>
        <p:spPr>
          <a:xfrm>
            <a:off x="2857804" y="3158467"/>
            <a:ext cx="0" cy="17268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7" name="Google Shape;237;p28"/>
          <p:cNvSpPr txBox="1"/>
          <p:nvPr/>
        </p:nvSpPr>
        <p:spPr>
          <a:xfrm>
            <a:off x="7493975" y="4828228"/>
            <a:ext cx="1640193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Last updated: 2 Nov 2023</a:t>
            </a:r>
            <a:endParaRPr/>
          </a:p>
        </p:txBody>
      </p:sp>
      <p:cxnSp>
        <p:nvCxnSpPr>
          <p:cNvPr id="238" name="Google Shape;238;p28"/>
          <p:cNvCxnSpPr/>
          <p:nvPr/>
        </p:nvCxnSpPr>
        <p:spPr>
          <a:xfrm>
            <a:off x="7816626" y="3164204"/>
            <a:ext cx="0" cy="17268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9" name="Google Shape;239;p28"/>
          <p:cNvCxnSpPr/>
          <p:nvPr/>
        </p:nvCxnSpPr>
        <p:spPr>
          <a:xfrm>
            <a:off x="6998482" y="3164204"/>
            <a:ext cx="0" cy="17268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0" name="Google Shape;240;p28"/>
          <p:cNvSpPr/>
          <p:nvPr/>
        </p:nvSpPr>
        <p:spPr>
          <a:xfrm>
            <a:off x="3018844" y="1581150"/>
            <a:ext cx="2523275" cy="3372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routine Initial Processing ………</a:t>
            </a:r>
            <a:endParaRPr/>
          </a:p>
        </p:txBody>
      </p:sp>
      <p:sp>
        <p:nvSpPr>
          <p:cNvPr id="241" name="Google Shape;241;p28"/>
          <p:cNvSpPr txBox="1"/>
          <p:nvPr/>
        </p:nvSpPr>
        <p:spPr>
          <a:xfrm>
            <a:off x="2288578" y="3325390"/>
            <a:ext cx="114193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Sep</a:t>
            </a:r>
            <a:endParaRPr/>
          </a:p>
        </p:txBody>
      </p:sp>
      <p:sp>
        <p:nvSpPr>
          <p:cNvPr id="242" name="Google Shape;242;p28"/>
          <p:cNvSpPr/>
          <p:nvPr/>
        </p:nvSpPr>
        <p:spPr>
          <a:xfrm>
            <a:off x="6246452" y="2186852"/>
            <a:ext cx="2211735" cy="3372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routine Initial Processing …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 txBox="1"/>
          <p:nvPr/>
        </p:nvSpPr>
        <p:spPr>
          <a:xfrm>
            <a:off x="152400" y="152400"/>
            <a:ext cx="7543800" cy="45961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V07 Enhancements (1/3)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142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Scheme for Histogram Adjustment with Ranked Precipitation Estimates in the Neighborhood (</a:t>
            </a:r>
            <a:r>
              <a:rPr b="0" i="0" lang="en" sz="1600" u="sng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SHARPEN</a:t>
            </a: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  <a:endParaRPr/>
          </a:p>
          <a:p>
            <a:pPr indent="-163513" lvl="0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u</a:t>
            </a: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ndo distortion of PDF due to averaging in Kalman filter combination of forward- and backward-propagated PMW, IR</a:t>
            </a:r>
            <a:endParaRPr/>
          </a:p>
          <a:p>
            <a:pPr indent="-163513" lvl="2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Modified Kalman Averaging Scheme </a:t>
            </a:r>
            <a:endParaRPr/>
          </a:p>
          <a:p>
            <a:pPr indent="-163513" lvl="2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apply Kalman filter at PMW overpass times</a:t>
            </a:r>
            <a:endParaRPr/>
          </a:p>
          <a:p>
            <a:pPr indent="-163513" lvl="2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modest improvement in skill, but mitigates “flashing” in animations</a:t>
            </a:r>
            <a:endParaRPr/>
          </a:p>
          <a:p>
            <a:pPr indent="-14288" lvl="0" marL="14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Switch from PERSIANN-CCS to </a:t>
            </a: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PERSIANN Dynamic Infrared–Rain Rate (</a:t>
            </a:r>
            <a:r>
              <a:rPr b="0" i="0" lang="en" sz="1600" u="sng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PDIR-Now</a:t>
            </a: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  </a:t>
            </a:r>
            <a:endParaRPr/>
          </a:p>
          <a:p>
            <a:pPr indent="-163513" lvl="0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UC-Irvine ported PDIR-Now from MatLab to C</a:t>
            </a:r>
            <a:endParaRPr/>
          </a:p>
          <a:p>
            <a:pPr indent="-14288" lvl="0" marL="14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long-standing bug in the PMW gridder was fixed</a:t>
            </a:r>
            <a:endParaRPr b="0" i="0" sz="1600" u="none" strike="noStrike">
              <a:solidFill>
                <a:srgbClr val="0724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63513" lvl="0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systematic shift of PMW </a:t>
            </a:r>
            <a:r>
              <a:rPr lang="en" sz="1600" u="sng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east by 1 grid box (0.1</a:t>
            </a:r>
            <a:r>
              <a:rPr baseline="30000" lang="en" sz="1600" u="sng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</a:t>
            </a:r>
            <a:r>
              <a:rPr lang="en" sz="1600" u="sng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  <a:endParaRPr/>
          </a:p>
          <a:p>
            <a:pPr indent="-163513" lvl="0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</a:t>
            </a: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escaped notice in </a:t>
            </a: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code validation done </a:t>
            </a: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decade ago at 0.025</a:t>
            </a:r>
            <a:r>
              <a:rPr baseline="30000"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</a:t>
            </a:r>
            <a:endParaRPr/>
          </a:p>
          <a:p>
            <a:pPr indent="-163513" lvl="0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SAPHIR rem</a:t>
            </a:r>
            <a:r>
              <a:rPr lang="en" sz="1600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oved pending better spatial calibration</a:t>
            </a:r>
            <a:endParaRPr b="0" i="0" sz="1600" u="none" strike="noStrike">
              <a:solidFill>
                <a:srgbClr val="0724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"/>
          <p:cNvSpPr txBox="1"/>
          <p:nvPr/>
        </p:nvSpPr>
        <p:spPr>
          <a:xfrm>
            <a:off x="152400" y="152400"/>
            <a:ext cx="7543800" cy="47500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V07 enhancements (2/3)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142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(Floating) 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bias in calibration process was corrected</a:t>
            </a:r>
            <a:endParaRPr/>
          </a:p>
          <a:p>
            <a:pPr indent="-163513" lvl="1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there were three factors contributing!</a:t>
            </a:r>
            <a:endParaRPr/>
          </a:p>
          <a:p>
            <a:pPr indent="-163512" lvl="1" marL="46196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GPROF outside/inside the Ku swath differ by +/- 2%</a:t>
            </a:r>
            <a:endParaRPr/>
          </a:p>
          <a:p>
            <a:pPr indent="-163512" lvl="1" marL="46196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needed consistent spatial resolution</a:t>
            </a:r>
            <a:endParaRPr/>
          </a:p>
          <a:p>
            <a:pPr indent="-163512" lvl="1" marL="46196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GPCP calibration over land in V06 was not helpful</a:t>
            </a:r>
            <a:endParaRPr/>
          </a:p>
          <a:p>
            <a:pPr indent="0" lvl="1" marL="14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Variable name changes</a:t>
            </a:r>
            <a:endParaRPr/>
          </a:p>
          <a:p>
            <a:pPr indent="-163513" lvl="1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reduce user confusion about “right” variable</a:t>
            </a:r>
            <a:endParaRPr/>
          </a:p>
          <a:p>
            <a:pPr indent="-163513" lvl="1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yes, breaks some current code – sorry!</a:t>
            </a:r>
            <a:endParaRPr/>
          </a:p>
          <a:p>
            <a:pPr indent="0" lvl="1" marL="522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HQprecipitation	➔ MWprecipitation</a:t>
            </a:r>
            <a:endParaRPr b="0" i="0" sz="1600" u="none" cap="none" strike="noStrike">
              <a:solidFill>
                <a:srgbClr val="A2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522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HQobservationTime	➔ MWobservationTime</a:t>
            </a:r>
            <a:endParaRPr b="0" i="0" sz="1600" u="none" cap="none" strike="noStrike">
              <a:solidFill>
                <a:srgbClr val="A2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522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HQprecipSource  	➔ MWprecipSource</a:t>
            </a:r>
            <a:endParaRPr b="0" i="0" sz="1600" u="none" cap="none" strike="noStrike">
              <a:solidFill>
                <a:srgbClr val="A2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522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sng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precipitationCal</a:t>
            </a: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	➔ </a:t>
            </a:r>
            <a:r>
              <a:rPr b="0" i="0" lang="en" sz="1600" u="sng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precipitation</a:t>
            </a:r>
            <a:endParaRPr/>
          </a:p>
          <a:p>
            <a:pPr indent="0" lvl="1" marL="522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IRkalmanFilterWeight	➔ IRinfluence</a:t>
            </a:r>
            <a:endParaRPr b="0" i="0" sz="1600" u="none" cap="none" strike="noStrike">
              <a:solidFill>
                <a:srgbClr val="A2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4288" lvl="0" marL="14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 txBox="1"/>
          <p:nvPr/>
        </p:nvSpPr>
        <p:spPr>
          <a:xfrm>
            <a:off x="152400" y="152400"/>
            <a:ext cx="75438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V07 enhancements (3/3)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142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Precipitation motion vectors a recomputed using multiple MERRA-2/GEOS-5 model variables</a:t>
            </a:r>
            <a:endParaRPr/>
          </a:p>
          <a:p>
            <a:pPr indent="-160338" lvl="2" marL="17621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Precip (PRECTOT), then Total Precipitable Liquid Water (TQL), then TQV</a:t>
            </a:r>
            <a:endParaRPr/>
          </a:p>
          <a:p>
            <a:pPr indent="-163513" lvl="2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Blended Fuchs-Legates wind-loss correction</a:t>
            </a:r>
            <a:endParaRPr/>
          </a:p>
          <a:p>
            <a:pPr indent="-177800" lvl="0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sng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 quality control</a:t>
            </a:r>
            <a:r>
              <a:rPr b="0" i="0" lang="en" sz="1600" u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module</a:t>
            </a:r>
            <a:endParaRPr/>
          </a:p>
          <a:p>
            <a:pPr indent="-163513" lvl="0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“fixes” for </a:t>
            </a: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periodic GOES-W cooling issues and other known IR artifacts</a:t>
            </a:r>
            <a:endParaRPr/>
          </a:p>
          <a:p>
            <a:pPr indent="-163513" lvl="0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introduced mid-stream in V06</a:t>
            </a:r>
            <a:endParaRPr/>
          </a:p>
          <a:p>
            <a:pPr indent="0" lvl="1" marL="14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Raise cap on precip rates to 200 mm/hour</a:t>
            </a:r>
            <a:endParaRPr/>
          </a:p>
          <a:p>
            <a:pPr indent="-163513" lvl="1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in V06 120, 50 mm/hour, respectively, for PMW, IR</a:t>
            </a:r>
            <a:endParaRPr/>
          </a:p>
          <a:p>
            <a:pPr indent="0" lvl="1" marL="142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Include 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PMW estimates over frozen surface</a:t>
            </a:r>
            <a:endParaRPr/>
          </a:p>
          <a:p>
            <a:pPr indent="-163513" lvl="1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but given a lower certainty</a:t>
            </a:r>
            <a:endParaRPr/>
          </a:p>
          <a:p>
            <a:pPr indent="-163513" lvl="1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V07 is fully global except some boxes near the poles</a:t>
            </a:r>
            <a:endParaRPr/>
          </a:p>
          <a:p>
            <a:pPr indent="-163513" lvl="2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724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2"/>
          <p:cNvSpPr txBox="1"/>
          <p:nvPr/>
        </p:nvSpPr>
        <p:spPr>
          <a:xfrm>
            <a:off x="152400" y="152400"/>
            <a:ext cx="75438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Comparing V06 and V07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7" name="Google Shape;26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5387" y="514350"/>
            <a:ext cx="7693376" cy="432752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2"/>
          <p:cNvSpPr txBox="1"/>
          <p:nvPr/>
        </p:nvSpPr>
        <p:spPr>
          <a:xfrm>
            <a:off x="6512266" y="4867989"/>
            <a:ext cx="2661231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[courtesy of Jackson Tan, UMBC &amp; GSFC]</a:t>
            </a:r>
            <a:endParaRPr/>
          </a:p>
        </p:txBody>
      </p:sp>
      <p:sp>
        <p:nvSpPr>
          <p:cNvPr id="269" name="Google Shape;269;p32"/>
          <p:cNvSpPr txBox="1"/>
          <p:nvPr/>
        </p:nvSpPr>
        <p:spPr>
          <a:xfrm>
            <a:off x="152401" y="666750"/>
            <a:ext cx="1295400" cy="2657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724FB"/>
              </a:buClr>
              <a:buSzPts val="1600"/>
              <a:buFont typeface="Times"/>
              <a:buNone/>
            </a:pPr>
            <a:r>
              <a:rPr lang="en" sz="1600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Alternate days of V06 and V07</a:t>
            </a:r>
            <a:endParaRPr/>
          </a:p>
          <a:p>
            <a:pPr indent="-160338" lvl="2" marL="17621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GPROF used over snow/ice in V07</a:t>
            </a:r>
            <a:endParaRPr/>
          </a:p>
          <a:p>
            <a:pPr indent="-163513" lvl="2" marL="1778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smoother behavior in V07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"/>
          <p:cNvSpPr txBox="1"/>
          <p:nvPr/>
        </p:nvSpPr>
        <p:spPr>
          <a:xfrm>
            <a:off x="122472" y="125591"/>
            <a:ext cx="3382728" cy="2903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V07 GV over Ocean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IMERG V07 improves on V06 for high-latitude and tropical oceanic precipitation [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GMI overpasses</a:t>
            </a: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only]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Strong improvements</a:t>
            </a: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 V07 statistics particularly over Gulf of Alaska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IMERG systematic and random errors decrease with increasing precipitation intensity</a:t>
            </a:r>
            <a:endParaRPr/>
          </a:p>
        </p:txBody>
      </p:sp>
      <p:pic>
        <p:nvPicPr>
          <p:cNvPr descr="Chart, bar chart&#10;&#10;Description automatically generated" id="276" name="Google Shape;276;p33"/>
          <p:cNvPicPr preferRelativeResize="0"/>
          <p:nvPr/>
        </p:nvPicPr>
        <p:blipFill rotWithShape="1">
          <a:blip r:embed="rId3">
            <a:alphaModFix/>
          </a:blip>
          <a:srcRect b="0" l="0" r="17247" t="0"/>
          <a:stretch/>
        </p:blipFill>
        <p:spPr>
          <a:xfrm>
            <a:off x="3505200" y="303050"/>
            <a:ext cx="2703450" cy="46026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bar chart&#10;&#10;Description automatically generated" id="277" name="Google Shape;277;p33"/>
          <p:cNvPicPr preferRelativeResize="0"/>
          <p:nvPr/>
        </p:nvPicPr>
        <p:blipFill rotWithShape="1">
          <a:blip r:embed="rId4">
            <a:alphaModFix/>
          </a:blip>
          <a:srcRect b="43693" l="82043" r="0" t="47576"/>
          <a:stretch/>
        </p:blipFill>
        <p:spPr>
          <a:xfrm>
            <a:off x="4038600" y="1236355"/>
            <a:ext cx="948344" cy="649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bar chart&#10;&#10;Description automatically generated" id="278" name="Google Shape;278;p33"/>
          <p:cNvPicPr preferRelativeResize="0"/>
          <p:nvPr/>
        </p:nvPicPr>
        <p:blipFill rotWithShape="1">
          <a:blip r:embed="rId5">
            <a:alphaModFix/>
          </a:blip>
          <a:srcRect b="0" l="0" r="18662" t="0"/>
          <a:stretch/>
        </p:blipFill>
        <p:spPr>
          <a:xfrm>
            <a:off x="6254922" y="285750"/>
            <a:ext cx="2643196" cy="46333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bar chart&#10;&#10;Description automatically generated" id="279" name="Google Shape;279;p33"/>
          <p:cNvPicPr preferRelativeResize="0"/>
          <p:nvPr/>
        </p:nvPicPr>
        <p:blipFill rotWithShape="1">
          <a:blip r:embed="rId4">
            <a:alphaModFix/>
          </a:blip>
          <a:srcRect b="43693" l="82043" r="0" t="47576"/>
          <a:stretch/>
        </p:blipFill>
        <p:spPr>
          <a:xfrm>
            <a:off x="6741515" y="1200150"/>
            <a:ext cx="954685" cy="65393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3"/>
          <p:cNvSpPr txBox="1"/>
          <p:nvPr/>
        </p:nvSpPr>
        <p:spPr>
          <a:xfrm>
            <a:off x="245882" y="4701950"/>
            <a:ext cx="33827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[courtesy of Daniel Watters, NPP MSFC]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 txBox="1"/>
          <p:nvPr/>
        </p:nvSpPr>
        <p:spPr>
          <a:xfrm>
            <a:off x="152400" y="152400"/>
            <a:ext cx="8153400" cy="41960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V07 known issues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TRMM-era t = 0 Kalman stats unintentionally reduce weights for instantaneous sounder estimates over the ocean</a:t>
            </a:r>
            <a:endParaRPr/>
          </a:p>
          <a:p>
            <a:pPr indent="0" lvl="1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 of a single GMI-to-other-satellite 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land</a:t>
            </a: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calibration can lead to instabilities in certain regions/seasons</a:t>
            </a:r>
            <a:endParaRPr/>
          </a:p>
          <a:p>
            <a:pPr indent="0" lvl="1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are investigating a 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CORRA discontinuity at the TRMM boost</a:t>
            </a:r>
            <a:endParaRPr/>
          </a:p>
          <a:p>
            <a:pPr indent="0" lvl="1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are investigating 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occasional bad GPROF retrievals</a:t>
            </a: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that leaked into IMERG</a:t>
            </a:r>
            <a:endParaRPr/>
          </a:p>
          <a:p>
            <a:pPr indent="-233363" lvl="1" marL="23336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</a:t>
            </a:r>
            <a:r>
              <a:rPr b="0" i="0" lang="en" sz="1600" u="sng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~40 orbits</a:t>
            </a: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currently screening entire L2 GPROF archive</a:t>
            </a:r>
            <a:endParaRPr/>
          </a:p>
          <a:p>
            <a:pPr indent="-233363" lvl="1" marL="23336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“really bad” orbits contaminate the </a:t>
            </a:r>
            <a:r>
              <a:rPr b="0" i="0" lang="en" sz="1600" u="sng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entire month of IMERG Final</a:t>
            </a: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half-hourly files</a:t>
            </a:r>
            <a:endParaRPr/>
          </a:p>
          <a:p>
            <a:pPr indent="-233363" lvl="1" marL="23336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bad orbits contaminated the GMI-MHS climatological adjustment for </a:t>
            </a:r>
            <a:r>
              <a:rPr b="0" i="0" lang="en" sz="1600" u="sng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Sep-Oct-Nov</a:t>
            </a: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 the GPM era</a:t>
            </a:r>
            <a:endParaRPr/>
          </a:p>
          <a:p>
            <a:pPr indent="-233363" lvl="1" marL="23336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we have to decide whether to re-reprocess V07 IMERG Final </a:t>
            </a:r>
            <a:r>
              <a:rPr b="0" i="0" lang="en" sz="1600" u="sng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part or completely</a:t>
            </a:r>
            <a:endParaRPr/>
          </a:p>
          <a:p>
            <a:pPr indent="-215899" lvl="1" marL="458788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the vast majority of IMERG files are uncontaminated, but it might be easier to just start over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5"/>
          <p:cNvSpPr txBox="1"/>
          <p:nvPr/>
        </p:nvSpPr>
        <p:spPr>
          <a:xfrm>
            <a:off x="-1" y="1"/>
            <a:ext cx="9144001" cy="5782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IMERG – the last year of global variation</a:t>
            </a:r>
            <a:endParaRPr/>
          </a:p>
        </p:txBody>
      </p:sp>
      <p:sp>
        <p:nvSpPr>
          <p:cNvPr id="293" name="Google Shape;293;p35"/>
          <p:cNvSpPr txBox="1"/>
          <p:nvPr/>
        </p:nvSpPr>
        <p:spPr>
          <a:xfrm>
            <a:off x="6781800" y="4869762"/>
            <a:ext cx="236220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https://svs.gsfc.nasa.gov/4897/</a:t>
            </a:r>
            <a:endParaRPr/>
          </a:p>
        </p:txBody>
      </p:sp>
      <p:pic>
        <p:nvPicPr>
          <p:cNvPr id="294" name="Google Shape;29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494216"/>
            <a:ext cx="7476066" cy="420528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5"/>
          <p:cNvSpPr txBox="1"/>
          <p:nvPr/>
        </p:nvSpPr>
        <p:spPr>
          <a:xfrm>
            <a:off x="0" y="438150"/>
            <a:ext cx="1600200" cy="4626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7938" lvl="0" marL="79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tropical Pacific starts in a La Niña pattern that </a:t>
            </a:r>
            <a:r>
              <a:rPr b="0" i="0" lang="en" sz="1600" u="sng" cap="none" strike="noStrike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shifts</a:t>
            </a:r>
            <a:r>
              <a:rPr b="0" i="0" lang="en" sz="1600" u="none" cap="none" strike="noStrike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to El Niño over the summer</a:t>
            </a:r>
            <a:endParaRPr/>
          </a:p>
          <a:p>
            <a:pPr indent="-236538" lvl="0" marL="236538" marR="0" rtl="0" algn="l">
              <a:spcBef>
                <a:spcPts val="400"/>
              </a:spcBef>
              <a:spcAft>
                <a:spcPts val="0"/>
              </a:spcAft>
              <a:buClr>
                <a:srgbClr val="006600"/>
              </a:buClr>
              <a:buSzPts val="1600"/>
              <a:buFont typeface="Times"/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note other dry and wet areas, for example across CONUS</a:t>
            </a:r>
            <a:endParaRPr/>
          </a:p>
          <a:p>
            <a:pPr indent="-236538" lvl="0" marL="236538" marR="0" rtl="0" algn="l">
              <a:spcBef>
                <a:spcPts val="400"/>
              </a:spcBef>
              <a:spcAft>
                <a:spcPts val="0"/>
              </a:spcAft>
              <a:buClr>
                <a:srgbClr val="006600"/>
              </a:buClr>
              <a:buSzPts val="1600"/>
              <a:buFont typeface="Times"/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streaks (mostly over ocean) from tropical cyclones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6"/>
          <p:cNvSpPr txBox="1"/>
          <p:nvPr/>
        </p:nvSpPr>
        <p:spPr>
          <a:xfrm>
            <a:off x="152400" y="152400"/>
            <a:ext cx="7543800" cy="48423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V08 IMERG priority actions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Finalize GPROF filter for bad output data</a:t>
            </a: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implement as a post-processor in V07 GPROF as soon as ready</a:t>
            </a:r>
            <a:endParaRPr/>
          </a:p>
          <a:p>
            <a:pPr indent="-233363" lvl="1" marL="2333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until then, run AnDe on the V07 GPROF output as an extra step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Improve the homogeneity between the TRMM and GPM eras   </a:t>
            </a:r>
            <a:endParaRPr/>
          </a:p>
          <a:p>
            <a:pPr indent="-231775" lvl="1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perhaps by enforcing spatial scale consistency 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Devise additional automated quality control for artifacts in the IR Tb’s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Accommodate 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new PMW sensors</a:t>
            </a: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including the next generation of small-sats</a:t>
            </a:r>
            <a:endParaRPr b="0" i="0" sz="1600" u="none" cap="none" strike="noStrike">
              <a:solidFill>
                <a:srgbClr val="0724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33363" lvl="0" marL="233363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TROPICS, H8-STP (TEMPEST+COWVR combination)</a:t>
            </a:r>
            <a:endParaRPr/>
          </a:p>
          <a:p>
            <a:pPr indent="0" lvl="1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Re-integrate SAPHIR into the IMERG inputs</a:t>
            </a:r>
            <a:endParaRPr/>
          </a:p>
          <a:p>
            <a:pPr indent="0" lvl="1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Apply sensor prioritization when merging the PMW sensors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Implement a more 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modern water surface file</a:t>
            </a: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 IMERG  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Compute the instantaneous Kalman correlations in the Kalman module instead of using climatological values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Evaluate and investigate 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orographic enhancement</a:t>
            </a:r>
            <a:endParaRPr/>
          </a:p>
          <a:p>
            <a:pPr indent="0" lvl="1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724F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 txBox="1"/>
          <p:nvPr/>
        </p:nvSpPr>
        <p:spPr>
          <a:xfrm>
            <a:off x="152400" y="152400"/>
            <a:ext cx="7543800" cy="31598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rPr b="1" i="0" lang="en" sz="1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How does the U.S. team move to the </a:t>
            </a:r>
            <a:r>
              <a:rPr b="0" i="0" lang="en" sz="1600" u="sng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next-generation multi-satellite product</a:t>
            </a: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/>
          </a:p>
          <a:p>
            <a:pPr indent="-233363" lvl="1" marL="23336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we have a wide user community</a:t>
            </a:r>
            <a:endParaRPr/>
          </a:p>
          <a:p>
            <a:pPr indent="-233363" lvl="1" marL="23336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we have the constellation </a:t>
            </a:r>
            <a:endParaRPr/>
          </a:p>
          <a:p>
            <a:pPr indent="-215899" lvl="1" marL="45878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but need to ensure </a:t>
            </a:r>
            <a:r>
              <a:rPr b="0" i="0" lang="en" sz="1600" u="sng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continued resolution and channel selection</a:t>
            </a:r>
            <a:r>
              <a:rPr b="0" i="0" lang="en" sz="1600" u="none" cap="none" strike="noStrike">
                <a:solidFill>
                  <a:srgbClr val="A2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that support high-quality precip estimates</a:t>
            </a:r>
            <a:endParaRPr/>
          </a:p>
          <a:p>
            <a:pPr indent="-233363" lvl="1" marL="23336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we need to continue the </a:t>
            </a:r>
            <a:r>
              <a:rPr b="0" i="0" lang="en" sz="1600" u="sng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active/passive calibrator in an inclined orbit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724F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NASA is investigating a revised institutional strategy</a:t>
            </a:r>
            <a:endParaRPr/>
          </a:p>
          <a:p>
            <a:pPr indent="-231775" lvl="1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for 2 satellite generations (TRMM, GPM) the mission has carried the cost</a:t>
            </a:r>
            <a:endParaRPr/>
          </a:p>
          <a:p>
            <a:pPr indent="-231775" lvl="1" marL="231775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•	AOS is not funded to support multi-satellite products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