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0233600" cy="37490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0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p:scale>
          <a:sx n="50" d="100"/>
          <a:sy n="50" d="100"/>
        </p:scale>
        <p:origin x="36" y="-7200"/>
      </p:cViewPr>
      <p:guideLst>
        <p:guide orient="horz" pos="1180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6135585"/>
            <a:ext cx="34198560" cy="13052213"/>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9691141"/>
            <a:ext cx="30175200" cy="9051499"/>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336895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1631081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996017"/>
            <a:ext cx="8675370" cy="317713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996017"/>
            <a:ext cx="25523190" cy="317713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970759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1371736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9346576"/>
            <a:ext cx="34701480" cy="15594962"/>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5089073"/>
            <a:ext cx="34701480" cy="8201022"/>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56172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9980084"/>
            <a:ext cx="17099280" cy="23787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9980084"/>
            <a:ext cx="17099280" cy="237873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348516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996025"/>
            <a:ext cx="34701480" cy="7246411"/>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9190358"/>
            <a:ext cx="17020696" cy="4504052"/>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4" name="Content Placeholder 3"/>
          <p:cNvSpPr>
            <a:spLocks noGrp="1"/>
          </p:cNvSpPr>
          <p:nvPr>
            <p:ph sz="half" idx="2"/>
          </p:nvPr>
        </p:nvSpPr>
        <p:spPr>
          <a:xfrm>
            <a:off x="2771305" y="13694410"/>
            <a:ext cx="17020696" cy="20142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9190358"/>
            <a:ext cx="17104520" cy="4504052"/>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Click to edit Master text styles</a:t>
            </a:r>
          </a:p>
        </p:txBody>
      </p:sp>
      <p:sp>
        <p:nvSpPr>
          <p:cNvPr id="6" name="Content Placeholder 5"/>
          <p:cNvSpPr>
            <a:spLocks noGrp="1"/>
          </p:cNvSpPr>
          <p:nvPr>
            <p:ph sz="quarter" idx="4"/>
          </p:nvPr>
        </p:nvSpPr>
        <p:spPr>
          <a:xfrm>
            <a:off x="20368262" y="13694410"/>
            <a:ext cx="17104520" cy="201424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348722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97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2240852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99360"/>
            <a:ext cx="12976383" cy="87477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5397932"/>
            <a:ext cx="20368260" cy="26642483"/>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11247120"/>
            <a:ext cx="12976383" cy="20836681"/>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273176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499360"/>
            <a:ext cx="12976383" cy="87477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5397932"/>
            <a:ext cx="20368260" cy="26642483"/>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11247120"/>
            <a:ext cx="12976383" cy="20836681"/>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Click to edit Master text styles</a:t>
            </a:r>
          </a:p>
        </p:txBody>
      </p:sp>
      <p:sp>
        <p:nvSpPr>
          <p:cNvPr id="5" name="Date Placeholder 4"/>
          <p:cNvSpPr>
            <a:spLocks noGrp="1"/>
          </p:cNvSpPr>
          <p:nvPr>
            <p:ph type="dt" sz="half" idx="10"/>
          </p:nvPr>
        </p:nvSpPr>
        <p:spPr/>
        <p:txBody>
          <a:bodyPr/>
          <a:lstStyle/>
          <a:p>
            <a:fld id="{8F41EADD-741F-406C-A077-4034FA3188C8}" type="datetimeFigureOut">
              <a:rPr lang="en-US" smtClean="0"/>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80202B-A5D9-40AD-9DB0-CF613C0A9C34}" type="slidenum">
              <a:rPr lang="en-US" smtClean="0"/>
              <a:t>‹#›</a:t>
            </a:fld>
            <a:endParaRPr lang="en-US" dirty="0"/>
          </a:p>
        </p:txBody>
      </p:sp>
    </p:spTree>
    <p:extLst>
      <p:ext uri="{BB962C8B-B14F-4D97-AF65-F5344CB8AC3E}">
        <p14:creationId xmlns:p14="http://schemas.microsoft.com/office/powerpoint/2010/main" val="2292043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996025"/>
            <a:ext cx="34701480" cy="724641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9980084"/>
            <a:ext cx="34701480" cy="237873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4748055"/>
            <a:ext cx="9052560" cy="1996017"/>
          </a:xfrm>
          <a:prstGeom prst="rect">
            <a:avLst/>
          </a:prstGeom>
        </p:spPr>
        <p:txBody>
          <a:bodyPr vert="horz" lIns="91440" tIns="45720" rIns="91440" bIns="45720" rtlCol="0" anchor="ctr"/>
          <a:lstStyle>
            <a:lvl1pPr algn="l">
              <a:defRPr sz="5280">
                <a:solidFill>
                  <a:schemeClr val="tx1">
                    <a:tint val="75000"/>
                  </a:schemeClr>
                </a:solidFill>
              </a:defRPr>
            </a:lvl1pPr>
          </a:lstStyle>
          <a:p>
            <a:fld id="{8F41EADD-741F-406C-A077-4034FA3188C8}" type="datetimeFigureOut">
              <a:rPr lang="en-US" smtClean="0"/>
              <a:t>11/21/2023</a:t>
            </a:fld>
            <a:endParaRPr lang="en-US" dirty="0"/>
          </a:p>
        </p:txBody>
      </p:sp>
      <p:sp>
        <p:nvSpPr>
          <p:cNvPr id="5" name="Footer Placeholder 4"/>
          <p:cNvSpPr>
            <a:spLocks noGrp="1"/>
          </p:cNvSpPr>
          <p:nvPr>
            <p:ph type="ftr" sz="quarter" idx="3"/>
          </p:nvPr>
        </p:nvSpPr>
        <p:spPr>
          <a:xfrm>
            <a:off x="13327380" y="34748055"/>
            <a:ext cx="13578840" cy="1996017"/>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8414980" y="34748055"/>
            <a:ext cx="9052560" cy="1996017"/>
          </a:xfrm>
          <a:prstGeom prst="rect">
            <a:avLst/>
          </a:prstGeom>
        </p:spPr>
        <p:txBody>
          <a:bodyPr vert="horz" lIns="91440" tIns="45720" rIns="91440" bIns="45720" rtlCol="0" anchor="ctr"/>
          <a:lstStyle>
            <a:lvl1pPr algn="r">
              <a:defRPr sz="5280">
                <a:solidFill>
                  <a:schemeClr val="tx1">
                    <a:tint val="75000"/>
                  </a:schemeClr>
                </a:solidFill>
              </a:defRPr>
            </a:lvl1pPr>
          </a:lstStyle>
          <a:p>
            <a:fld id="{EF80202B-A5D9-40AD-9DB0-CF613C0A9C34}" type="slidenum">
              <a:rPr lang="en-US" smtClean="0"/>
              <a:t>‹#›</a:t>
            </a:fld>
            <a:endParaRPr lang="en-US" dirty="0"/>
          </a:p>
        </p:txBody>
      </p:sp>
    </p:spTree>
    <p:extLst>
      <p:ext uri="{BB962C8B-B14F-4D97-AF65-F5344CB8AC3E}">
        <p14:creationId xmlns:p14="http://schemas.microsoft.com/office/powerpoint/2010/main" val="3760973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hyperlink" Target="https://www.youtube.com/watch?v=7-7dVrTcgmg" TargetMode="External"/><Relationship Id="rId11" Type="http://schemas.openxmlformats.org/officeDocument/2006/relationships/image" Target="../media/image7.png"/><Relationship Id="rId5" Type="http://schemas.openxmlformats.org/officeDocument/2006/relationships/hyperlink" Target="mailto:Mark.A.Kulick@NASA.gov" TargetMode="External"/><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hyperlink" Target="mailto:Scott.Hull@NASA.gov" TargetMode="Externa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D803048F-96B1-F846-7681-DFC3E3149F6A}"/>
              </a:ext>
            </a:extLst>
          </p:cNvPr>
          <p:cNvPicPr>
            <a:picLocks noChangeAspect="1"/>
          </p:cNvPicPr>
          <p:nvPr/>
        </p:nvPicPr>
        <p:blipFill>
          <a:blip r:embed="rId2"/>
          <a:stretch>
            <a:fillRect/>
          </a:stretch>
        </p:blipFill>
        <p:spPr>
          <a:xfrm>
            <a:off x="936588" y="2473670"/>
            <a:ext cx="10036213" cy="3256193"/>
          </a:xfrm>
          <a:prstGeom prst="rect">
            <a:avLst/>
          </a:prstGeom>
        </p:spPr>
      </p:pic>
      <p:pic>
        <p:nvPicPr>
          <p:cNvPr id="43" name="Picture 42" descr="Diagram, engineering drawing&#10;&#10;Description automatically generated">
            <a:extLst>
              <a:ext uri="{FF2B5EF4-FFF2-40B4-BE49-F238E27FC236}">
                <a16:creationId xmlns:a16="http://schemas.microsoft.com/office/drawing/2014/main" id="{4AD2A5A3-204C-992F-99CF-7562F85CC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3137" y="7584378"/>
            <a:ext cx="18116315" cy="7243880"/>
          </a:xfrm>
          <a:prstGeom prst="rect">
            <a:avLst/>
          </a:prstGeom>
        </p:spPr>
      </p:pic>
      <p:sp>
        <p:nvSpPr>
          <p:cNvPr id="5" name="TextBox 4">
            <a:extLst>
              <a:ext uri="{FF2B5EF4-FFF2-40B4-BE49-F238E27FC236}">
                <a16:creationId xmlns:a16="http://schemas.microsoft.com/office/drawing/2014/main" id="{839D1458-4E95-18FB-C1FC-1FE23B715EF5}"/>
              </a:ext>
            </a:extLst>
          </p:cNvPr>
          <p:cNvSpPr txBox="1"/>
          <p:nvPr/>
        </p:nvSpPr>
        <p:spPr>
          <a:xfrm>
            <a:off x="4543137" y="1682187"/>
            <a:ext cx="30781579" cy="5170711"/>
          </a:xfrm>
          <a:prstGeom prst="rect">
            <a:avLst/>
          </a:prstGeom>
          <a:noFill/>
        </p:spPr>
        <p:txBody>
          <a:bodyPr wrap="square">
            <a:spAutoFit/>
          </a:bodyPr>
          <a:lstStyle/>
          <a:p>
            <a:pPr algn="ctr">
              <a:lnSpc>
                <a:spcPct val="107000"/>
              </a:lnSpc>
              <a:spcAft>
                <a:spcPts val="1677"/>
              </a:spcAft>
            </a:pPr>
            <a:r>
              <a:rPr lang="en-US" sz="8000" b="1" dirty="0">
                <a:latin typeface="Calibri" panose="020F0502020204030204" pitchFamily="34" charset="0"/>
                <a:ea typeface="Calibri" panose="020F0502020204030204" pitchFamily="34" charset="0"/>
                <a:cs typeface="Calibri" panose="020F0502020204030204" pitchFamily="34" charset="0"/>
              </a:rPr>
              <a:t>An Efficient and Effective Light Gas Gun Design </a:t>
            </a:r>
            <a:br>
              <a:rPr lang="en-US" sz="8000" b="1" dirty="0">
                <a:latin typeface="Calibri" panose="020F0502020204030204" pitchFamily="34" charset="0"/>
                <a:ea typeface="Calibri" panose="020F0502020204030204" pitchFamily="34" charset="0"/>
                <a:cs typeface="Calibri" panose="020F0502020204030204" pitchFamily="34" charset="0"/>
              </a:rPr>
            </a:br>
            <a:r>
              <a:rPr lang="en-US" sz="8000" b="1" dirty="0">
                <a:latin typeface="Calibri" panose="020F0502020204030204" pitchFamily="34" charset="0"/>
                <a:ea typeface="Calibri" panose="020F0502020204030204" pitchFamily="34" charset="0"/>
                <a:cs typeface="Calibri" panose="020F0502020204030204" pitchFamily="34" charset="0"/>
              </a:rPr>
              <a:t>for Millimeter-scale Hypervelocity Testing</a:t>
            </a:r>
            <a:endParaRPr lang="en-US" sz="7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559"/>
              </a:spcAft>
            </a:pPr>
            <a:r>
              <a:rPr lang="en-US" sz="5032" b="1" dirty="0">
                <a:latin typeface="Calibri" panose="020F0502020204030204" pitchFamily="34" charset="0"/>
                <a:ea typeface="Calibri" panose="020F0502020204030204" pitchFamily="34" charset="0"/>
                <a:cs typeface="Calibri" panose="020F0502020204030204" pitchFamily="34" charset="0"/>
              </a:rPr>
              <a:t>Scott Hull</a:t>
            </a:r>
            <a:r>
              <a:rPr lang="en-US" sz="5032" b="1" baseline="30000" dirty="0">
                <a:latin typeface="Calibri" panose="020F0502020204030204" pitchFamily="34" charset="0"/>
                <a:ea typeface="Calibri" panose="020F0502020204030204" pitchFamily="34" charset="0"/>
                <a:cs typeface="Calibri" panose="020F0502020204030204" pitchFamily="34" charset="0"/>
              </a:rPr>
              <a:t>1</a:t>
            </a:r>
            <a:r>
              <a:rPr lang="en-US" sz="5032" b="1" dirty="0">
                <a:latin typeface="Calibri" panose="020F0502020204030204" pitchFamily="34" charset="0"/>
                <a:ea typeface="Calibri" panose="020F0502020204030204" pitchFamily="34" charset="0"/>
                <a:cs typeface="Calibri" panose="020F0502020204030204" pitchFamily="34" charset="0"/>
              </a:rPr>
              <a:t>, Mark Kulick</a:t>
            </a:r>
            <a:r>
              <a:rPr lang="en-US" sz="5032" b="1" baseline="30000" dirty="0">
                <a:latin typeface="Calibri" panose="020F0502020204030204" pitchFamily="34" charset="0"/>
                <a:ea typeface="Calibri" panose="020F0502020204030204" pitchFamily="34" charset="0"/>
                <a:cs typeface="Calibri" panose="020F0502020204030204" pitchFamily="34" charset="0"/>
              </a:rPr>
              <a:t>2</a:t>
            </a:r>
            <a:r>
              <a:rPr lang="en-US" sz="5032" b="1" dirty="0">
                <a:latin typeface="Calibri" panose="020F0502020204030204" pitchFamily="34" charset="0"/>
                <a:ea typeface="Calibri" panose="020F0502020204030204" pitchFamily="34" charset="0"/>
                <a:cs typeface="Calibri" panose="020F0502020204030204" pitchFamily="34" charset="0"/>
              </a:rPr>
              <a:t>, Donald Humes</a:t>
            </a:r>
            <a:r>
              <a:rPr lang="en-US" sz="5032" b="1" baseline="30000" dirty="0">
                <a:latin typeface="Calibri" panose="020F0502020204030204" pitchFamily="34" charset="0"/>
                <a:ea typeface="Calibri" panose="020F0502020204030204" pitchFamily="34" charset="0"/>
                <a:cs typeface="Calibri" panose="020F0502020204030204" pitchFamily="34" charset="0"/>
              </a:rPr>
              <a:t>3</a:t>
            </a:r>
            <a:endParaRPr lang="en-US" sz="5032"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4100" baseline="30000" dirty="0">
                <a:latin typeface="Calibri" panose="020F0502020204030204" pitchFamily="34" charset="0"/>
                <a:ea typeface="Calibri" panose="020F0502020204030204" pitchFamily="34" charset="0"/>
                <a:cs typeface="Calibri" panose="020F0502020204030204" pitchFamily="34" charset="0"/>
              </a:rPr>
              <a:t>1</a:t>
            </a:r>
            <a:r>
              <a:rPr lang="en-US" sz="4100" dirty="0">
                <a:latin typeface="Calibri" panose="020F0502020204030204" pitchFamily="34" charset="0"/>
                <a:ea typeface="Calibri" panose="020F0502020204030204" pitchFamily="34" charset="0"/>
                <a:cs typeface="Calibri" panose="020F0502020204030204" pitchFamily="34" charset="0"/>
              </a:rPr>
              <a:t>NASA Goddard Space Flight Center, Greenbelt, MD, </a:t>
            </a:r>
            <a:r>
              <a:rPr lang="en-US" sz="4100" dirty="0">
                <a:latin typeface="Calibri" panose="020F0502020204030204" pitchFamily="34" charset="0"/>
                <a:ea typeface="Calibri" panose="020F0502020204030204" pitchFamily="34" charset="0"/>
                <a:cs typeface="Calibri" panose="020F0502020204030204" pitchFamily="34" charset="0"/>
                <a:hlinkClick r:id="rId4"/>
              </a:rPr>
              <a:t>Scott.Hull@NASA.gov</a:t>
            </a:r>
            <a:r>
              <a:rPr lang="en-US" sz="4100" dirty="0">
                <a:latin typeface="Calibri" panose="020F0502020204030204" pitchFamily="34" charset="0"/>
                <a:ea typeface="Calibri" panose="020F0502020204030204" pitchFamily="34" charset="0"/>
                <a:cs typeface="Calibri" panose="020F0502020204030204" pitchFamily="34" charset="0"/>
              </a:rPr>
              <a:t>    </a:t>
            </a:r>
            <a:r>
              <a:rPr lang="en-US" sz="4100" baseline="30000" dirty="0">
                <a:latin typeface="Calibri" panose="020F0502020204030204" pitchFamily="34" charset="0"/>
                <a:ea typeface="Calibri" panose="020F0502020204030204" pitchFamily="34" charset="0"/>
                <a:cs typeface="Calibri" panose="020F0502020204030204" pitchFamily="34" charset="0"/>
              </a:rPr>
              <a:t>2</a:t>
            </a:r>
            <a:r>
              <a:rPr lang="en-US" sz="4100" dirty="0">
                <a:latin typeface="Calibri" panose="020F0502020204030204" pitchFamily="34" charset="0"/>
                <a:ea typeface="Calibri" panose="020F0502020204030204" pitchFamily="34" charset="0"/>
                <a:cs typeface="Calibri" panose="020F0502020204030204" pitchFamily="34" charset="0"/>
              </a:rPr>
              <a:t>Analytical Mechanics Associates, Hampton, VA, </a:t>
            </a:r>
            <a:r>
              <a:rPr lang="en-US" sz="4100" dirty="0">
                <a:latin typeface="Calibri" panose="020F0502020204030204" pitchFamily="34" charset="0"/>
                <a:ea typeface="Calibri" panose="020F0502020204030204" pitchFamily="34" charset="0"/>
                <a:cs typeface="Calibri" panose="020F0502020204030204" pitchFamily="34" charset="0"/>
                <a:hlinkClick r:id="rId5"/>
              </a:rPr>
              <a:t>Mark.A.Kulick@NASA.gov</a:t>
            </a:r>
            <a:r>
              <a:rPr lang="en-US" sz="4100" dirty="0">
                <a:latin typeface="Calibri" panose="020F0502020204030204" pitchFamily="34" charset="0"/>
                <a:ea typeface="Calibri" panose="020F0502020204030204" pitchFamily="34" charset="0"/>
                <a:cs typeface="Calibri" panose="020F0502020204030204" pitchFamily="34" charset="0"/>
              </a:rPr>
              <a:t>    </a:t>
            </a:r>
            <a:r>
              <a:rPr lang="en-US" sz="4100" baseline="30000" dirty="0">
                <a:latin typeface="Calibri" panose="020F0502020204030204" pitchFamily="34" charset="0"/>
                <a:ea typeface="Calibri" panose="020F0502020204030204" pitchFamily="34" charset="0"/>
              </a:rPr>
              <a:t>3</a:t>
            </a:r>
            <a:r>
              <a:rPr lang="en-US" sz="4100" dirty="0">
                <a:latin typeface="Calibri" panose="020F0502020204030204" pitchFamily="34" charset="0"/>
                <a:ea typeface="Calibri" panose="020F0502020204030204" pitchFamily="34" charset="0"/>
              </a:rPr>
              <a:t>NASA Langley Research Center (Retired), Hampton, VA</a:t>
            </a:r>
            <a:endParaRPr lang="en-US" sz="4100" dirty="0"/>
          </a:p>
        </p:txBody>
      </p:sp>
      <p:sp>
        <p:nvSpPr>
          <p:cNvPr id="6" name="TextBox 5">
            <a:extLst>
              <a:ext uri="{FF2B5EF4-FFF2-40B4-BE49-F238E27FC236}">
                <a16:creationId xmlns:a16="http://schemas.microsoft.com/office/drawing/2014/main" id="{493CF96D-F42B-CAFD-EA72-E73F777337C6}"/>
              </a:ext>
            </a:extLst>
          </p:cNvPr>
          <p:cNvSpPr txBox="1"/>
          <p:nvPr/>
        </p:nvSpPr>
        <p:spPr>
          <a:xfrm>
            <a:off x="4313939" y="20468352"/>
            <a:ext cx="9412274" cy="15575867"/>
          </a:xfrm>
          <a:prstGeom prst="rect">
            <a:avLst/>
          </a:prstGeom>
          <a:noFill/>
        </p:spPr>
        <p:txBody>
          <a:bodyPr wrap="square" rtlCol="0">
            <a:spAutoFit/>
          </a:bodyPr>
          <a:lstStyle/>
          <a:p>
            <a:pPr algn="ctr"/>
            <a:r>
              <a:rPr lang="en-US" sz="2982" b="1" u="sng" dirty="0"/>
              <a:t>Abstract</a:t>
            </a:r>
            <a:endParaRPr lang="en-US" sz="2236" b="1" u="sng" dirty="0"/>
          </a:p>
          <a:p>
            <a:pPr algn="ctr"/>
            <a:endParaRPr lang="en-US" sz="2236" dirty="0"/>
          </a:p>
          <a:p>
            <a:pPr algn="ctr"/>
            <a:r>
              <a:rPr lang="en-US" sz="2236" i="1" dirty="0"/>
              <a:t>This paper serves to document a design for a light gas gun that was used for 3 decades at NASA’s Langley Research Center.  By adapting readily-available equipment and supplies, this apparatus was capable of accelerating projectiles at up to 9 kilometers per second (when new).  The lack of a projectile-carrying sabot sacrifices some adaptability in projectile size, but results in a design that can be cleaned and cycled with far less labor input.  Overall limitation on the projectile impact energies attainable effectively limit the applications to assessing the relatively thin shields employed for robotic spacecraft (less useful for those used for manned missions).  The original gun has been decommissioned, but it is believed that this design has application for robotic spacecraft shield testing in the modern world, allowing cost-effective generation of larger sample sizes than with conventional sabot-based light gas guns.</a:t>
            </a:r>
          </a:p>
          <a:p>
            <a:pPr algn="ctr"/>
            <a:endParaRPr lang="en-US" sz="2236" i="1" dirty="0"/>
          </a:p>
          <a:p>
            <a:pPr algn="ctr"/>
            <a:r>
              <a:rPr lang="en-US" sz="2982" b="1" u="sng" dirty="0"/>
              <a:t>Introduction</a:t>
            </a:r>
          </a:p>
          <a:p>
            <a:pPr marL="319514" indent="-319514">
              <a:buFont typeface="Arial" panose="020B0604020202020204" pitchFamily="34" charset="0"/>
              <a:buChar char="•"/>
            </a:pPr>
            <a:endParaRPr lang="en-US" sz="2236" dirty="0"/>
          </a:p>
          <a:p>
            <a:pPr marL="319514" indent="-319514">
              <a:buFont typeface="Arial" panose="020B0604020202020204" pitchFamily="34" charset="0"/>
              <a:buChar char="•"/>
            </a:pPr>
            <a:r>
              <a:rPr lang="en-US" sz="2236" dirty="0"/>
              <a:t>Space debris (orbital debris and meteoroids) can damage spacecraft components</a:t>
            </a:r>
          </a:p>
          <a:p>
            <a:pPr marL="319514" indent="-319514">
              <a:buFont typeface="Arial" panose="020B0604020202020204" pitchFamily="34" charset="0"/>
              <a:buChar char="•"/>
            </a:pPr>
            <a:r>
              <a:rPr lang="en-US" sz="2236" dirty="0"/>
              <a:t>Testing is performed using a variety of projectiles and velocities</a:t>
            </a:r>
          </a:p>
          <a:p>
            <a:pPr marL="745533" lvl="1" indent="-319514">
              <a:buFont typeface="Arial" panose="020B0604020202020204" pitchFamily="34" charset="0"/>
              <a:buChar char="•"/>
            </a:pPr>
            <a:r>
              <a:rPr lang="en-US" sz="2236" dirty="0"/>
              <a:t>Enables risk assessments and shielding designs</a:t>
            </a:r>
          </a:p>
          <a:p>
            <a:pPr marL="319514" indent="-319514">
              <a:buFont typeface="Arial" panose="020B0604020202020204" pitchFamily="34" charset="0"/>
              <a:buChar char="•"/>
            </a:pPr>
            <a:r>
              <a:rPr lang="en-US" sz="2236" dirty="0"/>
              <a:t>This gun was typically used to fire projectiles at 2 to 7 km/s velocity</a:t>
            </a:r>
          </a:p>
          <a:p>
            <a:pPr marL="319514" indent="-319514">
              <a:buFont typeface="Arial" panose="020B0604020202020204" pitchFamily="34" charset="0"/>
              <a:buChar char="•"/>
            </a:pPr>
            <a:r>
              <a:rPr lang="en-US" sz="2236" dirty="0"/>
              <a:t>The simple design allowed high efficiencies, but with some limitations</a:t>
            </a:r>
          </a:p>
          <a:p>
            <a:pPr marL="319514" indent="-319514">
              <a:buFont typeface="Arial" panose="020B0604020202020204" pitchFamily="34" charset="0"/>
              <a:buChar char="•"/>
            </a:pPr>
            <a:r>
              <a:rPr lang="en-US" sz="2236" dirty="0"/>
              <a:t>Much of the testing cost is labor, which is minimal with this design</a:t>
            </a:r>
          </a:p>
          <a:p>
            <a:pPr algn="ctr"/>
            <a:endParaRPr lang="en-US" sz="2236" dirty="0"/>
          </a:p>
          <a:p>
            <a:pPr algn="ctr"/>
            <a:r>
              <a:rPr lang="en-US" sz="2982" b="1" u="sng" dirty="0"/>
              <a:t>History</a:t>
            </a:r>
            <a:endParaRPr lang="en-US" sz="2236" b="1" u="sng" dirty="0"/>
          </a:p>
          <a:p>
            <a:pPr marL="319514" indent="-319514">
              <a:buFont typeface="Arial" panose="020B0604020202020204" pitchFamily="34" charset="0"/>
              <a:buChar char="•"/>
            </a:pPr>
            <a:endParaRPr lang="en-US" sz="2236" dirty="0"/>
          </a:p>
          <a:p>
            <a:pPr marL="319514" indent="-319514">
              <a:buFont typeface="Arial" panose="020B0604020202020204" pitchFamily="34" charset="0"/>
              <a:buChar char="•"/>
            </a:pPr>
            <a:r>
              <a:rPr lang="en-US" sz="2236" dirty="0"/>
              <a:t>The Langley Light Gas Gun was designed and built by Don Humes in 1970</a:t>
            </a:r>
          </a:p>
          <a:p>
            <a:pPr marL="319514" indent="-319514">
              <a:buFont typeface="Arial" panose="020B0604020202020204" pitchFamily="34" charset="0"/>
              <a:buChar char="•"/>
            </a:pPr>
            <a:r>
              <a:rPr lang="en-US" sz="2236" dirty="0"/>
              <a:t>Used readily available components</a:t>
            </a:r>
          </a:p>
          <a:p>
            <a:pPr marL="319514" indent="-319514">
              <a:buFont typeface="Arial" panose="020B0604020202020204" pitchFamily="34" charset="0"/>
              <a:buChar char="•"/>
            </a:pPr>
            <a:r>
              <a:rPr lang="en-US" sz="2236" dirty="0"/>
              <a:t>First stage was a hunting rifle, and launch tube was off the shelf SS tubing</a:t>
            </a:r>
          </a:p>
          <a:p>
            <a:pPr marL="319514" indent="-319514">
              <a:buFont typeface="Arial" panose="020B0604020202020204" pitchFamily="34" charset="0"/>
              <a:buChar char="•"/>
            </a:pPr>
            <a:r>
              <a:rPr lang="en-US" sz="2236" dirty="0"/>
              <a:t>Remainder of the parts were machined at Langley in the machine shop</a:t>
            </a:r>
          </a:p>
          <a:p>
            <a:pPr marL="319514" indent="-319514">
              <a:buFont typeface="Arial" panose="020B0604020202020204" pitchFamily="34" charset="0"/>
              <a:buChar char="•"/>
            </a:pPr>
            <a:r>
              <a:rPr lang="en-US" sz="2236" dirty="0"/>
              <a:t>First used to support flight missions Feb. 1971 to test the housing of a Radioisotope Thermoelectric Generator at 6.8 to 8.3 km/s (passed)</a:t>
            </a:r>
          </a:p>
          <a:p>
            <a:pPr marL="319514" indent="-319514">
              <a:buFont typeface="Arial" panose="020B0604020202020204" pitchFamily="34" charset="0"/>
              <a:buChar char="•"/>
            </a:pPr>
            <a:r>
              <a:rPr lang="en-US" sz="2236" dirty="0"/>
              <a:t>Switched from helium gas to hydrogen for higher velocities</a:t>
            </a:r>
          </a:p>
          <a:p>
            <a:pPr marL="319514" indent="-319514">
              <a:buFont typeface="Arial" panose="020B0604020202020204" pitchFamily="34" charset="0"/>
              <a:buChar char="•"/>
            </a:pPr>
            <a:r>
              <a:rPr lang="en-US" sz="2236" dirty="0"/>
              <a:t>Up to 30-40 tests per week were performed</a:t>
            </a:r>
          </a:p>
          <a:p>
            <a:pPr marL="319514" indent="-319514">
              <a:buFont typeface="Arial" panose="020B0604020202020204" pitchFamily="34" charset="0"/>
              <a:buChar char="•"/>
            </a:pPr>
            <a:r>
              <a:rPr lang="en-US" sz="2236" dirty="0"/>
              <a:t>The original gun has been deactivated, and donated to the Smithsonian</a:t>
            </a:r>
          </a:p>
          <a:p>
            <a:pPr marL="319514" indent="-319514">
              <a:buFont typeface="Arial" panose="020B0604020202020204" pitchFamily="34" charset="0"/>
              <a:buChar char="•"/>
            </a:pPr>
            <a:endParaRPr lang="en-US" sz="2236" dirty="0"/>
          </a:p>
          <a:p>
            <a:pPr marL="319514" indent="-319514">
              <a:buFont typeface="Arial" panose="020B0604020202020204" pitchFamily="34" charset="0"/>
              <a:buChar char="•"/>
            </a:pPr>
            <a:endParaRPr lang="en-US" sz="2236" dirty="0"/>
          </a:p>
          <a:p>
            <a:pPr marL="319514" indent="-319514">
              <a:buFont typeface="Arial" panose="020B0604020202020204" pitchFamily="34" charset="0"/>
              <a:buChar char="•"/>
            </a:pPr>
            <a:endParaRPr lang="en-US" sz="2236" dirty="0"/>
          </a:p>
          <a:p>
            <a:pPr marL="319514" indent="-319514">
              <a:buFont typeface="Arial" panose="020B0604020202020204" pitchFamily="34" charset="0"/>
              <a:buChar char="•"/>
            </a:pPr>
            <a:endParaRPr lang="en-US" sz="2236" dirty="0"/>
          </a:p>
          <a:p>
            <a:pPr algn="r"/>
            <a:r>
              <a:rPr lang="en-US" sz="2236" dirty="0">
                <a:hlinkClick r:id="rId6"/>
              </a:rPr>
              <a:t>Don Humes: Developing the Light Gas Gun – YouTube</a:t>
            </a:r>
            <a:endParaRPr lang="en-US" sz="2236" dirty="0"/>
          </a:p>
          <a:p>
            <a:pPr algn="r"/>
            <a:endParaRPr lang="en-US" sz="2236" dirty="0"/>
          </a:p>
          <a:p>
            <a:pPr algn="r"/>
            <a:r>
              <a:rPr lang="en-US" sz="2236" dirty="0">
                <a:hlinkClick r:id="rId6"/>
              </a:rPr>
              <a:t>https://www.youtube.com/watch?v=7-7dVrTcgmg</a:t>
            </a:r>
            <a:r>
              <a:rPr lang="en-US" sz="2236" dirty="0"/>
              <a:t> </a:t>
            </a:r>
          </a:p>
          <a:p>
            <a:pPr marL="319514" indent="-319514">
              <a:buFont typeface="Arial" panose="020B0604020202020204" pitchFamily="34" charset="0"/>
              <a:buChar char="•"/>
            </a:pPr>
            <a:endParaRPr lang="en-US" sz="2236" dirty="0"/>
          </a:p>
        </p:txBody>
      </p:sp>
      <p:pic>
        <p:nvPicPr>
          <p:cNvPr id="10" name="Picture 9">
            <a:extLst>
              <a:ext uri="{FF2B5EF4-FFF2-40B4-BE49-F238E27FC236}">
                <a16:creationId xmlns:a16="http://schemas.microsoft.com/office/drawing/2014/main" id="{AE982A3A-CAFB-6953-F75A-942AE13339F3}"/>
              </a:ext>
            </a:extLst>
          </p:cNvPr>
          <p:cNvPicPr>
            <a:picLocks noChangeAspect="1"/>
          </p:cNvPicPr>
          <p:nvPr/>
        </p:nvPicPr>
        <p:blipFill rotWithShape="1">
          <a:blip r:embed="rId7"/>
          <a:srcRect l="21690" b="8274"/>
          <a:stretch/>
        </p:blipFill>
        <p:spPr bwMode="auto">
          <a:xfrm flipH="1">
            <a:off x="22994740" y="8602533"/>
            <a:ext cx="7343457" cy="4841612"/>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F892E828-34B8-7F26-96E8-B925A014B892}"/>
              </a:ext>
            </a:extLst>
          </p:cNvPr>
          <p:cNvPicPr>
            <a:picLocks noChangeAspect="1"/>
          </p:cNvPicPr>
          <p:nvPr/>
        </p:nvPicPr>
        <p:blipFill rotWithShape="1">
          <a:blip r:embed="rId8"/>
          <a:srcRect l="27805" b="8010"/>
          <a:stretch/>
        </p:blipFill>
        <p:spPr bwMode="auto">
          <a:xfrm flipH="1">
            <a:off x="30899227" y="8602532"/>
            <a:ext cx="6764631" cy="4841612"/>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5184648D-F9C7-5643-D49C-0F385AC2A6E0}"/>
              </a:ext>
            </a:extLst>
          </p:cNvPr>
          <p:cNvPicPr>
            <a:picLocks noChangeAspect="1"/>
          </p:cNvPicPr>
          <p:nvPr/>
        </p:nvPicPr>
        <p:blipFill>
          <a:blip r:embed="rId9"/>
          <a:stretch>
            <a:fillRect/>
          </a:stretch>
        </p:blipFill>
        <p:spPr>
          <a:xfrm>
            <a:off x="4313939" y="15197056"/>
            <a:ext cx="3346252" cy="3594464"/>
          </a:xfrm>
          <a:prstGeom prst="rect">
            <a:avLst/>
          </a:prstGeom>
        </p:spPr>
      </p:pic>
      <p:pic>
        <p:nvPicPr>
          <p:cNvPr id="13" name="Picture 12">
            <a:extLst>
              <a:ext uri="{FF2B5EF4-FFF2-40B4-BE49-F238E27FC236}">
                <a16:creationId xmlns:a16="http://schemas.microsoft.com/office/drawing/2014/main" id="{69A876F9-6E71-F538-39AD-9D02A08D2E79}"/>
              </a:ext>
            </a:extLst>
          </p:cNvPr>
          <p:cNvPicPr>
            <a:picLocks noChangeAspect="1"/>
          </p:cNvPicPr>
          <p:nvPr/>
        </p:nvPicPr>
        <p:blipFill>
          <a:blip r:embed="rId10"/>
          <a:stretch>
            <a:fillRect/>
          </a:stretch>
        </p:blipFill>
        <p:spPr>
          <a:xfrm>
            <a:off x="13221697" y="15457861"/>
            <a:ext cx="3046601" cy="3287340"/>
          </a:xfrm>
          <a:prstGeom prst="rect">
            <a:avLst/>
          </a:prstGeom>
        </p:spPr>
      </p:pic>
      <p:pic>
        <p:nvPicPr>
          <p:cNvPr id="14" name="Picture 13">
            <a:extLst>
              <a:ext uri="{FF2B5EF4-FFF2-40B4-BE49-F238E27FC236}">
                <a16:creationId xmlns:a16="http://schemas.microsoft.com/office/drawing/2014/main" id="{13F73857-7305-8463-4FCF-48A8D3B6F248}"/>
              </a:ext>
            </a:extLst>
          </p:cNvPr>
          <p:cNvPicPr>
            <a:picLocks noChangeAspect="1"/>
          </p:cNvPicPr>
          <p:nvPr/>
        </p:nvPicPr>
        <p:blipFill>
          <a:blip r:embed="rId11"/>
          <a:stretch>
            <a:fillRect/>
          </a:stretch>
        </p:blipFill>
        <p:spPr>
          <a:xfrm flipH="1">
            <a:off x="8282709" y="15457860"/>
            <a:ext cx="3968770" cy="3287340"/>
          </a:xfrm>
          <a:prstGeom prst="rect">
            <a:avLst/>
          </a:prstGeom>
        </p:spPr>
      </p:pic>
      <p:pic>
        <p:nvPicPr>
          <p:cNvPr id="15" name="Picture 14">
            <a:extLst>
              <a:ext uri="{FF2B5EF4-FFF2-40B4-BE49-F238E27FC236}">
                <a16:creationId xmlns:a16="http://schemas.microsoft.com/office/drawing/2014/main" id="{85074DE4-B3C9-915C-B131-EE65D40DFE5C}"/>
              </a:ext>
            </a:extLst>
          </p:cNvPr>
          <p:cNvPicPr>
            <a:picLocks noChangeAspect="1"/>
          </p:cNvPicPr>
          <p:nvPr/>
        </p:nvPicPr>
        <p:blipFill>
          <a:blip r:embed="rId12"/>
          <a:stretch>
            <a:fillRect/>
          </a:stretch>
        </p:blipFill>
        <p:spPr>
          <a:xfrm flipH="1">
            <a:off x="16713966" y="15457860"/>
            <a:ext cx="4838125" cy="3287340"/>
          </a:xfrm>
          <a:prstGeom prst="rect">
            <a:avLst/>
          </a:prstGeom>
        </p:spPr>
      </p:pic>
      <p:pic>
        <p:nvPicPr>
          <p:cNvPr id="16" name="Picture 15">
            <a:extLst>
              <a:ext uri="{FF2B5EF4-FFF2-40B4-BE49-F238E27FC236}">
                <a16:creationId xmlns:a16="http://schemas.microsoft.com/office/drawing/2014/main" id="{2845022B-479D-0DCA-27D0-CFF204344B6F}"/>
              </a:ext>
            </a:extLst>
          </p:cNvPr>
          <p:cNvPicPr>
            <a:picLocks noChangeAspect="1"/>
          </p:cNvPicPr>
          <p:nvPr/>
        </p:nvPicPr>
        <p:blipFill>
          <a:blip r:embed="rId13"/>
          <a:stretch>
            <a:fillRect/>
          </a:stretch>
        </p:blipFill>
        <p:spPr>
          <a:xfrm flipH="1">
            <a:off x="22174609" y="15545313"/>
            <a:ext cx="4491859" cy="3199886"/>
          </a:xfrm>
          <a:prstGeom prst="rect">
            <a:avLst/>
          </a:prstGeom>
        </p:spPr>
      </p:pic>
      <p:cxnSp>
        <p:nvCxnSpPr>
          <p:cNvPr id="18" name="Straight Arrow Connector 17">
            <a:extLst>
              <a:ext uri="{FF2B5EF4-FFF2-40B4-BE49-F238E27FC236}">
                <a16:creationId xmlns:a16="http://schemas.microsoft.com/office/drawing/2014/main" id="{5C493C77-282D-3477-BD4F-63051E46CFCF}"/>
              </a:ext>
            </a:extLst>
          </p:cNvPr>
          <p:cNvCxnSpPr>
            <a:cxnSpLocks/>
          </p:cNvCxnSpPr>
          <p:nvPr/>
        </p:nvCxnSpPr>
        <p:spPr>
          <a:xfrm flipH="1" flipV="1">
            <a:off x="5676269" y="11699570"/>
            <a:ext cx="541391" cy="562553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93CAA6F-46FD-8EA8-3A8F-7CB6E29B28ED}"/>
              </a:ext>
            </a:extLst>
          </p:cNvPr>
          <p:cNvCxnSpPr>
            <a:cxnSpLocks/>
          </p:cNvCxnSpPr>
          <p:nvPr/>
        </p:nvCxnSpPr>
        <p:spPr>
          <a:xfrm flipV="1">
            <a:off x="10041714" y="11925300"/>
            <a:ext cx="3969157" cy="539980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FE9542-2447-5D66-3BC2-A0E2896677F0}"/>
              </a:ext>
            </a:extLst>
          </p:cNvPr>
          <p:cNvCxnSpPr>
            <a:cxnSpLocks/>
          </p:cNvCxnSpPr>
          <p:nvPr/>
        </p:nvCxnSpPr>
        <p:spPr>
          <a:xfrm flipV="1">
            <a:off x="14730520" y="11782425"/>
            <a:ext cx="91380" cy="5542684"/>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CF8A235-E4B2-EFB2-0697-2E5466210C9D}"/>
              </a:ext>
            </a:extLst>
          </p:cNvPr>
          <p:cNvCxnSpPr>
            <a:cxnSpLocks/>
          </p:cNvCxnSpPr>
          <p:nvPr/>
        </p:nvCxnSpPr>
        <p:spPr>
          <a:xfrm flipH="1" flipV="1">
            <a:off x="16056539" y="11699569"/>
            <a:ext cx="3872141" cy="562553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742A00-21DB-4A51-8995-5265C36AEA46}"/>
              </a:ext>
            </a:extLst>
          </p:cNvPr>
          <p:cNvCxnSpPr>
            <a:cxnSpLocks/>
          </p:cNvCxnSpPr>
          <p:nvPr/>
        </p:nvCxnSpPr>
        <p:spPr>
          <a:xfrm flipH="1" flipV="1">
            <a:off x="18922875" y="11925300"/>
            <a:ext cx="5858282" cy="476076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EB233D2-5822-5F3A-FFC9-16499612F9D9}"/>
              </a:ext>
            </a:extLst>
          </p:cNvPr>
          <p:cNvSpPr txBox="1"/>
          <p:nvPr/>
        </p:nvSpPr>
        <p:spPr>
          <a:xfrm>
            <a:off x="15281753" y="20468351"/>
            <a:ext cx="9823117" cy="12823960"/>
          </a:xfrm>
          <a:prstGeom prst="rect">
            <a:avLst/>
          </a:prstGeom>
          <a:noFill/>
        </p:spPr>
        <p:txBody>
          <a:bodyPr wrap="square" rtlCol="0">
            <a:spAutoFit/>
          </a:bodyPr>
          <a:lstStyle/>
          <a:p>
            <a:pPr algn="ctr"/>
            <a:r>
              <a:rPr lang="en-US" sz="2982" b="1" u="sng" dirty="0"/>
              <a:t>Unique Characteristics</a:t>
            </a:r>
          </a:p>
          <a:p>
            <a:pPr algn="ctr"/>
            <a:endParaRPr lang="en-US" sz="2236" dirty="0"/>
          </a:p>
          <a:p>
            <a:pPr marL="319514" indent="-319514">
              <a:buFont typeface="Arial" panose="020B0604020202020204" pitchFamily="34" charset="0"/>
              <a:buChar char="•"/>
            </a:pPr>
            <a:r>
              <a:rPr lang="en-US" sz="2236" b="1" dirty="0"/>
              <a:t>Inexpensive </a:t>
            </a:r>
            <a:r>
              <a:rPr lang="en-US" sz="2236" dirty="0"/>
              <a:t>gun to build</a:t>
            </a:r>
          </a:p>
          <a:p>
            <a:pPr marL="745533" lvl="1" indent="-319514">
              <a:buFont typeface="Arial" panose="020B0604020202020204" pitchFamily="34" charset="0"/>
              <a:buChar char="•"/>
            </a:pPr>
            <a:r>
              <a:rPr lang="en-US" sz="2236" dirty="0"/>
              <a:t>First/second stage was a modified 220 Swift hunting rifle</a:t>
            </a:r>
          </a:p>
          <a:p>
            <a:pPr marL="1171552" lvl="2" indent="-319514">
              <a:buFont typeface="Arial" panose="020B0604020202020204" pitchFamily="34" charset="0"/>
              <a:buChar char="•"/>
            </a:pPr>
            <a:r>
              <a:rPr lang="en-US" sz="2236" dirty="0"/>
              <a:t>Smooth bore, threaded muzzle, and a machined gas port</a:t>
            </a:r>
          </a:p>
          <a:p>
            <a:pPr marL="319514" indent="-319514">
              <a:buFont typeface="Arial" panose="020B0604020202020204" pitchFamily="34" charset="0"/>
              <a:buChar char="•"/>
            </a:pPr>
            <a:r>
              <a:rPr lang="en-US" sz="2236" dirty="0"/>
              <a:t>This design </a:t>
            </a:r>
            <a:r>
              <a:rPr lang="en-US" sz="2236" b="1" dirty="0"/>
              <a:t>did not use a sabot </a:t>
            </a:r>
            <a:r>
              <a:rPr lang="en-US" sz="2236" dirty="0"/>
              <a:t>to carry the projectile</a:t>
            </a:r>
          </a:p>
          <a:p>
            <a:pPr marL="745533" lvl="1" indent="-319514">
              <a:buFont typeface="Arial" panose="020B0604020202020204" pitchFamily="34" charset="0"/>
              <a:buChar char="•"/>
            </a:pPr>
            <a:r>
              <a:rPr lang="en-US" sz="2236" dirty="0"/>
              <a:t>Projectile diameter was matched to the inner diameter of the Launch Tube</a:t>
            </a:r>
          </a:p>
          <a:p>
            <a:pPr marL="745533" lvl="1" indent="-319514">
              <a:buFont typeface="Arial" panose="020B0604020202020204" pitchFamily="34" charset="0"/>
              <a:buChar char="•"/>
            </a:pPr>
            <a:r>
              <a:rPr lang="en-US" sz="2236" dirty="0"/>
              <a:t>All of the force from the second stage was imposed directly on the projectile</a:t>
            </a:r>
          </a:p>
          <a:p>
            <a:pPr marL="745533" lvl="1" indent="-319514">
              <a:buFont typeface="Arial" panose="020B0604020202020204" pitchFamily="34" charset="0"/>
              <a:buChar char="•"/>
            </a:pPr>
            <a:r>
              <a:rPr lang="en-US" sz="2236" dirty="0"/>
              <a:t>No energy was lost either accelerating or rotating the sabot</a:t>
            </a:r>
          </a:p>
          <a:p>
            <a:pPr marL="319514" indent="-319514">
              <a:buFont typeface="Arial" panose="020B0604020202020204" pitchFamily="34" charset="0"/>
              <a:buChar char="•"/>
            </a:pPr>
            <a:r>
              <a:rPr lang="en-US" sz="2236" b="1" dirty="0"/>
              <a:t>Used less powder</a:t>
            </a:r>
            <a:r>
              <a:rPr lang="en-US" sz="2236" dirty="0"/>
              <a:t>, because there was no sabot to accelerate</a:t>
            </a:r>
          </a:p>
          <a:p>
            <a:pPr marL="745533" lvl="1" indent="-319514">
              <a:buFont typeface="Arial" panose="020B0604020202020204" pitchFamily="34" charset="0"/>
              <a:buChar char="•"/>
            </a:pPr>
            <a:r>
              <a:rPr lang="en-US" sz="2236" dirty="0"/>
              <a:t>Inherently safer design, with less explosive force used</a:t>
            </a:r>
          </a:p>
          <a:p>
            <a:pPr marL="319514" indent="-319514">
              <a:buFont typeface="Arial" panose="020B0604020202020204" pitchFamily="34" charset="0"/>
              <a:buChar char="•"/>
            </a:pPr>
            <a:r>
              <a:rPr lang="en-US" sz="2236" dirty="0"/>
              <a:t>This gun was </a:t>
            </a:r>
            <a:r>
              <a:rPr lang="en-US" sz="2236" b="1" dirty="0"/>
              <a:t>shorter than most other designs</a:t>
            </a:r>
          </a:p>
          <a:p>
            <a:pPr marL="745533" lvl="1" indent="-319514">
              <a:buFont typeface="Arial" panose="020B0604020202020204" pitchFamily="34" charset="0"/>
              <a:buChar char="•"/>
            </a:pPr>
            <a:r>
              <a:rPr lang="en-US" sz="2236" dirty="0"/>
              <a:t>Used a hunting rifle for the entire second stage pump</a:t>
            </a:r>
          </a:p>
          <a:p>
            <a:pPr marL="745533" lvl="1" indent="-319514">
              <a:buFont typeface="Arial" panose="020B0604020202020204" pitchFamily="34" charset="0"/>
              <a:buChar char="•"/>
            </a:pPr>
            <a:r>
              <a:rPr lang="en-US" sz="2236" dirty="0"/>
              <a:t>Could fit into a room less than ten feet long</a:t>
            </a:r>
          </a:p>
          <a:p>
            <a:pPr marL="319514" indent="-319514">
              <a:buFont typeface="Arial" panose="020B0604020202020204" pitchFamily="34" charset="0"/>
              <a:buChar char="•"/>
            </a:pPr>
            <a:r>
              <a:rPr lang="en-US" sz="2236" b="1" dirty="0"/>
              <a:t>More efficient </a:t>
            </a:r>
            <a:r>
              <a:rPr lang="en-US" sz="2236" dirty="0"/>
              <a:t>operations</a:t>
            </a:r>
          </a:p>
          <a:p>
            <a:pPr marL="745533" lvl="1" indent="-319514">
              <a:buFont typeface="Arial" panose="020B0604020202020204" pitchFamily="34" charset="0"/>
              <a:buChar char="•"/>
            </a:pPr>
            <a:r>
              <a:rPr lang="en-US" sz="2236" dirty="0"/>
              <a:t>Pump tube cleaning used standard rifle supplies</a:t>
            </a:r>
          </a:p>
          <a:p>
            <a:pPr marL="745533" lvl="1" indent="-319514">
              <a:buFont typeface="Arial" panose="020B0604020202020204" pitchFamily="34" charset="0"/>
              <a:buChar char="•"/>
            </a:pPr>
            <a:r>
              <a:rPr lang="en-US" sz="2236" dirty="0"/>
              <a:t>Launch tube was often replaced (re-used for 2-3 shots)</a:t>
            </a:r>
          </a:p>
          <a:p>
            <a:pPr marL="745533" lvl="1" indent="-319514">
              <a:buFont typeface="Arial" panose="020B0604020202020204" pitchFamily="34" charset="0"/>
              <a:buChar char="•"/>
            </a:pPr>
            <a:r>
              <a:rPr lang="en-US" sz="2236" dirty="0"/>
              <a:t>Less powder used in each charge</a:t>
            </a:r>
          </a:p>
          <a:p>
            <a:pPr marL="745533" lvl="1" indent="-319514">
              <a:buFont typeface="Arial" panose="020B0604020202020204" pitchFamily="34" charset="0"/>
              <a:buChar char="•"/>
            </a:pPr>
            <a:r>
              <a:rPr lang="en-US" sz="2236" dirty="0"/>
              <a:t>Cycle time for one person was about 1 shot per hour</a:t>
            </a:r>
          </a:p>
          <a:p>
            <a:pPr marL="745533" lvl="1" indent="-319514">
              <a:buFont typeface="Arial" panose="020B0604020202020204" pitchFamily="34" charset="0"/>
              <a:buChar char="•"/>
            </a:pPr>
            <a:r>
              <a:rPr lang="en-US" sz="2236" dirty="0"/>
              <a:t>Cheaper and faster tests allowed higher test volume, and higher confidence</a:t>
            </a:r>
          </a:p>
          <a:p>
            <a:pPr marL="745533" lvl="1" indent="-319514">
              <a:buFont typeface="Arial" panose="020B0604020202020204" pitchFamily="34" charset="0"/>
              <a:buChar char="•"/>
            </a:pPr>
            <a:endParaRPr lang="en-US" sz="2236" dirty="0"/>
          </a:p>
          <a:p>
            <a:pPr lvl="1" algn="ctr"/>
            <a:r>
              <a:rPr lang="en-US" sz="2982" b="1" u="sng" dirty="0"/>
              <a:t>Advantages</a:t>
            </a:r>
            <a:endParaRPr lang="en-US" sz="2236" b="1" u="sng" dirty="0"/>
          </a:p>
          <a:p>
            <a:pPr lvl="1" algn="ctr"/>
            <a:endParaRPr lang="en-US" sz="2236" dirty="0"/>
          </a:p>
          <a:p>
            <a:pPr marL="319514" indent="-319514">
              <a:buFont typeface="Arial" panose="020B0604020202020204" pitchFamily="34" charset="0"/>
              <a:buChar char="•"/>
            </a:pPr>
            <a:r>
              <a:rPr lang="en-US" sz="2609" dirty="0"/>
              <a:t>Inexpensive Construction</a:t>
            </a:r>
          </a:p>
          <a:p>
            <a:pPr marL="319514" indent="-319514">
              <a:buFont typeface="Arial" panose="020B0604020202020204" pitchFamily="34" charset="0"/>
              <a:buChar char="•"/>
            </a:pPr>
            <a:r>
              <a:rPr lang="en-US" sz="2609" dirty="0"/>
              <a:t>Inexpensive Operation</a:t>
            </a:r>
          </a:p>
          <a:p>
            <a:pPr marL="319514" indent="-319514">
              <a:buFont typeface="Arial" panose="020B0604020202020204" pitchFamily="34" charset="0"/>
              <a:buChar char="•"/>
            </a:pPr>
            <a:r>
              <a:rPr lang="en-US" sz="2609" dirty="0"/>
              <a:t>Safer to Operate than similar larger guns with the same capacity</a:t>
            </a:r>
          </a:p>
          <a:p>
            <a:pPr marL="745533" lvl="1" indent="-319514">
              <a:buFont typeface="Arial" panose="020B0604020202020204" pitchFamily="34" charset="0"/>
              <a:buChar char="•"/>
            </a:pPr>
            <a:endParaRPr lang="en-US" sz="2236" dirty="0"/>
          </a:p>
          <a:p>
            <a:pPr lvl="1" algn="ctr"/>
            <a:r>
              <a:rPr lang="en-US" sz="2982" b="1" u="sng" dirty="0"/>
              <a:t>Limitations</a:t>
            </a:r>
            <a:endParaRPr lang="en-US" sz="2236" b="1" u="sng" dirty="0"/>
          </a:p>
          <a:p>
            <a:pPr lvl="1" algn="ctr"/>
            <a:endParaRPr lang="en-US" sz="2236" dirty="0"/>
          </a:p>
          <a:p>
            <a:pPr marL="319514" indent="-319514">
              <a:buFont typeface="Arial" panose="020B0604020202020204" pitchFamily="34" charset="0"/>
              <a:buChar char="•"/>
            </a:pPr>
            <a:r>
              <a:rPr lang="en-US" sz="2609" dirty="0"/>
              <a:t>Must match projectile diameter to Launch Tube (less flexibility)</a:t>
            </a:r>
          </a:p>
          <a:p>
            <a:pPr marL="319514" indent="-319514">
              <a:buFont typeface="Arial" panose="020B0604020202020204" pitchFamily="34" charset="0"/>
              <a:buChar char="•"/>
            </a:pPr>
            <a:r>
              <a:rPr lang="en-US" sz="2609" dirty="0"/>
              <a:t>Limited to about 3.2 mm projectile diameter</a:t>
            </a:r>
          </a:p>
          <a:p>
            <a:pPr marL="319514" indent="-319514">
              <a:buFont typeface="Arial" panose="020B0604020202020204" pitchFamily="34" charset="0"/>
              <a:buChar char="•"/>
            </a:pPr>
            <a:r>
              <a:rPr lang="en-US" sz="2609" dirty="0"/>
              <a:t>Limited to about 7 km/s for routine operations (typical for LGGs)</a:t>
            </a:r>
          </a:p>
          <a:p>
            <a:endParaRPr lang="en-US" sz="2236" dirty="0"/>
          </a:p>
          <a:p>
            <a:pPr algn="ctr"/>
            <a:endParaRPr lang="en-US" sz="2236" dirty="0"/>
          </a:p>
        </p:txBody>
      </p:sp>
      <p:sp>
        <p:nvSpPr>
          <p:cNvPr id="28" name="TextBox 27">
            <a:extLst>
              <a:ext uri="{FF2B5EF4-FFF2-40B4-BE49-F238E27FC236}">
                <a16:creationId xmlns:a16="http://schemas.microsoft.com/office/drawing/2014/main" id="{1EE5ED89-B9B9-0320-86F4-AF92C9C5D42D}"/>
              </a:ext>
            </a:extLst>
          </p:cNvPr>
          <p:cNvSpPr txBox="1"/>
          <p:nvPr/>
        </p:nvSpPr>
        <p:spPr>
          <a:xfrm>
            <a:off x="26507388" y="20468350"/>
            <a:ext cx="9412273" cy="14543661"/>
          </a:xfrm>
          <a:prstGeom prst="rect">
            <a:avLst/>
          </a:prstGeom>
          <a:noFill/>
        </p:spPr>
        <p:txBody>
          <a:bodyPr wrap="square" rtlCol="0">
            <a:spAutoFit/>
          </a:bodyPr>
          <a:lstStyle/>
          <a:p>
            <a:pPr algn="ctr"/>
            <a:r>
              <a:rPr lang="en-US" sz="2982" b="1" u="sng" dirty="0"/>
              <a:t>Description of the Design/Operation</a:t>
            </a:r>
          </a:p>
          <a:p>
            <a:pPr algn="ctr"/>
            <a:endParaRPr lang="en-US" sz="2236" dirty="0"/>
          </a:p>
          <a:p>
            <a:pPr marL="319514" indent="-319514">
              <a:buFont typeface="Arial" panose="020B0604020202020204" pitchFamily="34" charset="0"/>
              <a:buChar char="•"/>
            </a:pPr>
            <a:r>
              <a:rPr lang="en-US" sz="2236" b="1" dirty="0"/>
              <a:t>First Stage</a:t>
            </a:r>
            <a:r>
              <a:rPr lang="en-US" sz="2236" dirty="0"/>
              <a:t>: 220 Swift rifle cartridge, 0.4 to 1.3 grams of pistol powder</a:t>
            </a:r>
          </a:p>
          <a:p>
            <a:pPr marL="319514" indent="-319514">
              <a:buFont typeface="Arial" panose="020B0604020202020204" pitchFamily="34" charset="0"/>
              <a:buChar char="•"/>
            </a:pPr>
            <a:r>
              <a:rPr lang="en-US" sz="2236" b="1" dirty="0"/>
              <a:t>Second Stage</a:t>
            </a:r>
            <a:r>
              <a:rPr lang="en-US" sz="2236" dirty="0"/>
              <a:t>: 220 Swift rifle barrel, smooth bore</a:t>
            </a:r>
          </a:p>
          <a:p>
            <a:pPr marL="745533" lvl="1" indent="-319514">
              <a:buFont typeface="Arial" panose="020B0604020202020204" pitchFamily="34" charset="0"/>
              <a:buChar char="•"/>
            </a:pPr>
            <a:r>
              <a:rPr lang="en-US" sz="2236" dirty="0"/>
              <a:t>High density polyethylene piston</a:t>
            </a:r>
          </a:p>
          <a:p>
            <a:pPr marL="745533" lvl="1" indent="-319514">
              <a:buFont typeface="Arial" panose="020B0604020202020204" pitchFamily="34" charset="0"/>
              <a:buChar char="•"/>
            </a:pPr>
            <a:r>
              <a:rPr lang="en-US" sz="2236" dirty="0"/>
              <a:t>Barrel pre-charged with 90 psi hydrogen gas</a:t>
            </a:r>
          </a:p>
          <a:p>
            <a:pPr marL="319514" indent="-319514">
              <a:buFont typeface="Arial" panose="020B0604020202020204" pitchFamily="34" charset="0"/>
              <a:buChar char="•"/>
            </a:pPr>
            <a:r>
              <a:rPr lang="en-US" sz="2236" b="1" dirty="0"/>
              <a:t>Tapered High Pressure Coupling</a:t>
            </a:r>
          </a:p>
          <a:p>
            <a:pPr marL="745533" lvl="1" indent="-319514">
              <a:buFont typeface="Arial" panose="020B0604020202020204" pitchFamily="34" charset="0"/>
              <a:buChar char="•"/>
            </a:pPr>
            <a:r>
              <a:rPr lang="en-US" sz="2236" dirty="0"/>
              <a:t>Mylar (PET) diaphragm controls maximum pressure</a:t>
            </a:r>
          </a:p>
          <a:p>
            <a:pPr marL="319514" indent="-319514">
              <a:buFont typeface="Arial" panose="020B0604020202020204" pitchFamily="34" charset="0"/>
              <a:buChar char="•"/>
            </a:pPr>
            <a:r>
              <a:rPr lang="en-US" sz="2236" b="1" dirty="0"/>
              <a:t>Guide Tube/Launch Tube Assembly    </a:t>
            </a:r>
            <a:r>
              <a:rPr lang="en-US" sz="2236" dirty="0"/>
              <a:t>(~50 </a:t>
            </a:r>
            <a:r>
              <a:rPr lang="en-US" sz="2236" dirty="0" err="1"/>
              <a:t>mTorr</a:t>
            </a:r>
            <a:r>
              <a:rPr lang="en-US" sz="2236" dirty="0"/>
              <a:t> vacuum here to sample)</a:t>
            </a:r>
          </a:p>
          <a:p>
            <a:pPr marL="745533" lvl="1" indent="-319514">
              <a:buFont typeface="Arial" panose="020B0604020202020204" pitchFamily="34" charset="0"/>
              <a:buChar char="•"/>
            </a:pPr>
            <a:r>
              <a:rPr lang="en-US" sz="2236" dirty="0"/>
              <a:t>Launch Tube was off-the-shelf stainless-steel high pressure tubing</a:t>
            </a:r>
          </a:p>
          <a:p>
            <a:pPr marL="745533" lvl="1" indent="-319514">
              <a:buFont typeface="Arial" panose="020B0604020202020204" pitchFamily="34" charset="0"/>
              <a:buChar char="•"/>
            </a:pPr>
            <a:r>
              <a:rPr lang="en-US" sz="2236" dirty="0"/>
              <a:t>Threaded connection to the High Pressure Coupling</a:t>
            </a:r>
          </a:p>
          <a:p>
            <a:pPr marL="745533" lvl="1" indent="-319514">
              <a:buFont typeface="Arial" panose="020B0604020202020204" pitchFamily="34" charset="0"/>
              <a:buChar char="•"/>
            </a:pPr>
            <a:r>
              <a:rPr lang="en-US" sz="2236" dirty="0"/>
              <a:t>Large rubber stopper connection to the Velocity Measurement Chamber</a:t>
            </a:r>
          </a:p>
          <a:p>
            <a:pPr marL="319514" indent="-319514">
              <a:buFont typeface="Arial" panose="020B0604020202020204" pitchFamily="34" charset="0"/>
              <a:buChar char="•"/>
            </a:pPr>
            <a:r>
              <a:rPr lang="en-US" sz="2236" b="1" dirty="0"/>
              <a:t>Projectile</a:t>
            </a:r>
            <a:r>
              <a:rPr lang="en-US" sz="2236" dirty="0"/>
              <a:t>: Matched to the diameter of the Launch Tube</a:t>
            </a:r>
          </a:p>
          <a:p>
            <a:pPr marL="319514" indent="-319514">
              <a:buFont typeface="Arial" panose="020B0604020202020204" pitchFamily="34" charset="0"/>
              <a:buChar char="•"/>
            </a:pPr>
            <a:r>
              <a:rPr lang="en-US" sz="2236" b="1" dirty="0"/>
              <a:t>Velocity Measurement Chamber</a:t>
            </a:r>
          </a:p>
          <a:p>
            <a:pPr marL="745533" lvl="1" indent="-319514">
              <a:buFont typeface="Arial" panose="020B0604020202020204" pitchFamily="34" charset="0"/>
              <a:buChar char="•"/>
            </a:pPr>
            <a:r>
              <a:rPr lang="en-US" sz="2236" dirty="0"/>
              <a:t>He-Ne laser; projectile broke the beam twice, 10 cm apart</a:t>
            </a:r>
          </a:p>
          <a:p>
            <a:pPr marL="319514" indent="-319514">
              <a:buFont typeface="Arial" panose="020B0604020202020204" pitchFamily="34" charset="0"/>
              <a:buChar char="•"/>
            </a:pPr>
            <a:r>
              <a:rPr lang="en-US" sz="2236" b="1" dirty="0"/>
              <a:t>Test Chamber</a:t>
            </a:r>
            <a:r>
              <a:rPr lang="en-US" sz="2236" dirty="0"/>
              <a:t> </a:t>
            </a:r>
          </a:p>
          <a:p>
            <a:pPr marL="745533" lvl="1" indent="-319514">
              <a:buFont typeface="Arial" panose="020B0604020202020204" pitchFamily="34" charset="0"/>
              <a:buChar char="•"/>
            </a:pPr>
            <a:r>
              <a:rPr lang="en-US" sz="2236" dirty="0"/>
              <a:t>Holds the test sample</a:t>
            </a:r>
          </a:p>
          <a:p>
            <a:pPr marL="745533" lvl="1" indent="-319514">
              <a:buFont typeface="Arial" panose="020B0604020202020204" pitchFamily="34" charset="0"/>
              <a:buChar char="•"/>
            </a:pPr>
            <a:r>
              <a:rPr lang="en-US" sz="2236" dirty="0"/>
              <a:t>Optical detector for impact timing (second velocity check)</a:t>
            </a:r>
          </a:p>
          <a:p>
            <a:pPr marL="319514" indent="-319514">
              <a:buFont typeface="Arial" panose="020B0604020202020204" pitchFamily="34" charset="0"/>
              <a:buChar char="•"/>
            </a:pPr>
            <a:endParaRPr lang="en-US" sz="2236" dirty="0"/>
          </a:p>
          <a:p>
            <a:pPr algn="ctr"/>
            <a:r>
              <a:rPr lang="en-US" sz="2982" b="1" u="sng" dirty="0"/>
              <a:t>Performance</a:t>
            </a:r>
            <a:endParaRPr lang="en-US" sz="2236" b="1" u="sng" dirty="0"/>
          </a:p>
          <a:p>
            <a:pPr marL="319514" indent="-319514">
              <a:buFont typeface="Arial" panose="020B0604020202020204" pitchFamily="34" charset="0"/>
              <a:buChar char="•"/>
            </a:pPr>
            <a:endParaRPr lang="en-US" sz="2236" dirty="0"/>
          </a:p>
          <a:p>
            <a:pPr marL="319514" indent="-319514">
              <a:buFont typeface="Arial" panose="020B0604020202020204" pitchFamily="34" charset="0"/>
              <a:buChar char="•"/>
            </a:pPr>
            <a:r>
              <a:rPr lang="en-US" sz="2236" dirty="0"/>
              <a:t>This gun was used for over 30 years</a:t>
            </a:r>
          </a:p>
          <a:p>
            <a:pPr marL="319514" indent="-319514">
              <a:buFont typeface="Arial" panose="020B0604020202020204" pitchFamily="34" charset="0"/>
              <a:buChar char="•"/>
            </a:pPr>
            <a:r>
              <a:rPr lang="en-US" sz="2236" dirty="0"/>
              <a:t>Most tests in the range of 2 to 7 km/s, but capable of 9.2 km/s when new</a:t>
            </a:r>
          </a:p>
          <a:p>
            <a:pPr marL="319514" indent="-319514">
              <a:buFont typeface="Arial" panose="020B0604020202020204" pitchFamily="34" charset="0"/>
              <a:buChar char="•"/>
            </a:pPr>
            <a:r>
              <a:rPr lang="en-US" sz="2236" dirty="0"/>
              <a:t>Spherical and cylindrical projectiles; some sabots for very small projectiles</a:t>
            </a:r>
          </a:p>
          <a:p>
            <a:pPr marL="319514" indent="-319514">
              <a:buFont typeface="Arial" panose="020B0604020202020204" pitchFamily="34" charset="0"/>
              <a:buChar char="•"/>
            </a:pPr>
            <a:r>
              <a:rPr lang="en-US" sz="2236" dirty="0"/>
              <a:t>Nylon, glass, aluminum, and steel projectiles</a:t>
            </a:r>
          </a:p>
          <a:p>
            <a:pPr marL="319514" indent="-319514">
              <a:buFont typeface="Arial" panose="020B0604020202020204" pitchFamily="34" charset="0"/>
              <a:buChar char="•"/>
            </a:pPr>
            <a:r>
              <a:rPr lang="en-US" sz="2236" dirty="0"/>
              <a:t>Expendable materials (projectile, diaphragm, piston, pistol powder, and a primer cap) cost $1.25 per shot in 1990’s</a:t>
            </a:r>
          </a:p>
          <a:p>
            <a:pPr marL="319514" indent="-319514">
              <a:buFont typeface="Arial" panose="020B0604020202020204" pitchFamily="34" charset="0"/>
              <a:buChar char="•"/>
            </a:pPr>
            <a:r>
              <a:rPr lang="en-US" sz="2236" dirty="0"/>
              <a:t>Labor cost of ~1 hour per shot; compare to 4-6 person-hours for most guns</a:t>
            </a:r>
          </a:p>
          <a:p>
            <a:pPr marL="319514" indent="-319514">
              <a:buFont typeface="Arial" panose="020B0604020202020204" pitchFamily="34" charset="0"/>
              <a:buChar char="•"/>
            </a:pPr>
            <a:r>
              <a:rPr lang="en-US" sz="2236" dirty="0"/>
              <a:t>Crewed and robotic missions: Pioneer, Voyager 1, LDEF, Lunar Orbiter, ISS</a:t>
            </a:r>
          </a:p>
          <a:p>
            <a:pPr marL="319514" indent="-319514">
              <a:buFont typeface="Arial" panose="020B0604020202020204" pitchFamily="34" charset="0"/>
              <a:buChar char="•"/>
            </a:pPr>
            <a:endParaRPr lang="en-US" sz="2236" dirty="0"/>
          </a:p>
          <a:p>
            <a:pPr algn="ctr"/>
            <a:r>
              <a:rPr lang="en-US" sz="2982" b="1" u="sng" dirty="0"/>
              <a:t>Conclusions</a:t>
            </a:r>
            <a:endParaRPr lang="en-US" sz="2236" b="1" u="sng" dirty="0"/>
          </a:p>
          <a:p>
            <a:pPr marL="319514" indent="-319514">
              <a:buFont typeface="Arial" panose="020B0604020202020204" pitchFamily="34" charset="0"/>
              <a:buChar char="•"/>
            </a:pPr>
            <a:endParaRPr lang="en-US" sz="2236" dirty="0"/>
          </a:p>
          <a:p>
            <a:pPr marL="319514" indent="-319514">
              <a:buFont typeface="Arial" panose="020B0604020202020204" pitchFamily="34" charset="0"/>
              <a:buChar char="•"/>
            </a:pPr>
            <a:r>
              <a:rPr lang="en-US" sz="2236" dirty="0"/>
              <a:t>This was an elegant and efficient design, used for 30+ years</a:t>
            </a:r>
          </a:p>
          <a:p>
            <a:pPr marL="319514" indent="-319514">
              <a:buFont typeface="Arial" panose="020B0604020202020204" pitchFamily="34" charset="0"/>
              <a:buChar char="•"/>
            </a:pPr>
            <a:r>
              <a:rPr lang="en-US" sz="2236" dirty="0"/>
              <a:t>Simple design was inexpensive to build, operate, and maintain</a:t>
            </a:r>
          </a:p>
          <a:p>
            <a:pPr marL="319514" indent="-319514">
              <a:buFont typeface="Arial" panose="020B0604020202020204" pitchFamily="34" charset="0"/>
              <a:buChar char="•"/>
            </a:pPr>
            <a:r>
              <a:rPr lang="en-US" sz="2236" dirty="0"/>
              <a:t>Sacrifices flexibility in projectile selection for efficiency and many tests</a:t>
            </a:r>
          </a:p>
          <a:p>
            <a:pPr marL="319514" indent="-319514">
              <a:buFont typeface="Arial" panose="020B0604020202020204" pitchFamily="34" charset="0"/>
              <a:buChar char="•"/>
            </a:pPr>
            <a:r>
              <a:rPr lang="en-US" sz="2236" dirty="0"/>
              <a:t>Limited value with respect to modern crewed missions</a:t>
            </a:r>
          </a:p>
          <a:p>
            <a:pPr marL="319514" indent="-319514">
              <a:buFont typeface="Arial" panose="020B0604020202020204" pitchFamily="34" charset="0"/>
              <a:buChar char="•"/>
            </a:pPr>
            <a:r>
              <a:rPr lang="en-US" sz="2236" dirty="0"/>
              <a:t>Capable of testing in support of robotic missions, with less shielding</a:t>
            </a:r>
          </a:p>
          <a:p>
            <a:pPr marL="319514" indent="-319514">
              <a:buFont typeface="Arial" panose="020B0604020202020204" pitchFamily="34" charset="0"/>
              <a:buChar char="•"/>
            </a:pPr>
            <a:r>
              <a:rPr lang="en-US" sz="2236" dirty="0"/>
              <a:t>This instrument was used for over three decades, firing a wide variety of projectiles in support of a diverse set of missions. </a:t>
            </a:r>
          </a:p>
          <a:p>
            <a:pPr marL="319514" indent="-319514">
              <a:buFont typeface="Arial" panose="020B0604020202020204" pitchFamily="34" charset="0"/>
              <a:buChar char="•"/>
            </a:pPr>
            <a:r>
              <a:rPr lang="en-US" sz="2236" b="1" dirty="0"/>
              <a:t>This piece of history has now been retired, but elements of the design still have value for modern spacecraft component protection.</a:t>
            </a:r>
          </a:p>
        </p:txBody>
      </p:sp>
      <p:sp>
        <p:nvSpPr>
          <p:cNvPr id="29" name="Rectangle 28">
            <a:extLst>
              <a:ext uri="{FF2B5EF4-FFF2-40B4-BE49-F238E27FC236}">
                <a16:creationId xmlns:a16="http://schemas.microsoft.com/office/drawing/2014/main" id="{9AB4B90D-5486-047A-F382-B0CCF3E8DCCB}"/>
              </a:ext>
            </a:extLst>
          </p:cNvPr>
          <p:cNvSpPr/>
          <p:nvPr/>
        </p:nvSpPr>
        <p:spPr>
          <a:xfrm>
            <a:off x="15128731" y="32982525"/>
            <a:ext cx="4449024" cy="2825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73" dirty="0"/>
              <a:t>YouTube video showing this gun in action</a:t>
            </a:r>
          </a:p>
        </p:txBody>
      </p:sp>
      <p:pic>
        <p:nvPicPr>
          <p:cNvPr id="39" name="Picture 38">
            <a:extLst>
              <a:ext uri="{FF2B5EF4-FFF2-40B4-BE49-F238E27FC236}">
                <a16:creationId xmlns:a16="http://schemas.microsoft.com/office/drawing/2014/main" id="{D8D5E8DA-859A-8B77-4CD6-2D63C5F9757B}"/>
              </a:ext>
            </a:extLst>
          </p:cNvPr>
          <p:cNvPicPr>
            <a:picLocks noChangeAspect="1"/>
          </p:cNvPicPr>
          <p:nvPr/>
        </p:nvPicPr>
        <p:blipFill>
          <a:blip r:embed="rId14"/>
          <a:stretch>
            <a:fillRect/>
          </a:stretch>
        </p:blipFill>
        <p:spPr>
          <a:xfrm>
            <a:off x="27080014" y="14476050"/>
            <a:ext cx="10644488" cy="5485102"/>
          </a:xfrm>
          <a:prstGeom prst="rect">
            <a:avLst/>
          </a:prstGeom>
        </p:spPr>
      </p:pic>
      <p:pic>
        <p:nvPicPr>
          <p:cNvPr id="41" name="Picture 40">
            <a:extLst>
              <a:ext uri="{FF2B5EF4-FFF2-40B4-BE49-F238E27FC236}">
                <a16:creationId xmlns:a16="http://schemas.microsoft.com/office/drawing/2014/main" id="{674CA88F-4941-595C-C87F-D785F8D04069}"/>
              </a:ext>
            </a:extLst>
          </p:cNvPr>
          <p:cNvPicPr>
            <a:picLocks noChangeAspect="1"/>
          </p:cNvPicPr>
          <p:nvPr/>
        </p:nvPicPr>
        <p:blipFill>
          <a:blip r:embed="rId15"/>
          <a:stretch>
            <a:fillRect/>
          </a:stretch>
        </p:blipFill>
        <p:spPr>
          <a:xfrm>
            <a:off x="20177606" y="32329649"/>
            <a:ext cx="3994006" cy="3994006"/>
          </a:xfrm>
          <a:prstGeom prst="rect">
            <a:avLst/>
          </a:prstGeom>
        </p:spPr>
      </p:pic>
      <p:pic>
        <p:nvPicPr>
          <p:cNvPr id="1028" name="Picture 8">
            <a:extLst>
              <a:ext uri="{FF2B5EF4-FFF2-40B4-BE49-F238E27FC236}">
                <a16:creationId xmlns:a16="http://schemas.microsoft.com/office/drawing/2014/main" id="{87B047C0-7ED1-DDB2-E74A-186FCA0C19C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397023" y="2935721"/>
            <a:ext cx="2828557" cy="2332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a:extLst>
              <a:ext uri="{FF2B5EF4-FFF2-40B4-BE49-F238E27FC236}">
                <a16:creationId xmlns:a16="http://schemas.microsoft.com/office/drawing/2014/main" id="{638C0348-0C16-B3ED-1FA2-5434D5E1728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2342703" y="2778370"/>
            <a:ext cx="7603953" cy="2467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182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5703</TotalTime>
  <Words>987</Words>
  <Application>Microsoft Office PowerPoint</Application>
  <PresentationFormat>Custom</PresentationFormat>
  <Paragraphs>104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NASA OCIO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Hull, Scott M. (GSFC-5920)</dc:creator>
  <cp:lastModifiedBy>Hull, Scott M. (GSFC-5920)</cp:lastModifiedBy>
  <cp:revision>10</cp:revision>
  <dcterms:created xsi:type="dcterms:W3CDTF">2023-11-17T20:16:25Z</dcterms:created>
  <dcterms:modified xsi:type="dcterms:W3CDTF">2023-11-21T19:24:30Z</dcterms:modified>
</cp:coreProperties>
</file>