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696" r:id="rId2"/>
  </p:sldMasterIdLst>
  <p:notesMasterIdLst>
    <p:notesMasterId r:id="rId17"/>
  </p:notesMasterIdLst>
  <p:sldIdLst>
    <p:sldId id="261" r:id="rId3"/>
    <p:sldId id="335" r:id="rId4"/>
    <p:sldId id="325" r:id="rId5"/>
    <p:sldId id="339" r:id="rId6"/>
    <p:sldId id="338" r:id="rId7"/>
    <p:sldId id="348" r:id="rId8"/>
    <p:sldId id="340" r:id="rId9"/>
    <p:sldId id="342" r:id="rId10"/>
    <p:sldId id="343" r:id="rId11"/>
    <p:sldId id="346" r:id="rId12"/>
    <p:sldId id="345" r:id="rId13"/>
    <p:sldId id="349" r:id="rId14"/>
    <p:sldId id="350" r:id="rId15"/>
    <p:sldId id="347" r:id="rId16"/>
  </p:sldIdLst>
  <p:sldSz cx="9144000" cy="640080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4441" autoAdjust="0"/>
    <p:restoredTop sz="94624"/>
  </p:normalViewPr>
  <p:slideViewPr>
    <p:cSldViewPr snapToGrid="0" snapToObjects="1">
      <p:cViewPr varScale="1">
        <p:scale>
          <a:sx n="132" d="100"/>
          <a:sy n="132" d="100"/>
        </p:scale>
        <p:origin x="1716" y="114"/>
      </p:cViewPr>
      <p:guideLst>
        <p:guide orient="horz" pos="201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5C8AF-2925-4B47-AA44-BA4A25FC97BF}" type="datetimeFigureOut">
              <a:rPr lang="en-US" smtClean="0"/>
              <a:t>11/20/2023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1143000"/>
            <a:ext cx="4410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B10EE-C3A9-45E0-B01C-BEF14F56ACA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98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539"/>
            <a:ext cx="7772400" cy="2228427"/>
          </a:xfrm>
        </p:spPr>
        <p:txBody>
          <a:bodyPr anchor="b"/>
          <a:lstStyle>
            <a:lvl1pPr algn="ctr"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361902"/>
            <a:ext cx="6858000" cy="1545378"/>
          </a:xfrm>
        </p:spPr>
        <p:txBody>
          <a:bodyPr/>
          <a:lstStyle>
            <a:lvl1pPr marL="0" indent="0" algn="ctr">
              <a:buNone/>
              <a:defRPr sz="2240"/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1193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42972"/>
            <a:ext cx="9144000" cy="37144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436405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927860" y="-2378035"/>
            <a:ext cx="3368040" cy="185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SC PPT header 4-6-17 smv-12-1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1193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436405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927860" y="-2378035"/>
            <a:ext cx="3368040" cy="185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5900" y="5622392"/>
            <a:ext cx="3848100" cy="332503"/>
          </a:xfrm>
          <a:solidFill>
            <a:schemeClr val="tx1">
              <a:alpha val="16000"/>
            </a:schemeClr>
          </a:solidFill>
        </p:spPr>
        <p:txBody>
          <a:bodyPr>
            <a:normAutofit/>
          </a:bodyPr>
          <a:lstStyle>
            <a:lvl1pPr marL="0" indent="0" algn="r">
              <a:buNone/>
              <a:defRPr sz="1680">
                <a:solidFill>
                  <a:schemeClr val="bg1"/>
                </a:solidFill>
              </a:defRPr>
            </a:lvl1pPr>
            <a:lvl2pPr marL="426705" indent="0" algn="ctr">
              <a:buNone/>
              <a:defRPr sz="1867"/>
            </a:lvl2pPr>
            <a:lvl3pPr marL="853410" indent="0" algn="ctr">
              <a:buNone/>
              <a:defRPr sz="1680"/>
            </a:lvl3pPr>
            <a:lvl4pPr marL="1280114" indent="0" algn="ctr">
              <a:buNone/>
              <a:defRPr sz="1493"/>
            </a:lvl4pPr>
            <a:lvl5pPr marL="1706819" indent="0" algn="ctr">
              <a:buNone/>
              <a:defRPr sz="1493"/>
            </a:lvl5pPr>
            <a:lvl6pPr marL="2133524" indent="0" algn="ctr">
              <a:buNone/>
              <a:defRPr sz="1493"/>
            </a:lvl6pPr>
            <a:lvl7pPr marL="2560229" indent="0" algn="ctr">
              <a:buNone/>
              <a:defRPr sz="1493"/>
            </a:lvl7pPr>
            <a:lvl8pPr marL="2986933" indent="0" algn="ctr">
              <a:buNone/>
              <a:defRPr sz="1493"/>
            </a:lvl8pPr>
            <a:lvl9pPr marL="3413638" indent="0" algn="ctr">
              <a:buNone/>
              <a:defRPr sz="1493"/>
            </a:lvl9pPr>
          </a:lstStyle>
          <a:p>
            <a:r>
              <a:rPr lang="en-US" dirty="0"/>
              <a:t>Presenter: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0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ernal Slide For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4317"/>
            <a:ext cx="7886700" cy="695167"/>
          </a:xfrm>
        </p:spPr>
        <p:txBody>
          <a:bodyPr>
            <a:normAutofit/>
          </a:bodyPr>
          <a:lstStyle>
            <a:lvl1pPr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41" y="879835"/>
            <a:ext cx="8958410" cy="5050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95757"/>
            <a:ext cx="7886700" cy="2662555"/>
          </a:xfrm>
        </p:spPr>
        <p:txBody>
          <a:bodyPr anchor="b"/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283500"/>
            <a:ext cx="7886700" cy="1400175"/>
          </a:xfrm>
        </p:spPr>
        <p:txBody>
          <a:bodyPr/>
          <a:lstStyle>
            <a:lvl1pPr marL="0" indent="0">
              <a:buNone/>
              <a:defRPr sz="2240">
                <a:solidFill>
                  <a:schemeClr val="tx1"/>
                </a:solidFill>
              </a:defRPr>
            </a:lvl1pPr>
            <a:lvl2pPr marL="42670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2pPr>
            <a:lvl3pPr marL="8534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28011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4pPr>
            <a:lvl5pPr marL="170681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5pPr>
            <a:lvl6pPr marL="2133524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6pPr>
            <a:lvl7pPr marL="2560229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7pPr>
            <a:lvl8pPr marL="2986933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8pPr>
            <a:lvl9pPr marL="3413638" indent="0">
              <a:buNone/>
              <a:defRPr sz="14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703917"/>
            <a:ext cx="38862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703917"/>
            <a:ext cx="3886200" cy="4061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0785"/>
            <a:ext cx="7886700" cy="12371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569085"/>
            <a:ext cx="3868340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38070"/>
            <a:ext cx="3868340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569085"/>
            <a:ext cx="3887391" cy="768985"/>
          </a:xfrm>
        </p:spPr>
        <p:txBody>
          <a:bodyPr anchor="b"/>
          <a:lstStyle>
            <a:lvl1pPr marL="0" indent="0">
              <a:buNone/>
              <a:defRPr sz="2240" b="1"/>
            </a:lvl1pPr>
            <a:lvl2pPr marL="426705" indent="0">
              <a:buNone/>
              <a:defRPr sz="1867" b="1"/>
            </a:lvl2pPr>
            <a:lvl3pPr marL="853410" indent="0">
              <a:buNone/>
              <a:defRPr sz="1680" b="1"/>
            </a:lvl3pPr>
            <a:lvl4pPr marL="1280114" indent="0">
              <a:buNone/>
              <a:defRPr sz="1493" b="1"/>
            </a:lvl4pPr>
            <a:lvl5pPr marL="1706819" indent="0">
              <a:buNone/>
              <a:defRPr sz="1493" b="1"/>
            </a:lvl5pPr>
            <a:lvl6pPr marL="2133524" indent="0">
              <a:buNone/>
              <a:defRPr sz="1493" b="1"/>
            </a:lvl6pPr>
            <a:lvl7pPr marL="2560229" indent="0">
              <a:buNone/>
              <a:defRPr sz="1493" b="1"/>
            </a:lvl7pPr>
            <a:lvl8pPr marL="2986933" indent="0">
              <a:buNone/>
              <a:defRPr sz="1493" b="1"/>
            </a:lvl8pPr>
            <a:lvl9pPr marL="3413638" indent="0">
              <a:buNone/>
              <a:defRPr sz="14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338070"/>
            <a:ext cx="3887391" cy="34389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26720"/>
            <a:ext cx="2949178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21598"/>
            <a:ext cx="4629150" cy="4548717"/>
          </a:xfrm>
        </p:spPr>
        <p:txBody>
          <a:bodyPr/>
          <a:lstStyle>
            <a:lvl1pPr>
              <a:defRPr sz="2987"/>
            </a:lvl1pPr>
            <a:lvl2pPr>
              <a:defRPr sz="2613"/>
            </a:lvl2pPr>
            <a:lvl3pPr>
              <a:defRPr sz="2240"/>
            </a:lvl3pPr>
            <a:lvl4pPr>
              <a:defRPr sz="1867"/>
            </a:lvl4pPr>
            <a:lvl5pPr>
              <a:defRPr sz="1867"/>
            </a:lvl5pPr>
            <a:lvl6pPr>
              <a:defRPr sz="1867"/>
            </a:lvl6pPr>
            <a:lvl7pPr>
              <a:defRPr sz="1867"/>
            </a:lvl7pPr>
            <a:lvl8pPr>
              <a:defRPr sz="1867"/>
            </a:lvl8pPr>
            <a:lvl9pPr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20240"/>
            <a:ext cx="2949178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26720"/>
            <a:ext cx="2949178" cy="1493520"/>
          </a:xfrm>
        </p:spPr>
        <p:txBody>
          <a:bodyPr anchor="b"/>
          <a:lstStyle>
            <a:lvl1pPr>
              <a:defRPr sz="29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21598"/>
            <a:ext cx="4629150" cy="4548717"/>
          </a:xfrm>
        </p:spPr>
        <p:txBody>
          <a:bodyPr anchor="t"/>
          <a:lstStyle>
            <a:lvl1pPr marL="0" indent="0">
              <a:buNone/>
              <a:defRPr sz="2987"/>
            </a:lvl1pPr>
            <a:lvl2pPr marL="426705" indent="0">
              <a:buNone/>
              <a:defRPr sz="2613"/>
            </a:lvl2pPr>
            <a:lvl3pPr marL="853410" indent="0">
              <a:buNone/>
              <a:defRPr sz="2240"/>
            </a:lvl3pPr>
            <a:lvl4pPr marL="1280114" indent="0">
              <a:buNone/>
              <a:defRPr sz="1867"/>
            </a:lvl4pPr>
            <a:lvl5pPr marL="1706819" indent="0">
              <a:buNone/>
              <a:defRPr sz="1867"/>
            </a:lvl5pPr>
            <a:lvl6pPr marL="2133524" indent="0">
              <a:buNone/>
              <a:defRPr sz="1867"/>
            </a:lvl6pPr>
            <a:lvl7pPr marL="2560229" indent="0">
              <a:buNone/>
              <a:defRPr sz="1867"/>
            </a:lvl7pPr>
            <a:lvl8pPr marL="2986933" indent="0">
              <a:buNone/>
              <a:defRPr sz="1867"/>
            </a:lvl8pPr>
            <a:lvl9pPr marL="3413638" indent="0">
              <a:buNone/>
              <a:defRPr sz="1867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920240"/>
            <a:ext cx="2949178" cy="3557482"/>
          </a:xfrm>
        </p:spPr>
        <p:txBody>
          <a:bodyPr/>
          <a:lstStyle>
            <a:lvl1pPr marL="0" indent="0">
              <a:buNone/>
              <a:defRPr sz="1493"/>
            </a:lvl1pPr>
            <a:lvl2pPr marL="426705" indent="0">
              <a:buNone/>
              <a:defRPr sz="1307"/>
            </a:lvl2pPr>
            <a:lvl3pPr marL="853410" indent="0">
              <a:buNone/>
              <a:defRPr sz="1120"/>
            </a:lvl3pPr>
            <a:lvl4pPr marL="1280114" indent="0">
              <a:buNone/>
              <a:defRPr sz="933"/>
            </a:lvl4pPr>
            <a:lvl5pPr marL="1706819" indent="0">
              <a:buNone/>
              <a:defRPr sz="933"/>
            </a:lvl5pPr>
            <a:lvl6pPr marL="2133524" indent="0">
              <a:buNone/>
              <a:defRPr sz="933"/>
            </a:lvl6pPr>
            <a:lvl7pPr marL="2560229" indent="0">
              <a:buNone/>
              <a:defRPr sz="933"/>
            </a:lvl7pPr>
            <a:lvl8pPr marL="2986933" indent="0">
              <a:buNone/>
              <a:defRPr sz="933"/>
            </a:lvl8pPr>
            <a:lvl9pPr marL="3413638" indent="0">
              <a:buNone/>
              <a:defRPr sz="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40783"/>
            <a:ext cx="1971675" cy="54243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40783"/>
            <a:ext cx="5800725" cy="54243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5801" y="896112"/>
            <a:ext cx="4546861" cy="1017016"/>
          </a:xfrm>
        </p:spPr>
        <p:txBody>
          <a:bodyPr anchor="t">
            <a:normAutofit/>
          </a:bodyPr>
          <a:lstStyle>
            <a:lvl1pPr algn="r">
              <a:defRPr sz="298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40785"/>
            <a:ext cx="788670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03917"/>
            <a:ext cx="788670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932595"/>
            <a:ext cx="20574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932595"/>
            <a:ext cx="30861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932595"/>
            <a:ext cx="20574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1EC01-9FD6-424B-91CA-87DB07B14C6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46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75" r:id="rId17"/>
  </p:sldLayoutIdLst>
  <p:hf hdr="0" ftr="0" dt="0"/>
  <p:txStyles>
    <p:titleStyle>
      <a:lvl1pPr algn="l" defTabSz="853410" rtl="0" eaLnBrk="1" latinLnBrk="0" hangingPunct="1">
        <a:lnSpc>
          <a:spcPct val="90000"/>
        </a:lnSpc>
        <a:spcBef>
          <a:spcPct val="0"/>
        </a:spcBef>
        <a:buNone/>
        <a:defRPr sz="41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3352" indent="-213352" algn="l" defTabSz="8534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2613" kern="1200">
          <a:solidFill>
            <a:schemeClr val="tx1"/>
          </a:solidFill>
          <a:latin typeface="+mn-lt"/>
          <a:ea typeface="+mn-ea"/>
          <a:cs typeface="+mn-cs"/>
        </a:defRPr>
      </a:lvl1pPr>
      <a:lvl2pPr marL="64005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2pPr>
      <a:lvl3pPr marL="1066762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93467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92017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34687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773581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6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626990" indent="-213352" algn="l" defTabSz="853410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1pPr>
      <a:lvl2pPr marL="426705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53410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1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4pPr>
      <a:lvl5pPr marL="170681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5pPr>
      <a:lvl6pPr marL="2133524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6pPr>
      <a:lvl7pPr marL="2560229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7pPr>
      <a:lvl8pPr marL="2986933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8pPr>
      <a:lvl9pPr marL="3413638" algn="l" defTabSz="853410" rtl="0" eaLnBrk="1" latinLnBrk="0" hangingPunct="1">
        <a:defRPr sz="16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028" y="310187"/>
            <a:ext cx="6685153" cy="9684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Title: Font is Calibri 36pt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28" y="1374151"/>
            <a:ext cx="6685153" cy="4267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Caption Titles: Font is Calibri 24pt</a:t>
            </a:r>
          </a:p>
          <a:p>
            <a:pPr lvl="1"/>
            <a:r>
              <a:rPr lang="en-US" dirty="0"/>
              <a:t>Second level: Font is Calibri 20pt</a:t>
            </a:r>
          </a:p>
          <a:p>
            <a:pPr lvl="2"/>
            <a:r>
              <a:rPr lang="en-US" dirty="0"/>
              <a:t>Third level: Font is Calibri 18pt</a:t>
            </a:r>
          </a:p>
          <a:p>
            <a:pPr lvl="3"/>
            <a:r>
              <a:rPr lang="en-US" dirty="0"/>
              <a:t>Fourth level: Font is Calibri 16pt</a:t>
            </a:r>
          </a:p>
          <a:p>
            <a:pPr lvl="4"/>
            <a:r>
              <a:rPr lang="en-US" dirty="0"/>
              <a:t>Fifth level: Font is Calibri 16pt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3957" y="5932593"/>
            <a:ext cx="511582" cy="340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6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1CB18602-48AD-40E0-B100-F26CE29343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2528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685814" rtl="0" eaLnBrk="1" latinLnBrk="0" hangingPunct="1">
        <a:lnSpc>
          <a:spcPct val="90000"/>
        </a:lnSpc>
        <a:spcBef>
          <a:spcPct val="0"/>
        </a:spcBef>
        <a:buNone/>
        <a:defRPr sz="2571" b="1" kern="1200">
          <a:solidFill>
            <a:schemeClr val="accent1">
              <a:lumMod val="7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685814" rtl="0" eaLnBrk="1" latinLnBrk="0" hangingPunct="1">
        <a:lnSpc>
          <a:spcPct val="90000"/>
        </a:lnSpc>
        <a:spcBef>
          <a:spcPts val="750"/>
        </a:spcBef>
        <a:buFontTx/>
        <a:buNone/>
        <a:defRPr sz="1714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44933" indent="-244933" algn="l" defTabSz="685814" rtl="0" eaLnBrk="1" latinLnBrk="0" hangingPunct="1">
        <a:lnSpc>
          <a:spcPct val="90000"/>
        </a:lnSpc>
        <a:spcBef>
          <a:spcPts val="375"/>
        </a:spcBef>
        <a:buSzPct val="110000"/>
        <a:buFont typeface="Arial" panose="020B0604020202020204" pitchFamily="34" charset="0"/>
        <a:buChar char="•"/>
        <a:defRPr sz="1429" b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328846" indent="-166691" algn="l" defTabSz="685814" rtl="0" eaLnBrk="1" latinLnBrk="0" hangingPunct="1">
        <a:lnSpc>
          <a:spcPct val="90000"/>
        </a:lnSpc>
        <a:spcBef>
          <a:spcPts val="375"/>
        </a:spcBef>
        <a:buSzPct val="110000"/>
        <a:buFont typeface="Calibri" panose="020F0502020204030204" pitchFamily="34" charset="0"/>
        <a:buChar char="&gt;"/>
        <a:defRPr sz="1286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491001" indent="-162155" algn="l" defTabSz="685814" rtl="0" eaLnBrk="1" latinLnBrk="0" hangingPunct="1">
        <a:lnSpc>
          <a:spcPct val="90000"/>
        </a:lnSpc>
        <a:spcBef>
          <a:spcPts val="375"/>
        </a:spcBef>
        <a:buSzPct val="100000"/>
        <a:buFont typeface="Wingdings" panose="05000000000000000000" pitchFamily="2" charset="2"/>
        <a:buChar char="§"/>
        <a:defRPr sz="11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653156" indent="-162155" algn="l" defTabSz="685814" rtl="0" eaLnBrk="1" latinLnBrk="0" hangingPunct="1">
        <a:lnSpc>
          <a:spcPct val="90000"/>
        </a:lnSpc>
        <a:spcBef>
          <a:spcPts val="375"/>
        </a:spcBef>
        <a:buSzPct val="100000"/>
        <a:buFont typeface="Wingdings" panose="05000000000000000000" pitchFamily="2" charset="2"/>
        <a:buChar char="§"/>
        <a:defRPr sz="114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88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95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01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08" indent="-171453" algn="l" defTabSz="68581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7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4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1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27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34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41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48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55" algn="l" defTabSz="68581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04">
          <p15:clr>
            <a:srgbClr val="F26B43"/>
          </p15:clr>
        </p15:guide>
        <p15:guide id="2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orient="horz" pos="936">
          <p15:clr>
            <a:srgbClr val="F26B43"/>
          </p15:clr>
        </p15:guide>
        <p15:guide id="5" pos="462">
          <p15:clr>
            <a:srgbClr val="F26B43"/>
          </p15:clr>
        </p15:guide>
        <p15:guide id="6" orient="horz" pos="1045">
          <p15:clr>
            <a:srgbClr val="F26B43"/>
          </p15:clr>
        </p15:guide>
        <p15:guide id="7" orient="horz" pos="41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35432" y="659359"/>
            <a:ext cx="6007230" cy="1017016"/>
          </a:xfrm>
        </p:spPr>
        <p:txBody>
          <a:bodyPr>
            <a:noAutofit/>
          </a:bodyPr>
          <a:lstStyle/>
          <a:p>
            <a:r>
              <a:rPr lang="en-US" sz="2400" dirty="0"/>
              <a:t>Quantum Computing Showcase for Climate Science – Quantum Computing in the Exploration and Space Communications Division</a:t>
            </a:r>
            <a:endParaRPr lang="en-US" sz="1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85439" y="4891178"/>
            <a:ext cx="4258561" cy="8502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1000" dirty="0"/>
              <a:t> Dr. Harry Shaw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Staff Engineer, Telecommunication and Network Technologies Branch, NASA/GSFC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Advanced Communications Capabilities for Exploration and Science Systems (ACCESS) Project office</a:t>
            </a:r>
          </a:p>
          <a:p>
            <a:pPr>
              <a:spcBef>
                <a:spcPts val="0"/>
              </a:spcBef>
            </a:pPr>
            <a:r>
              <a:rPr lang="en-US" sz="1000" dirty="0"/>
              <a:t>November 29,,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BB0E20-EE00-46D3-BFED-B85CF6472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7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8CED97-63D5-0899-C373-73BD2993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AEA97-23FF-C06F-896B-7439EBB41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 lead the technical work in quantum research in the Exploration and Space Communications division, Advanced Communications Capabilities for Exploration and Science Systems (ACCESS) Project office at NASA/GSFC along with Dr. Haleh Safavi </a:t>
            </a:r>
          </a:p>
          <a:p>
            <a:r>
              <a:rPr lang="en-US" dirty="0"/>
              <a:t>We emphasize STEM through our primary focus areas:</a:t>
            </a:r>
          </a:p>
          <a:p>
            <a:pPr lvl="1"/>
            <a:r>
              <a:rPr lang="en-US" dirty="0"/>
              <a:t>Basic and applied research with our partners to support the development of doctorates in quantum-related fields.</a:t>
            </a:r>
          </a:p>
          <a:p>
            <a:pPr lvl="2"/>
            <a:r>
              <a:rPr lang="en-US" dirty="0"/>
              <a:t>Some of them will end up within NASA</a:t>
            </a:r>
          </a:p>
          <a:p>
            <a:pPr lvl="1"/>
            <a:r>
              <a:rPr lang="en-US" dirty="0"/>
              <a:t>Planning for eventual operations of quantum enabled satellites</a:t>
            </a:r>
          </a:p>
          <a:p>
            <a:pPr lvl="1"/>
            <a:r>
              <a:rPr lang="en-US" dirty="0"/>
              <a:t>Improving “quantum literacy” within the American student population with an emphasis on bringing women and underrepresented minorities into the quantum world</a:t>
            </a:r>
          </a:p>
          <a:p>
            <a:pPr lvl="2"/>
            <a:r>
              <a:rPr lang="en-US" dirty="0"/>
              <a:t>We have a very robust intern program.</a:t>
            </a:r>
          </a:p>
          <a:p>
            <a:pPr lvl="1"/>
            <a:r>
              <a:rPr lang="en-US" dirty="0"/>
              <a:t>We are not full-time researchers. We have “day jobs” operating communications satellites and ground stations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55538-1CF1-1D55-2978-AA4F5939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14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5AE0-9FEC-4A15-9D3E-30C3AEC6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Quantum Space Telecommunication and Algorithms Research (Q-STAR) Laboratory </a:t>
            </a:r>
            <a:r>
              <a:rPr lang="en-US" sz="2400" dirty="0"/>
              <a:t>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4D6A8-D6D1-4AEF-BF3B-72A2ADC9C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C993AE3-1C52-4D9C-BE2A-40018CF3EEDE}"/>
              </a:ext>
            </a:extLst>
          </p:cNvPr>
          <p:cNvSpPr txBox="1">
            <a:spLocks/>
          </p:cNvSpPr>
          <p:nvPr/>
        </p:nvSpPr>
        <p:spPr>
          <a:xfrm>
            <a:off x="6457950" y="5932595"/>
            <a:ext cx="205740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713232" rtl="0" eaLnBrk="1" latinLnBrk="0" hangingPunct="1">
              <a:defRPr sz="112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C0260B3-B210-404E-8A5D-E569A5D7D4A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F5DF6-66DE-4C4D-8F92-9F711F252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682" y="929107"/>
            <a:ext cx="2703779" cy="26348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80328A-BA04-4DE7-98D3-8B865FBBC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350" y="1145107"/>
            <a:ext cx="3304685" cy="2418893"/>
          </a:xfrm>
          <a:prstGeom prst="rect">
            <a:avLst/>
          </a:prstGeom>
        </p:spPr>
      </p:pic>
      <p:pic>
        <p:nvPicPr>
          <p:cNvPr id="9" name="Picture 4" descr="Steve Stochaj">
            <a:extLst>
              <a:ext uri="{FF2B5EF4-FFF2-40B4-BE49-F238E27FC236}">
                <a16:creationId xmlns:a16="http://schemas.microsoft.com/office/drawing/2014/main" id="{C03B560E-4640-45F2-BD44-80EEF9C4B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98" y="4056811"/>
            <a:ext cx="1148429" cy="114842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Virginia Ayres">
            <a:extLst>
              <a:ext uri="{FF2B5EF4-FFF2-40B4-BE49-F238E27FC236}">
                <a16:creationId xmlns:a16="http://schemas.microsoft.com/office/drawing/2014/main" id="{0937D991-3207-4715-8E51-4B74E7085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562" y="4083094"/>
            <a:ext cx="870169" cy="11783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hysics - Sebastian Deffner">
            <a:extLst>
              <a:ext uri="{FF2B5EF4-FFF2-40B4-BE49-F238E27FC236}">
                <a16:creationId xmlns:a16="http://schemas.microsoft.com/office/drawing/2014/main" id="{603F1629-90C9-4C16-A489-C8D9844EA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284" y="3962118"/>
            <a:ext cx="884587" cy="11783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CCE84B-5DCE-4AA8-8436-00F0416650A1}"/>
              </a:ext>
            </a:extLst>
          </p:cNvPr>
          <p:cNvSpPr txBox="1"/>
          <p:nvPr/>
        </p:nvSpPr>
        <p:spPr>
          <a:xfrm>
            <a:off x="4449918" y="5282552"/>
            <a:ext cx="2057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New Mexico State (PI Steven Stochai) – Development of an optical communications testbed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948549-A55C-4385-9DC5-CA20F4D0D970}"/>
              </a:ext>
            </a:extLst>
          </p:cNvPr>
          <p:cNvSpPr txBox="1"/>
          <p:nvPr/>
        </p:nvSpPr>
        <p:spPr>
          <a:xfrm>
            <a:off x="6279443" y="3567184"/>
            <a:ext cx="1337841" cy="52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Grants and Subcontracts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E993A-DB75-4B3C-A39B-867276E5E4D0}"/>
              </a:ext>
            </a:extLst>
          </p:cNvPr>
          <p:cNvSpPr txBox="1"/>
          <p:nvPr/>
        </p:nvSpPr>
        <p:spPr>
          <a:xfrm>
            <a:off x="6417076" y="5309826"/>
            <a:ext cx="14085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Michigan State (PI Virginia Ayres) - Quantum Demonstration Project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908F73-2544-4AC8-A53F-649ABDC79715}"/>
              </a:ext>
            </a:extLst>
          </p:cNvPr>
          <p:cNvSpPr txBox="1"/>
          <p:nvPr/>
        </p:nvSpPr>
        <p:spPr>
          <a:xfrm>
            <a:off x="7825658" y="5205240"/>
            <a:ext cx="13183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UMBC (PI Sebastian Deffner) – Quantum Thermodynamics</a:t>
            </a:r>
          </a:p>
        </p:txBody>
      </p:sp>
      <p:pic>
        <p:nvPicPr>
          <p:cNvPr id="19" name="Picture 18" descr="A person standing in a hallway&#10;&#10;Description automatically generated with medium confidence">
            <a:extLst>
              <a:ext uri="{FF2B5EF4-FFF2-40B4-BE49-F238E27FC236}">
                <a16:creationId xmlns:a16="http://schemas.microsoft.com/office/drawing/2014/main" id="{0248705C-C18E-8CC4-5ACE-C74052D242D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3" t="25777" r="24004" b="2154"/>
          <a:stretch/>
        </p:blipFill>
        <p:spPr>
          <a:xfrm>
            <a:off x="3123560" y="3556905"/>
            <a:ext cx="1014379" cy="1014379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34E55F-EB90-D3A4-8C79-AFF99BA0CE14}"/>
              </a:ext>
            </a:extLst>
          </p:cNvPr>
          <p:cNvSpPr txBox="1"/>
          <p:nvPr/>
        </p:nvSpPr>
        <p:spPr>
          <a:xfrm>
            <a:off x="3105347" y="4484712"/>
            <a:ext cx="1018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Collin Frink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B790EF-12BB-2426-B294-93C4753787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746" y="929107"/>
            <a:ext cx="3122272" cy="48717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C6773-26C5-7D99-CAB2-F3FFBC3D72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0207" y="4761711"/>
            <a:ext cx="971484" cy="14081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7E0FFE-D21B-38E7-D76C-96B185C2AEED}"/>
              </a:ext>
            </a:extLst>
          </p:cNvPr>
          <p:cNvSpPr txBox="1"/>
          <p:nvPr/>
        </p:nvSpPr>
        <p:spPr>
          <a:xfrm>
            <a:off x="3095456" y="6125537"/>
            <a:ext cx="11211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Alan Hylton</a:t>
            </a:r>
          </a:p>
        </p:txBody>
      </p:sp>
    </p:spTree>
    <p:extLst>
      <p:ext uri="{BB962C8B-B14F-4D97-AF65-F5344CB8AC3E}">
        <p14:creationId xmlns:p14="http://schemas.microsoft.com/office/powerpoint/2010/main" val="4267644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8B349-A4B2-F84A-66FA-15D5B457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the Q-STAR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FF237-E2F7-7EFF-6218-36C1BEDEC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STEM and Outreach in quantum communications and computing. </a:t>
            </a:r>
          </a:p>
          <a:p>
            <a:r>
              <a:rPr lang="en-US" dirty="0"/>
              <a:t>We have two quantum communications laboratories staffed by professionals dedicated to pursuing research goals through STEM</a:t>
            </a:r>
          </a:p>
          <a:p>
            <a:r>
              <a:rPr lang="en-US" dirty="0"/>
              <a:t>Every intern that comes into the organization will get a ‘hands on’ opportunity with the quantum lab equipment. We are expanding to include high school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A873C-9DC9-81FA-796C-8B617046C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AA2CA1-C4C9-5B44-B958-74D1D8717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49" y="4026183"/>
            <a:ext cx="2711777" cy="2033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51105B-A881-5DFE-00AD-6749DB99214B}"/>
              </a:ext>
            </a:extLst>
          </p:cNvPr>
          <p:cNvSpPr txBox="1"/>
          <p:nvPr/>
        </p:nvSpPr>
        <p:spPr>
          <a:xfrm>
            <a:off x="3481634" y="4442934"/>
            <a:ext cx="46379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KIPP Washington, DC High School students getting a hands-on experience with Quantum Key Distribution  taught by a GSFC Summer intern</a:t>
            </a:r>
          </a:p>
        </p:txBody>
      </p:sp>
    </p:spTree>
    <p:extLst>
      <p:ext uri="{BB962C8B-B14F-4D97-AF65-F5344CB8AC3E}">
        <p14:creationId xmlns:p14="http://schemas.microsoft.com/office/powerpoint/2010/main" val="118489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9A747-7C78-90EE-10AD-57D02597C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Quantum Computing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0196B-64A3-94E5-6E37-0550ECB2F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Make Quantum Computing as a Service (QaaS) a routine activity</a:t>
            </a:r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Access, test and benchmark quantum computing resources for NASA’s long-term needs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Experience has shown us that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access to industry resources alone is a daunting process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Q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uantum computing is a new paradigm for problem solving within NASA and the needs will vary greatly across subject areas. Gauging th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e required level and timing of industry involvement is important due to limited Government resources.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2" fontAlgn="base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Industry resources may not be readily available to the Government due to IT security restrictions, </a:t>
            </a:r>
          </a:p>
          <a:p>
            <a:pPr lvl="2" fontAlgn="base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Industry resources must be evaluated against the complexity of the problems to be considered. (*Is it a million qubit problem?)</a:t>
            </a:r>
          </a:p>
          <a:p>
            <a:pPr lvl="2" fontAlgn="base"/>
            <a:endParaRPr lang="en-US" sz="105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Demonstrate expertise in both development and implementation of quantum algorithms on quantum resources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1" fontAlgn="base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Quantum Sparse Sensing (QSS) protocols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 are first.</a:t>
            </a:r>
          </a:p>
          <a:p>
            <a:pPr lvl="1" fontAlgn="base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The application is compression of LIDAR data sets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Establish a path to low-cost quantum computing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/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Q-STAR team is ready to attack new problems withi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n whatever constraints NASA dictates</a:t>
            </a:r>
            <a:endParaRPr lang="en-US" sz="1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Contribute to the advancement of quantum computing by fostering research ideas and STEM training for personnel in quantum computing</a:t>
            </a:r>
            <a:r>
              <a:rPr lang="en-US" sz="1800" u="none" strike="noStrike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en-US" sz="1427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9683E-262C-F320-6102-D6F32F1C6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82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32D7-CDC0-CDCF-5683-FF71C6838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Q-STAR Quantum Computing – Why LIDAR?  </a:t>
            </a:r>
            <a:r>
              <a:rPr lang="en-US" b="0" i="0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​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E7671-6990-4B52-899B-FA142A4B9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41" y="879835"/>
            <a:ext cx="6373109" cy="5050254"/>
          </a:xfrm>
        </p:spPr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Lots of available data within GSFC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is a tractable problem that we could compare quantum sparse sensing to classical compressive sensing that is already being done.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provides a problem that we can determine if there is a quantum advantage over classical compressive sensing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We have the required personnel and capabilities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D13A4-EF2F-2969-F473-4CC64B9B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6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D91BB2-DB9C-E0E1-23A1-548E80F57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621" y="642712"/>
            <a:ext cx="4029075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67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14A3-9555-8DC8-8D09-6C462519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Computing Focus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6CE5A-5C7B-D7CC-0E12-CA0B8CB0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622E74-95F1-C992-3621-CC6E6ADE8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96" y="2782137"/>
            <a:ext cx="2149969" cy="28657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4A6B16-704B-B8E9-5AE9-6628D5440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620" y="3565373"/>
            <a:ext cx="2972634" cy="20140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68B60B-4A26-53EC-59CC-C2B409F9CD6F}"/>
              </a:ext>
            </a:extLst>
          </p:cNvPr>
          <p:cNvSpPr txBox="1"/>
          <p:nvPr/>
        </p:nvSpPr>
        <p:spPr>
          <a:xfrm>
            <a:off x="0" y="821331"/>
            <a:ext cx="29879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Dr. Erika Jones, Computational Sciences and Informatics, PhD</a:t>
            </a:r>
          </a:p>
          <a:p>
            <a:r>
              <a:rPr lang="en-US" sz="1800" dirty="0"/>
              <a:t>George Mason University</a:t>
            </a:r>
          </a:p>
          <a:p>
            <a:r>
              <a:rPr lang="en-US" sz="1800" dirty="0"/>
              <a:t>Team Lead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5CAD3A-64CD-95A9-250F-336613935ECA}"/>
              </a:ext>
            </a:extLst>
          </p:cNvPr>
          <p:cNvSpPr txBox="1"/>
          <p:nvPr/>
        </p:nvSpPr>
        <p:spPr>
          <a:xfrm>
            <a:off x="2858315" y="808534"/>
            <a:ext cx="265636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Naveed Naimipour, Doctoral</a:t>
            </a:r>
          </a:p>
          <a:p>
            <a:r>
              <a:rPr lang="en-US" sz="1800" dirty="0"/>
              <a:t>Graduate Student, EE, University of Illinois-Chicago &amp; O</a:t>
            </a:r>
            <a:r>
              <a:rPr lang="en-US" sz="18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riginator of our quantum compressive sensing thrust through doctoral research.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C53F22-B005-DE43-54CA-F4D83097D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704" y="3182205"/>
            <a:ext cx="2401928" cy="239726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5337E6E-2471-927C-2DE6-10118CB4F796}"/>
              </a:ext>
            </a:extLst>
          </p:cNvPr>
          <p:cNvSpPr txBox="1"/>
          <p:nvPr/>
        </p:nvSpPr>
        <p:spPr>
          <a:xfrm>
            <a:off x="5608948" y="807990"/>
            <a:ext cx="36104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Collin Frink, University of Wisconsin, Madison</a:t>
            </a:r>
          </a:p>
          <a:p>
            <a:r>
              <a:rPr lang="en-US" sz="1800" dirty="0"/>
              <a:t>B.S. in AMEP (Applied Math, Engineering, Physics) and Computer Science) Former GSFC Intern and New Hire. Coding the quantum algorithms and establishing benchmarks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5B345B-85E1-D693-3105-9EE62F0C4D3A}"/>
              </a:ext>
            </a:extLst>
          </p:cNvPr>
          <p:cNvSpPr txBox="1"/>
          <p:nvPr/>
        </p:nvSpPr>
        <p:spPr>
          <a:xfrm>
            <a:off x="2213775" y="5904046"/>
            <a:ext cx="4963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The team also has access to our external partners</a:t>
            </a:r>
          </a:p>
        </p:txBody>
      </p:sp>
    </p:spTree>
    <p:extLst>
      <p:ext uri="{BB962C8B-B14F-4D97-AF65-F5344CB8AC3E}">
        <p14:creationId xmlns:p14="http://schemas.microsoft.com/office/powerpoint/2010/main" val="4087805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2EF3-7DAF-D871-9C39-F4D8C054A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Sparse Sensing Algorithms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D786F2-3AB8-C43E-12EE-2457957DEB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1137269"/>
            <a:ext cx="8959850" cy="453424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C86E2-C666-E39F-DDD4-3725ABF81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7073A-E281-0B08-4826-E1508B2C3280}"/>
              </a:ext>
            </a:extLst>
          </p:cNvPr>
          <p:cNvSpPr txBox="1"/>
          <p:nvPr/>
        </p:nvSpPr>
        <p:spPr>
          <a:xfrm>
            <a:off x="335241" y="5529792"/>
            <a:ext cx="7979199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Sherbert, Kyle M</a:t>
            </a:r>
            <a:r>
              <a:rPr lang="en-US" sz="1600" baseline="30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., Naveed Naimipour</a:t>
            </a:r>
            <a:r>
              <a:rPr lang="en-US" sz="1600" baseline="300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**</a:t>
            </a:r>
            <a:r>
              <a:rPr lang="en-US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Haleh Safavi, Harry C. Shaw, and Mojtaba Soltanalian. "Quantum compressive sensing: mathematical machinery, quantum algorithms, and quantum circuitry." </a:t>
            </a:r>
            <a:r>
              <a:rPr lang="en-US" sz="1600" i="1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Applied Sciences</a:t>
            </a:r>
            <a:r>
              <a:rPr lang="en-US" sz="1600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12, no. 15 (2022): 7525. 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7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AC39B-7892-827A-A290-6AFA766D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Compressive Sensing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E05EC9-35F3-F7B7-5C70-4EC9F9942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1228430"/>
            <a:ext cx="8959850" cy="435192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534D7-5C47-464D-8C4D-0067A8D4B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065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787D-23A1-24F6-37B7-38FA2CC0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Sparse Sensing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ACCD3-0DDA-01C6-C4F2-B95464635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103389-1254-4B8E-4C7C-A09BB78C6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963" y="895629"/>
            <a:ext cx="4091233" cy="24978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BCE1F9-F931-B7D3-BD7A-697C7D693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3" y="3534142"/>
            <a:ext cx="4496586" cy="2522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896BF9-7F5A-31F6-E4EA-8D7BE9401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63" y="900260"/>
            <a:ext cx="4572000" cy="2503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56EBD4-30B6-B573-E59A-80700C1A3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4804" y="3519617"/>
            <a:ext cx="4261289" cy="2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12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71BC4-510F-E452-5A34-A5C8CD64C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Projection Method for Quantum Phase Estimation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623CB-0514-461A-7354-CB9ABCCC5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11</a:t>
            </a:fld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723CA8D-12C1-2978-EF6C-91C4396B5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997645"/>
            <a:ext cx="8959850" cy="481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603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083C-973F-2B3C-99A0-5CFCC82A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Braket: Training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8F3522-E703-D516-072A-12CEB0157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12</a:t>
            </a:fld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6F03B7B-CD76-1429-9317-38AB4E89D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1249265"/>
            <a:ext cx="8959850" cy="431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26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F7BB4-E335-A05D-E475-8DDBB46B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Braket: QSS Projection and Beyond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3229EC-34CA-057C-327A-C31A46DC71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8" y="1175631"/>
            <a:ext cx="8959850" cy="44575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9DDE0-BF42-B399-C778-5C74D8B99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8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5FDBC-6280-D709-A4A1-2691382B4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36082-5D1F-BF8E-C339-1CF64A471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a robust effort in Quantum Computing at NASA/Goddard Space Flight Center in the Exploration and Space Communications division</a:t>
            </a:r>
          </a:p>
          <a:p>
            <a:r>
              <a:rPr lang="en-US" dirty="0"/>
              <a:t>We are interested in finding new problems for which we can determine if quantum computing provides a quantum advantage over classical computing.</a:t>
            </a:r>
          </a:p>
          <a:p>
            <a:pPr lvl="1"/>
            <a:r>
              <a:rPr lang="en-US" dirty="0"/>
              <a:t>But we cannot contribute to solving problems that we are not aware of. </a:t>
            </a:r>
          </a:p>
          <a:p>
            <a:pPr lvl="1"/>
            <a:r>
              <a:rPr lang="en-US" dirty="0"/>
              <a:t>We need stakeholders to bring us problems that we can evaluate.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E7DF8D-E194-5418-16C0-A5ACDC71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260B3-B210-404E-8A5D-E569A5D7D4A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99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CaN Master Slid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4023</TotalTime>
  <Words>826</Words>
  <Application>Microsoft Office PowerPoint</Application>
  <PresentationFormat>Custom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Wingdings</vt:lpstr>
      <vt:lpstr>Office Theme</vt:lpstr>
      <vt:lpstr>SCaN Master Slide</vt:lpstr>
      <vt:lpstr>Quantum Computing Showcase for Climate Science – Quantum Computing in the Exploration and Space Communications Division</vt:lpstr>
      <vt:lpstr>Introduction</vt:lpstr>
      <vt:lpstr>Quantum Space Telecommunication and Algorithms Research (Q-STAR) Laboratory  Team</vt:lpstr>
      <vt:lpstr>Overview of the Q-STAR activities</vt:lpstr>
      <vt:lpstr>Quantum Computing Goals</vt:lpstr>
      <vt:lpstr>Q-STAR Quantum Computing – Why LIDAR?  ​</vt:lpstr>
      <vt:lpstr>Quantum Computing Focus Team</vt:lpstr>
      <vt:lpstr>Quantum Sparse Sensing Algorithms</vt:lpstr>
      <vt:lpstr>Compressive Sensing</vt:lpstr>
      <vt:lpstr>Quantum Sparse Sensing Overview</vt:lpstr>
      <vt:lpstr>Projection Method for Quantum Phase Estimation</vt:lpstr>
      <vt:lpstr>Braket: Training Results</vt:lpstr>
      <vt:lpstr>Braket: QSS Projection and Beyond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Shaw, Harry C. (GSFC-5660)</cp:lastModifiedBy>
  <cp:revision>202</cp:revision>
  <dcterms:created xsi:type="dcterms:W3CDTF">2017-06-04T15:51:08Z</dcterms:created>
  <dcterms:modified xsi:type="dcterms:W3CDTF">2023-11-20T18:29:55Z</dcterms:modified>
</cp:coreProperties>
</file>