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94C8"/>
    <a:srgbClr val="699FCF"/>
    <a:srgbClr val="598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4" d="100"/>
          <a:sy n="124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30AB8-8243-2443-91CD-49A9A644329D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BA9D9-560C-4445-9C49-3A8BF041E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53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0831B2E-9EE0-22DE-7F90-DE6682113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A planet and the moon&#10;&#10;Description automatically generated">
            <a:extLst>
              <a:ext uri="{FF2B5EF4-FFF2-40B4-BE49-F238E27FC236}">
                <a16:creationId xmlns:a16="http://schemas.microsoft.com/office/drawing/2014/main" id="{B797217D-45CD-2506-0EB4-310623B328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5EBA5300-B504-F0F4-382D-89D6956994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75894" y="283542"/>
            <a:ext cx="876300" cy="730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31C4F3-4098-62E7-B0BA-A231336268EA}"/>
              </a:ext>
            </a:extLst>
          </p:cNvPr>
          <p:cNvSpPr txBox="1"/>
          <p:nvPr userDrawn="1"/>
        </p:nvSpPr>
        <p:spPr>
          <a:xfrm>
            <a:off x="395478" y="6349354"/>
            <a:ext cx="9348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solidFill>
                  <a:schemeClr val="bg1"/>
                </a:solidFill>
                <a:latin typeface="Helvetica" pitchFamily="2" charset="0"/>
              </a:rPr>
              <a:t>www.nasa.gov</a:t>
            </a:r>
            <a:endParaRPr lang="en-US" sz="9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90E26D-51FD-BC6F-A164-BDB8D62EE0C1}"/>
              </a:ext>
            </a:extLst>
          </p:cNvPr>
          <p:cNvSpPr txBox="1"/>
          <p:nvPr userDrawn="1"/>
        </p:nvSpPr>
        <p:spPr>
          <a:xfrm>
            <a:off x="9260779" y="488301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National Aeronautics and</a:t>
            </a:r>
          </a:p>
          <a:p>
            <a:pPr algn="r"/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Space Administration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A4C3F8-CFCB-B8D6-045D-4D48377F95C8}"/>
              </a:ext>
            </a:extLst>
          </p:cNvPr>
          <p:cNvCxnSpPr>
            <a:cxnSpLocks/>
          </p:cNvCxnSpPr>
          <p:nvPr userDrawn="1"/>
        </p:nvCxnSpPr>
        <p:spPr>
          <a:xfrm>
            <a:off x="10784662" y="295485"/>
            <a:ext cx="0" cy="730250"/>
          </a:xfrm>
          <a:prstGeom prst="line">
            <a:avLst/>
          </a:prstGeom>
          <a:ln w="635">
            <a:solidFill>
              <a:schemeClr val="bg1">
                <a:alpha val="5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83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D98CC-DC53-B24C-8E2D-563CF853D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0" y="136525"/>
            <a:ext cx="9626600" cy="64071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CDC8-A732-3C64-6A44-D358E4652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7B148-9621-3372-C9AA-E06FEA26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8475-BD47-7806-4C73-1C8D7CA8D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04986-CB2D-88D7-39E0-CF204630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FC0C-EF00-7F09-C946-760D994F8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C4E14-AF67-DF44-D426-7E0749A88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B0F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70BFC-946D-4751-CEA1-0BF28197C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C120E-623C-B6B9-A0BE-6B18D96F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E7E19-9122-87DA-EC58-172EFC3F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1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590D-360F-CD0F-4777-73A832C0D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E7377-AA6E-3BC9-52C2-AE9B88238D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816189-46AD-D60A-83B5-2B1E39D62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FA632-CB7E-9CF0-4F45-D08DA56B6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7B39E-EBE6-82AC-5DDB-FCA06F85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9B5A8A-8D16-E265-BCBB-70DC0DB6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1218-B7EC-361E-9334-8624454B9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14107-AAD6-89FB-A56E-FC8CE6216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61F35-C0A6-0DC4-BD52-892938707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B18295-ED4B-0B9A-3CD4-52B64F8F2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F1D4B3-8A8B-D240-12DA-7B274FEFED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1FE29-CE51-30A7-D796-D008EC89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44FF03-7262-DB23-F6C6-3D8E5F2F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CE0537-7628-EEB9-38E6-1C7734DE4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0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193E-3EC7-CC5E-7D23-D747FF77C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8BA83-AE4A-4BC2-5F18-E6FFD3499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2FCB4-D5FD-3847-412D-B4B131D1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DCFD71-0684-1EAE-D192-4B00D98B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8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0BEB43-30DE-1EAD-94CF-3D46D02A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590144-C7E8-2814-3526-73817990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759D1-AD55-14F0-FC4E-6A9F7F695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9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E966A-5FCD-4531-5862-FD1400CF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001EA-A795-700F-6E02-6D474C2F9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2BA78-0FEC-4369-76B7-09F5AE19B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CF756-1E5D-4B2F-5E15-53737C2B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F240F-E673-A28D-B349-E8B9E435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35700E-C4C9-699A-8C92-6C5DB5FFC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6CAE-A209-6772-9A47-75B1EC88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51016F-3768-1E45-1BAC-F2A6284719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F5FD0-8069-AC83-D5E2-8D4A5AC90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F8D37-C1F9-B916-1E70-9B9EB9ED2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7184A-E3A9-A3A1-8F7F-40C8723D1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B1B8D-50EA-6D77-554E-577182EC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6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F8BF-7134-4962-F783-A7ACDC33E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BDF5C-EC53-9663-59A0-BD58DE30A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F43E2-D49F-485D-168B-0CD191D8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C101D-C47C-F588-8C11-4933FCAE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5799B-6A86-5F60-21AE-F63858DED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77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D4EF94-02FE-254F-053C-7244B53A2F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7CB20-874F-A152-3E8A-C529FF9E7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95CFC-4178-6098-4B67-936DB7FBB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765D6-E0D2-2176-B5C4-5CA192BC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36F93-BB82-7D1E-BFC1-9B9EE3C13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69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ED6361-9AA5-9C4E-A552-BCFF291AB273}"/>
              </a:ext>
            </a:extLst>
          </p:cNvPr>
          <p:cNvSpPr/>
          <p:nvPr userDrawn="1"/>
        </p:nvSpPr>
        <p:spPr>
          <a:xfrm>
            <a:off x="8920480" y="0"/>
            <a:ext cx="3271520" cy="904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D1375-D9EC-CA7F-5A2B-D1D7FB31E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E08E7-8BCF-C7D6-BBDC-B73A081FB6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35B8D-E0BE-424A-BCFB-E7F3B87E768A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76C49-02DE-209B-6096-2E3F3B983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F30E5-2022-1569-FD08-8F4C660F3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25C7E-4574-AF42-8D7F-172A43A579C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811A34A-391C-1798-C264-9356591619FC}"/>
              </a:ext>
            </a:extLst>
          </p:cNvPr>
          <p:cNvGrpSpPr/>
          <p:nvPr userDrawn="1"/>
        </p:nvGrpSpPr>
        <p:grpSpPr>
          <a:xfrm>
            <a:off x="0" y="0"/>
            <a:ext cx="12192000" cy="914400"/>
            <a:chOff x="0" y="1752600"/>
            <a:chExt cx="12192000" cy="914400"/>
          </a:xfrm>
        </p:grpSpPr>
        <p:pic>
          <p:nvPicPr>
            <p:cNvPr id="8" name="Picture 7" descr="a.jpg">
              <a:extLst>
                <a:ext uri="{FF2B5EF4-FFF2-40B4-BE49-F238E27FC236}">
                  <a16:creationId xmlns:a16="http://schemas.microsoft.com/office/drawing/2014/main" id="{E19433A7-B3E7-2EDE-88B1-25EAFD6C8A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/>
            <a:srcRect l="16981" t="17609" b="49792"/>
            <a:stretch/>
          </p:blipFill>
          <p:spPr>
            <a:xfrm>
              <a:off x="0" y="1752600"/>
              <a:ext cx="3581400" cy="9144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88E1A4F-2C9F-E4F1-7EE4-4629D80D718F}"/>
                </a:ext>
              </a:extLst>
            </p:cNvPr>
            <p:cNvSpPr/>
            <p:nvPr userDrawn="1"/>
          </p:nvSpPr>
          <p:spPr bwMode="auto">
            <a:xfrm>
              <a:off x="228600" y="1752600"/>
              <a:ext cx="8915400" cy="914400"/>
            </a:xfrm>
            <a:prstGeom prst="rect">
              <a:avLst/>
            </a:pr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34000">
                  <a:schemeClr val="tx1"/>
                </a:gs>
              </a:gsLst>
              <a:lin ang="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377" rtl="0" eaLnBrk="0" fontAlgn="base" latinLnBrk="0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1" u="none" strike="noStrike" cap="none" normalizeH="0" baseline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B570CB-4FC2-B941-0360-ECD75766F2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8966" y="1884680"/>
              <a:ext cx="753034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064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6CB6C0-CEE9-D1A3-C32B-DDCE2693A6E4}"/>
              </a:ext>
            </a:extLst>
          </p:cNvPr>
          <p:cNvGrpSpPr/>
          <p:nvPr/>
        </p:nvGrpSpPr>
        <p:grpSpPr>
          <a:xfrm>
            <a:off x="3321935" y="2946284"/>
            <a:ext cx="8542118" cy="2781697"/>
            <a:chOff x="3321935" y="2946284"/>
            <a:chExt cx="8542118" cy="27816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34122F3-E3EB-A7CB-410B-6A2FFBE8DBB5}"/>
                </a:ext>
              </a:extLst>
            </p:cNvPr>
            <p:cNvSpPr txBox="1"/>
            <p:nvPr/>
          </p:nvSpPr>
          <p:spPr>
            <a:xfrm>
              <a:off x="3321935" y="2946284"/>
              <a:ext cx="8542118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3800" b="1" i="0" dirty="0">
                  <a:solidFill>
                    <a:srgbClr val="5994C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elvetica" pitchFamily="2" charset="0"/>
                </a:rPr>
                <a:t>ACCESS Rationale</a:t>
              </a:r>
              <a:endParaRPr lang="en-US" sz="3800" b="1" dirty="0">
                <a:solidFill>
                  <a:srgbClr val="5994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D249240-1046-DBD7-AB6D-566BFBF3741F}"/>
                </a:ext>
              </a:extLst>
            </p:cNvPr>
            <p:cNvSpPr txBox="1"/>
            <p:nvPr/>
          </p:nvSpPr>
          <p:spPr>
            <a:xfrm>
              <a:off x="5314571" y="3588934"/>
              <a:ext cx="6421694" cy="21390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0" fontAlgn="base">
                <a:spcAft>
                  <a:spcPts val="600"/>
                </a:spcAft>
              </a:pPr>
              <a:r>
                <a:rPr lang="en-US" b="1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Michael J. Wright, EDL Strategic Capability Lead (Acting)</a:t>
              </a:r>
            </a:p>
            <a:p>
              <a:pPr algn="r" rtl="0" fontAlgn="base">
                <a:spcAft>
                  <a:spcPts val="600"/>
                </a:spcAft>
              </a:pPr>
              <a:r>
                <a:rPr lang="en-US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Eric Stern, ACCESS NASA Technical Lead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r" rtl="0" fontAlgn="base">
                <a:spcAft>
                  <a:spcPts val="600"/>
                </a:spcAft>
              </a:pPr>
              <a:endParaRPr lang="en-US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endParaRPr>
            </a:p>
            <a:p>
              <a:pPr algn="r" rtl="0" fontAlgn="base">
                <a:spcAft>
                  <a:spcPts val="600"/>
                </a:spcAft>
              </a:pPr>
              <a:r>
                <a:rPr lang="en-US" b="0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NASA’s Space Technology Mission Directorate</a:t>
              </a:r>
              <a:r>
                <a:rPr lang="en-US" b="0" i="0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r" rtl="0" fontAlgn="base">
                <a:spcAft>
                  <a:spcPts val="600"/>
                </a:spcAft>
              </a:pPr>
              <a:r>
                <a:rPr lang="en-US" b="0" i="0" u="none" strike="noStrike" dirty="0"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November 29, 2023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5544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9E9E1-B4E3-8830-AB57-C613C4B4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STRI: Motivations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B49BF-E00D-BFF0-2907-AA8191BBFC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t="685" r="658" b="947"/>
          <a:stretch/>
        </p:blipFill>
        <p:spPr>
          <a:xfrm>
            <a:off x="33391" y="1016017"/>
            <a:ext cx="2653651" cy="2653651"/>
          </a:xfrm>
          <a:prstGeom prst="rect">
            <a:avLst/>
          </a:prstGeom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F8220E-ACE4-0696-C3C0-53336DDEF5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082" y="1012313"/>
            <a:ext cx="4125370" cy="23205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16AE0E-9580-E095-5403-E4390BA60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082" y="4435626"/>
            <a:ext cx="4125370" cy="23205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23F186-59AE-FDA9-FA5A-0797F0C5EF9A}"/>
              </a:ext>
            </a:extLst>
          </p:cNvPr>
          <p:cNvSpPr/>
          <p:nvPr/>
        </p:nvSpPr>
        <p:spPr>
          <a:xfrm>
            <a:off x="2797206" y="1285391"/>
            <a:ext cx="5037352" cy="877163"/>
          </a:xfrm>
          <a:prstGeom prst="rect">
            <a:avLst/>
          </a:prstGeom>
          <a:solidFill>
            <a:srgbClr val="4F81B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00" i="1" kern="0" dirty="0">
                <a:solidFill>
                  <a:prstClr val="white"/>
                </a:solidFill>
              </a:rPr>
              <a:t>Missions like operational crewed Moon/Mars exploration and Mars sample return demand an ability to quantify entry system reliability prior to flight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2A6F8-A961-2038-36BC-1365E444855B}"/>
              </a:ext>
            </a:extLst>
          </p:cNvPr>
          <p:cNvSpPr txBox="1"/>
          <p:nvPr/>
        </p:nvSpPr>
        <p:spPr>
          <a:xfrm>
            <a:off x="2797206" y="2342842"/>
            <a:ext cx="50373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Key Needs: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Risk and performance based architecture trades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Establish system reliability for flight certification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Bridge ground-to-flight testing gap; reduce system risk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Support sustainability and block upgrades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51F6A4-E5E5-D4DB-7C95-B83CB968217A}"/>
              </a:ext>
            </a:extLst>
          </p:cNvPr>
          <p:cNvSpPr txBox="1"/>
          <p:nvPr/>
        </p:nvSpPr>
        <p:spPr>
          <a:xfrm>
            <a:off x="228600" y="990600"/>
            <a:ext cx="213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Mars Sample Return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51F75-7AE3-F789-F673-0A05AC662806}"/>
              </a:ext>
            </a:extLst>
          </p:cNvPr>
          <p:cNvSpPr txBox="1"/>
          <p:nvPr/>
        </p:nvSpPr>
        <p:spPr>
          <a:xfrm>
            <a:off x="9570136" y="6426059"/>
            <a:ext cx="2563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Human Mars Exploration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39E632-C2EC-D9B9-A6D8-9985F24E17FC}"/>
              </a:ext>
            </a:extLst>
          </p:cNvPr>
          <p:cNvSpPr txBox="1"/>
          <p:nvPr/>
        </p:nvSpPr>
        <p:spPr>
          <a:xfrm>
            <a:off x="11199620" y="985195"/>
            <a:ext cx="933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Artemis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A61E22-582B-A345-D06D-C286E922350C}"/>
              </a:ext>
            </a:extLst>
          </p:cNvPr>
          <p:cNvSpPr txBox="1"/>
          <p:nvPr/>
        </p:nvSpPr>
        <p:spPr>
          <a:xfrm>
            <a:off x="801385" y="4478997"/>
            <a:ext cx="6341650" cy="1477328"/>
          </a:xfrm>
          <a:prstGeom prst="rect">
            <a:avLst/>
          </a:prstGeom>
          <a:solidFill>
            <a:srgbClr val="7030A0">
              <a:alpha val="39000"/>
            </a:srgb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Topic designed to </a:t>
            </a:r>
            <a:r>
              <a:rPr lang="en-US" b="1" u="sng" dirty="0"/>
              <a:t>complement</a:t>
            </a:r>
            <a:r>
              <a:rPr lang="en-US" b="1" dirty="0"/>
              <a:t> and </a:t>
            </a:r>
            <a:r>
              <a:rPr lang="en-US" b="1" u="sng" dirty="0"/>
              <a:t>supplement</a:t>
            </a:r>
            <a:r>
              <a:rPr lang="en-US" b="1" dirty="0"/>
              <a:t> in-house research, leveraging an academic base created from NASA &amp; DOD entry system funding. Institute products address multiple EDL gaps and are directly relevant to the “Land 20 Tons” and “EDL to Enable Planetary Science” Envisioned Future Priorities. </a:t>
            </a:r>
          </a:p>
        </p:txBody>
      </p:sp>
      <p:pic>
        <p:nvPicPr>
          <p:cNvPr id="4" name="Picture 3" descr="Artist concept of the Human Mars Lander behind an 18m HIAD.">
            <a:extLst>
              <a:ext uri="{FF2B5EF4-FFF2-40B4-BE49-F238E27FC236}">
                <a16:creationId xmlns:a16="http://schemas.microsoft.com/office/drawing/2014/main" id="{47CD6079-1006-2661-F99A-AAFD044B9B4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062900">
            <a:off x="8672826" y="3383376"/>
            <a:ext cx="2742110" cy="1388174"/>
          </a:xfrm>
          <a:prstGeom prst="rect">
            <a:avLst/>
          </a:prstGeom>
        </p:spPr>
      </p:pic>
      <p:pic>
        <p:nvPicPr>
          <p:cNvPr id="15" name="Picture 14" descr="A person working on a large round object&#10;&#10;Description automatically generated">
            <a:extLst>
              <a:ext uri="{FF2B5EF4-FFF2-40B4-BE49-F238E27FC236}">
                <a16:creationId xmlns:a16="http://schemas.microsoft.com/office/drawing/2014/main" id="{5732FC77-FB46-5144-4D1B-2FA835AA23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62" t="20556" r="2713" b="5350"/>
          <a:stretch/>
        </p:blipFill>
        <p:spPr>
          <a:xfrm>
            <a:off x="10442036" y="2532103"/>
            <a:ext cx="1716573" cy="9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4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9E9E1-B4E3-8830-AB57-C613C4B4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STRI: Intended Scope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29A2A-D2C1-F355-C7B7-59ABF28C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240" y="1023297"/>
            <a:ext cx="11476234" cy="4916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u="sng" dirty="0"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Fundamentally advance the SoA in modeling and simulation of entry systems for future NASA missions; emphasis on tools to predict system response to off-nominal events of critical importance.</a:t>
            </a:r>
            <a:endParaRPr lang="en-US" sz="7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US" sz="1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Required Elements: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Detailed modeling of kinetic rates and physical processes that govern key chemical kinetic, material behavior, and fluid dynamic phenomena. 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[295, 296, 324, 325]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Tightly-coupled multi-disciplinary analysis of aerodynamics, aerothermodynamics, shock layer radiation, material response, and thermostructural behavior. 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[329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High-fidelity modeling of thermal protection material damage initiation/propagation, and failure mode identification. 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[295, 296, 1440]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Rigorous techniques for uncertainty quantification and established methodology to make physics-based reliability estimates for NASA entry system concepts. 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[323]</a:t>
            </a:r>
            <a:endParaRPr lang="en-US" sz="7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-US" sz="1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Considerations:</a:t>
            </a:r>
          </a:p>
          <a:p>
            <a:pPr>
              <a:spcAft>
                <a:spcPts val="6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validation is key across all objectives</a:t>
            </a:r>
          </a:p>
          <a:p>
            <a:pPr>
              <a:spcBef>
                <a:spcPts val="400"/>
              </a:spcBef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 solution will likely require emerging heterogeneous Peta- and Exascale computing technology </a:t>
            </a:r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[330]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C3F39A-CE2E-E323-6CF6-5EE57183A155}"/>
              </a:ext>
            </a:extLst>
          </p:cNvPr>
          <p:cNvSpPr txBox="1"/>
          <p:nvPr/>
        </p:nvSpPr>
        <p:spPr>
          <a:xfrm>
            <a:off x="10160803" y="6582975"/>
            <a:ext cx="2031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</a:rPr>
              <a:t>[xx]:  EDL&amp;PL Gap Addressed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D44AD-C8E7-E17A-8404-DFA01D02E9DF}"/>
              </a:ext>
            </a:extLst>
          </p:cNvPr>
          <p:cNvSpPr txBox="1"/>
          <p:nvPr/>
        </p:nvSpPr>
        <p:spPr>
          <a:xfrm>
            <a:off x="3002685" y="6398309"/>
            <a:ext cx="618663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ACCESS is NASA’s Primary investment in 323 and 329 at this time</a:t>
            </a:r>
          </a:p>
        </p:txBody>
      </p:sp>
    </p:spTree>
    <p:extLst>
      <p:ext uri="{BB962C8B-B14F-4D97-AF65-F5344CB8AC3E}">
        <p14:creationId xmlns:p14="http://schemas.microsoft.com/office/powerpoint/2010/main" val="26175166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326</Words>
  <Application>Microsoft Macintosh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Helvetica</vt:lpstr>
      <vt:lpstr>Segoe UI</vt:lpstr>
      <vt:lpstr>Custom Design</vt:lpstr>
      <vt:lpstr>PowerPoint Presentation</vt:lpstr>
      <vt:lpstr>ACCESS STRI: Motivations</vt:lpstr>
      <vt:lpstr>ACCESS STRI: Intended Scope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Farcy, Clare (HQ-OD000)</dc:creator>
  <cp:lastModifiedBy>Wright, Michael J. (ARC-TS)</cp:lastModifiedBy>
  <cp:revision>8</cp:revision>
  <dcterms:created xsi:type="dcterms:W3CDTF">2023-09-26T19:12:40Z</dcterms:created>
  <dcterms:modified xsi:type="dcterms:W3CDTF">2023-11-05T19:19:44Z</dcterms:modified>
</cp:coreProperties>
</file>