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438912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85DB"/>
    <a:srgbClr val="9A5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08" autoAdjust="0"/>
    <p:restoredTop sz="94660"/>
  </p:normalViewPr>
  <p:slideViewPr>
    <p:cSldViewPr snapToGrid="0">
      <p:cViewPr varScale="1">
        <p:scale>
          <a:sx n="18" d="100"/>
          <a:sy n="18" d="100"/>
        </p:scale>
        <p:origin x="28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7183123"/>
            <a:ext cx="37307520" cy="1528064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23053043"/>
            <a:ext cx="32918400" cy="10596877"/>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0E9EAB-FBE7-4D12-816C-AF2CBF0E74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72F1A-A3F6-459A-9B0C-0530DC5A3414}" type="slidenum">
              <a:rPr lang="en-US" smtClean="0"/>
              <a:t>‹#›</a:t>
            </a:fld>
            <a:endParaRPr lang="en-US"/>
          </a:p>
        </p:txBody>
      </p:sp>
    </p:spTree>
    <p:extLst>
      <p:ext uri="{BB962C8B-B14F-4D97-AF65-F5344CB8AC3E}">
        <p14:creationId xmlns:p14="http://schemas.microsoft.com/office/powerpoint/2010/main" val="189668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E9EAB-FBE7-4D12-816C-AF2CBF0E74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72F1A-A3F6-459A-9B0C-0530DC5A3414}" type="slidenum">
              <a:rPr lang="en-US" smtClean="0"/>
              <a:t>‹#›</a:t>
            </a:fld>
            <a:endParaRPr lang="en-US"/>
          </a:p>
        </p:txBody>
      </p:sp>
    </p:spTree>
    <p:extLst>
      <p:ext uri="{BB962C8B-B14F-4D97-AF65-F5344CB8AC3E}">
        <p14:creationId xmlns:p14="http://schemas.microsoft.com/office/powerpoint/2010/main" val="237382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2336800"/>
            <a:ext cx="946404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2336800"/>
            <a:ext cx="2784348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E9EAB-FBE7-4D12-816C-AF2CBF0E74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72F1A-A3F6-459A-9B0C-0530DC5A3414}" type="slidenum">
              <a:rPr lang="en-US" smtClean="0"/>
              <a:t>‹#›</a:t>
            </a:fld>
            <a:endParaRPr lang="en-US"/>
          </a:p>
        </p:txBody>
      </p:sp>
    </p:spTree>
    <p:extLst>
      <p:ext uri="{BB962C8B-B14F-4D97-AF65-F5344CB8AC3E}">
        <p14:creationId xmlns:p14="http://schemas.microsoft.com/office/powerpoint/2010/main" val="316315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E9EAB-FBE7-4D12-816C-AF2CBF0E74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72F1A-A3F6-459A-9B0C-0530DC5A3414}" type="slidenum">
              <a:rPr lang="en-US" smtClean="0"/>
              <a:t>‹#›</a:t>
            </a:fld>
            <a:endParaRPr lang="en-US"/>
          </a:p>
        </p:txBody>
      </p:sp>
    </p:spTree>
    <p:extLst>
      <p:ext uri="{BB962C8B-B14F-4D97-AF65-F5344CB8AC3E}">
        <p14:creationId xmlns:p14="http://schemas.microsoft.com/office/powerpoint/2010/main" val="334149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10942333"/>
            <a:ext cx="37856160" cy="18257517"/>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9372573"/>
            <a:ext cx="37856160" cy="9601197"/>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0E9EAB-FBE7-4D12-816C-AF2CBF0E74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72F1A-A3F6-459A-9B0C-0530DC5A3414}" type="slidenum">
              <a:rPr lang="en-US" smtClean="0"/>
              <a:t>‹#›</a:t>
            </a:fld>
            <a:endParaRPr lang="en-US"/>
          </a:p>
        </p:txBody>
      </p:sp>
    </p:spTree>
    <p:extLst>
      <p:ext uri="{BB962C8B-B14F-4D97-AF65-F5344CB8AC3E}">
        <p14:creationId xmlns:p14="http://schemas.microsoft.com/office/powerpoint/2010/main" val="334190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11684000"/>
            <a:ext cx="1865376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11684000"/>
            <a:ext cx="1865376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0E9EAB-FBE7-4D12-816C-AF2CBF0E74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72F1A-A3F6-459A-9B0C-0530DC5A3414}" type="slidenum">
              <a:rPr lang="en-US" smtClean="0"/>
              <a:t>‹#›</a:t>
            </a:fld>
            <a:endParaRPr lang="en-US"/>
          </a:p>
        </p:txBody>
      </p:sp>
    </p:spTree>
    <p:extLst>
      <p:ext uri="{BB962C8B-B14F-4D97-AF65-F5344CB8AC3E}">
        <p14:creationId xmlns:p14="http://schemas.microsoft.com/office/powerpoint/2010/main" val="2965138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36810"/>
            <a:ext cx="3785616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10759443"/>
            <a:ext cx="18568032" cy="527303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6032480"/>
            <a:ext cx="18568032"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10759443"/>
            <a:ext cx="18659477" cy="527303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6032480"/>
            <a:ext cx="18659477"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0E9EAB-FBE7-4D12-816C-AF2CBF0E741C}"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72F1A-A3F6-459A-9B0C-0530DC5A3414}" type="slidenum">
              <a:rPr lang="en-US" smtClean="0"/>
              <a:t>‹#›</a:t>
            </a:fld>
            <a:endParaRPr lang="en-US"/>
          </a:p>
        </p:txBody>
      </p:sp>
    </p:spTree>
    <p:extLst>
      <p:ext uri="{BB962C8B-B14F-4D97-AF65-F5344CB8AC3E}">
        <p14:creationId xmlns:p14="http://schemas.microsoft.com/office/powerpoint/2010/main" val="313109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0E9EAB-FBE7-4D12-816C-AF2CBF0E741C}"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72F1A-A3F6-459A-9B0C-0530DC5A3414}" type="slidenum">
              <a:rPr lang="en-US" smtClean="0"/>
              <a:t>‹#›</a:t>
            </a:fld>
            <a:endParaRPr lang="en-US"/>
          </a:p>
        </p:txBody>
      </p:sp>
    </p:spTree>
    <p:extLst>
      <p:ext uri="{BB962C8B-B14F-4D97-AF65-F5344CB8AC3E}">
        <p14:creationId xmlns:p14="http://schemas.microsoft.com/office/powerpoint/2010/main" val="2147408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E9EAB-FBE7-4D12-816C-AF2CBF0E741C}"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72F1A-A3F6-459A-9B0C-0530DC5A3414}" type="slidenum">
              <a:rPr lang="en-US" smtClean="0"/>
              <a:t>‹#›</a:t>
            </a:fld>
            <a:endParaRPr lang="en-US"/>
          </a:p>
        </p:txBody>
      </p:sp>
    </p:spTree>
    <p:extLst>
      <p:ext uri="{BB962C8B-B14F-4D97-AF65-F5344CB8AC3E}">
        <p14:creationId xmlns:p14="http://schemas.microsoft.com/office/powerpoint/2010/main" val="341017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926080"/>
            <a:ext cx="14156054" cy="1024128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6319530"/>
            <a:ext cx="22219920" cy="311912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3167360"/>
            <a:ext cx="14156054" cy="2439416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210E9EAB-FBE7-4D12-816C-AF2CBF0E74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72F1A-A3F6-459A-9B0C-0530DC5A3414}" type="slidenum">
              <a:rPr lang="en-US" smtClean="0"/>
              <a:t>‹#›</a:t>
            </a:fld>
            <a:endParaRPr lang="en-US"/>
          </a:p>
        </p:txBody>
      </p:sp>
    </p:spTree>
    <p:extLst>
      <p:ext uri="{BB962C8B-B14F-4D97-AF65-F5344CB8AC3E}">
        <p14:creationId xmlns:p14="http://schemas.microsoft.com/office/powerpoint/2010/main" val="380144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926080"/>
            <a:ext cx="14156054" cy="1024128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6319530"/>
            <a:ext cx="22219920" cy="311912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13167360"/>
            <a:ext cx="14156054" cy="2439416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210E9EAB-FBE7-4D12-816C-AF2CBF0E74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72F1A-A3F6-459A-9B0C-0530DC5A3414}" type="slidenum">
              <a:rPr lang="en-US" smtClean="0"/>
              <a:t>‹#›</a:t>
            </a:fld>
            <a:endParaRPr lang="en-US"/>
          </a:p>
        </p:txBody>
      </p:sp>
    </p:spTree>
    <p:extLst>
      <p:ext uri="{BB962C8B-B14F-4D97-AF65-F5344CB8AC3E}">
        <p14:creationId xmlns:p14="http://schemas.microsoft.com/office/powerpoint/2010/main" val="342355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2336810"/>
            <a:ext cx="3785616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11684000"/>
            <a:ext cx="3785616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40680650"/>
            <a:ext cx="9875520" cy="2336800"/>
          </a:xfrm>
          <a:prstGeom prst="rect">
            <a:avLst/>
          </a:prstGeom>
        </p:spPr>
        <p:txBody>
          <a:bodyPr vert="horz" lIns="91440" tIns="45720" rIns="91440" bIns="45720" rtlCol="0" anchor="ctr"/>
          <a:lstStyle>
            <a:lvl1pPr algn="l">
              <a:defRPr sz="5760">
                <a:solidFill>
                  <a:schemeClr val="tx1">
                    <a:tint val="75000"/>
                  </a:schemeClr>
                </a:solidFill>
              </a:defRPr>
            </a:lvl1pPr>
          </a:lstStyle>
          <a:p>
            <a:fld id="{210E9EAB-FBE7-4D12-816C-AF2CBF0E741C}" type="datetimeFigureOut">
              <a:rPr lang="en-US" smtClean="0"/>
              <a:t>11/16/2023</a:t>
            </a:fld>
            <a:endParaRPr lang="en-US"/>
          </a:p>
        </p:txBody>
      </p:sp>
      <p:sp>
        <p:nvSpPr>
          <p:cNvPr id="5" name="Footer Placeholder 4"/>
          <p:cNvSpPr>
            <a:spLocks noGrp="1"/>
          </p:cNvSpPr>
          <p:nvPr>
            <p:ph type="ftr" sz="quarter" idx="3"/>
          </p:nvPr>
        </p:nvSpPr>
        <p:spPr>
          <a:xfrm>
            <a:off x="14538960" y="40680650"/>
            <a:ext cx="14813280" cy="23368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40680650"/>
            <a:ext cx="9875520" cy="2336800"/>
          </a:xfrm>
          <a:prstGeom prst="rect">
            <a:avLst/>
          </a:prstGeom>
        </p:spPr>
        <p:txBody>
          <a:bodyPr vert="horz" lIns="91440" tIns="45720" rIns="91440" bIns="45720" rtlCol="0" anchor="ctr"/>
          <a:lstStyle>
            <a:lvl1pPr algn="r">
              <a:defRPr sz="5760">
                <a:solidFill>
                  <a:schemeClr val="tx1">
                    <a:tint val="75000"/>
                  </a:schemeClr>
                </a:solidFill>
              </a:defRPr>
            </a:lvl1pPr>
          </a:lstStyle>
          <a:p>
            <a:fld id="{64872F1A-A3F6-459A-9B0C-0530DC5A3414}" type="slidenum">
              <a:rPr lang="en-US" smtClean="0"/>
              <a:t>‹#›</a:t>
            </a:fld>
            <a:endParaRPr lang="en-US"/>
          </a:p>
        </p:txBody>
      </p:sp>
    </p:spTree>
    <p:extLst>
      <p:ext uri="{BB962C8B-B14F-4D97-AF65-F5344CB8AC3E}">
        <p14:creationId xmlns:p14="http://schemas.microsoft.com/office/powerpoint/2010/main" val="33126987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CC62AB-2902-899E-B3EA-07CFA110C3AD}"/>
              </a:ext>
            </a:extLst>
          </p:cNvPr>
          <p:cNvSpPr txBox="1"/>
          <p:nvPr/>
        </p:nvSpPr>
        <p:spPr>
          <a:xfrm>
            <a:off x="5730226" y="789860"/>
            <a:ext cx="32145185" cy="784830"/>
          </a:xfrm>
          <a:prstGeom prst="rect">
            <a:avLst/>
          </a:prstGeom>
          <a:noFill/>
        </p:spPr>
        <p:txBody>
          <a:bodyPr wrap="square" rtlCol="0">
            <a:spAutoFit/>
          </a:bodyPr>
          <a:lstStyle/>
          <a:p>
            <a:pPr algn="ctr"/>
            <a:r>
              <a:rPr lang="en-US" sz="4500" b="1" dirty="0">
                <a:latin typeface="Calibri" panose="020F0502020204030204" pitchFamily="34" charset="0"/>
                <a:ea typeface="Calibri" panose="020F0502020204030204" pitchFamily="34" charset="0"/>
                <a:cs typeface="Times New Roman" panose="02020603050405020304" pitchFamily="18" charset="0"/>
              </a:rPr>
              <a:t>The Crustal Dynamics Data Information System (CDDIS) – Updates and Future Developments</a:t>
            </a:r>
            <a:endParaRPr lang="en-US" sz="4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E798B2A-3C49-FB13-6AD1-9C156B03910B}"/>
              </a:ext>
            </a:extLst>
          </p:cNvPr>
          <p:cNvSpPr txBox="1"/>
          <p:nvPr/>
        </p:nvSpPr>
        <p:spPr>
          <a:xfrm>
            <a:off x="6347922" y="1551461"/>
            <a:ext cx="31527489" cy="955646"/>
          </a:xfrm>
          <a:prstGeom prst="rect">
            <a:avLst/>
          </a:prstGeom>
          <a:noFill/>
        </p:spPr>
        <p:txBody>
          <a:bodyPr wrap="square" rtlCol="0">
            <a:spAutoFit/>
          </a:bodyPr>
          <a:lstStyle/>
          <a:p>
            <a:pPr algn="ctr"/>
            <a:r>
              <a:rPr lang="en-US" sz="2805" dirty="0"/>
              <a:t>Justine Woo (1), Taylor Yates (1), Benjamin Patrick Michael (2)</a:t>
            </a:r>
          </a:p>
          <a:p>
            <a:pPr algn="ctr"/>
            <a:r>
              <a:rPr lang="en-US" sz="2805" dirty="0"/>
              <a:t>1. Science Systems and Applications, Lanham, MD, USA 2. NASA Goddard Space Flight Center, Greenbelt, MD, USA</a:t>
            </a:r>
          </a:p>
        </p:txBody>
      </p:sp>
      <p:pic>
        <p:nvPicPr>
          <p:cNvPr id="7" name="Picture 6">
            <a:extLst>
              <a:ext uri="{FF2B5EF4-FFF2-40B4-BE49-F238E27FC236}">
                <a16:creationId xmlns:a16="http://schemas.microsoft.com/office/drawing/2014/main" id="{EFC7ED9C-CDA4-75FC-FDB1-BD406BA3B3D2}"/>
              </a:ext>
            </a:extLst>
          </p:cNvPr>
          <p:cNvPicPr>
            <a:picLocks noChangeAspect="1"/>
          </p:cNvPicPr>
          <p:nvPr/>
        </p:nvPicPr>
        <p:blipFill rotWithShape="1">
          <a:blip r:embed="rId2"/>
          <a:srcRect l="21983" r="23093"/>
          <a:stretch/>
        </p:blipFill>
        <p:spPr>
          <a:xfrm>
            <a:off x="645035" y="822514"/>
            <a:ext cx="2498454" cy="2274482"/>
          </a:xfrm>
          <a:prstGeom prst="rect">
            <a:avLst/>
          </a:prstGeom>
        </p:spPr>
      </p:pic>
      <p:pic>
        <p:nvPicPr>
          <p:cNvPr id="8" name="Picture 7">
            <a:extLst>
              <a:ext uri="{FF2B5EF4-FFF2-40B4-BE49-F238E27FC236}">
                <a16:creationId xmlns:a16="http://schemas.microsoft.com/office/drawing/2014/main" id="{7822D7D1-F9D2-E3C3-314F-AFADDAC916D1}"/>
              </a:ext>
            </a:extLst>
          </p:cNvPr>
          <p:cNvPicPr>
            <a:picLocks noChangeAspect="1"/>
          </p:cNvPicPr>
          <p:nvPr/>
        </p:nvPicPr>
        <p:blipFill>
          <a:blip r:embed="rId3"/>
          <a:stretch>
            <a:fillRect/>
          </a:stretch>
        </p:blipFill>
        <p:spPr>
          <a:xfrm>
            <a:off x="34837598" y="963910"/>
            <a:ext cx="4417064" cy="1461222"/>
          </a:xfrm>
          <a:prstGeom prst="rect">
            <a:avLst/>
          </a:prstGeom>
        </p:spPr>
      </p:pic>
      <p:pic>
        <p:nvPicPr>
          <p:cNvPr id="9" name="Picture 8" descr="Icon&#10;&#10;Description automatically generated">
            <a:extLst>
              <a:ext uri="{FF2B5EF4-FFF2-40B4-BE49-F238E27FC236}">
                <a16:creationId xmlns:a16="http://schemas.microsoft.com/office/drawing/2014/main" id="{664B8540-898E-FC60-D588-402BD54566F6}"/>
              </a:ext>
            </a:extLst>
          </p:cNvPr>
          <p:cNvPicPr>
            <a:picLocks noChangeAspect="1"/>
          </p:cNvPicPr>
          <p:nvPr/>
        </p:nvPicPr>
        <p:blipFill rotWithShape="1">
          <a:blip r:embed="rId4">
            <a:extLst>
              <a:ext uri="{28A0092B-C50C-407E-A947-70E740481C1C}">
                <a14:useLocalDpi xmlns:a14="http://schemas.microsoft.com/office/drawing/2010/main" val="0"/>
              </a:ext>
            </a:extLst>
          </a:blip>
          <a:srcRect b="29013"/>
          <a:stretch/>
        </p:blipFill>
        <p:spPr>
          <a:xfrm>
            <a:off x="3425654" y="1133508"/>
            <a:ext cx="2022407" cy="1435647"/>
          </a:xfrm>
          <a:prstGeom prst="rect">
            <a:avLst/>
          </a:prstGeom>
        </p:spPr>
      </p:pic>
      <p:sp>
        <p:nvSpPr>
          <p:cNvPr id="10" name="TextBox 9">
            <a:extLst>
              <a:ext uri="{FF2B5EF4-FFF2-40B4-BE49-F238E27FC236}">
                <a16:creationId xmlns:a16="http://schemas.microsoft.com/office/drawing/2014/main" id="{197287EC-6CE4-BA22-C7D9-4001E5BD6F5E}"/>
              </a:ext>
            </a:extLst>
          </p:cNvPr>
          <p:cNvSpPr txBox="1"/>
          <p:nvPr/>
        </p:nvSpPr>
        <p:spPr>
          <a:xfrm>
            <a:off x="873149" y="3249035"/>
            <a:ext cx="11937005"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600" b="1" dirty="0">
                <a:solidFill>
                  <a:schemeClr val="tx1"/>
                </a:solidFill>
              </a:rPr>
              <a:t>GNSS GUARDIAN NEAR-REAL-TIME IONOSPHERIC TOTAL ELECTRON CONTENT PRODUCT</a:t>
            </a:r>
          </a:p>
        </p:txBody>
      </p:sp>
      <p:sp>
        <p:nvSpPr>
          <p:cNvPr id="2" name="TextBox 1">
            <a:extLst>
              <a:ext uri="{FF2B5EF4-FFF2-40B4-BE49-F238E27FC236}">
                <a16:creationId xmlns:a16="http://schemas.microsoft.com/office/drawing/2014/main" id="{6446101B-96C4-D6B9-4315-58545DBE8C42}"/>
              </a:ext>
            </a:extLst>
          </p:cNvPr>
          <p:cNvSpPr txBox="1"/>
          <p:nvPr/>
        </p:nvSpPr>
        <p:spPr>
          <a:xfrm>
            <a:off x="31040018" y="3270451"/>
            <a:ext cx="11894268" cy="646331"/>
          </a:xfrm>
          <a:prstGeom prst="rect">
            <a:avLst/>
          </a:prstGeom>
          <a:solidFill>
            <a:srgbClr val="B685DB"/>
          </a:solidFill>
        </p:spPr>
        <p:txBody>
          <a:bodyPr wrap="square" rtlCol="0">
            <a:spAutoFit/>
          </a:bodyPr>
          <a:lstStyle/>
          <a:p>
            <a:pPr algn="ctr"/>
            <a:r>
              <a:rPr lang="en-US" sz="3600" b="1" dirty="0"/>
              <a:t>SLR ITRF2020 PRODUCTS (REPRO2020)</a:t>
            </a:r>
          </a:p>
        </p:txBody>
      </p:sp>
      <p:sp>
        <p:nvSpPr>
          <p:cNvPr id="15" name="TextBox 14">
            <a:extLst>
              <a:ext uri="{FF2B5EF4-FFF2-40B4-BE49-F238E27FC236}">
                <a16:creationId xmlns:a16="http://schemas.microsoft.com/office/drawing/2014/main" id="{60AEF7AD-8052-20F9-7D04-7DA959A09621}"/>
              </a:ext>
            </a:extLst>
          </p:cNvPr>
          <p:cNvSpPr txBox="1"/>
          <p:nvPr/>
        </p:nvSpPr>
        <p:spPr>
          <a:xfrm>
            <a:off x="31055271" y="10084201"/>
            <a:ext cx="11870205" cy="646331"/>
          </a:xfrm>
          <a:prstGeom prst="rect">
            <a:avLst/>
          </a:prstGeom>
          <a:solidFill>
            <a:srgbClr val="B685DB"/>
          </a:solidFill>
        </p:spPr>
        <p:txBody>
          <a:bodyPr wrap="square" rtlCol="0">
            <a:spAutoFit/>
          </a:bodyPr>
          <a:lstStyle/>
          <a:p>
            <a:pPr algn="ctr"/>
            <a:r>
              <a:rPr lang="en-US" sz="3600" b="1" dirty="0"/>
              <a:t>SLR2020 PRODUCTS</a:t>
            </a:r>
          </a:p>
        </p:txBody>
      </p:sp>
      <p:sp>
        <p:nvSpPr>
          <p:cNvPr id="16" name="TextBox 15">
            <a:extLst>
              <a:ext uri="{FF2B5EF4-FFF2-40B4-BE49-F238E27FC236}">
                <a16:creationId xmlns:a16="http://schemas.microsoft.com/office/drawing/2014/main" id="{B611317D-402C-1406-4F76-1512AB8137C5}"/>
              </a:ext>
            </a:extLst>
          </p:cNvPr>
          <p:cNvSpPr txBox="1"/>
          <p:nvPr/>
        </p:nvSpPr>
        <p:spPr>
          <a:xfrm>
            <a:off x="13768139" y="28277576"/>
            <a:ext cx="16507327"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600" b="1" dirty="0">
                <a:solidFill>
                  <a:schemeClr val="tx1"/>
                </a:solidFill>
              </a:rPr>
              <a:t>CHANGES TO README FILES – FOCUS ON LANDING PAGES</a:t>
            </a:r>
          </a:p>
        </p:txBody>
      </p:sp>
      <p:sp>
        <p:nvSpPr>
          <p:cNvPr id="18" name="TextBox 17">
            <a:extLst>
              <a:ext uri="{FF2B5EF4-FFF2-40B4-BE49-F238E27FC236}">
                <a16:creationId xmlns:a16="http://schemas.microsoft.com/office/drawing/2014/main" id="{44A96F48-52B3-ECD5-712E-E12BD2ADD23D}"/>
              </a:ext>
            </a:extLst>
          </p:cNvPr>
          <p:cNvSpPr txBox="1"/>
          <p:nvPr/>
        </p:nvSpPr>
        <p:spPr>
          <a:xfrm>
            <a:off x="13615694" y="6596328"/>
            <a:ext cx="16570392"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600" b="1" dirty="0">
                <a:solidFill>
                  <a:schemeClr val="tx1"/>
                </a:solidFill>
              </a:rPr>
              <a:t>CDDIS CLOUD ONBOARDING</a:t>
            </a:r>
          </a:p>
        </p:txBody>
      </p:sp>
      <p:pic>
        <p:nvPicPr>
          <p:cNvPr id="34" name="Picture 33">
            <a:extLst>
              <a:ext uri="{FF2B5EF4-FFF2-40B4-BE49-F238E27FC236}">
                <a16:creationId xmlns:a16="http://schemas.microsoft.com/office/drawing/2014/main" id="{B669A38D-E342-26DB-D95F-7CC8F2A8FEDC}"/>
              </a:ext>
            </a:extLst>
          </p:cNvPr>
          <p:cNvPicPr>
            <a:picLocks noChangeAspect="1"/>
          </p:cNvPicPr>
          <p:nvPr/>
        </p:nvPicPr>
        <p:blipFill>
          <a:blip r:embed="rId5"/>
          <a:stretch>
            <a:fillRect/>
          </a:stretch>
        </p:blipFill>
        <p:spPr>
          <a:xfrm>
            <a:off x="13615694" y="16881299"/>
            <a:ext cx="16507327" cy="8906086"/>
          </a:xfrm>
          <a:prstGeom prst="rect">
            <a:avLst/>
          </a:prstGeom>
        </p:spPr>
      </p:pic>
      <p:pic>
        <p:nvPicPr>
          <p:cNvPr id="36" name="Picture 35">
            <a:extLst>
              <a:ext uri="{FF2B5EF4-FFF2-40B4-BE49-F238E27FC236}">
                <a16:creationId xmlns:a16="http://schemas.microsoft.com/office/drawing/2014/main" id="{6C1B359A-8FAB-FD7F-11C2-C072B7E1343D}"/>
              </a:ext>
            </a:extLst>
          </p:cNvPr>
          <p:cNvPicPr>
            <a:picLocks noChangeAspect="1"/>
          </p:cNvPicPr>
          <p:nvPr/>
        </p:nvPicPr>
        <p:blipFill>
          <a:blip r:embed="rId6"/>
          <a:stretch>
            <a:fillRect/>
          </a:stretch>
        </p:blipFill>
        <p:spPr>
          <a:xfrm>
            <a:off x="927624" y="34570829"/>
            <a:ext cx="11937005" cy="8184768"/>
          </a:xfrm>
          <a:prstGeom prst="rect">
            <a:avLst/>
          </a:prstGeom>
        </p:spPr>
      </p:pic>
      <p:sp>
        <p:nvSpPr>
          <p:cNvPr id="37" name="TextBox 36">
            <a:extLst>
              <a:ext uri="{FF2B5EF4-FFF2-40B4-BE49-F238E27FC236}">
                <a16:creationId xmlns:a16="http://schemas.microsoft.com/office/drawing/2014/main" id="{16E4B281-10D9-A0C6-5B6C-F702ABBC12C8}"/>
              </a:ext>
            </a:extLst>
          </p:cNvPr>
          <p:cNvSpPr txBox="1"/>
          <p:nvPr/>
        </p:nvSpPr>
        <p:spPr>
          <a:xfrm>
            <a:off x="873149" y="28277576"/>
            <a:ext cx="11937005"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600" b="1" dirty="0">
                <a:solidFill>
                  <a:schemeClr val="tx1"/>
                </a:solidFill>
              </a:rPr>
              <a:t>GNSS REAL-TIME (NTRIP) SYSTEM STATUS AND LATENCIES</a:t>
            </a:r>
          </a:p>
        </p:txBody>
      </p:sp>
      <p:sp>
        <p:nvSpPr>
          <p:cNvPr id="41" name="TextBox 40">
            <a:extLst>
              <a:ext uri="{FF2B5EF4-FFF2-40B4-BE49-F238E27FC236}">
                <a16:creationId xmlns:a16="http://schemas.microsoft.com/office/drawing/2014/main" id="{78F70004-672F-143F-31C3-78828D275948}"/>
              </a:ext>
            </a:extLst>
          </p:cNvPr>
          <p:cNvSpPr txBox="1"/>
          <p:nvPr/>
        </p:nvSpPr>
        <p:spPr>
          <a:xfrm>
            <a:off x="965724" y="4625199"/>
            <a:ext cx="11937005" cy="747897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Description</a:t>
            </a:r>
            <a:r>
              <a:rPr lang="en-US" sz="2400" dirty="0">
                <a:latin typeface="Times New Roman" panose="02020603050405020304" pitchFamily="18" charset="0"/>
                <a:cs typeface="Times New Roman" panose="02020603050405020304" pitchFamily="18" charset="0"/>
              </a:rPr>
              <a:t>: Developed at NASA Jet Propulsion Laboratory (JPL), the GNSS-based Upper Atmosphere Realtime Disaster Information and Alert Network (GUARDIAN) is near-real-time (NRT) ionospheric monitoring software (</a:t>
            </a:r>
            <a:r>
              <a:rPr lang="en-US" sz="2400" dirty="0" err="1">
                <a:latin typeface="Times New Roman" panose="02020603050405020304" pitchFamily="18" charset="0"/>
                <a:cs typeface="Times New Roman" panose="02020603050405020304" pitchFamily="18" charset="0"/>
              </a:rPr>
              <a:t>Martire</a:t>
            </a:r>
            <a:r>
              <a:rPr lang="en-US" sz="2400" dirty="0">
                <a:latin typeface="Times New Roman" panose="02020603050405020304" pitchFamily="18" charset="0"/>
                <a:cs typeface="Times New Roman" panose="02020603050405020304" pitchFamily="18" charset="0"/>
              </a:rPr>
              <a:t> et al, 2023). Its main products are NRT total electronic content (TEC) time series, allowing users to explore ionospheric TEC perturbations due to natural and anthropogenic events on Earth. The NRT GUARDIAN time series are validated against well-established post-processing methods. Currently, time series are computed for more than 90 GNSS ground stations distributed around the Pacific Ring of Fire, which monitor the four main GNSS constellations (GPS, Galileo, BDS, and GLONASS).</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Uses</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Earthquake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USGS Tsunami Watch</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Volcanic Eruptions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Geomagnetic Storms</a:t>
            </a:r>
          </a:p>
          <a:p>
            <a:endParaRPr lang="en-US" sz="2400" dirty="0">
              <a:latin typeface="Times New Roman" panose="02020603050405020304" pitchFamily="18" charset="0"/>
              <a:cs typeface="Times New Roman" panose="02020603050405020304" pitchFamily="18" charset="0"/>
            </a:endParaRPr>
          </a:p>
          <a:p>
            <a:r>
              <a:rPr lang="en-US" sz="2400" b="1" dirty="0">
                <a:solidFill>
                  <a:srgbClr val="000000"/>
                </a:solidFill>
                <a:latin typeface="Times New Roman" panose="02020603050405020304" pitchFamily="18" charset="0"/>
                <a:cs typeface="Times New Roman" panose="02020603050405020304" pitchFamily="18" charset="0"/>
              </a:rPr>
              <a:t>CDDIS Support:</a:t>
            </a:r>
            <a:r>
              <a:rPr lang="en-US" sz="2400" dirty="0">
                <a:solidFill>
                  <a:srgbClr val="000000"/>
                </a:solidFill>
                <a:latin typeface="Times New Roman" panose="02020603050405020304" pitchFamily="18" charset="0"/>
                <a:cs typeface="Times New Roman" panose="02020603050405020304" pitchFamily="18" charset="0"/>
              </a:rPr>
              <a:t> The product is stored in the CDDIS archive.  To support latency needs for the NRT data, the CDDIS shifted from processing at scheduled intervals to processing files using middleware.  This allows for files to be queued for ingest.  In addition to the change in upload procedures, the CDDIS has also updated their processing software to simplify CDDIS’s transition to the </a:t>
            </a:r>
            <a:r>
              <a:rPr lang="en-US" sz="2400" dirty="0" err="1">
                <a:solidFill>
                  <a:srgbClr val="000000"/>
                </a:solidFill>
                <a:latin typeface="Times New Roman" panose="02020603050405020304" pitchFamily="18" charset="0"/>
                <a:cs typeface="Times New Roman" panose="02020603050405020304" pitchFamily="18" charset="0"/>
              </a:rPr>
              <a:t>EarthData</a:t>
            </a:r>
            <a:r>
              <a:rPr lang="en-US" sz="2400" dirty="0">
                <a:solidFill>
                  <a:srgbClr val="000000"/>
                </a:solidFill>
                <a:latin typeface="Times New Roman" panose="02020603050405020304" pitchFamily="18" charset="0"/>
                <a:cs typeface="Times New Roman" panose="02020603050405020304" pitchFamily="18" charset="0"/>
              </a:rPr>
              <a:t> Cloud.</a:t>
            </a:r>
            <a:endParaRPr lang="en-US" sz="2400" b="1" dirty="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C608D237-8064-180C-1722-0CE2D1587F1A}"/>
              </a:ext>
            </a:extLst>
          </p:cNvPr>
          <p:cNvSpPr txBox="1"/>
          <p:nvPr/>
        </p:nvSpPr>
        <p:spPr>
          <a:xfrm>
            <a:off x="13713666" y="3470104"/>
            <a:ext cx="16442012" cy="3046988"/>
          </a:xfrm>
          <a:prstGeom prst="rect">
            <a:avLst/>
          </a:prstGeom>
          <a:noFill/>
        </p:spPr>
        <p:txBody>
          <a:bodyPr wrap="square">
            <a:spAutoFit/>
          </a:bodyPr>
          <a:lstStyle/>
          <a:p>
            <a:pPr marL="0" marR="0">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rPr>
              <a:t>As earth observing services and techniques have flourished, data and products have exponentially grown, like the proliferation of </a:t>
            </a:r>
            <a:r>
              <a:rPr lang="en-US" sz="2400" dirty="0">
                <a:latin typeface="Times New Roman" panose="02020603050405020304" pitchFamily="18" charset="0"/>
                <a:cs typeface="Times New Roman" panose="02020603050405020304" pitchFamily="18" charset="0"/>
              </a:rPr>
              <a:t>Global Navigation Satellite System  (</a:t>
            </a:r>
            <a:r>
              <a:rPr lang="en-US" sz="2400" dirty="0">
                <a:solidFill>
                  <a:srgbClr val="000000"/>
                </a:solidFill>
                <a:effectLst/>
                <a:latin typeface="Times New Roman" panose="02020603050405020304" pitchFamily="18" charset="0"/>
                <a:ea typeface="Calibri" panose="020F0502020204030204" pitchFamily="34" charset="0"/>
              </a:rPr>
              <a:t>GNSS) stations capable of providing real-time data, Satellite Laser Ranging (SLR) stations shifting to kHz lasers, and Very-Long-Baseline Interferometry (VLBI)’s implementation of VLBI Global Observing System (VGOS) telescopes.  The CDDIS is continually evolving to fulfill the new storage, quality check, and latency requirements that these changes bring, as well as meet new standards such as the shift toward FAIR and open science.  These have shaped how the CDDIS develops new software and resources.  Beginning next year, the CDDIS will begin to transition their data and products to the Amazon Web Services (AWS) cloud, beginning with DORIS data.  This poster will highlight the CDDIS’s recently updated processing system, new data and products available, and future work.</a:t>
            </a:r>
            <a:endParaRPr lang="en-US" sz="2400" dirty="0">
              <a:effectLst/>
              <a:latin typeface="Calibri" panose="020F0502020204030204" pitchFamily="34" charset="0"/>
              <a:ea typeface="Calibri" panose="020F0502020204030204" pitchFamily="34" charset="0"/>
            </a:endParaRPr>
          </a:p>
        </p:txBody>
      </p:sp>
      <p:sp>
        <p:nvSpPr>
          <p:cNvPr id="50" name="TextBox 49">
            <a:extLst>
              <a:ext uri="{FF2B5EF4-FFF2-40B4-BE49-F238E27FC236}">
                <a16:creationId xmlns:a16="http://schemas.microsoft.com/office/drawing/2014/main" id="{F39A7453-AE1E-FBA6-D3C5-BFF5E46AF5ED}"/>
              </a:ext>
            </a:extLst>
          </p:cNvPr>
          <p:cNvSpPr txBox="1"/>
          <p:nvPr/>
        </p:nvSpPr>
        <p:spPr>
          <a:xfrm>
            <a:off x="13615694" y="2733770"/>
            <a:ext cx="16565017"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b="1" dirty="0"/>
              <a:t>ABSTRACT</a:t>
            </a:r>
          </a:p>
        </p:txBody>
      </p:sp>
      <p:sp>
        <p:nvSpPr>
          <p:cNvPr id="51" name="TextBox 50">
            <a:extLst>
              <a:ext uri="{FF2B5EF4-FFF2-40B4-BE49-F238E27FC236}">
                <a16:creationId xmlns:a16="http://schemas.microsoft.com/office/drawing/2014/main" id="{2E58A95F-C94A-9DF7-E120-9E70B75B5E18}"/>
              </a:ext>
            </a:extLst>
          </p:cNvPr>
          <p:cNvSpPr txBox="1"/>
          <p:nvPr/>
        </p:nvSpPr>
        <p:spPr>
          <a:xfrm>
            <a:off x="39287575" y="1304958"/>
            <a:ext cx="3958590" cy="707886"/>
          </a:xfrm>
          <a:prstGeom prst="rect">
            <a:avLst/>
          </a:prstGeom>
          <a:noFill/>
        </p:spPr>
        <p:txBody>
          <a:bodyPr wrap="square" rtlCol="0">
            <a:spAutoFit/>
          </a:bodyPr>
          <a:lstStyle/>
          <a:p>
            <a:pPr algn="ctr"/>
            <a:r>
              <a:rPr lang="en-US" sz="40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G41C-0465</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91" name="Group 90">
            <a:extLst>
              <a:ext uri="{FF2B5EF4-FFF2-40B4-BE49-F238E27FC236}">
                <a16:creationId xmlns:a16="http://schemas.microsoft.com/office/drawing/2014/main" id="{D99F125D-3EF6-67F1-472A-67EDAEED4B15}"/>
              </a:ext>
            </a:extLst>
          </p:cNvPr>
          <p:cNvGrpSpPr/>
          <p:nvPr/>
        </p:nvGrpSpPr>
        <p:grpSpPr>
          <a:xfrm>
            <a:off x="5429757" y="8170004"/>
            <a:ext cx="3474754" cy="1400959"/>
            <a:chOff x="5429757" y="8025626"/>
            <a:chExt cx="3474754" cy="1400959"/>
          </a:xfrm>
        </p:grpSpPr>
        <p:pic>
          <p:nvPicPr>
            <p:cNvPr id="11" name="Picture 10">
              <a:extLst>
                <a:ext uri="{FF2B5EF4-FFF2-40B4-BE49-F238E27FC236}">
                  <a16:creationId xmlns:a16="http://schemas.microsoft.com/office/drawing/2014/main" id="{0BAEBC79-9677-632C-577C-BEDA729ACA36}"/>
                </a:ext>
              </a:extLst>
            </p:cNvPr>
            <p:cNvPicPr>
              <a:picLocks noChangeAspect="1"/>
            </p:cNvPicPr>
            <p:nvPr/>
          </p:nvPicPr>
          <p:blipFill>
            <a:blip r:embed="rId7"/>
            <a:stretch>
              <a:fillRect/>
            </a:stretch>
          </p:blipFill>
          <p:spPr>
            <a:xfrm>
              <a:off x="7511745" y="8025626"/>
              <a:ext cx="1392766" cy="1400959"/>
            </a:xfrm>
            <a:prstGeom prst="rect">
              <a:avLst/>
            </a:prstGeom>
          </p:spPr>
        </p:pic>
        <p:sp>
          <p:nvSpPr>
            <p:cNvPr id="13" name="TextBox 12">
              <a:extLst>
                <a:ext uri="{FF2B5EF4-FFF2-40B4-BE49-F238E27FC236}">
                  <a16:creationId xmlns:a16="http://schemas.microsoft.com/office/drawing/2014/main" id="{9058ADC8-8CA4-1055-A9A4-C4888D38768E}"/>
                </a:ext>
              </a:extLst>
            </p:cNvPr>
            <p:cNvSpPr txBox="1"/>
            <p:nvPr/>
          </p:nvSpPr>
          <p:spPr>
            <a:xfrm>
              <a:off x="5429757" y="8267711"/>
              <a:ext cx="1917901" cy="83099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GUARDIAN</a:t>
              </a:r>
            </a:p>
            <a:p>
              <a:r>
                <a:rPr lang="en-US" sz="2400" b="1" dirty="0">
                  <a:latin typeface="Times New Roman" panose="02020603050405020304" pitchFamily="18" charset="0"/>
                  <a:cs typeface="Times New Roman" panose="02020603050405020304" pitchFamily="18" charset="0"/>
                </a:rPr>
                <a:t>Website</a:t>
              </a:r>
              <a:endParaRPr lang="en-US" sz="2400" dirty="0"/>
            </a:p>
          </p:txBody>
        </p:sp>
      </p:grpSp>
      <p:grpSp>
        <p:nvGrpSpPr>
          <p:cNvPr id="92" name="Group 91">
            <a:extLst>
              <a:ext uri="{FF2B5EF4-FFF2-40B4-BE49-F238E27FC236}">
                <a16:creationId xmlns:a16="http://schemas.microsoft.com/office/drawing/2014/main" id="{C05E977D-2110-A30B-D048-63EF07A35CB8}"/>
              </a:ext>
            </a:extLst>
          </p:cNvPr>
          <p:cNvGrpSpPr/>
          <p:nvPr/>
        </p:nvGrpSpPr>
        <p:grpSpPr>
          <a:xfrm>
            <a:off x="9086025" y="8074772"/>
            <a:ext cx="3724129" cy="1499600"/>
            <a:chOff x="9086025" y="7930394"/>
            <a:chExt cx="3724129" cy="1499600"/>
          </a:xfrm>
        </p:grpSpPr>
        <p:sp>
          <p:nvSpPr>
            <p:cNvPr id="19" name="TextBox 18">
              <a:extLst>
                <a:ext uri="{FF2B5EF4-FFF2-40B4-BE49-F238E27FC236}">
                  <a16:creationId xmlns:a16="http://schemas.microsoft.com/office/drawing/2014/main" id="{A2E23B9C-6E81-AD2E-B02A-9255270891EA}"/>
                </a:ext>
              </a:extLst>
            </p:cNvPr>
            <p:cNvSpPr txBox="1"/>
            <p:nvPr/>
          </p:nvSpPr>
          <p:spPr>
            <a:xfrm>
              <a:off x="9086025" y="8262498"/>
              <a:ext cx="2270774" cy="83099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CDDIS DOI</a:t>
              </a:r>
            </a:p>
            <a:p>
              <a:r>
                <a:rPr lang="en-US" sz="2400" b="1" dirty="0">
                  <a:latin typeface="Times New Roman" panose="02020603050405020304" pitchFamily="18" charset="0"/>
                  <a:cs typeface="Times New Roman" panose="02020603050405020304" pitchFamily="18" charset="0"/>
                </a:rPr>
                <a:t>Landing Page</a:t>
              </a:r>
              <a:endParaRPr lang="en-US" sz="2400" dirty="0"/>
            </a:p>
          </p:txBody>
        </p:sp>
        <p:pic>
          <p:nvPicPr>
            <p:cNvPr id="31" name="Picture 30">
              <a:extLst>
                <a:ext uri="{FF2B5EF4-FFF2-40B4-BE49-F238E27FC236}">
                  <a16:creationId xmlns:a16="http://schemas.microsoft.com/office/drawing/2014/main" id="{2F43D9F2-9C7A-F1DD-B5A7-8A6F44D38C8D}"/>
                </a:ext>
              </a:extLst>
            </p:cNvPr>
            <p:cNvPicPr>
              <a:picLocks noChangeAspect="1"/>
            </p:cNvPicPr>
            <p:nvPr/>
          </p:nvPicPr>
          <p:blipFill>
            <a:blip r:embed="rId8"/>
            <a:stretch>
              <a:fillRect/>
            </a:stretch>
          </p:blipFill>
          <p:spPr>
            <a:xfrm>
              <a:off x="11332100" y="7930394"/>
              <a:ext cx="1478054" cy="1499600"/>
            </a:xfrm>
            <a:prstGeom prst="rect">
              <a:avLst/>
            </a:prstGeom>
          </p:spPr>
        </p:pic>
      </p:grpSp>
      <p:sp>
        <p:nvSpPr>
          <p:cNvPr id="35" name="TextBox 34">
            <a:extLst>
              <a:ext uri="{FF2B5EF4-FFF2-40B4-BE49-F238E27FC236}">
                <a16:creationId xmlns:a16="http://schemas.microsoft.com/office/drawing/2014/main" id="{5BD80941-34AF-9669-CFA9-23C256738773}"/>
              </a:ext>
            </a:extLst>
          </p:cNvPr>
          <p:cNvSpPr txBox="1"/>
          <p:nvPr/>
        </p:nvSpPr>
        <p:spPr>
          <a:xfrm>
            <a:off x="873149" y="29069100"/>
            <a:ext cx="11937005" cy="526297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Description: </a:t>
            </a:r>
            <a:r>
              <a:rPr lang="en-US" sz="2400" dirty="0">
                <a:latin typeface="Times New Roman" panose="02020603050405020304" pitchFamily="18" charset="0"/>
                <a:cs typeface="Times New Roman" panose="02020603050405020304" pitchFamily="18" charset="0"/>
              </a:rPr>
              <a:t>The CDDIS has real-time streaming software (NTRIP, Networked Transport of RTCM via Internet Protocol) for receipt and transmission of real-time GNSS data and product streams in support of the International GNSS Service (IGS) Real Time Service. The available product streams consist of GNSS orbit and clock corrections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Use:</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Precise point positioning</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synchronization</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Disaster monitoring</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CDDIS Support: </a:t>
            </a:r>
            <a:r>
              <a:rPr lang="en-US" sz="2400" dirty="0">
                <a:latin typeface="Times New Roman" panose="02020603050405020304" pitchFamily="18" charset="0"/>
                <a:cs typeface="Times New Roman" panose="02020603050405020304" pitchFamily="18" charset="0"/>
              </a:rPr>
              <a:t>The CDDIS has been supporting GNSS real-time data streaming since 2018 via the CDDIS-Caster NTRIP broadcaster.  This year, to provide additional usability and clarity to users, the CDDIS created a real-time map showing which streams are active and their latencies.</a:t>
            </a:r>
          </a:p>
        </p:txBody>
      </p:sp>
      <p:grpSp>
        <p:nvGrpSpPr>
          <p:cNvPr id="90" name="Group 89">
            <a:extLst>
              <a:ext uri="{FF2B5EF4-FFF2-40B4-BE49-F238E27FC236}">
                <a16:creationId xmlns:a16="http://schemas.microsoft.com/office/drawing/2014/main" id="{D9ADB593-6567-6885-680F-B3E714FC066E}"/>
              </a:ext>
            </a:extLst>
          </p:cNvPr>
          <p:cNvGrpSpPr/>
          <p:nvPr/>
        </p:nvGrpSpPr>
        <p:grpSpPr>
          <a:xfrm>
            <a:off x="5541028" y="31042834"/>
            <a:ext cx="3544583" cy="1371600"/>
            <a:chOff x="5541028" y="31042834"/>
            <a:chExt cx="3544583" cy="1371600"/>
          </a:xfrm>
        </p:grpSpPr>
        <p:sp>
          <p:nvSpPr>
            <p:cNvPr id="38" name="TextBox 37">
              <a:extLst>
                <a:ext uri="{FF2B5EF4-FFF2-40B4-BE49-F238E27FC236}">
                  <a16:creationId xmlns:a16="http://schemas.microsoft.com/office/drawing/2014/main" id="{310732FF-EF5E-7788-C0C5-709868BA3902}"/>
                </a:ext>
              </a:extLst>
            </p:cNvPr>
            <p:cNvSpPr txBox="1"/>
            <p:nvPr/>
          </p:nvSpPr>
          <p:spPr>
            <a:xfrm>
              <a:off x="5541028" y="31135379"/>
              <a:ext cx="2093494"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CDDIS-Caster NTRIP Broadcaster</a:t>
              </a:r>
            </a:p>
          </p:txBody>
        </p:sp>
        <p:pic>
          <p:nvPicPr>
            <p:cNvPr id="40" name="Picture 39">
              <a:extLst>
                <a:ext uri="{FF2B5EF4-FFF2-40B4-BE49-F238E27FC236}">
                  <a16:creationId xmlns:a16="http://schemas.microsoft.com/office/drawing/2014/main" id="{394FFD6F-1633-5DEF-1E0B-763627443950}"/>
                </a:ext>
              </a:extLst>
            </p:cNvPr>
            <p:cNvPicPr>
              <a:picLocks noChangeAspect="1"/>
            </p:cNvPicPr>
            <p:nvPr/>
          </p:nvPicPr>
          <p:blipFill>
            <a:blip r:embed="rId9"/>
            <a:stretch>
              <a:fillRect/>
            </a:stretch>
          </p:blipFill>
          <p:spPr>
            <a:xfrm>
              <a:off x="7688997" y="31042834"/>
              <a:ext cx="1396614" cy="1371600"/>
            </a:xfrm>
            <a:prstGeom prst="rect">
              <a:avLst/>
            </a:prstGeom>
          </p:spPr>
        </p:pic>
      </p:grpSp>
      <p:grpSp>
        <p:nvGrpSpPr>
          <p:cNvPr id="89" name="Group 88">
            <a:extLst>
              <a:ext uri="{FF2B5EF4-FFF2-40B4-BE49-F238E27FC236}">
                <a16:creationId xmlns:a16="http://schemas.microsoft.com/office/drawing/2014/main" id="{E5BF1829-E0A0-6E28-3110-A90EBD925471}"/>
              </a:ext>
            </a:extLst>
          </p:cNvPr>
          <p:cNvGrpSpPr/>
          <p:nvPr/>
        </p:nvGrpSpPr>
        <p:grpSpPr>
          <a:xfrm>
            <a:off x="9893316" y="31049744"/>
            <a:ext cx="2830952" cy="1371600"/>
            <a:chOff x="9893316" y="31049744"/>
            <a:chExt cx="2830952" cy="1371600"/>
          </a:xfrm>
        </p:grpSpPr>
        <p:sp>
          <p:nvSpPr>
            <p:cNvPr id="39" name="TextBox 38">
              <a:extLst>
                <a:ext uri="{FF2B5EF4-FFF2-40B4-BE49-F238E27FC236}">
                  <a16:creationId xmlns:a16="http://schemas.microsoft.com/office/drawing/2014/main" id="{BFC2203F-62FD-2145-EE38-9A9378B000AF}"/>
                </a:ext>
              </a:extLst>
            </p:cNvPr>
            <p:cNvSpPr txBox="1"/>
            <p:nvPr/>
          </p:nvSpPr>
          <p:spPr>
            <a:xfrm>
              <a:off x="9893316" y="31389774"/>
              <a:ext cx="1695268" cy="83099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Real-time Map</a:t>
              </a:r>
            </a:p>
          </p:txBody>
        </p:sp>
        <p:pic>
          <p:nvPicPr>
            <p:cNvPr id="42" name="Picture 41">
              <a:extLst>
                <a:ext uri="{FF2B5EF4-FFF2-40B4-BE49-F238E27FC236}">
                  <a16:creationId xmlns:a16="http://schemas.microsoft.com/office/drawing/2014/main" id="{F43D5BAD-9809-5530-7CA6-D5118BF9DFCB}"/>
                </a:ext>
              </a:extLst>
            </p:cNvPr>
            <p:cNvPicPr>
              <a:picLocks noChangeAspect="1"/>
            </p:cNvPicPr>
            <p:nvPr/>
          </p:nvPicPr>
          <p:blipFill>
            <a:blip r:embed="rId10"/>
            <a:stretch>
              <a:fillRect/>
            </a:stretch>
          </p:blipFill>
          <p:spPr>
            <a:xfrm>
              <a:off x="11356799" y="31049744"/>
              <a:ext cx="1367469" cy="1371600"/>
            </a:xfrm>
            <a:prstGeom prst="rect">
              <a:avLst/>
            </a:prstGeom>
          </p:spPr>
        </p:pic>
      </p:grpSp>
      <p:sp>
        <p:nvSpPr>
          <p:cNvPr id="44" name="TextBox 43">
            <a:extLst>
              <a:ext uri="{FF2B5EF4-FFF2-40B4-BE49-F238E27FC236}">
                <a16:creationId xmlns:a16="http://schemas.microsoft.com/office/drawing/2014/main" id="{5DBE4988-E1D4-7671-7B70-9C75487FBCEB}"/>
              </a:ext>
            </a:extLst>
          </p:cNvPr>
          <p:cNvSpPr txBox="1"/>
          <p:nvPr/>
        </p:nvSpPr>
        <p:spPr>
          <a:xfrm>
            <a:off x="13768139" y="29047153"/>
            <a:ext cx="11303592" cy="1938992"/>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Description: </a:t>
            </a:r>
            <a:r>
              <a:rPr lang="en-US" sz="2400" dirty="0">
                <a:latin typeface="Times New Roman" panose="02020603050405020304" pitchFamily="18" charset="0"/>
                <a:cs typeface="Times New Roman" panose="02020603050405020304" pitchFamily="18" charset="0"/>
              </a:rPr>
              <a:t>The CDDIS ReadMe files are used to provide an overview of files available in the CDDIS archive.  Beginning with SLR, the CDDIS listed all the subdirectories under the technique including corresponding landing page.  The landing pages contain through information about the data/products and include information on how to cite the data via DOIs.</a:t>
            </a:r>
          </a:p>
        </p:txBody>
      </p:sp>
      <p:grpSp>
        <p:nvGrpSpPr>
          <p:cNvPr id="65" name="Group 64">
            <a:extLst>
              <a:ext uri="{FF2B5EF4-FFF2-40B4-BE49-F238E27FC236}">
                <a16:creationId xmlns:a16="http://schemas.microsoft.com/office/drawing/2014/main" id="{08608C89-FC78-5A5A-FBCE-44E2D9ABD66A}"/>
              </a:ext>
            </a:extLst>
          </p:cNvPr>
          <p:cNvGrpSpPr/>
          <p:nvPr/>
        </p:nvGrpSpPr>
        <p:grpSpPr>
          <a:xfrm>
            <a:off x="13817126" y="31165563"/>
            <a:ext cx="16409355" cy="11500746"/>
            <a:chOff x="13512326" y="30838993"/>
            <a:chExt cx="16409355" cy="11500746"/>
          </a:xfrm>
        </p:grpSpPr>
        <p:pic>
          <p:nvPicPr>
            <p:cNvPr id="20" name="Picture 19">
              <a:extLst>
                <a:ext uri="{FF2B5EF4-FFF2-40B4-BE49-F238E27FC236}">
                  <a16:creationId xmlns:a16="http://schemas.microsoft.com/office/drawing/2014/main" id="{FB2F3FB8-7069-E1E9-E10C-CD375FFF80E4}"/>
                </a:ext>
              </a:extLst>
            </p:cNvPr>
            <p:cNvPicPr>
              <a:picLocks noChangeAspect="1"/>
            </p:cNvPicPr>
            <p:nvPr/>
          </p:nvPicPr>
          <p:blipFill rotWithShape="1">
            <a:blip r:embed="rId11"/>
            <a:srcRect b="15820"/>
            <a:stretch/>
          </p:blipFill>
          <p:spPr>
            <a:xfrm>
              <a:off x="13512326" y="30838993"/>
              <a:ext cx="16409355" cy="11500746"/>
            </a:xfrm>
            <a:prstGeom prst="rect">
              <a:avLst/>
            </a:prstGeom>
          </p:spPr>
        </p:pic>
        <p:sp>
          <p:nvSpPr>
            <p:cNvPr id="21" name="Rectangle 20">
              <a:extLst>
                <a:ext uri="{FF2B5EF4-FFF2-40B4-BE49-F238E27FC236}">
                  <a16:creationId xmlns:a16="http://schemas.microsoft.com/office/drawing/2014/main" id="{2495D379-3CF1-B6BE-250B-4B827DA4D7FF}"/>
                </a:ext>
              </a:extLst>
            </p:cNvPr>
            <p:cNvSpPr/>
            <p:nvPr/>
          </p:nvSpPr>
          <p:spPr>
            <a:xfrm>
              <a:off x="18566776" y="36106135"/>
              <a:ext cx="10839138" cy="480846"/>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E6CB03-71EA-6354-2931-E79FB186EA20}"/>
                </a:ext>
              </a:extLst>
            </p:cNvPr>
            <p:cNvSpPr/>
            <p:nvPr/>
          </p:nvSpPr>
          <p:spPr>
            <a:xfrm>
              <a:off x="18566775" y="36830834"/>
              <a:ext cx="10839138" cy="25965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38FAB13-9840-5FA2-E23D-9C304AE5414E}"/>
                </a:ext>
              </a:extLst>
            </p:cNvPr>
            <p:cNvSpPr/>
            <p:nvPr/>
          </p:nvSpPr>
          <p:spPr>
            <a:xfrm>
              <a:off x="18577092" y="37302060"/>
              <a:ext cx="10839138" cy="25965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D3D03F8-4D77-77C3-5917-31C8978C10AD}"/>
                </a:ext>
              </a:extLst>
            </p:cNvPr>
            <p:cNvSpPr/>
            <p:nvPr/>
          </p:nvSpPr>
          <p:spPr>
            <a:xfrm>
              <a:off x="18566778" y="37773286"/>
              <a:ext cx="10839138" cy="25965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750B8E1-5B6B-2483-96F4-56F19C393B4C}"/>
                </a:ext>
              </a:extLst>
            </p:cNvPr>
            <p:cNvSpPr/>
            <p:nvPr/>
          </p:nvSpPr>
          <p:spPr>
            <a:xfrm>
              <a:off x="18577093" y="38481510"/>
              <a:ext cx="10839138" cy="480846"/>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33097B8-6A0D-19AD-F589-1FA43BE6C8CF}"/>
                </a:ext>
              </a:extLst>
            </p:cNvPr>
            <p:cNvSpPr/>
            <p:nvPr/>
          </p:nvSpPr>
          <p:spPr>
            <a:xfrm>
              <a:off x="18577094" y="39206201"/>
              <a:ext cx="10839138" cy="25965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3C19AEA-24C9-DFF7-3A39-D2DDEB5869A9}"/>
                </a:ext>
              </a:extLst>
            </p:cNvPr>
            <p:cNvSpPr/>
            <p:nvPr/>
          </p:nvSpPr>
          <p:spPr>
            <a:xfrm>
              <a:off x="18566780" y="40158269"/>
              <a:ext cx="10839138" cy="480846"/>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B74094D-679C-EA2D-05A0-F1F3B85304FF}"/>
                </a:ext>
              </a:extLst>
            </p:cNvPr>
            <p:cNvSpPr/>
            <p:nvPr/>
          </p:nvSpPr>
          <p:spPr>
            <a:xfrm>
              <a:off x="13512326" y="33653828"/>
              <a:ext cx="15171516" cy="66356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4896C1C-037A-8B77-7C7E-0A49A8110D18}"/>
                </a:ext>
              </a:extLst>
            </p:cNvPr>
            <p:cNvSpPr/>
            <p:nvPr/>
          </p:nvSpPr>
          <p:spPr>
            <a:xfrm>
              <a:off x="13809160" y="39680217"/>
              <a:ext cx="2950180" cy="27267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BC96832-EE0E-6721-A867-000569BCD539}"/>
                </a:ext>
              </a:extLst>
            </p:cNvPr>
            <p:cNvSpPr/>
            <p:nvPr/>
          </p:nvSpPr>
          <p:spPr>
            <a:xfrm>
              <a:off x="18587411" y="40869924"/>
              <a:ext cx="10839138" cy="25965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F4003DF-2CB9-9238-F5E0-89B08D700474}"/>
                </a:ext>
              </a:extLst>
            </p:cNvPr>
            <p:cNvSpPr/>
            <p:nvPr/>
          </p:nvSpPr>
          <p:spPr>
            <a:xfrm>
              <a:off x="18598865" y="41850710"/>
              <a:ext cx="10839138" cy="480846"/>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3CE31120-15CF-720F-615F-1187CDD375BA}"/>
              </a:ext>
            </a:extLst>
          </p:cNvPr>
          <p:cNvSpPr txBox="1"/>
          <p:nvPr/>
        </p:nvSpPr>
        <p:spPr>
          <a:xfrm>
            <a:off x="13716541" y="7544196"/>
            <a:ext cx="16442012" cy="8956298"/>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Description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a:latin typeface="Times New Roman" panose="02020603050405020304" pitchFamily="18" charset="0"/>
                <a:cs typeface="Times New Roman" panose="02020603050405020304" pitchFamily="18" charset="0"/>
              </a:rPr>
              <a:t>The CDDIS is transitioning to the Earthdata Cloud to fully realize NASA’s goals for open science. The primary focus of these efforts is to ensure the accessibility of NASA data by reducing the barriers to entry within the science community while increasing traceability and reproducibility of research.</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Once the CDDIS has shifted to the Earthdata Cloud, users will have access to the following benefits: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Access to full features on Earthdata Search including searchability and download directly from Earthdata</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Ability to work with the CDDIS data and products in the cloud – downloads will no longer be required, reducing the need to invest in on-premises resources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Easier identification of collocated data from across the NASA DAACs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Access to new tools for subscribing and analyzing data</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CDDIS is also working to ensure the following as data and products are migrated to the cloud: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Guaranteeing the data and products have a DOI and landing page, especially for older data sets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Reorganize the data/products into clearer collections with the input from representatives of the techniques supported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More through QC is created for each of the file types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Data can be downloaded based on temporal specifications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Please note that, even as the CDDIS transitions to the cloud, users will still be able to download data to their servers and the original archive structure will still be maintained.  EOSDIS is also investing in helping scientists transition to the cloud through training initiatives.</a:t>
            </a:r>
            <a:endParaRPr lang="en-US" sz="2400" dirty="0">
              <a:solidFill>
                <a:srgbClr val="000000"/>
              </a:solidFill>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solidFill>
                <a:srgbClr val="000000"/>
              </a:solidFill>
              <a:latin typeface="Times New Roman" panose="02020603050405020304" pitchFamily="18" charset="0"/>
              <a:ea typeface="Calibri" panose="020F0502020204030204" pitchFamily="34" charset="0"/>
            </a:endParaRPr>
          </a:p>
          <a:p>
            <a:pPr marL="0" marR="0">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rPr>
              <a:t>Current Progress</a:t>
            </a:r>
            <a:r>
              <a:rPr lang="en-US" sz="2400" dirty="0">
                <a:solidFill>
                  <a:srgbClr val="000000"/>
                </a:solidFill>
                <a:effectLst/>
                <a:latin typeface="Times New Roman" panose="02020603050405020304" pitchFamily="18" charset="0"/>
                <a:ea typeface="Calibri" panose="020F0502020204030204" pitchFamily="34" charset="0"/>
              </a:rPr>
              <a:t>: In the summer and fall of 2023, the CDDIS began onboarding to the EOSDIS Ingest and Archive train.  With a focus on project planning and gaining familiarity with the software environment (AWS and CUMULUS), the preliminary steps taken are essential to make concrete progress in 2024.</a:t>
            </a:r>
            <a:endParaRPr lang="en-US" sz="2400" dirty="0">
              <a:effectLst/>
              <a:latin typeface="Calibri" panose="020F0502020204030204" pitchFamily="34" charset="0"/>
              <a:ea typeface="Calibri" panose="020F0502020204030204" pitchFamily="34" charset="0"/>
            </a:endParaRPr>
          </a:p>
        </p:txBody>
      </p:sp>
      <p:sp>
        <p:nvSpPr>
          <p:cNvPr id="63" name="TextBox 62">
            <a:extLst>
              <a:ext uri="{FF2B5EF4-FFF2-40B4-BE49-F238E27FC236}">
                <a16:creationId xmlns:a16="http://schemas.microsoft.com/office/drawing/2014/main" id="{6520A79F-B8D3-039A-795C-9F36CA0645A1}"/>
              </a:ext>
            </a:extLst>
          </p:cNvPr>
          <p:cNvSpPr txBox="1"/>
          <p:nvPr/>
        </p:nvSpPr>
        <p:spPr>
          <a:xfrm>
            <a:off x="13890660" y="26684377"/>
            <a:ext cx="16442012" cy="830997"/>
          </a:xfrm>
          <a:prstGeom prst="rect">
            <a:avLst/>
          </a:prstGeom>
          <a:noFill/>
        </p:spPr>
        <p:txBody>
          <a:bodyPr wrap="square">
            <a:spAutoFit/>
          </a:bodyPr>
          <a:lstStyle/>
          <a:p>
            <a:pPr marL="0" marR="0">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rPr>
              <a:t>Next Steps</a:t>
            </a:r>
            <a:r>
              <a:rPr lang="en-US" sz="2400" dirty="0">
                <a:solidFill>
                  <a:srgbClr val="000000"/>
                </a:solidFill>
                <a:effectLst/>
                <a:latin typeface="Times New Roman" panose="02020603050405020304" pitchFamily="18" charset="0"/>
                <a:ea typeface="Calibri" panose="020F0502020204030204" pitchFamily="34" charset="0"/>
              </a:rPr>
              <a:t>: In 2024, the CDDIS hopes to have its first collections in the Earthdata Cloud.  Their first focus will be on the DORIS data and, onc</a:t>
            </a:r>
            <a:r>
              <a:rPr lang="en-US" sz="2400" dirty="0">
                <a:solidFill>
                  <a:srgbClr val="000000"/>
                </a:solidFill>
                <a:latin typeface="Times New Roman" panose="02020603050405020304" pitchFamily="18" charset="0"/>
                <a:ea typeface="Calibri" panose="020F0502020204030204" pitchFamily="34" charset="0"/>
              </a:rPr>
              <a:t>e available, the CDDIS will work with the community to transition.</a:t>
            </a:r>
            <a:endParaRPr lang="en-US" sz="2400" dirty="0">
              <a:effectLst/>
              <a:latin typeface="Calibri" panose="020F0502020204030204" pitchFamily="34" charset="0"/>
              <a:ea typeface="Calibri" panose="020F0502020204030204" pitchFamily="34" charset="0"/>
            </a:endParaRPr>
          </a:p>
        </p:txBody>
      </p:sp>
      <p:sp>
        <p:nvSpPr>
          <p:cNvPr id="64" name="TextBox 63">
            <a:extLst>
              <a:ext uri="{FF2B5EF4-FFF2-40B4-BE49-F238E27FC236}">
                <a16:creationId xmlns:a16="http://schemas.microsoft.com/office/drawing/2014/main" id="{365B96EF-082B-DC98-536E-EB599C38FA0A}"/>
              </a:ext>
            </a:extLst>
          </p:cNvPr>
          <p:cNvSpPr txBox="1"/>
          <p:nvPr/>
        </p:nvSpPr>
        <p:spPr>
          <a:xfrm>
            <a:off x="31124364" y="4106815"/>
            <a:ext cx="11801112" cy="5632311"/>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Description</a:t>
            </a:r>
            <a:r>
              <a:rPr lang="en-US" sz="2400" dirty="0">
                <a:latin typeface="Times New Roman" panose="02020603050405020304" pitchFamily="18" charset="0"/>
                <a:cs typeface="Times New Roman" panose="02020603050405020304" pitchFamily="18" charset="0"/>
              </a:rPr>
              <a:t>: The International Laser Ranging Service (ILRS) contributions to the newest International Terrestrial Reference Frame, ITRF2020, includes station positions and earth orientation parameters time series.  Its main products are weekly and bi-weekly station position estimates along with daily and 3-day average Earth Orientation Parameters (EOP) estimated over 7-day arcs and 15-day arcs from 1983-1993.</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Uses</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International Terrestrial Reference Frame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Station data quality and systematic error modeling</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Gravity modeling</a:t>
            </a:r>
          </a:p>
          <a:p>
            <a:endParaRPr lang="en-US" sz="2400" dirty="0">
              <a:latin typeface="Times New Roman" panose="02020603050405020304" pitchFamily="18" charset="0"/>
              <a:cs typeface="Times New Roman" panose="02020603050405020304" pitchFamily="18" charset="0"/>
            </a:endParaRPr>
          </a:p>
          <a:p>
            <a:r>
              <a:rPr lang="en-US" sz="2400" b="1" dirty="0">
                <a:solidFill>
                  <a:srgbClr val="000000"/>
                </a:solidFill>
                <a:latin typeface="Times New Roman" panose="02020603050405020304" pitchFamily="18" charset="0"/>
                <a:cs typeface="Times New Roman" panose="02020603050405020304" pitchFamily="18" charset="0"/>
              </a:rPr>
              <a:t>CDDIS Support: </a:t>
            </a:r>
            <a:r>
              <a:rPr lang="en-US" sz="2400" dirty="0">
                <a:solidFill>
                  <a:srgbClr val="000000"/>
                </a:solidFill>
                <a:latin typeface="Times New Roman" panose="02020603050405020304" pitchFamily="18" charset="0"/>
                <a:cs typeface="Times New Roman" panose="02020603050405020304" pitchFamily="18" charset="0"/>
              </a:rPr>
              <a:t>The REPRO2020 is the first SLR product in which direct input from the ILRS community was obtained to create the landing pages.  The community helped ensure credit was provided to the analysis centers, that the location of the landing page was clear, and encouraged the use of DOIs.</a:t>
            </a:r>
            <a:endParaRPr lang="en-US" sz="2400" b="1" dirty="0">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D71C94DD-A1B8-F866-40E2-516919D6B1A6}"/>
              </a:ext>
            </a:extLst>
          </p:cNvPr>
          <p:cNvSpPr txBox="1"/>
          <p:nvPr/>
        </p:nvSpPr>
        <p:spPr>
          <a:xfrm>
            <a:off x="31124364" y="10962323"/>
            <a:ext cx="11885459" cy="4154984"/>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Description:</a:t>
            </a:r>
            <a:r>
              <a:rPr lang="en-US" sz="2400" dirty="0">
                <a:latin typeface="Times New Roman" panose="02020603050405020304" pitchFamily="18" charset="0"/>
                <a:cs typeface="Times New Roman" panose="02020603050405020304" pitchFamily="18" charset="0"/>
              </a:rPr>
              <a:t> In addition to contributions to the ITRF2020, the SLR2020 products include an expanded set of SLR station positions and velocities in the ITRF2020 frame.  It includes historical sites that are not included in the ITRF2020 and new stations accepted after the creation of the ITRF2020.</a:t>
            </a:r>
            <a:endParaRPr lang="en-US" sz="24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Uses</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Monitor station performance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Corrections for SLR tracking data</a:t>
            </a:r>
          </a:p>
          <a:p>
            <a:endParaRPr lang="en-US" sz="2400" dirty="0">
              <a:latin typeface="Times New Roman" panose="02020603050405020304" pitchFamily="18" charset="0"/>
              <a:cs typeface="Times New Roman" panose="02020603050405020304" pitchFamily="18" charset="0"/>
            </a:endParaRPr>
          </a:p>
          <a:p>
            <a:r>
              <a:rPr lang="en-US" sz="2400" b="1" dirty="0">
                <a:solidFill>
                  <a:srgbClr val="000000"/>
                </a:solidFill>
                <a:latin typeface="Times New Roman" panose="02020603050405020304" pitchFamily="18" charset="0"/>
                <a:cs typeface="Times New Roman" panose="02020603050405020304" pitchFamily="18" charset="0"/>
              </a:rPr>
              <a:t>CDDIS Support: </a:t>
            </a:r>
            <a:r>
              <a:rPr lang="en-US" sz="2400" dirty="0">
                <a:solidFill>
                  <a:srgbClr val="000000"/>
                </a:solidFill>
                <a:latin typeface="Times New Roman" panose="02020603050405020304" pitchFamily="18" charset="0"/>
                <a:cs typeface="Times New Roman" panose="02020603050405020304" pitchFamily="18" charset="0"/>
              </a:rPr>
              <a:t>In addition to archiving and creating the landing pages for these products, the CDDIS updated the ILRS website with the newest files for analysts to access.</a:t>
            </a:r>
            <a:endParaRPr lang="en-US" sz="2400" dirty="0">
              <a:latin typeface="Times New Roman" panose="02020603050405020304" pitchFamily="18" charset="0"/>
              <a:cs typeface="Times New Roman" panose="02020603050405020304" pitchFamily="18" charset="0"/>
            </a:endParaRPr>
          </a:p>
        </p:txBody>
      </p:sp>
      <p:sp>
        <p:nvSpPr>
          <p:cNvPr id="52" name="Speech Bubble: Oval 51">
            <a:extLst>
              <a:ext uri="{FF2B5EF4-FFF2-40B4-BE49-F238E27FC236}">
                <a16:creationId xmlns:a16="http://schemas.microsoft.com/office/drawing/2014/main" id="{E6BCF1B0-040B-7D59-A7B3-6F1FDD73980D}"/>
              </a:ext>
            </a:extLst>
          </p:cNvPr>
          <p:cNvSpPr/>
          <p:nvPr/>
        </p:nvSpPr>
        <p:spPr>
          <a:xfrm>
            <a:off x="26530908" y="29167751"/>
            <a:ext cx="2842188" cy="2345011"/>
          </a:xfrm>
          <a:prstGeom prst="wedgeEllipseCallout">
            <a:avLst>
              <a:gd name="adj1" fmla="val -78560"/>
              <a:gd name="adj2" fmla="val -4017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000" dirty="0">
                <a:latin typeface="Amasis MT Pro Black" panose="02040A04050005020304" pitchFamily="18" charset="0"/>
              </a:rPr>
              <a:t>Please cite our data!</a:t>
            </a:r>
          </a:p>
        </p:txBody>
      </p:sp>
      <p:sp>
        <p:nvSpPr>
          <p:cNvPr id="14" name="TextBox 13">
            <a:extLst>
              <a:ext uri="{FF2B5EF4-FFF2-40B4-BE49-F238E27FC236}">
                <a16:creationId xmlns:a16="http://schemas.microsoft.com/office/drawing/2014/main" id="{AD43947D-4EE1-F890-1FD3-33E28703E34C}"/>
              </a:ext>
            </a:extLst>
          </p:cNvPr>
          <p:cNvSpPr txBox="1"/>
          <p:nvPr/>
        </p:nvSpPr>
        <p:spPr>
          <a:xfrm>
            <a:off x="31040017" y="15806527"/>
            <a:ext cx="11870205"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b="1" dirty="0"/>
              <a:t>HOW TO CITE OUR DATA</a:t>
            </a:r>
          </a:p>
        </p:txBody>
      </p:sp>
      <p:sp>
        <p:nvSpPr>
          <p:cNvPr id="25" name="TextBox 24">
            <a:extLst>
              <a:ext uri="{FF2B5EF4-FFF2-40B4-BE49-F238E27FC236}">
                <a16:creationId xmlns:a16="http://schemas.microsoft.com/office/drawing/2014/main" id="{CCA6CD61-34BA-D462-3BFB-D6300AFD587B}"/>
              </a:ext>
            </a:extLst>
          </p:cNvPr>
          <p:cNvSpPr txBox="1"/>
          <p:nvPr/>
        </p:nvSpPr>
        <p:spPr>
          <a:xfrm>
            <a:off x="31036671" y="16486921"/>
            <a:ext cx="11870205" cy="1938992"/>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CDDIS would like to encourage users to cite our data to ensure providers are given proper credit for their contributions in addition to improving reproducibility and other benefits.  On the CDDIS website, find the appropriate landing page under the “Data and Products” tab and the technique.  In addition to finding landing pages via the README files, users can also find DOIs via the CDDIS Website.</a:t>
            </a:r>
            <a:endParaRPr lang="en-US" sz="2400" b="1" dirty="0">
              <a:latin typeface="Times New Roman" panose="02020603050405020304" pitchFamily="18" charset="0"/>
              <a:cs typeface="Times New Roman" panose="02020603050405020304" pitchFamily="18" charset="0"/>
            </a:endParaRPr>
          </a:p>
        </p:txBody>
      </p:sp>
      <p:grpSp>
        <p:nvGrpSpPr>
          <p:cNvPr id="69" name="Group 68">
            <a:extLst>
              <a:ext uri="{FF2B5EF4-FFF2-40B4-BE49-F238E27FC236}">
                <a16:creationId xmlns:a16="http://schemas.microsoft.com/office/drawing/2014/main" id="{8DAFBACB-B394-2921-8FAC-A7ACCEEE7605}"/>
              </a:ext>
            </a:extLst>
          </p:cNvPr>
          <p:cNvGrpSpPr/>
          <p:nvPr/>
        </p:nvGrpSpPr>
        <p:grpSpPr>
          <a:xfrm>
            <a:off x="40973445" y="19964908"/>
            <a:ext cx="1498030" cy="2489640"/>
            <a:chOff x="40853129" y="16940237"/>
            <a:chExt cx="1498030" cy="2489640"/>
          </a:xfrm>
        </p:grpSpPr>
        <p:pic>
          <p:nvPicPr>
            <p:cNvPr id="58" name="Picture 57">
              <a:extLst>
                <a:ext uri="{FF2B5EF4-FFF2-40B4-BE49-F238E27FC236}">
                  <a16:creationId xmlns:a16="http://schemas.microsoft.com/office/drawing/2014/main" id="{AD1DABEE-B784-7F61-20E7-B6BD157A83F2}"/>
                </a:ext>
              </a:extLst>
            </p:cNvPr>
            <p:cNvPicPr>
              <a:picLocks noChangeAspect="1"/>
            </p:cNvPicPr>
            <p:nvPr/>
          </p:nvPicPr>
          <p:blipFill>
            <a:blip r:embed="rId12"/>
            <a:stretch>
              <a:fillRect/>
            </a:stretch>
          </p:blipFill>
          <p:spPr>
            <a:xfrm>
              <a:off x="40853129" y="17940871"/>
              <a:ext cx="1498030" cy="1489006"/>
            </a:xfrm>
            <a:prstGeom prst="rect">
              <a:avLst/>
            </a:prstGeom>
          </p:spPr>
        </p:pic>
        <p:sp>
          <p:nvSpPr>
            <p:cNvPr id="68" name="TextBox 67">
              <a:extLst>
                <a:ext uri="{FF2B5EF4-FFF2-40B4-BE49-F238E27FC236}">
                  <a16:creationId xmlns:a16="http://schemas.microsoft.com/office/drawing/2014/main" id="{D1ACD695-D07D-433A-32FD-05EA4CF7F4C8}"/>
                </a:ext>
              </a:extLst>
            </p:cNvPr>
            <p:cNvSpPr txBox="1"/>
            <p:nvPr/>
          </p:nvSpPr>
          <p:spPr>
            <a:xfrm>
              <a:off x="40916220" y="16940237"/>
              <a:ext cx="1371847" cy="83099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CDDIS</a:t>
              </a:r>
            </a:p>
            <a:p>
              <a:r>
                <a:rPr lang="en-US" sz="2400" b="1" dirty="0">
                  <a:latin typeface="Times New Roman" panose="02020603050405020304" pitchFamily="18" charset="0"/>
                  <a:cs typeface="Times New Roman" panose="02020603050405020304" pitchFamily="18" charset="0"/>
                </a:rPr>
                <a:t>Website</a:t>
              </a:r>
              <a:endParaRPr lang="en-US" sz="2400" dirty="0"/>
            </a:p>
          </p:txBody>
        </p:sp>
      </p:grpSp>
      <p:sp>
        <p:nvSpPr>
          <p:cNvPr id="72" name="TextBox 71">
            <a:extLst>
              <a:ext uri="{FF2B5EF4-FFF2-40B4-BE49-F238E27FC236}">
                <a16:creationId xmlns:a16="http://schemas.microsoft.com/office/drawing/2014/main" id="{D225DD64-9050-2A7B-410B-2E7A56852A21}"/>
              </a:ext>
            </a:extLst>
          </p:cNvPr>
          <p:cNvSpPr txBox="1"/>
          <p:nvPr/>
        </p:nvSpPr>
        <p:spPr>
          <a:xfrm>
            <a:off x="31257514" y="25080110"/>
            <a:ext cx="11676771" cy="46166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Select the “Data and Product” tab and the technique from which data or product was used:</a:t>
            </a:r>
            <a:endParaRPr lang="en-US" sz="2400" b="1" dirty="0">
              <a:latin typeface="Times New Roman" panose="02020603050405020304" pitchFamily="18" charset="0"/>
              <a:cs typeface="Times New Roman" panose="02020603050405020304" pitchFamily="18" charset="0"/>
            </a:endParaRPr>
          </a:p>
        </p:txBody>
      </p:sp>
      <p:sp>
        <p:nvSpPr>
          <p:cNvPr id="77" name="TextBox 76">
            <a:extLst>
              <a:ext uri="{FF2B5EF4-FFF2-40B4-BE49-F238E27FC236}">
                <a16:creationId xmlns:a16="http://schemas.microsoft.com/office/drawing/2014/main" id="{EC13FAD7-F2CD-371D-C085-44FE36B2787E}"/>
              </a:ext>
            </a:extLst>
          </p:cNvPr>
          <p:cNvSpPr txBox="1"/>
          <p:nvPr/>
        </p:nvSpPr>
        <p:spPr>
          <a:xfrm>
            <a:off x="32295420" y="33463333"/>
            <a:ext cx="3498513" cy="83099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Some pages contain links</a:t>
            </a:r>
          </a:p>
          <a:p>
            <a:r>
              <a:rPr lang="en-US" sz="2400" dirty="0">
                <a:latin typeface="Times New Roman" panose="02020603050405020304" pitchFamily="18" charset="0"/>
                <a:cs typeface="Times New Roman" panose="02020603050405020304" pitchFamily="18" charset="0"/>
              </a:rPr>
              <a:t>to the landing pages:</a:t>
            </a:r>
            <a:endParaRPr lang="en-US" sz="2400" b="1" dirty="0">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ECA72398-6D7C-12B3-1FD7-D9A8EE14252E}"/>
              </a:ext>
            </a:extLst>
          </p:cNvPr>
          <p:cNvSpPr txBox="1"/>
          <p:nvPr/>
        </p:nvSpPr>
        <p:spPr>
          <a:xfrm>
            <a:off x="38423936" y="33463333"/>
            <a:ext cx="3281065" cy="83099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While others go directly </a:t>
            </a:r>
          </a:p>
          <a:p>
            <a:r>
              <a:rPr lang="en-US" sz="2400" dirty="0">
                <a:latin typeface="Times New Roman" panose="02020603050405020304" pitchFamily="18" charset="0"/>
                <a:cs typeface="Times New Roman" panose="02020603050405020304" pitchFamily="18" charset="0"/>
              </a:rPr>
              <a:t>to the landing page</a:t>
            </a:r>
            <a:endParaRPr lang="en-US" sz="2400" b="1" dirty="0">
              <a:latin typeface="Times New Roman" panose="02020603050405020304" pitchFamily="18" charset="0"/>
              <a:cs typeface="Times New Roman" panose="02020603050405020304" pitchFamily="18" charset="0"/>
            </a:endParaRPr>
          </a:p>
        </p:txBody>
      </p:sp>
      <p:grpSp>
        <p:nvGrpSpPr>
          <p:cNvPr id="83" name="Group 82">
            <a:extLst>
              <a:ext uri="{FF2B5EF4-FFF2-40B4-BE49-F238E27FC236}">
                <a16:creationId xmlns:a16="http://schemas.microsoft.com/office/drawing/2014/main" id="{DFBD6240-1EE1-72A2-CCD1-75A1D284E63D}"/>
              </a:ext>
            </a:extLst>
          </p:cNvPr>
          <p:cNvGrpSpPr/>
          <p:nvPr/>
        </p:nvGrpSpPr>
        <p:grpSpPr>
          <a:xfrm>
            <a:off x="37110888" y="34426034"/>
            <a:ext cx="5907163" cy="5991474"/>
            <a:chOff x="37110888" y="31221357"/>
            <a:chExt cx="5907163" cy="5991474"/>
          </a:xfrm>
        </p:grpSpPr>
        <p:pic>
          <p:nvPicPr>
            <p:cNvPr id="80" name="Picture 79">
              <a:extLst>
                <a:ext uri="{FF2B5EF4-FFF2-40B4-BE49-F238E27FC236}">
                  <a16:creationId xmlns:a16="http://schemas.microsoft.com/office/drawing/2014/main" id="{3C8AF885-4F7C-EB28-7DB9-3BD954DC33C6}"/>
                </a:ext>
              </a:extLst>
            </p:cNvPr>
            <p:cNvPicPr>
              <a:picLocks noChangeAspect="1"/>
            </p:cNvPicPr>
            <p:nvPr/>
          </p:nvPicPr>
          <p:blipFill rotWithShape="1">
            <a:blip r:embed="rId13"/>
            <a:srcRect l="623" r="901"/>
            <a:stretch/>
          </p:blipFill>
          <p:spPr>
            <a:xfrm>
              <a:off x="37110888" y="31221357"/>
              <a:ext cx="5907163" cy="5991474"/>
            </a:xfrm>
            <a:prstGeom prst="rect">
              <a:avLst/>
            </a:prstGeom>
          </p:spPr>
        </p:pic>
        <p:sp>
          <p:nvSpPr>
            <p:cNvPr id="81" name="Rectangle 80">
              <a:extLst>
                <a:ext uri="{FF2B5EF4-FFF2-40B4-BE49-F238E27FC236}">
                  <a16:creationId xmlns:a16="http://schemas.microsoft.com/office/drawing/2014/main" id="{07FB5A4F-7BDF-32E0-DF65-3904DC8636E3}"/>
                </a:ext>
              </a:extLst>
            </p:cNvPr>
            <p:cNvSpPr/>
            <p:nvPr/>
          </p:nvSpPr>
          <p:spPr>
            <a:xfrm>
              <a:off x="38432096" y="36106135"/>
              <a:ext cx="4502189" cy="606343"/>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9A6A61D4-33B4-DE20-C97B-8125D812CE3B}"/>
              </a:ext>
            </a:extLst>
          </p:cNvPr>
          <p:cNvGrpSpPr/>
          <p:nvPr/>
        </p:nvGrpSpPr>
        <p:grpSpPr>
          <a:xfrm>
            <a:off x="31134859" y="34515907"/>
            <a:ext cx="5819636" cy="5811729"/>
            <a:chOff x="31134859" y="31313698"/>
            <a:chExt cx="5819636" cy="5811729"/>
          </a:xfrm>
        </p:grpSpPr>
        <p:pic>
          <p:nvPicPr>
            <p:cNvPr id="76" name="Picture 75">
              <a:extLst>
                <a:ext uri="{FF2B5EF4-FFF2-40B4-BE49-F238E27FC236}">
                  <a16:creationId xmlns:a16="http://schemas.microsoft.com/office/drawing/2014/main" id="{763B8A6A-46E6-CED1-8539-4F9DE3D55886}"/>
                </a:ext>
              </a:extLst>
            </p:cNvPr>
            <p:cNvPicPr>
              <a:picLocks noChangeAspect="1"/>
            </p:cNvPicPr>
            <p:nvPr/>
          </p:nvPicPr>
          <p:blipFill>
            <a:blip r:embed="rId14"/>
            <a:stretch>
              <a:fillRect/>
            </a:stretch>
          </p:blipFill>
          <p:spPr>
            <a:xfrm>
              <a:off x="31134859" y="31313698"/>
              <a:ext cx="5819636" cy="5811729"/>
            </a:xfrm>
            <a:prstGeom prst="rect">
              <a:avLst/>
            </a:prstGeom>
          </p:spPr>
        </p:pic>
        <p:sp>
          <p:nvSpPr>
            <p:cNvPr id="82" name="Rectangle 81">
              <a:extLst>
                <a:ext uri="{FF2B5EF4-FFF2-40B4-BE49-F238E27FC236}">
                  <a16:creationId xmlns:a16="http://schemas.microsoft.com/office/drawing/2014/main" id="{C3706867-2BB0-69F1-AE8D-6A12CE01D89A}"/>
                </a:ext>
              </a:extLst>
            </p:cNvPr>
            <p:cNvSpPr/>
            <p:nvPr/>
          </p:nvSpPr>
          <p:spPr>
            <a:xfrm>
              <a:off x="34344027" y="36069063"/>
              <a:ext cx="2463986" cy="1021428"/>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D1388CEB-4051-CB6E-CF68-EBE4A47660C0}"/>
              </a:ext>
            </a:extLst>
          </p:cNvPr>
          <p:cNvGrpSpPr/>
          <p:nvPr/>
        </p:nvGrpSpPr>
        <p:grpSpPr>
          <a:xfrm>
            <a:off x="33143858" y="41287199"/>
            <a:ext cx="5497099" cy="1488963"/>
            <a:chOff x="33143858" y="36723797"/>
            <a:chExt cx="5497099" cy="1488963"/>
          </a:xfrm>
        </p:grpSpPr>
        <p:pic>
          <p:nvPicPr>
            <p:cNvPr id="86" name="Picture 85">
              <a:extLst>
                <a:ext uri="{FF2B5EF4-FFF2-40B4-BE49-F238E27FC236}">
                  <a16:creationId xmlns:a16="http://schemas.microsoft.com/office/drawing/2014/main" id="{9E53DDA5-62A5-268C-7FF8-81ED7933CFDE}"/>
                </a:ext>
              </a:extLst>
            </p:cNvPr>
            <p:cNvPicPr>
              <a:picLocks noChangeAspect="1"/>
            </p:cNvPicPr>
            <p:nvPr/>
          </p:nvPicPr>
          <p:blipFill>
            <a:blip r:embed="rId15"/>
            <a:stretch>
              <a:fillRect/>
            </a:stretch>
          </p:blipFill>
          <p:spPr>
            <a:xfrm>
              <a:off x="37110888" y="36723797"/>
              <a:ext cx="1530069" cy="1488963"/>
            </a:xfrm>
            <a:prstGeom prst="rect">
              <a:avLst/>
            </a:prstGeom>
          </p:spPr>
        </p:pic>
        <p:sp>
          <p:nvSpPr>
            <p:cNvPr id="87" name="TextBox 86">
              <a:extLst>
                <a:ext uri="{FF2B5EF4-FFF2-40B4-BE49-F238E27FC236}">
                  <a16:creationId xmlns:a16="http://schemas.microsoft.com/office/drawing/2014/main" id="{0A541207-31F6-534E-5C9A-AE10C3E199AF}"/>
                </a:ext>
              </a:extLst>
            </p:cNvPr>
            <p:cNvSpPr txBox="1"/>
            <p:nvPr/>
          </p:nvSpPr>
          <p:spPr>
            <a:xfrm>
              <a:off x="33143858" y="37052779"/>
              <a:ext cx="3734198" cy="83099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For more information on citing our data:</a:t>
              </a:r>
              <a:endParaRPr lang="en-US" sz="2400" dirty="0"/>
            </a:p>
          </p:txBody>
        </p:sp>
      </p:grpSp>
      <p:grpSp>
        <p:nvGrpSpPr>
          <p:cNvPr id="96" name="Group 95">
            <a:extLst>
              <a:ext uri="{FF2B5EF4-FFF2-40B4-BE49-F238E27FC236}">
                <a16:creationId xmlns:a16="http://schemas.microsoft.com/office/drawing/2014/main" id="{958F3BF1-0365-09F8-56AB-3B9D19D267C1}"/>
              </a:ext>
            </a:extLst>
          </p:cNvPr>
          <p:cNvGrpSpPr/>
          <p:nvPr/>
        </p:nvGrpSpPr>
        <p:grpSpPr>
          <a:xfrm>
            <a:off x="38963259" y="5939168"/>
            <a:ext cx="3765788" cy="1499600"/>
            <a:chOff x="37827872" y="6044596"/>
            <a:chExt cx="3765788" cy="1499600"/>
          </a:xfrm>
        </p:grpSpPr>
        <p:pic>
          <p:nvPicPr>
            <p:cNvPr id="94" name="Picture 93">
              <a:extLst>
                <a:ext uri="{FF2B5EF4-FFF2-40B4-BE49-F238E27FC236}">
                  <a16:creationId xmlns:a16="http://schemas.microsoft.com/office/drawing/2014/main" id="{CB8D73A7-2C4B-DA93-ED91-06288278F700}"/>
                </a:ext>
              </a:extLst>
            </p:cNvPr>
            <p:cNvPicPr>
              <a:picLocks noChangeAspect="1"/>
            </p:cNvPicPr>
            <p:nvPr/>
          </p:nvPicPr>
          <p:blipFill>
            <a:blip r:embed="rId16"/>
            <a:stretch>
              <a:fillRect/>
            </a:stretch>
          </p:blipFill>
          <p:spPr>
            <a:xfrm>
              <a:off x="40098646" y="6044596"/>
              <a:ext cx="1495014" cy="1499600"/>
            </a:xfrm>
            <a:prstGeom prst="rect">
              <a:avLst/>
            </a:prstGeom>
          </p:spPr>
        </p:pic>
        <p:sp>
          <p:nvSpPr>
            <p:cNvPr id="95" name="TextBox 94">
              <a:extLst>
                <a:ext uri="{FF2B5EF4-FFF2-40B4-BE49-F238E27FC236}">
                  <a16:creationId xmlns:a16="http://schemas.microsoft.com/office/drawing/2014/main" id="{3A0C943A-675A-1093-FE2D-729B541C1BBB}"/>
                </a:ext>
              </a:extLst>
            </p:cNvPr>
            <p:cNvSpPr txBox="1"/>
            <p:nvPr/>
          </p:nvSpPr>
          <p:spPr>
            <a:xfrm>
              <a:off x="37827872" y="6422594"/>
              <a:ext cx="2270774" cy="83099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CDDIS DOI</a:t>
              </a:r>
            </a:p>
            <a:p>
              <a:r>
                <a:rPr lang="en-US" sz="2400" b="1" dirty="0">
                  <a:latin typeface="Times New Roman" panose="02020603050405020304" pitchFamily="18" charset="0"/>
                  <a:cs typeface="Times New Roman" panose="02020603050405020304" pitchFamily="18" charset="0"/>
                </a:rPr>
                <a:t>Landing Page</a:t>
              </a:r>
              <a:endParaRPr lang="en-US" sz="2400" dirty="0"/>
            </a:p>
          </p:txBody>
        </p:sp>
      </p:grpSp>
      <p:grpSp>
        <p:nvGrpSpPr>
          <p:cNvPr id="100" name="Group 99">
            <a:extLst>
              <a:ext uri="{FF2B5EF4-FFF2-40B4-BE49-F238E27FC236}">
                <a16:creationId xmlns:a16="http://schemas.microsoft.com/office/drawing/2014/main" id="{B69A1727-FADB-8C1E-A61F-EEBE0A3D71F6}"/>
              </a:ext>
            </a:extLst>
          </p:cNvPr>
          <p:cNvGrpSpPr/>
          <p:nvPr/>
        </p:nvGrpSpPr>
        <p:grpSpPr>
          <a:xfrm>
            <a:off x="39132836" y="12388181"/>
            <a:ext cx="3596211" cy="1485610"/>
            <a:chOff x="37997449" y="12268299"/>
            <a:chExt cx="3596211" cy="1485610"/>
          </a:xfrm>
        </p:grpSpPr>
        <p:sp>
          <p:nvSpPr>
            <p:cNvPr id="97" name="TextBox 96">
              <a:extLst>
                <a:ext uri="{FF2B5EF4-FFF2-40B4-BE49-F238E27FC236}">
                  <a16:creationId xmlns:a16="http://schemas.microsoft.com/office/drawing/2014/main" id="{4AFBF288-D4C7-751D-E449-DDCF34FBDE7D}"/>
                </a:ext>
              </a:extLst>
            </p:cNvPr>
            <p:cNvSpPr txBox="1"/>
            <p:nvPr/>
          </p:nvSpPr>
          <p:spPr>
            <a:xfrm>
              <a:off x="37997449" y="12634464"/>
              <a:ext cx="2270774" cy="83099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CDDIS DOI</a:t>
              </a:r>
            </a:p>
            <a:p>
              <a:r>
                <a:rPr lang="en-US" sz="2400" b="1" dirty="0">
                  <a:latin typeface="Times New Roman" panose="02020603050405020304" pitchFamily="18" charset="0"/>
                  <a:cs typeface="Times New Roman" panose="02020603050405020304" pitchFamily="18" charset="0"/>
                </a:rPr>
                <a:t>Landing Page</a:t>
              </a:r>
              <a:endParaRPr lang="en-US" sz="2400" dirty="0"/>
            </a:p>
          </p:txBody>
        </p:sp>
        <p:pic>
          <p:nvPicPr>
            <p:cNvPr id="99" name="Picture 98">
              <a:extLst>
                <a:ext uri="{FF2B5EF4-FFF2-40B4-BE49-F238E27FC236}">
                  <a16:creationId xmlns:a16="http://schemas.microsoft.com/office/drawing/2014/main" id="{9CD56CB1-CBA1-7D4F-987E-7494C117D4FE}"/>
                </a:ext>
              </a:extLst>
            </p:cNvPr>
            <p:cNvPicPr>
              <a:picLocks noChangeAspect="1"/>
            </p:cNvPicPr>
            <p:nvPr/>
          </p:nvPicPr>
          <p:blipFill>
            <a:blip r:embed="rId17"/>
            <a:stretch>
              <a:fillRect/>
            </a:stretch>
          </p:blipFill>
          <p:spPr>
            <a:xfrm>
              <a:off x="40098647" y="12268299"/>
              <a:ext cx="1495013" cy="1485610"/>
            </a:xfrm>
            <a:prstGeom prst="rect">
              <a:avLst/>
            </a:prstGeom>
          </p:spPr>
        </p:pic>
      </p:grpSp>
      <p:sp>
        <p:nvSpPr>
          <p:cNvPr id="3" name="TextBox 2">
            <a:extLst>
              <a:ext uri="{FF2B5EF4-FFF2-40B4-BE49-F238E27FC236}">
                <a16:creationId xmlns:a16="http://schemas.microsoft.com/office/drawing/2014/main" id="{FAE4DD86-69AA-44E1-D375-286903D8E798}"/>
              </a:ext>
            </a:extLst>
          </p:cNvPr>
          <p:cNvSpPr txBox="1"/>
          <p:nvPr/>
        </p:nvSpPr>
        <p:spPr>
          <a:xfrm>
            <a:off x="31476416" y="32891824"/>
            <a:ext cx="11676771" cy="461665"/>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Then select the data or product used from the left navigation panel.</a:t>
            </a:r>
            <a:endParaRPr lang="en-US" sz="2400" b="1"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D5D19947-72DC-D369-D51A-9DECE9DD9797}"/>
              </a:ext>
            </a:extLst>
          </p:cNvPr>
          <p:cNvGrpSpPr/>
          <p:nvPr/>
        </p:nvGrpSpPr>
        <p:grpSpPr>
          <a:xfrm>
            <a:off x="794369" y="12486144"/>
            <a:ext cx="12131517" cy="15277088"/>
            <a:chOff x="794369" y="12657594"/>
            <a:chExt cx="12131517" cy="15277088"/>
          </a:xfrm>
        </p:grpSpPr>
        <p:grpSp>
          <p:nvGrpSpPr>
            <p:cNvPr id="61" name="Group 60">
              <a:extLst>
                <a:ext uri="{FF2B5EF4-FFF2-40B4-BE49-F238E27FC236}">
                  <a16:creationId xmlns:a16="http://schemas.microsoft.com/office/drawing/2014/main" id="{B2AF054C-5DE1-3D7E-FF0A-CC5232FD28E9}"/>
                </a:ext>
              </a:extLst>
            </p:cNvPr>
            <p:cNvGrpSpPr/>
            <p:nvPr/>
          </p:nvGrpSpPr>
          <p:grpSpPr>
            <a:xfrm>
              <a:off x="794369" y="12657594"/>
              <a:ext cx="12131517" cy="14872473"/>
              <a:chOff x="771212" y="15747399"/>
              <a:chExt cx="12131517" cy="14872473"/>
            </a:xfrm>
          </p:grpSpPr>
          <p:grpSp>
            <p:nvGrpSpPr>
              <p:cNvPr id="46" name="Group 45">
                <a:extLst>
                  <a:ext uri="{FF2B5EF4-FFF2-40B4-BE49-F238E27FC236}">
                    <a16:creationId xmlns:a16="http://schemas.microsoft.com/office/drawing/2014/main" id="{29E6CD78-E0F1-14B3-930C-A6789D980305}"/>
                  </a:ext>
                </a:extLst>
              </p:cNvPr>
              <p:cNvGrpSpPr/>
              <p:nvPr/>
            </p:nvGrpSpPr>
            <p:grpSpPr>
              <a:xfrm>
                <a:off x="4096139" y="15747399"/>
                <a:ext cx="1450518" cy="1589601"/>
                <a:chOff x="5730226" y="7559310"/>
                <a:chExt cx="1450518" cy="1589601"/>
              </a:xfrm>
            </p:grpSpPr>
            <p:pic>
              <p:nvPicPr>
                <p:cNvPr id="43" name="Graphic 42" descr="Users outline">
                  <a:extLst>
                    <a:ext uri="{FF2B5EF4-FFF2-40B4-BE49-F238E27FC236}">
                      <a16:creationId xmlns:a16="http://schemas.microsoft.com/office/drawing/2014/main" id="{639C3F94-1CC7-2384-3055-8AFC45E3E5B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730226" y="7559310"/>
                  <a:ext cx="1450518" cy="1450518"/>
                </a:xfrm>
                <a:prstGeom prst="rect">
                  <a:avLst/>
                </a:prstGeom>
              </p:spPr>
            </p:pic>
            <p:sp>
              <p:nvSpPr>
                <p:cNvPr id="45" name="TextBox 44">
                  <a:extLst>
                    <a:ext uri="{FF2B5EF4-FFF2-40B4-BE49-F238E27FC236}">
                      <a16:creationId xmlns:a16="http://schemas.microsoft.com/office/drawing/2014/main" id="{BF1BDABB-FF1F-443C-0531-01E1334F4488}"/>
                    </a:ext>
                  </a:extLst>
                </p:cNvPr>
                <p:cNvSpPr txBox="1"/>
                <p:nvPr/>
              </p:nvSpPr>
              <p:spPr>
                <a:xfrm>
                  <a:off x="6246603" y="8779579"/>
                  <a:ext cx="794084"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JPL</a:t>
                  </a:r>
                  <a:endParaRPr lang="en-US" dirty="0"/>
                </a:p>
              </p:txBody>
            </p:sp>
          </p:grpSp>
          <p:grpSp>
            <p:nvGrpSpPr>
              <p:cNvPr id="57" name="Group 56">
                <a:extLst>
                  <a:ext uri="{FF2B5EF4-FFF2-40B4-BE49-F238E27FC236}">
                    <a16:creationId xmlns:a16="http://schemas.microsoft.com/office/drawing/2014/main" id="{9297C9D9-6BBB-A97D-2039-21984C0F9D83}"/>
                  </a:ext>
                </a:extLst>
              </p:cNvPr>
              <p:cNvGrpSpPr/>
              <p:nvPr/>
            </p:nvGrpSpPr>
            <p:grpSpPr>
              <a:xfrm>
                <a:off x="771212" y="17628902"/>
                <a:ext cx="12131517" cy="12990970"/>
                <a:chOff x="15168543" y="26792508"/>
                <a:chExt cx="12131517" cy="12990970"/>
              </a:xfrm>
            </p:grpSpPr>
            <p:pic>
              <p:nvPicPr>
                <p:cNvPr id="54" name="Picture 53">
                  <a:extLst>
                    <a:ext uri="{FF2B5EF4-FFF2-40B4-BE49-F238E27FC236}">
                      <a16:creationId xmlns:a16="http://schemas.microsoft.com/office/drawing/2014/main" id="{164D76B6-2007-1CA4-F519-8567FF2EDA94}"/>
                    </a:ext>
                  </a:extLst>
                </p:cNvPr>
                <p:cNvPicPr>
                  <a:picLocks noChangeAspect="1"/>
                </p:cNvPicPr>
                <p:nvPr/>
              </p:nvPicPr>
              <p:blipFill>
                <a:blip r:embed="rId20"/>
                <a:stretch>
                  <a:fillRect/>
                </a:stretch>
              </p:blipFill>
              <p:spPr>
                <a:xfrm>
                  <a:off x="15168543" y="26792508"/>
                  <a:ext cx="12131517" cy="12990970"/>
                </a:xfrm>
                <a:prstGeom prst="rect">
                  <a:avLst/>
                </a:prstGeom>
              </p:spPr>
            </p:pic>
            <p:sp>
              <p:nvSpPr>
                <p:cNvPr id="55" name="Rectangle: Rounded Corners 54">
                  <a:extLst>
                    <a:ext uri="{FF2B5EF4-FFF2-40B4-BE49-F238E27FC236}">
                      <a16:creationId xmlns:a16="http://schemas.microsoft.com/office/drawing/2014/main" id="{4EB47263-EAE4-41AA-229F-0D9D5D2C8239}"/>
                    </a:ext>
                  </a:extLst>
                </p:cNvPr>
                <p:cNvSpPr/>
                <p:nvPr/>
              </p:nvSpPr>
              <p:spPr>
                <a:xfrm>
                  <a:off x="18190029" y="27191535"/>
                  <a:ext cx="2057400" cy="112594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Load Balancer</a:t>
                  </a:r>
                </a:p>
              </p:txBody>
            </p:sp>
            <p:sp>
              <p:nvSpPr>
                <p:cNvPr id="56" name="Rectangle: Rounded Corners 55">
                  <a:extLst>
                    <a:ext uri="{FF2B5EF4-FFF2-40B4-BE49-F238E27FC236}">
                      <a16:creationId xmlns:a16="http://schemas.microsoft.com/office/drawing/2014/main" id="{712D6779-2C80-902F-2EE3-35500AC81AE3}"/>
                    </a:ext>
                  </a:extLst>
                </p:cNvPr>
                <p:cNvSpPr/>
                <p:nvPr/>
              </p:nvSpPr>
              <p:spPr>
                <a:xfrm>
                  <a:off x="18190029" y="29373392"/>
                  <a:ext cx="2057400" cy="1020172"/>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Middleware</a:t>
                  </a:r>
                </a:p>
              </p:txBody>
            </p:sp>
          </p:grpSp>
          <p:cxnSp>
            <p:nvCxnSpPr>
              <p:cNvPr id="59" name="Straight Arrow Connector 58">
                <a:extLst>
                  <a:ext uri="{FF2B5EF4-FFF2-40B4-BE49-F238E27FC236}">
                    <a16:creationId xmlns:a16="http://schemas.microsoft.com/office/drawing/2014/main" id="{6B836D34-F788-2A3A-DCCF-64B07E3FF009}"/>
                  </a:ext>
                </a:extLst>
              </p:cNvPr>
              <p:cNvCxnSpPr>
                <a:cxnSpLocks/>
              </p:cNvCxnSpPr>
              <p:nvPr/>
            </p:nvCxnSpPr>
            <p:spPr>
              <a:xfrm>
                <a:off x="4821398" y="17410245"/>
                <a:ext cx="0" cy="61768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
          <p:nvSpPr>
            <p:cNvPr id="6" name="TextBox 5">
              <a:extLst>
                <a:ext uri="{FF2B5EF4-FFF2-40B4-BE49-F238E27FC236}">
                  <a16:creationId xmlns:a16="http://schemas.microsoft.com/office/drawing/2014/main" id="{ABD2A47C-5E73-7200-608D-5AB53687D12F}"/>
                </a:ext>
              </a:extLst>
            </p:cNvPr>
            <p:cNvSpPr txBox="1"/>
            <p:nvPr/>
          </p:nvSpPr>
          <p:spPr>
            <a:xfrm>
              <a:off x="873149" y="27565350"/>
              <a:ext cx="12029580" cy="369332"/>
            </a:xfrm>
            <a:prstGeom prst="rect">
              <a:avLst/>
            </a:prstGeom>
            <a:noFill/>
          </p:spPr>
          <p:txBody>
            <a:bodyPr wrap="square" rtlCol="0">
              <a:spAutoFit/>
            </a:bodyPr>
            <a:lstStyle/>
            <a:p>
              <a:r>
                <a:rPr lang="en-US" i="1" dirty="0"/>
                <a:t>Figure 1: The CDDIS Processing V4 Software Flow Diagram</a:t>
              </a:r>
            </a:p>
          </p:txBody>
        </p:sp>
      </p:grpSp>
      <p:sp>
        <p:nvSpPr>
          <p:cNvPr id="17" name="TextBox 16">
            <a:extLst>
              <a:ext uri="{FF2B5EF4-FFF2-40B4-BE49-F238E27FC236}">
                <a16:creationId xmlns:a16="http://schemas.microsoft.com/office/drawing/2014/main" id="{959CA3A9-147D-6944-D129-F1A41ECF6249}"/>
              </a:ext>
            </a:extLst>
          </p:cNvPr>
          <p:cNvSpPr txBox="1"/>
          <p:nvPr/>
        </p:nvSpPr>
        <p:spPr>
          <a:xfrm>
            <a:off x="894921" y="42731854"/>
            <a:ext cx="12029580" cy="369332"/>
          </a:xfrm>
          <a:prstGeom prst="rect">
            <a:avLst/>
          </a:prstGeom>
          <a:noFill/>
        </p:spPr>
        <p:txBody>
          <a:bodyPr wrap="square" rtlCol="0">
            <a:spAutoFit/>
          </a:bodyPr>
          <a:lstStyle/>
          <a:p>
            <a:r>
              <a:rPr lang="en-US" i="1" dirty="0"/>
              <a:t>Figure 2: The CDDIS Real-Time Steam Latencies Map</a:t>
            </a:r>
          </a:p>
        </p:txBody>
      </p:sp>
      <p:sp>
        <p:nvSpPr>
          <p:cNvPr id="33" name="TextBox 32">
            <a:extLst>
              <a:ext uri="{FF2B5EF4-FFF2-40B4-BE49-F238E27FC236}">
                <a16:creationId xmlns:a16="http://schemas.microsoft.com/office/drawing/2014/main" id="{CD0A3845-1F0D-56C8-DCF9-5CE4BAD1E1E9}"/>
              </a:ext>
            </a:extLst>
          </p:cNvPr>
          <p:cNvSpPr txBox="1"/>
          <p:nvPr/>
        </p:nvSpPr>
        <p:spPr>
          <a:xfrm>
            <a:off x="13890659" y="25894975"/>
            <a:ext cx="16232361" cy="369332"/>
          </a:xfrm>
          <a:prstGeom prst="rect">
            <a:avLst/>
          </a:prstGeom>
          <a:noFill/>
        </p:spPr>
        <p:txBody>
          <a:bodyPr wrap="square" rtlCol="0">
            <a:spAutoFit/>
          </a:bodyPr>
          <a:lstStyle/>
          <a:p>
            <a:r>
              <a:rPr lang="en-US" i="1" dirty="0"/>
              <a:t>Figure 3: The CDDIS Flow Diagram for onboarding to the Cloud</a:t>
            </a:r>
          </a:p>
        </p:txBody>
      </p:sp>
      <p:sp>
        <p:nvSpPr>
          <p:cNvPr id="47" name="TextBox 46">
            <a:extLst>
              <a:ext uri="{FF2B5EF4-FFF2-40B4-BE49-F238E27FC236}">
                <a16:creationId xmlns:a16="http://schemas.microsoft.com/office/drawing/2014/main" id="{BBAA613A-8664-EDC8-673D-743BA151F726}"/>
              </a:ext>
            </a:extLst>
          </p:cNvPr>
          <p:cNvSpPr txBox="1"/>
          <p:nvPr/>
        </p:nvSpPr>
        <p:spPr>
          <a:xfrm>
            <a:off x="13615694" y="42791372"/>
            <a:ext cx="16232361" cy="369332"/>
          </a:xfrm>
          <a:prstGeom prst="rect">
            <a:avLst/>
          </a:prstGeom>
          <a:noFill/>
        </p:spPr>
        <p:txBody>
          <a:bodyPr wrap="square" rtlCol="0">
            <a:spAutoFit/>
          </a:bodyPr>
          <a:lstStyle/>
          <a:p>
            <a:r>
              <a:rPr lang="en-US" i="1" dirty="0"/>
              <a:t>Figure 4: Partial Screenshot of the SLR README File</a:t>
            </a:r>
          </a:p>
        </p:txBody>
      </p:sp>
      <p:grpSp>
        <p:nvGrpSpPr>
          <p:cNvPr id="73" name="Group 72">
            <a:extLst>
              <a:ext uri="{FF2B5EF4-FFF2-40B4-BE49-F238E27FC236}">
                <a16:creationId xmlns:a16="http://schemas.microsoft.com/office/drawing/2014/main" id="{E628ED40-BC69-2E27-4CCC-8FADC86E5E02}"/>
              </a:ext>
            </a:extLst>
          </p:cNvPr>
          <p:cNvGrpSpPr/>
          <p:nvPr/>
        </p:nvGrpSpPr>
        <p:grpSpPr>
          <a:xfrm>
            <a:off x="31171395" y="18680111"/>
            <a:ext cx="10986256" cy="6000427"/>
            <a:chOff x="31171395" y="18680111"/>
            <a:chExt cx="10986256" cy="6000427"/>
          </a:xfrm>
        </p:grpSpPr>
        <p:pic>
          <p:nvPicPr>
            <p:cNvPr id="48" name="Picture 47">
              <a:extLst>
                <a:ext uri="{FF2B5EF4-FFF2-40B4-BE49-F238E27FC236}">
                  <a16:creationId xmlns:a16="http://schemas.microsoft.com/office/drawing/2014/main" id="{44692049-99F1-281F-7D9C-A4CD56EBD9D5}"/>
                </a:ext>
              </a:extLst>
            </p:cNvPr>
            <p:cNvPicPr>
              <a:picLocks noChangeAspect="1"/>
            </p:cNvPicPr>
            <p:nvPr/>
          </p:nvPicPr>
          <p:blipFill>
            <a:blip r:embed="rId21"/>
            <a:stretch>
              <a:fillRect/>
            </a:stretch>
          </p:blipFill>
          <p:spPr>
            <a:xfrm>
              <a:off x="31233451" y="18680111"/>
              <a:ext cx="8945223" cy="5620534"/>
            </a:xfrm>
            <a:prstGeom prst="rect">
              <a:avLst/>
            </a:prstGeom>
          </p:spPr>
        </p:pic>
        <p:sp>
          <p:nvSpPr>
            <p:cNvPr id="53" name="TextBox 52">
              <a:extLst>
                <a:ext uri="{FF2B5EF4-FFF2-40B4-BE49-F238E27FC236}">
                  <a16:creationId xmlns:a16="http://schemas.microsoft.com/office/drawing/2014/main" id="{7948C3F3-9A7A-4918-28BC-85A13C9A348B}"/>
                </a:ext>
              </a:extLst>
            </p:cNvPr>
            <p:cNvSpPr txBox="1"/>
            <p:nvPr/>
          </p:nvSpPr>
          <p:spPr>
            <a:xfrm>
              <a:off x="31171395" y="24311206"/>
              <a:ext cx="10986256" cy="369332"/>
            </a:xfrm>
            <a:prstGeom prst="rect">
              <a:avLst/>
            </a:prstGeom>
            <a:noFill/>
          </p:spPr>
          <p:txBody>
            <a:bodyPr wrap="square" rtlCol="0">
              <a:spAutoFit/>
            </a:bodyPr>
            <a:lstStyle/>
            <a:p>
              <a:r>
                <a:rPr lang="en-US" i="1" dirty="0"/>
                <a:t>Figure 5: The CDDIS Website</a:t>
              </a:r>
            </a:p>
          </p:txBody>
        </p:sp>
      </p:grpSp>
      <p:grpSp>
        <p:nvGrpSpPr>
          <p:cNvPr id="70" name="Group 69">
            <a:extLst>
              <a:ext uri="{FF2B5EF4-FFF2-40B4-BE49-F238E27FC236}">
                <a16:creationId xmlns:a16="http://schemas.microsoft.com/office/drawing/2014/main" id="{4CFE8198-3396-4272-0CEE-34BB08BE7F43}"/>
              </a:ext>
            </a:extLst>
          </p:cNvPr>
          <p:cNvGrpSpPr/>
          <p:nvPr/>
        </p:nvGrpSpPr>
        <p:grpSpPr>
          <a:xfrm>
            <a:off x="32382283" y="25719471"/>
            <a:ext cx="9065449" cy="6835285"/>
            <a:chOff x="32382283" y="25556186"/>
            <a:chExt cx="9065449" cy="6835285"/>
          </a:xfrm>
        </p:grpSpPr>
        <p:pic>
          <p:nvPicPr>
            <p:cNvPr id="71" name="Picture 70">
              <a:extLst>
                <a:ext uri="{FF2B5EF4-FFF2-40B4-BE49-F238E27FC236}">
                  <a16:creationId xmlns:a16="http://schemas.microsoft.com/office/drawing/2014/main" id="{FEEB611B-14E6-0BC8-4C61-4A82FC6A5983}"/>
                </a:ext>
              </a:extLst>
            </p:cNvPr>
            <p:cNvPicPr>
              <a:picLocks noChangeAspect="1"/>
            </p:cNvPicPr>
            <p:nvPr/>
          </p:nvPicPr>
          <p:blipFill rotWithShape="1">
            <a:blip r:embed="rId22"/>
            <a:srcRect b="12045"/>
            <a:stretch/>
          </p:blipFill>
          <p:spPr>
            <a:xfrm>
              <a:off x="32526572" y="25556186"/>
              <a:ext cx="8921160" cy="6468594"/>
            </a:xfrm>
            <a:prstGeom prst="rect">
              <a:avLst/>
            </a:prstGeom>
          </p:spPr>
        </p:pic>
        <p:sp>
          <p:nvSpPr>
            <p:cNvPr id="67" name="TextBox 66">
              <a:extLst>
                <a:ext uri="{FF2B5EF4-FFF2-40B4-BE49-F238E27FC236}">
                  <a16:creationId xmlns:a16="http://schemas.microsoft.com/office/drawing/2014/main" id="{89E80578-BAAF-DC1F-1302-08885D084B85}"/>
                </a:ext>
              </a:extLst>
            </p:cNvPr>
            <p:cNvSpPr txBox="1"/>
            <p:nvPr/>
          </p:nvSpPr>
          <p:spPr>
            <a:xfrm>
              <a:off x="32382283" y="32009921"/>
              <a:ext cx="9065449" cy="381550"/>
            </a:xfrm>
            <a:prstGeom prst="rect">
              <a:avLst/>
            </a:prstGeom>
            <a:noFill/>
          </p:spPr>
          <p:txBody>
            <a:bodyPr wrap="square" rtlCol="0">
              <a:spAutoFit/>
            </a:bodyPr>
            <a:lstStyle/>
            <a:p>
              <a:r>
                <a:rPr lang="en-US" i="1" dirty="0"/>
                <a:t>Figure 6: SLR Page on the CDDIS Website</a:t>
              </a:r>
            </a:p>
          </p:txBody>
        </p:sp>
      </p:grpSp>
      <p:sp>
        <p:nvSpPr>
          <p:cNvPr id="74" name="TextBox 73">
            <a:extLst>
              <a:ext uri="{FF2B5EF4-FFF2-40B4-BE49-F238E27FC236}">
                <a16:creationId xmlns:a16="http://schemas.microsoft.com/office/drawing/2014/main" id="{F0A5265F-D5EF-9D02-8395-5987A502FA12}"/>
              </a:ext>
            </a:extLst>
          </p:cNvPr>
          <p:cNvSpPr txBox="1"/>
          <p:nvPr/>
        </p:nvSpPr>
        <p:spPr>
          <a:xfrm>
            <a:off x="31124984" y="40402806"/>
            <a:ext cx="5829512" cy="646331"/>
          </a:xfrm>
          <a:prstGeom prst="rect">
            <a:avLst/>
          </a:prstGeom>
          <a:noFill/>
        </p:spPr>
        <p:txBody>
          <a:bodyPr wrap="square" rtlCol="0">
            <a:spAutoFit/>
          </a:bodyPr>
          <a:lstStyle/>
          <a:p>
            <a:r>
              <a:rPr lang="en-US" i="1" dirty="0"/>
              <a:t>Figure 7: Sample Page that Requires Additional Navigation to Reach the Landing Pages </a:t>
            </a:r>
          </a:p>
        </p:txBody>
      </p:sp>
      <p:sp>
        <p:nvSpPr>
          <p:cNvPr id="75" name="TextBox 74">
            <a:extLst>
              <a:ext uri="{FF2B5EF4-FFF2-40B4-BE49-F238E27FC236}">
                <a16:creationId xmlns:a16="http://schemas.microsoft.com/office/drawing/2014/main" id="{574A0473-FD9A-33AE-4AF6-FCA38491D429}"/>
              </a:ext>
            </a:extLst>
          </p:cNvPr>
          <p:cNvSpPr txBox="1"/>
          <p:nvPr/>
        </p:nvSpPr>
        <p:spPr>
          <a:xfrm>
            <a:off x="37149712" y="40417508"/>
            <a:ext cx="5829512" cy="369332"/>
          </a:xfrm>
          <a:prstGeom prst="rect">
            <a:avLst/>
          </a:prstGeom>
          <a:noFill/>
        </p:spPr>
        <p:txBody>
          <a:bodyPr wrap="square" rtlCol="0">
            <a:spAutoFit/>
          </a:bodyPr>
          <a:lstStyle/>
          <a:p>
            <a:r>
              <a:rPr lang="en-US" i="1" dirty="0"/>
              <a:t>Figure 8: Sample Landing Page</a:t>
            </a:r>
          </a:p>
        </p:txBody>
      </p:sp>
    </p:spTree>
    <p:extLst>
      <p:ext uri="{BB962C8B-B14F-4D97-AF65-F5344CB8AC3E}">
        <p14:creationId xmlns:p14="http://schemas.microsoft.com/office/powerpoint/2010/main" val="39916338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724</TotalTime>
  <Words>1445</Words>
  <Application>Microsoft Office PowerPoint</Application>
  <PresentationFormat>Custom</PresentationFormat>
  <Paragraphs>96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Amasis MT Pro Black</vt:lpstr>
      <vt:lpstr>Arial</vt:lpstr>
      <vt:lpstr>Calibri</vt:lpstr>
      <vt:lpstr>Calibri Light</vt:lpstr>
      <vt:lpstr>Times New Roman</vt:lpstr>
      <vt:lpstr>Verdana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 Justine Y. (GSFC-61A.0)[SCIENCE SYSTEMS AND APPLICATIONS INC]</dc:creator>
  <cp:lastModifiedBy>Woo, Justine Y. (GSFC-61A.0)[SCIENCE SYSTEMS AND APPLICATIONS INC]</cp:lastModifiedBy>
  <cp:revision>70</cp:revision>
  <dcterms:created xsi:type="dcterms:W3CDTF">2023-10-11T17:55:09Z</dcterms:created>
  <dcterms:modified xsi:type="dcterms:W3CDTF">2023-11-16T21:06:48Z</dcterms:modified>
</cp:coreProperties>
</file>