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6"/>
  </p:notesMasterIdLst>
  <p:sldIdLst>
    <p:sldId id="271" r:id="rId5"/>
    <p:sldId id="2131967234" r:id="rId6"/>
    <p:sldId id="2131967253" r:id="rId7"/>
    <p:sldId id="2131967249" r:id="rId8"/>
    <p:sldId id="2131967260" r:id="rId9"/>
    <p:sldId id="2131967261" r:id="rId10"/>
    <p:sldId id="2131967252" r:id="rId11"/>
    <p:sldId id="2131967264" r:id="rId12"/>
    <p:sldId id="2131967265" r:id="rId13"/>
    <p:sldId id="2131967255" r:id="rId14"/>
    <p:sldId id="2131967254" r:id="rId15"/>
    <p:sldId id="2131967250" r:id="rId16"/>
    <p:sldId id="2131967263" r:id="rId17"/>
    <p:sldId id="2131967266" r:id="rId18"/>
    <p:sldId id="2131967258" r:id="rId19"/>
    <p:sldId id="2131967271" r:id="rId20"/>
    <p:sldId id="2131967259" r:id="rId21"/>
    <p:sldId id="2131967270" r:id="rId22"/>
    <p:sldId id="2131967267" r:id="rId23"/>
    <p:sldId id="2131967268" r:id="rId24"/>
    <p:sldId id="26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BCE584-9D63-BA2D-EF71-F50BE098738C}" name="Rucker, Michelle A. (JSC-XM111)" initials="R(" userId="S::mrucker@ndc.nasa.gov::e9b86467-3570-404f-b7da-143daba60e5d" providerId="AD"/>
  <p188:author id="{37DD53A8-CD6D-E03D-1E5E-6FEBD089264F}" name="Baird, Danny {he, him} (HQ-480.0)[NCS]" initials="B(" userId="S::dsbaird@ndc.nasa.gov::3a3a963e-487e-42b9-ad1c-08a0a19634b5" providerId="AD"/>
  <p188:author id="{37DD61D0-6200-C827-5534-02E49A3D8CF3}" name="Merancy, Nujoud {She, Her} (JSC-BA040)" initials="MN{H(B" userId="S::nmerancy@ndc.nasa.gov::8a250e27-d5be-4c79-9441-5de55559af2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8497B0"/>
    <a:srgbClr val="B898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4ABAE2-16F1-5947-9744-B751AA3FF1F0}" vWet="2" dt="2023-11-27T19:04:42.162"/>
    <p1510:client id="{4A8DBBD5-7BA9-5B46-8C0F-DCB41403D25A}" v="325" dt="2023-11-27T20:55:12.991"/>
    <p1510:client id="{4DB257AB-A695-604B-9F5C-A67291C2D1C5}" v="679" dt="2023-11-28T01:31:08.2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6314"/>
  </p:normalViewPr>
  <p:slideViewPr>
    <p:cSldViewPr snapToGrid="0">
      <p:cViewPr varScale="1">
        <p:scale>
          <a:sx n="109" d="100"/>
          <a:sy n="109" d="100"/>
        </p:scale>
        <p:origin x="216" y="9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E94F0A2C-890E-0D42-AD65-060D09EEB879}">
      <dgm:prSet phldrT="[Text]"/>
      <dgm:spPr>
        <a:solidFill>
          <a:schemeClr val="tx1">
            <a:lumMod val="85000"/>
            <a:lumOff val="15000"/>
          </a:schemeClr>
        </a:solidFill>
        <a:ln>
          <a:solidFill>
            <a:schemeClr val="bg1"/>
          </a:solidFill>
        </a:ln>
      </dgm:spPr>
      <dgm:t>
        <a:bodyPr/>
        <a:lstStyle/>
        <a:p>
          <a:pPr algn="l"/>
          <a:r>
            <a:rPr lang="en-US" b="1" i="0" spc="0" dirty="0">
              <a:ln w="3175" cmpd="sng">
                <a:noFill/>
              </a:ln>
              <a:solidFill>
                <a:schemeClr val="bg1"/>
              </a:solidFill>
              <a:effectLst/>
              <a:latin typeface="Arial" panose="020B0604020202020204" pitchFamily="34" charset="0"/>
              <a:cs typeface="Arial" panose="020B0604020202020204" pitchFamily="34" charset="0"/>
            </a:rPr>
            <a:t>Artemis Overview &amp; Updates</a:t>
          </a:r>
        </a:p>
      </dgm:t>
    </dgm:pt>
    <dgm:pt modelId="{3C335291-A261-2C47-A2FA-AAB3AD186749}" type="parTrans" cxnId="{B7491764-DB1B-2748-BE38-573D5FF8D6EF}">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574AC0E7-D08E-5B40-87A1-416E05597C50}" type="sibTrans" cxnId="{B7491764-DB1B-2748-BE38-573D5FF8D6EF}">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0EB6DEB1-B34B-5843-B8D6-EE85928AF4E1}">
      <dgm:prSet phldrT="[Text]"/>
      <dgm:spPr>
        <a:solidFill>
          <a:schemeClr val="tx1">
            <a:lumMod val="85000"/>
            <a:lumOff val="15000"/>
          </a:schemeClr>
        </a:solidFill>
        <a:ln>
          <a:solidFill>
            <a:schemeClr val="bg1"/>
          </a:solidFill>
        </a:ln>
      </dgm:spPr>
      <dgm:t>
        <a:bodyPr/>
        <a:lstStyle/>
        <a:p>
          <a:pPr algn="l"/>
          <a:r>
            <a:rPr lang="en-US" b="1" i="0" spc="0" dirty="0">
              <a:ln w="3175" cmpd="sng">
                <a:noFill/>
              </a:ln>
              <a:solidFill>
                <a:schemeClr val="bg1"/>
              </a:solidFill>
              <a:effectLst/>
              <a:latin typeface="Arial" panose="020B0604020202020204" pitchFamily="34" charset="0"/>
              <a:cs typeface="Arial" panose="020B0604020202020204" pitchFamily="34" charset="0"/>
            </a:rPr>
            <a:t>Future Lunar Ecosystem</a:t>
          </a:r>
        </a:p>
      </dgm:t>
    </dgm:pt>
    <dgm:pt modelId="{F501F637-81D7-0A49-9521-DDDC46F98D30}" type="sibTrans" cxnId="{AC152D94-8ACD-1C4B-8114-50C8566B0D32}">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5BB224FB-1E6A-4C4C-B7BF-608994788C67}" type="parTrans" cxnId="{AC152D94-8ACD-1C4B-8114-50C8566B0D32}">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0B57E998-DB60-254B-BC8A-BD6E4BE54CB4}">
      <dgm:prSet/>
      <dgm:spPr>
        <a:solidFill>
          <a:schemeClr val="tx1">
            <a:lumMod val="85000"/>
            <a:lumOff val="15000"/>
          </a:schemeClr>
        </a:solidFill>
      </dgm:spPr>
      <dgm:t>
        <a:bodyPr/>
        <a:lstStyle/>
        <a:p>
          <a:pPr algn="l"/>
          <a:r>
            <a:rPr lang="en-US" b="1" i="0" dirty="0">
              <a:latin typeface="Arial" panose="020B0604020202020204" pitchFamily="34" charset="0"/>
              <a:cs typeface="Arial" panose="020B0604020202020204" pitchFamily="34" charset="0"/>
            </a:rPr>
            <a:t>Moon to Mars Architecture</a:t>
          </a:r>
        </a:p>
      </dgm:t>
    </dgm:pt>
    <dgm:pt modelId="{A2EB4B5A-3E70-9147-8BC5-3EB801554AF9}" type="parTrans" cxnId="{9EEA4C26-D303-3042-B0C6-158FA68237FA}">
      <dgm:prSet/>
      <dgm:spPr/>
      <dgm:t>
        <a:bodyPr/>
        <a:lstStyle/>
        <a:p>
          <a:endParaRPr lang="en-US" b="1" i="0">
            <a:latin typeface="Arial" panose="020B0604020202020204" pitchFamily="34" charset="0"/>
            <a:cs typeface="Arial" panose="020B0604020202020204" pitchFamily="34" charset="0"/>
          </a:endParaRPr>
        </a:p>
      </dgm:t>
    </dgm:pt>
    <dgm:pt modelId="{2FA5050F-AD9E-8C44-99FA-94D158A686CF}" type="sibTrans" cxnId="{9EEA4C26-D303-3042-B0C6-158FA68237FA}">
      <dgm:prSet/>
      <dgm:spPr/>
      <dgm:t>
        <a:bodyPr/>
        <a:lstStyle/>
        <a:p>
          <a:endParaRPr lang="en-US" b="1" i="0">
            <a:latin typeface="Arial" panose="020B0604020202020204" pitchFamily="34" charset="0"/>
            <a:cs typeface="Arial" panose="020B0604020202020204" pitchFamily="34" charset="0"/>
          </a:endParaRPr>
        </a:p>
      </dgm:t>
    </dgm:pt>
    <dgm:pt modelId="{EC5E8FB4-5CA0-704A-A8FA-73385ED38924}" type="pres">
      <dgm:prSet presAssocID="{0F8710E5-8083-3849-9CF6-C1DB28F68981}" presName="linearFlow" presStyleCnt="0">
        <dgm:presLayoutVars>
          <dgm:dir/>
          <dgm:resizeHandles val="exact"/>
        </dgm:presLayoutVars>
      </dgm:prSet>
      <dgm:spPr/>
    </dgm:pt>
    <dgm:pt modelId="{D839DC89-96A7-DE4A-A953-B7255D68E446}" type="pres">
      <dgm:prSet presAssocID="{E94F0A2C-890E-0D42-AD65-060D09EEB879}" presName="composite" presStyleCnt="0"/>
      <dgm:spPr/>
    </dgm:pt>
    <dgm:pt modelId="{5C4E1D77-7BAE-AE44-9117-3CF308176FB9}" type="pres">
      <dgm:prSet presAssocID="{E94F0A2C-890E-0D42-AD65-060D09EEB879}" presName="imgShp" presStyleLbl="fgImgPlace1" presStyleIdx="0" presStyleCnt="3"/>
      <dgm:spPr>
        <a:solidFill>
          <a:srgbClr val="FF9300"/>
        </a:solidFill>
      </dgm:spPr>
    </dgm:pt>
    <dgm:pt modelId="{60463119-0A16-304D-A40C-5605336E3852}" type="pres">
      <dgm:prSet presAssocID="{E94F0A2C-890E-0D42-AD65-060D09EEB879}" presName="txShp" presStyleLbl="node1" presStyleIdx="0" presStyleCnt="3">
        <dgm:presLayoutVars>
          <dgm:bulletEnabled val="1"/>
        </dgm:presLayoutVars>
      </dgm:prSet>
      <dgm:spPr/>
    </dgm:pt>
    <dgm:pt modelId="{82E539E0-7E54-334E-9737-DCAD45D935CD}" type="pres">
      <dgm:prSet presAssocID="{574AC0E7-D08E-5B40-87A1-416E05597C50}" presName="spacing" presStyleCnt="0"/>
      <dgm:spPr/>
    </dgm:pt>
    <dgm:pt modelId="{894374D4-ADD5-7542-B2DF-EB29F2EA76A0}" type="pres">
      <dgm:prSet presAssocID="{0B57E998-DB60-254B-BC8A-BD6E4BE54CB4}" presName="composite" presStyleCnt="0"/>
      <dgm:spPr/>
    </dgm:pt>
    <dgm:pt modelId="{4FBB1B33-9A8E-C142-86E3-BAF03DF569DE}" type="pres">
      <dgm:prSet presAssocID="{0B57E998-DB60-254B-BC8A-BD6E4BE54CB4}" presName="imgShp" presStyleLbl="fgImgPlace1" presStyleIdx="1" presStyleCnt="3"/>
      <dgm:spPr>
        <a:solidFill>
          <a:srgbClr val="FF7E79"/>
        </a:solidFill>
      </dgm:spPr>
    </dgm:pt>
    <dgm:pt modelId="{50B4F083-921D-134E-B747-8EB5065D668F}" type="pres">
      <dgm:prSet presAssocID="{0B57E998-DB60-254B-BC8A-BD6E4BE54CB4}" presName="txShp" presStyleLbl="node1" presStyleIdx="1" presStyleCnt="3">
        <dgm:presLayoutVars>
          <dgm:bulletEnabled val="1"/>
        </dgm:presLayoutVars>
      </dgm:prSet>
      <dgm:spPr/>
    </dgm:pt>
    <dgm:pt modelId="{D3493561-F85B-6744-AEF0-A7FB9A545813}" type="pres">
      <dgm:prSet presAssocID="{2FA5050F-AD9E-8C44-99FA-94D158A686CF}" presName="spacing" presStyleCnt="0"/>
      <dgm:spPr/>
    </dgm:pt>
    <dgm:pt modelId="{7A251287-08CC-ED48-BDCF-D9EB79CB360A}" type="pres">
      <dgm:prSet presAssocID="{0EB6DEB1-B34B-5843-B8D6-EE85928AF4E1}" presName="composite" presStyleCnt="0"/>
      <dgm:spPr/>
    </dgm:pt>
    <dgm:pt modelId="{99E98A72-9264-2A4E-8625-28F4CDAE0FFF}" type="pres">
      <dgm:prSet presAssocID="{0EB6DEB1-B34B-5843-B8D6-EE85928AF4E1}" presName="imgShp" presStyleLbl="fgImgPlace1" presStyleIdx="2" presStyleCnt="3"/>
      <dgm:spPr>
        <a:solidFill>
          <a:srgbClr val="942093"/>
        </a:solidFill>
      </dgm:spPr>
    </dgm:pt>
    <dgm:pt modelId="{FAA8DDC3-348E-EB4E-9228-2557340A40F8}" type="pres">
      <dgm:prSet presAssocID="{0EB6DEB1-B34B-5843-B8D6-EE85928AF4E1}" presName="txShp" presStyleLbl="node1" presStyleIdx="2" presStyleCnt="3">
        <dgm:presLayoutVars>
          <dgm:bulletEnabled val="1"/>
        </dgm:presLayoutVars>
      </dgm:prSet>
      <dgm:spPr/>
    </dgm:pt>
  </dgm:ptLst>
  <dgm:cxnLst>
    <dgm:cxn modelId="{E9DB2901-8157-B045-8D65-EA0DB93E73EA}" type="presOf" srcId="{0EB6DEB1-B34B-5843-B8D6-EE85928AF4E1}" destId="{FAA8DDC3-348E-EB4E-9228-2557340A40F8}" srcOrd="0" destOrd="0" presId="urn:microsoft.com/office/officeart/2005/8/layout/vList3"/>
    <dgm:cxn modelId="{9EEA4C26-D303-3042-B0C6-158FA68237FA}" srcId="{0F8710E5-8083-3849-9CF6-C1DB28F68981}" destId="{0B57E998-DB60-254B-BC8A-BD6E4BE54CB4}" srcOrd="1" destOrd="0" parTransId="{A2EB4B5A-3E70-9147-8BC5-3EB801554AF9}" sibTransId="{2FA5050F-AD9E-8C44-99FA-94D158A686CF}"/>
    <dgm:cxn modelId="{702E6728-5815-C64D-A09A-46FBA8B7892D}" type="presOf" srcId="{0B57E998-DB60-254B-BC8A-BD6E4BE54CB4}" destId="{50B4F083-921D-134E-B747-8EB5065D668F}" srcOrd="0" destOrd="0" presId="urn:microsoft.com/office/officeart/2005/8/layout/vList3"/>
    <dgm:cxn modelId="{EAD2BC2F-9CCD-D94B-ADF5-AB5558639C92}" type="presOf" srcId="{0F8710E5-8083-3849-9CF6-C1DB28F68981}" destId="{EC5E8FB4-5CA0-704A-A8FA-73385ED38924}" srcOrd="0" destOrd="0" presId="urn:microsoft.com/office/officeart/2005/8/layout/vList3"/>
    <dgm:cxn modelId="{B7491764-DB1B-2748-BE38-573D5FF8D6EF}" srcId="{0F8710E5-8083-3849-9CF6-C1DB28F68981}" destId="{E94F0A2C-890E-0D42-AD65-060D09EEB879}" srcOrd="0" destOrd="0" parTransId="{3C335291-A261-2C47-A2FA-AAB3AD186749}" sibTransId="{574AC0E7-D08E-5B40-87A1-416E05597C50}"/>
    <dgm:cxn modelId="{1929B893-2D0D-6B4B-A25C-AAF6FE705C90}" type="presOf" srcId="{E94F0A2C-890E-0D42-AD65-060D09EEB879}" destId="{60463119-0A16-304D-A40C-5605336E3852}" srcOrd="0" destOrd="0" presId="urn:microsoft.com/office/officeart/2005/8/layout/vList3"/>
    <dgm:cxn modelId="{AC152D94-8ACD-1C4B-8114-50C8566B0D32}" srcId="{0F8710E5-8083-3849-9CF6-C1DB28F68981}" destId="{0EB6DEB1-B34B-5843-B8D6-EE85928AF4E1}" srcOrd="2" destOrd="0" parTransId="{5BB224FB-1E6A-4C4C-B7BF-608994788C67}" sibTransId="{F501F637-81D7-0A49-9521-DDDC46F98D30}"/>
    <dgm:cxn modelId="{95650630-1B21-B842-A56B-1FE60671CAAB}" type="presParOf" srcId="{EC5E8FB4-5CA0-704A-A8FA-73385ED38924}" destId="{D839DC89-96A7-DE4A-A953-B7255D68E446}" srcOrd="0" destOrd="0" presId="urn:microsoft.com/office/officeart/2005/8/layout/vList3"/>
    <dgm:cxn modelId="{A277F7D2-D416-084E-BA58-B2FDE4DB1D3C}" type="presParOf" srcId="{D839DC89-96A7-DE4A-A953-B7255D68E446}" destId="{5C4E1D77-7BAE-AE44-9117-3CF308176FB9}" srcOrd="0" destOrd="0" presId="urn:microsoft.com/office/officeart/2005/8/layout/vList3"/>
    <dgm:cxn modelId="{814E1B4D-EC9D-084F-BEFF-7CF248E88E70}" type="presParOf" srcId="{D839DC89-96A7-DE4A-A953-B7255D68E446}" destId="{60463119-0A16-304D-A40C-5605336E3852}" srcOrd="1" destOrd="0" presId="urn:microsoft.com/office/officeart/2005/8/layout/vList3"/>
    <dgm:cxn modelId="{CA68FB1C-AD48-084F-83B6-782C6E55A2B2}" type="presParOf" srcId="{EC5E8FB4-5CA0-704A-A8FA-73385ED38924}" destId="{82E539E0-7E54-334E-9737-DCAD45D935CD}" srcOrd="1" destOrd="0" presId="urn:microsoft.com/office/officeart/2005/8/layout/vList3"/>
    <dgm:cxn modelId="{4B56046A-5231-DA4E-ADAF-5C714E05F54D}" type="presParOf" srcId="{EC5E8FB4-5CA0-704A-A8FA-73385ED38924}" destId="{894374D4-ADD5-7542-B2DF-EB29F2EA76A0}" srcOrd="2" destOrd="0" presId="urn:microsoft.com/office/officeart/2005/8/layout/vList3"/>
    <dgm:cxn modelId="{A4CC149A-77C7-C04C-92B7-05743BE43DDE}" type="presParOf" srcId="{894374D4-ADD5-7542-B2DF-EB29F2EA76A0}" destId="{4FBB1B33-9A8E-C142-86E3-BAF03DF569DE}" srcOrd="0" destOrd="0" presId="urn:microsoft.com/office/officeart/2005/8/layout/vList3"/>
    <dgm:cxn modelId="{CF43CCE1-3BF6-0E40-A9DE-29BDD34E2126}" type="presParOf" srcId="{894374D4-ADD5-7542-B2DF-EB29F2EA76A0}" destId="{50B4F083-921D-134E-B747-8EB5065D668F}" srcOrd="1" destOrd="0" presId="urn:microsoft.com/office/officeart/2005/8/layout/vList3"/>
    <dgm:cxn modelId="{FA5C55AE-65C5-DA44-BC98-3D5356E9CB39}" type="presParOf" srcId="{EC5E8FB4-5CA0-704A-A8FA-73385ED38924}" destId="{D3493561-F85B-6744-AEF0-A7FB9A545813}" srcOrd="3" destOrd="0" presId="urn:microsoft.com/office/officeart/2005/8/layout/vList3"/>
    <dgm:cxn modelId="{3EE7B44B-A54C-D746-B4E4-2BD1986F240E}" type="presParOf" srcId="{EC5E8FB4-5CA0-704A-A8FA-73385ED38924}" destId="{7A251287-08CC-ED48-BDCF-D9EB79CB360A}" srcOrd="4" destOrd="0" presId="urn:microsoft.com/office/officeart/2005/8/layout/vList3"/>
    <dgm:cxn modelId="{BEE659E2-EFEC-1541-8620-7643ED48A62A}" type="presParOf" srcId="{7A251287-08CC-ED48-BDCF-D9EB79CB360A}" destId="{99E98A72-9264-2A4E-8625-28F4CDAE0FFF}" srcOrd="0" destOrd="0" presId="urn:microsoft.com/office/officeart/2005/8/layout/vList3"/>
    <dgm:cxn modelId="{839DED21-6054-644C-A87C-2F861A9BFCDD}" type="presParOf" srcId="{7A251287-08CC-ED48-BDCF-D9EB79CB360A}" destId="{FAA8DDC3-348E-EB4E-9228-2557340A40F8}" srcOrd="1"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E94F0A2C-890E-0D42-AD65-060D09EEB879}">
      <dgm:prSet phldrT="[Text]"/>
      <dgm:spPr>
        <a:solidFill>
          <a:schemeClr val="tx1">
            <a:lumMod val="85000"/>
            <a:lumOff val="15000"/>
          </a:schemeClr>
        </a:solidFill>
        <a:ln>
          <a:solidFill>
            <a:schemeClr val="bg1"/>
          </a:solidFill>
        </a:ln>
      </dgm:spPr>
      <dgm:t>
        <a:bodyPr/>
        <a:lstStyle/>
        <a:p>
          <a:pPr algn="l"/>
          <a:r>
            <a:rPr lang="en-US" b="1" i="0" spc="0">
              <a:ln w="3175" cmpd="sng">
                <a:noFill/>
              </a:ln>
              <a:solidFill>
                <a:schemeClr val="bg1"/>
              </a:solidFill>
              <a:effectLst/>
              <a:latin typeface="Arial" panose="020B0604020202020204" pitchFamily="34" charset="0"/>
              <a:cs typeface="Arial" panose="020B0604020202020204" pitchFamily="34" charset="0"/>
            </a:rPr>
            <a:t>Artemis Overview &amp; Updates</a:t>
          </a:r>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3C335291-A261-2C47-A2FA-AAB3AD186749}" type="parTrans" cxnId="{B7491764-DB1B-2748-BE38-573D5FF8D6EF}">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574AC0E7-D08E-5B40-87A1-416E05597C50}" type="sibTrans" cxnId="{B7491764-DB1B-2748-BE38-573D5FF8D6EF}">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EC5E8FB4-5CA0-704A-A8FA-73385ED38924}" type="pres">
      <dgm:prSet presAssocID="{0F8710E5-8083-3849-9CF6-C1DB28F68981}" presName="linearFlow" presStyleCnt="0">
        <dgm:presLayoutVars>
          <dgm:dir/>
          <dgm:resizeHandles val="exact"/>
        </dgm:presLayoutVars>
      </dgm:prSet>
      <dgm:spPr/>
    </dgm:pt>
    <dgm:pt modelId="{D839DC89-96A7-DE4A-A953-B7255D68E446}" type="pres">
      <dgm:prSet presAssocID="{E94F0A2C-890E-0D42-AD65-060D09EEB879}" presName="composite" presStyleCnt="0"/>
      <dgm:spPr/>
    </dgm:pt>
    <dgm:pt modelId="{5C4E1D77-7BAE-AE44-9117-3CF308176FB9}" type="pres">
      <dgm:prSet presAssocID="{E94F0A2C-890E-0D42-AD65-060D09EEB879}" presName="imgShp" presStyleLbl="fgImgPlace1" presStyleIdx="0" presStyleCnt="1"/>
      <dgm:spPr>
        <a:solidFill>
          <a:srgbClr val="FF9300"/>
        </a:solidFill>
      </dgm:spPr>
    </dgm:pt>
    <dgm:pt modelId="{60463119-0A16-304D-A40C-5605336E3852}" type="pres">
      <dgm:prSet presAssocID="{E94F0A2C-890E-0D42-AD65-060D09EEB879}" presName="txShp" presStyleLbl="node1" presStyleIdx="0" presStyleCnt="1" custScaleY="99897" custLinFactNeighborY="-8772">
        <dgm:presLayoutVars>
          <dgm:bulletEnabled val="1"/>
        </dgm:presLayoutVars>
      </dgm:prSet>
      <dgm:spPr/>
    </dgm:pt>
  </dgm:ptLst>
  <dgm:cxnLst>
    <dgm:cxn modelId="{EAD2BC2F-9CCD-D94B-ADF5-AB5558639C92}" type="presOf" srcId="{0F8710E5-8083-3849-9CF6-C1DB28F68981}" destId="{EC5E8FB4-5CA0-704A-A8FA-73385ED38924}" srcOrd="0" destOrd="0" presId="urn:microsoft.com/office/officeart/2005/8/layout/vList3"/>
    <dgm:cxn modelId="{B7491764-DB1B-2748-BE38-573D5FF8D6EF}" srcId="{0F8710E5-8083-3849-9CF6-C1DB28F68981}" destId="{E94F0A2C-890E-0D42-AD65-060D09EEB879}" srcOrd="0" destOrd="0" parTransId="{3C335291-A261-2C47-A2FA-AAB3AD186749}" sibTransId="{574AC0E7-D08E-5B40-87A1-416E05597C50}"/>
    <dgm:cxn modelId="{1929B893-2D0D-6B4B-A25C-AAF6FE705C90}" type="presOf" srcId="{E94F0A2C-890E-0D42-AD65-060D09EEB879}" destId="{60463119-0A16-304D-A40C-5605336E3852}" srcOrd="0" destOrd="0" presId="urn:microsoft.com/office/officeart/2005/8/layout/vList3"/>
    <dgm:cxn modelId="{95650630-1B21-B842-A56B-1FE60671CAAB}" type="presParOf" srcId="{EC5E8FB4-5CA0-704A-A8FA-73385ED38924}" destId="{D839DC89-96A7-DE4A-A953-B7255D68E446}" srcOrd="0" destOrd="0" presId="urn:microsoft.com/office/officeart/2005/8/layout/vList3"/>
    <dgm:cxn modelId="{A277F7D2-D416-084E-BA58-B2FDE4DB1D3C}" type="presParOf" srcId="{D839DC89-96A7-DE4A-A953-B7255D68E446}" destId="{5C4E1D77-7BAE-AE44-9117-3CF308176FB9}" srcOrd="0" destOrd="0" presId="urn:microsoft.com/office/officeart/2005/8/layout/vList3"/>
    <dgm:cxn modelId="{814E1B4D-EC9D-084F-BEFF-7CF248E88E70}" type="presParOf" srcId="{D839DC89-96A7-DE4A-A953-B7255D68E446}" destId="{60463119-0A16-304D-A40C-5605336E3852}" srcOrd="1"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E94F0A2C-890E-0D42-AD65-060D09EEB879}">
      <dgm:prSet phldrT="[Text]"/>
      <dgm:spPr>
        <a:solidFill>
          <a:schemeClr val="tx1">
            <a:lumMod val="85000"/>
            <a:lumOff val="15000"/>
          </a:schemeClr>
        </a:solidFill>
        <a:ln>
          <a:solidFill>
            <a:schemeClr val="bg1"/>
          </a:solidFill>
        </a:ln>
      </dgm:spPr>
      <dgm:t>
        <a:bodyPr/>
        <a:lstStyle/>
        <a:p>
          <a:pPr algn="l"/>
          <a:r>
            <a:rPr lang="en-US" b="1" i="0" spc="0" dirty="0">
              <a:ln w="3175" cmpd="sng">
                <a:noFill/>
              </a:ln>
              <a:solidFill>
                <a:schemeClr val="bg1"/>
              </a:solidFill>
              <a:effectLst/>
              <a:latin typeface="Arial" panose="020B0604020202020204" pitchFamily="34" charset="0"/>
              <a:cs typeface="Arial" panose="020B0604020202020204" pitchFamily="34" charset="0"/>
            </a:rPr>
            <a:t>Artemis Overview &amp; Updates</a:t>
          </a:r>
        </a:p>
      </dgm:t>
    </dgm:pt>
    <dgm:pt modelId="{3C335291-A261-2C47-A2FA-AAB3AD186749}" type="parTrans" cxnId="{B7491764-DB1B-2748-BE38-573D5FF8D6EF}">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574AC0E7-D08E-5B40-87A1-416E05597C50}" type="sibTrans" cxnId="{B7491764-DB1B-2748-BE38-573D5FF8D6EF}">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EC5E8FB4-5CA0-704A-A8FA-73385ED38924}" type="pres">
      <dgm:prSet presAssocID="{0F8710E5-8083-3849-9CF6-C1DB28F68981}" presName="linearFlow" presStyleCnt="0">
        <dgm:presLayoutVars>
          <dgm:dir/>
          <dgm:resizeHandles val="exact"/>
        </dgm:presLayoutVars>
      </dgm:prSet>
      <dgm:spPr/>
    </dgm:pt>
    <dgm:pt modelId="{D839DC89-96A7-DE4A-A953-B7255D68E446}" type="pres">
      <dgm:prSet presAssocID="{E94F0A2C-890E-0D42-AD65-060D09EEB879}" presName="composite" presStyleCnt="0"/>
      <dgm:spPr/>
    </dgm:pt>
    <dgm:pt modelId="{5C4E1D77-7BAE-AE44-9117-3CF308176FB9}" type="pres">
      <dgm:prSet presAssocID="{E94F0A2C-890E-0D42-AD65-060D09EEB879}" presName="imgShp" presStyleLbl="fgImgPlace1" presStyleIdx="0" presStyleCnt="1"/>
      <dgm:spPr>
        <a:solidFill>
          <a:srgbClr val="FF9300"/>
        </a:solidFill>
      </dgm:spPr>
    </dgm:pt>
    <dgm:pt modelId="{60463119-0A16-304D-A40C-5605336E3852}" type="pres">
      <dgm:prSet presAssocID="{E94F0A2C-890E-0D42-AD65-060D09EEB879}" presName="txShp" presStyleLbl="node1" presStyleIdx="0" presStyleCnt="1" custScaleY="99897" custLinFactNeighborY="-8772">
        <dgm:presLayoutVars>
          <dgm:bulletEnabled val="1"/>
        </dgm:presLayoutVars>
      </dgm:prSet>
      <dgm:spPr/>
    </dgm:pt>
  </dgm:ptLst>
  <dgm:cxnLst>
    <dgm:cxn modelId="{EAD2BC2F-9CCD-D94B-ADF5-AB5558639C92}" type="presOf" srcId="{0F8710E5-8083-3849-9CF6-C1DB28F68981}" destId="{EC5E8FB4-5CA0-704A-A8FA-73385ED38924}" srcOrd="0" destOrd="0" presId="urn:microsoft.com/office/officeart/2005/8/layout/vList3"/>
    <dgm:cxn modelId="{B7491764-DB1B-2748-BE38-573D5FF8D6EF}" srcId="{0F8710E5-8083-3849-9CF6-C1DB28F68981}" destId="{E94F0A2C-890E-0D42-AD65-060D09EEB879}" srcOrd="0" destOrd="0" parTransId="{3C335291-A261-2C47-A2FA-AAB3AD186749}" sibTransId="{574AC0E7-D08E-5B40-87A1-416E05597C50}"/>
    <dgm:cxn modelId="{1929B893-2D0D-6B4B-A25C-AAF6FE705C90}" type="presOf" srcId="{E94F0A2C-890E-0D42-AD65-060D09EEB879}" destId="{60463119-0A16-304D-A40C-5605336E3852}" srcOrd="0" destOrd="0" presId="urn:microsoft.com/office/officeart/2005/8/layout/vList3"/>
    <dgm:cxn modelId="{95650630-1B21-B842-A56B-1FE60671CAAB}" type="presParOf" srcId="{EC5E8FB4-5CA0-704A-A8FA-73385ED38924}" destId="{D839DC89-96A7-DE4A-A953-B7255D68E446}" srcOrd="0" destOrd="0" presId="urn:microsoft.com/office/officeart/2005/8/layout/vList3"/>
    <dgm:cxn modelId="{A277F7D2-D416-084E-BA58-B2FDE4DB1D3C}" type="presParOf" srcId="{D839DC89-96A7-DE4A-A953-B7255D68E446}" destId="{5C4E1D77-7BAE-AE44-9117-3CF308176FB9}" srcOrd="0" destOrd="0" presId="urn:microsoft.com/office/officeart/2005/8/layout/vList3"/>
    <dgm:cxn modelId="{814E1B4D-EC9D-084F-BEFF-7CF248E88E70}" type="presParOf" srcId="{D839DC89-96A7-DE4A-A953-B7255D68E446}" destId="{60463119-0A16-304D-A40C-5605336E3852}" srcOrd="1"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E94F0A2C-890E-0D42-AD65-060D09EEB879}">
      <dgm:prSet phldrT="[Text]"/>
      <dgm:spPr>
        <a:solidFill>
          <a:schemeClr val="tx1">
            <a:lumMod val="85000"/>
            <a:lumOff val="15000"/>
          </a:schemeClr>
        </a:solidFill>
        <a:ln>
          <a:solidFill>
            <a:schemeClr val="bg1"/>
          </a:solidFill>
        </a:ln>
      </dgm:spPr>
      <dgm:t>
        <a:bodyPr/>
        <a:lstStyle/>
        <a:p>
          <a:pPr algn="l"/>
          <a:r>
            <a:rPr lang="en-US" b="1" i="0" spc="0">
              <a:ln w="3175" cmpd="sng">
                <a:noFill/>
              </a:ln>
              <a:solidFill>
                <a:schemeClr val="bg1"/>
              </a:solidFill>
              <a:effectLst/>
              <a:latin typeface="Arial" panose="020B0604020202020204" pitchFamily="34" charset="0"/>
              <a:cs typeface="Arial" panose="020B0604020202020204" pitchFamily="34" charset="0"/>
            </a:rPr>
            <a:t>Artemis Overview &amp; Updates</a:t>
          </a:r>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3C335291-A261-2C47-A2FA-AAB3AD186749}" type="parTrans" cxnId="{B7491764-DB1B-2748-BE38-573D5FF8D6EF}">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574AC0E7-D08E-5B40-87A1-416E05597C50}" type="sibTrans" cxnId="{B7491764-DB1B-2748-BE38-573D5FF8D6EF}">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EC5E8FB4-5CA0-704A-A8FA-73385ED38924}" type="pres">
      <dgm:prSet presAssocID="{0F8710E5-8083-3849-9CF6-C1DB28F68981}" presName="linearFlow" presStyleCnt="0">
        <dgm:presLayoutVars>
          <dgm:dir/>
          <dgm:resizeHandles val="exact"/>
        </dgm:presLayoutVars>
      </dgm:prSet>
      <dgm:spPr/>
    </dgm:pt>
    <dgm:pt modelId="{D839DC89-96A7-DE4A-A953-B7255D68E446}" type="pres">
      <dgm:prSet presAssocID="{E94F0A2C-890E-0D42-AD65-060D09EEB879}" presName="composite" presStyleCnt="0"/>
      <dgm:spPr/>
    </dgm:pt>
    <dgm:pt modelId="{5C4E1D77-7BAE-AE44-9117-3CF308176FB9}" type="pres">
      <dgm:prSet presAssocID="{E94F0A2C-890E-0D42-AD65-060D09EEB879}" presName="imgShp" presStyleLbl="fgImgPlace1" presStyleIdx="0" presStyleCnt="1"/>
      <dgm:spPr>
        <a:solidFill>
          <a:srgbClr val="FF9300"/>
        </a:solidFill>
      </dgm:spPr>
    </dgm:pt>
    <dgm:pt modelId="{60463119-0A16-304D-A40C-5605336E3852}" type="pres">
      <dgm:prSet presAssocID="{E94F0A2C-890E-0D42-AD65-060D09EEB879}" presName="txShp" presStyleLbl="node1" presStyleIdx="0" presStyleCnt="1" custScaleY="99897" custLinFactNeighborY="-8772">
        <dgm:presLayoutVars>
          <dgm:bulletEnabled val="1"/>
        </dgm:presLayoutVars>
      </dgm:prSet>
      <dgm:spPr/>
    </dgm:pt>
  </dgm:ptLst>
  <dgm:cxnLst>
    <dgm:cxn modelId="{EAD2BC2F-9CCD-D94B-ADF5-AB5558639C92}" type="presOf" srcId="{0F8710E5-8083-3849-9CF6-C1DB28F68981}" destId="{EC5E8FB4-5CA0-704A-A8FA-73385ED38924}" srcOrd="0" destOrd="0" presId="urn:microsoft.com/office/officeart/2005/8/layout/vList3"/>
    <dgm:cxn modelId="{B7491764-DB1B-2748-BE38-573D5FF8D6EF}" srcId="{0F8710E5-8083-3849-9CF6-C1DB28F68981}" destId="{E94F0A2C-890E-0D42-AD65-060D09EEB879}" srcOrd="0" destOrd="0" parTransId="{3C335291-A261-2C47-A2FA-AAB3AD186749}" sibTransId="{574AC0E7-D08E-5B40-87A1-416E05597C50}"/>
    <dgm:cxn modelId="{1929B893-2D0D-6B4B-A25C-AAF6FE705C90}" type="presOf" srcId="{E94F0A2C-890E-0D42-AD65-060D09EEB879}" destId="{60463119-0A16-304D-A40C-5605336E3852}" srcOrd="0" destOrd="0" presId="urn:microsoft.com/office/officeart/2005/8/layout/vList3"/>
    <dgm:cxn modelId="{95650630-1B21-B842-A56B-1FE60671CAAB}" type="presParOf" srcId="{EC5E8FB4-5CA0-704A-A8FA-73385ED38924}" destId="{D839DC89-96A7-DE4A-A953-B7255D68E446}" srcOrd="0" destOrd="0" presId="urn:microsoft.com/office/officeart/2005/8/layout/vList3"/>
    <dgm:cxn modelId="{A277F7D2-D416-084E-BA58-B2FDE4DB1D3C}" type="presParOf" srcId="{D839DC89-96A7-DE4A-A953-B7255D68E446}" destId="{5C4E1D77-7BAE-AE44-9117-3CF308176FB9}" srcOrd="0" destOrd="0" presId="urn:microsoft.com/office/officeart/2005/8/layout/vList3"/>
    <dgm:cxn modelId="{814E1B4D-EC9D-084F-BEFF-7CF248E88E70}" type="presParOf" srcId="{D839DC89-96A7-DE4A-A953-B7255D68E446}" destId="{60463119-0A16-304D-A40C-5605336E3852}" srcOrd="1"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E94F0A2C-890E-0D42-AD65-060D09EEB879}">
      <dgm:prSet phldrT="[Text]"/>
      <dgm:spPr>
        <a:solidFill>
          <a:schemeClr val="tx1">
            <a:lumMod val="85000"/>
            <a:lumOff val="15000"/>
          </a:schemeClr>
        </a:solidFill>
        <a:ln>
          <a:solidFill>
            <a:schemeClr val="bg1"/>
          </a:solidFill>
        </a:ln>
      </dgm:spPr>
      <dgm:t>
        <a:bodyPr/>
        <a:lstStyle/>
        <a:p>
          <a:pPr algn="l"/>
          <a:r>
            <a:rPr lang="en-US" b="1" i="0" spc="0">
              <a:ln w="3175" cmpd="sng">
                <a:noFill/>
              </a:ln>
              <a:solidFill>
                <a:schemeClr val="bg1"/>
              </a:solidFill>
              <a:effectLst/>
              <a:latin typeface="Arial" panose="020B0604020202020204" pitchFamily="34" charset="0"/>
              <a:cs typeface="Arial" panose="020B0604020202020204" pitchFamily="34" charset="0"/>
            </a:rPr>
            <a:t>Artemis Overview &amp; Updates</a:t>
          </a:r>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3C335291-A261-2C47-A2FA-AAB3AD186749}" type="parTrans" cxnId="{B7491764-DB1B-2748-BE38-573D5FF8D6EF}">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574AC0E7-D08E-5B40-87A1-416E05597C50}" type="sibTrans" cxnId="{B7491764-DB1B-2748-BE38-573D5FF8D6EF}">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EC5E8FB4-5CA0-704A-A8FA-73385ED38924}" type="pres">
      <dgm:prSet presAssocID="{0F8710E5-8083-3849-9CF6-C1DB28F68981}" presName="linearFlow" presStyleCnt="0">
        <dgm:presLayoutVars>
          <dgm:dir/>
          <dgm:resizeHandles val="exact"/>
        </dgm:presLayoutVars>
      </dgm:prSet>
      <dgm:spPr/>
    </dgm:pt>
    <dgm:pt modelId="{D839DC89-96A7-DE4A-A953-B7255D68E446}" type="pres">
      <dgm:prSet presAssocID="{E94F0A2C-890E-0D42-AD65-060D09EEB879}" presName="composite" presStyleCnt="0"/>
      <dgm:spPr/>
    </dgm:pt>
    <dgm:pt modelId="{5C4E1D77-7BAE-AE44-9117-3CF308176FB9}" type="pres">
      <dgm:prSet presAssocID="{E94F0A2C-890E-0D42-AD65-060D09EEB879}" presName="imgShp" presStyleLbl="fgImgPlace1" presStyleIdx="0" presStyleCnt="1"/>
      <dgm:spPr>
        <a:solidFill>
          <a:srgbClr val="FF9300"/>
        </a:solidFill>
      </dgm:spPr>
    </dgm:pt>
    <dgm:pt modelId="{60463119-0A16-304D-A40C-5605336E3852}" type="pres">
      <dgm:prSet presAssocID="{E94F0A2C-890E-0D42-AD65-060D09EEB879}" presName="txShp" presStyleLbl="node1" presStyleIdx="0" presStyleCnt="1" custScaleY="99897" custLinFactNeighborY="-8772">
        <dgm:presLayoutVars>
          <dgm:bulletEnabled val="1"/>
        </dgm:presLayoutVars>
      </dgm:prSet>
      <dgm:spPr/>
    </dgm:pt>
  </dgm:ptLst>
  <dgm:cxnLst>
    <dgm:cxn modelId="{EAD2BC2F-9CCD-D94B-ADF5-AB5558639C92}" type="presOf" srcId="{0F8710E5-8083-3849-9CF6-C1DB28F68981}" destId="{EC5E8FB4-5CA0-704A-A8FA-73385ED38924}" srcOrd="0" destOrd="0" presId="urn:microsoft.com/office/officeart/2005/8/layout/vList3"/>
    <dgm:cxn modelId="{B7491764-DB1B-2748-BE38-573D5FF8D6EF}" srcId="{0F8710E5-8083-3849-9CF6-C1DB28F68981}" destId="{E94F0A2C-890E-0D42-AD65-060D09EEB879}" srcOrd="0" destOrd="0" parTransId="{3C335291-A261-2C47-A2FA-AAB3AD186749}" sibTransId="{574AC0E7-D08E-5B40-87A1-416E05597C50}"/>
    <dgm:cxn modelId="{1929B893-2D0D-6B4B-A25C-AAF6FE705C90}" type="presOf" srcId="{E94F0A2C-890E-0D42-AD65-060D09EEB879}" destId="{60463119-0A16-304D-A40C-5605336E3852}" srcOrd="0" destOrd="0" presId="urn:microsoft.com/office/officeart/2005/8/layout/vList3"/>
    <dgm:cxn modelId="{95650630-1B21-B842-A56B-1FE60671CAAB}" type="presParOf" srcId="{EC5E8FB4-5CA0-704A-A8FA-73385ED38924}" destId="{D839DC89-96A7-DE4A-A953-B7255D68E446}" srcOrd="0" destOrd="0" presId="urn:microsoft.com/office/officeart/2005/8/layout/vList3"/>
    <dgm:cxn modelId="{A277F7D2-D416-084E-BA58-B2FDE4DB1D3C}" type="presParOf" srcId="{D839DC89-96A7-DE4A-A953-B7255D68E446}" destId="{5C4E1D77-7BAE-AE44-9117-3CF308176FB9}" srcOrd="0" destOrd="0" presId="urn:microsoft.com/office/officeart/2005/8/layout/vList3"/>
    <dgm:cxn modelId="{814E1B4D-EC9D-084F-BEFF-7CF248E88E70}" type="presParOf" srcId="{D839DC89-96A7-DE4A-A953-B7255D68E446}" destId="{60463119-0A16-304D-A40C-5605336E3852}" srcOrd="1"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E94F0A2C-890E-0D42-AD65-060D09EEB879}">
      <dgm:prSet phldrT="[Text]"/>
      <dgm:spPr>
        <a:solidFill>
          <a:schemeClr val="tx1">
            <a:lumMod val="85000"/>
            <a:lumOff val="15000"/>
          </a:schemeClr>
        </a:solidFill>
        <a:ln>
          <a:solidFill>
            <a:schemeClr val="bg1"/>
          </a:solidFill>
        </a:ln>
      </dgm:spPr>
      <dgm:t>
        <a:bodyPr/>
        <a:lstStyle/>
        <a:p>
          <a:pPr algn="l"/>
          <a:r>
            <a:rPr lang="en-US" b="1" i="0" spc="0" dirty="0">
              <a:ln w="3175" cmpd="sng">
                <a:noFill/>
              </a:ln>
              <a:solidFill>
                <a:schemeClr val="bg1"/>
              </a:solidFill>
              <a:effectLst/>
              <a:latin typeface="Arial" panose="020B0604020202020204" pitchFamily="34" charset="0"/>
              <a:cs typeface="Arial" panose="020B0604020202020204" pitchFamily="34" charset="0"/>
            </a:rPr>
            <a:t>Artemis Overview &amp; Updates</a:t>
          </a:r>
        </a:p>
      </dgm:t>
    </dgm:pt>
    <dgm:pt modelId="{3C335291-A261-2C47-A2FA-AAB3AD186749}" type="parTrans" cxnId="{B7491764-DB1B-2748-BE38-573D5FF8D6EF}">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574AC0E7-D08E-5B40-87A1-416E05597C50}" type="sibTrans" cxnId="{B7491764-DB1B-2748-BE38-573D5FF8D6EF}">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0EB6DEB1-B34B-5843-B8D6-EE85928AF4E1}">
      <dgm:prSet phldrT="[Text]"/>
      <dgm:spPr>
        <a:solidFill>
          <a:schemeClr val="tx1">
            <a:lumMod val="85000"/>
            <a:lumOff val="15000"/>
          </a:schemeClr>
        </a:solidFill>
        <a:ln>
          <a:solidFill>
            <a:schemeClr val="bg1"/>
          </a:solidFill>
        </a:ln>
      </dgm:spPr>
      <dgm:t>
        <a:bodyPr/>
        <a:lstStyle/>
        <a:p>
          <a:pPr algn="l"/>
          <a:r>
            <a:rPr lang="en-US" b="1" i="0" spc="0" dirty="0">
              <a:ln w="3175" cmpd="sng">
                <a:noFill/>
              </a:ln>
              <a:solidFill>
                <a:schemeClr val="bg1"/>
              </a:solidFill>
              <a:effectLst/>
              <a:latin typeface="Arial" panose="020B0604020202020204" pitchFamily="34" charset="0"/>
              <a:cs typeface="Arial" panose="020B0604020202020204" pitchFamily="34" charset="0"/>
            </a:rPr>
            <a:t>Future Lunar Ecosystem</a:t>
          </a:r>
        </a:p>
      </dgm:t>
    </dgm:pt>
    <dgm:pt modelId="{F501F637-81D7-0A49-9521-DDDC46F98D30}" type="sibTrans" cxnId="{AC152D94-8ACD-1C4B-8114-50C8566B0D32}">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5BB224FB-1E6A-4C4C-B7BF-608994788C67}" type="parTrans" cxnId="{AC152D94-8ACD-1C4B-8114-50C8566B0D32}">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0B57E998-DB60-254B-BC8A-BD6E4BE54CB4}">
      <dgm:prSet/>
      <dgm:spPr>
        <a:solidFill>
          <a:schemeClr val="tx1">
            <a:lumMod val="85000"/>
            <a:lumOff val="15000"/>
          </a:schemeClr>
        </a:solidFill>
      </dgm:spPr>
      <dgm:t>
        <a:bodyPr/>
        <a:lstStyle/>
        <a:p>
          <a:pPr algn="l"/>
          <a:r>
            <a:rPr lang="en-US" b="1" i="0" dirty="0">
              <a:latin typeface="Arial" panose="020B0604020202020204" pitchFamily="34" charset="0"/>
              <a:cs typeface="Arial" panose="020B0604020202020204" pitchFamily="34" charset="0"/>
            </a:rPr>
            <a:t>Moon to Mars Architecture</a:t>
          </a:r>
        </a:p>
      </dgm:t>
    </dgm:pt>
    <dgm:pt modelId="{A2EB4B5A-3E70-9147-8BC5-3EB801554AF9}" type="parTrans" cxnId="{9EEA4C26-D303-3042-B0C6-158FA68237FA}">
      <dgm:prSet/>
      <dgm:spPr/>
      <dgm:t>
        <a:bodyPr/>
        <a:lstStyle/>
        <a:p>
          <a:endParaRPr lang="en-US" b="1" i="0">
            <a:latin typeface="Arial" panose="020B0604020202020204" pitchFamily="34" charset="0"/>
            <a:cs typeface="Arial" panose="020B0604020202020204" pitchFamily="34" charset="0"/>
          </a:endParaRPr>
        </a:p>
      </dgm:t>
    </dgm:pt>
    <dgm:pt modelId="{2FA5050F-AD9E-8C44-99FA-94D158A686CF}" type="sibTrans" cxnId="{9EEA4C26-D303-3042-B0C6-158FA68237FA}">
      <dgm:prSet/>
      <dgm:spPr/>
      <dgm:t>
        <a:bodyPr/>
        <a:lstStyle/>
        <a:p>
          <a:endParaRPr lang="en-US" b="1" i="0">
            <a:latin typeface="Arial" panose="020B0604020202020204" pitchFamily="34" charset="0"/>
            <a:cs typeface="Arial" panose="020B0604020202020204" pitchFamily="34" charset="0"/>
          </a:endParaRPr>
        </a:p>
      </dgm:t>
    </dgm:pt>
    <dgm:pt modelId="{EC5E8FB4-5CA0-704A-A8FA-73385ED38924}" type="pres">
      <dgm:prSet presAssocID="{0F8710E5-8083-3849-9CF6-C1DB28F68981}" presName="linearFlow" presStyleCnt="0">
        <dgm:presLayoutVars>
          <dgm:dir/>
          <dgm:resizeHandles val="exact"/>
        </dgm:presLayoutVars>
      </dgm:prSet>
      <dgm:spPr/>
    </dgm:pt>
    <dgm:pt modelId="{D839DC89-96A7-DE4A-A953-B7255D68E446}" type="pres">
      <dgm:prSet presAssocID="{E94F0A2C-890E-0D42-AD65-060D09EEB879}" presName="composite" presStyleCnt="0"/>
      <dgm:spPr/>
    </dgm:pt>
    <dgm:pt modelId="{5C4E1D77-7BAE-AE44-9117-3CF308176FB9}" type="pres">
      <dgm:prSet presAssocID="{E94F0A2C-890E-0D42-AD65-060D09EEB879}" presName="imgShp" presStyleLbl="fgImgPlace1" presStyleIdx="0" presStyleCnt="3"/>
      <dgm:spPr>
        <a:solidFill>
          <a:srgbClr val="FF9300"/>
        </a:solidFill>
      </dgm:spPr>
    </dgm:pt>
    <dgm:pt modelId="{60463119-0A16-304D-A40C-5605336E3852}" type="pres">
      <dgm:prSet presAssocID="{E94F0A2C-890E-0D42-AD65-060D09EEB879}" presName="txShp" presStyleLbl="node1" presStyleIdx="0" presStyleCnt="3">
        <dgm:presLayoutVars>
          <dgm:bulletEnabled val="1"/>
        </dgm:presLayoutVars>
      </dgm:prSet>
      <dgm:spPr/>
    </dgm:pt>
    <dgm:pt modelId="{82E539E0-7E54-334E-9737-DCAD45D935CD}" type="pres">
      <dgm:prSet presAssocID="{574AC0E7-D08E-5B40-87A1-416E05597C50}" presName="spacing" presStyleCnt="0"/>
      <dgm:spPr/>
    </dgm:pt>
    <dgm:pt modelId="{894374D4-ADD5-7542-B2DF-EB29F2EA76A0}" type="pres">
      <dgm:prSet presAssocID="{0B57E998-DB60-254B-BC8A-BD6E4BE54CB4}" presName="composite" presStyleCnt="0"/>
      <dgm:spPr/>
    </dgm:pt>
    <dgm:pt modelId="{4FBB1B33-9A8E-C142-86E3-BAF03DF569DE}" type="pres">
      <dgm:prSet presAssocID="{0B57E998-DB60-254B-BC8A-BD6E4BE54CB4}" presName="imgShp" presStyleLbl="fgImgPlace1" presStyleIdx="1" presStyleCnt="3"/>
      <dgm:spPr>
        <a:solidFill>
          <a:srgbClr val="FF7E79"/>
        </a:solidFill>
      </dgm:spPr>
    </dgm:pt>
    <dgm:pt modelId="{50B4F083-921D-134E-B747-8EB5065D668F}" type="pres">
      <dgm:prSet presAssocID="{0B57E998-DB60-254B-BC8A-BD6E4BE54CB4}" presName="txShp" presStyleLbl="node1" presStyleIdx="1" presStyleCnt="3">
        <dgm:presLayoutVars>
          <dgm:bulletEnabled val="1"/>
        </dgm:presLayoutVars>
      </dgm:prSet>
      <dgm:spPr/>
    </dgm:pt>
    <dgm:pt modelId="{D3493561-F85B-6744-AEF0-A7FB9A545813}" type="pres">
      <dgm:prSet presAssocID="{2FA5050F-AD9E-8C44-99FA-94D158A686CF}" presName="spacing" presStyleCnt="0"/>
      <dgm:spPr/>
    </dgm:pt>
    <dgm:pt modelId="{7A251287-08CC-ED48-BDCF-D9EB79CB360A}" type="pres">
      <dgm:prSet presAssocID="{0EB6DEB1-B34B-5843-B8D6-EE85928AF4E1}" presName="composite" presStyleCnt="0"/>
      <dgm:spPr/>
    </dgm:pt>
    <dgm:pt modelId="{99E98A72-9264-2A4E-8625-28F4CDAE0FFF}" type="pres">
      <dgm:prSet presAssocID="{0EB6DEB1-B34B-5843-B8D6-EE85928AF4E1}" presName="imgShp" presStyleLbl="fgImgPlace1" presStyleIdx="2" presStyleCnt="3"/>
      <dgm:spPr>
        <a:solidFill>
          <a:srgbClr val="942093"/>
        </a:solidFill>
      </dgm:spPr>
    </dgm:pt>
    <dgm:pt modelId="{FAA8DDC3-348E-EB4E-9228-2557340A40F8}" type="pres">
      <dgm:prSet presAssocID="{0EB6DEB1-B34B-5843-B8D6-EE85928AF4E1}" presName="txShp" presStyleLbl="node1" presStyleIdx="2" presStyleCnt="3">
        <dgm:presLayoutVars>
          <dgm:bulletEnabled val="1"/>
        </dgm:presLayoutVars>
      </dgm:prSet>
      <dgm:spPr/>
    </dgm:pt>
  </dgm:ptLst>
  <dgm:cxnLst>
    <dgm:cxn modelId="{E9DB2901-8157-B045-8D65-EA0DB93E73EA}" type="presOf" srcId="{0EB6DEB1-B34B-5843-B8D6-EE85928AF4E1}" destId="{FAA8DDC3-348E-EB4E-9228-2557340A40F8}" srcOrd="0" destOrd="0" presId="urn:microsoft.com/office/officeart/2005/8/layout/vList3"/>
    <dgm:cxn modelId="{9EEA4C26-D303-3042-B0C6-158FA68237FA}" srcId="{0F8710E5-8083-3849-9CF6-C1DB28F68981}" destId="{0B57E998-DB60-254B-BC8A-BD6E4BE54CB4}" srcOrd="1" destOrd="0" parTransId="{A2EB4B5A-3E70-9147-8BC5-3EB801554AF9}" sibTransId="{2FA5050F-AD9E-8C44-99FA-94D158A686CF}"/>
    <dgm:cxn modelId="{702E6728-5815-C64D-A09A-46FBA8B7892D}" type="presOf" srcId="{0B57E998-DB60-254B-BC8A-BD6E4BE54CB4}" destId="{50B4F083-921D-134E-B747-8EB5065D668F}" srcOrd="0" destOrd="0" presId="urn:microsoft.com/office/officeart/2005/8/layout/vList3"/>
    <dgm:cxn modelId="{EAD2BC2F-9CCD-D94B-ADF5-AB5558639C92}" type="presOf" srcId="{0F8710E5-8083-3849-9CF6-C1DB28F68981}" destId="{EC5E8FB4-5CA0-704A-A8FA-73385ED38924}" srcOrd="0" destOrd="0" presId="urn:microsoft.com/office/officeart/2005/8/layout/vList3"/>
    <dgm:cxn modelId="{B7491764-DB1B-2748-BE38-573D5FF8D6EF}" srcId="{0F8710E5-8083-3849-9CF6-C1DB28F68981}" destId="{E94F0A2C-890E-0D42-AD65-060D09EEB879}" srcOrd="0" destOrd="0" parTransId="{3C335291-A261-2C47-A2FA-AAB3AD186749}" sibTransId="{574AC0E7-D08E-5B40-87A1-416E05597C50}"/>
    <dgm:cxn modelId="{1929B893-2D0D-6B4B-A25C-AAF6FE705C90}" type="presOf" srcId="{E94F0A2C-890E-0D42-AD65-060D09EEB879}" destId="{60463119-0A16-304D-A40C-5605336E3852}" srcOrd="0" destOrd="0" presId="urn:microsoft.com/office/officeart/2005/8/layout/vList3"/>
    <dgm:cxn modelId="{AC152D94-8ACD-1C4B-8114-50C8566B0D32}" srcId="{0F8710E5-8083-3849-9CF6-C1DB28F68981}" destId="{0EB6DEB1-B34B-5843-B8D6-EE85928AF4E1}" srcOrd="2" destOrd="0" parTransId="{5BB224FB-1E6A-4C4C-B7BF-608994788C67}" sibTransId="{F501F637-81D7-0A49-9521-DDDC46F98D30}"/>
    <dgm:cxn modelId="{95650630-1B21-B842-A56B-1FE60671CAAB}" type="presParOf" srcId="{EC5E8FB4-5CA0-704A-A8FA-73385ED38924}" destId="{D839DC89-96A7-DE4A-A953-B7255D68E446}" srcOrd="0" destOrd="0" presId="urn:microsoft.com/office/officeart/2005/8/layout/vList3"/>
    <dgm:cxn modelId="{A277F7D2-D416-084E-BA58-B2FDE4DB1D3C}" type="presParOf" srcId="{D839DC89-96A7-DE4A-A953-B7255D68E446}" destId="{5C4E1D77-7BAE-AE44-9117-3CF308176FB9}" srcOrd="0" destOrd="0" presId="urn:microsoft.com/office/officeart/2005/8/layout/vList3"/>
    <dgm:cxn modelId="{814E1B4D-EC9D-084F-BEFF-7CF248E88E70}" type="presParOf" srcId="{D839DC89-96A7-DE4A-A953-B7255D68E446}" destId="{60463119-0A16-304D-A40C-5605336E3852}" srcOrd="1" destOrd="0" presId="urn:microsoft.com/office/officeart/2005/8/layout/vList3"/>
    <dgm:cxn modelId="{CA68FB1C-AD48-084F-83B6-782C6E55A2B2}" type="presParOf" srcId="{EC5E8FB4-5CA0-704A-A8FA-73385ED38924}" destId="{82E539E0-7E54-334E-9737-DCAD45D935CD}" srcOrd="1" destOrd="0" presId="urn:microsoft.com/office/officeart/2005/8/layout/vList3"/>
    <dgm:cxn modelId="{4B56046A-5231-DA4E-ADAF-5C714E05F54D}" type="presParOf" srcId="{EC5E8FB4-5CA0-704A-A8FA-73385ED38924}" destId="{894374D4-ADD5-7542-B2DF-EB29F2EA76A0}" srcOrd="2" destOrd="0" presId="urn:microsoft.com/office/officeart/2005/8/layout/vList3"/>
    <dgm:cxn modelId="{A4CC149A-77C7-C04C-92B7-05743BE43DDE}" type="presParOf" srcId="{894374D4-ADD5-7542-B2DF-EB29F2EA76A0}" destId="{4FBB1B33-9A8E-C142-86E3-BAF03DF569DE}" srcOrd="0" destOrd="0" presId="urn:microsoft.com/office/officeart/2005/8/layout/vList3"/>
    <dgm:cxn modelId="{CF43CCE1-3BF6-0E40-A9DE-29BDD34E2126}" type="presParOf" srcId="{894374D4-ADD5-7542-B2DF-EB29F2EA76A0}" destId="{50B4F083-921D-134E-B747-8EB5065D668F}" srcOrd="1" destOrd="0" presId="urn:microsoft.com/office/officeart/2005/8/layout/vList3"/>
    <dgm:cxn modelId="{FA5C55AE-65C5-DA44-BC98-3D5356E9CB39}" type="presParOf" srcId="{EC5E8FB4-5CA0-704A-A8FA-73385ED38924}" destId="{D3493561-F85B-6744-AEF0-A7FB9A545813}" srcOrd="3" destOrd="0" presId="urn:microsoft.com/office/officeart/2005/8/layout/vList3"/>
    <dgm:cxn modelId="{3EE7B44B-A54C-D746-B4E4-2BD1986F240E}" type="presParOf" srcId="{EC5E8FB4-5CA0-704A-A8FA-73385ED38924}" destId="{7A251287-08CC-ED48-BDCF-D9EB79CB360A}" srcOrd="4" destOrd="0" presId="urn:microsoft.com/office/officeart/2005/8/layout/vList3"/>
    <dgm:cxn modelId="{BEE659E2-EFEC-1541-8620-7643ED48A62A}" type="presParOf" srcId="{7A251287-08CC-ED48-BDCF-D9EB79CB360A}" destId="{99E98A72-9264-2A4E-8625-28F4CDAE0FFF}" srcOrd="0" destOrd="0" presId="urn:microsoft.com/office/officeart/2005/8/layout/vList3"/>
    <dgm:cxn modelId="{839DED21-6054-644C-A87C-2F861A9BFCDD}" type="presParOf" srcId="{7A251287-08CC-ED48-BDCF-D9EB79CB360A}" destId="{FAA8DDC3-348E-EB4E-9228-2557340A40F8}" srcOrd="1"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0B57E998-DB60-254B-BC8A-BD6E4BE54CB4}">
      <dgm:prSet/>
      <dgm:spPr>
        <a:solidFill>
          <a:schemeClr val="tx1">
            <a:lumMod val="85000"/>
            <a:lumOff val="15000"/>
          </a:schemeClr>
        </a:solidFill>
      </dgm:spPr>
      <dgm:t>
        <a:bodyPr/>
        <a:lstStyle/>
        <a:p>
          <a:pPr algn="l"/>
          <a:r>
            <a:rPr lang="en-US" b="1" i="0" dirty="0">
              <a:latin typeface="Arial" panose="020B0604020202020204" pitchFamily="34" charset="0"/>
              <a:cs typeface="Arial" panose="020B0604020202020204" pitchFamily="34" charset="0"/>
            </a:rPr>
            <a:t>Moon to Mars Architecture</a:t>
          </a:r>
        </a:p>
      </dgm:t>
    </dgm:pt>
    <dgm:pt modelId="{A2EB4B5A-3E70-9147-8BC5-3EB801554AF9}" type="parTrans" cxnId="{9EEA4C26-D303-3042-B0C6-158FA68237FA}">
      <dgm:prSet/>
      <dgm:spPr/>
      <dgm:t>
        <a:bodyPr/>
        <a:lstStyle/>
        <a:p>
          <a:endParaRPr lang="en-US" b="1" i="0">
            <a:latin typeface="Arial" panose="020B0604020202020204" pitchFamily="34" charset="0"/>
            <a:cs typeface="Arial" panose="020B0604020202020204" pitchFamily="34" charset="0"/>
          </a:endParaRPr>
        </a:p>
      </dgm:t>
    </dgm:pt>
    <dgm:pt modelId="{2FA5050F-AD9E-8C44-99FA-94D158A686CF}" type="sibTrans" cxnId="{9EEA4C26-D303-3042-B0C6-158FA68237FA}">
      <dgm:prSet/>
      <dgm:spPr/>
      <dgm:t>
        <a:bodyPr/>
        <a:lstStyle/>
        <a:p>
          <a:endParaRPr lang="en-US" b="1" i="0">
            <a:latin typeface="Arial" panose="020B0604020202020204" pitchFamily="34" charset="0"/>
            <a:cs typeface="Arial" panose="020B0604020202020204" pitchFamily="34" charset="0"/>
          </a:endParaRPr>
        </a:p>
      </dgm:t>
    </dgm:pt>
    <dgm:pt modelId="{EC5E8FB4-5CA0-704A-A8FA-73385ED38924}" type="pres">
      <dgm:prSet presAssocID="{0F8710E5-8083-3849-9CF6-C1DB28F68981}" presName="linearFlow" presStyleCnt="0">
        <dgm:presLayoutVars>
          <dgm:dir/>
          <dgm:resizeHandles val="exact"/>
        </dgm:presLayoutVars>
      </dgm:prSet>
      <dgm:spPr/>
    </dgm:pt>
    <dgm:pt modelId="{894374D4-ADD5-7542-B2DF-EB29F2EA76A0}" type="pres">
      <dgm:prSet presAssocID="{0B57E998-DB60-254B-BC8A-BD6E4BE54CB4}" presName="composite" presStyleCnt="0"/>
      <dgm:spPr/>
    </dgm:pt>
    <dgm:pt modelId="{4FBB1B33-9A8E-C142-86E3-BAF03DF569DE}" type="pres">
      <dgm:prSet presAssocID="{0B57E998-DB60-254B-BC8A-BD6E4BE54CB4}" presName="imgShp" presStyleLbl="fgImgPlace1" presStyleIdx="0" presStyleCnt="1"/>
      <dgm:spPr>
        <a:solidFill>
          <a:srgbClr val="FF7E79"/>
        </a:solidFill>
      </dgm:spPr>
    </dgm:pt>
    <dgm:pt modelId="{50B4F083-921D-134E-B747-8EB5065D668F}" type="pres">
      <dgm:prSet presAssocID="{0B57E998-DB60-254B-BC8A-BD6E4BE54CB4}" presName="txShp" presStyleLbl="node1" presStyleIdx="0" presStyleCnt="1" custScaleX="100071">
        <dgm:presLayoutVars>
          <dgm:bulletEnabled val="1"/>
        </dgm:presLayoutVars>
      </dgm:prSet>
      <dgm:spPr/>
    </dgm:pt>
  </dgm:ptLst>
  <dgm:cxnLst>
    <dgm:cxn modelId="{9EEA4C26-D303-3042-B0C6-158FA68237FA}" srcId="{0F8710E5-8083-3849-9CF6-C1DB28F68981}" destId="{0B57E998-DB60-254B-BC8A-BD6E4BE54CB4}" srcOrd="0" destOrd="0" parTransId="{A2EB4B5A-3E70-9147-8BC5-3EB801554AF9}" sibTransId="{2FA5050F-AD9E-8C44-99FA-94D158A686CF}"/>
    <dgm:cxn modelId="{702E6728-5815-C64D-A09A-46FBA8B7892D}" type="presOf" srcId="{0B57E998-DB60-254B-BC8A-BD6E4BE54CB4}" destId="{50B4F083-921D-134E-B747-8EB5065D668F}" srcOrd="0" destOrd="0" presId="urn:microsoft.com/office/officeart/2005/8/layout/vList3"/>
    <dgm:cxn modelId="{EAD2BC2F-9CCD-D94B-ADF5-AB5558639C92}" type="presOf" srcId="{0F8710E5-8083-3849-9CF6-C1DB28F68981}" destId="{EC5E8FB4-5CA0-704A-A8FA-73385ED38924}" srcOrd="0" destOrd="0" presId="urn:microsoft.com/office/officeart/2005/8/layout/vList3"/>
    <dgm:cxn modelId="{4B56046A-5231-DA4E-ADAF-5C714E05F54D}" type="presParOf" srcId="{EC5E8FB4-5CA0-704A-A8FA-73385ED38924}" destId="{894374D4-ADD5-7542-B2DF-EB29F2EA76A0}" srcOrd="0" destOrd="0" presId="urn:microsoft.com/office/officeart/2005/8/layout/vList3"/>
    <dgm:cxn modelId="{A4CC149A-77C7-C04C-92B7-05743BE43DDE}" type="presParOf" srcId="{894374D4-ADD5-7542-B2DF-EB29F2EA76A0}" destId="{4FBB1B33-9A8E-C142-86E3-BAF03DF569DE}" srcOrd="0" destOrd="0" presId="urn:microsoft.com/office/officeart/2005/8/layout/vList3"/>
    <dgm:cxn modelId="{CF43CCE1-3BF6-0E40-A9DE-29BDD34E2126}" type="presParOf" srcId="{894374D4-ADD5-7542-B2DF-EB29F2EA76A0}" destId="{50B4F083-921D-134E-B747-8EB5065D668F}" srcOrd="1"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0B57E998-DB60-254B-BC8A-BD6E4BE54CB4}">
      <dgm:prSet/>
      <dgm:spPr>
        <a:solidFill>
          <a:schemeClr val="tx1">
            <a:lumMod val="85000"/>
            <a:lumOff val="15000"/>
          </a:schemeClr>
        </a:solidFill>
      </dgm:spPr>
      <dgm:t>
        <a:bodyPr/>
        <a:lstStyle/>
        <a:p>
          <a:pPr algn="l"/>
          <a:r>
            <a:rPr lang="en-US" b="1" i="0" dirty="0">
              <a:latin typeface="Arial" panose="020B0604020202020204" pitchFamily="34" charset="0"/>
              <a:cs typeface="Arial" panose="020B0604020202020204" pitchFamily="34" charset="0"/>
            </a:rPr>
            <a:t>Moon to Mars Architecture</a:t>
          </a:r>
        </a:p>
      </dgm:t>
    </dgm:pt>
    <dgm:pt modelId="{A2EB4B5A-3E70-9147-8BC5-3EB801554AF9}" type="parTrans" cxnId="{9EEA4C26-D303-3042-B0C6-158FA68237FA}">
      <dgm:prSet/>
      <dgm:spPr/>
      <dgm:t>
        <a:bodyPr/>
        <a:lstStyle/>
        <a:p>
          <a:endParaRPr lang="en-US" b="1" i="0">
            <a:latin typeface="Arial" panose="020B0604020202020204" pitchFamily="34" charset="0"/>
            <a:cs typeface="Arial" panose="020B0604020202020204" pitchFamily="34" charset="0"/>
          </a:endParaRPr>
        </a:p>
      </dgm:t>
    </dgm:pt>
    <dgm:pt modelId="{2FA5050F-AD9E-8C44-99FA-94D158A686CF}" type="sibTrans" cxnId="{9EEA4C26-D303-3042-B0C6-158FA68237FA}">
      <dgm:prSet/>
      <dgm:spPr/>
      <dgm:t>
        <a:bodyPr/>
        <a:lstStyle/>
        <a:p>
          <a:endParaRPr lang="en-US" b="1" i="0">
            <a:latin typeface="Arial" panose="020B0604020202020204" pitchFamily="34" charset="0"/>
            <a:cs typeface="Arial" panose="020B0604020202020204" pitchFamily="34" charset="0"/>
          </a:endParaRPr>
        </a:p>
      </dgm:t>
    </dgm:pt>
    <dgm:pt modelId="{EC5E8FB4-5CA0-704A-A8FA-73385ED38924}" type="pres">
      <dgm:prSet presAssocID="{0F8710E5-8083-3849-9CF6-C1DB28F68981}" presName="linearFlow" presStyleCnt="0">
        <dgm:presLayoutVars>
          <dgm:dir/>
          <dgm:resizeHandles val="exact"/>
        </dgm:presLayoutVars>
      </dgm:prSet>
      <dgm:spPr/>
    </dgm:pt>
    <dgm:pt modelId="{894374D4-ADD5-7542-B2DF-EB29F2EA76A0}" type="pres">
      <dgm:prSet presAssocID="{0B57E998-DB60-254B-BC8A-BD6E4BE54CB4}" presName="composite" presStyleCnt="0"/>
      <dgm:spPr/>
    </dgm:pt>
    <dgm:pt modelId="{4FBB1B33-9A8E-C142-86E3-BAF03DF569DE}" type="pres">
      <dgm:prSet presAssocID="{0B57E998-DB60-254B-BC8A-BD6E4BE54CB4}" presName="imgShp" presStyleLbl="fgImgPlace1" presStyleIdx="0" presStyleCnt="1"/>
      <dgm:spPr>
        <a:solidFill>
          <a:srgbClr val="FF7E79"/>
        </a:solidFill>
      </dgm:spPr>
    </dgm:pt>
    <dgm:pt modelId="{50B4F083-921D-134E-B747-8EB5065D668F}" type="pres">
      <dgm:prSet presAssocID="{0B57E998-DB60-254B-BC8A-BD6E4BE54CB4}" presName="txShp" presStyleLbl="node1" presStyleIdx="0" presStyleCnt="1" custScaleX="100071">
        <dgm:presLayoutVars>
          <dgm:bulletEnabled val="1"/>
        </dgm:presLayoutVars>
      </dgm:prSet>
      <dgm:spPr/>
    </dgm:pt>
  </dgm:ptLst>
  <dgm:cxnLst>
    <dgm:cxn modelId="{9EEA4C26-D303-3042-B0C6-158FA68237FA}" srcId="{0F8710E5-8083-3849-9CF6-C1DB28F68981}" destId="{0B57E998-DB60-254B-BC8A-BD6E4BE54CB4}" srcOrd="0" destOrd="0" parTransId="{A2EB4B5A-3E70-9147-8BC5-3EB801554AF9}" sibTransId="{2FA5050F-AD9E-8C44-99FA-94D158A686CF}"/>
    <dgm:cxn modelId="{702E6728-5815-C64D-A09A-46FBA8B7892D}" type="presOf" srcId="{0B57E998-DB60-254B-BC8A-BD6E4BE54CB4}" destId="{50B4F083-921D-134E-B747-8EB5065D668F}" srcOrd="0" destOrd="0" presId="urn:microsoft.com/office/officeart/2005/8/layout/vList3"/>
    <dgm:cxn modelId="{EAD2BC2F-9CCD-D94B-ADF5-AB5558639C92}" type="presOf" srcId="{0F8710E5-8083-3849-9CF6-C1DB28F68981}" destId="{EC5E8FB4-5CA0-704A-A8FA-73385ED38924}" srcOrd="0" destOrd="0" presId="urn:microsoft.com/office/officeart/2005/8/layout/vList3"/>
    <dgm:cxn modelId="{4B56046A-5231-DA4E-ADAF-5C714E05F54D}" type="presParOf" srcId="{EC5E8FB4-5CA0-704A-A8FA-73385ED38924}" destId="{894374D4-ADD5-7542-B2DF-EB29F2EA76A0}" srcOrd="0" destOrd="0" presId="urn:microsoft.com/office/officeart/2005/8/layout/vList3"/>
    <dgm:cxn modelId="{A4CC149A-77C7-C04C-92B7-05743BE43DDE}" type="presParOf" srcId="{894374D4-ADD5-7542-B2DF-EB29F2EA76A0}" destId="{4FBB1B33-9A8E-C142-86E3-BAF03DF569DE}" srcOrd="0" destOrd="0" presId="urn:microsoft.com/office/officeart/2005/8/layout/vList3"/>
    <dgm:cxn modelId="{CF43CCE1-3BF6-0E40-A9DE-29BDD34E2126}" type="presParOf" srcId="{894374D4-ADD5-7542-B2DF-EB29F2EA76A0}" destId="{50B4F083-921D-134E-B747-8EB5065D668F}" srcOrd="1"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0B57E998-DB60-254B-BC8A-BD6E4BE54CB4}">
      <dgm:prSet/>
      <dgm:spPr>
        <a:solidFill>
          <a:schemeClr val="tx1">
            <a:lumMod val="85000"/>
            <a:lumOff val="15000"/>
          </a:schemeClr>
        </a:solidFill>
      </dgm:spPr>
      <dgm:t>
        <a:bodyPr/>
        <a:lstStyle/>
        <a:p>
          <a:pPr algn="l"/>
          <a:r>
            <a:rPr lang="en-US" b="1" i="0" dirty="0">
              <a:latin typeface="Arial" panose="020B0604020202020204" pitchFamily="34" charset="0"/>
              <a:cs typeface="Arial" panose="020B0604020202020204" pitchFamily="34" charset="0"/>
            </a:rPr>
            <a:t>Moon to Mars Architecture</a:t>
          </a:r>
        </a:p>
      </dgm:t>
    </dgm:pt>
    <dgm:pt modelId="{A2EB4B5A-3E70-9147-8BC5-3EB801554AF9}" type="parTrans" cxnId="{9EEA4C26-D303-3042-B0C6-158FA68237FA}">
      <dgm:prSet/>
      <dgm:spPr/>
      <dgm:t>
        <a:bodyPr/>
        <a:lstStyle/>
        <a:p>
          <a:endParaRPr lang="en-US" b="1" i="0">
            <a:latin typeface="Arial" panose="020B0604020202020204" pitchFamily="34" charset="0"/>
            <a:cs typeface="Arial" panose="020B0604020202020204" pitchFamily="34" charset="0"/>
          </a:endParaRPr>
        </a:p>
      </dgm:t>
    </dgm:pt>
    <dgm:pt modelId="{2FA5050F-AD9E-8C44-99FA-94D158A686CF}" type="sibTrans" cxnId="{9EEA4C26-D303-3042-B0C6-158FA68237FA}">
      <dgm:prSet/>
      <dgm:spPr/>
      <dgm:t>
        <a:bodyPr/>
        <a:lstStyle/>
        <a:p>
          <a:endParaRPr lang="en-US" b="1" i="0">
            <a:latin typeface="Arial" panose="020B0604020202020204" pitchFamily="34" charset="0"/>
            <a:cs typeface="Arial" panose="020B0604020202020204" pitchFamily="34" charset="0"/>
          </a:endParaRPr>
        </a:p>
      </dgm:t>
    </dgm:pt>
    <dgm:pt modelId="{EC5E8FB4-5CA0-704A-A8FA-73385ED38924}" type="pres">
      <dgm:prSet presAssocID="{0F8710E5-8083-3849-9CF6-C1DB28F68981}" presName="linearFlow" presStyleCnt="0">
        <dgm:presLayoutVars>
          <dgm:dir/>
          <dgm:resizeHandles val="exact"/>
        </dgm:presLayoutVars>
      </dgm:prSet>
      <dgm:spPr/>
    </dgm:pt>
    <dgm:pt modelId="{894374D4-ADD5-7542-B2DF-EB29F2EA76A0}" type="pres">
      <dgm:prSet presAssocID="{0B57E998-DB60-254B-BC8A-BD6E4BE54CB4}" presName="composite" presStyleCnt="0"/>
      <dgm:spPr/>
    </dgm:pt>
    <dgm:pt modelId="{4FBB1B33-9A8E-C142-86E3-BAF03DF569DE}" type="pres">
      <dgm:prSet presAssocID="{0B57E998-DB60-254B-BC8A-BD6E4BE54CB4}" presName="imgShp" presStyleLbl="fgImgPlace1" presStyleIdx="0" presStyleCnt="1"/>
      <dgm:spPr>
        <a:solidFill>
          <a:srgbClr val="FF7E79"/>
        </a:solidFill>
      </dgm:spPr>
    </dgm:pt>
    <dgm:pt modelId="{50B4F083-921D-134E-B747-8EB5065D668F}" type="pres">
      <dgm:prSet presAssocID="{0B57E998-DB60-254B-BC8A-BD6E4BE54CB4}" presName="txShp" presStyleLbl="node1" presStyleIdx="0" presStyleCnt="1" custScaleX="100071">
        <dgm:presLayoutVars>
          <dgm:bulletEnabled val="1"/>
        </dgm:presLayoutVars>
      </dgm:prSet>
      <dgm:spPr/>
    </dgm:pt>
  </dgm:ptLst>
  <dgm:cxnLst>
    <dgm:cxn modelId="{9EEA4C26-D303-3042-B0C6-158FA68237FA}" srcId="{0F8710E5-8083-3849-9CF6-C1DB28F68981}" destId="{0B57E998-DB60-254B-BC8A-BD6E4BE54CB4}" srcOrd="0" destOrd="0" parTransId="{A2EB4B5A-3E70-9147-8BC5-3EB801554AF9}" sibTransId="{2FA5050F-AD9E-8C44-99FA-94D158A686CF}"/>
    <dgm:cxn modelId="{702E6728-5815-C64D-A09A-46FBA8B7892D}" type="presOf" srcId="{0B57E998-DB60-254B-BC8A-BD6E4BE54CB4}" destId="{50B4F083-921D-134E-B747-8EB5065D668F}" srcOrd="0" destOrd="0" presId="urn:microsoft.com/office/officeart/2005/8/layout/vList3"/>
    <dgm:cxn modelId="{EAD2BC2F-9CCD-D94B-ADF5-AB5558639C92}" type="presOf" srcId="{0F8710E5-8083-3849-9CF6-C1DB28F68981}" destId="{EC5E8FB4-5CA0-704A-A8FA-73385ED38924}" srcOrd="0" destOrd="0" presId="urn:microsoft.com/office/officeart/2005/8/layout/vList3"/>
    <dgm:cxn modelId="{4B56046A-5231-DA4E-ADAF-5C714E05F54D}" type="presParOf" srcId="{EC5E8FB4-5CA0-704A-A8FA-73385ED38924}" destId="{894374D4-ADD5-7542-B2DF-EB29F2EA76A0}" srcOrd="0" destOrd="0" presId="urn:microsoft.com/office/officeart/2005/8/layout/vList3"/>
    <dgm:cxn modelId="{A4CC149A-77C7-C04C-92B7-05743BE43DDE}" type="presParOf" srcId="{894374D4-ADD5-7542-B2DF-EB29F2EA76A0}" destId="{4FBB1B33-9A8E-C142-86E3-BAF03DF569DE}" srcOrd="0" destOrd="0" presId="urn:microsoft.com/office/officeart/2005/8/layout/vList3"/>
    <dgm:cxn modelId="{CF43CCE1-3BF6-0E40-A9DE-29BDD34E2126}" type="presParOf" srcId="{894374D4-ADD5-7542-B2DF-EB29F2EA76A0}" destId="{50B4F083-921D-134E-B747-8EB5065D668F}" srcOrd="1"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0B57E998-DB60-254B-BC8A-BD6E4BE54CB4}">
      <dgm:prSet/>
      <dgm:spPr>
        <a:solidFill>
          <a:schemeClr val="tx1">
            <a:lumMod val="85000"/>
            <a:lumOff val="15000"/>
          </a:schemeClr>
        </a:solidFill>
      </dgm:spPr>
      <dgm:t>
        <a:bodyPr/>
        <a:lstStyle/>
        <a:p>
          <a:pPr algn="l"/>
          <a:r>
            <a:rPr lang="en-US" b="1" i="0" dirty="0">
              <a:latin typeface="Arial" panose="020B0604020202020204" pitchFamily="34" charset="0"/>
              <a:cs typeface="Arial" panose="020B0604020202020204" pitchFamily="34" charset="0"/>
            </a:rPr>
            <a:t>Moon to Mars Architecture</a:t>
          </a:r>
        </a:p>
      </dgm:t>
    </dgm:pt>
    <dgm:pt modelId="{A2EB4B5A-3E70-9147-8BC5-3EB801554AF9}" type="parTrans" cxnId="{9EEA4C26-D303-3042-B0C6-158FA68237FA}">
      <dgm:prSet/>
      <dgm:spPr/>
      <dgm:t>
        <a:bodyPr/>
        <a:lstStyle/>
        <a:p>
          <a:endParaRPr lang="en-US" b="1" i="0">
            <a:latin typeface="Arial" panose="020B0604020202020204" pitchFamily="34" charset="0"/>
            <a:cs typeface="Arial" panose="020B0604020202020204" pitchFamily="34" charset="0"/>
          </a:endParaRPr>
        </a:p>
      </dgm:t>
    </dgm:pt>
    <dgm:pt modelId="{2FA5050F-AD9E-8C44-99FA-94D158A686CF}" type="sibTrans" cxnId="{9EEA4C26-D303-3042-B0C6-158FA68237FA}">
      <dgm:prSet/>
      <dgm:spPr/>
      <dgm:t>
        <a:bodyPr/>
        <a:lstStyle/>
        <a:p>
          <a:endParaRPr lang="en-US" b="1" i="0">
            <a:latin typeface="Arial" panose="020B0604020202020204" pitchFamily="34" charset="0"/>
            <a:cs typeface="Arial" panose="020B0604020202020204" pitchFamily="34" charset="0"/>
          </a:endParaRPr>
        </a:p>
      </dgm:t>
    </dgm:pt>
    <dgm:pt modelId="{EC5E8FB4-5CA0-704A-A8FA-73385ED38924}" type="pres">
      <dgm:prSet presAssocID="{0F8710E5-8083-3849-9CF6-C1DB28F68981}" presName="linearFlow" presStyleCnt="0">
        <dgm:presLayoutVars>
          <dgm:dir/>
          <dgm:resizeHandles val="exact"/>
        </dgm:presLayoutVars>
      </dgm:prSet>
      <dgm:spPr/>
    </dgm:pt>
    <dgm:pt modelId="{894374D4-ADD5-7542-B2DF-EB29F2EA76A0}" type="pres">
      <dgm:prSet presAssocID="{0B57E998-DB60-254B-BC8A-BD6E4BE54CB4}" presName="composite" presStyleCnt="0"/>
      <dgm:spPr/>
    </dgm:pt>
    <dgm:pt modelId="{4FBB1B33-9A8E-C142-86E3-BAF03DF569DE}" type="pres">
      <dgm:prSet presAssocID="{0B57E998-DB60-254B-BC8A-BD6E4BE54CB4}" presName="imgShp" presStyleLbl="fgImgPlace1" presStyleIdx="0" presStyleCnt="1"/>
      <dgm:spPr>
        <a:solidFill>
          <a:srgbClr val="FF7E79"/>
        </a:solidFill>
      </dgm:spPr>
    </dgm:pt>
    <dgm:pt modelId="{50B4F083-921D-134E-B747-8EB5065D668F}" type="pres">
      <dgm:prSet presAssocID="{0B57E998-DB60-254B-BC8A-BD6E4BE54CB4}" presName="txShp" presStyleLbl="node1" presStyleIdx="0" presStyleCnt="1" custScaleX="100071">
        <dgm:presLayoutVars>
          <dgm:bulletEnabled val="1"/>
        </dgm:presLayoutVars>
      </dgm:prSet>
      <dgm:spPr/>
    </dgm:pt>
  </dgm:ptLst>
  <dgm:cxnLst>
    <dgm:cxn modelId="{9EEA4C26-D303-3042-B0C6-158FA68237FA}" srcId="{0F8710E5-8083-3849-9CF6-C1DB28F68981}" destId="{0B57E998-DB60-254B-BC8A-BD6E4BE54CB4}" srcOrd="0" destOrd="0" parTransId="{A2EB4B5A-3E70-9147-8BC5-3EB801554AF9}" sibTransId="{2FA5050F-AD9E-8C44-99FA-94D158A686CF}"/>
    <dgm:cxn modelId="{702E6728-5815-C64D-A09A-46FBA8B7892D}" type="presOf" srcId="{0B57E998-DB60-254B-BC8A-BD6E4BE54CB4}" destId="{50B4F083-921D-134E-B747-8EB5065D668F}" srcOrd="0" destOrd="0" presId="urn:microsoft.com/office/officeart/2005/8/layout/vList3"/>
    <dgm:cxn modelId="{EAD2BC2F-9CCD-D94B-ADF5-AB5558639C92}" type="presOf" srcId="{0F8710E5-8083-3849-9CF6-C1DB28F68981}" destId="{EC5E8FB4-5CA0-704A-A8FA-73385ED38924}" srcOrd="0" destOrd="0" presId="urn:microsoft.com/office/officeart/2005/8/layout/vList3"/>
    <dgm:cxn modelId="{4B56046A-5231-DA4E-ADAF-5C714E05F54D}" type="presParOf" srcId="{EC5E8FB4-5CA0-704A-A8FA-73385ED38924}" destId="{894374D4-ADD5-7542-B2DF-EB29F2EA76A0}" srcOrd="0" destOrd="0" presId="urn:microsoft.com/office/officeart/2005/8/layout/vList3"/>
    <dgm:cxn modelId="{A4CC149A-77C7-C04C-92B7-05743BE43DDE}" type="presParOf" srcId="{894374D4-ADD5-7542-B2DF-EB29F2EA76A0}" destId="{4FBB1B33-9A8E-C142-86E3-BAF03DF569DE}" srcOrd="0" destOrd="0" presId="urn:microsoft.com/office/officeart/2005/8/layout/vList3"/>
    <dgm:cxn modelId="{CF43CCE1-3BF6-0E40-A9DE-29BDD34E2126}" type="presParOf" srcId="{894374D4-ADD5-7542-B2DF-EB29F2EA76A0}" destId="{50B4F083-921D-134E-B747-8EB5065D668F}" srcOrd="1"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0B57E998-DB60-254B-BC8A-BD6E4BE54CB4}">
      <dgm:prSet/>
      <dgm:spPr>
        <a:solidFill>
          <a:schemeClr val="tx1">
            <a:lumMod val="85000"/>
            <a:lumOff val="15000"/>
          </a:schemeClr>
        </a:solidFill>
      </dgm:spPr>
      <dgm:t>
        <a:bodyPr/>
        <a:lstStyle/>
        <a:p>
          <a:pPr algn="l"/>
          <a:r>
            <a:rPr lang="en-US" b="1" i="0" dirty="0">
              <a:latin typeface="Arial" panose="020B0604020202020204" pitchFamily="34" charset="0"/>
              <a:cs typeface="Arial" panose="020B0604020202020204" pitchFamily="34" charset="0"/>
            </a:rPr>
            <a:t>Moon to Mars Architecture</a:t>
          </a:r>
        </a:p>
      </dgm:t>
    </dgm:pt>
    <dgm:pt modelId="{A2EB4B5A-3E70-9147-8BC5-3EB801554AF9}" type="parTrans" cxnId="{9EEA4C26-D303-3042-B0C6-158FA68237FA}">
      <dgm:prSet/>
      <dgm:spPr/>
      <dgm:t>
        <a:bodyPr/>
        <a:lstStyle/>
        <a:p>
          <a:endParaRPr lang="en-US" b="1" i="0">
            <a:latin typeface="Arial" panose="020B0604020202020204" pitchFamily="34" charset="0"/>
            <a:cs typeface="Arial" panose="020B0604020202020204" pitchFamily="34" charset="0"/>
          </a:endParaRPr>
        </a:p>
      </dgm:t>
    </dgm:pt>
    <dgm:pt modelId="{2FA5050F-AD9E-8C44-99FA-94D158A686CF}" type="sibTrans" cxnId="{9EEA4C26-D303-3042-B0C6-158FA68237FA}">
      <dgm:prSet/>
      <dgm:spPr/>
      <dgm:t>
        <a:bodyPr/>
        <a:lstStyle/>
        <a:p>
          <a:endParaRPr lang="en-US" b="1" i="0">
            <a:latin typeface="Arial" panose="020B0604020202020204" pitchFamily="34" charset="0"/>
            <a:cs typeface="Arial" panose="020B0604020202020204" pitchFamily="34" charset="0"/>
          </a:endParaRPr>
        </a:p>
      </dgm:t>
    </dgm:pt>
    <dgm:pt modelId="{EC5E8FB4-5CA0-704A-A8FA-73385ED38924}" type="pres">
      <dgm:prSet presAssocID="{0F8710E5-8083-3849-9CF6-C1DB28F68981}" presName="linearFlow" presStyleCnt="0">
        <dgm:presLayoutVars>
          <dgm:dir/>
          <dgm:resizeHandles val="exact"/>
        </dgm:presLayoutVars>
      </dgm:prSet>
      <dgm:spPr/>
    </dgm:pt>
    <dgm:pt modelId="{894374D4-ADD5-7542-B2DF-EB29F2EA76A0}" type="pres">
      <dgm:prSet presAssocID="{0B57E998-DB60-254B-BC8A-BD6E4BE54CB4}" presName="composite" presStyleCnt="0"/>
      <dgm:spPr/>
    </dgm:pt>
    <dgm:pt modelId="{4FBB1B33-9A8E-C142-86E3-BAF03DF569DE}" type="pres">
      <dgm:prSet presAssocID="{0B57E998-DB60-254B-BC8A-BD6E4BE54CB4}" presName="imgShp" presStyleLbl="fgImgPlace1" presStyleIdx="0" presStyleCnt="1"/>
      <dgm:spPr>
        <a:solidFill>
          <a:srgbClr val="FF7E79"/>
        </a:solidFill>
      </dgm:spPr>
    </dgm:pt>
    <dgm:pt modelId="{50B4F083-921D-134E-B747-8EB5065D668F}" type="pres">
      <dgm:prSet presAssocID="{0B57E998-DB60-254B-BC8A-BD6E4BE54CB4}" presName="txShp" presStyleLbl="node1" presStyleIdx="0" presStyleCnt="1" custScaleX="100071">
        <dgm:presLayoutVars>
          <dgm:bulletEnabled val="1"/>
        </dgm:presLayoutVars>
      </dgm:prSet>
      <dgm:spPr/>
    </dgm:pt>
  </dgm:ptLst>
  <dgm:cxnLst>
    <dgm:cxn modelId="{9EEA4C26-D303-3042-B0C6-158FA68237FA}" srcId="{0F8710E5-8083-3849-9CF6-C1DB28F68981}" destId="{0B57E998-DB60-254B-BC8A-BD6E4BE54CB4}" srcOrd="0" destOrd="0" parTransId="{A2EB4B5A-3E70-9147-8BC5-3EB801554AF9}" sibTransId="{2FA5050F-AD9E-8C44-99FA-94D158A686CF}"/>
    <dgm:cxn modelId="{702E6728-5815-C64D-A09A-46FBA8B7892D}" type="presOf" srcId="{0B57E998-DB60-254B-BC8A-BD6E4BE54CB4}" destId="{50B4F083-921D-134E-B747-8EB5065D668F}" srcOrd="0" destOrd="0" presId="urn:microsoft.com/office/officeart/2005/8/layout/vList3"/>
    <dgm:cxn modelId="{EAD2BC2F-9CCD-D94B-ADF5-AB5558639C92}" type="presOf" srcId="{0F8710E5-8083-3849-9CF6-C1DB28F68981}" destId="{EC5E8FB4-5CA0-704A-A8FA-73385ED38924}" srcOrd="0" destOrd="0" presId="urn:microsoft.com/office/officeart/2005/8/layout/vList3"/>
    <dgm:cxn modelId="{4B56046A-5231-DA4E-ADAF-5C714E05F54D}" type="presParOf" srcId="{EC5E8FB4-5CA0-704A-A8FA-73385ED38924}" destId="{894374D4-ADD5-7542-B2DF-EB29F2EA76A0}" srcOrd="0" destOrd="0" presId="urn:microsoft.com/office/officeart/2005/8/layout/vList3"/>
    <dgm:cxn modelId="{A4CC149A-77C7-C04C-92B7-05743BE43DDE}" type="presParOf" srcId="{894374D4-ADD5-7542-B2DF-EB29F2EA76A0}" destId="{4FBB1B33-9A8E-C142-86E3-BAF03DF569DE}" srcOrd="0" destOrd="0" presId="urn:microsoft.com/office/officeart/2005/8/layout/vList3"/>
    <dgm:cxn modelId="{CF43CCE1-3BF6-0E40-A9DE-29BDD34E2126}" type="presParOf" srcId="{894374D4-ADD5-7542-B2DF-EB29F2EA76A0}" destId="{50B4F083-921D-134E-B747-8EB5065D668F}" srcOrd="1"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0B57E998-DB60-254B-BC8A-BD6E4BE54CB4}">
      <dgm:prSet/>
      <dgm:spPr>
        <a:solidFill>
          <a:schemeClr val="tx1">
            <a:lumMod val="85000"/>
            <a:lumOff val="15000"/>
          </a:schemeClr>
        </a:solidFill>
      </dgm:spPr>
      <dgm:t>
        <a:bodyPr/>
        <a:lstStyle/>
        <a:p>
          <a:pPr algn="l"/>
          <a:r>
            <a:rPr lang="en-US" b="1" i="0" dirty="0">
              <a:latin typeface="Arial" panose="020B0604020202020204" pitchFamily="34" charset="0"/>
              <a:cs typeface="Arial" panose="020B0604020202020204" pitchFamily="34" charset="0"/>
            </a:rPr>
            <a:t>Moon to Mars Architecture</a:t>
          </a:r>
        </a:p>
      </dgm:t>
    </dgm:pt>
    <dgm:pt modelId="{A2EB4B5A-3E70-9147-8BC5-3EB801554AF9}" type="parTrans" cxnId="{9EEA4C26-D303-3042-B0C6-158FA68237FA}">
      <dgm:prSet/>
      <dgm:spPr/>
      <dgm:t>
        <a:bodyPr/>
        <a:lstStyle/>
        <a:p>
          <a:endParaRPr lang="en-US" b="1" i="0">
            <a:latin typeface="Arial" panose="020B0604020202020204" pitchFamily="34" charset="0"/>
            <a:cs typeface="Arial" panose="020B0604020202020204" pitchFamily="34" charset="0"/>
          </a:endParaRPr>
        </a:p>
      </dgm:t>
    </dgm:pt>
    <dgm:pt modelId="{2FA5050F-AD9E-8C44-99FA-94D158A686CF}" type="sibTrans" cxnId="{9EEA4C26-D303-3042-B0C6-158FA68237FA}">
      <dgm:prSet/>
      <dgm:spPr/>
      <dgm:t>
        <a:bodyPr/>
        <a:lstStyle/>
        <a:p>
          <a:endParaRPr lang="en-US" b="1" i="0">
            <a:latin typeface="Arial" panose="020B0604020202020204" pitchFamily="34" charset="0"/>
            <a:cs typeface="Arial" panose="020B0604020202020204" pitchFamily="34" charset="0"/>
          </a:endParaRPr>
        </a:p>
      </dgm:t>
    </dgm:pt>
    <dgm:pt modelId="{EC5E8FB4-5CA0-704A-A8FA-73385ED38924}" type="pres">
      <dgm:prSet presAssocID="{0F8710E5-8083-3849-9CF6-C1DB28F68981}" presName="linearFlow" presStyleCnt="0">
        <dgm:presLayoutVars>
          <dgm:dir/>
          <dgm:resizeHandles val="exact"/>
        </dgm:presLayoutVars>
      </dgm:prSet>
      <dgm:spPr/>
    </dgm:pt>
    <dgm:pt modelId="{894374D4-ADD5-7542-B2DF-EB29F2EA76A0}" type="pres">
      <dgm:prSet presAssocID="{0B57E998-DB60-254B-BC8A-BD6E4BE54CB4}" presName="composite" presStyleCnt="0"/>
      <dgm:spPr/>
    </dgm:pt>
    <dgm:pt modelId="{4FBB1B33-9A8E-C142-86E3-BAF03DF569DE}" type="pres">
      <dgm:prSet presAssocID="{0B57E998-DB60-254B-BC8A-BD6E4BE54CB4}" presName="imgShp" presStyleLbl="fgImgPlace1" presStyleIdx="0" presStyleCnt="1"/>
      <dgm:spPr>
        <a:solidFill>
          <a:srgbClr val="FF7E79"/>
        </a:solidFill>
      </dgm:spPr>
    </dgm:pt>
    <dgm:pt modelId="{50B4F083-921D-134E-B747-8EB5065D668F}" type="pres">
      <dgm:prSet presAssocID="{0B57E998-DB60-254B-BC8A-BD6E4BE54CB4}" presName="txShp" presStyleLbl="node1" presStyleIdx="0" presStyleCnt="1" custScaleX="100071">
        <dgm:presLayoutVars>
          <dgm:bulletEnabled val="1"/>
        </dgm:presLayoutVars>
      </dgm:prSet>
      <dgm:spPr/>
    </dgm:pt>
  </dgm:ptLst>
  <dgm:cxnLst>
    <dgm:cxn modelId="{9EEA4C26-D303-3042-B0C6-158FA68237FA}" srcId="{0F8710E5-8083-3849-9CF6-C1DB28F68981}" destId="{0B57E998-DB60-254B-BC8A-BD6E4BE54CB4}" srcOrd="0" destOrd="0" parTransId="{A2EB4B5A-3E70-9147-8BC5-3EB801554AF9}" sibTransId="{2FA5050F-AD9E-8C44-99FA-94D158A686CF}"/>
    <dgm:cxn modelId="{702E6728-5815-C64D-A09A-46FBA8B7892D}" type="presOf" srcId="{0B57E998-DB60-254B-BC8A-BD6E4BE54CB4}" destId="{50B4F083-921D-134E-B747-8EB5065D668F}" srcOrd="0" destOrd="0" presId="urn:microsoft.com/office/officeart/2005/8/layout/vList3"/>
    <dgm:cxn modelId="{EAD2BC2F-9CCD-D94B-ADF5-AB5558639C92}" type="presOf" srcId="{0F8710E5-8083-3849-9CF6-C1DB28F68981}" destId="{EC5E8FB4-5CA0-704A-A8FA-73385ED38924}" srcOrd="0" destOrd="0" presId="urn:microsoft.com/office/officeart/2005/8/layout/vList3"/>
    <dgm:cxn modelId="{4B56046A-5231-DA4E-ADAF-5C714E05F54D}" type="presParOf" srcId="{EC5E8FB4-5CA0-704A-A8FA-73385ED38924}" destId="{894374D4-ADD5-7542-B2DF-EB29F2EA76A0}" srcOrd="0" destOrd="0" presId="urn:microsoft.com/office/officeart/2005/8/layout/vList3"/>
    <dgm:cxn modelId="{A4CC149A-77C7-C04C-92B7-05743BE43DDE}" type="presParOf" srcId="{894374D4-ADD5-7542-B2DF-EB29F2EA76A0}" destId="{4FBB1B33-9A8E-C142-86E3-BAF03DF569DE}" srcOrd="0" destOrd="0" presId="urn:microsoft.com/office/officeart/2005/8/layout/vList3"/>
    <dgm:cxn modelId="{CF43CCE1-3BF6-0E40-A9DE-29BDD34E2126}" type="presParOf" srcId="{894374D4-ADD5-7542-B2DF-EB29F2EA76A0}" destId="{50B4F083-921D-134E-B747-8EB5065D668F}" srcOrd="1"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9"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0B57E998-DB60-254B-BC8A-BD6E4BE54CB4}">
      <dgm:prSet/>
      <dgm:spPr>
        <a:solidFill>
          <a:schemeClr val="tx1">
            <a:lumMod val="85000"/>
            <a:lumOff val="15000"/>
          </a:schemeClr>
        </a:solidFill>
      </dgm:spPr>
      <dgm:t>
        <a:bodyPr/>
        <a:lstStyle/>
        <a:p>
          <a:pPr algn="l"/>
          <a:r>
            <a:rPr lang="en-US" b="1" i="0" dirty="0">
              <a:latin typeface="Arial" panose="020B0604020202020204" pitchFamily="34" charset="0"/>
              <a:cs typeface="Arial" panose="020B0604020202020204" pitchFamily="34" charset="0"/>
            </a:rPr>
            <a:t>Moon to Mars Architecture</a:t>
          </a:r>
        </a:p>
      </dgm:t>
    </dgm:pt>
    <dgm:pt modelId="{A2EB4B5A-3E70-9147-8BC5-3EB801554AF9}" type="parTrans" cxnId="{9EEA4C26-D303-3042-B0C6-158FA68237FA}">
      <dgm:prSet/>
      <dgm:spPr/>
      <dgm:t>
        <a:bodyPr/>
        <a:lstStyle/>
        <a:p>
          <a:endParaRPr lang="en-US" b="1" i="0">
            <a:latin typeface="Arial" panose="020B0604020202020204" pitchFamily="34" charset="0"/>
            <a:cs typeface="Arial" panose="020B0604020202020204" pitchFamily="34" charset="0"/>
          </a:endParaRPr>
        </a:p>
      </dgm:t>
    </dgm:pt>
    <dgm:pt modelId="{2FA5050F-AD9E-8C44-99FA-94D158A686CF}" type="sibTrans" cxnId="{9EEA4C26-D303-3042-B0C6-158FA68237FA}">
      <dgm:prSet/>
      <dgm:spPr/>
      <dgm:t>
        <a:bodyPr/>
        <a:lstStyle/>
        <a:p>
          <a:endParaRPr lang="en-US" b="1" i="0">
            <a:latin typeface="Arial" panose="020B0604020202020204" pitchFamily="34" charset="0"/>
            <a:cs typeface="Arial" panose="020B0604020202020204" pitchFamily="34" charset="0"/>
          </a:endParaRPr>
        </a:p>
      </dgm:t>
    </dgm:pt>
    <dgm:pt modelId="{EC5E8FB4-5CA0-704A-A8FA-73385ED38924}" type="pres">
      <dgm:prSet presAssocID="{0F8710E5-8083-3849-9CF6-C1DB28F68981}" presName="linearFlow" presStyleCnt="0">
        <dgm:presLayoutVars>
          <dgm:dir/>
          <dgm:resizeHandles val="exact"/>
        </dgm:presLayoutVars>
      </dgm:prSet>
      <dgm:spPr/>
    </dgm:pt>
    <dgm:pt modelId="{894374D4-ADD5-7542-B2DF-EB29F2EA76A0}" type="pres">
      <dgm:prSet presAssocID="{0B57E998-DB60-254B-BC8A-BD6E4BE54CB4}" presName="composite" presStyleCnt="0"/>
      <dgm:spPr/>
    </dgm:pt>
    <dgm:pt modelId="{4FBB1B33-9A8E-C142-86E3-BAF03DF569DE}" type="pres">
      <dgm:prSet presAssocID="{0B57E998-DB60-254B-BC8A-BD6E4BE54CB4}" presName="imgShp" presStyleLbl="fgImgPlace1" presStyleIdx="0" presStyleCnt="1"/>
      <dgm:spPr>
        <a:solidFill>
          <a:srgbClr val="FF7E79"/>
        </a:solidFill>
      </dgm:spPr>
    </dgm:pt>
    <dgm:pt modelId="{50B4F083-921D-134E-B747-8EB5065D668F}" type="pres">
      <dgm:prSet presAssocID="{0B57E998-DB60-254B-BC8A-BD6E4BE54CB4}" presName="txShp" presStyleLbl="node1" presStyleIdx="0" presStyleCnt="1" custScaleX="100071">
        <dgm:presLayoutVars>
          <dgm:bulletEnabled val="1"/>
        </dgm:presLayoutVars>
      </dgm:prSet>
      <dgm:spPr/>
    </dgm:pt>
  </dgm:ptLst>
  <dgm:cxnLst>
    <dgm:cxn modelId="{9EEA4C26-D303-3042-B0C6-158FA68237FA}" srcId="{0F8710E5-8083-3849-9CF6-C1DB28F68981}" destId="{0B57E998-DB60-254B-BC8A-BD6E4BE54CB4}" srcOrd="0" destOrd="0" parTransId="{A2EB4B5A-3E70-9147-8BC5-3EB801554AF9}" sibTransId="{2FA5050F-AD9E-8C44-99FA-94D158A686CF}"/>
    <dgm:cxn modelId="{702E6728-5815-C64D-A09A-46FBA8B7892D}" type="presOf" srcId="{0B57E998-DB60-254B-BC8A-BD6E4BE54CB4}" destId="{50B4F083-921D-134E-B747-8EB5065D668F}" srcOrd="0" destOrd="0" presId="urn:microsoft.com/office/officeart/2005/8/layout/vList3"/>
    <dgm:cxn modelId="{EAD2BC2F-9CCD-D94B-ADF5-AB5558639C92}" type="presOf" srcId="{0F8710E5-8083-3849-9CF6-C1DB28F68981}" destId="{EC5E8FB4-5CA0-704A-A8FA-73385ED38924}" srcOrd="0" destOrd="0" presId="urn:microsoft.com/office/officeart/2005/8/layout/vList3"/>
    <dgm:cxn modelId="{4B56046A-5231-DA4E-ADAF-5C714E05F54D}" type="presParOf" srcId="{EC5E8FB4-5CA0-704A-A8FA-73385ED38924}" destId="{894374D4-ADD5-7542-B2DF-EB29F2EA76A0}" srcOrd="0" destOrd="0" presId="urn:microsoft.com/office/officeart/2005/8/layout/vList3"/>
    <dgm:cxn modelId="{A4CC149A-77C7-C04C-92B7-05743BE43DDE}" type="presParOf" srcId="{894374D4-ADD5-7542-B2DF-EB29F2EA76A0}" destId="{4FBB1B33-9A8E-C142-86E3-BAF03DF569DE}" srcOrd="0" destOrd="0" presId="urn:microsoft.com/office/officeart/2005/8/layout/vList3"/>
    <dgm:cxn modelId="{CF43CCE1-3BF6-0E40-A9DE-29BDD34E2126}" type="presParOf" srcId="{894374D4-ADD5-7542-B2DF-EB29F2EA76A0}" destId="{50B4F083-921D-134E-B747-8EB5065D668F}" srcOrd="1"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E94F0A2C-890E-0D42-AD65-060D09EEB879}">
      <dgm:prSet phldrT="[Text]"/>
      <dgm:spPr>
        <a:solidFill>
          <a:schemeClr val="tx1">
            <a:lumMod val="85000"/>
            <a:lumOff val="15000"/>
          </a:schemeClr>
        </a:solidFill>
        <a:ln>
          <a:solidFill>
            <a:schemeClr val="bg1"/>
          </a:solidFill>
        </a:ln>
      </dgm:spPr>
      <dgm:t>
        <a:bodyPr/>
        <a:lstStyle/>
        <a:p>
          <a:pPr algn="l"/>
          <a:r>
            <a:rPr lang="en-US" b="1" i="0" spc="0" dirty="0">
              <a:ln w="3175" cmpd="sng">
                <a:noFill/>
              </a:ln>
              <a:solidFill>
                <a:schemeClr val="bg1"/>
              </a:solidFill>
              <a:effectLst/>
              <a:latin typeface="Arial" panose="020B0604020202020204" pitchFamily="34" charset="0"/>
              <a:cs typeface="Arial" panose="020B0604020202020204" pitchFamily="34" charset="0"/>
            </a:rPr>
            <a:t>Artemis Overview &amp; Updates</a:t>
          </a:r>
        </a:p>
      </dgm:t>
    </dgm:pt>
    <dgm:pt modelId="{3C335291-A261-2C47-A2FA-AAB3AD186749}" type="parTrans" cxnId="{B7491764-DB1B-2748-BE38-573D5FF8D6EF}">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574AC0E7-D08E-5B40-87A1-416E05597C50}" type="sibTrans" cxnId="{B7491764-DB1B-2748-BE38-573D5FF8D6EF}">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0EB6DEB1-B34B-5843-B8D6-EE85928AF4E1}">
      <dgm:prSet phldrT="[Text]"/>
      <dgm:spPr>
        <a:solidFill>
          <a:schemeClr val="tx1">
            <a:lumMod val="85000"/>
            <a:lumOff val="15000"/>
          </a:schemeClr>
        </a:solidFill>
        <a:ln>
          <a:solidFill>
            <a:schemeClr val="bg1"/>
          </a:solidFill>
        </a:ln>
      </dgm:spPr>
      <dgm:t>
        <a:bodyPr/>
        <a:lstStyle/>
        <a:p>
          <a:pPr algn="l"/>
          <a:r>
            <a:rPr lang="en-US" b="1" i="0" spc="0" dirty="0">
              <a:ln w="3175" cmpd="sng">
                <a:noFill/>
              </a:ln>
              <a:solidFill>
                <a:schemeClr val="bg1"/>
              </a:solidFill>
              <a:effectLst/>
              <a:latin typeface="Arial" panose="020B0604020202020204" pitchFamily="34" charset="0"/>
              <a:cs typeface="Arial" panose="020B0604020202020204" pitchFamily="34" charset="0"/>
            </a:rPr>
            <a:t>Future Lunar Ecosystem</a:t>
          </a:r>
        </a:p>
      </dgm:t>
    </dgm:pt>
    <dgm:pt modelId="{F501F637-81D7-0A49-9521-DDDC46F98D30}" type="sibTrans" cxnId="{AC152D94-8ACD-1C4B-8114-50C8566B0D32}">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5BB224FB-1E6A-4C4C-B7BF-608994788C67}" type="parTrans" cxnId="{AC152D94-8ACD-1C4B-8114-50C8566B0D32}">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0B57E998-DB60-254B-BC8A-BD6E4BE54CB4}">
      <dgm:prSet/>
      <dgm:spPr>
        <a:solidFill>
          <a:schemeClr val="tx1">
            <a:lumMod val="85000"/>
            <a:lumOff val="15000"/>
          </a:schemeClr>
        </a:solidFill>
      </dgm:spPr>
      <dgm:t>
        <a:bodyPr/>
        <a:lstStyle/>
        <a:p>
          <a:pPr algn="l"/>
          <a:r>
            <a:rPr lang="en-US" b="1" i="0" dirty="0">
              <a:latin typeface="Arial" panose="020B0604020202020204" pitchFamily="34" charset="0"/>
              <a:cs typeface="Arial" panose="020B0604020202020204" pitchFamily="34" charset="0"/>
            </a:rPr>
            <a:t>Moon to Mars Architecture</a:t>
          </a:r>
        </a:p>
      </dgm:t>
    </dgm:pt>
    <dgm:pt modelId="{A2EB4B5A-3E70-9147-8BC5-3EB801554AF9}" type="parTrans" cxnId="{9EEA4C26-D303-3042-B0C6-158FA68237FA}">
      <dgm:prSet/>
      <dgm:spPr/>
      <dgm:t>
        <a:bodyPr/>
        <a:lstStyle/>
        <a:p>
          <a:endParaRPr lang="en-US" b="1" i="0">
            <a:latin typeface="Arial" panose="020B0604020202020204" pitchFamily="34" charset="0"/>
            <a:cs typeface="Arial" panose="020B0604020202020204" pitchFamily="34" charset="0"/>
          </a:endParaRPr>
        </a:p>
      </dgm:t>
    </dgm:pt>
    <dgm:pt modelId="{2FA5050F-AD9E-8C44-99FA-94D158A686CF}" type="sibTrans" cxnId="{9EEA4C26-D303-3042-B0C6-158FA68237FA}">
      <dgm:prSet/>
      <dgm:spPr/>
      <dgm:t>
        <a:bodyPr/>
        <a:lstStyle/>
        <a:p>
          <a:endParaRPr lang="en-US" b="1" i="0">
            <a:latin typeface="Arial" panose="020B0604020202020204" pitchFamily="34" charset="0"/>
            <a:cs typeface="Arial" panose="020B0604020202020204" pitchFamily="34" charset="0"/>
          </a:endParaRPr>
        </a:p>
      </dgm:t>
    </dgm:pt>
    <dgm:pt modelId="{EC5E8FB4-5CA0-704A-A8FA-73385ED38924}" type="pres">
      <dgm:prSet presAssocID="{0F8710E5-8083-3849-9CF6-C1DB28F68981}" presName="linearFlow" presStyleCnt="0">
        <dgm:presLayoutVars>
          <dgm:dir/>
          <dgm:resizeHandles val="exact"/>
        </dgm:presLayoutVars>
      </dgm:prSet>
      <dgm:spPr/>
    </dgm:pt>
    <dgm:pt modelId="{D839DC89-96A7-DE4A-A953-B7255D68E446}" type="pres">
      <dgm:prSet presAssocID="{E94F0A2C-890E-0D42-AD65-060D09EEB879}" presName="composite" presStyleCnt="0"/>
      <dgm:spPr/>
    </dgm:pt>
    <dgm:pt modelId="{5C4E1D77-7BAE-AE44-9117-3CF308176FB9}" type="pres">
      <dgm:prSet presAssocID="{E94F0A2C-890E-0D42-AD65-060D09EEB879}" presName="imgShp" presStyleLbl="fgImgPlace1" presStyleIdx="0" presStyleCnt="3"/>
      <dgm:spPr>
        <a:solidFill>
          <a:srgbClr val="FF9300"/>
        </a:solidFill>
      </dgm:spPr>
    </dgm:pt>
    <dgm:pt modelId="{60463119-0A16-304D-A40C-5605336E3852}" type="pres">
      <dgm:prSet presAssocID="{E94F0A2C-890E-0D42-AD65-060D09EEB879}" presName="txShp" presStyleLbl="node1" presStyleIdx="0" presStyleCnt="3">
        <dgm:presLayoutVars>
          <dgm:bulletEnabled val="1"/>
        </dgm:presLayoutVars>
      </dgm:prSet>
      <dgm:spPr/>
    </dgm:pt>
    <dgm:pt modelId="{82E539E0-7E54-334E-9737-DCAD45D935CD}" type="pres">
      <dgm:prSet presAssocID="{574AC0E7-D08E-5B40-87A1-416E05597C50}" presName="spacing" presStyleCnt="0"/>
      <dgm:spPr/>
    </dgm:pt>
    <dgm:pt modelId="{894374D4-ADD5-7542-B2DF-EB29F2EA76A0}" type="pres">
      <dgm:prSet presAssocID="{0B57E998-DB60-254B-BC8A-BD6E4BE54CB4}" presName="composite" presStyleCnt="0"/>
      <dgm:spPr/>
    </dgm:pt>
    <dgm:pt modelId="{4FBB1B33-9A8E-C142-86E3-BAF03DF569DE}" type="pres">
      <dgm:prSet presAssocID="{0B57E998-DB60-254B-BC8A-BD6E4BE54CB4}" presName="imgShp" presStyleLbl="fgImgPlace1" presStyleIdx="1" presStyleCnt="3"/>
      <dgm:spPr>
        <a:solidFill>
          <a:srgbClr val="FF7E79"/>
        </a:solidFill>
      </dgm:spPr>
    </dgm:pt>
    <dgm:pt modelId="{50B4F083-921D-134E-B747-8EB5065D668F}" type="pres">
      <dgm:prSet presAssocID="{0B57E998-DB60-254B-BC8A-BD6E4BE54CB4}" presName="txShp" presStyleLbl="node1" presStyleIdx="1" presStyleCnt="3">
        <dgm:presLayoutVars>
          <dgm:bulletEnabled val="1"/>
        </dgm:presLayoutVars>
      </dgm:prSet>
      <dgm:spPr/>
    </dgm:pt>
    <dgm:pt modelId="{D3493561-F85B-6744-AEF0-A7FB9A545813}" type="pres">
      <dgm:prSet presAssocID="{2FA5050F-AD9E-8C44-99FA-94D158A686CF}" presName="spacing" presStyleCnt="0"/>
      <dgm:spPr/>
    </dgm:pt>
    <dgm:pt modelId="{7A251287-08CC-ED48-BDCF-D9EB79CB360A}" type="pres">
      <dgm:prSet presAssocID="{0EB6DEB1-B34B-5843-B8D6-EE85928AF4E1}" presName="composite" presStyleCnt="0"/>
      <dgm:spPr/>
    </dgm:pt>
    <dgm:pt modelId="{99E98A72-9264-2A4E-8625-28F4CDAE0FFF}" type="pres">
      <dgm:prSet presAssocID="{0EB6DEB1-B34B-5843-B8D6-EE85928AF4E1}" presName="imgShp" presStyleLbl="fgImgPlace1" presStyleIdx="2" presStyleCnt="3"/>
      <dgm:spPr>
        <a:solidFill>
          <a:srgbClr val="942093"/>
        </a:solidFill>
      </dgm:spPr>
    </dgm:pt>
    <dgm:pt modelId="{FAA8DDC3-348E-EB4E-9228-2557340A40F8}" type="pres">
      <dgm:prSet presAssocID="{0EB6DEB1-B34B-5843-B8D6-EE85928AF4E1}" presName="txShp" presStyleLbl="node1" presStyleIdx="2" presStyleCnt="3">
        <dgm:presLayoutVars>
          <dgm:bulletEnabled val="1"/>
        </dgm:presLayoutVars>
      </dgm:prSet>
      <dgm:spPr/>
    </dgm:pt>
  </dgm:ptLst>
  <dgm:cxnLst>
    <dgm:cxn modelId="{E9DB2901-8157-B045-8D65-EA0DB93E73EA}" type="presOf" srcId="{0EB6DEB1-B34B-5843-B8D6-EE85928AF4E1}" destId="{FAA8DDC3-348E-EB4E-9228-2557340A40F8}" srcOrd="0" destOrd="0" presId="urn:microsoft.com/office/officeart/2005/8/layout/vList3"/>
    <dgm:cxn modelId="{9EEA4C26-D303-3042-B0C6-158FA68237FA}" srcId="{0F8710E5-8083-3849-9CF6-C1DB28F68981}" destId="{0B57E998-DB60-254B-BC8A-BD6E4BE54CB4}" srcOrd="1" destOrd="0" parTransId="{A2EB4B5A-3E70-9147-8BC5-3EB801554AF9}" sibTransId="{2FA5050F-AD9E-8C44-99FA-94D158A686CF}"/>
    <dgm:cxn modelId="{702E6728-5815-C64D-A09A-46FBA8B7892D}" type="presOf" srcId="{0B57E998-DB60-254B-BC8A-BD6E4BE54CB4}" destId="{50B4F083-921D-134E-B747-8EB5065D668F}" srcOrd="0" destOrd="0" presId="urn:microsoft.com/office/officeart/2005/8/layout/vList3"/>
    <dgm:cxn modelId="{EAD2BC2F-9CCD-D94B-ADF5-AB5558639C92}" type="presOf" srcId="{0F8710E5-8083-3849-9CF6-C1DB28F68981}" destId="{EC5E8FB4-5CA0-704A-A8FA-73385ED38924}" srcOrd="0" destOrd="0" presId="urn:microsoft.com/office/officeart/2005/8/layout/vList3"/>
    <dgm:cxn modelId="{B7491764-DB1B-2748-BE38-573D5FF8D6EF}" srcId="{0F8710E5-8083-3849-9CF6-C1DB28F68981}" destId="{E94F0A2C-890E-0D42-AD65-060D09EEB879}" srcOrd="0" destOrd="0" parTransId="{3C335291-A261-2C47-A2FA-AAB3AD186749}" sibTransId="{574AC0E7-D08E-5B40-87A1-416E05597C50}"/>
    <dgm:cxn modelId="{1929B893-2D0D-6B4B-A25C-AAF6FE705C90}" type="presOf" srcId="{E94F0A2C-890E-0D42-AD65-060D09EEB879}" destId="{60463119-0A16-304D-A40C-5605336E3852}" srcOrd="0" destOrd="0" presId="urn:microsoft.com/office/officeart/2005/8/layout/vList3"/>
    <dgm:cxn modelId="{AC152D94-8ACD-1C4B-8114-50C8566B0D32}" srcId="{0F8710E5-8083-3849-9CF6-C1DB28F68981}" destId="{0EB6DEB1-B34B-5843-B8D6-EE85928AF4E1}" srcOrd="2" destOrd="0" parTransId="{5BB224FB-1E6A-4C4C-B7BF-608994788C67}" sibTransId="{F501F637-81D7-0A49-9521-DDDC46F98D30}"/>
    <dgm:cxn modelId="{95650630-1B21-B842-A56B-1FE60671CAAB}" type="presParOf" srcId="{EC5E8FB4-5CA0-704A-A8FA-73385ED38924}" destId="{D839DC89-96A7-DE4A-A953-B7255D68E446}" srcOrd="0" destOrd="0" presId="urn:microsoft.com/office/officeart/2005/8/layout/vList3"/>
    <dgm:cxn modelId="{A277F7D2-D416-084E-BA58-B2FDE4DB1D3C}" type="presParOf" srcId="{D839DC89-96A7-DE4A-A953-B7255D68E446}" destId="{5C4E1D77-7BAE-AE44-9117-3CF308176FB9}" srcOrd="0" destOrd="0" presId="urn:microsoft.com/office/officeart/2005/8/layout/vList3"/>
    <dgm:cxn modelId="{814E1B4D-EC9D-084F-BEFF-7CF248E88E70}" type="presParOf" srcId="{D839DC89-96A7-DE4A-A953-B7255D68E446}" destId="{60463119-0A16-304D-A40C-5605336E3852}" srcOrd="1" destOrd="0" presId="urn:microsoft.com/office/officeart/2005/8/layout/vList3"/>
    <dgm:cxn modelId="{CA68FB1C-AD48-084F-83B6-782C6E55A2B2}" type="presParOf" srcId="{EC5E8FB4-5CA0-704A-A8FA-73385ED38924}" destId="{82E539E0-7E54-334E-9737-DCAD45D935CD}" srcOrd="1" destOrd="0" presId="urn:microsoft.com/office/officeart/2005/8/layout/vList3"/>
    <dgm:cxn modelId="{4B56046A-5231-DA4E-ADAF-5C714E05F54D}" type="presParOf" srcId="{EC5E8FB4-5CA0-704A-A8FA-73385ED38924}" destId="{894374D4-ADD5-7542-B2DF-EB29F2EA76A0}" srcOrd="2" destOrd="0" presId="urn:microsoft.com/office/officeart/2005/8/layout/vList3"/>
    <dgm:cxn modelId="{A4CC149A-77C7-C04C-92B7-05743BE43DDE}" type="presParOf" srcId="{894374D4-ADD5-7542-B2DF-EB29F2EA76A0}" destId="{4FBB1B33-9A8E-C142-86E3-BAF03DF569DE}" srcOrd="0" destOrd="0" presId="urn:microsoft.com/office/officeart/2005/8/layout/vList3"/>
    <dgm:cxn modelId="{CF43CCE1-3BF6-0E40-A9DE-29BDD34E2126}" type="presParOf" srcId="{894374D4-ADD5-7542-B2DF-EB29F2EA76A0}" destId="{50B4F083-921D-134E-B747-8EB5065D668F}" srcOrd="1" destOrd="0" presId="urn:microsoft.com/office/officeart/2005/8/layout/vList3"/>
    <dgm:cxn modelId="{FA5C55AE-65C5-DA44-BC98-3D5356E9CB39}" type="presParOf" srcId="{EC5E8FB4-5CA0-704A-A8FA-73385ED38924}" destId="{D3493561-F85B-6744-AEF0-A7FB9A545813}" srcOrd="3" destOrd="0" presId="urn:microsoft.com/office/officeart/2005/8/layout/vList3"/>
    <dgm:cxn modelId="{3EE7B44B-A54C-D746-B4E4-2BD1986F240E}" type="presParOf" srcId="{EC5E8FB4-5CA0-704A-A8FA-73385ED38924}" destId="{7A251287-08CC-ED48-BDCF-D9EB79CB360A}" srcOrd="4" destOrd="0" presId="urn:microsoft.com/office/officeart/2005/8/layout/vList3"/>
    <dgm:cxn modelId="{BEE659E2-EFEC-1541-8620-7643ED48A62A}" type="presParOf" srcId="{7A251287-08CC-ED48-BDCF-D9EB79CB360A}" destId="{99E98A72-9264-2A4E-8625-28F4CDAE0FFF}" srcOrd="0" destOrd="0" presId="urn:microsoft.com/office/officeart/2005/8/layout/vList3"/>
    <dgm:cxn modelId="{839DED21-6054-644C-A87C-2F861A9BFCDD}" type="presParOf" srcId="{7A251287-08CC-ED48-BDCF-D9EB79CB360A}" destId="{FAA8DDC3-348E-EB4E-9228-2557340A40F8}" srcOrd="1"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0EB6DEB1-B34B-5843-B8D6-EE85928AF4E1}">
      <dgm:prSet phldrT="[Text]"/>
      <dgm:spPr>
        <a:solidFill>
          <a:schemeClr val="tx1">
            <a:lumMod val="85000"/>
            <a:lumOff val="15000"/>
          </a:schemeClr>
        </a:solidFill>
        <a:ln>
          <a:solidFill>
            <a:schemeClr val="bg1"/>
          </a:solidFill>
        </a:ln>
      </dgm:spPr>
      <dgm:t>
        <a:bodyPr/>
        <a:lstStyle/>
        <a:p>
          <a:pPr algn="l"/>
          <a:r>
            <a:rPr lang="en-US" b="1" i="0" spc="0" dirty="0">
              <a:ln w="3175" cmpd="sng">
                <a:noFill/>
              </a:ln>
              <a:solidFill>
                <a:schemeClr val="bg1"/>
              </a:solidFill>
              <a:effectLst/>
              <a:latin typeface="Arial" panose="020B0604020202020204" pitchFamily="34" charset="0"/>
              <a:cs typeface="Arial" panose="020B0604020202020204" pitchFamily="34" charset="0"/>
            </a:rPr>
            <a:t>Future Lunar Ecosystem</a:t>
          </a:r>
        </a:p>
      </dgm:t>
    </dgm:pt>
    <dgm:pt modelId="{F501F637-81D7-0A49-9521-DDDC46F98D30}" type="sibTrans" cxnId="{AC152D94-8ACD-1C4B-8114-50C8566B0D32}">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5BB224FB-1E6A-4C4C-B7BF-608994788C67}" type="parTrans" cxnId="{AC152D94-8ACD-1C4B-8114-50C8566B0D32}">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EC5E8FB4-5CA0-704A-A8FA-73385ED38924}" type="pres">
      <dgm:prSet presAssocID="{0F8710E5-8083-3849-9CF6-C1DB28F68981}" presName="linearFlow" presStyleCnt="0">
        <dgm:presLayoutVars>
          <dgm:dir/>
          <dgm:resizeHandles val="exact"/>
        </dgm:presLayoutVars>
      </dgm:prSet>
      <dgm:spPr/>
    </dgm:pt>
    <dgm:pt modelId="{7A251287-08CC-ED48-BDCF-D9EB79CB360A}" type="pres">
      <dgm:prSet presAssocID="{0EB6DEB1-B34B-5843-B8D6-EE85928AF4E1}" presName="composite" presStyleCnt="0"/>
      <dgm:spPr/>
    </dgm:pt>
    <dgm:pt modelId="{99E98A72-9264-2A4E-8625-28F4CDAE0FFF}" type="pres">
      <dgm:prSet presAssocID="{0EB6DEB1-B34B-5843-B8D6-EE85928AF4E1}" presName="imgShp" presStyleLbl="fgImgPlace1" presStyleIdx="0" presStyleCnt="1"/>
      <dgm:spPr>
        <a:solidFill>
          <a:srgbClr val="942093"/>
        </a:solidFill>
      </dgm:spPr>
    </dgm:pt>
    <dgm:pt modelId="{FAA8DDC3-348E-EB4E-9228-2557340A40F8}" type="pres">
      <dgm:prSet presAssocID="{0EB6DEB1-B34B-5843-B8D6-EE85928AF4E1}" presName="txShp" presStyleLbl="node1" presStyleIdx="0" presStyleCnt="1">
        <dgm:presLayoutVars>
          <dgm:bulletEnabled val="1"/>
        </dgm:presLayoutVars>
      </dgm:prSet>
      <dgm:spPr/>
    </dgm:pt>
  </dgm:ptLst>
  <dgm:cxnLst>
    <dgm:cxn modelId="{E9DB2901-8157-B045-8D65-EA0DB93E73EA}" type="presOf" srcId="{0EB6DEB1-B34B-5843-B8D6-EE85928AF4E1}" destId="{FAA8DDC3-348E-EB4E-9228-2557340A40F8}" srcOrd="0" destOrd="0" presId="urn:microsoft.com/office/officeart/2005/8/layout/vList3"/>
    <dgm:cxn modelId="{EAD2BC2F-9CCD-D94B-ADF5-AB5558639C92}" type="presOf" srcId="{0F8710E5-8083-3849-9CF6-C1DB28F68981}" destId="{EC5E8FB4-5CA0-704A-A8FA-73385ED38924}" srcOrd="0" destOrd="0" presId="urn:microsoft.com/office/officeart/2005/8/layout/vList3"/>
    <dgm:cxn modelId="{AC152D94-8ACD-1C4B-8114-50C8566B0D32}" srcId="{0F8710E5-8083-3849-9CF6-C1DB28F68981}" destId="{0EB6DEB1-B34B-5843-B8D6-EE85928AF4E1}" srcOrd="0" destOrd="0" parTransId="{5BB224FB-1E6A-4C4C-B7BF-608994788C67}" sibTransId="{F501F637-81D7-0A49-9521-DDDC46F98D30}"/>
    <dgm:cxn modelId="{3EE7B44B-A54C-D746-B4E4-2BD1986F240E}" type="presParOf" srcId="{EC5E8FB4-5CA0-704A-A8FA-73385ED38924}" destId="{7A251287-08CC-ED48-BDCF-D9EB79CB360A}" srcOrd="0" destOrd="0" presId="urn:microsoft.com/office/officeart/2005/8/layout/vList3"/>
    <dgm:cxn modelId="{BEE659E2-EFEC-1541-8620-7643ED48A62A}" type="presParOf" srcId="{7A251287-08CC-ED48-BDCF-D9EB79CB360A}" destId="{99E98A72-9264-2A4E-8625-28F4CDAE0FFF}" srcOrd="0" destOrd="0" presId="urn:microsoft.com/office/officeart/2005/8/layout/vList3"/>
    <dgm:cxn modelId="{839DED21-6054-644C-A87C-2F861A9BFCDD}" type="presParOf" srcId="{7A251287-08CC-ED48-BDCF-D9EB79CB360A}" destId="{FAA8DDC3-348E-EB4E-9228-2557340A40F8}" srcOrd="1"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EC5E8FB4-5CA0-704A-A8FA-73385ED38924}" type="pres">
      <dgm:prSet presAssocID="{0F8710E5-8083-3849-9CF6-C1DB28F68981}" presName="linearFlow" presStyleCnt="0">
        <dgm:presLayoutVars>
          <dgm:dir/>
          <dgm:resizeHandles val="exact"/>
        </dgm:presLayoutVars>
      </dgm:prSet>
      <dgm:spPr/>
    </dgm:pt>
  </dgm:ptLst>
  <dgm:cxnLst>
    <dgm:cxn modelId="{EAD2BC2F-9CCD-D94B-ADF5-AB5558639C92}" type="presOf" srcId="{0F8710E5-8083-3849-9CF6-C1DB28F68981}" destId="{EC5E8FB4-5CA0-704A-A8FA-73385ED38924}" srcOrd="0"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1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0EB6DEB1-B34B-5843-B8D6-EE85928AF4E1}">
      <dgm:prSet phldrT="[Text]"/>
      <dgm:spPr>
        <a:solidFill>
          <a:schemeClr val="tx1">
            <a:lumMod val="85000"/>
            <a:lumOff val="15000"/>
          </a:schemeClr>
        </a:solidFill>
        <a:ln>
          <a:solidFill>
            <a:schemeClr val="bg1"/>
          </a:solidFill>
        </a:ln>
      </dgm:spPr>
      <dgm:t>
        <a:bodyPr/>
        <a:lstStyle/>
        <a:p>
          <a:pPr algn="l"/>
          <a:r>
            <a:rPr lang="en-US" b="1" i="0" spc="0" dirty="0">
              <a:ln w="3175" cmpd="sng">
                <a:noFill/>
              </a:ln>
              <a:solidFill>
                <a:schemeClr val="bg1"/>
              </a:solidFill>
              <a:effectLst/>
              <a:latin typeface="Arial" panose="020B0604020202020204" pitchFamily="34" charset="0"/>
              <a:cs typeface="Arial" panose="020B0604020202020204" pitchFamily="34" charset="0"/>
            </a:rPr>
            <a:t>Future Lunar Ecosystem</a:t>
          </a:r>
        </a:p>
      </dgm:t>
    </dgm:pt>
    <dgm:pt modelId="{F501F637-81D7-0A49-9521-DDDC46F98D30}" type="sibTrans" cxnId="{AC152D94-8ACD-1C4B-8114-50C8566B0D32}">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5BB224FB-1E6A-4C4C-B7BF-608994788C67}" type="parTrans" cxnId="{AC152D94-8ACD-1C4B-8114-50C8566B0D32}">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EC5E8FB4-5CA0-704A-A8FA-73385ED38924}" type="pres">
      <dgm:prSet presAssocID="{0F8710E5-8083-3849-9CF6-C1DB28F68981}" presName="linearFlow" presStyleCnt="0">
        <dgm:presLayoutVars>
          <dgm:dir/>
          <dgm:resizeHandles val="exact"/>
        </dgm:presLayoutVars>
      </dgm:prSet>
      <dgm:spPr/>
    </dgm:pt>
    <dgm:pt modelId="{7A251287-08CC-ED48-BDCF-D9EB79CB360A}" type="pres">
      <dgm:prSet presAssocID="{0EB6DEB1-B34B-5843-B8D6-EE85928AF4E1}" presName="composite" presStyleCnt="0"/>
      <dgm:spPr/>
    </dgm:pt>
    <dgm:pt modelId="{99E98A72-9264-2A4E-8625-28F4CDAE0FFF}" type="pres">
      <dgm:prSet presAssocID="{0EB6DEB1-B34B-5843-B8D6-EE85928AF4E1}" presName="imgShp" presStyleLbl="fgImgPlace1" presStyleIdx="0" presStyleCnt="1"/>
      <dgm:spPr>
        <a:solidFill>
          <a:srgbClr val="942093"/>
        </a:solidFill>
      </dgm:spPr>
    </dgm:pt>
    <dgm:pt modelId="{FAA8DDC3-348E-EB4E-9228-2557340A40F8}" type="pres">
      <dgm:prSet presAssocID="{0EB6DEB1-B34B-5843-B8D6-EE85928AF4E1}" presName="txShp" presStyleLbl="node1" presStyleIdx="0" presStyleCnt="1">
        <dgm:presLayoutVars>
          <dgm:bulletEnabled val="1"/>
        </dgm:presLayoutVars>
      </dgm:prSet>
      <dgm:spPr/>
    </dgm:pt>
  </dgm:ptLst>
  <dgm:cxnLst>
    <dgm:cxn modelId="{E9DB2901-8157-B045-8D65-EA0DB93E73EA}" type="presOf" srcId="{0EB6DEB1-B34B-5843-B8D6-EE85928AF4E1}" destId="{FAA8DDC3-348E-EB4E-9228-2557340A40F8}" srcOrd="0" destOrd="0" presId="urn:microsoft.com/office/officeart/2005/8/layout/vList3"/>
    <dgm:cxn modelId="{EAD2BC2F-9CCD-D94B-ADF5-AB5558639C92}" type="presOf" srcId="{0F8710E5-8083-3849-9CF6-C1DB28F68981}" destId="{EC5E8FB4-5CA0-704A-A8FA-73385ED38924}" srcOrd="0" destOrd="0" presId="urn:microsoft.com/office/officeart/2005/8/layout/vList3"/>
    <dgm:cxn modelId="{AC152D94-8ACD-1C4B-8114-50C8566B0D32}" srcId="{0F8710E5-8083-3849-9CF6-C1DB28F68981}" destId="{0EB6DEB1-B34B-5843-B8D6-EE85928AF4E1}" srcOrd="0" destOrd="0" parTransId="{5BB224FB-1E6A-4C4C-B7BF-608994788C67}" sibTransId="{F501F637-81D7-0A49-9521-DDDC46F98D30}"/>
    <dgm:cxn modelId="{3EE7B44B-A54C-D746-B4E4-2BD1986F240E}" type="presParOf" srcId="{EC5E8FB4-5CA0-704A-A8FA-73385ED38924}" destId="{7A251287-08CC-ED48-BDCF-D9EB79CB360A}" srcOrd="0" destOrd="0" presId="urn:microsoft.com/office/officeart/2005/8/layout/vList3"/>
    <dgm:cxn modelId="{BEE659E2-EFEC-1541-8620-7643ED48A62A}" type="presParOf" srcId="{7A251287-08CC-ED48-BDCF-D9EB79CB360A}" destId="{99E98A72-9264-2A4E-8625-28F4CDAE0FFF}" srcOrd="0" destOrd="0" presId="urn:microsoft.com/office/officeart/2005/8/layout/vList3"/>
    <dgm:cxn modelId="{839DED21-6054-644C-A87C-2F861A9BFCDD}" type="presParOf" srcId="{7A251287-08CC-ED48-BDCF-D9EB79CB360A}" destId="{FAA8DDC3-348E-EB4E-9228-2557340A40F8}" srcOrd="1"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EC5E8FB4-5CA0-704A-A8FA-73385ED38924}" type="pres">
      <dgm:prSet presAssocID="{0F8710E5-8083-3849-9CF6-C1DB28F68981}" presName="linearFlow" presStyleCnt="0">
        <dgm:presLayoutVars>
          <dgm:dir/>
          <dgm:resizeHandles val="exact"/>
        </dgm:presLayoutVars>
      </dgm:prSet>
      <dgm:spPr/>
    </dgm:pt>
  </dgm:ptLst>
  <dgm:cxnLst>
    <dgm:cxn modelId="{EAD2BC2F-9CCD-D94B-ADF5-AB5558639C92}" type="presOf" srcId="{0F8710E5-8083-3849-9CF6-C1DB28F68981}" destId="{EC5E8FB4-5CA0-704A-A8FA-73385ED38924}" srcOrd="0"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11"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0EB6DEB1-B34B-5843-B8D6-EE85928AF4E1}">
      <dgm:prSet phldrT="[Text]"/>
      <dgm:spPr>
        <a:solidFill>
          <a:schemeClr val="tx1">
            <a:lumMod val="85000"/>
            <a:lumOff val="15000"/>
          </a:schemeClr>
        </a:solidFill>
        <a:ln>
          <a:solidFill>
            <a:schemeClr val="bg1"/>
          </a:solidFill>
        </a:ln>
      </dgm:spPr>
      <dgm:t>
        <a:bodyPr/>
        <a:lstStyle/>
        <a:p>
          <a:pPr algn="l"/>
          <a:r>
            <a:rPr lang="en-US" b="1" i="0" spc="0" dirty="0">
              <a:ln w="3175" cmpd="sng">
                <a:noFill/>
              </a:ln>
              <a:solidFill>
                <a:schemeClr val="bg1"/>
              </a:solidFill>
              <a:effectLst/>
              <a:latin typeface="Arial" panose="020B0604020202020204" pitchFamily="34" charset="0"/>
              <a:cs typeface="Arial" panose="020B0604020202020204" pitchFamily="34" charset="0"/>
            </a:rPr>
            <a:t>Future Lunar Ecosystem</a:t>
          </a:r>
        </a:p>
      </dgm:t>
    </dgm:pt>
    <dgm:pt modelId="{F501F637-81D7-0A49-9521-DDDC46F98D30}" type="sibTrans" cxnId="{AC152D94-8ACD-1C4B-8114-50C8566B0D32}">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5BB224FB-1E6A-4C4C-B7BF-608994788C67}" type="parTrans" cxnId="{AC152D94-8ACD-1C4B-8114-50C8566B0D32}">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EC5E8FB4-5CA0-704A-A8FA-73385ED38924}" type="pres">
      <dgm:prSet presAssocID="{0F8710E5-8083-3849-9CF6-C1DB28F68981}" presName="linearFlow" presStyleCnt="0">
        <dgm:presLayoutVars>
          <dgm:dir/>
          <dgm:resizeHandles val="exact"/>
        </dgm:presLayoutVars>
      </dgm:prSet>
      <dgm:spPr/>
    </dgm:pt>
    <dgm:pt modelId="{7A251287-08CC-ED48-BDCF-D9EB79CB360A}" type="pres">
      <dgm:prSet presAssocID="{0EB6DEB1-B34B-5843-B8D6-EE85928AF4E1}" presName="composite" presStyleCnt="0"/>
      <dgm:spPr/>
    </dgm:pt>
    <dgm:pt modelId="{99E98A72-9264-2A4E-8625-28F4CDAE0FFF}" type="pres">
      <dgm:prSet presAssocID="{0EB6DEB1-B34B-5843-B8D6-EE85928AF4E1}" presName="imgShp" presStyleLbl="fgImgPlace1" presStyleIdx="0" presStyleCnt="1"/>
      <dgm:spPr>
        <a:solidFill>
          <a:srgbClr val="942093"/>
        </a:solidFill>
      </dgm:spPr>
    </dgm:pt>
    <dgm:pt modelId="{FAA8DDC3-348E-EB4E-9228-2557340A40F8}" type="pres">
      <dgm:prSet presAssocID="{0EB6DEB1-B34B-5843-B8D6-EE85928AF4E1}" presName="txShp" presStyleLbl="node1" presStyleIdx="0" presStyleCnt="1">
        <dgm:presLayoutVars>
          <dgm:bulletEnabled val="1"/>
        </dgm:presLayoutVars>
      </dgm:prSet>
      <dgm:spPr/>
    </dgm:pt>
  </dgm:ptLst>
  <dgm:cxnLst>
    <dgm:cxn modelId="{E9DB2901-8157-B045-8D65-EA0DB93E73EA}" type="presOf" srcId="{0EB6DEB1-B34B-5843-B8D6-EE85928AF4E1}" destId="{FAA8DDC3-348E-EB4E-9228-2557340A40F8}" srcOrd="0" destOrd="0" presId="urn:microsoft.com/office/officeart/2005/8/layout/vList3"/>
    <dgm:cxn modelId="{EAD2BC2F-9CCD-D94B-ADF5-AB5558639C92}" type="presOf" srcId="{0F8710E5-8083-3849-9CF6-C1DB28F68981}" destId="{EC5E8FB4-5CA0-704A-A8FA-73385ED38924}" srcOrd="0" destOrd="0" presId="urn:microsoft.com/office/officeart/2005/8/layout/vList3"/>
    <dgm:cxn modelId="{AC152D94-8ACD-1C4B-8114-50C8566B0D32}" srcId="{0F8710E5-8083-3849-9CF6-C1DB28F68981}" destId="{0EB6DEB1-B34B-5843-B8D6-EE85928AF4E1}" srcOrd="0" destOrd="0" parTransId="{5BB224FB-1E6A-4C4C-B7BF-608994788C67}" sibTransId="{F501F637-81D7-0A49-9521-DDDC46F98D30}"/>
    <dgm:cxn modelId="{3EE7B44B-A54C-D746-B4E4-2BD1986F240E}" type="presParOf" srcId="{EC5E8FB4-5CA0-704A-A8FA-73385ED38924}" destId="{7A251287-08CC-ED48-BDCF-D9EB79CB360A}" srcOrd="0" destOrd="0" presId="urn:microsoft.com/office/officeart/2005/8/layout/vList3"/>
    <dgm:cxn modelId="{BEE659E2-EFEC-1541-8620-7643ED48A62A}" type="presParOf" srcId="{7A251287-08CC-ED48-BDCF-D9EB79CB360A}" destId="{99E98A72-9264-2A4E-8625-28F4CDAE0FFF}" srcOrd="0" destOrd="0" presId="urn:microsoft.com/office/officeart/2005/8/layout/vList3"/>
    <dgm:cxn modelId="{839DED21-6054-644C-A87C-2F861A9BFCDD}" type="presParOf" srcId="{7A251287-08CC-ED48-BDCF-D9EB79CB360A}" destId="{FAA8DDC3-348E-EB4E-9228-2557340A40F8}" srcOrd="1"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EC5E8FB4-5CA0-704A-A8FA-73385ED38924}" type="pres">
      <dgm:prSet presAssocID="{0F8710E5-8083-3849-9CF6-C1DB28F68981}" presName="linearFlow" presStyleCnt="0">
        <dgm:presLayoutVars>
          <dgm:dir/>
          <dgm:resizeHandles val="exact"/>
        </dgm:presLayoutVars>
      </dgm:prSet>
      <dgm:spPr/>
    </dgm:pt>
  </dgm:ptLst>
  <dgm:cxnLst>
    <dgm:cxn modelId="{EAD2BC2F-9CCD-D94B-ADF5-AB5558639C92}" type="presOf" srcId="{0F8710E5-8083-3849-9CF6-C1DB28F68981}" destId="{EC5E8FB4-5CA0-704A-A8FA-73385ED38924}" srcOrd="0"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11"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0EB6DEB1-B34B-5843-B8D6-EE85928AF4E1}">
      <dgm:prSet phldrT="[Text]"/>
      <dgm:spPr>
        <a:solidFill>
          <a:schemeClr val="tx1">
            <a:lumMod val="85000"/>
            <a:lumOff val="15000"/>
          </a:schemeClr>
        </a:solidFill>
        <a:ln>
          <a:solidFill>
            <a:schemeClr val="bg1"/>
          </a:solidFill>
        </a:ln>
      </dgm:spPr>
      <dgm:t>
        <a:bodyPr/>
        <a:lstStyle/>
        <a:p>
          <a:pPr algn="l"/>
          <a:r>
            <a:rPr lang="en-US" b="1" i="0" spc="0" dirty="0">
              <a:ln w="3175" cmpd="sng">
                <a:noFill/>
              </a:ln>
              <a:solidFill>
                <a:schemeClr val="bg1"/>
              </a:solidFill>
              <a:effectLst/>
              <a:latin typeface="Arial" panose="020B0604020202020204" pitchFamily="34" charset="0"/>
              <a:cs typeface="Arial" panose="020B0604020202020204" pitchFamily="34" charset="0"/>
            </a:rPr>
            <a:t>Future Lunar Ecosystem</a:t>
          </a:r>
        </a:p>
      </dgm:t>
    </dgm:pt>
    <dgm:pt modelId="{F501F637-81D7-0A49-9521-DDDC46F98D30}" type="sibTrans" cxnId="{AC152D94-8ACD-1C4B-8114-50C8566B0D32}">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5BB224FB-1E6A-4C4C-B7BF-608994788C67}" type="parTrans" cxnId="{AC152D94-8ACD-1C4B-8114-50C8566B0D32}">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EC5E8FB4-5CA0-704A-A8FA-73385ED38924}" type="pres">
      <dgm:prSet presAssocID="{0F8710E5-8083-3849-9CF6-C1DB28F68981}" presName="linearFlow" presStyleCnt="0">
        <dgm:presLayoutVars>
          <dgm:dir/>
          <dgm:resizeHandles val="exact"/>
        </dgm:presLayoutVars>
      </dgm:prSet>
      <dgm:spPr/>
    </dgm:pt>
    <dgm:pt modelId="{7A251287-08CC-ED48-BDCF-D9EB79CB360A}" type="pres">
      <dgm:prSet presAssocID="{0EB6DEB1-B34B-5843-B8D6-EE85928AF4E1}" presName="composite" presStyleCnt="0"/>
      <dgm:spPr/>
    </dgm:pt>
    <dgm:pt modelId="{99E98A72-9264-2A4E-8625-28F4CDAE0FFF}" type="pres">
      <dgm:prSet presAssocID="{0EB6DEB1-B34B-5843-B8D6-EE85928AF4E1}" presName="imgShp" presStyleLbl="fgImgPlace1" presStyleIdx="0" presStyleCnt="1"/>
      <dgm:spPr>
        <a:solidFill>
          <a:srgbClr val="942093"/>
        </a:solidFill>
      </dgm:spPr>
    </dgm:pt>
    <dgm:pt modelId="{FAA8DDC3-348E-EB4E-9228-2557340A40F8}" type="pres">
      <dgm:prSet presAssocID="{0EB6DEB1-B34B-5843-B8D6-EE85928AF4E1}" presName="txShp" presStyleLbl="node1" presStyleIdx="0" presStyleCnt="1">
        <dgm:presLayoutVars>
          <dgm:bulletEnabled val="1"/>
        </dgm:presLayoutVars>
      </dgm:prSet>
      <dgm:spPr/>
    </dgm:pt>
  </dgm:ptLst>
  <dgm:cxnLst>
    <dgm:cxn modelId="{E9DB2901-8157-B045-8D65-EA0DB93E73EA}" type="presOf" srcId="{0EB6DEB1-B34B-5843-B8D6-EE85928AF4E1}" destId="{FAA8DDC3-348E-EB4E-9228-2557340A40F8}" srcOrd="0" destOrd="0" presId="urn:microsoft.com/office/officeart/2005/8/layout/vList3"/>
    <dgm:cxn modelId="{EAD2BC2F-9CCD-D94B-ADF5-AB5558639C92}" type="presOf" srcId="{0F8710E5-8083-3849-9CF6-C1DB28F68981}" destId="{EC5E8FB4-5CA0-704A-A8FA-73385ED38924}" srcOrd="0" destOrd="0" presId="urn:microsoft.com/office/officeart/2005/8/layout/vList3"/>
    <dgm:cxn modelId="{AC152D94-8ACD-1C4B-8114-50C8566B0D32}" srcId="{0F8710E5-8083-3849-9CF6-C1DB28F68981}" destId="{0EB6DEB1-B34B-5843-B8D6-EE85928AF4E1}" srcOrd="0" destOrd="0" parTransId="{5BB224FB-1E6A-4C4C-B7BF-608994788C67}" sibTransId="{F501F637-81D7-0A49-9521-DDDC46F98D30}"/>
    <dgm:cxn modelId="{3EE7B44B-A54C-D746-B4E4-2BD1986F240E}" type="presParOf" srcId="{EC5E8FB4-5CA0-704A-A8FA-73385ED38924}" destId="{7A251287-08CC-ED48-BDCF-D9EB79CB360A}" srcOrd="0" destOrd="0" presId="urn:microsoft.com/office/officeart/2005/8/layout/vList3"/>
    <dgm:cxn modelId="{BEE659E2-EFEC-1541-8620-7643ED48A62A}" type="presParOf" srcId="{7A251287-08CC-ED48-BDCF-D9EB79CB360A}" destId="{99E98A72-9264-2A4E-8625-28F4CDAE0FFF}" srcOrd="0" destOrd="0" presId="urn:microsoft.com/office/officeart/2005/8/layout/vList3"/>
    <dgm:cxn modelId="{839DED21-6054-644C-A87C-2F861A9BFCDD}" type="presParOf" srcId="{7A251287-08CC-ED48-BDCF-D9EB79CB360A}" destId="{FAA8DDC3-348E-EB4E-9228-2557340A40F8}" srcOrd="1"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EC5E8FB4-5CA0-704A-A8FA-73385ED38924}" type="pres">
      <dgm:prSet presAssocID="{0F8710E5-8083-3849-9CF6-C1DB28F68981}" presName="linearFlow" presStyleCnt="0">
        <dgm:presLayoutVars>
          <dgm:dir/>
          <dgm:resizeHandles val="exact"/>
        </dgm:presLayoutVars>
      </dgm:prSet>
      <dgm:spPr/>
    </dgm:pt>
  </dgm:ptLst>
  <dgm:cxnLst>
    <dgm:cxn modelId="{EAD2BC2F-9CCD-D94B-ADF5-AB5558639C92}" type="presOf" srcId="{0F8710E5-8083-3849-9CF6-C1DB28F68981}" destId="{EC5E8FB4-5CA0-704A-A8FA-73385ED38924}" srcOrd="0"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11"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0EB6DEB1-B34B-5843-B8D6-EE85928AF4E1}">
      <dgm:prSet phldrT="[Text]"/>
      <dgm:spPr>
        <a:solidFill>
          <a:schemeClr val="tx1">
            <a:lumMod val="85000"/>
            <a:lumOff val="15000"/>
          </a:schemeClr>
        </a:solidFill>
        <a:ln>
          <a:solidFill>
            <a:schemeClr val="bg1"/>
          </a:solidFill>
        </a:ln>
      </dgm:spPr>
      <dgm:t>
        <a:bodyPr/>
        <a:lstStyle/>
        <a:p>
          <a:pPr algn="l"/>
          <a:r>
            <a:rPr lang="en-US" b="1" i="0" spc="0" dirty="0">
              <a:ln w="3175" cmpd="sng">
                <a:noFill/>
              </a:ln>
              <a:solidFill>
                <a:schemeClr val="bg1"/>
              </a:solidFill>
              <a:effectLst/>
              <a:latin typeface="Arial" panose="020B0604020202020204" pitchFamily="34" charset="0"/>
              <a:cs typeface="Arial" panose="020B0604020202020204" pitchFamily="34" charset="0"/>
            </a:rPr>
            <a:t>Future Lunar Ecosystem</a:t>
          </a:r>
        </a:p>
      </dgm:t>
    </dgm:pt>
    <dgm:pt modelId="{F501F637-81D7-0A49-9521-DDDC46F98D30}" type="sibTrans" cxnId="{AC152D94-8ACD-1C4B-8114-50C8566B0D32}">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5BB224FB-1E6A-4C4C-B7BF-608994788C67}" type="parTrans" cxnId="{AC152D94-8ACD-1C4B-8114-50C8566B0D32}">
      <dgm:prSet/>
      <dgm:spPr/>
      <dgm:t>
        <a:bodyPr/>
        <a:lstStyle/>
        <a:p>
          <a:endParaRPr lang="en-US" b="1" i="0" spc="0" dirty="0">
            <a:ln w="3175" cmpd="sng">
              <a:noFill/>
            </a:ln>
            <a:solidFill>
              <a:schemeClr val="bg1"/>
            </a:solidFill>
            <a:effectLst/>
            <a:latin typeface="Arial" panose="020B0604020202020204" pitchFamily="34" charset="0"/>
            <a:cs typeface="Arial" panose="020B0604020202020204" pitchFamily="34" charset="0"/>
          </a:endParaRPr>
        </a:p>
      </dgm:t>
    </dgm:pt>
    <dgm:pt modelId="{EC5E8FB4-5CA0-704A-A8FA-73385ED38924}" type="pres">
      <dgm:prSet presAssocID="{0F8710E5-8083-3849-9CF6-C1DB28F68981}" presName="linearFlow" presStyleCnt="0">
        <dgm:presLayoutVars>
          <dgm:dir/>
          <dgm:resizeHandles val="exact"/>
        </dgm:presLayoutVars>
      </dgm:prSet>
      <dgm:spPr/>
    </dgm:pt>
    <dgm:pt modelId="{7A251287-08CC-ED48-BDCF-D9EB79CB360A}" type="pres">
      <dgm:prSet presAssocID="{0EB6DEB1-B34B-5843-B8D6-EE85928AF4E1}" presName="composite" presStyleCnt="0"/>
      <dgm:spPr/>
    </dgm:pt>
    <dgm:pt modelId="{99E98A72-9264-2A4E-8625-28F4CDAE0FFF}" type="pres">
      <dgm:prSet presAssocID="{0EB6DEB1-B34B-5843-B8D6-EE85928AF4E1}" presName="imgShp" presStyleLbl="fgImgPlace1" presStyleIdx="0" presStyleCnt="1"/>
      <dgm:spPr>
        <a:solidFill>
          <a:srgbClr val="942093"/>
        </a:solidFill>
      </dgm:spPr>
    </dgm:pt>
    <dgm:pt modelId="{FAA8DDC3-348E-EB4E-9228-2557340A40F8}" type="pres">
      <dgm:prSet presAssocID="{0EB6DEB1-B34B-5843-B8D6-EE85928AF4E1}" presName="txShp" presStyleLbl="node1" presStyleIdx="0" presStyleCnt="1">
        <dgm:presLayoutVars>
          <dgm:bulletEnabled val="1"/>
        </dgm:presLayoutVars>
      </dgm:prSet>
      <dgm:spPr/>
    </dgm:pt>
  </dgm:ptLst>
  <dgm:cxnLst>
    <dgm:cxn modelId="{E9DB2901-8157-B045-8D65-EA0DB93E73EA}" type="presOf" srcId="{0EB6DEB1-B34B-5843-B8D6-EE85928AF4E1}" destId="{FAA8DDC3-348E-EB4E-9228-2557340A40F8}" srcOrd="0" destOrd="0" presId="urn:microsoft.com/office/officeart/2005/8/layout/vList3"/>
    <dgm:cxn modelId="{EAD2BC2F-9CCD-D94B-ADF5-AB5558639C92}" type="presOf" srcId="{0F8710E5-8083-3849-9CF6-C1DB28F68981}" destId="{EC5E8FB4-5CA0-704A-A8FA-73385ED38924}" srcOrd="0" destOrd="0" presId="urn:microsoft.com/office/officeart/2005/8/layout/vList3"/>
    <dgm:cxn modelId="{AC152D94-8ACD-1C4B-8114-50C8566B0D32}" srcId="{0F8710E5-8083-3849-9CF6-C1DB28F68981}" destId="{0EB6DEB1-B34B-5843-B8D6-EE85928AF4E1}" srcOrd="0" destOrd="0" parTransId="{5BB224FB-1E6A-4C4C-B7BF-608994788C67}" sibTransId="{F501F637-81D7-0A49-9521-DDDC46F98D30}"/>
    <dgm:cxn modelId="{3EE7B44B-A54C-D746-B4E4-2BD1986F240E}" type="presParOf" srcId="{EC5E8FB4-5CA0-704A-A8FA-73385ED38924}" destId="{7A251287-08CC-ED48-BDCF-D9EB79CB360A}" srcOrd="0" destOrd="0" presId="urn:microsoft.com/office/officeart/2005/8/layout/vList3"/>
    <dgm:cxn modelId="{BEE659E2-EFEC-1541-8620-7643ED48A62A}" type="presParOf" srcId="{7A251287-08CC-ED48-BDCF-D9EB79CB360A}" destId="{99E98A72-9264-2A4E-8625-28F4CDAE0FFF}" srcOrd="0" destOrd="0" presId="urn:microsoft.com/office/officeart/2005/8/layout/vList3"/>
    <dgm:cxn modelId="{839DED21-6054-644C-A87C-2F861A9BFCDD}" type="presParOf" srcId="{7A251287-08CC-ED48-BDCF-D9EB79CB360A}" destId="{FAA8DDC3-348E-EB4E-9228-2557340A40F8}" srcOrd="1"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0F8710E5-8083-3849-9CF6-C1DB28F68981}" type="doc">
      <dgm:prSet loTypeId="urn:microsoft.com/office/officeart/2005/8/layout/vList3" loCatId="" qsTypeId="urn:microsoft.com/office/officeart/2005/8/quickstyle/simple1" qsCatId="simple" csTypeId="urn:microsoft.com/office/officeart/2005/8/colors/accent1_2" csCatId="accent1" phldr="1"/>
      <dgm:spPr/>
    </dgm:pt>
    <dgm:pt modelId="{EC5E8FB4-5CA0-704A-A8FA-73385ED38924}" type="pres">
      <dgm:prSet presAssocID="{0F8710E5-8083-3849-9CF6-C1DB28F68981}" presName="linearFlow" presStyleCnt="0">
        <dgm:presLayoutVars>
          <dgm:dir/>
          <dgm:resizeHandles val="exact"/>
        </dgm:presLayoutVars>
      </dgm:prSet>
      <dgm:spPr/>
    </dgm:pt>
  </dgm:ptLst>
  <dgm:cxnLst>
    <dgm:cxn modelId="{EAD2BC2F-9CCD-D94B-ADF5-AB5558639C92}" type="presOf" srcId="{0F8710E5-8083-3849-9CF6-C1DB28F68981}" destId="{EC5E8FB4-5CA0-704A-A8FA-73385ED38924}" srcOrd="0" destOrd="0" presId="urn:microsoft.com/office/officeart/2005/8/layout/vList3"/>
  </dgm:cxnLst>
  <dgm:bg>
    <a:effectLst>
      <a:outerShdw blurRad="50800" dist="38100" dir="5400000" algn="t" rotWithShape="0">
        <a:prstClr val="black">
          <a:alpha val="40000"/>
        </a:prstClr>
      </a:outerShdw>
    </a:effectLst>
  </dgm:bg>
  <dgm:whole>
    <a:ln>
      <a:noFill/>
    </a:ln>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463119-0A16-304D-A40C-5605336E3852}">
      <dsp:nvSpPr>
        <dsp:cNvPr id="0" name=""/>
        <dsp:cNvSpPr/>
      </dsp:nvSpPr>
      <dsp:spPr>
        <a:xfrm rot="10800000">
          <a:off x="1724888" y="269"/>
          <a:ext cx="6222644" cy="630122"/>
        </a:xfrm>
        <a:prstGeom prst="homePlate">
          <a:avLst/>
        </a:prstGeom>
        <a:solidFill>
          <a:schemeClr val="tx1">
            <a:lumMod val="85000"/>
            <a:lumOff val="1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866" tIns="114300" rIns="213360" bIns="114300" numCol="1" spcCol="1270" anchor="ctr" anchorCtr="0">
          <a:noAutofit/>
        </a:bodyPr>
        <a:lstStyle/>
        <a:p>
          <a:pPr marL="0" lvl="0" indent="0" algn="l" defTabSz="1333500">
            <a:lnSpc>
              <a:spcPct val="90000"/>
            </a:lnSpc>
            <a:spcBef>
              <a:spcPct val="0"/>
            </a:spcBef>
            <a:spcAft>
              <a:spcPct val="35000"/>
            </a:spcAft>
            <a:buNone/>
          </a:pPr>
          <a:r>
            <a:rPr lang="en-US" sz="3000" b="1" i="0" kern="1200" spc="0" dirty="0">
              <a:ln w="3175" cmpd="sng">
                <a:noFill/>
              </a:ln>
              <a:solidFill>
                <a:schemeClr val="bg1"/>
              </a:solidFill>
              <a:effectLst/>
              <a:latin typeface="Arial" panose="020B0604020202020204" pitchFamily="34" charset="0"/>
              <a:cs typeface="Arial" panose="020B0604020202020204" pitchFamily="34" charset="0"/>
            </a:rPr>
            <a:t>Artemis Overview &amp; Updates</a:t>
          </a:r>
        </a:p>
      </dsp:txBody>
      <dsp:txXfrm rot="10800000">
        <a:off x="1882418" y="269"/>
        <a:ext cx="6065114" cy="630122"/>
      </dsp:txXfrm>
    </dsp:sp>
    <dsp:sp modelId="{5C4E1D77-7BAE-AE44-9117-3CF308176FB9}">
      <dsp:nvSpPr>
        <dsp:cNvPr id="0" name=""/>
        <dsp:cNvSpPr/>
      </dsp:nvSpPr>
      <dsp:spPr>
        <a:xfrm>
          <a:off x="1409827" y="269"/>
          <a:ext cx="630122" cy="630122"/>
        </a:xfrm>
        <a:prstGeom prst="ellipse">
          <a:avLst/>
        </a:prstGeom>
        <a:solidFill>
          <a:srgbClr val="FF93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B4F083-921D-134E-B747-8EB5065D668F}">
      <dsp:nvSpPr>
        <dsp:cNvPr id="0" name=""/>
        <dsp:cNvSpPr/>
      </dsp:nvSpPr>
      <dsp:spPr>
        <a:xfrm rot="10800000">
          <a:off x="1724888" y="787921"/>
          <a:ext cx="6222644" cy="630122"/>
        </a:xfrm>
        <a:prstGeom prst="homePlate">
          <a:avLst/>
        </a:prstGeom>
        <a:solidFill>
          <a:schemeClr val="tx1">
            <a:lumMod val="85000"/>
            <a:lumOff val="1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866" tIns="114300" rIns="213360" bIns="114300" numCol="1" spcCol="1270" anchor="ctr" anchorCtr="0">
          <a:noAutofit/>
        </a:bodyPr>
        <a:lstStyle/>
        <a:p>
          <a:pPr marL="0" lvl="0" indent="0" algn="l" defTabSz="1333500">
            <a:lnSpc>
              <a:spcPct val="90000"/>
            </a:lnSpc>
            <a:spcBef>
              <a:spcPct val="0"/>
            </a:spcBef>
            <a:spcAft>
              <a:spcPct val="35000"/>
            </a:spcAft>
            <a:buNone/>
          </a:pPr>
          <a:r>
            <a:rPr lang="en-US" sz="3000" b="1" i="0" kern="1200" dirty="0">
              <a:latin typeface="Arial" panose="020B0604020202020204" pitchFamily="34" charset="0"/>
              <a:cs typeface="Arial" panose="020B0604020202020204" pitchFamily="34" charset="0"/>
            </a:rPr>
            <a:t>Moon to Mars Architecture</a:t>
          </a:r>
        </a:p>
      </dsp:txBody>
      <dsp:txXfrm rot="10800000">
        <a:off x="1882418" y="787921"/>
        <a:ext cx="6065114" cy="630122"/>
      </dsp:txXfrm>
    </dsp:sp>
    <dsp:sp modelId="{4FBB1B33-9A8E-C142-86E3-BAF03DF569DE}">
      <dsp:nvSpPr>
        <dsp:cNvPr id="0" name=""/>
        <dsp:cNvSpPr/>
      </dsp:nvSpPr>
      <dsp:spPr>
        <a:xfrm>
          <a:off x="1409827" y="787921"/>
          <a:ext cx="630122" cy="630122"/>
        </a:xfrm>
        <a:prstGeom prst="ellipse">
          <a:avLst/>
        </a:prstGeom>
        <a:solidFill>
          <a:srgbClr val="FF7E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A8DDC3-348E-EB4E-9228-2557340A40F8}">
      <dsp:nvSpPr>
        <dsp:cNvPr id="0" name=""/>
        <dsp:cNvSpPr/>
      </dsp:nvSpPr>
      <dsp:spPr>
        <a:xfrm rot="10800000">
          <a:off x="1724888" y="1575574"/>
          <a:ext cx="6222644" cy="630122"/>
        </a:xfrm>
        <a:prstGeom prst="homePlate">
          <a:avLst/>
        </a:prstGeom>
        <a:solidFill>
          <a:schemeClr val="tx1">
            <a:lumMod val="85000"/>
            <a:lumOff val="1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866" tIns="114300" rIns="213360" bIns="114300" numCol="1" spcCol="1270" anchor="ctr" anchorCtr="0">
          <a:noAutofit/>
        </a:bodyPr>
        <a:lstStyle/>
        <a:p>
          <a:pPr marL="0" lvl="0" indent="0" algn="l" defTabSz="1333500">
            <a:lnSpc>
              <a:spcPct val="90000"/>
            </a:lnSpc>
            <a:spcBef>
              <a:spcPct val="0"/>
            </a:spcBef>
            <a:spcAft>
              <a:spcPct val="35000"/>
            </a:spcAft>
            <a:buNone/>
          </a:pPr>
          <a:r>
            <a:rPr lang="en-US" sz="3000" b="1" i="0" kern="1200" spc="0" dirty="0">
              <a:ln w="3175" cmpd="sng">
                <a:noFill/>
              </a:ln>
              <a:solidFill>
                <a:schemeClr val="bg1"/>
              </a:solidFill>
              <a:effectLst/>
              <a:latin typeface="Arial" panose="020B0604020202020204" pitchFamily="34" charset="0"/>
              <a:cs typeface="Arial" panose="020B0604020202020204" pitchFamily="34" charset="0"/>
            </a:rPr>
            <a:t>Future Lunar Ecosystem</a:t>
          </a:r>
        </a:p>
      </dsp:txBody>
      <dsp:txXfrm rot="10800000">
        <a:off x="1882418" y="1575574"/>
        <a:ext cx="6065114" cy="630122"/>
      </dsp:txXfrm>
    </dsp:sp>
    <dsp:sp modelId="{99E98A72-9264-2A4E-8625-28F4CDAE0FFF}">
      <dsp:nvSpPr>
        <dsp:cNvPr id="0" name=""/>
        <dsp:cNvSpPr/>
      </dsp:nvSpPr>
      <dsp:spPr>
        <a:xfrm>
          <a:off x="1409827" y="1575574"/>
          <a:ext cx="630122" cy="630122"/>
        </a:xfrm>
        <a:prstGeom prst="ellipse">
          <a:avLst/>
        </a:prstGeom>
        <a:solidFill>
          <a:srgbClr val="94209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463119-0A16-304D-A40C-5605336E3852}">
      <dsp:nvSpPr>
        <dsp:cNvPr id="0" name=""/>
        <dsp:cNvSpPr/>
      </dsp:nvSpPr>
      <dsp:spPr>
        <a:xfrm rot="10800000">
          <a:off x="505206" y="0"/>
          <a:ext cx="1824228" cy="182691"/>
        </a:xfrm>
        <a:prstGeom prst="homePlate">
          <a:avLst/>
        </a:prstGeom>
        <a:solidFill>
          <a:schemeClr val="tx1">
            <a:lumMod val="85000"/>
            <a:lumOff val="1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645" tIns="30480" rIns="56896" bIns="30480" numCol="1" spcCol="1270" anchor="ctr" anchorCtr="0">
          <a:noAutofit/>
        </a:bodyPr>
        <a:lstStyle/>
        <a:p>
          <a:pPr marL="0" lvl="0" indent="0" algn="l" defTabSz="355600">
            <a:lnSpc>
              <a:spcPct val="90000"/>
            </a:lnSpc>
            <a:spcBef>
              <a:spcPct val="0"/>
            </a:spcBef>
            <a:spcAft>
              <a:spcPct val="35000"/>
            </a:spcAft>
            <a:buNone/>
          </a:pPr>
          <a:r>
            <a:rPr lang="en-US" sz="800" b="1" i="0" kern="1200" spc="0">
              <a:ln w="3175" cmpd="sng">
                <a:noFill/>
              </a:ln>
              <a:solidFill>
                <a:schemeClr val="bg1"/>
              </a:solidFill>
              <a:effectLst/>
              <a:latin typeface="Arial" panose="020B0604020202020204" pitchFamily="34" charset="0"/>
              <a:cs typeface="Arial" panose="020B0604020202020204" pitchFamily="34" charset="0"/>
            </a:rPr>
            <a:t>Artemis Overview &amp; Updates</a:t>
          </a:r>
          <a:endParaRPr lang="en-US" sz="800" b="1" i="0" kern="1200" spc="0" dirty="0">
            <a:ln w="3175" cmpd="sng">
              <a:noFill/>
            </a:ln>
            <a:solidFill>
              <a:schemeClr val="bg1"/>
            </a:solidFill>
            <a:effectLst/>
            <a:latin typeface="Arial" panose="020B0604020202020204" pitchFamily="34" charset="0"/>
            <a:cs typeface="Arial" panose="020B0604020202020204" pitchFamily="34" charset="0"/>
          </a:endParaRPr>
        </a:p>
      </dsp:txBody>
      <dsp:txXfrm rot="10800000">
        <a:off x="550879" y="0"/>
        <a:ext cx="1778555" cy="182691"/>
      </dsp:txXfrm>
    </dsp:sp>
    <dsp:sp modelId="{5C4E1D77-7BAE-AE44-9117-3CF308176FB9}">
      <dsp:nvSpPr>
        <dsp:cNvPr id="0" name=""/>
        <dsp:cNvSpPr/>
      </dsp:nvSpPr>
      <dsp:spPr>
        <a:xfrm>
          <a:off x="413766" y="0"/>
          <a:ext cx="182880" cy="182880"/>
        </a:xfrm>
        <a:prstGeom prst="ellipse">
          <a:avLst/>
        </a:prstGeom>
        <a:solidFill>
          <a:srgbClr val="FF93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463119-0A16-304D-A40C-5605336E3852}">
      <dsp:nvSpPr>
        <dsp:cNvPr id="0" name=""/>
        <dsp:cNvSpPr/>
      </dsp:nvSpPr>
      <dsp:spPr>
        <a:xfrm rot="10800000">
          <a:off x="505206" y="0"/>
          <a:ext cx="1824228" cy="182691"/>
        </a:xfrm>
        <a:prstGeom prst="homePlate">
          <a:avLst/>
        </a:prstGeom>
        <a:solidFill>
          <a:schemeClr val="tx1">
            <a:lumMod val="85000"/>
            <a:lumOff val="1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645" tIns="30480" rIns="56896" bIns="30480" numCol="1" spcCol="1270" anchor="ctr" anchorCtr="0">
          <a:noAutofit/>
        </a:bodyPr>
        <a:lstStyle/>
        <a:p>
          <a:pPr marL="0" lvl="0" indent="0" algn="l" defTabSz="355600">
            <a:lnSpc>
              <a:spcPct val="90000"/>
            </a:lnSpc>
            <a:spcBef>
              <a:spcPct val="0"/>
            </a:spcBef>
            <a:spcAft>
              <a:spcPct val="35000"/>
            </a:spcAft>
            <a:buNone/>
          </a:pPr>
          <a:r>
            <a:rPr lang="en-US" sz="800" b="1" i="0" kern="1200" spc="0" dirty="0">
              <a:ln w="3175" cmpd="sng">
                <a:noFill/>
              </a:ln>
              <a:solidFill>
                <a:schemeClr val="bg1"/>
              </a:solidFill>
              <a:effectLst/>
              <a:latin typeface="Arial" panose="020B0604020202020204" pitchFamily="34" charset="0"/>
              <a:cs typeface="Arial" panose="020B0604020202020204" pitchFamily="34" charset="0"/>
            </a:rPr>
            <a:t>Artemis Overview &amp; Updates</a:t>
          </a:r>
        </a:p>
      </dsp:txBody>
      <dsp:txXfrm rot="10800000">
        <a:off x="550879" y="0"/>
        <a:ext cx="1778555" cy="182691"/>
      </dsp:txXfrm>
    </dsp:sp>
    <dsp:sp modelId="{5C4E1D77-7BAE-AE44-9117-3CF308176FB9}">
      <dsp:nvSpPr>
        <dsp:cNvPr id="0" name=""/>
        <dsp:cNvSpPr/>
      </dsp:nvSpPr>
      <dsp:spPr>
        <a:xfrm>
          <a:off x="413766" y="0"/>
          <a:ext cx="182880" cy="182880"/>
        </a:xfrm>
        <a:prstGeom prst="ellipse">
          <a:avLst/>
        </a:prstGeom>
        <a:solidFill>
          <a:srgbClr val="FF93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463119-0A16-304D-A40C-5605336E3852}">
      <dsp:nvSpPr>
        <dsp:cNvPr id="0" name=""/>
        <dsp:cNvSpPr/>
      </dsp:nvSpPr>
      <dsp:spPr>
        <a:xfrm rot="10800000">
          <a:off x="505206" y="0"/>
          <a:ext cx="1824228" cy="182691"/>
        </a:xfrm>
        <a:prstGeom prst="homePlate">
          <a:avLst/>
        </a:prstGeom>
        <a:solidFill>
          <a:schemeClr val="tx1">
            <a:lumMod val="85000"/>
            <a:lumOff val="1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645" tIns="30480" rIns="56896" bIns="30480" numCol="1" spcCol="1270" anchor="ctr" anchorCtr="0">
          <a:noAutofit/>
        </a:bodyPr>
        <a:lstStyle/>
        <a:p>
          <a:pPr marL="0" lvl="0" indent="0" algn="l" defTabSz="355600">
            <a:lnSpc>
              <a:spcPct val="90000"/>
            </a:lnSpc>
            <a:spcBef>
              <a:spcPct val="0"/>
            </a:spcBef>
            <a:spcAft>
              <a:spcPct val="35000"/>
            </a:spcAft>
            <a:buNone/>
          </a:pPr>
          <a:r>
            <a:rPr lang="en-US" sz="800" b="1" i="0" kern="1200" spc="0">
              <a:ln w="3175" cmpd="sng">
                <a:noFill/>
              </a:ln>
              <a:solidFill>
                <a:schemeClr val="bg1"/>
              </a:solidFill>
              <a:effectLst/>
              <a:latin typeface="Arial" panose="020B0604020202020204" pitchFamily="34" charset="0"/>
              <a:cs typeface="Arial" panose="020B0604020202020204" pitchFamily="34" charset="0"/>
            </a:rPr>
            <a:t>Artemis Overview &amp; Updates</a:t>
          </a:r>
          <a:endParaRPr lang="en-US" sz="800" b="1" i="0" kern="1200" spc="0" dirty="0">
            <a:ln w="3175" cmpd="sng">
              <a:noFill/>
            </a:ln>
            <a:solidFill>
              <a:schemeClr val="bg1"/>
            </a:solidFill>
            <a:effectLst/>
            <a:latin typeface="Arial" panose="020B0604020202020204" pitchFamily="34" charset="0"/>
            <a:cs typeface="Arial" panose="020B0604020202020204" pitchFamily="34" charset="0"/>
          </a:endParaRPr>
        </a:p>
      </dsp:txBody>
      <dsp:txXfrm rot="10800000">
        <a:off x="550879" y="0"/>
        <a:ext cx="1778555" cy="182691"/>
      </dsp:txXfrm>
    </dsp:sp>
    <dsp:sp modelId="{5C4E1D77-7BAE-AE44-9117-3CF308176FB9}">
      <dsp:nvSpPr>
        <dsp:cNvPr id="0" name=""/>
        <dsp:cNvSpPr/>
      </dsp:nvSpPr>
      <dsp:spPr>
        <a:xfrm>
          <a:off x="413766" y="0"/>
          <a:ext cx="182880" cy="182880"/>
        </a:xfrm>
        <a:prstGeom prst="ellipse">
          <a:avLst/>
        </a:prstGeom>
        <a:solidFill>
          <a:srgbClr val="FF93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463119-0A16-304D-A40C-5605336E3852}">
      <dsp:nvSpPr>
        <dsp:cNvPr id="0" name=""/>
        <dsp:cNvSpPr/>
      </dsp:nvSpPr>
      <dsp:spPr>
        <a:xfrm rot="10800000">
          <a:off x="505206" y="0"/>
          <a:ext cx="1824228" cy="182691"/>
        </a:xfrm>
        <a:prstGeom prst="homePlate">
          <a:avLst/>
        </a:prstGeom>
        <a:solidFill>
          <a:schemeClr val="tx1">
            <a:lumMod val="85000"/>
            <a:lumOff val="1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645" tIns="30480" rIns="56896" bIns="30480" numCol="1" spcCol="1270" anchor="ctr" anchorCtr="0">
          <a:noAutofit/>
        </a:bodyPr>
        <a:lstStyle/>
        <a:p>
          <a:pPr marL="0" lvl="0" indent="0" algn="l" defTabSz="355600">
            <a:lnSpc>
              <a:spcPct val="90000"/>
            </a:lnSpc>
            <a:spcBef>
              <a:spcPct val="0"/>
            </a:spcBef>
            <a:spcAft>
              <a:spcPct val="35000"/>
            </a:spcAft>
            <a:buNone/>
          </a:pPr>
          <a:r>
            <a:rPr lang="en-US" sz="800" b="1" i="0" kern="1200" spc="0">
              <a:ln w="3175" cmpd="sng">
                <a:noFill/>
              </a:ln>
              <a:solidFill>
                <a:schemeClr val="bg1"/>
              </a:solidFill>
              <a:effectLst/>
              <a:latin typeface="Arial" panose="020B0604020202020204" pitchFamily="34" charset="0"/>
              <a:cs typeface="Arial" panose="020B0604020202020204" pitchFamily="34" charset="0"/>
            </a:rPr>
            <a:t>Artemis Overview &amp; Updates</a:t>
          </a:r>
          <a:endParaRPr lang="en-US" sz="800" b="1" i="0" kern="1200" spc="0" dirty="0">
            <a:ln w="3175" cmpd="sng">
              <a:noFill/>
            </a:ln>
            <a:solidFill>
              <a:schemeClr val="bg1"/>
            </a:solidFill>
            <a:effectLst/>
            <a:latin typeface="Arial" panose="020B0604020202020204" pitchFamily="34" charset="0"/>
            <a:cs typeface="Arial" panose="020B0604020202020204" pitchFamily="34" charset="0"/>
          </a:endParaRPr>
        </a:p>
      </dsp:txBody>
      <dsp:txXfrm rot="10800000">
        <a:off x="550879" y="0"/>
        <a:ext cx="1778555" cy="182691"/>
      </dsp:txXfrm>
    </dsp:sp>
    <dsp:sp modelId="{5C4E1D77-7BAE-AE44-9117-3CF308176FB9}">
      <dsp:nvSpPr>
        <dsp:cNvPr id="0" name=""/>
        <dsp:cNvSpPr/>
      </dsp:nvSpPr>
      <dsp:spPr>
        <a:xfrm>
          <a:off x="413766" y="0"/>
          <a:ext cx="182880" cy="182880"/>
        </a:xfrm>
        <a:prstGeom prst="ellipse">
          <a:avLst/>
        </a:prstGeom>
        <a:solidFill>
          <a:srgbClr val="FF93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463119-0A16-304D-A40C-5605336E3852}">
      <dsp:nvSpPr>
        <dsp:cNvPr id="0" name=""/>
        <dsp:cNvSpPr/>
      </dsp:nvSpPr>
      <dsp:spPr>
        <a:xfrm rot="10800000">
          <a:off x="1724888" y="269"/>
          <a:ext cx="6222644" cy="630122"/>
        </a:xfrm>
        <a:prstGeom prst="homePlate">
          <a:avLst/>
        </a:prstGeom>
        <a:solidFill>
          <a:schemeClr val="tx1">
            <a:lumMod val="85000"/>
            <a:lumOff val="1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866" tIns="114300" rIns="213360" bIns="114300" numCol="1" spcCol="1270" anchor="ctr" anchorCtr="0">
          <a:noAutofit/>
        </a:bodyPr>
        <a:lstStyle/>
        <a:p>
          <a:pPr marL="0" lvl="0" indent="0" algn="l" defTabSz="1333500">
            <a:lnSpc>
              <a:spcPct val="90000"/>
            </a:lnSpc>
            <a:spcBef>
              <a:spcPct val="0"/>
            </a:spcBef>
            <a:spcAft>
              <a:spcPct val="35000"/>
            </a:spcAft>
            <a:buNone/>
          </a:pPr>
          <a:r>
            <a:rPr lang="en-US" sz="3000" b="1" i="0" kern="1200" spc="0" dirty="0">
              <a:ln w="3175" cmpd="sng">
                <a:noFill/>
              </a:ln>
              <a:solidFill>
                <a:schemeClr val="bg1"/>
              </a:solidFill>
              <a:effectLst/>
              <a:latin typeface="Arial" panose="020B0604020202020204" pitchFamily="34" charset="0"/>
              <a:cs typeface="Arial" panose="020B0604020202020204" pitchFamily="34" charset="0"/>
            </a:rPr>
            <a:t>Artemis Overview &amp; Updates</a:t>
          </a:r>
        </a:p>
      </dsp:txBody>
      <dsp:txXfrm rot="10800000">
        <a:off x="1882418" y="269"/>
        <a:ext cx="6065114" cy="630122"/>
      </dsp:txXfrm>
    </dsp:sp>
    <dsp:sp modelId="{5C4E1D77-7BAE-AE44-9117-3CF308176FB9}">
      <dsp:nvSpPr>
        <dsp:cNvPr id="0" name=""/>
        <dsp:cNvSpPr/>
      </dsp:nvSpPr>
      <dsp:spPr>
        <a:xfrm>
          <a:off x="1409827" y="269"/>
          <a:ext cx="630122" cy="630122"/>
        </a:xfrm>
        <a:prstGeom prst="ellipse">
          <a:avLst/>
        </a:prstGeom>
        <a:solidFill>
          <a:srgbClr val="FF93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B4F083-921D-134E-B747-8EB5065D668F}">
      <dsp:nvSpPr>
        <dsp:cNvPr id="0" name=""/>
        <dsp:cNvSpPr/>
      </dsp:nvSpPr>
      <dsp:spPr>
        <a:xfrm rot="10800000">
          <a:off x="1724888" y="787921"/>
          <a:ext cx="6222644" cy="630122"/>
        </a:xfrm>
        <a:prstGeom prst="homePlate">
          <a:avLst/>
        </a:prstGeom>
        <a:solidFill>
          <a:schemeClr val="tx1">
            <a:lumMod val="85000"/>
            <a:lumOff val="1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866" tIns="114300" rIns="213360" bIns="114300" numCol="1" spcCol="1270" anchor="ctr" anchorCtr="0">
          <a:noAutofit/>
        </a:bodyPr>
        <a:lstStyle/>
        <a:p>
          <a:pPr marL="0" lvl="0" indent="0" algn="l" defTabSz="1333500">
            <a:lnSpc>
              <a:spcPct val="90000"/>
            </a:lnSpc>
            <a:spcBef>
              <a:spcPct val="0"/>
            </a:spcBef>
            <a:spcAft>
              <a:spcPct val="35000"/>
            </a:spcAft>
            <a:buNone/>
          </a:pPr>
          <a:r>
            <a:rPr lang="en-US" sz="3000" b="1" i="0" kern="1200" dirty="0">
              <a:latin typeface="Arial" panose="020B0604020202020204" pitchFamily="34" charset="0"/>
              <a:cs typeface="Arial" panose="020B0604020202020204" pitchFamily="34" charset="0"/>
            </a:rPr>
            <a:t>Moon to Mars Architecture</a:t>
          </a:r>
        </a:p>
      </dsp:txBody>
      <dsp:txXfrm rot="10800000">
        <a:off x="1882418" y="787921"/>
        <a:ext cx="6065114" cy="630122"/>
      </dsp:txXfrm>
    </dsp:sp>
    <dsp:sp modelId="{4FBB1B33-9A8E-C142-86E3-BAF03DF569DE}">
      <dsp:nvSpPr>
        <dsp:cNvPr id="0" name=""/>
        <dsp:cNvSpPr/>
      </dsp:nvSpPr>
      <dsp:spPr>
        <a:xfrm>
          <a:off x="1409827" y="787921"/>
          <a:ext cx="630122" cy="630122"/>
        </a:xfrm>
        <a:prstGeom prst="ellipse">
          <a:avLst/>
        </a:prstGeom>
        <a:solidFill>
          <a:srgbClr val="FF7E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A8DDC3-348E-EB4E-9228-2557340A40F8}">
      <dsp:nvSpPr>
        <dsp:cNvPr id="0" name=""/>
        <dsp:cNvSpPr/>
      </dsp:nvSpPr>
      <dsp:spPr>
        <a:xfrm rot="10800000">
          <a:off x="1724888" y="1575574"/>
          <a:ext cx="6222644" cy="630122"/>
        </a:xfrm>
        <a:prstGeom prst="homePlate">
          <a:avLst/>
        </a:prstGeom>
        <a:solidFill>
          <a:schemeClr val="tx1">
            <a:lumMod val="85000"/>
            <a:lumOff val="1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866" tIns="114300" rIns="213360" bIns="114300" numCol="1" spcCol="1270" anchor="ctr" anchorCtr="0">
          <a:noAutofit/>
        </a:bodyPr>
        <a:lstStyle/>
        <a:p>
          <a:pPr marL="0" lvl="0" indent="0" algn="l" defTabSz="1333500">
            <a:lnSpc>
              <a:spcPct val="90000"/>
            </a:lnSpc>
            <a:spcBef>
              <a:spcPct val="0"/>
            </a:spcBef>
            <a:spcAft>
              <a:spcPct val="35000"/>
            </a:spcAft>
            <a:buNone/>
          </a:pPr>
          <a:r>
            <a:rPr lang="en-US" sz="3000" b="1" i="0" kern="1200" spc="0" dirty="0">
              <a:ln w="3175" cmpd="sng">
                <a:noFill/>
              </a:ln>
              <a:solidFill>
                <a:schemeClr val="bg1"/>
              </a:solidFill>
              <a:effectLst/>
              <a:latin typeface="Arial" panose="020B0604020202020204" pitchFamily="34" charset="0"/>
              <a:cs typeface="Arial" panose="020B0604020202020204" pitchFamily="34" charset="0"/>
            </a:rPr>
            <a:t>Future Lunar Ecosystem</a:t>
          </a:r>
        </a:p>
      </dsp:txBody>
      <dsp:txXfrm rot="10800000">
        <a:off x="1882418" y="1575574"/>
        <a:ext cx="6065114" cy="630122"/>
      </dsp:txXfrm>
    </dsp:sp>
    <dsp:sp modelId="{99E98A72-9264-2A4E-8625-28F4CDAE0FFF}">
      <dsp:nvSpPr>
        <dsp:cNvPr id="0" name=""/>
        <dsp:cNvSpPr/>
      </dsp:nvSpPr>
      <dsp:spPr>
        <a:xfrm>
          <a:off x="1409827" y="1575574"/>
          <a:ext cx="630122" cy="630122"/>
        </a:xfrm>
        <a:prstGeom prst="ellipse">
          <a:avLst/>
        </a:prstGeom>
        <a:solidFill>
          <a:srgbClr val="94209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B4F083-921D-134E-B747-8EB5065D668F}">
      <dsp:nvSpPr>
        <dsp:cNvPr id="0" name=""/>
        <dsp:cNvSpPr/>
      </dsp:nvSpPr>
      <dsp:spPr>
        <a:xfrm rot="10800000">
          <a:off x="504234" y="0"/>
          <a:ext cx="1825523" cy="182880"/>
        </a:xfrm>
        <a:prstGeom prst="homePlate">
          <a:avLst/>
        </a:prstGeom>
        <a:solidFill>
          <a:schemeClr val="tx1">
            <a:lumMod val="85000"/>
            <a:lumOff val="1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645" tIns="30480" rIns="56896" bIns="30480" numCol="1" spcCol="1270" anchor="ctr" anchorCtr="0">
          <a:noAutofit/>
        </a:bodyPr>
        <a:lstStyle/>
        <a:p>
          <a:pPr marL="0" lvl="0" indent="0" algn="l" defTabSz="355600">
            <a:lnSpc>
              <a:spcPct val="90000"/>
            </a:lnSpc>
            <a:spcBef>
              <a:spcPct val="0"/>
            </a:spcBef>
            <a:spcAft>
              <a:spcPct val="35000"/>
            </a:spcAft>
            <a:buNone/>
          </a:pPr>
          <a:r>
            <a:rPr lang="en-US" sz="800" b="1" i="0" kern="1200" dirty="0">
              <a:latin typeface="Arial" panose="020B0604020202020204" pitchFamily="34" charset="0"/>
              <a:cs typeface="Arial" panose="020B0604020202020204" pitchFamily="34" charset="0"/>
            </a:rPr>
            <a:t>Moon to Mars Architecture</a:t>
          </a:r>
        </a:p>
      </dsp:txBody>
      <dsp:txXfrm rot="10800000">
        <a:off x="549954" y="0"/>
        <a:ext cx="1779803" cy="182880"/>
      </dsp:txXfrm>
    </dsp:sp>
    <dsp:sp modelId="{4FBB1B33-9A8E-C142-86E3-BAF03DF569DE}">
      <dsp:nvSpPr>
        <dsp:cNvPr id="0" name=""/>
        <dsp:cNvSpPr/>
      </dsp:nvSpPr>
      <dsp:spPr>
        <a:xfrm>
          <a:off x="413442" y="0"/>
          <a:ext cx="182880" cy="182880"/>
        </a:xfrm>
        <a:prstGeom prst="ellipse">
          <a:avLst/>
        </a:prstGeom>
        <a:solidFill>
          <a:srgbClr val="FF7E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B4F083-921D-134E-B747-8EB5065D668F}">
      <dsp:nvSpPr>
        <dsp:cNvPr id="0" name=""/>
        <dsp:cNvSpPr/>
      </dsp:nvSpPr>
      <dsp:spPr>
        <a:xfrm rot="10800000">
          <a:off x="504234" y="0"/>
          <a:ext cx="1825523" cy="182880"/>
        </a:xfrm>
        <a:prstGeom prst="homePlate">
          <a:avLst/>
        </a:prstGeom>
        <a:solidFill>
          <a:schemeClr val="tx1">
            <a:lumMod val="85000"/>
            <a:lumOff val="1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645" tIns="30480" rIns="56896" bIns="30480" numCol="1" spcCol="1270" anchor="ctr" anchorCtr="0">
          <a:noAutofit/>
        </a:bodyPr>
        <a:lstStyle/>
        <a:p>
          <a:pPr marL="0" lvl="0" indent="0" algn="l" defTabSz="355600">
            <a:lnSpc>
              <a:spcPct val="90000"/>
            </a:lnSpc>
            <a:spcBef>
              <a:spcPct val="0"/>
            </a:spcBef>
            <a:spcAft>
              <a:spcPct val="35000"/>
            </a:spcAft>
            <a:buNone/>
          </a:pPr>
          <a:r>
            <a:rPr lang="en-US" sz="800" b="1" i="0" kern="1200" dirty="0">
              <a:latin typeface="Arial" panose="020B0604020202020204" pitchFamily="34" charset="0"/>
              <a:cs typeface="Arial" panose="020B0604020202020204" pitchFamily="34" charset="0"/>
            </a:rPr>
            <a:t>Moon to Mars Architecture</a:t>
          </a:r>
        </a:p>
      </dsp:txBody>
      <dsp:txXfrm rot="10800000">
        <a:off x="549954" y="0"/>
        <a:ext cx="1779803" cy="182880"/>
      </dsp:txXfrm>
    </dsp:sp>
    <dsp:sp modelId="{4FBB1B33-9A8E-C142-86E3-BAF03DF569DE}">
      <dsp:nvSpPr>
        <dsp:cNvPr id="0" name=""/>
        <dsp:cNvSpPr/>
      </dsp:nvSpPr>
      <dsp:spPr>
        <a:xfrm>
          <a:off x="413442" y="0"/>
          <a:ext cx="182880" cy="182880"/>
        </a:xfrm>
        <a:prstGeom prst="ellipse">
          <a:avLst/>
        </a:prstGeom>
        <a:solidFill>
          <a:srgbClr val="FF7E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B4F083-921D-134E-B747-8EB5065D668F}">
      <dsp:nvSpPr>
        <dsp:cNvPr id="0" name=""/>
        <dsp:cNvSpPr/>
      </dsp:nvSpPr>
      <dsp:spPr>
        <a:xfrm rot="10800000">
          <a:off x="504234" y="0"/>
          <a:ext cx="1825523" cy="182880"/>
        </a:xfrm>
        <a:prstGeom prst="homePlate">
          <a:avLst/>
        </a:prstGeom>
        <a:solidFill>
          <a:schemeClr val="tx1">
            <a:lumMod val="85000"/>
            <a:lumOff val="1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645" tIns="30480" rIns="56896" bIns="30480" numCol="1" spcCol="1270" anchor="ctr" anchorCtr="0">
          <a:noAutofit/>
        </a:bodyPr>
        <a:lstStyle/>
        <a:p>
          <a:pPr marL="0" lvl="0" indent="0" algn="l" defTabSz="355600">
            <a:lnSpc>
              <a:spcPct val="90000"/>
            </a:lnSpc>
            <a:spcBef>
              <a:spcPct val="0"/>
            </a:spcBef>
            <a:spcAft>
              <a:spcPct val="35000"/>
            </a:spcAft>
            <a:buNone/>
          </a:pPr>
          <a:r>
            <a:rPr lang="en-US" sz="800" b="1" i="0" kern="1200" dirty="0">
              <a:latin typeface="Arial" panose="020B0604020202020204" pitchFamily="34" charset="0"/>
              <a:cs typeface="Arial" panose="020B0604020202020204" pitchFamily="34" charset="0"/>
            </a:rPr>
            <a:t>Moon to Mars Architecture</a:t>
          </a:r>
        </a:p>
      </dsp:txBody>
      <dsp:txXfrm rot="10800000">
        <a:off x="549954" y="0"/>
        <a:ext cx="1779803" cy="182880"/>
      </dsp:txXfrm>
    </dsp:sp>
    <dsp:sp modelId="{4FBB1B33-9A8E-C142-86E3-BAF03DF569DE}">
      <dsp:nvSpPr>
        <dsp:cNvPr id="0" name=""/>
        <dsp:cNvSpPr/>
      </dsp:nvSpPr>
      <dsp:spPr>
        <a:xfrm>
          <a:off x="413442" y="0"/>
          <a:ext cx="182880" cy="182880"/>
        </a:xfrm>
        <a:prstGeom prst="ellipse">
          <a:avLst/>
        </a:prstGeom>
        <a:solidFill>
          <a:srgbClr val="FF7E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B4F083-921D-134E-B747-8EB5065D668F}">
      <dsp:nvSpPr>
        <dsp:cNvPr id="0" name=""/>
        <dsp:cNvSpPr/>
      </dsp:nvSpPr>
      <dsp:spPr>
        <a:xfrm rot="10800000">
          <a:off x="504234" y="0"/>
          <a:ext cx="1825523" cy="182880"/>
        </a:xfrm>
        <a:prstGeom prst="homePlate">
          <a:avLst/>
        </a:prstGeom>
        <a:solidFill>
          <a:schemeClr val="tx1">
            <a:lumMod val="85000"/>
            <a:lumOff val="1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645" tIns="30480" rIns="56896" bIns="30480" numCol="1" spcCol="1270" anchor="ctr" anchorCtr="0">
          <a:noAutofit/>
        </a:bodyPr>
        <a:lstStyle/>
        <a:p>
          <a:pPr marL="0" lvl="0" indent="0" algn="l" defTabSz="355600">
            <a:lnSpc>
              <a:spcPct val="90000"/>
            </a:lnSpc>
            <a:spcBef>
              <a:spcPct val="0"/>
            </a:spcBef>
            <a:spcAft>
              <a:spcPct val="35000"/>
            </a:spcAft>
            <a:buNone/>
          </a:pPr>
          <a:r>
            <a:rPr lang="en-US" sz="800" b="1" i="0" kern="1200" dirty="0">
              <a:latin typeface="Arial" panose="020B0604020202020204" pitchFamily="34" charset="0"/>
              <a:cs typeface="Arial" panose="020B0604020202020204" pitchFamily="34" charset="0"/>
            </a:rPr>
            <a:t>Moon to Mars Architecture</a:t>
          </a:r>
        </a:p>
      </dsp:txBody>
      <dsp:txXfrm rot="10800000">
        <a:off x="549954" y="0"/>
        <a:ext cx="1779803" cy="182880"/>
      </dsp:txXfrm>
    </dsp:sp>
    <dsp:sp modelId="{4FBB1B33-9A8E-C142-86E3-BAF03DF569DE}">
      <dsp:nvSpPr>
        <dsp:cNvPr id="0" name=""/>
        <dsp:cNvSpPr/>
      </dsp:nvSpPr>
      <dsp:spPr>
        <a:xfrm>
          <a:off x="413442" y="0"/>
          <a:ext cx="182880" cy="182880"/>
        </a:xfrm>
        <a:prstGeom prst="ellipse">
          <a:avLst/>
        </a:prstGeom>
        <a:solidFill>
          <a:srgbClr val="FF7E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B4F083-921D-134E-B747-8EB5065D668F}">
      <dsp:nvSpPr>
        <dsp:cNvPr id="0" name=""/>
        <dsp:cNvSpPr/>
      </dsp:nvSpPr>
      <dsp:spPr>
        <a:xfrm rot="10800000">
          <a:off x="504234" y="0"/>
          <a:ext cx="1825523" cy="182880"/>
        </a:xfrm>
        <a:prstGeom prst="homePlate">
          <a:avLst/>
        </a:prstGeom>
        <a:solidFill>
          <a:schemeClr val="tx1">
            <a:lumMod val="85000"/>
            <a:lumOff val="1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645" tIns="30480" rIns="56896" bIns="30480" numCol="1" spcCol="1270" anchor="ctr" anchorCtr="0">
          <a:noAutofit/>
        </a:bodyPr>
        <a:lstStyle/>
        <a:p>
          <a:pPr marL="0" lvl="0" indent="0" algn="l" defTabSz="355600">
            <a:lnSpc>
              <a:spcPct val="90000"/>
            </a:lnSpc>
            <a:spcBef>
              <a:spcPct val="0"/>
            </a:spcBef>
            <a:spcAft>
              <a:spcPct val="35000"/>
            </a:spcAft>
            <a:buNone/>
          </a:pPr>
          <a:r>
            <a:rPr lang="en-US" sz="800" b="1" i="0" kern="1200" dirty="0">
              <a:latin typeface="Arial" panose="020B0604020202020204" pitchFamily="34" charset="0"/>
              <a:cs typeface="Arial" panose="020B0604020202020204" pitchFamily="34" charset="0"/>
            </a:rPr>
            <a:t>Moon to Mars Architecture</a:t>
          </a:r>
        </a:p>
      </dsp:txBody>
      <dsp:txXfrm rot="10800000">
        <a:off x="549954" y="0"/>
        <a:ext cx="1779803" cy="182880"/>
      </dsp:txXfrm>
    </dsp:sp>
    <dsp:sp modelId="{4FBB1B33-9A8E-C142-86E3-BAF03DF569DE}">
      <dsp:nvSpPr>
        <dsp:cNvPr id="0" name=""/>
        <dsp:cNvSpPr/>
      </dsp:nvSpPr>
      <dsp:spPr>
        <a:xfrm>
          <a:off x="413442" y="0"/>
          <a:ext cx="182880" cy="182880"/>
        </a:xfrm>
        <a:prstGeom prst="ellipse">
          <a:avLst/>
        </a:prstGeom>
        <a:solidFill>
          <a:srgbClr val="FF7E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B4F083-921D-134E-B747-8EB5065D668F}">
      <dsp:nvSpPr>
        <dsp:cNvPr id="0" name=""/>
        <dsp:cNvSpPr/>
      </dsp:nvSpPr>
      <dsp:spPr>
        <a:xfrm rot="10800000">
          <a:off x="504234" y="0"/>
          <a:ext cx="1825523" cy="182880"/>
        </a:xfrm>
        <a:prstGeom prst="homePlate">
          <a:avLst/>
        </a:prstGeom>
        <a:solidFill>
          <a:schemeClr val="tx1">
            <a:lumMod val="85000"/>
            <a:lumOff val="1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645" tIns="30480" rIns="56896" bIns="30480" numCol="1" spcCol="1270" anchor="ctr" anchorCtr="0">
          <a:noAutofit/>
        </a:bodyPr>
        <a:lstStyle/>
        <a:p>
          <a:pPr marL="0" lvl="0" indent="0" algn="l" defTabSz="355600">
            <a:lnSpc>
              <a:spcPct val="90000"/>
            </a:lnSpc>
            <a:spcBef>
              <a:spcPct val="0"/>
            </a:spcBef>
            <a:spcAft>
              <a:spcPct val="35000"/>
            </a:spcAft>
            <a:buNone/>
          </a:pPr>
          <a:r>
            <a:rPr lang="en-US" sz="800" b="1" i="0" kern="1200" dirty="0">
              <a:latin typeface="Arial" panose="020B0604020202020204" pitchFamily="34" charset="0"/>
              <a:cs typeface="Arial" panose="020B0604020202020204" pitchFamily="34" charset="0"/>
            </a:rPr>
            <a:t>Moon to Mars Architecture</a:t>
          </a:r>
        </a:p>
      </dsp:txBody>
      <dsp:txXfrm rot="10800000">
        <a:off x="549954" y="0"/>
        <a:ext cx="1779803" cy="182880"/>
      </dsp:txXfrm>
    </dsp:sp>
    <dsp:sp modelId="{4FBB1B33-9A8E-C142-86E3-BAF03DF569DE}">
      <dsp:nvSpPr>
        <dsp:cNvPr id="0" name=""/>
        <dsp:cNvSpPr/>
      </dsp:nvSpPr>
      <dsp:spPr>
        <a:xfrm>
          <a:off x="413442" y="0"/>
          <a:ext cx="182880" cy="182880"/>
        </a:xfrm>
        <a:prstGeom prst="ellipse">
          <a:avLst/>
        </a:prstGeom>
        <a:solidFill>
          <a:srgbClr val="FF7E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B4F083-921D-134E-B747-8EB5065D668F}">
      <dsp:nvSpPr>
        <dsp:cNvPr id="0" name=""/>
        <dsp:cNvSpPr/>
      </dsp:nvSpPr>
      <dsp:spPr>
        <a:xfrm rot="10800000">
          <a:off x="504234" y="0"/>
          <a:ext cx="1825523" cy="182880"/>
        </a:xfrm>
        <a:prstGeom prst="homePlate">
          <a:avLst/>
        </a:prstGeom>
        <a:solidFill>
          <a:schemeClr val="tx1">
            <a:lumMod val="85000"/>
            <a:lumOff val="1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645" tIns="30480" rIns="56896" bIns="30480" numCol="1" spcCol="1270" anchor="ctr" anchorCtr="0">
          <a:noAutofit/>
        </a:bodyPr>
        <a:lstStyle/>
        <a:p>
          <a:pPr marL="0" lvl="0" indent="0" algn="l" defTabSz="355600">
            <a:lnSpc>
              <a:spcPct val="90000"/>
            </a:lnSpc>
            <a:spcBef>
              <a:spcPct val="0"/>
            </a:spcBef>
            <a:spcAft>
              <a:spcPct val="35000"/>
            </a:spcAft>
            <a:buNone/>
          </a:pPr>
          <a:r>
            <a:rPr lang="en-US" sz="800" b="1" i="0" kern="1200" dirty="0">
              <a:latin typeface="Arial" panose="020B0604020202020204" pitchFamily="34" charset="0"/>
              <a:cs typeface="Arial" panose="020B0604020202020204" pitchFamily="34" charset="0"/>
            </a:rPr>
            <a:t>Moon to Mars Architecture</a:t>
          </a:r>
        </a:p>
      </dsp:txBody>
      <dsp:txXfrm rot="10800000">
        <a:off x="549954" y="0"/>
        <a:ext cx="1779803" cy="182880"/>
      </dsp:txXfrm>
    </dsp:sp>
    <dsp:sp modelId="{4FBB1B33-9A8E-C142-86E3-BAF03DF569DE}">
      <dsp:nvSpPr>
        <dsp:cNvPr id="0" name=""/>
        <dsp:cNvSpPr/>
      </dsp:nvSpPr>
      <dsp:spPr>
        <a:xfrm>
          <a:off x="413442" y="0"/>
          <a:ext cx="182880" cy="182880"/>
        </a:xfrm>
        <a:prstGeom prst="ellipse">
          <a:avLst/>
        </a:prstGeom>
        <a:solidFill>
          <a:srgbClr val="FF7E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463119-0A16-304D-A40C-5605336E3852}">
      <dsp:nvSpPr>
        <dsp:cNvPr id="0" name=""/>
        <dsp:cNvSpPr/>
      </dsp:nvSpPr>
      <dsp:spPr>
        <a:xfrm rot="10800000">
          <a:off x="1724888" y="269"/>
          <a:ext cx="6222644" cy="630122"/>
        </a:xfrm>
        <a:prstGeom prst="homePlate">
          <a:avLst/>
        </a:prstGeom>
        <a:solidFill>
          <a:schemeClr val="tx1">
            <a:lumMod val="85000"/>
            <a:lumOff val="1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866" tIns="114300" rIns="213360" bIns="114300" numCol="1" spcCol="1270" anchor="ctr" anchorCtr="0">
          <a:noAutofit/>
        </a:bodyPr>
        <a:lstStyle/>
        <a:p>
          <a:pPr marL="0" lvl="0" indent="0" algn="l" defTabSz="1333500">
            <a:lnSpc>
              <a:spcPct val="90000"/>
            </a:lnSpc>
            <a:spcBef>
              <a:spcPct val="0"/>
            </a:spcBef>
            <a:spcAft>
              <a:spcPct val="35000"/>
            </a:spcAft>
            <a:buNone/>
          </a:pPr>
          <a:r>
            <a:rPr lang="en-US" sz="3000" b="1" i="0" kern="1200" spc="0" dirty="0">
              <a:ln w="3175" cmpd="sng">
                <a:noFill/>
              </a:ln>
              <a:solidFill>
                <a:schemeClr val="bg1"/>
              </a:solidFill>
              <a:effectLst/>
              <a:latin typeface="Arial" panose="020B0604020202020204" pitchFamily="34" charset="0"/>
              <a:cs typeface="Arial" panose="020B0604020202020204" pitchFamily="34" charset="0"/>
            </a:rPr>
            <a:t>Artemis Overview &amp; Updates</a:t>
          </a:r>
        </a:p>
      </dsp:txBody>
      <dsp:txXfrm rot="10800000">
        <a:off x="1882418" y="269"/>
        <a:ext cx="6065114" cy="630122"/>
      </dsp:txXfrm>
    </dsp:sp>
    <dsp:sp modelId="{5C4E1D77-7BAE-AE44-9117-3CF308176FB9}">
      <dsp:nvSpPr>
        <dsp:cNvPr id="0" name=""/>
        <dsp:cNvSpPr/>
      </dsp:nvSpPr>
      <dsp:spPr>
        <a:xfrm>
          <a:off x="1409827" y="269"/>
          <a:ext cx="630122" cy="630122"/>
        </a:xfrm>
        <a:prstGeom prst="ellipse">
          <a:avLst/>
        </a:prstGeom>
        <a:solidFill>
          <a:srgbClr val="FF93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0B4F083-921D-134E-B747-8EB5065D668F}">
      <dsp:nvSpPr>
        <dsp:cNvPr id="0" name=""/>
        <dsp:cNvSpPr/>
      </dsp:nvSpPr>
      <dsp:spPr>
        <a:xfrm rot="10800000">
          <a:off x="1724888" y="787921"/>
          <a:ext cx="6222644" cy="630122"/>
        </a:xfrm>
        <a:prstGeom prst="homePlate">
          <a:avLst/>
        </a:prstGeom>
        <a:solidFill>
          <a:schemeClr val="tx1">
            <a:lumMod val="85000"/>
            <a:lumOff val="1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866" tIns="114300" rIns="213360" bIns="114300" numCol="1" spcCol="1270" anchor="ctr" anchorCtr="0">
          <a:noAutofit/>
        </a:bodyPr>
        <a:lstStyle/>
        <a:p>
          <a:pPr marL="0" lvl="0" indent="0" algn="l" defTabSz="1333500">
            <a:lnSpc>
              <a:spcPct val="90000"/>
            </a:lnSpc>
            <a:spcBef>
              <a:spcPct val="0"/>
            </a:spcBef>
            <a:spcAft>
              <a:spcPct val="35000"/>
            </a:spcAft>
            <a:buNone/>
          </a:pPr>
          <a:r>
            <a:rPr lang="en-US" sz="3000" b="1" i="0" kern="1200" dirty="0">
              <a:latin typeface="Arial" panose="020B0604020202020204" pitchFamily="34" charset="0"/>
              <a:cs typeface="Arial" panose="020B0604020202020204" pitchFamily="34" charset="0"/>
            </a:rPr>
            <a:t>Moon to Mars Architecture</a:t>
          </a:r>
        </a:p>
      </dsp:txBody>
      <dsp:txXfrm rot="10800000">
        <a:off x="1882418" y="787921"/>
        <a:ext cx="6065114" cy="630122"/>
      </dsp:txXfrm>
    </dsp:sp>
    <dsp:sp modelId="{4FBB1B33-9A8E-C142-86E3-BAF03DF569DE}">
      <dsp:nvSpPr>
        <dsp:cNvPr id="0" name=""/>
        <dsp:cNvSpPr/>
      </dsp:nvSpPr>
      <dsp:spPr>
        <a:xfrm>
          <a:off x="1409827" y="787921"/>
          <a:ext cx="630122" cy="630122"/>
        </a:xfrm>
        <a:prstGeom prst="ellipse">
          <a:avLst/>
        </a:prstGeom>
        <a:solidFill>
          <a:srgbClr val="FF7E7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AA8DDC3-348E-EB4E-9228-2557340A40F8}">
      <dsp:nvSpPr>
        <dsp:cNvPr id="0" name=""/>
        <dsp:cNvSpPr/>
      </dsp:nvSpPr>
      <dsp:spPr>
        <a:xfrm rot="10800000">
          <a:off x="1724888" y="1575574"/>
          <a:ext cx="6222644" cy="630122"/>
        </a:xfrm>
        <a:prstGeom prst="homePlate">
          <a:avLst/>
        </a:prstGeom>
        <a:solidFill>
          <a:schemeClr val="tx1">
            <a:lumMod val="85000"/>
            <a:lumOff val="1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7866" tIns="114300" rIns="213360" bIns="114300" numCol="1" spcCol="1270" anchor="ctr" anchorCtr="0">
          <a:noAutofit/>
        </a:bodyPr>
        <a:lstStyle/>
        <a:p>
          <a:pPr marL="0" lvl="0" indent="0" algn="l" defTabSz="1333500">
            <a:lnSpc>
              <a:spcPct val="90000"/>
            </a:lnSpc>
            <a:spcBef>
              <a:spcPct val="0"/>
            </a:spcBef>
            <a:spcAft>
              <a:spcPct val="35000"/>
            </a:spcAft>
            <a:buNone/>
          </a:pPr>
          <a:r>
            <a:rPr lang="en-US" sz="3000" b="1" i="0" kern="1200" spc="0" dirty="0">
              <a:ln w="3175" cmpd="sng">
                <a:noFill/>
              </a:ln>
              <a:solidFill>
                <a:schemeClr val="bg1"/>
              </a:solidFill>
              <a:effectLst/>
              <a:latin typeface="Arial" panose="020B0604020202020204" pitchFamily="34" charset="0"/>
              <a:cs typeface="Arial" panose="020B0604020202020204" pitchFamily="34" charset="0"/>
            </a:rPr>
            <a:t>Future Lunar Ecosystem</a:t>
          </a:r>
        </a:p>
      </dsp:txBody>
      <dsp:txXfrm rot="10800000">
        <a:off x="1882418" y="1575574"/>
        <a:ext cx="6065114" cy="630122"/>
      </dsp:txXfrm>
    </dsp:sp>
    <dsp:sp modelId="{99E98A72-9264-2A4E-8625-28F4CDAE0FFF}">
      <dsp:nvSpPr>
        <dsp:cNvPr id="0" name=""/>
        <dsp:cNvSpPr/>
      </dsp:nvSpPr>
      <dsp:spPr>
        <a:xfrm>
          <a:off x="1409827" y="1575574"/>
          <a:ext cx="630122" cy="630122"/>
        </a:xfrm>
        <a:prstGeom prst="ellipse">
          <a:avLst/>
        </a:prstGeom>
        <a:solidFill>
          <a:srgbClr val="94209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A8DDC3-348E-EB4E-9228-2557340A40F8}">
      <dsp:nvSpPr>
        <dsp:cNvPr id="0" name=""/>
        <dsp:cNvSpPr/>
      </dsp:nvSpPr>
      <dsp:spPr>
        <a:xfrm rot="10800000">
          <a:off x="505206" y="0"/>
          <a:ext cx="1824228" cy="182880"/>
        </a:xfrm>
        <a:prstGeom prst="homePlate">
          <a:avLst/>
        </a:prstGeom>
        <a:solidFill>
          <a:schemeClr val="tx1">
            <a:lumMod val="85000"/>
            <a:lumOff val="1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645" tIns="30480" rIns="56896" bIns="30480" numCol="1" spcCol="1270" anchor="ctr" anchorCtr="0">
          <a:noAutofit/>
        </a:bodyPr>
        <a:lstStyle/>
        <a:p>
          <a:pPr marL="0" lvl="0" indent="0" algn="l" defTabSz="355600">
            <a:lnSpc>
              <a:spcPct val="90000"/>
            </a:lnSpc>
            <a:spcBef>
              <a:spcPct val="0"/>
            </a:spcBef>
            <a:spcAft>
              <a:spcPct val="35000"/>
            </a:spcAft>
            <a:buNone/>
          </a:pPr>
          <a:r>
            <a:rPr lang="en-US" sz="800" b="1" i="0" kern="1200" spc="0" dirty="0">
              <a:ln w="3175" cmpd="sng">
                <a:noFill/>
              </a:ln>
              <a:solidFill>
                <a:schemeClr val="bg1"/>
              </a:solidFill>
              <a:effectLst/>
              <a:latin typeface="Arial" panose="020B0604020202020204" pitchFamily="34" charset="0"/>
              <a:cs typeface="Arial" panose="020B0604020202020204" pitchFamily="34" charset="0"/>
            </a:rPr>
            <a:t>Future Lunar Ecosystem</a:t>
          </a:r>
        </a:p>
      </dsp:txBody>
      <dsp:txXfrm rot="10800000">
        <a:off x="550926" y="0"/>
        <a:ext cx="1778508" cy="182880"/>
      </dsp:txXfrm>
    </dsp:sp>
    <dsp:sp modelId="{99E98A72-9264-2A4E-8625-28F4CDAE0FFF}">
      <dsp:nvSpPr>
        <dsp:cNvPr id="0" name=""/>
        <dsp:cNvSpPr/>
      </dsp:nvSpPr>
      <dsp:spPr>
        <a:xfrm>
          <a:off x="413766" y="0"/>
          <a:ext cx="182880" cy="182880"/>
        </a:xfrm>
        <a:prstGeom prst="ellipse">
          <a:avLst/>
        </a:prstGeom>
        <a:solidFill>
          <a:srgbClr val="94209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A8DDC3-348E-EB4E-9228-2557340A40F8}">
      <dsp:nvSpPr>
        <dsp:cNvPr id="0" name=""/>
        <dsp:cNvSpPr/>
      </dsp:nvSpPr>
      <dsp:spPr>
        <a:xfrm rot="10800000">
          <a:off x="505206" y="0"/>
          <a:ext cx="1824228" cy="182880"/>
        </a:xfrm>
        <a:prstGeom prst="homePlate">
          <a:avLst/>
        </a:prstGeom>
        <a:solidFill>
          <a:schemeClr val="tx1">
            <a:lumMod val="85000"/>
            <a:lumOff val="1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645" tIns="30480" rIns="56896" bIns="30480" numCol="1" spcCol="1270" anchor="ctr" anchorCtr="0">
          <a:noAutofit/>
        </a:bodyPr>
        <a:lstStyle/>
        <a:p>
          <a:pPr marL="0" lvl="0" indent="0" algn="l" defTabSz="355600">
            <a:lnSpc>
              <a:spcPct val="90000"/>
            </a:lnSpc>
            <a:spcBef>
              <a:spcPct val="0"/>
            </a:spcBef>
            <a:spcAft>
              <a:spcPct val="35000"/>
            </a:spcAft>
            <a:buNone/>
          </a:pPr>
          <a:r>
            <a:rPr lang="en-US" sz="800" b="1" i="0" kern="1200" spc="0" dirty="0">
              <a:ln w="3175" cmpd="sng">
                <a:noFill/>
              </a:ln>
              <a:solidFill>
                <a:schemeClr val="bg1"/>
              </a:solidFill>
              <a:effectLst/>
              <a:latin typeface="Arial" panose="020B0604020202020204" pitchFamily="34" charset="0"/>
              <a:cs typeface="Arial" panose="020B0604020202020204" pitchFamily="34" charset="0"/>
            </a:rPr>
            <a:t>Future Lunar Ecosystem</a:t>
          </a:r>
        </a:p>
      </dsp:txBody>
      <dsp:txXfrm rot="10800000">
        <a:off x="550926" y="0"/>
        <a:ext cx="1778508" cy="182880"/>
      </dsp:txXfrm>
    </dsp:sp>
    <dsp:sp modelId="{99E98A72-9264-2A4E-8625-28F4CDAE0FFF}">
      <dsp:nvSpPr>
        <dsp:cNvPr id="0" name=""/>
        <dsp:cNvSpPr/>
      </dsp:nvSpPr>
      <dsp:spPr>
        <a:xfrm>
          <a:off x="413766" y="0"/>
          <a:ext cx="182880" cy="182880"/>
        </a:xfrm>
        <a:prstGeom prst="ellipse">
          <a:avLst/>
        </a:prstGeom>
        <a:solidFill>
          <a:srgbClr val="94209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A8DDC3-348E-EB4E-9228-2557340A40F8}">
      <dsp:nvSpPr>
        <dsp:cNvPr id="0" name=""/>
        <dsp:cNvSpPr/>
      </dsp:nvSpPr>
      <dsp:spPr>
        <a:xfrm rot="10800000">
          <a:off x="505206" y="0"/>
          <a:ext cx="1824228" cy="182880"/>
        </a:xfrm>
        <a:prstGeom prst="homePlate">
          <a:avLst/>
        </a:prstGeom>
        <a:solidFill>
          <a:schemeClr val="tx1">
            <a:lumMod val="85000"/>
            <a:lumOff val="1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645" tIns="30480" rIns="56896" bIns="30480" numCol="1" spcCol="1270" anchor="ctr" anchorCtr="0">
          <a:noAutofit/>
        </a:bodyPr>
        <a:lstStyle/>
        <a:p>
          <a:pPr marL="0" lvl="0" indent="0" algn="l" defTabSz="355600">
            <a:lnSpc>
              <a:spcPct val="90000"/>
            </a:lnSpc>
            <a:spcBef>
              <a:spcPct val="0"/>
            </a:spcBef>
            <a:spcAft>
              <a:spcPct val="35000"/>
            </a:spcAft>
            <a:buNone/>
          </a:pPr>
          <a:r>
            <a:rPr lang="en-US" sz="800" b="1" i="0" kern="1200" spc="0" dirty="0">
              <a:ln w="3175" cmpd="sng">
                <a:noFill/>
              </a:ln>
              <a:solidFill>
                <a:schemeClr val="bg1"/>
              </a:solidFill>
              <a:effectLst/>
              <a:latin typeface="Arial" panose="020B0604020202020204" pitchFamily="34" charset="0"/>
              <a:cs typeface="Arial" panose="020B0604020202020204" pitchFamily="34" charset="0"/>
            </a:rPr>
            <a:t>Future Lunar Ecosystem</a:t>
          </a:r>
        </a:p>
      </dsp:txBody>
      <dsp:txXfrm rot="10800000">
        <a:off x="550926" y="0"/>
        <a:ext cx="1778508" cy="182880"/>
      </dsp:txXfrm>
    </dsp:sp>
    <dsp:sp modelId="{99E98A72-9264-2A4E-8625-28F4CDAE0FFF}">
      <dsp:nvSpPr>
        <dsp:cNvPr id="0" name=""/>
        <dsp:cNvSpPr/>
      </dsp:nvSpPr>
      <dsp:spPr>
        <a:xfrm>
          <a:off x="413766" y="0"/>
          <a:ext cx="182880" cy="182880"/>
        </a:xfrm>
        <a:prstGeom prst="ellipse">
          <a:avLst/>
        </a:prstGeom>
        <a:solidFill>
          <a:srgbClr val="94209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A8DDC3-348E-EB4E-9228-2557340A40F8}">
      <dsp:nvSpPr>
        <dsp:cNvPr id="0" name=""/>
        <dsp:cNvSpPr/>
      </dsp:nvSpPr>
      <dsp:spPr>
        <a:xfrm rot="10800000">
          <a:off x="505206" y="0"/>
          <a:ext cx="1824228" cy="182880"/>
        </a:xfrm>
        <a:prstGeom prst="homePlate">
          <a:avLst/>
        </a:prstGeom>
        <a:solidFill>
          <a:schemeClr val="tx1">
            <a:lumMod val="85000"/>
            <a:lumOff val="1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645" tIns="30480" rIns="56896" bIns="30480" numCol="1" spcCol="1270" anchor="ctr" anchorCtr="0">
          <a:noAutofit/>
        </a:bodyPr>
        <a:lstStyle/>
        <a:p>
          <a:pPr marL="0" lvl="0" indent="0" algn="l" defTabSz="355600">
            <a:lnSpc>
              <a:spcPct val="90000"/>
            </a:lnSpc>
            <a:spcBef>
              <a:spcPct val="0"/>
            </a:spcBef>
            <a:spcAft>
              <a:spcPct val="35000"/>
            </a:spcAft>
            <a:buNone/>
          </a:pPr>
          <a:r>
            <a:rPr lang="en-US" sz="800" b="1" i="0" kern="1200" spc="0" dirty="0">
              <a:ln w="3175" cmpd="sng">
                <a:noFill/>
              </a:ln>
              <a:solidFill>
                <a:schemeClr val="bg1"/>
              </a:solidFill>
              <a:effectLst/>
              <a:latin typeface="Arial" panose="020B0604020202020204" pitchFamily="34" charset="0"/>
              <a:cs typeface="Arial" panose="020B0604020202020204" pitchFamily="34" charset="0"/>
            </a:rPr>
            <a:t>Future Lunar Ecosystem</a:t>
          </a:r>
        </a:p>
      </dsp:txBody>
      <dsp:txXfrm rot="10800000">
        <a:off x="550926" y="0"/>
        <a:ext cx="1778508" cy="182880"/>
      </dsp:txXfrm>
    </dsp:sp>
    <dsp:sp modelId="{99E98A72-9264-2A4E-8625-28F4CDAE0FFF}">
      <dsp:nvSpPr>
        <dsp:cNvPr id="0" name=""/>
        <dsp:cNvSpPr/>
      </dsp:nvSpPr>
      <dsp:spPr>
        <a:xfrm>
          <a:off x="413766" y="0"/>
          <a:ext cx="182880" cy="182880"/>
        </a:xfrm>
        <a:prstGeom prst="ellipse">
          <a:avLst/>
        </a:prstGeom>
        <a:solidFill>
          <a:srgbClr val="94209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A8DDC3-348E-EB4E-9228-2557340A40F8}">
      <dsp:nvSpPr>
        <dsp:cNvPr id="0" name=""/>
        <dsp:cNvSpPr/>
      </dsp:nvSpPr>
      <dsp:spPr>
        <a:xfrm rot="10800000">
          <a:off x="505206" y="0"/>
          <a:ext cx="1824228" cy="182880"/>
        </a:xfrm>
        <a:prstGeom prst="homePlate">
          <a:avLst/>
        </a:prstGeom>
        <a:solidFill>
          <a:schemeClr val="tx1">
            <a:lumMod val="85000"/>
            <a:lumOff val="1500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645" tIns="30480" rIns="56896" bIns="30480" numCol="1" spcCol="1270" anchor="ctr" anchorCtr="0">
          <a:noAutofit/>
        </a:bodyPr>
        <a:lstStyle/>
        <a:p>
          <a:pPr marL="0" lvl="0" indent="0" algn="l" defTabSz="355600">
            <a:lnSpc>
              <a:spcPct val="90000"/>
            </a:lnSpc>
            <a:spcBef>
              <a:spcPct val="0"/>
            </a:spcBef>
            <a:spcAft>
              <a:spcPct val="35000"/>
            </a:spcAft>
            <a:buNone/>
          </a:pPr>
          <a:r>
            <a:rPr lang="en-US" sz="800" b="1" i="0" kern="1200" spc="0" dirty="0">
              <a:ln w="3175" cmpd="sng">
                <a:noFill/>
              </a:ln>
              <a:solidFill>
                <a:schemeClr val="bg1"/>
              </a:solidFill>
              <a:effectLst/>
              <a:latin typeface="Arial" panose="020B0604020202020204" pitchFamily="34" charset="0"/>
              <a:cs typeface="Arial" panose="020B0604020202020204" pitchFamily="34" charset="0"/>
            </a:rPr>
            <a:t>Future Lunar Ecosystem</a:t>
          </a:r>
        </a:p>
      </dsp:txBody>
      <dsp:txXfrm rot="10800000">
        <a:off x="550926" y="0"/>
        <a:ext cx="1778508" cy="182880"/>
      </dsp:txXfrm>
    </dsp:sp>
    <dsp:sp modelId="{99E98A72-9264-2A4E-8625-28F4CDAE0FFF}">
      <dsp:nvSpPr>
        <dsp:cNvPr id="0" name=""/>
        <dsp:cNvSpPr/>
      </dsp:nvSpPr>
      <dsp:spPr>
        <a:xfrm>
          <a:off x="413766" y="0"/>
          <a:ext cx="182880" cy="182880"/>
        </a:xfrm>
        <a:prstGeom prst="ellipse">
          <a:avLst/>
        </a:prstGeom>
        <a:solidFill>
          <a:srgbClr val="94209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399209-8C4A-9244-999E-69C801E039FC}" type="datetimeFigureOut">
              <a:rPr lang="en-US" smtClean="0"/>
              <a:t>11/27/23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F5FBF5-1953-E546-95A0-BF85F3D35360}" type="slidenum">
              <a:rPr lang="en-US" smtClean="0"/>
              <a:t>‹#›</a:t>
            </a:fld>
            <a:endParaRPr lang="en-US"/>
          </a:p>
        </p:txBody>
      </p:sp>
    </p:spTree>
    <p:extLst>
      <p:ext uri="{BB962C8B-B14F-4D97-AF65-F5344CB8AC3E}">
        <p14:creationId xmlns:p14="http://schemas.microsoft.com/office/powerpoint/2010/main" val="644457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11230EA-7347-BB41-3BB4-B5C025B6597C}"/>
              </a:ext>
            </a:extLst>
          </p:cNvPr>
          <p:cNvPicPr>
            <a:picLocks noChangeAspect="1"/>
          </p:cNvPicPr>
          <p:nvPr userDrawn="1"/>
        </p:nvPicPr>
        <p:blipFill>
          <a:blip r:embed="rId2"/>
          <a:stretch>
            <a:fillRect/>
          </a:stretch>
        </p:blipFill>
        <p:spPr>
          <a:xfrm>
            <a:off x="0" y="-9541"/>
            <a:ext cx="12192000" cy="6869089"/>
          </a:xfrm>
          <a:prstGeom prst="rect">
            <a:avLst/>
          </a:prstGeom>
        </p:spPr>
      </p:pic>
      <p:sp>
        <p:nvSpPr>
          <p:cNvPr id="4" name="Date Placeholder 3">
            <a:extLst>
              <a:ext uri="{FF2B5EF4-FFF2-40B4-BE49-F238E27FC236}">
                <a16:creationId xmlns:a16="http://schemas.microsoft.com/office/drawing/2014/main" id="{59AD09C8-BAD8-E465-41E7-14A779F4F6E5}"/>
              </a:ext>
            </a:extLst>
          </p:cNvPr>
          <p:cNvSpPr>
            <a:spLocks noGrp="1"/>
          </p:cNvSpPr>
          <p:nvPr>
            <p:ph type="dt" sz="half" idx="10"/>
          </p:nvPr>
        </p:nvSpPr>
        <p:spPr/>
        <p:txBody>
          <a:bodyPr/>
          <a:lstStyle/>
          <a:p>
            <a:fld id="{E9241FA4-30C7-2E4C-9D25-13D05A39A0B1}" type="datetime1">
              <a:rPr lang="en-US" smtClean="0"/>
              <a:t>11/27/23</a:t>
            </a:fld>
            <a:endParaRPr lang="en-US" dirty="0"/>
          </a:p>
        </p:txBody>
      </p:sp>
      <p:sp>
        <p:nvSpPr>
          <p:cNvPr id="6" name="Slide Number Placeholder 5">
            <a:extLst>
              <a:ext uri="{FF2B5EF4-FFF2-40B4-BE49-F238E27FC236}">
                <a16:creationId xmlns:a16="http://schemas.microsoft.com/office/drawing/2014/main" id="{C49E2C66-43C2-4CE6-33C3-60B2781059A1}"/>
              </a:ext>
            </a:extLst>
          </p:cNvPr>
          <p:cNvSpPr>
            <a:spLocks noGrp="1"/>
          </p:cNvSpPr>
          <p:nvPr>
            <p:ph type="sldNum" sz="quarter" idx="12"/>
          </p:nvPr>
        </p:nvSpPr>
        <p:spPr/>
        <p:txBody>
          <a:bodyPr/>
          <a:lstStyle/>
          <a:p>
            <a:fld id="{599188E5-7839-BE48-AF54-346B33EA7DE9}" type="slidenum">
              <a:rPr lang="en-US" smtClean="0"/>
              <a:t>‹#›</a:t>
            </a:fld>
            <a:endParaRPr lang="en-US"/>
          </a:p>
        </p:txBody>
      </p:sp>
      <p:sp>
        <p:nvSpPr>
          <p:cNvPr id="2" name="Title 1">
            <a:extLst>
              <a:ext uri="{FF2B5EF4-FFF2-40B4-BE49-F238E27FC236}">
                <a16:creationId xmlns:a16="http://schemas.microsoft.com/office/drawing/2014/main" id="{800A8450-5160-49FD-06A5-A3E177876C61}"/>
              </a:ext>
            </a:extLst>
          </p:cNvPr>
          <p:cNvSpPr>
            <a:spLocks noGrp="1"/>
          </p:cNvSpPr>
          <p:nvPr>
            <p:ph type="ctrTitle"/>
          </p:nvPr>
        </p:nvSpPr>
        <p:spPr>
          <a:xfrm>
            <a:off x="2952924" y="3234141"/>
            <a:ext cx="8827595" cy="705803"/>
          </a:xfrm>
        </p:spPr>
        <p:txBody>
          <a:bodyPr anchor="b">
            <a:normAutofit/>
          </a:bodyPr>
          <a:lstStyle>
            <a:lvl1pPr algn="r">
              <a:defRPr sz="32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A08CB823-F395-A49C-4885-710AB145FE8E}"/>
              </a:ext>
            </a:extLst>
          </p:cNvPr>
          <p:cNvSpPr>
            <a:spLocks noGrp="1"/>
          </p:cNvSpPr>
          <p:nvPr>
            <p:ph type="subTitle" idx="1"/>
          </p:nvPr>
        </p:nvSpPr>
        <p:spPr>
          <a:xfrm>
            <a:off x="2952924" y="3964908"/>
            <a:ext cx="8827596" cy="404596"/>
          </a:xfrm>
        </p:spPr>
        <p:txBody>
          <a:bodyPr>
            <a:normAutofit/>
          </a:bodyPr>
          <a:lstStyle>
            <a:lvl1pPr marL="0" indent="0" algn="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6" name="Text Placeholder 15">
            <a:extLst>
              <a:ext uri="{FF2B5EF4-FFF2-40B4-BE49-F238E27FC236}">
                <a16:creationId xmlns:a16="http://schemas.microsoft.com/office/drawing/2014/main" id="{4A56C69C-192F-CF55-642E-4415D1CF9325}"/>
              </a:ext>
            </a:extLst>
          </p:cNvPr>
          <p:cNvSpPr>
            <a:spLocks noGrp="1"/>
          </p:cNvSpPr>
          <p:nvPr>
            <p:ph type="body" sz="quarter" idx="13" hasCustomPrompt="1"/>
          </p:nvPr>
        </p:nvSpPr>
        <p:spPr>
          <a:xfrm>
            <a:off x="8740456" y="4851701"/>
            <a:ext cx="3040063" cy="333375"/>
          </a:xfrm>
        </p:spPr>
        <p:txBody>
          <a:bodyPr>
            <a:noAutofit/>
          </a:bodyPr>
          <a:lstStyle>
            <a:lvl1pPr marL="0" indent="0" algn="r">
              <a:buNone/>
              <a:defRPr sz="1400">
                <a:solidFill>
                  <a:schemeClr val="bg1"/>
                </a:solidFill>
              </a:defRPr>
            </a:lvl1pPr>
          </a:lstStyle>
          <a:p>
            <a:pPr lvl="0"/>
            <a:r>
              <a:rPr lang="en-US" dirty="0"/>
              <a:t>Click to edit presenter name, title</a:t>
            </a:r>
          </a:p>
        </p:txBody>
      </p:sp>
      <p:pic>
        <p:nvPicPr>
          <p:cNvPr id="9" name="Picture 8">
            <a:extLst>
              <a:ext uri="{FF2B5EF4-FFF2-40B4-BE49-F238E27FC236}">
                <a16:creationId xmlns:a16="http://schemas.microsoft.com/office/drawing/2014/main" id="{83468A07-4F93-861B-1C5D-6D375441CC7D}"/>
              </a:ext>
            </a:extLst>
          </p:cNvPr>
          <p:cNvPicPr>
            <a:picLocks noChangeAspect="1"/>
          </p:cNvPicPr>
          <p:nvPr userDrawn="1"/>
        </p:nvPicPr>
        <p:blipFill>
          <a:blip r:embed="rId3"/>
          <a:stretch>
            <a:fillRect/>
          </a:stretch>
        </p:blipFill>
        <p:spPr>
          <a:xfrm>
            <a:off x="5953759" y="6000649"/>
            <a:ext cx="5874041" cy="544838"/>
          </a:xfrm>
          <a:prstGeom prst="rect">
            <a:avLst/>
          </a:prstGeom>
        </p:spPr>
      </p:pic>
      <p:sp>
        <p:nvSpPr>
          <p:cNvPr id="7" name="Text Placeholder 15">
            <a:extLst>
              <a:ext uri="{FF2B5EF4-FFF2-40B4-BE49-F238E27FC236}">
                <a16:creationId xmlns:a16="http://schemas.microsoft.com/office/drawing/2014/main" id="{59E08FF9-80B1-386F-0283-68CF8921C481}"/>
              </a:ext>
            </a:extLst>
          </p:cNvPr>
          <p:cNvSpPr>
            <a:spLocks noGrp="1"/>
          </p:cNvSpPr>
          <p:nvPr>
            <p:ph type="body" sz="quarter" idx="14" hasCustomPrompt="1"/>
          </p:nvPr>
        </p:nvSpPr>
        <p:spPr>
          <a:xfrm>
            <a:off x="8740455" y="5237714"/>
            <a:ext cx="3040063" cy="333375"/>
          </a:xfrm>
        </p:spPr>
        <p:txBody>
          <a:bodyPr>
            <a:noAutofit/>
          </a:bodyPr>
          <a:lstStyle>
            <a:lvl1pPr marL="0" indent="0" algn="r">
              <a:buNone/>
              <a:defRPr sz="1400">
                <a:solidFill>
                  <a:schemeClr val="bg1"/>
                </a:solidFill>
              </a:defRPr>
            </a:lvl1pPr>
          </a:lstStyle>
          <a:p>
            <a:pPr lvl="0"/>
            <a:r>
              <a:rPr lang="en-US" dirty="0"/>
              <a:t>Click to edit date</a:t>
            </a:r>
          </a:p>
        </p:txBody>
      </p:sp>
    </p:spTree>
    <p:extLst>
      <p:ext uri="{BB962C8B-B14F-4D97-AF65-F5344CB8AC3E}">
        <p14:creationId xmlns:p14="http://schemas.microsoft.com/office/powerpoint/2010/main" val="2300889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46A0E5-C6A1-3858-721A-0D356A01CE3C}"/>
              </a:ext>
            </a:extLst>
          </p:cNvPr>
          <p:cNvSpPr/>
          <p:nvPr userDrawn="1"/>
        </p:nvSpPr>
        <p:spPr>
          <a:xfrm rot="10800000" flipV="1">
            <a:off x="0" y="1115120"/>
            <a:ext cx="12192000" cy="119800"/>
          </a:xfrm>
          <a:prstGeom prst="rect">
            <a:avLst/>
          </a:prstGeom>
          <a:gradFill>
            <a:gsLst>
              <a:gs pos="0">
                <a:schemeClr val="bg1">
                  <a:lumMod val="65000"/>
                </a:schemeClr>
              </a:gs>
              <a:gs pos="100000">
                <a:schemeClr val="accent2">
                  <a:lumMod val="75000"/>
                </a:scheme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48AC55-6479-D103-B623-76BA60902B31}"/>
              </a:ext>
            </a:extLst>
          </p:cNvPr>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32D9951A-2710-9D87-1E78-15145C5FC834}"/>
              </a:ext>
            </a:extLst>
          </p:cNvPr>
          <p:cNvSpPr>
            <a:spLocks noGrp="1"/>
          </p:cNvSpPr>
          <p:nvPr>
            <p:ph type="dt" sz="half" idx="10"/>
          </p:nvPr>
        </p:nvSpPr>
        <p:spPr/>
        <p:txBody>
          <a:bodyPr/>
          <a:lstStyle/>
          <a:p>
            <a:fld id="{E3AD5F93-1447-C74B-BC8E-CDA84C62E7A5}" type="datetime1">
              <a:rPr lang="en-US" smtClean="0"/>
              <a:t>11/27/23</a:t>
            </a:fld>
            <a:endParaRPr lang="en-US"/>
          </a:p>
        </p:txBody>
      </p:sp>
      <p:sp>
        <p:nvSpPr>
          <p:cNvPr id="6" name="Slide Number Placeholder 5">
            <a:extLst>
              <a:ext uri="{FF2B5EF4-FFF2-40B4-BE49-F238E27FC236}">
                <a16:creationId xmlns:a16="http://schemas.microsoft.com/office/drawing/2014/main" id="{14C2C1AE-691B-DDA6-763F-DF1FE3BA35AF}"/>
              </a:ext>
            </a:extLst>
          </p:cNvPr>
          <p:cNvSpPr>
            <a:spLocks noGrp="1"/>
          </p:cNvSpPr>
          <p:nvPr>
            <p:ph type="sldNum" sz="quarter" idx="12"/>
          </p:nvPr>
        </p:nvSpPr>
        <p:spPr/>
        <p:txBody>
          <a:bodyPr/>
          <a:lstStyle/>
          <a:p>
            <a:fld id="{599188E5-7839-BE48-AF54-346B33EA7DE9}" type="slidenum">
              <a:rPr lang="en-US" smtClean="0"/>
              <a:t>‹#›</a:t>
            </a:fld>
            <a:endParaRPr lang="en-US"/>
          </a:p>
        </p:txBody>
      </p:sp>
      <p:pic>
        <p:nvPicPr>
          <p:cNvPr id="11" name="Picture 10" descr="A logo with a black background&#10;&#10;Description automatically generated">
            <a:extLst>
              <a:ext uri="{FF2B5EF4-FFF2-40B4-BE49-F238E27FC236}">
                <a16:creationId xmlns:a16="http://schemas.microsoft.com/office/drawing/2014/main" id="{CB67D513-4F3B-B085-DC38-D583C2A29179}"/>
              </a:ext>
            </a:extLst>
          </p:cNvPr>
          <p:cNvPicPr>
            <a:picLocks noChangeAspect="1"/>
          </p:cNvPicPr>
          <p:nvPr userDrawn="1"/>
        </p:nvPicPr>
        <p:blipFill>
          <a:blip r:embed="rId2"/>
          <a:stretch>
            <a:fillRect/>
          </a:stretch>
        </p:blipFill>
        <p:spPr>
          <a:xfrm>
            <a:off x="11063271" y="276089"/>
            <a:ext cx="859224" cy="734899"/>
          </a:xfrm>
          <a:prstGeom prst="rect">
            <a:avLst/>
          </a:prstGeom>
        </p:spPr>
      </p:pic>
      <p:sp>
        <p:nvSpPr>
          <p:cNvPr id="3" name="Text Placeholder 2">
            <a:extLst>
              <a:ext uri="{FF2B5EF4-FFF2-40B4-BE49-F238E27FC236}">
                <a16:creationId xmlns:a16="http://schemas.microsoft.com/office/drawing/2014/main" id="{0CE9F232-8349-6192-7495-5406694CD6DA}"/>
              </a:ext>
            </a:extLst>
          </p:cNvPr>
          <p:cNvSpPr>
            <a:spLocks noGrp="1"/>
          </p:cNvSpPr>
          <p:nvPr>
            <p:ph idx="1"/>
          </p:nvPr>
        </p:nvSpPr>
        <p:spPr>
          <a:xfrm>
            <a:off x="309880" y="1382799"/>
            <a:ext cx="1157224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043704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46A0E5-C6A1-3858-721A-0D356A01CE3C}"/>
              </a:ext>
            </a:extLst>
          </p:cNvPr>
          <p:cNvSpPr/>
          <p:nvPr userDrawn="1"/>
        </p:nvSpPr>
        <p:spPr>
          <a:xfrm rot="10800000" flipV="1">
            <a:off x="0" y="1115120"/>
            <a:ext cx="12192000" cy="119800"/>
          </a:xfrm>
          <a:prstGeom prst="rect">
            <a:avLst/>
          </a:prstGeom>
          <a:gradFill>
            <a:gsLst>
              <a:gs pos="0">
                <a:schemeClr val="bg1">
                  <a:lumMod val="65000"/>
                </a:schemeClr>
              </a:gs>
              <a:gs pos="100000">
                <a:schemeClr val="accent2">
                  <a:lumMod val="75000"/>
                </a:scheme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48AC55-6479-D103-B623-76BA60902B31}"/>
              </a:ext>
            </a:extLst>
          </p:cNvPr>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32D9951A-2710-9D87-1E78-15145C5FC834}"/>
              </a:ext>
            </a:extLst>
          </p:cNvPr>
          <p:cNvSpPr>
            <a:spLocks noGrp="1"/>
          </p:cNvSpPr>
          <p:nvPr>
            <p:ph type="dt" sz="half" idx="10"/>
          </p:nvPr>
        </p:nvSpPr>
        <p:spPr/>
        <p:txBody>
          <a:bodyPr/>
          <a:lstStyle/>
          <a:p>
            <a:fld id="{7CC9D6AA-28B2-5C49-9699-2CD4DF2F4052}" type="datetime1">
              <a:rPr lang="en-US" smtClean="0"/>
              <a:t>11/27/23</a:t>
            </a:fld>
            <a:endParaRPr lang="en-US"/>
          </a:p>
        </p:txBody>
      </p:sp>
      <p:sp>
        <p:nvSpPr>
          <p:cNvPr id="6" name="Slide Number Placeholder 5">
            <a:extLst>
              <a:ext uri="{FF2B5EF4-FFF2-40B4-BE49-F238E27FC236}">
                <a16:creationId xmlns:a16="http://schemas.microsoft.com/office/drawing/2014/main" id="{14C2C1AE-691B-DDA6-763F-DF1FE3BA35AF}"/>
              </a:ext>
            </a:extLst>
          </p:cNvPr>
          <p:cNvSpPr>
            <a:spLocks noGrp="1"/>
          </p:cNvSpPr>
          <p:nvPr>
            <p:ph type="sldNum" sz="quarter" idx="12"/>
          </p:nvPr>
        </p:nvSpPr>
        <p:spPr/>
        <p:txBody>
          <a:bodyPr/>
          <a:lstStyle/>
          <a:p>
            <a:fld id="{599188E5-7839-BE48-AF54-346B33EA7DE9}" type="slidenum">
              <a:rPr lang="en-US" smtClean="0"/>
              <a:t>‹#›</a:t>
            </a:fld>
            <a:endParaRPr lang="en-US"/>
          </a:p>
        </p:txBody>
      </p:sp>
      <p:pic>
        <p:nvPicPr>
          <p:cNvPr id="11" name="Picture 10" descr="A logo with a black background&#10;&#10;Description automatically generated">
            <a:extLst>
              <a:ext uri="{FF2B5EF4-FFF2-40B4-BE49-F238E27FC236}">
                <a16:creationId xmlns:a16="http://schemas.microsoft.com/office/drawing/2014/main" id="{CB67D513-4F3B-B085-DC38-D583C2A29179}"/>
              </a:ext>
            </a:extLst>
          </p:cNvPr>
          <p:cNvPicPr>
            <a:picLocks noChangeAspect="1"/>
          </p:cNvPicPr>
          <p:nvPr userDrawn="1"/>
        </p:nvPicPr>
        <p:blipFill>
          <a:blip r:embed="rId2"/>
          <a:stretch>
            <a:fillRect/>
          </a:stretch>
        </p:blipFill>
        <p:spPr>
          <a:xfrm>
            <a:off x="11063271" y="276089"/>
            <a:ext cx="859224" cy="734899"/>
          </a:xfrm>
          <a:prstGeom prst="rect">
            <a:avLst/>
          </a:prstGeom>
        </p:spPr>
      </p:pic>
      <p:sp>
        <p:nvSpPr>
          <p:cNvPr id="9" name="Text Placeholder 2">
            <a:extLst>
              <a:ext uri="{FF2B5EF4-FFF2-40B4-BE49-F238E27FC236}">
                <a16:creationId xmlns:a16="http://schemas.microsoft.com/office/drawing/2014/main" id="{EECA0B0B-CE37-18E5-9EDE-534A5C318770}"/>
              </a:ext>
            </a:extLst>
          </p:cNvPr>
          <p:cNvSpPr>
            <a:spLocks noGrp="1"/>
          </p:cNvSpPr>
          <p:nvPr>
            <p:ph idx="1"/>
          </p:nvPr>
        </p:nvSpPr>
        <p:spPr>
          <a:xfrm>
            <a:off x="309880" y="1382799"/>
            <a:ext cx="1157224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901111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EA3E97-E115-5EAC-6B0D-D5D861B35435}"/>
              </a:ext>
            </a:extLst>
          </p:cNvPr>
          <p:cNvSpPr/>
          <p:nvPr userDrawn="1"/>
        </p:nvSpPr>
        <p:spPr>
          <a:xfrm>
            <a:off x="0" y="-1"/>
            <a:ext cx="12192000" cy="684839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C46A0E5-C6A1-3858-721A-0D356A01CE3C}"/>
              </a:ext>
            </a:extLst>
          </p:cNvPr>
          <p:cNvSpPr/>
          <p:nvPr userDrawn="1"/>
        </p:nvSpPr>
        <p:spPr>
          <a:xfrm rot="10800000" flipV="1">
            <a:off x="0" y="1115120"/>
            <a:ext cx="12192000" cy="119800"/>
          </a:xfrm>
          <a:prstGeom prst="rect">
            <a:avLst/>
          </a:prstGeom>
          <a:gradFill>
            <a:gsLst>
              <a:gs pos="0">
                <a:schemeClr val="bg1">
                  <a:lumMod val="65000"/>
                </a:schemeClr>
              </a:gs>
              <a:gs pos="100000">
                <a:schemeClr val="accent2">
                  <a:lumMod val="75000"/>
                </a:scheme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48AC55-6479-D103-B623-76BA60902B31}"/>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32D9951A-2710-9D87-1E78-15145C5FC834}"/>
              </a:ext>
            </a:extLst>
          </p:cNvPr>
          <p:cNvSpPr>
            <a:spLocks noGrp="1"/>
          </p:cNvSpPr>
          <p:nvPr>
            <p:ph type="dt" sz="half" idx="10"/>
          </p:nvPr>
        </p:nvSpPr>
        <p:spPr/>
        <p:txBody>
          <a:bodyPr/>
          <a:lstStyle>
            <a:lvl1pPr>
              <a:defRPr>
                <a:solidFill>
                  <a:schemeClr val="bg1"/>
                </a:solidFill>
              </a:defRPr>
            </a:lvl1pPr>
          </a:lstStyle>
          <a:p>
            <a:fld id="{09013612-C718-8B4C-99CE-0EFB6830DE14}" type="datetime1">
              <a:rPr lang="en-US" smtClean="0"/>
              <a:t>11/27/23</a:t>
            </a:fld>
            <a:endParaRPr lang="en-US"/>
          </a:p>
        </p:txBody>
      </p:sp>
      <p:sp>
        <p:nvSpPr>
          <p:cNvPr id="6" name="Slide Number Placeholder 5">
            <a:extLst>
              <a:ext uri="{FF2B5EF4-FFF2-40B4-BE49-F238E27FC236}">
                <a16:creationId xmlns:a16="http://schemas.microsoft.com/office/drawing/2014/main" id="{14C2C1AE-691B-DDA6-763F-DF1FE3BA35AF}"/>
              </a:ext>
            </a:extLst>
          </p:cNvPr>
          <p:cNvSpPr>
            <a:spLocks noGrp="1"/>
          </p:cNvSpPr>
          <p:nvPr>
            <p:ph type="sldNum" sz="quarter" idx="12"/>
          </p:nvPr>
        </p:nvSpPr>
        <p:spPr/>
        <p:txBody>
          <a:bodyPr/>
          <a:lstStyle>
            <a:lvl1pPr>
              <a:defRPr>
                <a:solidFill>
                  <a:schemeClr val="bg1"/>
                </a:solidFill>
              </a:defRPr>
            </a:lvl1pPr>
          </a:lstStyle>
          <a:p>
            <a:fld id="{599188E5-7839-BE48-AF54-346B33EA7DE9}" type="slidenum">
              <a:rPr lang="en-US" smtClean="0"/>
              <a:pPr/>
              <a:t>‹#›</a:t>
            </a:fld>
            <a:endParaRPr lang="en-US"/>
          </a:p>
        </p:txBody>
      </p:sp>
      <p:sp>
        <p:nvSpPr>
          <p:cNvPr id="7" name="Text Placeholder 24">
            <a:extLst>
              <a:ext uri="{FF2B5EF4-FFF2-40B4-BE49-F238E27FC236}">
                <a16:creationId xmlns:a16="http://schemas.microsoft.com/office/drawing/2014/main" id="{87F22154-8386-A3F1-97A2-793236667168}"/>
              </a:ext>
            </a:extLst>
          </p:cNvPr>
          <p:cNvSpPr>
            <a:spLocks noGrp="1"/>
          </p:cNvSpPr>
          <p:nvPr>
            <p:ph type="body" sz="quarter" idx="14"/>
          </p:nvPr>
        </p:nvSpPr>
        <p:spPr>
          <a:xfrm>
            <a:off x="309880" y="1363942"/>
            <a:ext cx="11491595" cy="4322798"/>
          </a:xfrm>
        </p:spPr>
        <p:txBody>
          <a:bodyPr/>
          <a:lstStyle>
            <a:lvl1pPr>
              <a:defRPr sz="2000" b="1">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pic>
        <p:nvPicPr>
          <p:cNvPr id="9" name="Picture 8" descr="A logo with a black background&#10;&#10;Description automatically generated">
            <a:extLst>
              <a:ext uri="{FF2B5EF4-FFF2-40B4-BE49-F238E27FC236}">
                <a16:creationId xmlns:a16="http://schemas.microsoft.com/office/drawing/2014/main" id="{D3A53BD4-74D0-A81E-835A-C01576032819}"/>
              </a:ext>
            </a:extLst>
          </p:cNvPr>
          <p:cNvPicPr>
            <a:picLocks noChangeAspect="1"/>
          </p:cNvPicPr>
          <p:nvPr userDrawn="1"/>
        </p:nvPicPr>
        <p:blipFill>
          <a:blip r:embed="rId2"/>
          <a:stretch>
            <a:fillRect/>
          </a:stretch>
        </p:blipFill>
        <p:spPr>
          <a:xfrm>
            <a:off x="11063271" y="276089"/>
            <a:ext cx="869950" cy="722728"/>
          </a:xfrm>
          <a:prstGeom prst="rect">
            <a:avLst/>
          </a:prstGeom>
        </p:spPr>
      </p:pic>
    </p:spTree>
    <p:extLst>
      <p:ext uri="{BB962C8B-B14F-4D97-AF65-F5344CB8AC3E}">
        <p14:creationId xmlns:p14="http://schemas.microsoft.com/office/powerpoint/2010/main" val="1391632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6EA3E97-E115-5EAC-6B0D-D5D861B35435}"/>
              </a:ext>
            </a:extLst>
          </p:cNvPr>
          <p:cNvSpPr/>
          <p:nvPr userDrawn="1"/>
        </p:nvSpPr>
        <p:spPr>
          <a:xfrm>
            <a:off x="0" y="-1"/>
            <a:ext cx="12192000" cy="684839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C46A0E5-C6A1-3858-721A-0D356A01CE3C}"/>
              </a:ext>
            </a:extLst>
          </p:cNvPr>
          <p:cNvSpPr/>
          <p:nvPr userDrawn="1"/>
        </p:nvSpPr>
        <p:spPr>
          <a:xfrm rot="10800000" flipV="1">
            <a:off x="0" y="1115120"/>
            <a:ext cx="12192000" cy="119800"/>
          </a:xfrm>
          <a:prstGeom prst="rect">
            <a:avLst/>
          </a:prstGeom>
          <a:gradFill>
            <a:gsLst>
              <a:gs pos="0">
                <a:schemeClr val="bg1">
                  <a:lumMod val="65000"/>
                </a:schemeClr>
              </a:gs>
              <a:gs pos="100000">
                <a:schemeClr val="accent2">
                  <a:lumMod val="75000"/>
                </a:scheme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48AC55-6479-D103-B623-76BA60902B31}"/>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32D9951A-2710-9D87-1E78-15145C5FC834}"/>
              </a:ext>
            </a:extLst>
          </p:cNvPr>
          <p:cNvSpPr>
            <a:spLocks noGrp="1"/>
          </p:cNvSpPr>
          <p:nvPr>
            <p:ph type="dt" sz="half" idx="10"/>
          </p:nvPr>
        </p:nvSpPr>
        <p:spPr/>
        <p:txBody>
          <a:bodyPr/>
          <a:lstStyle>
            <a:lvl1pPr>
              <a:defRPr>
                <a:solidFill>
                  <a:schemeClr val="bg1"/>
                </a:solidFill>
              </a:defRPr>
            </a:lvl1pPr>
          </a:lstStyle>
          <a:p>
            <a:fld id="{2F9891B1-5B22-804A-AB6A-09205ACB6560}" type="datetime1">
              <a:rPr lang="en-US" smtClean="0"/>
              <a:t>11/27/23</a:t>
            </a:fld>
            <a:endParaRPr lang="en-US"/>
          </a:p>
        </p:txBody>
      </p:sp>
      <p:sp>
        <p:nvSpPr>
          <p:cNvPr id="6" name="Slide Number Placeholder 5">
            <a:extLst>
              <a:ext uri="{FF2B5EF4-FFF2-40B4-BE49-F238E27FC236}">
                <a16:creationId xmlns:a16="http://schemas.microsoft.com/office/drawing/2014/main" id="{14C2C1AE-691B-DDA6-763F-DF1FE3BA35AF}"/>
              </a:ext>
            </a:extLst>
          </p:cNvPr>
          <p:cNvSpPr>
            <a:spLocks noGrp="1"/>
          </p:cNvSpPr>
          <p:nvPr>
            <p:ph type="sldNum" sz="quarter" idx="12"/>
          </p:nvPr>
        </p:nvSpPr>
        <p:spPr/>
        <p:txBody>
          <a:bodyPr/>
          <a:lstStyle>
            <a:lvl1pPr>
              <a:defRPr>
                <a:solidFill>
                  <a:schemeClr val="bg1"/>
                </a:solidFill>
              </a:defRPr>
            </a:lvl1pPr>
          </a:lstStyle>
          <a:p>
            <a:fld id="{599188E5-7839-BE48-AF54-346B33EA7DE9}" type="slidenum">
              <a:rPr lang="en-US" smtClean="0"/>
              <a:pPr/>
              <a:t>‹#›</a:t>
            </a:fld>
            <a:endParaRPr lang="en-US"/>
          </a:p>
        </p:txBody>
      </p:sp>
      <p:sp>
        <p:nvSpPr>
          <p:cNvPr id="7" name="Text Placeholder 24">
            <a:extLst>
              <a:ext uri="{FF2B5EF4-FFF2-40B4-BE49-F238E27FC236}">
                <a16:creationId xmlns:a16="http://schemas.microsoft.com/office/drawing/2014/main" id="{87F22154-8386-A3F1-97A2-793236667168}"/>
              </a:ext>
            </a:extLst>
          </p:cNvPr>
          <p:cNvSpPr>
            <a:spLocks noGrp="1"/>
          </p:cNvSpPr>
          <p:nvPr>
            <p:ph type="body" sz="quarter" idx="14"/>
          </p:nvPr>
        </p:nvSpPr>
        <p:spPr>
          <a:xfrm>
            <a:off x="309880" y="1363942"/>
            <a:ext cx="11491595" cy="4322798"/>
          </a:xfrm>
        </p:spPr>
        <p:txBody>
          <a:bodyPr/>
          <a:lstStyle>
            <a:lvl1pPr>
              <a:defRPr sz="2000" b="1">
                <a:solidFill>
                  <a:schemeClr val="bg1"/>
                </a:solidFill>
              </a:defRPr>
            </a:lvl1pPr>
            <a:lvl2pPr>
              <a:defRPr sz="1800">
                <a:solidFill>
                  <a:schemeClr val="bg1"/>
                </a:solidFill>
              </a:defRPr>
            </a:lvl2pPr>
            <a:lvl3pPr>
              <a:defRPr sz="1600">
                <a:solidFill>
                  <a:schemeClr val="bg1"/>
                </a:solidFill>
              </a:defRPr>
            </a:lvl3pPr>
            <a:lvl4pPr>
              <a:defRPr sz="1400">
                <a:solidFill>
                  <a:schemeClr val="bg1"/>
                </a:solidFill>
              </a:defRPr>
            </a:lvl4pPr>
            <a:lvl5pPr>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p:txBody>
      </p:sp>
      <p:pic>
        <p:nvPicPr>
          <p:cNvPr id="9" name="Picture 8" descr="A logo with a black background&#10;&#10;Description automatically generated">
            <a:extLst>
              <a:ext uri="{FF2B5EF4-FFF2-40B4-BE49-F238E27FC236}">
                <a16:creationId xmlns:a16="http://schemas.microsoft.com/office/drawing/2014/main" id="{D3A53BD4-74D0-A81E-835A-C01576032819}"/>
              </a:ext>
            </a:extLst>
          </p:cNvPr>
          <p:cNvPicPr>
            <a:picLocks noChangeAspect="1"/>
          </p:cNvPicPr>
          <p:nvPr userDrawn="1"/>
        </p:nvPicPr>
        <p:blipFill>
          <a:blip r:embed="rId2"/>
          <a:stretch>
            <a:fillRect/>
          </a:stretch>
        </p:blipFill>
        <p:spPr>
          <a:xfrm>
            <a:off x="11063271" y="276089"/>
            <a:ext cx="869950" cy="722728"/>
          </a:xfrm>
          <a:prstGeom prst="rect">
            <a:avLst/>
          </a:prstGeom>
        </p:spPr>
      </p:pic>
    </p:spTree>
    <p:extLst>
      <p:ext uri="{BB962C8B-B14F-4D97-AF65-F5344CB8AC3E}">
        <p14:creationId xmlns:p14="http://schemas.microsoft.com/office/powerpoint/2010/main" val="2595470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74DC04E-A6A5-F516-8FBB-F5BB83C2EE3B}"/>
              </a:ext>
            </a:extLst>
          </p:cNvPr>
          <p:cNvSpPr/>
          <p:nvPr userDrawn="1"/>
        </p:nvSpPr>
        <p:spPr>
          <a:xfrm>
            <a:off x="0" y="0"/>
            <a:ext cx="12192000" cy="111512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1188D29E-3FB5-7DDA-7482-98A234BD169E}"/>
              </a:ext>
            </a:extLst>
          </p:cNvPr>
          <p:cNvSpPr>
            <a:spLocks noGrp="1"/>
          </p:cNvSpPr>
          <p:nvPr>
            <p:ph type="sldNum" sz="quarter" idx="12"/>
          </p:nvPr>
        </p:nvSpPr>
        <p:spPr/>
        <p:txBody>
          <a:bodyPr/>
          <a:lstStyle/>
          <a:p>
            <a:fld id="{599188E5-7839-BE48-AF54-346B33EA7DE9}" type="slidenum">
              <a:rPr lang="en-US" smtClean="0"/>
              <a:t>‹#›</a:t>
            </a:fld>
            <a:endParaRPr lang="en-US"/>
          </a:p>
        </p:txBody>
      </p:sp>
      <p:sp>
        <p:nvSpPr>
          <p:cNvPr id="20" name="Picture Placeholder 19">
            <a:extLst>
              <a:ext uri="{FF2B5EF4-FFF2-40B4-BE49-F238E27FC236}">
                <a16:creationId xmlns:a16="http://schemas.microsoft.com/office/drawing/2014/main" id="{AFFAEE04-9A59-75C0-D934-C6DC3EE27049}"/>
              </a:ext>
            </a:extLst>
          </p:cNvPr>
          <p:cNvSpPr>
            <a:spLocks noGrp="1"/>
          </p:cNvSpPr>
          <p:nvPr>
            <p:ph type="pic" sz="quarter" idx="13"/>
          </p:nvPr>
        </p:nvSpPr>
        <p:spPr>
          <a:xfrm>
            <a:off x="7715" y="1257120"/>
            <a:ext cx="3110989" cy="5606226"/>
          </a:xfrm>
          <a:custGeom>
            <a:avLst/>
            <a:gdLst>
              <a:gd name="connsiteX0" fmla="*/ 295035 w 3127748"/>
              <a:gd name="connsiteY0" fmla="*/ 25 h 5636426"/>
              <a:gd name="connsiteX1" fmla="*/ 3111846 w 3127748"/>
              <a:gd name="connsiteY1" fmla="*/ 2521758 h 5636426"/>
              <a:gd name="connsiteX2" fmla="*/ 600737 w 3127748"/>
              <a:gd name="connsiteY2" fmla="*/ 5620764 h 5636426"/>
              <a:gd name="connsiteX3" fmla="*/ 0 w 3127748"/>
              <a:gd name="connsiteY3" fmla="*/ 5620057 h 5636426"/>
              <a:gd name="connsiteX4" fmla="*/ 6383 w 3127748"/>
              <a:gd name="connsiteY4" fmla="*/ 15869 h 5636426"/>
              <a:gd name="connsiteX5" fmla="*/ 295035 w 3127748"/>
              <a:gd name="connsiteY5" fmla="*/ 25 h 563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27748" h="5636426">
                <a:moveTo>
                  <a:pt x="295035" y="25"/>
                </a:moveTo>
                <a:cubicBezTo>
                  <a:pt x="1726289" y="-5970"/>
                  <a:pt x="2957916" y="1070702"/>
                  <a:pt x="3111846" y="2521758"/>
                </a:cubicBezTo>
                <a:cubicBezTo>
                  <a:pt x="3275920" y="4069433"/>
                  <a:pt x="2151754" y="5456914"/>
                  <a:pt x="600737" y="5620764"/>
                </a:cubicBezTo>
                <a:cubicBezTo>
                  <a:pt x="401082" y="5641880"/>
                  <a:pt x="199655" y="5641644"/>
                  <a:pt x="0" y="5620057"/>
                </a:cubicBezTo>
                <a:lnTo>
                  <a:pt x="6383" y="15869"/>
                </a:lnTo>
                <a:cubicBezTo>
                  <a:pt x="103314" y="5636"/>
                  <a:pt x="199618" y="424"/>
                  <a:pt x="295035" y="25"/>
                </a:cubicBezTo>
                <a:close/>
              </a:path>
            </a:pathLst>
          </a:custGeom>
          <a:noFill/>
        </p:spPr>
        <p:txBody>
          <a:bodyPr wrap="square">
            <a:noAutofit/>
          </a:bodyPr>
          <a:lstStyle>
            <a:lvl1pPr>
              <a:defRPr sz="1600"/>
            </a:lvl1pPr>
          </a:lstStyle>
          <a:p>
            <a:r>
              <a:rPr lang="en-US" dirty="0"/>
              <a:t>Click icon to add picture</a:t>
            </a:r>
          </a:p>
        </p:txBody>
      </p:sp>
      <p:sp>
        <p:nvSpPr>
          <p:cNvPr id="2" name="Date Placeholder 1">
            <a:extLst>
              <a:ext uri="{FF2B5EF4-FFF2-40B4-BE49-F238E27FC236}">
                <a16:creationId xmlns:a16="http://schemas.microsoft.com/office/drawing/2014/main" id="{AC1A6D2D-6AEB-30CE-1C6F-46FB24D97154}"/>
              </a:ext>
            </a:extLst>
          </p:cNvPr>
          <p:cNvSpPr>
            <a:spLocks noGrp="1"/>
          </p:cNvSpPr>
          <p:nvPr>
            <p:ph type="dt" sz="half" idx="10"/>
          </p:nvPr>
        </p:nvSpPr>
        <p:spPr/>
        <p:txBody>
          <a:bodyPr/>
          <a:lstStyle/>
          <a:p>
            <a:fld id="{93C0A482-B566-D340-AE69-C110CCC6DED5}" type="datetime1">
              <a:rPr lang="en-US" smtClean="0"/>
              <a:t>11/27/23</a:t>
            </a:fld>
            <a:endParaRPr lang="en-US"/>
          </a:p>
        </p:txBody>
      </p:sp>
      <p:sp>
        <p:nvSpPr>
          <p:cNvPr id="21" name="Title Placeholder 1">
            <a:extLst>
              <a:ext uri="{FF2B5EF4-FFF2-40B4-BE49-F238E27FC236}">
                <a16:creationId xmlns:a16="http://schemas.microsoft.com/office/drawing/2014/main" id="{2BA6C115-202A-1E32-0295-F0C598D72840}"/>
              </a:ext>
            </a:extLst>
          </p:cNvPr>
          <p:cNvSpPr>
            <a:spLocks noGrp="1"/>
          </p:cNvSpPr>
          <p:nvPr>
            <p:ph type="title"/>
          </p:nvPr>
        </p:nvSpPr>
        <p:spPr>
          <a:xfrm>
            <a:off x="309880" y="365125"/>
            <a:ext cx="10105359" cy="498475"/>
          </a:xfrm>
          <a:prstGeom prst="rect">
            <a:avLst/>
          </a:prstGeom>
        </p:spPr>
        <p:txBody>
          <a:bodyPr vert="horz" lIns="91440" tIns="45720" rIns="91440" bIns="45720" rtlCol="0" anchor="ctr">
            <a:normAutofit/>
          </a:bodyPr>
          <a:lstStyle>
            <a:lvl1pPr>
              <a:defRPr>
                <a:solidFill>
                  <a:schemeClr val="bg1"/>
                </a:solidFill>
              </a:defRPr>
            </a:lvl1pPr>
          </a:lstStyle>
          <a:p>
            <a:r>
              <a:rPr lang="en-US"/>
              <a:t>Click to edit Master title style</a:t>
            </a:r>
          </a:p>
        </p:txBody>
      </p:sp>
      <p:pic>
        <p:nvPicPr>
          <p:cNvPr id="23" name="Picture 22" descr="A logo with a black background&#10;&#10;Description automatically generated">
            <a:extLst>
              <a:ext uri="{FF2B5EF4-FFF2-40B4-BE49-F238E27FC236}">
                <a16:creationId xmlns:a16="http://schemas.microsoft.com/office/drawing/2014/main" id="{2195C116-3CBB-A32A-6B5B-8FF39D88B0FB}"/>
              </a:ext>
            </a:extLst>
          </p:cNvPr>
          <p:cNvPicPr>
            <a:picLocks noChangeAspect="1"/>
          </p:cNvPicPr>
          <p:nvPr userDrawn="1"/>
        </p:nvPicPr>
        <p:blipFill>
          <a:blip r:embed="rId2"/>
          <a:stretch>
            <a:fillRect/>
          </a:stretch>
        </p:blipFill>
        <p:spPr>
          <a:xfrm>
            <a:off x="11063271" y="276089"/>
            <a:ext cx="869950" cy="722728"/>
          </a:xfrm>
          <a:prstGeom prst="rect">
            <a:avLst/>
          </a:prstGeom>
        </p:spPr>
      </p:pic>
      <p:sp>
        <p:nvSpPr>
          <p:cNvPr id="32" name="Picture Placeholder 31">
            <a:extLst>
              <a:ext uri="{FF2B5EF4-FFF2-40B4-BE49-F238E27FC236}">
                <a16:creationId xmlns:a16="http://schemas.microsoft.com/office/drawing/2014/main" id="{650F3671-8FAE-1B2B-02E6-30AC2EC0125A}"/>
              </a:ext>
            </a:extLst>
          </p:cNvPr>
          <p:cNvSpPr>
            <a:spLocks noGrp="1"/>
          </p:cNvSpPr>
          <p:nvPr>
            <p:ph type="pic" sz="quarter" idx="15"/>
          </p:nvPr>
        </p:nvSpPr>
        <p:spPr>
          <a:xfrm>
            <a:off x="10971820" y="4659149"/>
            <a:ext cx="1220179" cy="2198851"/>
          </a:xfrm>
          <a:custGeom>
            <a:avLst/>
            <a:gdLst>
              <a:gd name="connsiteX0" fmla="*/ 985823 w 1220179"/>
              <a:gd name="connsiteY0" fmla="*/ 6110 h 2198851"/>
              <a:gd name="connsiteX1" fmla="*/ 1220179 w 1220179"/>
              <a:gd name="connsiteY1" fmla="*/ 6386 h 2198851"/>
              <a:gd name="connsiteX2" fmla="*/ 1217689 w 1220179"/>
              <a:gd name="connsiteY2" fmla="*/ 2192660 h 2198851"/>
              <a:gd name="connsiteX3" fmla="*/ 6204 w 1220179"/>
              <a:gd name="connsiteY3" fmla="*/ 1215077 h 2198851"/>
              <a:gd name="connsiteX4" fmla="*/ 985823 w 1220179"/>
              <a:gd name="connsiteY4" fmla="*/ 6110 h 2198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179" h="2198851">
                <a:moveTo>
                  <a:pt x="985823" y="6110"/>
                </a:moveTo>
                <a:cubicBezTo>
                  <a:pt x="1063711" y="-2127"/>
                  <a:pt x="1142291" y="-2035"/>
                  <a:pt x="1220179" y="6386"/>
                </a:cubicBezTo>
                <a:lnTo>
                  <a:pt x="1217689" y="2192660"/>
                </a:lnTo>
                <a:cubicBezTo>
                  <a:pt x="612661" y="2256535"/>
                  <a:pt x="70257" y="1818893"/>
                  <a:pt x="6204" y="1215077"/>
                </a:cubicBezTo>
                <a:cubicBezTo>
                  <a:pt x="-57804" y="611307"/>
                  <a:pt x="380749" y="70031"/>
                  <a:pt x="985823" y="6110"/>
                </a:cubicBezTo>
                <a:close/>
              </a:path>
            </a:pathLst>
          </a:custGeom>
        </p:spPr>
        <p:txBody>
          <a:bodyPr wrap="square">
            <a:noAutofit/>
          </a:bodyPr>
          <a:lstStyle>
            <a:lvl1pPr>
              <a:defRPr sz="1600"/>
            </a:lvl1pPr>
          </a:lstStyle>
          <a:p>
            <a:endParaRPr lang="en-US" dirty="0"/>
          </a:p>
        </p:txBody>
      </p:sp>
      <p:sp>
        <p:nvSpPr>
          <p:cNvPr id="35" name="Rectangle 34">
            <a:extLst>
              <a:ext uri="{FF2B5EF4-FFF2-40B4-BE49-F238E27FC236}">
                <a16:creationId xmlns:a16="http://schemas.microsoft.com/office/drawing/2014/main" id="{61BEDAA3-0D15-859E-07F2-E7E17FF32D6D}"/>
              </a:ext>
            </a:extLst>
          </p:cNvPr>
          <p:cNvSpPr/>
          <p:nvPr userDrawn="1"/>
        </p:nvSpPr>
        <p:spPr>
          <a:xfrm rot="10800000" flipV="1">
            <a:off x="0" y="1115120"/>
            <a:ext cx="12192000" cy="61498"/>
          </a:xfrm>
          <a:prstGeom prst="rect">
            <a:avLst/>
          </a:prstGeom>
          <a:gradFill>
            <a:gsLst>
              <a:gs pos="0">
                <a:schemeClr val="bg1">
                  <a:lumMod val="65000"/>
                </a:schemeClr>
              </a:gs>
              <a:gs pos="100000">
                <a:schemeClr val="accent2">
                  <a:lumMod val="75000"/>
                </a:scheme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
            <a:extLst>
              <a:ext uri="{FF2B5EF4-FFF2-40B4-BE49-F238E27FC236}">
                <a16:creationId xmlns:a16="http://schemas.microsoft.com/office/drawing/2014/main" id="{62A733EB-A579-29AA-0327-E96D815C5F00}"/>
              </a:ext>
            </a:extLst>
          </p:cNvPr>
          <p:cNvSpPr>
            <a:spLocks noGrp="1"/>
          </p:cNvSpPr>
          <p:nvPr>
            <p:ph idx="1"/>
          </p:nvPr>
        </p:nvSpPr>
        <p:spPr>
          <a:xfrm>
            <a:off x="3502025" y="1358228"/>
            <a:ext cx="8273415" cy="4953411"/>
          </a:xfrm>
          <a:prstGeom prst="rect">
            <a:avLst/>
          </a:prstGeom>
        </p:spPr>
        <p:txBody>
          <a:bodyPr vert="horz" lIns="91440" tIns="45720" rIns="91440" bIns="45720" rtlCol="0">
            <a:normAutofit/>
          </a:bodyPr>
          <a:lstStyle>
            <a:lvl1pPr>
              <a:defRPr sz="1800"/>
            </a:lvl1pPr>
            <a:lvl2pPr>
              <a:defRPr sz="1800"/>
            </a:lvl2pPr>
            <a:lvl3pPr>
              <a:defRPr sz="1800"/>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640597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74DC04E-A6A5-F516-8FBB-F5BB83C2EE3B}"/>
              </a:ext>
            </a:extLst>
          </p:cNvPr>
          <p:cNvSpPr/>
          <p:nvPr userDrawn="1"/>
        </p:nvSpPr>
        <p:spPr>
          <a:xfrm>
            <a:off x="0" y="0"/>
            <a:ext cx="12192000" cy="111512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1188D29E-3FB5-7DDA-7482-98A234BD169E}"/>
              </a:ext>
            </a:extLst>
          </p:cNvPr>
          <p:cNvSpPr>
            <a:spLocks noGrp="1"/>
          </p:cNvSpPr>
          <p:nvPr>
            <p:ph type="sldNum" sz="quarter" idx="12"/>
          </p:nvPr>
        </p:nvSpPr>
        <p:spPr/>
        <p:txBody>
          <a:bodyPr/>
          <a:lstStyle/>
          <a:p>
            <a:fld id="{599188E5-7839-BE48-AF54-346B33EA7DE9}" type="slidenum">
              <a:rPr lang="en-US" smtClean="0"/>
              <a:t>‹#›</a:t>
            </a:fld>
            <a:endParaRPr lang="en-US"/>
          </a:p>
        </p:txBody>
      </p:sp>
      <p:sp>
        <p:nvSpPr>
          <p:cNvPr id="20" name="Picture Placeholder 19">
            <a:extLst>
              <a:ext uri="{FF2B5EF4-FFF2-40B4-BE49-F238E27FC236}">
                <a16:creationId xmlns:a16="http://schemas.microsoft.com/office/drawing/2014/main" id="{AFFAEE04-9A59-75C0-D934-C6DC3EE27049}"/>
              </a:ext>
            </a:extLst>
          </p:cNvPr>
          <p:cNvSpPr>
            <a:spLocks noGrp="1"/>
          </p:cNvSpPr>
          <p:nvPr>
            <p:ph type="pic" sz="quarter" idx="13"/>
          </p:nvPr>
        </p:nvSpPr>
        <p:spPr>
          <a:xfrm>
            <a:off x="7715" y="1257120"/>
            <a:ext cx="3110989" cy="5606226"/>
          </a:xfrm>
          <a:custGeom>
            <a:avLst/>
            <a:gdLst>
              <a:gd name="connsiteX0" fmla="*/ 295035 w 3127748"/>
              <a:gd name="connsiteY0" fmla="*/ 25 h 5636426"/>
              <a:gd name="connsiteX1" fmla="*/ 3111846 w 3127748"/>
              <a:gd name="connsiteY1" fmla="*/ 2521758 h 5636426"/>
              <a:gd name="connsiteX2" fmla="*/ 600737 w 3127748"/>
              <a:gd name="connsiteY2" fmla="*/ 5620764 h 5636426"/>
              <a:gd name="connsiteX3" fmla="*/ 0 w 3127748"/>
              <a:gd name="connsiteY3" fmla="*/ 5620057 h 5636426"/>
              <a:gd name="connsiteX4" fmla="*/ 6383 w 3127748"/>
              <a:gd name="connsiteY4" fmla="*/ 15869 h 5636426"/>
              <a:gd name="connsiteX5" fmla="*/ 295035 w 3127748"/>
              <a:gd name="connsiteY5" fmla="*/ 25 h 563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27748" h="5636426">
                <a:moveTo>
                  <a:pt x="295035" y="25"/>
                </a:moveTo>
                <a:cubicBezTo>
                  <a:pt x="1726289" y="-5970"/>
                  <a:pt x="2957916" y="1070702"/>
                  <a:pt x="3111846" y="2521758"/>
                </a:cubicBezTo>
                <a:cubicBezTo>
                  <a:pt x="3275920" y="4069433"/>
                  <a:pt x="2151754" y="5456914"/>
                  <a:pt x="600737" y="5620764"/>
                </a:cubicBezTo>
                <a:cubicBezTo>
                  <a:pt x="401082" y="5641880"/>
                  <a:pt x="199655" y="5641644"/>
                  <a:pt x="0" y="5620057"/>
                </a:cubicBezTo>
                <a:lnTo>
                  <a:pt x="6383" y="15869"/>
                </a:lnTo>
                <a:cubicBezTo>
                  <a:pt x="103314" y="5636"/>
                  <a:pt x="199618" y="424"/>
                  <a:pt x="295035" y="25"/>
                </a:cubicBezTo>
                <a:close/>
              </a:path>
            </a:pathLst>
          </a:custGeom>
          <a:noFill/>
        </p:spPr>
        <p:txBody>
          <a:bodyPr wrap="square">
            <a:noAutofit/>
          </a:bodyPr>
          <a:lstStyle>
            <a:lvl1pPr>
              <a:defRPr sz="1600"/>
            </a:lvl1pPr>
          </a:lstStyle>
          <a:p>
            <a:r>
              <a:rPr lang="en-US" dirty="0"/>
              <a:t>Click icon to add picture</a:t>
            </a:r>
          </a:p>
        </p:txBody>
      </p:sp>
      <p:sp>
        <p:nvSpPr>
          <p:cNvPr id="2" name="Date Placeholder 1">
            <a:extLst>
              <a:ext uri="{FF2B5EF4-FFF2-40B4-BE49-F238E27FC236}">
                <a16:creationId xmlns:a16="http://schemas.microsoft.com/office/drawing/2014/main" id="{AC1A6D2D-6AEB-30CE-1C6F-46FB24D97154}"/>
              </a:ext>
            </a:extLst>
          </p:cNvPr>
          <p:cNvSpPr>
            <a:spLocks noGrp="1"/>
          </p:cNvSpPr>
          <p:nvPr>
            <p:ph type="dt" sz="half" idx="10"/>
          </p:nvPr>
        </p:nvSpPr>
        <p:spPr/>
        <p:txBody>
          <a:bodyPr/>
          <a:lstStyle/>
          <a:p>
            <a:fld id="{0EDF78CA-32DC-2942-A7A6-B7A4CEA3D9C6}" type="datetime1">
              <a:rPr lang="en-US" smtClean="0"/>
              <a:t>11/27/23</a:t>
            </a:fld>
            <a:endParaRPr lang="en-US"/>
          </a:p>
        </p:txBody>
      </p:sp>
      <p:sp>
        <p:nvSpPr>
          <p:cNvPr id="21" name="Title Placeholder 1">
            <a:extLst>
              <a:ext uri="{FF2B5EF4-FFF2-40B4-BE49-F238E27FC236}">
                <a16:creationId xmlns:a16="http://schemas.microsoft.com/office/drawing/2014/main" id="{2BA6C115-202A-1E32-0295-F0C598D72840}"/>
              </a:ext>
            </a:extLst>
          </p:cNvPr>
          <p:cNvSpPr>
            <a:spLocks noGrp="1"/>
          </p:cNvSpPr>
          <p:nvPr>
            <p:ph type="title"/>
          </p:nvPr>
        </p:nvSpPr>
        <p:spPr>
          <a:xfrm>
            <a:off x="309880" y="365125"/>
            <a:ext cx="10105359" cy="498475"/>
          </a:xfrm>
          <a:prstGeom prst="rect">
            <a:avLst/>
          </a:prstGeom>
        </p:spPr>
        <p:txBody>
          <a:bodyPr vert="horz" lIns="91440" tIns="45720" rIns="91440" bIns="45720" rtlCol="0" anchor="ctr">
            <a:normAutofit/>
          </a:bodyPr>
          <a:lstStyle>
            <a:lvl1pPr>
              <a:defRPr>
                <a:solidFill>
                  <a:schemeClr val="bg1"/>
                </a:solidFill>
              </a:defRPr>
            </a:lvl1pPr>
          </a:lstStyle>
          <a:p>
            <a:r>
              <a:rPr lang="en-US"/>
              <a:t>Click to edit Master title style</a:t>
            </a:r>
          </a:p>
        </p:txBody>
      </p:sp>
      <p:pic>
        <p:nvPicPr>
          <p:cNvPr id="23" name="Picture 22" descr="A logo with a black background&#10;&#10;Description automatically generated">
            <a:extLst>
              <a:ext uri="{FF2B5EF4-FFF2-40B4-BE49-F238E27FC236}">
                <a16:creationId xmlns:a16="http://schemas.microsoft.com/office/drawing/2014/main" id="{2195C116-3CBB-A32A-6B5B-8FF39D88B0FB}"/>
              </a:ext>
            </a:extLst>
          </p:cNvPr>
          <p:cNvPicPr>
            <a:picLocks noChangeAspect="1"/>
          </p:cNvPicPr>
          <p:nvPr userDrawn="1"/>
        </p:nvPicPr>
        <p:blipFill>
          <a:blip r:embed="rId2"/>
          <a:stretch>
            <a:fillRect/>
          </a:stretch>
        </p:blipFill>
        <p:spPr>
          <a:xfrm>
            <a:off x="11063271" y="276089"/>
            <a:ext cx="869950" cy="722728"/>
          </a:xfrm>
          <a:prstGeom prst="rect">
            <a:avLst/>
          </a:prstGeom>
        </p:spPr>
      </p:pic>
      <p:sp>
        <p:nvSpPr>
          <p:cNvPr id="32" name="Picture Placeholder 31">
            <a:extLst>
              <a:ext uri="{FF2B5EF4-FFF2-40B4-BE49-F238E27FC236}">
                <a16:creationId xmlns:a16="http://schemas.microsoft.com/office/drawing/2014/main" id="{650F3671-8FAE-1B2B-02E6-30AC2EC0125A}"/>
              </a:ext>
            </a:extLst>
          </p:cNvPr>
          <p:cNvSpPr>
            <a:spLocks noGrp="1"/>
          </p:cNvSpPr>
          <p:nvPr>
            <p:ph type="pic" sz="quarter" idx="15"/>
          </p:nvPr>
        </p:nvSpPr>
        <p:spPr>
          <a:xfrm>
            <a:off x="10971820" y="4659149"/>
            <a:ext cx="1220179" cy="2198851"/>
          </a:xfrm>
          <a:custGeom>
            <a:avLst/>
            <a:gdLst>
              <a:gd name="connsiteX0" fmla="*/ 985823 w 1220179"/>
              <a:gd name="connsiteY0" fmla="*/ 6110 h 2198851"/>
              <a:gd name="connsiteX1" fmla="*/ 1220179 w 1220179"/>
              <a:gd name="connsiteY1" fmla="*/ 6386 h 2198851"/>
              <a:gd name="connsiteX2" fmla="*/ 1217689 w 1220179"/>
              <a:gd name="connsiteY2" fmla="*/ 2192660 h 2198851"/>
              <a:gd name="connsiteX3" fmla="*/ 6204 w 1220179"/>
              <a:gd name="connsiteY3" fmla="*/ 1215077 h 2198851"/>
              <a:gd name="connsiteX4" fmla="*/ 985823 w 1220179"/>
              <a:gd name="connsiteY4" fmla="*/ 6110 h 2198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179" h="2198851">
                <a:moveTo>
                  <a:pt x="985823" y="6110"/>
                </a:moveTo>
                <a:cubicBezTo>
                  <a:pt x="1063711" y="-2127"/>
                  <a:pt x="1142291" y="-2035"/>
                  <a:pt x="1220179" y="6386"/>
                </a:cubicBezTo>
                <a:lnTo>
                  <a:pt x="1217689" y="2192660"/>
                </a:lnTo>
                <a:cubicBezTo>
                  <a:pt x="612661" y="2256535"/>
                  <a:pt x="70257" y="1818893"/>
                  <a:pt x="6204" y="1215077"/>
                </a:cubicBezTo>
                <a:cubicBezTo>
                  <a:pt x="-57804" y="611307"/>
                  <a:pt x="380749" y="70031"/>
                  <a:pt x="985823" y="6110"/>
                </a:cubicBezTo>
                <a:close/>
              </a:path>
            </a:pathLst>
          </a:custGeom>
        </p:spPr>
        <p:txBody>
          <a:bodyPr wrap="square">
            <a:noAutofit/>
          </a:bodyPr>
          <a:lstStyle>
            <a:lvl1pPr>
              <a:defRPr sz="1600"/>
            </a:lvl1pPr>
          </a:lstStyle>
          <a:p>
            <a:endParaRPr lang="en-US" dirty="0"/>
          </a:p>
        </p:txBody>
      </p:sp>
      <p:sp>
        <p:nvSpPr>
          <p:cNvPr id="35" name="Rectangle 34">
            <a:extLst>
              <a:ext uri="{FF2B5EF4-FFF2-40B4-BE49-F238E27FC236}">
                <a16:creationId xmlns:a16="http://schemas.microsoft.com/office/drawing/2014/main" id="{61BEDAA3-0D15-859E-07F2-E7E17FF32D6D}"/>
              </a:ext>
            </a:extLst>
          </p:cNvPr>
          <p:cNvSpPr/>
          <p:nvPr userDrawn="1"/>
        </p:nvSpPr>
        <p:spPr>
          <a:xfrm rot="10800000" flipV="1">
            <a:off x="0" y="1115120"/>
            <a:ext cx="12192000" cy="61498"/>
          </a:xfrm>
          <a:prstGeom prst="rect">
            <a:avLst/>
          </a:prstGeom>
          <a:gradFill>
            <a:gsLst>
              <a:gs pos="0">
                <a:schemeClr val="bg1">
                  <a:lumMod val="65000"/>
                </a:schemeClr>
              </a:gs>
              <a:gs pos="100000">
                <a:schemeClr val="accent2">
                  <a:lumMod val="75000"/>
                </a:scheme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
            <a:extLst>
              <a:ext uri="{FF2B5EF4-FFF2-40B4-BE49-F238E27FC236}">
                <a16:creationId xmlns:a16="http://schemas.microsoft.com/office/drawing/2014/main" id="{62A733EB-A579-29AA-0327-E96D815C5F00}"/>
              </a:ext>
            </a:extLst>
          </p:cNvPr>
          <p:cNvSpPr>
            <a:spLocks noGrp="1"/>
          </p:cNvSpPr>
          <p:nvPr>
            <p:ph idx="1"/>
          </p:nvPr>
        </p:nvSpPr>
        <p:spPr>
          <a:xfrm>
            <a:off x="3502025" y="1358228"/>
            <a:ext cx="8273415" cy="4953411"/>
          </a:xfrm>
          <a:prstGeom prst="rect">
            <a:avLst/>
          </a:prstGeom>
        </p:spPr>
        <p:txBody>
          <a:bodyPr vert="horz" lIns="91440" tIns="45720" rIns="91440" bIns="45720" rtlCol="0">
            <a:normAutofit/>
          </a:bodyPr>
          <a:lstStyle>
            <a:lvl1pPr>
              <a:defRPr sz="1800"/>
            </a:lvl1pPr>
            <a:lvl2pPr>
              <a:defRPr sz="1800"/>
            </a:lvl2pPr>
            <a:lvl3pPr>
              <a:defRPr sz="1800"/>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156427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74DC04E-A6A5-F516-8FBB-F5BB83C2EE3B}"/>
              </a:ext>
            </a:extLst>
          </p:cNvPr>
          <p:cNvSpPr/>
          <p:nvPr userDrawn="1"/>
        </p:nvSpPr>
        <p:spPr>
          <a:xfrm>
            <a:off x="0" y="-1"/>
            <a:ext cx="12192000" cy="684839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1188D29E-3FB5-7DDA-7482-98A234BD169E}"/>
              </a:ext>
            </a:extLst>
          </p:cNvPr>
          <p:cNvSpPr>
            <a:spLocks noGrp="1"/>
          </p:cNvSpPr>
          <p:nvPr>
            <p:ph type="sldNum" sz="quarter" idx="12"/>
          </p:nvPr>
        </p:nvSpPr>
        <p:spPr/>
        <p:txBody>
          <a:bodyPr/>
          <a:lstStyle>
            <a:lvl1pPr>
              <a:defRPr>
                <a:solidFill>
                  <a:schemeClr val="bg1"/>
                </a:solidFill>
              </a:defRPr>
            </a:lvl1pPr>
          </a:lstStyle>
          <a:p>
            <a:fld id="{599188E5-7839-BE48-AF54-346B33EA7DE9}" type="slidenum">
              <a:rPr lang="en-US" smtClean="0"/>
              <a:pPr/>
              <a:t>‹#›</a:t>
            </a:fld>
            <a:endParaRPr lang="en-US"/>
          </a:p>
        </p:txBody>
      </p:sp>
      <p:sp>
        <p:nvSpPr>
          <p:cNvPr id="20" name="Picture Placeholder 19">
            <a:extLst>
              <a:ext uri="{FF2B5EF4-FFF2-40B4-BE49-F238E27FC236}">
                <a16:creationId xmlns:a16="http://schemas.microsoft.com/office/drawing/2014/main" id="{AFFAEE04-9A59-75C0-D934-C6DC3EE27049}"/>
              </a:ext>
            </a:extLst>
          </p:cNvPr>
          <p:cNvSpPr>
            <a:spLocks noGrp="1"/>
          </p:cNvSpPr>
          <p:nvPr>
            <p:ph type="pic" sz="quarter" idx="13"/>
          </p:nvPr>
        </p:nvSpPr>
        <p:spPr>
          <a:xfrm>
            <a:off x="1" y="1242173"/>
            <a:ext cx="3110989" cy="5606226"/>
          </a:xfrm>
          <a:custGeom>
            <a:avLst/>
            <a:gdLst>
              <a:gd name="connsiteX0" fmla="*/ 295035 w 3127748"/>
              <a:gd name="connsiteY0" fmla="*/ 25 h 5636426"/>
              <a:gd name="connsiteX1" fmla="*/ 3111846 w 3127748"/>
              <a:gd name="connsiteY1" fmla="*/ 2521758 h 5636426"/>
              <a:gd name="connsiteX2" fmla="*/ 600737 w 3127748"/>
              <a:gd name="connsiteY2" fmla="*/ 5620764 h 5636426"/>
              <a:gd name="connsiteX3" fmla="*/ 0 w 3127748"/>
              <a:gd name="connsiteY3" fmla="*/ 5620057 h 5636426"/>
              <a:gd name="connsiteX4" fmla="*/ 6383 w 3127748"/>
              <a:gd name="connsiteY4" fmla="*/ 15869 h 5636426"/>
              <a:gd name="connsiteX5" fmla="*/ 295035 w 3127748"/>
              <a:gd name="connsiteY5" fmla="*/ 25 h 563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27748" h="5636426">
                <a:moveTo>
                  <a:pt x="295035" y="25"/>
                </a:moveTo>
                <a:cubicBezTo>
                  <a:pt x="1726289" y="-5970"/>
                  <a:pt x="2957916" y="1070702"/>
                  <a:pt x="3111846" y="2521758"/>
                </a:cubicBezTo>
                <a:cubicBezTo>
                  <a:pt x="3275920" y="4069433"/>
                  <a:pt x="2151754" y="5456914"/>
                  <a:pt x="600737" y="5620764"/>
                </a:cubicBezTo>
                <a:cubicBezTo>
                  <a:pt x="401082" y="5641880"/>
                  <a:pt x="199655" y="5641644"/>
                  <a:pt x="0" y="5620057"/>
                </a:cubicBezTo>
                <a:lnTo>
                  <a:pt x="6383" y="15869"/>
                </a:lnTo>
                <a:cubicBezTo>
                  <a:pt x="103314" y="5636"/>
                  <a:pt x="199618" y="424"/>
                  <a:pt x="295035" y="25"/>
                </a:cubicBezTo>
                <a:close/>
              </a:path>
            </a:pathLst>
          </a:custGeom>
          <a:noFill/>
        </p:spPr>
        <p:txBody>
          <a:bodyPr wrap="square">
            <a:noAutofit/>
          </a:bodyPr>
          <a:lstStyle>
            <a:lvl1pPr>
              <a:defRPr sz="1600">
                <a:solidFill>
                  <a:schemeClr val="bg1"/>
                </a:solidFill>
              </a:defRPr>
            </a:lvl1pPr>
          </a:lstStyle>
          <a:p>
            <a:endParaRPr lang="en-US" dirty="0"/>
          </a:p>
        </p:txBody>
      </p:sp>
      <p:sp>
        <p:nvSpPr>
          <p:cNvPr id="2" name="Date Placeholder 1">
            <a:extLst>
              <a:ext uri="{FF2B5EF4-FFF2-40B4-BE49-F238E27FC236}">
                <a16:creationId xmlns:a16="http://schemas.microsoft.com/office/drawing/2014/main" id="{AC1A6D2D-6AEB-30CE-1C6F-46FB24D97154}"/>
              </a:ext>
            </a:extLst>
          </p:cNvPr>
          <p:cNvSpPr>
            <a:spLocks noGrp="1"/>
          </p:cNvSpPr>
          <p:nvPr>
            <p:ph type="dt" sz="half" idx="10"/>
          </p:nvPr>
        </p:nvSpPr>
        <p:spPr/>
        <p:txBody>
          <a:bodyPr/>
          <a:lstStyle>
            <a:lvl1pPr>
              <a:defRPr>
                <a:solidFill>
                  <a:schemeClr val="bg1"/>
                </a:solidFill>
              </a:defRPr>
            </a:lvl1pPr>
          </a:lstStyle>
          <a:p>
            <a:fld id="{9AB2E57C-190F-8E43-AD50-2CAF8DADF153}" type="datetime1">
              <a:rPr lang="en-US" smtClean="0"/>
              <a:t>11/27/23</a:t>
            </a:fld>
            <a:endParaRPr lang="en-US"/>
          </a:p>
        </p:txBody>
      </p:sp>
      <p:sp>
        <p:nvSpPr>
          <p:cNvPr id="21" name="Title Placeholder 1">
            <a:extLst>
              <a:ext uri="{FF2B5EF4-FFF2-40B4-BE49-F238E27FC236}">
                <a16:creationId xmlns:a16="http://schemas.microsoft.com/office/drawing/2014/main" id="{2BA6C115-202A-1E32-0295-F0C598D72840}"/>
              </a:ext>
            </a:extLst>
          </p:cNvPr>
          <p:cNvSpPr>
            <a:spLocks noGrp="1"/>
          </p:cNvSpPr>
          <p:nvPr>
            <p:ph type="title"/>
          </p:nvPr>
        </p:nvSpPr>
        <p:spPr>
          <a:xfrm>
            <a:off x="309880" y="365125"/>
            <a:ext cx="10105359" cy="498475"/>
          </a:xfrm>
          <a:prstGeom prst="rect">
            <a:avLst/>
          </a:prstGeom>
        </p:spPr>
        <p:txBody>
          <a:bodyPr vert="horz" lIns="91440" tIns="45720" rIns="91440" bIns="45720" rtlCol="0" anchor="ctr">
            <a:normAutofit/>
          </a:bodyPr>
          <a:lstStyle>
            <a:lvl1pPr>
              <a:defRPr>
                <a:solidFill>
                  <a:schemeClr val="bg1"/>
                </a:solidFill>
              </a:defRPr>
            </a:lvl1pPr>
          </a:lstStyle>
          <a:p>
            <a:r>
              <a:rPr lang="en-US" dirty="0"/>
              <a:t>Click to edit Master title style</a:t>
            </a:r>
          </a:p>
        </p:txBody>
      </p:sp>
      <p:pic>
        <p:nvPicPr>
          <p:cNvPr id="23" name="Picture 22" descr="A logo with a black background&#10;&#10;Description automatically generated">
            <a:extLst>
              <a:ext uri="{FF2B5EF4-FFF2-40B4-BE49-F238E27FC236}">
                <a16:creationId xmlns:a16="http://schemas.microsoft.com/office/drawing/2014/main" id="{2195C116-3CBB-A32A-6B5B-8FF39D88B0FB}"/>
              </a:ext>
            </a:extLst>
          </p:cNvPr>
          <p:cNvPicPr>
            <a:picLocks noChangeAspect="1"/>
          </p:cNvPicPr>
          <p:nvPr userDrawn="1"/>
        </p:nvPicPr>
        <p:blipFill>
          <a:blip r:embed="rId2"/>
          <a:stretch>
            <a:fillRect/>
          </a:stretch>
        </p:blipFill>
        <p:spPr>
          <a:xfrm>
            <a:off x="11063271" y="276089"/>
            <a:ext cx="869950" cy="722728"/>
          </a:xfrm>
          <a:prstGeom prst="rect">
            <a:avLst/>
          </a:prstGeom>
        </p:spPr>
      </p:pic>
      <p:sp>
        <p:nvSpPr>
          <p:cNvPr id="32" name="Picture Placeholder 31">
            <a:extLst>
              <a:ext uri="{FF2B5EF4-FFF2-40B4-BE49-F238E27FC236}">
                <a16:creationId xmlns:a16="http://schemas.microsoft.com/office/drawing/2014/main" id="{650F3671-8FAE-1B2B-02E6-30AC2EC0125A}"/>
              </a:ext>
            </a:extLst>
          </p:cNvPr>
          <p:cNvSpPr>
            <a:spLocks noGrp="1"/>
          </p:cNvSpPr>
          <p:nvPr>
            <p:ph type="pic" sz="quarter" idx="15"/>
          </p:nvPr>
        </p:nvSpPr>
        <p:spPr>
          <a:xfrm>
            <a:off x="10971820" y="4659149"/>
            <a:ext cx="1220179" cy="2198851"/>
          </a:xfrm>
          <a:custGeom>
            <a:avLst/>
            <a:gdLst>
              <a:gd name="connsiteX0" fmla="*/ 985823 w 1220179"/>
              <a:gd name="connsiteY0" fmla="*/ 6110 h 2198851"/>
              <a:gd name="connsiteX1" fmla="*/ 1220179 w 1220179"/>
              <a:gd name="connsiteY1" fmla="*/ 6386 h 2198851"/>
              <a:gd name="connsiteX2" fmla="*/ 1217689 w 1220179"/>
              <a:gd name="connsiteY2" fmla="*/ 2192660 h 2198851"/>
              <a:gd name="connsiteX3" fmla="*/ 6204 w 1220179"/>
              <a:gd name="connsiteY3" fmla="*/ 1215077 h 2198851"/>
              <a:gd name="connsiteX4" fmla="*/ 985823 w 1220179"/>
              <a:gd name="connsiteY4" fmla="*/ 6110 h 2198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179" h="2198851">
                <a:moveTo>
                  <a:pt x="985823" y="6110"/>
                </a:moveTo>
                <a:cubicBezTo>
                  <a:pt x="1063711" y="-2127"/>
                  <a:pt x="1142291" y="-2035"/>
                  <a:pt x="1220179" y="6386"/>
                </a:cubicBezTo>
                <a:lnTo>
                  <a:pt x="1217689" y="2192660"/>
                </a:lnTo>
                <a:cubicBezTo>
                  <a:pt x="612661" y="2256535"/>
                  <a:pt x="70257" y="1818893"/>
                  <a:pt x="6204" y="1215077"/>
                </a:cubicBezTo>
                <a:cubicBezTo>
                  <a:pt x="-57804" y="611307"/>
                  <a:pt x="380749" y="70031"/>
                  <a:pt x="985823" y="6110"/>
                </a:cubicBezTo>
                <a:close/>
              </a:path>
            </a:pathLst>
          </a:custGeom>
        </p:spPr>
        <p:txBody>
          <a:bodyPr wrap="square">
            <a:noAutofit/>
          </a:bodyPr>
          <a:lstStyle>
            <a:lvl1pPr>
              <a:defRPr sz="1600">
                <a:solidFill>
                  <a:schemeClr val="bg1"/>
                </a:solidFill>
              </a:defRPr>
            </a:lvl1pPr>
          </a:lstStyle>
          <a:p>
            <a:endParaRPr lang="en-US" dirty="0"/>
          </a:p>
        </p:txBody>
      </p:sp>
      <p:sp>
        <p:nvSpPr>
          <p:cNvPr id="34" name="Rectangle 33">
            <a:extLst>
              <a:ext uri="{FF2B5EF4-FFF2-40B4-BE49-F238E27FC236}">
                <a16:creationId xmlns:a16="http://schemas.microsoft.com/office/drawing/2014/main" id="{D15CFCFF-3A6F-E26C-DE24-0D65CB889296}"/>
              </a:ext>
            </a:extLst>
          </p:cNvPr>
          <p:cNvSpPr/>
          <p:nvPr userDrawn="1"/>
        </p:nvSpPr>
        <p:spPr>
          <a:xfrm rot="10800000" flipV="1">
            <a:off x="0" y="1115120"/>
            <a:ext cx="12192000" cy="61498"/>
          </a:xfrm>
          <a:prstGeom prst="rect">
            <a:avLst/>
          </a:prstGeom>
          <a:gradFill>
            <a:gsLst>
              <a:gs pos="0">
                <a:schemeClr val="bg1">
                  <a:lumMod val="65000"/>
                </a:schemeClr>
              </a:gs>
              <a:gs pos="100000">
                <a:schemeClr val="accent2">
                  <a:lumMod val="75000"/>
                </a:scheme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2">
            <a:extLst>
              <a:ext uri="{FF2B5EF4-FFF2-40B4-BE49-F238E27FC236}">
                <a16:creationId xmlns:a16="http://schemas.microsoft.com/office/drawing/2014/main" id="{9E8F6828-329D-3E0B-0916-6AFAB8AB2005}"/>
              </a:ext>
            </a:extLst>
          </p:cNvPr>
          <p:cNvSpPr>
            <a:spLocks noGrp="1"/>
          </p:cNvSpPr>
          <p:nvPr>
            <p:ph idx="1"/>
          </p:nvPr>
        </p:nvSpPr>
        <p:spPr>
          <a:xfrm>
            <a:off x="3502025" y="1358228"/>
            <a:ext cx="8273415" cy="4953411"/>
          </a:xfrm>
          <a:prstGeom prst="rect">
            <a:avLst/>
          </a:prstGeom>
        </p:spPr>
        <p:txBody>
          <a:bodyPr vert="horz" lIns="91440" tIns="45720" rIns="91440" bIns="45720" rtlCol="0">
            <a:normAutofit/>
          </a:bodyPr>
          <a:lstStyle>
            <a:lvl1pPr marL="285750" indent="-285750">
              <a:buFont typeface="Arial" panose="020B0604020202020204" pitchFamily="34" charset="0"/>
              <a:buChar char="•"/>
              <a:defRPr sz="1800">
                <a:solidFill>
                  <a:schemeClr val="bg1"/>
                </a:solidFill>
              </a:defRPr>
            </a:lvl1pPr>
            <a:lvl2pPr marL="742950" indent="-285750">
              <a:buFont typeface="System Font Regular"/>
              <a:buChar char="-"/>
              <a:defRPr sz="1800">
                <a:solidFill>
                  <a:schemeClr val="bg1"/>
                </a:solidFill>
              </a:defRPr>
            </a:lvl2pPr>
            <a:lvl3pPr marL="1200150" indent="-285750">
              <a:buFont typeface="Courier New" panose="02070309020205020404" pitchFamily="49" charset="0"/>
              <a:buChar char="o"/>
              <a:defRPr sz="1800">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13309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74DC04E-A6A5-F516-8FBB-F5BB83C2EE3B}"/>
              </a:ext>
            </a:extLst>
          </p:cNvPr>
          <p:cNvSpPr/>
          <p:nvPr userDrawn="1"/>
        </p:nvSpPr>
        <p:spPr>
          <a:xfrm>
            <a:off x="0" y="-1"/>
            <a:ext cx="12192000" cy="684839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1188D29E-3FB5-7DDA-7482-98A234BD169E}"/>
              </a:ext>
            </a:extLst>
          </p:cNvPr>
          <p:cNvSpPr>
            <a:spLocks noGrp="1"/>
          </p:cNvSpPr>
          <p:nvPr>
            <p:ph type="sldNum" sz="quarter" idx="12"/>
          </p:nvPr>
        </p:nvSpPr>
        <p:spPr/>
        <p:txBody>
          <a:bodyPr/>
          <a:lstStyle>
            <a:lvl1pPr>
              <a:defRPr>
                <a:solidFill>
                  <a:schemeClr val="bg1"/>
                </a:solidFill>
              </a:defRPr>
            </a:lvl1pPr>
          </a:lstStyle>
          <a:p>
            <a:fld id="{599188E5-7839-BE48-AF54-346B33EA7DE9}" type="slidenum">
              <a:rPr lang="en-US" smtClean="0"/>
              <a:pPr/>
              <a:t>‹#›</a:t>
            </a:fld>
            <a:endParaRPr lang="en-US"/>
          </a:p>
        </p:txBody>
      </p:sp>
      <p:sp>
        <p:nvSpPr>
          <p:cNvPr id="20" name="Picture Placeholder 19">
            <a:extLst>
              <a:ext uri="{FF2B5EF4-FFF2-40B4-BE49-F238E27FC236}">
                <a16:creationId xmlns:a16="http://schemas.microsoft.com/office/drawing/2014/main" id="{AFFAEE04-9A59-75C0-D934-C6DC3EE27049}"/>
              </a:ext>
            </a:extLst>
          </p:cNvPr>
          <p:cNvSpPr>
            <a:spLocks noGrp="1"/>
          </p:cNvSpPr>
          <p:nvPr>
            <p:ph type="pic" sz="quarter" idx="13"/>
          </p:nvPr>
        </p:nvSpPr>
        <p:spPr>
          <a:xfrm>
            <a:off x="1" y="1242173"/>
            <a:ext cx="3110989" cy="5606226"/>
          </a:xfrm>
          <a:custGeom>
            <a:avLst/>
            <a:gdLst>
              <a:gd name="connsiteX0" fmla="*/ 295035 w 3127748"/>
              <a:gd name="connsiteY0" fmla="*/ 25 h 5636426"/>
              <a:gd name="connsiteX1" fmla="*/ 3111846 w 3127748"/>
              <a:gd name="connsiteY1" fmla="*/ 2521758 h 5636426"/>
              <a:gd name="connsiteX2" fmla="*/ 600737 w 3127748"/>
              <a:gd name="connsiteY2" fmla="*/ 5620764 h 5636426"/>
              <a:gd name="connsiteX3" fmla="*/ 0 w 3127748"/>
              <a:gd name="connsiteY3" fmla="*/ 5620057 h 5636426"/>
              <a:gd name="connsiteX4" fmla="*/ 6383 w 3127748"/>
              <a:gd name="connsiteY4" fmla="*/ 15869 h 5636426"/>
              <a:gd name="connsiteX5" fmla="*/ 295035 w 3127748"/>
              <a:gd name="connsiteY5" fmla="*/ 25 h 5636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27748" h="5636426">
                <a:moveTo>
                  <a:pt x="295035" y="25"/>
                </a:moveTo>
                <a:cubicBezTo>
                  <a:pt x="1726289" y="-5970"/>
                  <a:pt x="2957916" y="1070702"/>
                  <a:pt x="3111846" y="2521758"/>
                </a:cubicBezTo>
                <a:cubicBezTo>
                  <a:pt x="3275920" y="4069433"/>
                  <a:pt x="2151754" y="5456914"/>
                  <a:pt x="600737" y="5620764"/>
                </a:cubicBezTo>
                <a:cubicBezTo>
                  <a:pt x="401082" y="5641880"/>
                  <a:pt x="199655" y="5641644"/>
                  <a:pt x="0" y="5620057"/>
                </a:cubicBezTo>
                <a:lnTo>
                  <a:pt x="6383" y="15869"/>
                </a:lnTo>
                <a:cubicBezTo>
                  <a:pt x="103314" y="5636"/>
                  <a:pt x="199618" y="424"/>
                  <a:pt x="295035" y="25"/>
                </a:cubicBezTo>
                <a:close/>
              </a:path>
            </a:pathLst>
          </a:custGeom>
          <a:noFill/>
        </p:spPr>
        <p:txBody>
          <a:bodyPr wrap="square">
            <a:noAutofit/>
          </a:bodyPr>
          <a:lstStyle>
            <a:lvl1pPr>
              <a:defRPr sz="1600">
                <a:solidFill>
                  <a:schemeClr val="bg1"/>
                </a:solidFill>
              </a:defRPr>
            </a:lvl1pPr>
          </a:lstStyle>
          <a:p>
            <a:endParaRPr lang="en-US" dirty="0"/>
          </a:p>
        </p:txBody>
      </p:sp>
      <p:sp>
        <p:nvSpPr>
          <p:cNvPr id="2" name="Date Placeholder 1">
            <a:extLst>
              <a:ext uri="{FF2B5EF4-FFF2-40B4-BE49-F238E27FC236}">
                <a16:creationId xmlns:a16="http://schemas.microsoft.com/office/drawing/2014/main" id="{AC1A6D2D-6AEB-30CE-1C6F-46FB24D97154}"/>
              </a:ext>
            </a:extLst>
          </p:cNvPr>
          <p:cNvSpPr>
            <a:spLocks noGrp="1"/>
          </p:cNvSpPr>
          <p:nvPr>
            <p:ph type="dt" sz="half" idx="10"/>
          </p:nvPr>
        </p:nvSpPr>
        <p:spPr/>
        <p:txBody>
          <a:bodyPr/>
          <a:lstStyle>
            <a:lvl1pPr>
              <a:defRPr>
                <a:solidFill>
                  <a:schemeClr val="bg1"/>
                </a:solidFill>
              </a:defRPr>
            </a:lvl1pPr>
          </a:lstStyle>
          <a:p>
            <a:fld id="{EC459B6D-41EE-5349-B80B-6803030EB855}" type="datetime1">
              <a:rPr lang="en-US" smtClean="0"/>
              <a:t>11/27/23</a:t>
            </a:fld>
            <a:endParaRPr lang="en-US"/>
          </a:p>
        </p:txBody>
      </p:sp>
      <p:sp>
        <p:nvSpPr>
          <p:cNvPr id="21" name="Title Placeholder 1">
            <a:extLst>
              <a:ext uri="{FF2B5EF4-FFF2-40B4-BE49-F238E27FC236}">
                <a16:creationId xmlns:a16="http://schemas.microsoft.com/office/drawing/2014/main" id="{2BA6C115-202A-1E32-0295-F0C598D72840}"/>
              </a:ext>
            </a:extLst>
          </p:cNvPr>
          <p:cNvSpPr>
            <a:spLocks noGrp="1"/>
          </p:cNvSpPr>
          <p:nvPr>
            <p:ph type="title"/>
          </p:nvPr>
        </p:nvSpPr>
        <p:spPr>
          <a:xfrm>
            <a:off x="309880" y="365125"/>
            <a:ext cx="10105359" cy="498475"/>
          </a:xfrm>
          <a:prstGeom prst="rect">
            <a:avLst/>
          </a:prstGeom>
        </p:spPr>
        <p:txBody>
          <a:bodyPr vert="horz" lIns="91440" tIns="45720" rIns="91440" bIns="45720" rtlCol="0" anchor="ctr">
            <a:normAutofit/>
          </a:bodyPr>
          <a:lstStyle>
            <a:lvl1pPr>
              <a:defRPr>
                <a:solidFill>
                  <a:schemeClr val="bg1"/>
                </a:solidFill>
              </a:defRPr>
            </a:lvl1pPr>
          </a:lstStyle>
          <a:p>
            <a:r>
              <a:rPr lang="en-US" dirty="0"/>
              <a:t>Click to edit Master title style</a:t>
            </a:r>
          </a:p>
        </p:txBody>
      </p:sp>
      <p:pic>
        <p:nvPicPr>
          <p:cNvPr id="23" name="Picture 22" descr="A logo with a black background&#10;&#10;Description automatically generated">
            <a:extLst>
              <a:ext uri="{FF2B5EF4-FFF2-40B4-BE49-F238E27FC236}">
                <a16:creationId xmlns:a16="http://schemas.microsoft.com/office/drawing/2014/main" id="{2195C116-3CBB-A32A-6B5B-8FF39D88B0FB}"/>
              </a:ext>
            </a:extLst>
          </p:cNvPr>
          <p:cNvPicPr>
            <a:picLocks noChangeAspect="1"/>
          </p:cNvPicPr>
          <p:nvPr userDrawn="1"/>
        </p:nvPicPr>
        <p:blipFill>
          <a:blip r:embed="rId2"/>
          <a:stretch>
            <a:fillRect/>
          </a:stretch>
        </p:blipFill>
        <p:spPr>
          <a:xfrm>
            <a:off x="11063271" y="276089"/>
            <a:ext cx="869950" cy="722728"/>
          </a:xfrm>
          <a:prstGeom prst="rect">
            <a:avLst/>
          </a:prstGeom>
        </p:spPr>
      </p:pic>
      <p:sp>
        <p:nvSpPr>
          <p:cNvPr id="32" name="Picture Placeholder 31">
            <a:extLst>
              <a:ext uri="{FF2B5EF4-FFF2-40B4-BE49-F238E27FC236}">
                <a16:creationId xmlns:a16="http://schemas.microsoft.com/office/drawing/2014/main" id="{650F3671-8FAE-1B2B-02E6-30AC2EC0125A}"/>
              </a:ext>
            </a:extLst>
          </p:cNvPr>
          <p:cNvSpPr>
            <a:spLocks noGrp="1"/>
          </p:cNvSpPr>
          <p:nvPr>
            <p:ph type="pic" sz="quarter" idx="15"/>
          </p:nvPr>
        </p:nvSpPr>
        <p:spPr>
          <a:xfrm>
            <a:off x="10971820" y="4659149"/>
            <a:ext cx="1220179" cy="2198851"/>
          </a:xfrm>
          <a:custGeom>
            <a:avLst/>
            <a:gdLst>
              <a:gd name="connsiteX0" fmla="*/ 985823 w 1220179"/>
              <a:gd name="connsiteY0" fmla="*/ 6110 h 2198851"/>
              <a:gd name="connsiteX1" fmla="*/ 1220179 w 1220179"/>
              <a:gd name="connsiteY1" fmla="*/ 6386 h 2198851"/>
              <a:gd name="connsiteX2" fmla="*/ 1217689 w 1220179"/>
              <a:gd name="connsiteY2" fmla="*/ 2192660 h 2198851"/>
              <a:gd name="connsiteX3" fmla="*/ 6204 w 1220179"/>
              <a:gd name="connsiteY3" fmla="*/ 1215077 h 2198851"/>
              <a:gd name="connsiteX4" fmla="*/ 985823 w 1220179"/>
              <a:gd name="connsiteY4" fmla="*/ 6110 h 2198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179" h="2198851">
                <a:moveTo>
                  <a:pt x="985823" y="6110"/>
                </a:moveTo>
                <a:cubicBezTo>
                  <a:pt x="1063711" y="-2127"/>
                  <a:pt x="1142291" y="-2035"/>
                  <a:pt x="1220179" y="6386"/>
                </a:cubicBezTo>
                <a:lnTo>
                  <a:pt x="1217689" y="2192660"/>
                </a:lnTo>
                <a:cubicBezTo>
                  <a:pt x="612661" y="2256535"/>
                  <a:pt x="70257" y="1818893"/>
                  <a:pt x="6204" y="1215077"/>
                </a:cubicBezTo>
                <a:cubicBezTo>
                  <a:pt x="-57804" y="611307"/>
                  <a:pt x="380749" y="70031"/>
                  <a:pt x="985823" y="6110"/>
                </a:cubicBezTo>
                <a:close/>
              </a:path>
            </a:pathLst>
          </a:custGeom>
        </p:spPr>
        <p:txBody>
          <a:bodyPr wrap="square">
            <a:noAutofit/>
          </a:bodyPr>
          <a:lstStyle>
            <a:lvl1pPr>
              <a:defRPr sz="1600">
                <a:solidFill>
                  <a:schemeClr val="bg1"/>
                </a:solidFill>
              </a:defRPr>
            </a:lvl1pPr>
          </a:lstStyle>
          <a:p>
            <a:endParaRPr lang="en-US" dirty="0"/>
          </a:p>
        </p:txBody>
      </p:sp>
      <p:sp>
        <p:nvSpPr>
          <p:cNvPr id="34" name="Rectangle 33">
            <a:extLst>
              <a:ext uri="{FF2B5EF4-FFF2-40B4-BE49-F238E27FC236}">
                <a16:creationId xmlns:a16="http://schemas.microsoft.com/office/drawing/2014/main" id="{D15CFCFF-3A6F-E26C-DE24-0D65CB889296}"/>
              </a:ext>
            </a:extLst>
          </p:cNvPr>
          <p:cNvSpPr/>
          <p:nvPr userDrawn="1"/>
        </p:nvSpPr>
        <p:spPr>
          <a:xfrm rot="10800000" flipV="1">
            <a:off x="0" y="1115120"/>
            <a:ext cx="12192000" cy="61498"/>
          </a:xfrm>
          <a:prstGeom prst="rect">
            <a:avLst/>
          </a:prstGeom>
          <a:gradFill>
            <a:gsLst>
              <a:gs pos="0">
                <a:schemeClr val="bg1">
                  <a:lumMod val="65000"/>
                </a:schemeClr>
              </a:gs>
              <a:gs pos="100000">
                <a:schemeClr val="accent2">
                  <a:lumMod val="75000"/>
                </a:scheme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2">
            <a:extLst>
              <a:ext uri="{FF2B5EF4-FFF2-40B4-BE49-F238E27FC236}">
                <a16:creationId xmlns:a16="http://schemas.microsoft.com/office/drawing/2014/main" id="{9E8F6828-329D-3E0B-0916-6AFAB8AB2005}"/>
              </a:ext>
            </a:extLst>
          </p:cNvPr>
          <p:cNvSpPr>
            <a:spLocks noGrp="1"/>
          </p:cNvSpPr>
          <p:nvPr>
            <p:ph idx="1"/>
          </p:nvPr>
        </p:nvSpPr>
        <p:spPr>
          <a:xfrm>
            <a:off x="3502025" y="1358228"/>
            <a:ext cx="8273415" cy="4953411"/>
          </a:xfrm>
          <a:prstGeom prst="rect">
            <a:avLst/>
          </a:prstGeom>
        </p:spPr>
        <p:txBody>
          <a:bodyPr vert="horz" lIns="91440" tIns="45720" rIns="91440" bIns="45720" rtlCol="0">
            <a:normAutofit/>
          </a:bodyPr>
          <a:lstStyle>
            <a:lvl1pPr marL="285750" indent="-285750">
              <a:buFont typeface="Arial" panose="020B0604020202020204" pitchFamily="34" charset="0"/>
              <a:buChar char="•"/>
              <a:defRPr sz="1800">
                <a:solidFill>
                  <a:schemeClr val="bg1"/>
                </a:solidFill>
              </a:defRPr>
            </a:lvl1pPr>
            <a:lvl2pPr marL="742950" indent="-285750">
              <a:buFont typeface="System Font Regular"/>
              <a:buChar char="-"/>
              <a:defRPr sz="1800">
                <a:solidFill>
                  <a:schemeClr val="bg1"/>
                </a:solidFill>
              </a:defRPr>
            </a:lvl2pPr>
            <a:lvl3pPr marL="1200150" indent="-285750">
              <a:buFont typeface="Courier New" panose="02070309020205020404" pitchFamily="49" charset="0"/>
              <a:buChar char="o"/>
              <a:defRPr sz="1800">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60940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DF731-631E-BC42-5D4F-DE1C5E0B120B}"/>
              </a:ext>
            </a:extLst>
          </p:cNvPr>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9D1272F1-F5A9-2A60-39E9-5433273F6FC9}"/>
              </a:ext>
            </a:extLst>
          </p:cNvPr>
          <p:cNvSpPr>
            <a:spLocks noGrp="1"/>
          </p:cNvSpPr>
          <p:nvPr>
            <p:ph type="dt" sz="half" idx="10"/>
          </p:nvPr>
        </p:nvSpPr>
        <p:spPr/>
        <p:txBody>
          <a:bodyPr/>
          <a:lstStyle/>
          <a:p>
            <a:fld id="{35358D7C-E720-B44E-8FF0-65E5D8978A34}" type="datetime1">
              <a:rPr lang="en-US" smtClean="0"/>
              <a:t>11/27/23</a:t>
            </a:fld>
            <a:endParaRPr lang="en-US"/>
          </a:p>
        </p:txBody>
      </p:sp>
      <p:sp>
        <p:nvSpPr>
          <p:cNvPr id="7" name="Slide Number Placeholder 6">
            <a:extLst>
              <a:ext uri="{FF2B5EF4-FFF2-40B4-BE49-F238E27FC236}">
                <a16:creationId xmlns:a16="http://schemas.microsoft.com/office/drawing/2014/main" id="{42D79582-9713-BA0F-A258-3A39449F61E3}"/>
              </a:ext>
            </a:extLst>
          </p:cNvPr>
          <p:cNvSpPr>
            <a:spLocks noGrp="1"/>
          </p:cNvSpPr>
          <p:nvPr>
            <p:ph type="sldNum" sz="quarter" idx="12"/>
          </p:nvPr>
        </p:nvSpPr>
        <p:spPr/>
        <p:txBody>
          <a:bodyPr/>
          <a:lstStyle/>
          <a:p>
            <a:fld id="{599188E5-7839-BE48-AF54-346B33EA7DE9}" type="slidenum">
              <a:rPr lang="en-US" smtClean="0"/>
              <a:t>‹#›</a:t>
            </a:fld>
            <a:endParaRPr lang="en-US"/>
          </a:p>
        </p:txBody>
      </p:sp>
      <p:sp>
        <p:nvSpPr>
          <p:cNvPr id="8" name="Text Placeholder 24">
            <a:extLst>
              <a:ext uri="{FF2B5EF4-FFF2-40B4-BE49-F238E27FC236}">
                <a16:creationId xmlns:a16="http://schemas.microsoft.com/office/drawing/2014/main" id="{65D37A73-A0EF-19E3-EF53-80D19657D6E3}"/>
              </a:ext>
            </a:extLst>
          </p:cNvPr>
          <p:cNvSpPr>
            <a:spLocks noGrp="1"/>
          </p:cNvSpPr>
          <p:nvPr>
            <p:ph type="body" sz="quarter" idx="14"/>
          </p:nvPr>
        </p:nvSpPr>
        <p:spPr>
          <a:xfrm>
            <a:off x="309880" y="1363942"/>
            <a:ext cx="5674361" cy="4717772"/>
          </a:xfrm>
        </p:spPr>
        <p:txBody>
          <a:bodyPr/>
          <a:lstStyle>
            <a:lvl1pPr>
              <a:defRPr sz="2000" b="1"/>
            </a:lvl1pPr>
            <a:lvl2pPr>
              <a:defRPr sz="1800"/>
            </a:lvl2pPr>
            <a:lvl3pPr>
              <a:defRPr sz="1600"/>
            </a:lvl3pPr>
            <a:lvl4pPr>
              <a:defRPr sz="14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4">
            <a:extLst>
              <a:ext uri="{FF2B5EF4-FFF2-40B4-BE49-F238E27FC236}">
                <a16:creationId xmlns:a16="http://schemas.microsoft.com/office/drawing/2014/main" id="{E530A82A-4960-F04F-3BBC-3138D4E5B1DE}"/>
              </a:ext>
            </a:extLst>
          </p:cNvPr>
          <p:cNvSpPr>
            <a:spLocks noGrp="1"/>
          </p:cNvSpPr>
          <p:nvPr>
            <p:ph type="body" sz="quarter" idx="15"/>
          </p:nvPr>
        </p:nvSpPr>
        <p:spPr>
          <a:xfrm>
            <a:off x="6207760" y="1363942"/>
            <a:ext cx="5592034" cy="4717772"/>
          </a:xfrm>
        </p:spPr>
        <p:txBody>
          <a:bodyPr/>
          <a:lstStyle>
            <a:lvl1pPr>
              <a:defRPr sz="2000" b="1"/>
            </a:lvl1pPr>
            <a:lvl2pPr>
              <a:defRPr sz="1800"/>
            </a:lvl2pPr>
            <a:lvl3pPr>
              <a:defRPr sz="1600"/>
            </a:lvl3pPr>
            <a:lvl4pPr>
              <a:defRPr sz="14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5BEF982C-9175-158B-71F5-282C3F06DE6B}"/>
              </a:ext>
            </a:extLst>
          </p:cNvPr>
          <p:cNvSpPr/>
          <p:nvPr userDrawn="1"/>
        </p:nvSpPr>
        <p:spPr>
          <a:xfrm rot="10800000" flipV="1">
            <a:off x="0" y="1115120"/>
            <a:ext cx="12192000" cy="61498"/>
          </a:xfrm>
          <a:prstGeom prst="rect">
            <a:avLst/>
          </a:prstGeom>
          <a:gradFill>
            <a:gsLst>
              <a:gs pos="0">
                <a:schemeClr val="bg1">
                  <a:lumMod val="65000"/>
                </a:schemeClr>
              </a:gs>
              <a:gs pos="100000">
                <a:schemeClr val="accent2">
                  <a:lumMod val="75000"/>
                </a:scheme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4542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DF731-631E-BC42-5D4F-DE1C5E0B120B}"/>
              </a:ext>
            </a:extLst>
          </p:cNvPr>
          <p:cNvSpPr>
            <a:spLocks noGrp="1"/>
          </p:cNvSpPr>
          <p:nvPr>
            <p:ph type="title"/>
          </p:nvPr>
        </p:nvSpPr>
        <p:spPr/>
        <p:txBody>
          <a:bodyPr/>
          <a:lstStyle/>
          <a:p>
            <a:r>
              <a:rPr lang="en-US"/>
              <a:t>Click to edit Master title style</a:t>
            </a:r>
          </a:p>
        </p:txBody>
      </p:sp>
      <p:sp>
        <p:nvSpPr>
          <p:cNvPr id="5" name="Date Placeholder 4">
            <a:extLst>
              <a:ext uri="{FF2B5EF4-FFF2-40B4-BE49-F238E27FC236}">
                <a16:creationId xmlns:a16="http://schemas.microsoft.com/office/drawing/2014/main" id="{9D1272F1-F5A9-2A60-39E9-5433273F6FC9}"/>
              </a:ext>
            </a:extLst>
          </p:cNvPr>
          <p:cNvSpPr>
            <a:spLocks noGrp="1"/>
          </p:cNvSpPr>
          <p:nvPr>
            <p:ph type="dt" sz="half" idx="10"/>
          </p:nvPr>
        </p:nvSpPr>
        <p:spPr/>
        <p:txBody>
          <a:bodyPr/>
          <a:lstStyle/>
          <a:p>
            <a:fld id="{E8185606-0E15-4C47-9DE2-034A3F4CA0A3}" type="datetime1">
              <a:rPr lang="en-US" smtClean="0"/>
              <a:t>11/27/23</a:t>
            </a:fld>
            <a:endParaRPr lang="en-US"/>
          </a:p>
        </p:txBody>
      </p:sp>
      <p:sp>
        <p:nvSpPr>
          <p:cNvPr id="7" name="Slide Number Placeholder 6">
            <a:extLst>
              <a:ext uri="{FF2B5EF4-FFF2-40B4-BE49-F238E27FC236}">
                <a16:creationId xmlns:a16="http://schemas.microsoft.com/office/drawing/2014/main" id="{42D79582-9713-BA0F-A258-3A39449F61E3}"/>
              </a:ext>
            </a:extLst>
          </p:cNvPr>
          <p:cNvSpPr>
            <a:spLocks noGrp="1"/>
          </p:cNvSpPr>
          <p:nvPr>
            <p:ph type="sldNum" sz="quarter" idx="12"/>
          </p:nvPr>
        </p:nvSpPr>
        <p:spPr/>
        <p:txBody>
          <a:bodyPr/>
          <a:lstStyle/>
          <a:p>
            <a:fld id="{599188E5-7839-BE48-AF54-346B33EA7DE9}" type="slidenum">
              <a:rPr lang="en-US" smtClean="0"/>
              <a:t>‹#›</a:t>
            </a:fld>
            <a:endParaRPr lang="en-US"/>
          </a:p>
        </p:txBody>
      </p:sp>
      <p:sp>
        <p:nvSpPr>
          <p:cNvPr id="8" name="Text Placeholder 24">
            <a:extLst>
              <a:ext uri="{FF2B5EF4-FFF2-40B4-BE49-F238E27FC236}">
                <a16:creationId xmlns:a16="http://schemas.microsoft.com/office/drawing/2014/main" id="{65D37A73-A0EF-19E3-EF53-80D19657D6E3}"/>
              </a:ext>
            </a:extLst>
          </p:cNvPr>
          <p:cNvSpPr>
            <a:spLocks noGrp="1"/>
          </p:cNvSpPr>
          <p:nvPr>
            <p:ph type="body" sz="quarter" idx="14"/>
          </p:nvPr>
        </p:nvSpPr>
        <p:spPr>
          <a:xfrm>
            <a:off x="309880" y="1363942"/>
            <a:ext cx="5674361" cy="4717772"/>
          </a:xfrm>
        </p:spPr>
        <p:txBody>
          <a:bodyPr/>
          <a:lstStyle>
            <a:lvl1pPr>
              <a:defRPr sz="2000" b="1"/>
            </a:lvl1pPr>
            <a:lvl2pPr>
              <a:defRPr sz="1800"/>
            </a:lvl2pPr>
            <a:lvl3pPr>
              <a:defRPr sz="1600"/>
            </a:lvl3pPr>
            <a:lvl4pPr>
              <a:defRPr sz="14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4">
            <a:extLst>
              <a:ext uri="{FF2B5EF4-FFF2-40B4-BE49-F238E27FC236}">
                <a16:creationId xmlns:a16="http://schemas.microsoft.com/office/drawing/2014/main" id="{E530A82A-4960-F04F-3BBC-3138D4E5B1DE}"/>
              </a:ext>
            </a:extLst>
          </p:cNvPr>
          <p:cNvSpPr>
            <a:spLocks noGrp="1"/>
          </p:cNvSpPr>
          <p:nvPr>
            <p:ph type="body" sz="quarter" idx="15"/>
          </p:nvPr>
        </p:nvSpPr>
        <p:spPr>
          <a:xfrm>
            <a:off x="6207760" y="1363942"/>
            <a:ext cx="5592034" cy="4717772"/>
          </a:xfrm>
        </p:spPr>
        <p:txBody>
          <a:bodyPr/>
          <a:lstStyle>
            <a:lvl1pPr>
              <a:defRPr sz="2000" b="1"/>
            </a:lvl1pPr>
            <a:lvl2pPr>
              <a:defRPr sz="1800"/>
            </a:lvl2pPr>
            <a:lvl3pPr>
              <a:defRPr sz="1600"/>
            </a:lvl3pPr>
            <a:lvl4pPr>
              <a:defRPr sz="14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5BEF982C-9175-158B-71F5-282C3F06DE6B}"/>
              </a:ext>
            </a:extLst>
          </p:cNvPr>
          <p:cNvSpPr/>
          <p:nvPr userDrawn="1"/>
        </p:nvSpPr>
        <p:spPr>
          <a:xfrm rot="10800000" flipV="1">
            <a:off x="0" y="1115120"/>
            <a:ext cx="12192000" cy="61498"/>
          </a:xfrm>
          <a:prstGeom prst="rect">
            <a:avLst/>
          </a:prstGeom>
          <a:gradFill>
            <a:gsLst>
              <a:gs pos="0">
                <a:schemeClr val="bg1">
                  <a:lumMod val="65000"/>
                </a:schemeClr>
              </a:gs>
              <a:gs pos="100000">
                <a:schemeClr val="accent2">
                  <a:lumMod val="75000"/>
                </a:scheme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6934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792A-E6E9-8176-1C50-4EC27668FF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4995476-70E8-90CA-EA0A-D20090901321}"/>
              </a:ext>
            </a:extLst>
          </p:cNvPr>
          <p:cNvSpPr>
            <a:spLocks noGrp="1"/>
          </p:cNvSpPr>
          <p:nvPr>
            <p:ph type="dt" sz="half" idx="10"/>
          </p:nvPr>
        </p:nvSpPr>
        <p:spPr/>
        <p:txBody>
          <a:bodyPr/>
          <a:lstStyle/>
          <a:p>
            <a:fld id="{63C51004-1596-2940-9148-42708E7982A1}" type="datetime1">
              <a:rPr lang="en-US" smtClean="0"/>
              <a:t>11/27/23</a:t>
            </a:fld>
            <a:endParaRPr lang="en-US"/>
          </a:p>
        </p:txBody>
      </p:sp>
      <p:sp>
        <p:nvSpPr>
          <p:cNvPr id="5" name="Slide Number Placeholder 4">
            <a:extLst>
              <a:ext uri="{FF2B5EF4-FFF2-40B4-BE49-F238E27FC236}">
                <a16:creationId xmlns:a16="http://schemas.microsoft.com/office/drawing/2014/main" id="{A127B8DD-BE60-A1D5-0049-DF4862EE7819}"/>
              </a:ext>
            </a:extLst>
          </p:cNvPr>
          <p:cNvSpPr>
            <a:spLocks noGrp="1"/>
          </p:cNvSpPr>
          <p:nvPr>
            <p:ph type="sldNum" sz="quarter" idx="12"/>
          </p:nvPr>
        </p:nvSpPr>
        <p:spPr/>
        <p:txBody>
          <a:bodyPr/>
          <a:lstStyle/>
          <a:p>
            <a:fld id="{599188E5-7839-BE48-AF54-346B33EA7DE9}" type="slidenum">
              <a:rPr lang="en-US" smtClean="0"/>
              <a:t>‹#›</a:t>
            </a:fld>
            <a:endParaRPr lang="en-US"/>
          </a:p>
        </p:txBody>
      </p:sp>
    </p:spTree>
    <p:extLst>
      <p:ext uri="{BB962C8B-B14F-4D97-AF65-F5344CB8AC3E}">
        <p14:creationId xmlns:p14="http://schemas.microsoft.com/office/powerpoint/2010/main" val="39747657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792A-E6E9-8176-1C50-4EC27668FF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4995476-70E8-90CA-EA0A-D20090901321}"/>
              </a:ext>
            </a:extLst>
          </p:cNvPr>
          <p:cNvSpPr>
            <a:spLocks noGrp="1"/>
          </p:cNvSpPr>
          <p:nvPr>
            <p:ph type="dt" sz="half" idx="10"/>
          </p:nvPr>
        </p:nvSpPr>
        <p:spPr/>
        <p:txBody>
          <a:bodyPr/>
          <a:lstStyle/>
          <a:p>
            <a:fld id="{837D7D3E-6E2B-F044-B18D-A6B9800B1DE8}" type="datetime1">
              <a:rPr lang="en-US" smtClean="0"/>
              <a:t>11/27/23</a:t>
            </a:fld>
            <a:endParaRPr lang="en-US"/>
          </a:p>
        </p:txBody>
      </p:sp>
      <p:sp>
        <p:nvSpPr>
          <p:cNvPr id="5" name="Slide Number Placeholder 4">
            <a:extLst>
              <a:ext uri="{FF2B5EF4-FFF2-40B4-BE49-F238E27FC236}">
                <a16:creationId xmlns:a16="http://schemas.microsoft.com/office/drawing/2014/main" id="{A127B8DD-BE60-A1D5-0049-DF4862EE7819}"/>
              </a:ext>
            </a:extLst>
          </p:cNvPr>
          <p:cNvSpPr>
            <a:spLocks noGrp="1"/>
          </p:cNvSpPr>
          <p:nvPr>
            <p:ph type="sldNum" sz="quarter" idx="12"/>
          </p:nvPr>
        </p:nvSpPr>
        <p:spPr/>
        <p:txBody>
          <a:bodyPr/>
          <a:lstStyle/>
          <a:p>
            <a:fld id="{599188E5-7839-BE48-AF54-346B33EA7DE9}" type="slidenum">
              <a:rPr lang="en-US" smtClean="0"/>
              <a:t>‹#›</a:t>
            </a:fld>
            <a:endParaRPr lang="en-US"/>
          </a:p>
        </p:txBody>
      </p:sp>
    </p:spTree>
    <p:extLst>
      <p:ext uri="{BB962C8B-B14F-4D97-AF65-F5344CB8AC3E}">
        <p14:creationId xmlns:p14="http://schemas.microsoft.com/office/powerpoint/2010/main" val="207720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0995EA5-ABF8-01E5-041C-832F1D50B220}"/>
              </a:ext>
            </a:extLst>
          </p:cNvPr>
          <p:cNvPicPr>
            <a:picLocks noChangeAspect="1"/>
          </p:cNvPicPr>
          <p:nvPr userDrawn="1"/>
        </p:nvPicPr>
        <p:blipFill>
          <a:blip r:embed="rId2"/>
          <a:stretch>
            <a:fillRect/>
          </a:stretch>
        </p:blipFill>
        <p:spPr>
          <a:xfrm>
            <a:off x="0" y="-9541"/>
            <a:ext cx="12192000" cy="6869089"/>
          </a:xfrm>
          <a:prstGeom prst="rect">
            <a:avLst/>
          </a:prstGeom>
        </p:spPr>
      </p:pic>
      <p:sp>
        <p:nvSpPr>
          <p:cNvPr id="3" name="Date Placeholder 2">
            <a:extLst>
              <a:ext uri="{FF2B5EF4-FFF2-40B4-BE49-F238E27FC236}">
                <a16:creationId xmlns:a16="http://schemas.microsoft.com/office/drawing/2014/main" id="{94995476-70E8-90CA-EA0A-D20090901321}"/>
              </a:ext>
            </a:extLst>
          </p:cNvPr>
          <p:cNvSpPr>
            <a:spLocks noGrp="1"/>
          </p:cNvSpPr>
          <p:nvPr>
            <p:ph type="dt" sz="half" idx="10"/>
          </p:nvPr>
        </p:nvSpPr>
        <p:spPr/>
        <p:txBody>
          <a:bodyPr/>
          <a:lstStyle>
            <a:lvl1pPr>
              <a:defRPr>
                <a:solidFill>
                  <a:schemeClr val="bg1"/>
                </a:solidFill>
              </a:defRPr>
            </a:lvl1pPr>
          </a:lstStyle>
          <a:p>
            <a:fld id="{FEEFC854-983E-1E49-AE50-9197767D13BF}" type="datetime1">
              <a:rPr lang="en-US" smtClean="0"/>
              <a:t>11/27/23</a:t>
            </a:fld>
            <a:endParaRPr lang="en-US"/>
          </a:p>
        </p:txBody>
      </p:sp>
      <p:sp>
        <p:nvSpPr>
          <p:cNvPr id="5" name="Slide Number Placeholder 4">
            <a:extLst>
              <a:ext uri="{FF2B5EF4-FFF2-40B4-BE49-F238E27FC236}">
                <a16:creationId xmlns:a16="http://schemas.microsoft.com/office/drawing/2014/main" id="{A127B8DD-BE60-A1D5-0049-DF4862EE7819}"/>
              </a:ext>
            </a:extLst>
          </p:cNvPr>
          <p:cNvSpPr>
            <a:spLocks noGrp="1"/>
          </p:cNvSpPr>
          <p:nvPr>
            <p:ph type="sldNum" sz="quarter" idx="12"/>
          </p:nvPr>
        </p:nvSpPr>
        <p:spPr/>
        <p:txBody>
          <a:bodyPr/>
          <a:lstStyle>
            <a:lvl1pPr>
              <a:defRPr>
                <a:solidFill>
                  <a:schemeClr val="bg1"/>
                </a:solidFill>
              </a:defRPr>
            </a:lvl1pPr>
          </a:lstStyle>
          <a:p>
            <a:fld id="{599188E5-7839-BE48-AF54-346B33EA7DE9}" type="slidenum">
              <a:rPr lang="en-US" smtClean="0"/>
              <a:pPr/>
              <a:t>‹#›</a:t>
            </a:fld>
            <a:endParaRPr lang="en-US"/>
          </a:p>
        </p:txBody>
      </p:sp>
      <p:sp>
        <p:nvSpPr>
          <p:cNvPr id="7" name="Rectangle 6">
            <a:extLst>
              <a:ext uri="{FF2B5EF4-FFF2-40B4-BE49-F238E27FC236}">
                <a16:creationId xmlns:a16="http://schemas.microsoft.com/office/drawing/2014/main" id="{BB94F4EE-A958-DF2D-0EA8-35C55EE08504}"/>
              </a:ext>
            </a:extLst>
          </p:cNvPr>
          <p:cNvSpPr/>
          <p:nvPr userDrawn="1"/>
        </p:nvSpPr>
        <p:spPr>
          <a:xfrm>
            <a:off x="9090212" y="194982"/>
            <a:ext cx="2857500" cy="88078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logo with a black background&#10;&#10;Description automatically generated">
            <a:extLst>
              <a:ext uri="{FF2B5EF4-FFF2-40B4-BE49-F238E27FC236}">
                <a16:creationId xmlns:a16="http://schemas.microsoft.com/office/drawing/2014/main" id="{2E4C5888-4EDF-D0FD-A0D4-0CD944C51346}"/>
              </a:ext>
            </a:extLst>
          </p:cNvPr>
          <p:cNvPicPr>
            <a:picLocks noChangeAspect="1"/>
          </p:cNvPicPr>
          <p:nvPr userDrawn="1"/>
        </p:nvPicPr>
        <p:blipFill>
          <a:blip r:embed="rId3"/>
          <a:stretch>
            <a:fillRect/>
          </a:stretch>
        </p:blipFill>
        <p:spPr>
          <a:xfrm>
            <a:off x="11063271" y="276089"/>
            <a:ext cx="869950" cy="722728"/>
          </a:xfrm>
          <a:prstGeom prst="rect">
            <a:avLst/>
          </a:prstGeom>
        </p:spPr>
      </p:pic>
      <p:sp>
        <p:nvSpPr>
          <p:cNvPr id="2" name="Title 1">
            <a:extLst>
              <a:ext uri="{FF2B5EF4-FFF2-40B4-BE49-F238E27FC236}">
                <a16:creationId xmlns:a16="http://schemas.microsoft.com/office/drawing/2014/main" id="{55E6792A-E6E9-8176-1C50-4EC27668FF39}"/>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4340767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8B2157C-6C55-9257-5024-89D6A83B0EA5}"/>
              </a:ext>
            </a:extLst>
          </p:cNvPr>
          <p:cNvPicPr>
            <a:picLocks noChangeAspect="1"/>
          </p:cNvPicPr>
          <p:nvPr userDrawn="1"/>
        </p:nvPicPr>
        <p:blipFill>
          <a:blip r:embed="rId2"/>
          <a:stretch>
            <a:fillRect/>
          </a:stretch>
        </p:blipFill>
        <p:spPr>
          <a:xfrm>
            <a:off x="0" y="0"/>
            <a:ext cx="12192000" cy="6850863"/>
          </a:xfrm>
          <a:prstGeom prst="rect">
            <a:avLst/>
          </a:prstGeom>
        </p:spPr>
      </p:pic>
      <p:sp>
        <p:nvSpPr>
          <p:cNvPr id="2" name="Date Placeholder 1">
            <a:extLst>
              <a:ext uri="{FF2B5EF4-FFF2-40B4-BE49-F238E27FC236}">
                <a16:creationId xmlns:a16="http://schemas.microsoft.com/office/drawing/2014/main" id="{AC1A6D2D-6AEB-30CE-1C6F-46FB24D97154}"/>
              </a:ext>
            </a:extLst>
          </p:cNvPr>
          <p:cNvSpPr>
            <a:spLocks noGrp="1"/>
          </p:cNvSpPr>
          <p:nvPr>
            <p:ph type="dt" sz="half" idx="10"/>
          </p:nvPr>
        </p:nvSpPr>
        <p:spPr/>
        <p:txBody>
          <a:bodyPr/>
          <a:lstStyle/>
          <a:p>
            <a:fld id="{5C9FFBD6-A15C-3C4D-B488-56C10EF96CC8}" type="datetime1">
              <a:rPr lang="en-US" smtClean="0"/>
              <a:t>11/27/23</a:t>
            </a:fld>
            <a:endParaRPr lang="en-US"/>
          </a:p>
        </p:txBody>
      </p:sp>
      <p:sp>
        <p:nvSpPr>
          <p:cNvPr id="4" name="Slide Number Placeholder 3">
            <a:extLst>
              <a:ext uri="{FF2B5EF4-FFF2-40B4-BE49-F238E27FC236}">
                <a16:creationId xmlns:a16="http://schemas.microsoft.com/office/drawing/2014/main" id="{1188D29E-3FB5-7DDA-7482-98A234BD169E}"/>
              </a:ext>
            </a:extLst>
          </p:cNvPr>
          <p:cNvSpPr>
            <a:spLocks noGrp="1"/>
          </p:cNvSpPr>
          <p:nvPr>
            <p:ph type="sldNum" sz="quarter" idx="12"/>
          </p:nvPr>
        </p:nvSpPr>
        <p:spPr/>
        <p:txBody>
          <a:bodyPr/>
          <a:lstStyle/>
          <a:p>
            <a:fld id="{599188E5-7839-BE48-AF54-346B33EA7DE9}" type="slidenum">
              <a:rPr lang="en-US" smtClean="0"/>
              <a:t>‹#›</a:t>
            </a:fld>
            <a:endParaRPr lang="en-US"/>
          </a:p>
        </p:txBody>
      </p:sp>
      <p:sp>
        <p:nvSpPr>
          <p:cNvPr id="6" name="Title 1">
            <a:extLst>
              <a:ext uri="{FF2B5EF4-FFF2-40B4-BE49-F238E27FC236}">
                <a16:creationId xmlns:a16="http://schemas.microsoft.com/office/drawing/2014/main" id="{F1202AD6-AF24-6E99-5770-9830A8D75C60}"/>
              </a:ext>
            </a:extLst>
          </p:cNvPr>
          <p:cNvSpPr>
            <a:spLocks noGrp="1"/>
          </p:cNvSpPr>
          <p:nvPr>
            <p:ph type="title"/>
          </p:nvPr>
        </p:nvSpPr>
        <p:spPr>
          <a:xfrm>
            <a:off x="309880" y="365125"/>
            <a:ext cx="10157398" cy="498475"/>
          </a:xfrm>
        </p:spPr>
        <p:txBody>
          <a:bodyPr/>
          <a:lstStyle/>
          <a:p>
            <a:r>
              <a:rPr lang="en-US"/>
              <a:t>Click to edit Master title style</a:t>
            </a:r>
          </a:p>
        </p:txBody>
      </p:sp>
    </p:spTree>
    <p:extLst>
      <p:ext uri="{BB962C8B-B14F-4D97-AF65-F5344CB8AC3E}">
        <p14:creationId xmlns:p14="http://schemas.microsoft.com/office/powerpoint/2010/main" val="2036778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4995476-70E8-90CA-EA0A-D20090901321}"/>
              </a:ext>
            </a:extLst>
          </p:cNvPr>
          <p:cNvSpPr>
            <a:spLocks noGrp="1"/>
          </p:cNvSpPr>
          <p:nvPr>
            <p:ph type="dt" sz="half" idx="10"/>
          </p:nvPr>
        </p:nvSpPr>
        <p:spPr/>
        <p:txBody>
          <a:bodyPr/>
          <a:lstStyle/>
          <a:p>
            <a:fld id="{63C51004-1596-2940-9148-42708E7982A1}" type="datetime1">
              <a:rPr lang="en-US" smtClean="0"/>
              <a:t>11/27/23</a:t>
            </a:fld>
            <a:endParaRPr lang="en-US"/>
          </a:p>
        </p:txBody>
      </p:sp>
      <p:sp>
        <p:nvSpPr>
          <p:cNvPr id="5" name="Slide Number Placeholder 4">
            <a:extLst>
              <a:ext uri="{FF2B5EF4-FFF2-40B4-BE49-F238E27FC236}">
                <a16:creationId xmlns:a16="http://schemas.microsoft.com/office/drawing/2014/main" id="{A127B8DD-BE60-A1D5-0049-DF4862EE7819}"/>
              </a:ext>
            </a:extLst>
          </p:cNvPr>
          <p:cNvSpPr>
            <a:spLocks noGrp="1"/>
          </p:cNvSpPr>
          <p:nvPr>
            <p:ph type="sldNum" sz="quarter" idx="12"/>
          </p:nvPr>
        </p:nvSpPr>
        <p:spPr/>
        <p:txBody>
          <a:bodyPr/>
          <a:lstStyle/>
          <a:p>
            <a:fld id="{599188E5-7839-BE48-AF54-346B33EA7DE9}" type="slidenum">
              <a:rPr lang="en-US" smtClean="0"/>
              <a:t>‹#›</a:t>
            </a:fld>
            <a:endParaRPr lang="en-US"/>
          </a:p>
        </p:txBody>
      </p:sp>
      <p:sp>
        <p:nvSpPr>
          <p:cNvPr id="6" name="TextBox 5">
            <a:extLst>
              <a:ext uri="{FF2B5EF4-FFF2-40B4-BE49-F238E27FC236}">
                <a16:creationId xmlns:a16="http://schemas.microsoft.com/office/drawing/2014/main" id="{9BABACAD-FF5C-5644-B349-1F72E41BF8A8}"/>
              </a:ext>
            </a:extLst>
          </p:cNvPr>
          <p:cNvSpPr txBox="1"/>
          <p:nvPr userDrawn="1"/>
        </p:nvSpPr>
        <p:spPr>
          <a:xfrm>
            <a:off x="9154309" y="407373"/>
            <a:ext cx="1608133" cy="400110"/>
          </a:xfrm>
          <a:prstGeom prst="rect">
            <a:avLst/>
          </a:prstGeom>
          <a:noFill/>
        </p:spPr>
        <p:txBody>
          <a:bodyPr wrap="none" rtlCol="0">
            <a:spAutoFit/>
          </a:bodyPr>
          <a:lstStyle/>
          <a:p>
            <a:pPr algn="r"/>
            <a:r>
              <a:rPr lang="en-US" sz="1000" dirty="0">
                <a:latin typeface="Helvetica" pitchFamily="2" charset="0"/>
              </a:rPr>
              <a:t>National Aeronautics and</a:t>
            </a:r>
          </a:p>
          <a:p>
            <a:pPr algn="r"/>
            <a:r>
              <a:rPr lang="en-US" sz="1000" dirty="0">
                <a:latin typeface="Helvetica" pitchFamily="2" charset="0"/>
              </a:rPr>
              <a:t>Space Administration</a:t>
            </a:r>
          </a:p>
        </p:txBody>
      </p:sp>
      <p:cxnSp>
        <p:nvCxnSpPr>
          <p:cNvPr id="7" name="Straight Connector 6">
            <a:extLst>
              <a:ext uri="{FF2B5EF4-FFF2-40B4-BE49-F238E27FC236}">
                <a16:creationId xmlns:a16="http://schemas.microsoft.com/office/drawing/2014/main" id="{1F472A1C-0A2E-3031-D5AC-D10CD04AD8A0}"/>
              </a:ext>
            </a:extLst>
          </p:cNvPr>
          <p:cNvCxnSpPr>
            <a:cxnSpLocks/>
          </p:cNvCxnSpPr>
          <p:nvPr userDrawn="1"/>
        </p:nvCxnSpPr>
        <p:spPr>
          <a:xfrm>
            <a:off x="10859708" y="237544"/>
            <a:ext cx="0" cy="71637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2595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EE81C0-6599-B002-876A-C557F54FB91A}"/>
              </a:ext>
            </a:extLst>
          </p:cNvPr>
          <p:cNvSpPr>
            <a:spLocks noGrp="1"/>
          </p:cNvSpPr>
          <p:nvPr>
            <p:ph type="title"/>
          </p:nvPr>
        </p:nvSpPr>
        <p:spPr>
          <a:xfrm>
            <a:off x="309880" y="365125"/>
            <a:ext cx="10515600" cy="4984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5FBC2B-24ED-9687-FA77-0A17040F510D}"/>
              </a:ext>
            </a:extLst>
          </p:cNvPr>
          <p:cNvSpPr>
            <a:spLocks noGrp="1"/>
          </p:cNvSpPr>
          <p:nvPr>
            <p:ph type="body" idx="1"/>
          </p:nvPr>
        </p:nvSpPr>
        <p:spPr>
          <a:xfrm>
            <a:off x="309880" y="1172051"/>
            <a:ext cx="1157224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a:extLst>
              <a:ext uri="{FF2B5EF4-FFF2-40B4-BE49-F238E27FC236}">
                <a16:creationId xmlns:a16="http://schemas.microsoft.com/office/drawing/2014/main" id="{D06A487E-736F-E9BD-4DB8-FB924209CB16}"/>
              </a:ext>
            </a:extLst>
          </p:cNvPr>
          <p:cNvSpPr>
            <a:spLocks noGrp="1"/>
          </p:cNvSpPr>
          <p:nvPr>
            <p:ph type="dt" sz="half" idx="2"/>
          </p:nvPr>
        </p:nvSpPr>
        <p:spPr>
          <a:xfrm>
            <a:off x="0" y="6624658"/>
            <a:ext cx="660400" cy="233341"/>
          </a:xfrm>
          <a:prstGeom prst="rect">
            <a:avLst/>
          </a:prstGeom>
        </p:spPr>
        <p:txBody>
          <a:bodyPr vert="horz" lIns="91440" tIns="45720" rIns="91440" bIns="45720" rtlCol="0" anchor="ctr"/>
          <a:lstStyle>
            <a:lvl1pPr algn="ctr">
              <a:defRPr sz="900" b="0">
                <a:solidFill>
                  <a:schemeClr val="bg1">
                    <a:lumMod val="50000"/>
                  </a:schemeClr>
                </a:solidFill>
                <a:latin typeface="Arial" panose="020B0604020202020204" pitchFamily="34" charset="0"/>
                <a:cs typeface="Arial" panose="020B0604020202020204" pitchFamily="34" charset="0"/>
              </a:defRPr>
            </a:lvl1pPr>
          </a:lstStyle>
          <a:p>
            <a:r>
              <a:rPr lang="en-US" dirty="0"/>
              <a:t>10/19/23</a:t>
            </a:r>
          </a:p>
        </p:txBody>
      </p:sp>
      <p:sp>
        <p:nvSpPr>
          <p:cNvPr id="6" name="Slide Number Placeholder 5">
            <a:extLst>
              <a:ext uri="{FF2B5EF4-FFF2-40B4-BE49-F238E27FC236}">
                <a16:creationId xmlns:a16="http://schemas.microsoft.com/office/drawing/2014/main" id="{676EDBA8-339B-3938-7CA7-8DF85AD2D859}"/>
              </a:ext>
            </a:extLst>
          </p:cNvPr>
          <p:cNvSpPr>
            <a:spLocks noGrp="1"/>
          </p:cNvSpPr>
          <p:nvPr>
            <p:ph type="sldNum" sz="quarter" idx="4"/>
          </p:nvPr>
        </p:nvSpPr>
        <p:spPr>
          <a:xfrm>
            <a:off x="11430000" y="6624658"/>
            <a:ext cx="452120" cy="233341"/>
          </a:xfrm>
          <a:prstGeom prst="rect">
            <a:avLst/>
          </a:prstGeom>
        </p:spPr>
        <p:txBody>
          <a:bodyPr vert="horz" lIns="91440" tIns="45720" rIns="91440" bIns="45720" rtlCol="0" anchor="ctr"/>
          <a:lstStyle>
            <a:lvl1pPr algn="ctr">
              <a:defRPr sz="900" b="0">
                <a:solidFill>
                  <a:schemeClr val="bg1">
                    <a:lumMod val="50000"/>
                  </a:schemeClr>
                </a:solidFill>
                <a:latin typeface="Arial" panose="020B0604020202020204" pitchFamily="34" charset="0"/>
                <a:cs typeface="Arial" panose="020B0604020202020204" pitchFamily="34" charset="0"/>
              </a:defRPr>
            </a:lvl1pPr>
          </a:lstStyle>
          <a:p>
            <a:fld id="{599188E5-7839-BE48-AF54-346B33EA7DE9}" type="slidenum">
              <a:rPr lang="en-US" smtClean="0"/>
              <a:pPr/>
              <a:t>‹#›</a:t>
            </a:fld>
            <a:endParaRPr lang="en-US"/>
          </a:p>
        </p:txBody>
      </p:sp>
      <p:pic>
        <p:nvPicPr>
          <p:cNvPr id="10" name="Picture 9" descr="A logo with a black background&#10;&#10;Description automatically generated">
            <a:extLst>
              <a:ext uri="{FF2B5EF4-FFF2-40B4-BE49-F238E27FC236}">
                <a16:creationId xmlns:a16="http://schemas.microsoft.com/office/drawing/2014/main" id="{FE3EE207-C494-2C4B-A7BB-D67B13C4CDD8}"/>
              </a:ext>
            </a:extLst>
          </p:cNvPr>
          <p:cNvPicPr>
            <a:picLocks noChangeAspect="1"/>
          </p:cNvPicPr>
          <p:nvPr userDrawn="1"/>
        </p:nvPicPr>
        <p:blipFill>
          <a:blip r:embed="rId18"/>
          <a:stretch>
            <a:fillRect/>
          </a:stretch>
        </p:blipFill>
        <p:spPr>
          <a:xfrm>
            <a:off x="11063271" y="276089"/>
            <a:ext cx="859224" cy="734899"/>
          </a:xfrm>
          <a:prstGeom prst="rect">
            <a:avLst/>
          </a:prstGeom>
        </p:spPr>
      </p:pic>
    </p:spTree>
    <p:extLst>
      <p:ext uri="{BB962C8B-B14F-4D97-AF65-F5344CB8AC3E}">
        <p14:creationId xmlns:p14="http://schemas.microsoft.com/office/powerpoint/2010/main" val="271932824"/>
      </p:ext>
    </p:extLst>
  </p:cSld>
  <p:clrMap bg1="lt1" tx1="dk1" bg2="lt2" tx2="dk2" accent1="accent1" accent2="accent2" accent3="accent3" accent4="accent4" accent5="accent5" accent6="accent6" hlink="hlink" folHlink="folHlink"/>
  <p:sldLayoutIdLst>
    <p:sldLayoutId id="2147483660" r:id="rId1"/>
    <p:sldLayoutId id="2147483663" r:id="rId2"/>
    <p:sldLayoutId id="2147483667" r:id="rId3"/>
    <p:sldLayoutId id="2147483665" r:id="rId4"/>
    <p:sldLayoutId id="2147483671" r:id="rId5"/>
    <p:sldLayoutId id="2147483662" r:id="rId6"/>
    <p:sldLayoutId id="2147483668" r:id="rId7"/>
    <p:sldLayoutId id="2147483669" r:id="rId8"/>
    <p:sldLayoutId id="2147483670" r:id="rId9"/>
    <p:sldLayoutId id="2147483652" r:id="rId10"/>
    <p:sldLayoutId id="2147483672" r:id="rId11"/>
    <p:sldLayoutId id="2147483654" r:id="rId12"/>
    <p:sldLayoutId id="2147483673" r:id="rId13"/>
    <p:sldLayoutId id="2147483666" r:id="rId14"/>
    <p:sldLayoutId id="2147483655" r:id="rId15"/>
    <p:sldLayoutId id="2147483674" r:id="rId16"/>
  </p:sldLayoutIdLst>
  <p:hf hdr="0"/>
  <p:txStyles>
    <p:title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png"/><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13"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diagramColors" Target="../diagrams/colors2.xml"/><Relationship Id="rId2" Type="http://schemas.openxmlformats.org/officeDocument/2006/relationships/image" Target="../media/image7.png"/><Relationship Id="rId1" Type="http://schemas.openxmlformats.org/officeDocument/2006/relationships/slideLayout" Target="../slideLayouts/slideLayout16.xml"/><Relationship Id="rId6" Type="http://schemas.openxmlformats.org/officeDocument/2006/relationships/image" Target="../media/image11.png"/><Relationship Id="rId11" Type="http://schemas.openxmlformats.org/officeDocument/2006/relationships/diagramQuickStyle" Target="../diagrams/quickStyle2.xml"/><Relationship Id="rId5" Type="http://schemas.openxmlformats.org/officeDocument/2006/relationships/image" Target="../media/image10.png"/><Relationship Id="rId10" Type="http://schemas.openxmlformats.org/officeDocument/2006/relationships/diagramLayout" Target="../diagrams/layout2.xml"/><Relationship Id="rId4" Type="http://schemas.openxmlformats.org/officeDocument/2006/relationships/image" Target="../media/image9.png"/><Relationship Id="rId9"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4.png"/><Relationship Id="rId1" Type="http://schemas.openxmlformats.org/officeDocument/2006/relationships/slideLayout" Target="../slideLayouts/slideLayout1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5.png"/><Relationship Id="rId1" Type="http://schemas.openxmlformats.org/officeDocument/2006/relationships/slideLayout" Target="../slideLayouts/slideLayout1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16.png"/><Relationship Id="rId1" Type="http://schemas.openxmlformats.org/officeDocument/2006/relationships/slideLayout" Target="../slideLayouts/slideLayout1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6.png"/><Relationship Id="rId1" Type="http://schemas.openxmlformats.org/officeDocument/2006/relationships/slideLayout" Target="../slideLayouts/slideLayout1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7.png"/><Relationship Id="rId1" Type="http://schemas.openxmlformats.org/officeDocument/2006/relationships/slideLayout" Target="../slideLayouts/slideLayout16.xml"/><Relationship Id="rId6" Type="http://schemas.openxmlformats.org/officeDocument/2006/relationships/diagramColors" Target="../diagrams/colors7.xml"/><Relationship Id="rId5" Type="http://schemas.openxmlformats.org/officeDocument/2006/relationships/diagramQuickStyle" Target="../diagrams/quickStyle7.xml"/><Relationship Id="rId10" Type="http://schemas.openxmlformats.org/officeDocument/2006/relationships/image" Target="../media/image20.png"/><Relationship Id="rId4" Type="http://schemas.openxmlformats.org/officeDocument/2006/relationships/diagramLayout" Target="../diagrams/layout7.xml"/><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diagramLayout" Target="../diagrams/layout8.xml"/><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diagramData" Target="../diagrams/data8.xml"/><Relationship Id="rId1" Type="http://schemas.openxmlformats.org/officeDocument/2006/relationships/slideLayout" Target="../slideLayouts/slideLayout16.xml"/><Relationship Id="rId6" Type="http://schemas.microsoft.com/office/2007/relationships/diagramDrawing" Target="../diagrams/drawing8.xml"/><Relationship Id="rId11" Type="http://schemas.openxmlformats.org/officeDocument/2006/relationships/image" Target="../media/image25.png"/><Relationship Id="rId5" Type="http://schemas.openxmlformats.org/officeDocument/2006/relationships/diagramColors" Target="../diagrams/colors8.xml"/><Relationship Id="rId10" Type="http://schemas.openxmlformats.org/officeDocument/2006/relationships/image" Target="../media/image24.png"/><Relationship Id="rId4" Type="http://schemas.openxmlformats.org/officeDocument/2006/relationships/diagramQuickStyle" Target="../diagrams/quickStyle8.xml"/><Relationship Id="rId9"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28.png"/><Relationship Id="rId1" Type="http://schemas.openxmlformats.org/officeDocument/2006/relationships/slideLayout" Target="../slideLayouts/slideLayout1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29.png"/><Relationship Id="rId1" Type="http://schemas.openxmlformats.org/officeDocument/2006/relationships/slideLayout" Target="../slideLayouts/slideLayout1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image" Target="../media/image31.png"/></Relationships>
</file>

<file path=ppt/slides/_rels/slide12.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Layout" Target="../diagrams/layout11.xml"/><Relationship Id="rId7" Type="http://schemas.openxmlformats.org/officeDocument/2006/relationships/image" Target="../media/image32.jpeg"/><Relationship Id="rId2" Type="http://schemas.openxmlformats.org/officeDocument/2006/relationships/diagramData" Target="../diagrams/data11.xml"/><Relationship Id="rId1" Type="http://schemas.openxmlformats.org/officeDocument/2006/relationships/slideLayout" Target="../slideLayouts/slideLayout16.xml"/><Relationship Id="rId6" Type="http://schemas.microsoft.com/office/2007/relationships/diagramDrawing" Target="../diagrams/drawing11.xml"/><Relationship Id="rId5" Type="http://schemas.openxmlformats.org/officeDocument/2006/relationships/diagramColors" Target="../diagrams/colors11.xml"/><Relationship Id="rId10" Type="http://schemas.openxmlformats.org/officeDocument/2006/relationships/image" Target="../media/image35.png"/><Relationship Id="rId4" Type="http://schemas.openxmlformats.org/officeDocument/2006/relationships/diagramQuickStyle" Target="../diagrams/quickStyle11.xml"/><Relationship Id="rId9" Type="http://schemas.openxmlformats.org/officeDocument/2006/relationships/image" Target="../media/image34.png"/></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image" Target="../media/image36.png"/><Relationship Id="rId7" Type="http://schemas.openxmlformats.org/officeDocument/2006/relationships/diagramQuickStyle" Target="../diagrams/quickStyle12.xml"/><Relationship Id="rId2" Type="http://schemas.openxmlformats.org/officeDocument/2006/relationships/hyperlink" Target="https://ntrs.nasa.gov/api/citations/20230002706/downloads/M2MADD_ESDMD-001(TP-20230002706).pdf" TargetMode="External"/><Relationship Id="rId1" Type="http://schemas.openxmlformats.org/officeDocument/2006/relationships/slideLayout" Target="../slideLayouts/slideLayout16.xml"/><Relationship Id="rId6" Type="http://schemas.openxmlformats.org/officeDocument/2006/relationships/diagramLayout" Target="../diagrams/layout12.xml"/><Relationship Id="rId5" Type="http://schemas.openxmlformats.org/officeDocument/2006/relationships/diagramData" Target="../diagrams/data12.xml"/><Relationship Id="rId10" Type="http://schemas.openxmlformats.org/officeDocument/2006/relationships/image" Target="../media/image38.png"/><Relationship Id="rId4" Type="http://schemas.openxmlformats.org/officeDocument/2006/relationships/image" Target="../media/image37.svg"/><Relationship Id="rId9" Type="http://schemas.microsoft.com/office/2007/relationships/diagramDrawing" Target="../diagrams/drawing1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39.png"/><Relationship Id="rId2" Type="http://schemas.openxmlformats.org/officeDocument/2006/relationships/diagramData" Target="../diagrams/data13.xml"/><Relationship Id="rId1" Type="http://schemas.openxmlformats.org/officeDocument/2006/relationships/slideLayout" Target="../slideLayouts/slideLayout16.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6.png"/><Relationship Id="rId1" Type="http://schemas.openxmlformats.org/officeDocument/2006/relationships/slideLayout" Target="../slideLayouts/slideLayout16.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16.xml"/><Relationship Id="rId3" Type="http://schemas.openxmlformats.org/officeDocument/2006/relationships/diagramLayout" Target="../diagrams/layout15.xml"/><Relationship Id="rId7" Type="http://schemas.openxmlformats.org/officeDocument/2006/relationships/diagramData" Target="../diagrams/data16.xml"/><Relationship Id="rId12" Type="http://schemas.openxmlformats.org/officeDocument/2006/relationships/image" Target="../media/image40.png"/><Relationship Id="rId2" Type="http://schemas.openxmlformats.org/officeDocument/2006/relationships/diagramData" Target="../diagrams/data15.xml"/><Relationship Id="rId1" Type="http://schemas.openxmlformats.org/officeDocument/2006/relationships/slideLayout" Target="../slideLayouts/slideLayout16.xml"/><Relationship Id="rId6" Type="http://schemas.microsoft.com/office/2007/relationships/diagramDrawing" Target="../diagrams/drawing15.xml"/><Relationship Id="rId11" Type="http://schemas.microsoft.com/office/2007/relationships/diagramDrawing" Target="../diagrams/drawing16.xml"/><Relationship Id="rId5" Type="http://schemas.openxmlformats.org/officeDocument/2006/relationships/diagramColors" Target="../diagrams/colors15.xml"/><Relationship Id="rId10" Type="http://schemas.openxmlformats.org/officeDocument/2006/relationships/diagramColors" Target="../diagrams/colors16.xml"/><Relationship Id="rId4" Type="http://schemas.openxmlformats.org/officeDocument/2006/relationships/diagramQuickStyle" Target="../diagrams/quickStyle15.xml"/><Relationship Id="rId9" Type="http://schemas.openxmlformats.org/officeDocument/2006/relationships/diagramQuickStyle" Target="../diagrams/quickStyle16.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18.xml"/><Relationship Id="rId3" Type="http://schemas.openxmlformats.org/officeDocument/2006/relationships/diagramLayout" Target="../diagrams/layout17.xml"/><Relationship Id="rId7" Type="http://schemas.openxmlformats.org/officeDocument/2006/relationships/diagramData" Target="../diagrams/data18.xml"/><Relationship Id="rId12" Type="http://schemas.openxmlformats.org/officeDocument/2006/relationships/image" Target="../media/image41.png"/><Relationship Id="rId2" Type="http://schemas.openxmlformats.org/officeDocument/2006/relationships/diagramData" Target="../diagrams/data17.xml"/><Relationship Id="rId1" Type="http://schemas.openxmlformats.org/officeDocument/2006/relationships/slideLayout" Target="../slideLayouts/slideLayout16.xml"/><Relationship Id="rId6" Type="http://schemas.microsoft.com/office/2007/relationships/diagramDrawing" Target="../diagrams/drawing17.xml"/><Relationship Id="rId11" Type="http://schemas.microsoft.com/office/2007/relationships/diagramDrawing" Target="../diagrams/drawing18.xml"/><Relationship Id="rId5" Type="http://schemas.openxmlformats.org/officeDocument/2006/relationships/diagramColors" Target="../diagrams/colors17.xml"/><Relationship Id="rId10" Type="http://schemas.openxmlformats.org/officeDocument/2006/relationships/diagramColors" Target="../diagrams/colors18.xml"/><Relationship Id="rId4" Type="http://schemas.openxmlformats.org/officeDocument/2006/relationships/diagramQuickStyle" Target="../diagrams/quickStyle17.xml"/><Relationship Id="rId9" Type="http://schemas.openxmlformats.org/officeDocument/2006/relationships/diagramQuickStyle" Target="../diagrams/quickStyle18.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20.xml"/><Relationship Id="rId3" Type="http://schemas.openxmlformats.org/officeDocument/2006/relationships/diagramLayout" Target="../diagrams/layout19.xml"/><Relationship Id="rId7" Type="http://schemas.openxmlformats.org/officeDocument/2006/relationships/diagramData" Target="../diagrams/data20.xml"/><Relationship Id="rId12" Type="http://schemas.openxmlformats.org/officeDocument/2006/relationships/image" Target="../media/image29.png"/><Relationship Id="rId2" Type="http://schemas.openxmlformats.org/officeDocument/2006/relationships/diagramData" Target="../diagrams/data19.xml"/><Relationship Id="rId1" Type="http://schemas.openxmlformats.org/officeDocument/2006/relationships/slideLayout" Target="../slideLayouts/slideLayout16.xml"/><Relationship Id="rId6" Type="http://schemas.microsoft.com/office/2007/relationships/diagramDrawing" Target="../diagrams/drawing19.xml"/><Relationship Id="rId11" Type="http://schemas.microsoft.com/office/2007/relationships/diagramDrawing" Target="../diagrams/drawing20.xml"/><Relationship Id="rId5" Type="http://schemas.openxmlformats.org/officeDocument/2006/relationships/diagramColors" Target="../diagrams/colors19.xml"/><Relationship Id="rId10" Type="http://schemas.openxmlformats.org/officeDocument/2006/relationships/diagramColors" Target="../diagrams/colors20.xml"/><Relationship Id="rId4" Type="http://schemas.openxmlformats.org/officeDocument/2006/relationships/diagramQuickStyle" Target="../diagrams/quickStyle19.xml"/><Relationship Id="rId9" Type="http://schemas.openxmlformats.org/officeDocument/2006/relationships/diagramQuickStyle" Target="../diagrams/quickStyle20.xml"/></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22.xml"/><Relationship Id="rId3" Type="http://schemas.openxmlformats.org/officeDocument/2006/relationships/diagramLayout" Target="../diagrams/layout21.xml"/><Relationship Id="rId7" Type="http://schemas.openxmlformats.org/officeDocument/2006/relationships/diagramData" Target="../diagrams/data22.xml"/><Relationship Id="rId12" Type="http://schemas.openxmlformats.org/officeDocument/2006/relationships/image" Target="../media/image42.png"/><Relationship Id="rId2" Type="http://schemas.openxmlformats.org/officeDocument/2006/relationships/diagramData" Target="../diagrams/data21.xml"/><Relationship Id="rId1" Type="http://schemas.openxmlformats.org/officeDocument/2006/relationships/slideLayout" Target="../slideLayouts/slideLayout16.xml"/><Relationship Id="rId6" Type="http://schemas.microsoft.com/office/2007/relationships/diagramDrawing" Target="../diagrams/drawing21.xml"/><Relationship Id="rId11" Type="http://schemas.microsoft.com/office/2007/relationships/diagramDrawing" Target="../diagrams/drawing22.xml"/><Relationship Id="rId5" Type="http://schemas.openxmlformats.org/officeDocument/2006/relationships/diagramColors" Target="../diagrams/colors21.xml"/><Relationship Id="rId10" Type="http://schemas.openxmlformats.org/officeDocument/2006/relationships/diagramColors" Target="../diagrams/colors22.xml"/><Relationship Id="rId4" Type="http://schemas.openxmlformats.org/officeDocument/2006/relationships/diagramQuickStyle" Target="../diagrams/quickStyle21.xml"/><Relationship Id="rId9" Type="http://schemas.openxmlformats.org/officeDocument/2006/relationships/diagramQuickStyle" Target="../diagrams/quickStyle22.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24.xml"/><Relationship Id="rId3" Type="http://schemas.openxmlformats.org/officeDocument/2006/relationships/diagramLayout" Target="../diagrams/layout23.xml"/><Relationship Id="rId7" Type="http://schemas.openxmlformats.org/officeDocument/2006/relationships/diagramData" Target="../diagrams/data24.xml"/><Relationship Id="rId12" Type="http://schemas.openxmlformats.org/officeDocument/2006/relationships/image" Target="../media/image43.png"/><Relationship Id="rId2" Type="http://schemas.openxmlformats.org/officeDocument/2006/relationships/diagramData" Target="../diagrams/data23.xml"/><Relationship Id="rId1" Type="http://schemas.openxmlformats.org/officeDocument/2006/relationships/slideLayout" Target="../slideLayouts/slideLayout16.xml"/><Relationship Id="rId6" Type="http://schemas.microsoft.com/office/2007/relationships/diagramDrawing" Target="../diagrams/drawing23.xml"/><Relationship Id="rId11" Type="http://schemas.microsoft.com/office/2007/relationships/diagramDrawing" Target="../diagrams/drawing24.xml"/><Relationship Id="rId5" Type="http://schemas.openxmlformats.org/officeDocument/2006/relationships/diagramColors" Target="../diagrams/colors23.xml"/><Relationship Id="rId10" Type="http://schemas.openxmlformats.org/officeDocument/2006/relationships/diagramColors" Target="../diagrams/colors24.xml"/><Relationship Id="rId4" Type="http://schemas.openxmlformats.org/officeDocument/2006/relationships/diagramQuickStyle" Target="../diagrams/quickStyle23.xml"/><Relationship Id="rId9" Type="http://schemas.openxmlformats.org/officeDocument/2006/relationships/diagramQuickStyle" Target="../diagrams/quickStyle24.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www.nasa.gov/MoonToMarsArchitecture"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47F4E-072D-F756-DB04-67C2D86B1AEB}"/>
              </a:ext>
            </a:extLst>
          </p:cNvPr>
          <p:cNvSpPr>
            <a:spLocks noGrp="1"/>
          </p:cNvSpPr>
          <p:nvPr>
            <p:ph type="ctrTitle"/>
          </p:nvPr>
        </p:nvSpPr>
        <p:spPr>
          <a:xfrm>
            <a:off x="2952924" y="1587500"/>
            <a:ext cx="8827595" cy="1829109"/>
          </a:xfrm>
        </p:spPr>
        <p:txBody>
          <a:bodyPr>
            <a:normAutofit/>
          </a:bodyPr>
          <a:lstStyle/>
          <a:p>
            <a:r>
              <a:rPr lang="en-US" sz="4400" dirty="0">
                <a:effectLst>
                  <a:outerShdw blurRad="127000" dist="38100" dir="5400000" algn="t" rotWithShape="0">
                    <a:prstClr val="black">
                      <a:alpha val="79792"/>
                    </a:prstClr>
                  </a:outerShdw>
                </a:effectLst>
              </a:rPr>
              <a:t>Artemis Evolution to </a:t>
            </a:r>
            <a:br>
              <a:rPr lang="en-US" sz="4400" dirty="0">
                <a:effectLst>
                  <a:outerShdw blurRad="127000" dist="38100" dir="5400000" algn="t" rotWithShape="0">
                    <a:prstClr val="black">
                      <a:alpha val="79792"/>
                    </a:prstClr>
                  </a:outerShdw>
                </a:effectLst>
              </a:rPr>
            </a:br>
            <a:r>
              <a:rPr lang="en-US" sz="4400" dirty="0">
                <a:effectLst>
                  <a:outerShdw blurRad="127000" dist="38100" dir="5400000" algn="t" rotWithShape="0">
                    <a:prstClr val="black">
                      <a:alpha val="79792"/>
                    </a:prstClr>
                  </a:outerShdw>
                </a:effectLst>
              </a:rPr>
              <a:t>a Lunar Ecosystem</a:t>
            </a:r>
          </a:p>
        </p:txBody>
      </p:sp>
      <p:sp>
        <p:nvSpPr>
          <p:cNvPr id="11" name="Text Placeholder 10">
            <a:extLst>
              <a:ext uri="{FF2B5EF4-FFF2-40B4-BE49-F238E27FC236}">
                <a16:creationId xmlns:a16="http://schemas.microsoft.com/office/drawing/2014/main" id="{D25D39B3-D88E-C2D9-CDEF-4A33FB433E02}"/>
              </a:ext>
            </a:extLst>
          </p:cNvPr>
          <p:cNvSpPr>
            <a:spLocks noGrp="1"/>
          </p:cNvSpPr>
          <p:nvPr>
            <p:ph type="body" sz="quarter" idx="13"/>
          </p:nvPr>
        </p:nvSpPr>
        <p:spPr>
          <a:xfrm>
            <a:off x="5933210" y="3805494"/>
            <a:ext cx="5847310" cy="841493"/>
          </a:xfrm>
        </p:spPr>
        <p:txBody>
          <a:bodyPr vert="horz" lIns="91440" tIns="45720" rIns="91440" bIns="45720" rtlCol="0" anchor="t">
            <a:noAutofit/>
          </a:bodyPr>
          <a:lstStyle/>
          <a:p>
            <a:r>
              <a:rPr lang="en-US" sz="3600" dirty="0" err="1">
                <a:effectLst>
                  <a:outerShdw blurRad="127000" dist="38100" dir="5400000" algn="t" rotWithShape="0">
                    <a:prstClr val="black">
                      <a:alpha val="79792"/>
                    </a:prstClr>
                  </a:outerShdw>
                </a:effectLst>
                <a:latin typeface="Arial"/>
                <a:cs typeface="Arial"/>
              </a:rPr>
              <a:t>Shatel</a:t>
            </a:r>
            <a:r>
              <a:rPr lang="en-US" sz="3600" dirty="0">
                <a:effectLst>
                  <a:outerShdw blurRad="127000" dist="38100" dir="5400000" algn="t" rotWithShape="0">
                    <a:prstClr val="black">
                      <a:alpha val="79792"/>
                    </a:prstClr>
                  </a:outerShdw>
                </a:effectLst>
                <a:latin typeface="Arial"/>
                <a:cs typeface="Arial"/>
              </a:rPr>
              <a:t> Bhakta</a:t>
            </a:r>
            <a:br>
              <a:rPr lang="en-US" sz="2400" dirty="0">
                <a:effectLst>
                  <a:outerShdw blurRad="127000" dist="38100" dir="5400000" algn="t" rotWithShape="0">
                    <a:prstClr val="black">
                      <a:alpha val="79792"/>
                    </a:prstClr>
                  </a:outerShdw>
                </a:effectLst>
                <a:latin typeface="Arial"/>
                <a:cs typeface="Arial"/>
              </a:rPr>
            </a:br>
            <a:r>
              <a:rPr lang="en-US" sz="1800" b="0" dirty="0">
                <a:effectLst>
                  <a:outerShdw blurRad="127000" dist="38100" dir="5400000" algn="t" rotWithShape="0">
                    <a:prstClr val="black">
                      <a:alpha val="79792"/>
                    </a:prstClr>
                  </a:outerShdw>
                </a:effectLst>
                <a:latin typeface="Arial"/>
                <a:cs typeface="Arial"/>
              </a:rPr>
              <a:t>Lunar Architecture Manager</a:t>
            </a:r>
          </a:p>
        </p:txBody>
      </p:sp>
      <p:sp>
        <p:nvSpPr>
          <p:cNvPr id="12" name="Text Placeholder 11">
            <a:extLst>
              <a:ext uri="{FF2B5EF4-FFF2-40B4-BE49-F238E27FC236}">
                <a16:creationId xmlns:a16="http://schemas.microsoft.com/office/drawing/2014/main" id="{7D21848C-872C-6F3F-A381-A7B2BABCFFE7}"/>
              </a:ext>
            </a:extLst>
          </p:cNvPr>
          <p:cNvSpPr>
            <a:spLocks noGrp="1"/>
          </p:cNvSpPr>
          <p:nvPr>
            <p:ph type="body" sz="quarter" idx="14"/>
          </p:nvPr>
        </p:nvSpPr>
        <p:spPr>
          <a:xfrm>
            <a:off x="7668491" y="4785883"/>
            <a:ext cx="4112027" cy="1005511"/>
          </a:xfrm>
        </p:spPr>
        <p:txBody>
          <a:bodyPr/>
          <a:lstStyle/>
          <a:p>
            <a:r>
              <a:rPr lang="en-US" b="0" dirty="0">
                <a:effectLst>
                  <a:outerShdw blurRad="127000" dist="38100" dir="5400000" algn="t" rotWithShape="0">
                    <a:prstClr val="black">
                      <a:alpha val="79792"/>
                    </a:prstClr>
                  </a:outerShdw>
                </a:effectLst>
              </a:rPr>
              <a:t>Lunar Economy Summit:</a:t>
            </a:r>
            <a:br>
              <a:rPr lang="en-US" b="0" dirty="0">
                <a:effectLst>
                  <a:outerShdw blurRad="127000" dist="38100" dir="5400000" algn="t" rotWithShape="0">
                    <a:prstClr val="black">
                      <a:alpha val="79792"/>
                    </a:prstClr>
                  </a:outerShdw>
                </a:effectLst>
              </a:rPr>
            </a:br>
            <a:r>
              <a:rPr lang="en-US" b="0" dirty="0">
                <a:effectLst>
                  <a:outerShdw blurRad="127000" dist="38100" dir="5400000" algn="t" rotWithShape="0">
                    <a:prstClr val="black">
                      <a:alpha val="79792"/>
                    </a:prstClr>
                  </a:outerShdw>
                </a:effectLst>
              </a:rPr>
              <a:t>Emerging Opportunities and Challenges</a:t>
            </a:r>
            <a:br>
              <a:rPr lang="en-US" b="0" dirty="0">
                <a:effectLst>
                  <a:outerShdw blurRad="127000" dist="38100" dir="5400000" algn="t" rotWithShape="0">
                    <a:prstClr val="black">
                      <a:alpha val="79792"/>
                    </a:prstClr>
                  </a:outerShdw>
                </a:effectLst>
              </a:rPr>
            </a:br>
            <a:br>
              <a:rPr lang="en-US" b="0" dirty="0">
                <a:effectLst>
                  <a:outerShdw blurRad="127000" dist="38100" dir="5400000" algn="t" rotWithShape="0">
                    <a:prstClr val="black">
                      <a:alpha val="79792"/>
                    </a:prstClr>
                  </a:outerShdw>
                </a:effectLst>
              </a:rPr>
            </a:br>
            <a:r>
              <a:rPr lang="en-US" b="0" i="1" dirty="0">
                <a:effectLst>
                  <a:outerShdw blurRad="127000" dist="38100" dir="5400000" algn="t" rotWithShape="0">
                    <a:prstClr val="black">
                      <a:alpha val="79792"/>
                    </a:prstClr>
                  </a:outerShdw>
                </a:effectLst>
              </a:rPr>
              <a:t>Turin, Italy</a:t>
            </a:r>
            <a:br>
              <a:rPr lang="en-US" dirty="0">
                <a:effectLst>
                  <a:outerShdw blurRad="127000" dist="38100" dir="5400000" algn="t" rotWithShape="0">
                    <a:prstClr val="black">
                      <a:alpha val="79792"/>
                    </a:prstClr>
                  </a:outerShdw>
                </a:effectLst>
              </a:rPr>
            </a:br>
            <a:r>
              <a:rPr lang="en-US" dirty="0">
                <a:effectLst>
                  <a:outerShdw blurRad="127000" dist="38100" dir="5400000" algn="t" rotWithShape="0">
                    <a:prstClr val="black">
                      <a:alpha val="79792"/>
                    </a:prstClr>
                  </a:outerShdw>
                </a:effectLst>
              </a:rPr>
              <a:t>11/30/2023</a:t>
            </a:r>
          </a:p>
        </p:txBody>
      </p:sp>
    </p:spTree>
    <p:extLst>
      <p:ext uri="{BB962C8B-B14F-4D97-AF65-F5344CB8AC3E}">
        <p14:creationId xmlns:p14="http://schemas.microsoft.com/office/powerpoint/2010/main" val="2020108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the moon&#10;&#10;Description automatically generated">
            <a:extLst>
              <a:ext uri="{FF2B5EF4-FFF2-40B4-BE49-F238E27FC236}">
                <a16:creationId xmlns:a16="http://schemas.microsoft.com/office/drawing/2014/main" id="{F2287DAC-BD5E-3DA1-8556-5C627E1E203C}"/>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5167286" y="1139796"/>
            <a:ext cx="7406969" cy="5555228"/>
          </a:xfrm>
          <a:prstGeom prst="rect">
            <a:avLst/>
          </a:prstGeom>
        </p:spPr>
      </p:pic>
      <p:sp>
        <p:nvSpPr>
          <p:cNvPr id="3" name="Date Placeholder 2">
            <a:extLst>
              <a:ext uri="{FF2B5EF4-FFF2-40B4-BE49-F238E27FC236}">
                <a16:creationId xmlns:a16="http://schemas.microsoft.com/office/drawing/2014/main" id="{4A957A2B-7031-1497-1BF3-2A031E71036D}"/>
              </a:ext>
            </a:extLst>
          </p:cNvPr>
          <p:cNvSpPr>
            <a:spLocks noGrp="1"/>
          </p:cNvSpPr>
          <p:nvPr>
            <p:ph type="dt" sz="half" idx="10"/>
          </p:nvPr>
        </p:nvSpPr>
        <p:spPr/>
        <p:txBody>
          <a:bodyPr/>
          <a:lstStyle/>
          <a:p>
            <a:r>
              <a:rPr lang="en-US" dirty="0"/>
              <a:t>11/31/23</a:t>
            </a:r>
          </a:p>
        </p:txBody>
      </p:sp>
      <p:sp>
        <p:nvSpPr>
          <p:cNvPr id="5" name="Slide Number Placeholder 4">
            <a:extLst>
              <a:ext uri="{FF2B5EF4-FFF2-40B4-BE49-F238E27FC236}">
                <a16:creationId xmlns:a16="http://schemas.microsoft.com/office/drawing/2014/main" id="{4D4F463A-02C6-27F6-3763-A00DA4BFABCB}"/>
              </a:ext>
            </a:extLst>
          </p:cNvPr>
          <p:cNvSpPr>
            <a:spLocks noGrp="1"/>
          </p:cNvSpPr>
          <p:nvPr>
            <p:ph type="sldNum" sz="quarter" idx="12"/>
          </p:nvPr>
        </p:nvSpPr>
        <p:spPr/>
        <p:txBody>
          <a:bodyPr/>
          <a:lstStyle/>
          <a:p>
            <a:fld id="{599188E5-7839-BE48-AF54-346B33EA7DE9}" type="slidenum">
              <a:rPr lang="en-US" smtClean="0"/>
              <a:t>2</a:t>
            </a:fld>
            <a:endParaRPr lang="en-US"/>
          </a:p>
        </p:txBody>
      </p:sp>
      <p:sp>
        <p:nvSpPr>
          <p:cNvPr id="2" name="Title 1">
            <a:extLst>
              <a:ext uri="{FF2B5EF4-FFF2-40B4-BE49-F238E27FC236}">
                <a16:creationId xmlns:a16="http://schemas.microsoft.com/office/drawing/2014/main" id="{2BC0CC50-8497-CEAF-1C66-9112182F053C}"/>
              </a:ext>
            </a:extLst>
          </p:cNvPr>
          <p:cNvSpPr>
            <a:spLocks noGrp="1"/>
          </p:cNvSpPr>
          <p:nvPr>
            <p:ph type="title" idx="4294967295"/>
          </p:nvPr>
        </p:nvSpPr>
        <p:spPr>
          <a:xfrm>
            <a:off x="838200" y="2737313"/>
            <a:ext cx="10515600" cy="498475"/>
          </a:xfrm>
        </p:spPr>
        <p:txBody>
          <a:bodyPr>
            <a:noAutofit/>
          </a:bodyPr>
          <a:lstStyle/>
          <a:p>
            <a:r>
              <a:rPr lang="en-US" sz="9600" dirty="0">
                <a:solidFill>
                  <a:schemeClr val="tx1">
                    <a:lumMod val="85000"/>
                    <a:lumOff val="15000"/>
                  </a:schemeClr>
                </a:solidFill>
              </a:rPr>
              <a:t>Agenda</a:t>
            </a:r>
          </a:p>
        </p:txBody>
      </p:sp>
      <p:graphicFrame>
        <p:nvGraphicFramePr>
          <p:cNvPr id="9" name="Diagram 8">
            <a:extLst>
              <a:ext uri="{FF2B5EF4-FFF2-40B4-BE49-F238E27FC236}">
                <a16:creationId xmlns:a16="http://schemas.microsoft.com/office/drawing/2014/main" id="{385498A4-D3F4-445B-1A64-5C8BA3D5E8E8}"/>
              </a:ext>
            </a:extLst>
          </p:cNvPr>
          <p:cNvGraphicFramePr/>
          <p:nvPr>
            <p:extLst>
              <p:ext uri="{D42A27DB-BD31-4B8C-83A1-F6EECF244321}">
                <p14:modId xmlns:p14="http://schemas.microsoft.com/office/powerpoint/2010/main" val="1681247018"/>
              </p:ext>
            </p:extLst>
          </p:nvPr>
        </p:nvGraphicFramePr>
        <p:xfrm>
          <a:off x="1417320" y="3647786"/>
          <a:ext cx="9357360" cy="22059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33986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1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ppt_y</p:attrName>
                                        </p:attrNameLst>
                                      </p:cBhvr>
                                      <p:tavLst>
                                        <p:tav tm="0">
                                          <p:val>
                                            <p:strVal val="#ppt_y+#ppt_h*1.125000"/>
                                          </p:val>
                                        </p:tav>
                                        <p:tav tm="100000">
                                          <p:val>
                                            <p:strVal val="#ppt_y"/>
                                          </p:val>
                                        </p:tav>
                                      </p:tavLst>
                                    </p:anim>
                                    <p:animEffect transition="in" filter="wipe(up)">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9"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a:extLst>
              <a:ext uri="{FF2B5EF4-FFF2-40B4-BE49-F238E27FC236}">
                <a16:creationId xmlns:a16="http://schemas.microsoft.com/office/drawing/2014/main" id="{F5651E13-3AD6-1B8E-3A36-B1EB912964C8}"/>
              </a:ext>
            </a:extLst>
          </p:cNvPr>
          <p:cNvSpPr txBox="1"/>
          <p:nvPr/>
        </p:nvSpPr>
        <p:spPr>
          <a:xfrm>
            <a:off x="1044958" y="5181040"/>
            <a:ext cx="1036759" cy="584775"/>
          </a:xfrm>
          <a:prstGeom prst="rect">
            <a:avLst/>
          </a:prstGeom>
          <a:noFill/>
        </p:spPr>
        <p:txBody>
          <a:bodyPr wrap="none" rtlCol="0">
            <a:spAutoFit/>
          </a:bodyPr>
          <a:lstStyle/>
          <a:p>
            <a:pPr algn="ctr"/>
            <a:r>
              <a:rPr lang="en-US" sz="1600" dirty="0"/>
              <a:t>Uncrewed</a:t>
            </a:r>
          </a:p>
          <a:p>
            <a:pPr algn="ctr"/>
            <a:r>
              <a:rPr lang="en-US" sz="1600" dirty="0"/>
              <a:t>Test Flight</a:t>
            </a:r>
          </a:p>
        </p:txBody>
      </p:sp>
      <p:sp>
        <p:nvSpPr>
          <p:cNvPr id="49" name="TextBox 48">
            <a:extLst>
              <a:ext uri="{FF2B5EF4-FFF2-40B4-BE49-F238E27FC236}">
                <a16:creationId xmlns:a16="http://schemas.microsoft.com/office/drawing/2014/main" id="{82481345-447C-244A-EB72-D821719AA963}"/>
              </a:ext>
            </a:extLst>
          </p:cNvPr>
          <p:cNvSpPr txBox="1"/>
          <p:nvPr/>
        </p:nvSpPr>
        <p:spPr>
          <a:xfrm>
            <a:off x="3235770" y="2606361"/>
            <a:ext cx="1223284" cy="584775"/>
          </a:xfrm>
          <a:prstGeom prst="rect">
            <a:avLst/>
          </a:prstGeom>
          <a:noFill/>
        </p:spPr>
        <p:txBody>
          <a:bodyPr wrap="none" rtlCol="0">
            <a:spAutoFit/>
          </a:bodyPr>
          <a:lstStyle/>
          <a:p>
            <a:pPr algn="ctr"/>
            <a:r>
              <a:rPr lang="en-US" sz="1600" dirty="0"/>
              <a:t>First Crewed</a:t>
            </a:r>
          </a:p>
          <a:p>
            <a:pPr algn="ctr"/>
            <a:r>
              <a:rPr lang="en-US" sz="1600" dirty="0"/>
              <a:t>Mission</a:t>
            </a:r>
          </a:p>
        </p:txBody>
      </p:sp>
      <p:sp>
        <p:nvSpPr>
          <p:cNvPr id="50" name="TextBox 49">
            <a:extLst>
              <a:ext uri="{FF2B5EF4-FFF2-40B4-BE49-F238E27FC236}">
                <a16:creationId xmlns:a16="http://schemas.microsoft.com/office/drawing/2014/main" id="{A413024A-B398-5F9C-8245-A340123045E4}"/>
              </a:ext>
            </a:extLst>
          </p:cNvPr>
          <p:cNvSpPr txBox="1"/>
          <p:nvPr/>
        </p:nvSpPr>
        <p:spPr>
          <a:xfrm>
            <a:off x="5395645" y="4597828"/>
            <a:ext cx="1351652" cy="584775"/>
          </a:xfrm>
          <a:prstGeom prst="rect">
            <a:avLst/>
          </a:prstGeom>
          <a:noFill/>
        </p:spPr>
        <p:txBody>
          <a:bodyPr wrap="none" rtlCol="0">
            <a:spAutoFit/>
          </a:bodyPr>
          <a:lstStyle/>
          <a:p>
            <a:pPr algn="ctr"/>
            <a:r>
              <a:rPr lang="en-US" sz="1600" dirty="0"/>
              <a:t>First Crewed</a:t>
            </a:r>
          </a:p>
          <a:p>
            <a:pPr algn="ctr"/>
            <a:r>
              <a:rPr lang="en-US" sz="1600" dirty="0"/>
              <a:t>Lunar Landing</a:t>
            </a:r>
          </a:p>
        </p:txBody>
      </p:sp>
      <p:sp>
        <p:nvSpPr>
          <p:cNvPr id="51" name="TextBox 50">
            <a:extLst>
              <a:ext uri="{FF2B5EF4-FFF2-40B4-BE49-F238E27FC236}">
                <a16:creationId xmlns:a16="http://schemas.microsoft.com/office/drawing/2014/main" id="{126D35D7-7503-8D72-3AA2-32A0BB8EA7DB}"/>
              </a:ext>
            </a:extLst>
          </p:cNvPr>
          <p:cNvSpPr txBox="1"/>
          <p:nvPr/>
        </p:nvSpPr>
        <p:spPr>
          <a:xfrm>
            <a:off x="7492433" y="2607615"/>
            <a:ext cx="1667444" cy="584775"/>
          </a:xfrm>
          <a:prstGeom prst="rect">
            <a:avLst/>
          </a:prstGeom>
          <a:noFill/>
        </p:spPr>
        <p:txBody>
          <a:bodyPr wrap="none" rtlCol="0">
            <a:spAutoFit/>
          </a:bodyPr>
          <a:lstStyle/>
          <a:p>
            <a:pPr algn="ctr"/>
            <a:r>
              <a:rPr lang="en-US" sz="1600" dirty="0"/>
              <a:t>First Gateway</a:t>
            </a:r>
          </a:p>
          <a:p>
            <a:pPr algn="ctr"/>
            <a:r>
              <a:rPr lang="en-US" sz="1600" dirty="0"/>
              <a:t>Assembly Mission</a:t>
            </a:r>
          </a:p>
        </p:txBody>
      </p:sp>
      <p:sp>
        <p:nvSpPr>
          <p:cNvPr id="52" name="TextBox 51">
            <a:extLst>
              <a:ext uri="{FF2B5EF4-FFF2-40B4-BE49-F238E27FC236}">
                <a16:creationId xmlns:a16="http://schemas.microsoft.com/office/drawing/2014/main" id="{B7A3283B-9CFC-B97C-C961-826B05DA156B}"/>
              </a:ext>
            </a:extLst>
          </p:cNvPr>
          <p:cNvSpPr txBox="1"/>
          <p:nvPr/>
        </p:nvSpPr>
        <p:spPr>
          <a:xfrm>
            <a:off x="9616445" y="5181040"/>
            <a:ext cx="1798313" cy="584775"/>
          </a:xfrm>
          <a:prstGeom prst="rect">
            <a:avLst/>
          </a:prstGeom>
          <a:noFill/>
        </p:spPr>
        <p:txBody>
          <a:bodyPr wrap="none" rtlCol="0">
            <a:spAutoFit/>
          </a:bodyPr>
          <a:lstStyle/>
          <a:p>
            <a:pPr algn="ctr"/>
            <a:r>
              <a:rPr lang="en-US" sz="1600" dirty="0"/>
              <a:t>First Mobile</a:t>
            </a:r>
          </a:p>
          <a:p>
            <a:pPr algn="ctr"/>
            <a:r>
              <a:rPr lang="en-US" sz="1600" dirty="0"/>
              <a:t>Surface Exploration</a:t>
            </a:r>
          </a:p>
        </p:txBody>
      </p:sp>
      <p:sp>
        <p:nvSpPr>
          <p:cNvPr id="3" name="Date Placeholder 2">
            <a:extLst>
              <a:ext uri="{FF2B5EF4-FFF2-40B4-BE49-F238E27FC236}">
                <a16:creationId xmlns:a16="http://schemas.microsoft.com/office/drawing/2014/main" id="{4A957A2B-7031-1497-1BF3-2A031E71036D}"/>
              </a:ext>
            </a:extLst>
          </p:cNvPr>
          <p:cNvSpPr>
            <a:spLocks noGrp="1"/>
          </p:cNvSpPr>
          <p:nvPr>
            <p:ph type="dt" sz="half" idx="10"/>
          </p:nvPr>
        </p:nvSpPr>
        <p:spPr/>
        <p:txBody>
          <a:bodyPr/>
          <a:lstStyle/>
          <a:p>
            <a:r>
              <a:rPr lang="en-US" dirty="0"/>
              <a:t>11/31/23</a:t>
            </a:r>
          </a:p>
        </p:txBody>
      </p:sp>
      <p:sp>
        <p:nvSpPr>
          <p:cNvPr id="5" name="Slide Number Placeholder 4">
            <a:extLst>
              <a:ext uri="{FF2B5EF4-FFF2-40B4-BE49-F238E27FC236}">
                <a16:creationId xmlns:a16="http://schemas.microsoft.com/office/drawing/2014/main" id="{4D4F463A-02C6-27F6-3763-A00DA4BFABCB}"/>
              </a:ext>
            </a:extLst>
          </p:cNvPr>
          <p:cNvSpPr>
            <a:spLocks noGrp="1"/>
          </p:cNvSpPr>
          <p:nvPr>
            <p:ph type="sldNum" sz="quarter" idx="12"/>
          </p:nvPr>
        </p:nvSpPr>
        <p:spPr/>
        <p:txBody>
          <a:bodyPr/>
          <a:lstStyle/>
          <a:p>
            <a:fld id="{599188E5-7839-BE48-AF54-346B33EA7DE9}" type="slidenum">
              <a:rPr lang="en-US" smtClean="0"/>
              <a:t>3</a:t>
            </a:fld>
            <a:endParaRPr lang="en-US"/>
          </a:p>
        </p:txBody>
      </p:sp>
      <p:sp>
        <p:nvSpPr>
          <p:cNvPr id="6" name="Title 5">
            <a:extLst>
              <a:ext uri="{FF2B5EF4-FFF2-40B4-BE49-F238E27FC236}">
                <a16:creationId xmlns:a16="http://schemas.microsoft.com/office/drawing/2014/main" id="{F7BD69A4-36DA-40FC-AC7B-46C3013CE5A0}"/>
              </a:ext>
            </a:extLst>
          </p:cNvPr>
          <p:cNvSpPr>
            <a:spLocks noGrp="1"/>
          </p:cNvSpPr>
          <p:nvPr>
            <p:ph type="title" idx="4294967295"/>
          </p:nvPr>
        </p:nvSpPr>
        <p:spPr>
          <a:xfrm>
            <a:off x="266006" y="365125"/>
            <a:ext cx="10249593" cy="998138"/>
          </a:xfrm>
        </p:spPr>
        <p:txBody>
          <a:bodyPr anchor="t">
            <a:noAutofit/>
          </a:bodyPr>
          <a:lstStyle/>
          <a:p>
            <a:r>
              <a:rPr lang="en-US" sz="6000" dirty="0"/>
              <a:t>The Artemis Missions</a:t>
            </a:r>
          </a:p>
        </p:txBody>
      </p:sp>
      <p:grpSp>
        <p:nvGrpSpPr>
          <p:cNvPr id="33" name="Group 32">
            <a:extLst>
              <a:ext uri="{FF2B5EF4-FFF2-40B4-BE49-F238E27FC236}">
                <a16:creationId xmlns:a16="http://schemas.microsoft.com/office/drawing/2014/main" id="{2D6CBE60-C49F-6E6E-C6B8-CB52BF3A9883}"/>
              </a:ext>
            </a:extLst>
          </p:cNvPr>
          <p:cNvGrpSpPr/>
          <p:nvPr/>
        </p:nvGrpSpPr>
        <p:grpSpPr>
          <a:xfrm>
            <a:off x="378372" y="1802262"/>
            <a:ext cx="2637535" cy="3340174"/>
            <a:chOff x="378372" y="1477142"/>
            <a:chExt cx="2637535" cy="3340174"/>
          </a:xfrm>
        </p:grpSpPr>
        <p:sp>
          <p:nvSpPr>
            <p:cNvPr id="13" name="Alternate Process 12">
              <a:extLst>
                <a:ext uri="{FF2B5EF4-FFF2-40B4-BE49-F238E27FC236}">
                  <a16:creationId xmlns:a16="http://schemas.microsoft.com/office/drawing/2014/main" id="{96A8E4B5-2E99-7951-50B2-0BB698E5DEE4}"/>
                </a:ext>
              </a:extLst>
            </p:cNvPr>
            <p:cNvSpPr/>
            <p:nvPr/>
          </p:nvSpPr>
          <p:spPr>
            <a:xfrm>
              <a:off x="433050" y="1477142"/>
              <a:ext cx="2535412" cy="3118732"/>
            </a:xfrm>
            <a:prstGeom prst="flowChartAlternateProcess">
              <a:avLst/>
            </a:prstGeom>
            <a:noFill/>
            <a:ln w="76200" cap="rnd" cmpd="sng">
              <a:gradFill>
                <a:gsLst>
                  <a:gs pos="8000">
                    <a:srgbClr val="CE6422">
                      <a:alpha val="0"/>
                    </a:srgbClr>
                  </a:gs>
                  <a:gs pos="54000">
                    <a:srgbClr val="CE6422"/>
                  </a:gs>
                  <a:gs pos="77000">
                    <a:srgbClr val="CE1792"/>
                  </a:gs>
                  <a:gs pos="100000">
                    <a:srgbClr val="0028A3"/>
                  </a:gs>
                </a:gsLst>
                <a:lin ang="9000000" scaled="0"/>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999151FC-5BD7-91C9-D9D6-48E87FD102CE}"/>
                </a:ext>
              </a:extLst>
            </p:cNvPr>
            <p:cNvPicPr>
              <a:picLocks noChangeAspect="1"/>
            </p:cNvPicPr>
            <p:nvPr/>
          </p:nvPicPr>
          <p:blipFill rotWithShape="1">
            <a:blip r:embed="rId2"/>
            <a:srcRect l="33160" t="1" r="11792" b="8182"/>
            <a:stretch/>
          </p:blipFill>
          <p:spPr>
            <a:xfrm>
              <a:off x="520383" y="1579504"/>
              <a:ext cx="2349627" cy="2939302"/>
            </a:xfrm>
            <a:prstGeom prst="roundRect">
              <a:avLst/>
            </a:prstGeom>
          </p:spPr>
        </p:pic>
        <p:grpSp>
          <p:nvGrpSpPr>
            <p:cNvPr id="15" name="Group 14">
              <a:extLst>
                <a:ext uri="{FF2B5EF4-FFF2-40B4-BE49-F238E27FC236}">
                  <a16:creationId xmlns:a16="http://schemas.microsoft.com/office/drawing/2014/main" id="{12F1AAE0-C56B-9FFF-B6B4-C8EE45E9E479}"/>
                </a:ext>
              </a:extLst>
            </p:cNvPr>
            <p:cNvGrpSpPr/>
            <p:nvPr/>
          </p:nvGrpSpPr>
          <p:grpSpPr>
            <a:xfrm>
              <a:off x="378372" y="4257399"/>
              <a:ext cx="2637535" cy="559917"/>
              <a:chOff x="378372" y="3750791"/>
              <a:chExt cx="2637535" cy="559917"/>
            </a:xfrm>
          </p:grpSpPr>
          <p:sp>
            <p:nvSpPr>
              <p:cNvPr id="16" name="Freeform 15">
                <a:extLst>
                  <a:ext uri="{FF2B5EF4-FFF2-40B4-BE49-F238E27FC236}">
                    <a16:creationId xmlns:a16="http://schemas.microsoft.com/office/drawing/2014/main" id="{711E983B-B949-BABF-D6C6-6028E7FB8008}"/>
                  </a:ext>
                </a:extLst>
              </p:cNvPr>
              <p:cNvSpPr/>
              <p:nvPr/>
            </p:nvSpPr>
            <p:spPr>
              <a:xfrm>
                <a:off x="382256" y="3750791"/>
                <a:ext cx="2633651" cy="559917"/>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0028A3"/>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TextBox 16">
                <a:extLst>
                  <a:ext uri="{FF2B5EF4-FFF2-40B4-BE49-F238E27FC236}">
                    <a16:creationId xmlns:a16="http://schemas.microsoft.com/office/drawing/2014/main" id="{D4F6EBD9-AFC7-0A79-5336-BE54095B9B71}"/>
                  </a:ext>
                </a:extLst>
              </p:cNvPr>
              <p:cNvSpPr txBox="1"/>
              <p:nvPr/>
            </p:nvSpPr>
            <p:spPr>
              <a:xfrm>
                <a:off x="378372" y="3873664"/>
                <a:ext cx="2633651" cy="323165"/>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kumimoji="0" lang="en-US" sz="1500" b="1" i="0" u="none" strike="noStrike" kern="1200" cap="none" spc="0" normalizeH="0" baseline="0" noProof="0" dirty="0">
                    <a:ln>
                      <a:noFill/>
                    </a:ln>
                    <a:solidFill>
                      <a:schemeClr val="bg1">
                        <a:lumMod val="95000"/>
                      </a:schemeClr>
                    </a:solidFill>
                    <a:effectLst/>
                    <a:uLnTx/>
                    <a:uFillTx/>
                    <a:latin typeface="Arial" panose="020B0604020202020204" pitchFamily="34" charset="0"/>
                    <a:ea typeface="+mn-ea"/>
                    <a:cs typeface="Arial" panose="020B0604020202020204" pitchFamily="34" charset="0"/>
                  </a:rPr>
                  <a:t>Artemis I</a:t>
                </a:r>
              </a:p>
            </p:txBody>
          </p:sp>
        </p:grpSp>
      </p:grpSp>
      <p:grpSp>
        <p:nvGrpSpPr>
          <p:cNvPr id="34" name="Group 33">
            <a:extLst>
              <a:ext uri="{FF2B5EF4-FFF2-40B4-BE49-F238E27FC236}">
                <a16:creationId xmlns:a16="http://schemas.microsoft.com/office/drawing/2014/main" id="{58EF7608-2959-7347-8CA6-00A728F54C86}"/>
              </a:ext>
            </a:extLst>
          </p:cNvPr>
          <p:cNvGrpSpPr/>
          <p:nvPr/>
        </p:nvGrpSpPr>
        <p:grpSpPr>
          <a:xfrm>
            <a:off x="2502176" y="3281208"/>
            <a:ext cx="2633651" cy="3340174"/>
            <a:chOff x="3280177" y="1477142"/>
            <a:chExt cx="2633651" cy="3340174"/>
          </a:xfrm>
        </p:grpSpPr>
        <p:sp>
          <p:nvSpPr>
            <p:cNvPr id="11" name="Alternate Process 10">
              <a:extLst>
                <a:ext uri="{FF2B5EF4-FFF2-40B4-BE49-F238E27FC236}">
                  <a16:creationId xmlns:a16="http://schemas.microsoft.com/office/drawing/2014/main" id="{7518E571-7537-974E-2938-187AC3DD5FF5}"/>
                </a:ext>
              </a:extLst>
            </p:cNvPr>
            <p:cNvSpPr/>
            <p:nvPr/>
          </p:nvSpPr>
          <p:spPr>
            <a:xfrm>
              <a:off x="3349135" y="1477142"/>
              <a:ext cx="2535412" cy="3118732"/>
            </a:xfrm>
            <a:prstGeom prst="flowChartAlternateProcess">
              <a:avLst/>
            </a:prstGeom>
            <a:noFill/>
            <a:ln w="76200" cap="rnd" cmpd="sng">
              <a:gradFill>
                <a:gsLst>
                  <a:gs pos="8000">
                    <a:srgbClr val="CE6422">
                      <a:alpha val="0"/>
                    </a:srgbClr>
                  </a:gs>
                  <a:gs pos="54000">
                    <a:srgbClr val="CE6422"/>
                  </a:gs>
                  <a:gs pos="77000">
                    <a:srgbClr val="CE1792"/>
                  </a:gs>
                  <a:gs pos="100000">
                    <a:srgbClr val="0028A3"/>
                  </a:gs>
                </a:gsLst>
                <a:lin ang="9000000" scaled="0"/>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CC4C4DD-A3F0-1781-F53C-2DF429D825C1}"/>
                </a:ext>
              </a:extLst>
            </p:cNvPr>
            <p:cNvPicPr>
              <a:picLocks noChangeAspect="1"/>
            </p:cNvPicPr>
            <p:nvPr/>
          </p:nvPicPr>
          <p:blipFill rotWithShape="1">
            <a:blip r:embed="rId3"/>
            <a:srcRect l="25045" r="21325"/>
            <a:stretch/>
          </p:blipFill>
          <p:spPr>
            <a:xfrm>
              <a:off x="3442028" y="1579504"/>
              <a:ext cx="2349627" cy="2939302"/>
            </a:xfrm>
            <a:prstGeom prst="roundRect">
              <a:avLst/>
            </a:prstGeom>
          </p:spPr>
        </p:pic>
        <p:grpSp>
          <p:nvGrpSpPr>
            <p:cNvPr id="19" name="Group 18">
              <a:extLst>
                <a:ext uri="{FF2B5EF4-FFF2-40B4-BE49-F238E27FC236}">
                  <a16:creationId xmlns:a16="http://schemas.microsoft.com/office/drawing/2014/main" id="{A01763D7-AE02-D9A4-30D6-528BFFC96773}"/>
                </a:ext>
              </a:extLst>
            </p:cNvPr>
            <p:cNvGrpSpPr/>
            <p:nvPr/>
          </p:nvGrpSpPr>
          <p:grpSpPr>
            <a:xfrm>
              <a:off x="3280177" y="4257399"/>
              <a:ext cx="2633651" cy="559917"/>
              <a:chOff x="3309652" y="3750791"/>
              <a:chExt cx="2633651" cy="559917"/>
            </a:xfrm>
          </p:grpSpPr>
          <p:sp>
            <p:nvSpPr>
              <p:cNvPr id="20" name="Freeform 19">
                <a:extLst>
                  <a:ext uri="{FF2B5EF4-FFF2-40B4-BE49-F238E27FC236}">
                    <a16:creationId xmlns:a16="http://schemas.microsoft.com/office/drawing/2014/main" id="{770974B6-CEFB-9787-63E6-6098F66B4BE6}"/>
                  </a:ext>
                </a:extLst>
              </p:cNvPr>
              <p:cNvSpPr/>
              <p:nvPr/>
            </p:nvSpPr>
            <p:spPr>
              <a:xfrm>
                <a:off x="3309652" y="3750791"/>
                <a:ext cx="2633651" cy="559917"/>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0028A3"/>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TextBox 20">
                <a:extLst>
                  <a:ext uri="{FF2B5EF4-FFF2-40B4-BE49-F238E27FC236}">
                    <a16:creationId xmlns:a16="http://schemas.microsoft.com/office/drawing/2014/main" id="{B9D9558E-F8D1-9F59-538A-DDD22F64DBCF}"/>
                  </a:ext>
                </a:extLst>
              </p:cNvPr>
              <p:cNvSpPr txBox="1"/>
              <p:nvPr/>
            </p:nvSpPr>
            <p:spPr>
              <a:xfrm>
                <a:off x="3313535" y="3873664"/>
                <a:ext cx="2625884" cy="323165"/>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500" b="1" dirty="0">
                    <a:solidFill>
                      <a:schemeClr val="bg1">
                        <a:lumMod val="95000"/>
                      </a:schemeClr>
                    </a:solidFill>
                    <a:latin typeface="Arial" panose="020B0604020202020204" pitchFamily="34" charset="0"/>
                    <a:cs typeface="Arial" panose="020B0604020202020204" pitchFamily="34" charset="0"/>
                  </a:rPr>
                  <a:t>Artemis II</a:t>
                </a:r>
              </a:p>
            </p:txBody>
          </p:sp>
        </p:grpSp>
      </p:grpSp>
      <p:grpSp>
        <p:nvGrpSpPr>
          <p:cNvPr id="35" name="Group 34">
            <a:extLst>
              <a:ext uri="{FF2B5EF4-FFF2-40B4-BE49-F238E27FC236}">
                <a16:creationId xmlns:a16="http://schemas.microsoft.com/office/drawing/2014/main" id="{21B27137-F514-7B45-B118-9C53F2EBBC38}"/>
              </a:ext>
            </a:extLst>
          </p:cNvPr>
          <p:cNvGrpSpPr/>
          <p:nvPr/>
        </p:nvGrpSpPr>
        <p:grpSpPr>
          <a:xfrm>
            <a:off x="4622096" y="1242345"/>
            <a:ext cx="2897016" cy="3340174"/>
            <a:chOff x="6091010" y="1477142"/>
            <a:chExt cx="2897016" cy="3340174"/>
          </a:xfrm>
        </p:grpSpPr>
        <p:sp>
          <p:nvSpPr>
            <p:cNvPr id="7" name="Alternate Process 6">
              <a:extLst>
                <a:ext uri="{FF2B5EF4-FFF2-40B4-BE49-F238E27FC236}">
                  <a16:creationId xmlns:a16="http://schemas.microsoft.com/office/drawing/2014/main" id="{AD89A8BE-0D71-A270-0956-B4B7ED9A9752}"/>
                </a:ext>
              </a:extLst>
            </p:cNvPr>
            <p:cNvSpPr/>
            <p:nvPr/>
          </p:nvSpPr>
          <p:spPr>
            <a:xfrm>
              <a:off x="6271012" y="1477142"/>
              <a:ext cx="2535412" cy="3118732"/>
            </a:xfrm>
            <a:prstGeom prst="flowChartAlternateProcess">
              <a:avLst/>
            </a:prstGeom>
            <a:noFill/>
            <a:ln w="76200" cap="rnd" cmpd="sng">
              <a:gradFill>
                <a:gsLst>
                  <a:gs pos="8000">
                    <a:srgbClr val="CE6422">
                      <a:alpha val="0"/>
                    </a:srgbClr>
                  </a:gs>
                  <a:gs pos="54000">
                    <a:srgbClr val="CE6422"/>
                  </a:gs>
                  <a:gs pos="77000">
                    <a:srgbClr val="CE1792"/>
                  </a:gs>
                  <a:gs pos="100000">
                    <a:srgbClr val="0028A3"/>
                  </a:gs>
                </a:gsLst>
                <a:lin ang="9000000" scaled="0"/>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76A795D-4EE3-B04B-420F-F854350FA2C4}"/>
                </a:ext>
              </a:extLst>
            </p:cNvPr>
            <p:cNvPicPr>
              <a:picLocks noChangeAspect="1"/>
            </p:cNvPicPr>
            <p:nvPr/>
          </p:nvPicPr>
          <p:blipFill rotWithShape="1">
            <a:blip r:embed="rId4"/>
            <a:srcRect l="19073" r="35961"/>
            <a:stretch/>
          </p:blipFill>
          <p:spPr>
            <a:xfrm>
              <a:off x="6363905" y="1579504"/>
              <a:ext cx="2349627" cy="2939302"/>
            </a:xfrm>
            <a:prstGeom prst="roundRect">
              <a:avLst/>
            </a:prstGeom>
          </p:spPr>
        </p:pic>
        <p:grpSp>
          <p:nvGrpSpPr>
            <p:cNvPr id="22" name="Group 21">
              <a:extLst>
                <a:ext uri="{FF2B5EF4-FFF2-40B4-BE49-F238E27FC236}">
                  <a16:creationId xmlns:a16="http://schemas.microsoft.com/office/drawing/2014/main" id="{AC46F62F-0747-BA8F-211B-92C7EE94972C}"/>
                </a:ext>
              </a:extLst>
            </p:cNvPr>
            <p:cNvGrpSpPr/>
            <p:nvPr/>
          </p:nvGrpSpPr>
          <p:grpSpPr>
            <a:xfrm>
              <a:off x="6091010" y="4257399"/>
              <a:ext cx="2897016" cy="559917"/>
              <a:chOff x="6117015" y="3750791"/>
              <a:chExt cx="2897016" cy="559917"/>
            </a:xfrm>
          </p:grpSpPr>
          <p:sp>
            <p:nvSpPr>
              <p:cNvPr id="23" name="Freeform 22">
                <a:extLst>
                  <a:ext uri="{FF2B5EF4-FFF2-40B4-BE49-F238E27FC236}">
                    <a16:creationId xmlns:a16="http://schemas.microsoft.com/office/drawing/2014/main" id="{52131C89-EC38-FF9C-BE32-72A8D61F816B}"/>
                  </a:ext>
                </a:extLst>
              </p:cNvPr>
              <p:cNvSpPr/>
              <p:nvPr/>
            </p:nvSpPr>
            <p:spPr>
              <a:xfrm>
                <a:off x="6117015" y="3750791"/>
                <a:ext cx="2897016" cy="559917"/>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0028A3"/>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TextBox 23">
                <a:extLst>
                  <a:ext uri="{FF2B5EF4-FFF2-40B4-BE49-F238E27FC236}">
                    <a16:creationId xmlns:a16="http://schemas.microsoft.com/office/drawing/2014/main" id="{7A24EA4A-3196-1C3C-CEE6-06112D475F0F}"/>
                  </a:ext>
                </a:extLst>
              </p:cNvPr>
              <p:cNvSpPr txBox="1"/>
              <p:nvPr/>
            </p:nvSpPr>
            <p:spPr>
              <a:xfrm>
                <a:off x="6237048" y="3873664"/>
                <a:ext cx="2641417" cy="323165"/>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500" b="1" dirty="0">
                    <a:solidFill>
                      <a:schemeClr val="bg1">
                        <a:lumMod val="95000"/>
                      </a:schemeClr>
                    </a:solidFill>
                    <a:latin typeface="Arial" panose="020B0604020202020204" pitchFamily="34" charset="0"/>
                    <a:cs typeface="Arial" panose="020B0604020202020204" pitchFamily="34" charset="0"/>
                  </a:rPr>
                  <a:t>Artemis III</a:t>
                </a:r>
                <a:endParaRPr kumimoji="0" lang="en-US" sz="1500" b="1" i="0" u="none" strike="noStrike" kern="1200" cap="none" spc="0" normalizeH="0" baseline="0" noProof="0" dirty="0">
                  <a:ln>
                    <a:noFill/>
                  </a:ln>
                  <a:solidFill>
                    <a:schemeClr val="bg1">
                      <a:lumMod val="95000"/>
                    </a:schemeClr>
                  </a:solidFill>
                  <a:effectLst/>
                  <a:uLnTx/>
                  <a:uFillTx/>
                  <a:latin typeface="Arial" panose="020B0604020202020204" pitchFamily="34" charset="0"/>
                  <a:ea typeface="+mn-ea"/>
                  <a:cs typeface="Arial" panose="020B0604020202020204" pitchFamily="34" charset="0"/>
                </a:endParaRPr>
              </a:p>
            </p:txBody>
          </p:sp>
        </p:grpSp>
      </p:grpSp>
      <p:grpSp>
        <p:nvGrpSpPr>
          <p:cNvPr id="36" name="Group 35">
            <a:extLst>
              <a:ext uri="{FF2B5EF4-FFF2-40B4-BE49-F238E27FC236}">
                <a16:creationId xmlns:a16="http://schemas.microsoft.com/office/drawing/2014/main" id="{EB75EBE1-7E84-1A11-7662-FDC5F57F6698}"/>
              </a:ext>
            </a:extLst>
          </p:cNvPr>
          <p:cNvGrpSpPr/>
          <p:nvPr/>
        </p:nvGrpSpPr>
        <p:grpSpPr>
          <a:xfrm>
            <a:off x="7005381" y="3281208"/>
            <a:ext cx="2633651" cy="3340174"/>
            <a:chOff x="9176093" y="1477142"/>
            <a:chExt cx="2633651" cy="3340174"/>
          </a:xfrm>
        </p:grpSpPr>
        <p:sp>
          <p:nvSpPr>
            <p:cNvPr id="2" name="Alternate Process 1">
              <a:extLst>
                <a:ext uri="{FF2B5EF4-FFF2-40B4-BE49-F238E27FC236}">
                  <a16:creationId xmlns:a16="http://schemas.microsoft.com/office/drawing/2014/main" id="{9410624A-7D35-3242-07DF-89EA88D4C4C5}"/>
                </a:ext>
              </a:extLst>
            </p:cNvPr>
            <p:cNvSpPr/>
            <p:nvPr/>
          </p:nvSpPr>
          <p:spPr>
            <a:xfrm>
              <a:off x="9229161" y="1477142"/>
              <a:ext cx="2535412" cy="3118732"/>
            </a:xfrm>
            <a:prstGeom prst="flowChartAlternateProcess">
              <a:avLst/>
            </a:prstGeom>
            <a:noFill/>
            <a:ln w="76200" cap="rnd" cmpd="sng">
              <a:gradFill>
                <a:gsLst>
                  <a:gs pos="8000">
                    <a:srgbClr val="CE6422">
                      <a:alpha val="0"/>
                    </a:srgbClr>
                  </a:gs>
                  <a:gs pos="54000">
                    <a:srgbClr val="CE6422"/>
                  </a:gs>
                  <a:gs pos="77000">
                    <a:srgbClr val="CE1792"/>
                  </a:gs>
                  <a:gs pos="100000">
                    <a:srgbClr val="0028A3"/>
                  </a:gs>
                </a:gsLst>
                <a:lin ang="9000000" scaled="0"/>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9350E03-183A-4718-04D5-B7E85AC49924}"/>
                </a:ext>
              </a:extLst>
            </p:cNvPr>
            <p:cNvPicPr>
              <a:picLocks noChangeAspect="1"/>
            </p:cNvPicPr>
            <p:nvPr/>
          </p:nvPicPr>
          <p:blipFill rotWithShape="1">
            <a:blip r:embed="rId5"/>
            <a:srcRect l="10502" r="29778"/>
            <a:stretch/>
          </p:blipFill>
          <p:spPr>
            <a:xfrm>
              <a:off x="9322054" y="1579504"/>
              <a:ext cx="2349627" cy="2939302"/>
            </a:xfrm>
            <a:prstGeom prst="roundRect">
              <a:avLst/>
            </a:prstGeom>
          </p:spPr>
        </p:pic>
        <p:grpSp>
          <p:nvGrpSpPr>
            <p:cNvPr id="25" name="Group 24">
              <a:extLst>
                <a:ext uri="{FF2B5EF4-FFF2-40B4-BE49-F238E27FC236}">
                  <a16:creationId xmlns:a16="http://schemas.microsoft.com/office/drawing/2014/main" id="{BE6AB140-BC91-4457-FE02-C70E9828AC78}"/>
                </a:ext>
              </a:extLst>
            </p:cNvPr>
            <p:cNvGrpSpPr/>
            <p:nvPr/>
          </p:nvGrpSpPr>
          <p:grpSpPr>
            <a:xfrm>
              <a:off x="9176093" y="4257399"/>
              <a:ext cx="2633651" cy="559917"/>
              <a:chOff x="9176093" y="3750791"/>
              <a:chExt cx="2633651" cy="559917"/>
            </a:xfrm>
          </p:grpSpPr>
          <p:sp>
            <p:nvSpPr>
              <p:cNvPr id="26" name="Freeform 25">
                <a:extLst>
                  <a:ext uri="{FF2B5EF4-FFF2-40B4-BE49-F238E27FC236}">
                    <a16:creationId xmlns:a16="http://schemas.microsoft.com/office/drawing/2014/main" id="{B2E1E7D7-3F32-50AC-F583-4066535A2BB2}"/>
                  </a:ext>
                </a:extLst>
              </p:cNvPr>
              <p:cNvSpPr/>
              <p:nvPr/>
            </p:nvSpPr>
            <p:spPr>
              <a:xfrm>
                <a:off x="9176093" y="3750791"/>
                <a:ext cx="2633651" cy="559917"/>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0028A3"/>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TextBox 26">
                <a:extLst>
                  <a:ext uri="{FF2B5EF4-FFF2-40B4-BE49-F238E27FC236}">
                    <a16:creationId xmlns:a16="http://schemas.microsoft.com/office/drawing/2014/main" id="{BCAE2739-55E7-6C75-7C31-BDA3D807A7A3}"/>
                  </a:ext>
                </a:extLst>
              </p:cNvPr>
              <p:cNvSpPr txBox="1"/>
              <p:nvPr/>
            </p:nvSpPr>
            <p:spPr>
              <a:xfrm>
                <a:off x="9179976" y="3873664"/>
                <a:ext cx="2629768" cy="323165"/>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500" b="1" dirty="0">
                    <a:solidFill>
                      <a:schemeClr val="bg1">
                        <a:lumMod val="95000"/>
                      </a:schemeClr>
                    </a:solidFill>
                    <a:latin typeface="Arial" panose="020B0604020202020204" pitchFamily="34" charset="0"/>
                    <a:cs typeface="Arial" panose="020B0604020202020204" pitchFamily="34" charset="0"/>
                  </a:rPr>
                  <a:t>Artemis IV</a:t>
                </a:r>
                <a:endParaRPr kumimoji="0" lang="en-US" sz="1500" b="1" i="0" u="none" strike="noStrike" kern="1200" cap="none" spc="0" normalizeH="0" baseline="0" noProof="0" dirty="0">
                  <a:ln>
                    <a:noFill/>
                  </a:ln>
                  <a:solidFill>
                    <a:schemeClr val="bg1">
                      <a:lumMod val="95000"/>
                    </a:schemeClr>
                  </a:solidFill>
                  <a:effectLst/>
                  <a:uLnTx/>
                  <a:uFillTx/>
                  <a:latin typeface="Arial" panose="020B0604020202020204" pitchFamily="34" charset="0"/>
                  <a:ea typeface="+mn-ea"/>
                  <a:cs typeface="Arial" panose="020B0604020202020204" pitchFamily="34" charset="0"/>
                </a:endParaRPr>
              </a:p>
            </p:txBody>
          </p:sp>
        </p:grpSp>
      </p:grpSp>
      <p:grpSp>
        <p:nvGrpSpPr>
          <p:cNvPr id="8" name="Group 7">
            <a:extLst>
              <a:ext uri="{FF2B5EF4-FFF2-40B4-BE49-F238E27FC236}">
                <a16:creationId xmlns:a16="http://schemas.microsoft.com/office/drawing/2014/main" id="{A0DECB60-0046-D192-2AA9-BF079A57C936}"/>
              </a:ext>
            </a:extLst>
          </p:cNvPr>
          <p:cNvGrpSpPr/>
          <p:nvPr/>
        </p:nvGrpSpPr>
        <p:grpSpPr>
          <a:xfrm>
            <a:off x="9125299" y="1802262"/>
            <a:ext cx="2633651" cy="3340174"/>
            <a:chOff x="9176093" y="1477142"/>
            <a:chExt cx="2633651" cy="3340174"/>
          </a:xfrm>
        </p:grpSpPr>
        <p:sp>
          <p:nvSpPr>
            <p:cNvPr id="9" name="Alternate Process 8">
              <a:extLst>
                <a:ext uri="{FF2B5EF4-FFF2-40B4-BE49-F238E27FC236}">
                  <a16:creationId xmlns:a16="http://schemas.microsoft.com/office/drawing/2014/main" id="{8BB2AB07-5D15-C06E-0ADD-8B4C621B5D57}"/>
                </a:ext>
              </a:extLst>
            </p:cNvPr>
            <p:cNvSpPr/>
            <p:nvPr/>
          </p:nvSpPr>
          <p:spPr>
            <a:xfrm>
              <a:off x="9229161" y="1477142"/>
              <a:ext cx="2535412" cy="3118732"/>
            </a:xfrm>
            <a:prstGeom prst="flowChartAlternateProcess">
              <a:avLst/>
            </a:prstGeom>
            <a:noFill/>
            <a:ln w="76200" cap="rnd" cmpd="sng">
              <a:gradFill>
                <a:gsLst>
                  <a:gs pos="8000">
                    <a:srgbClr val="CE6422">
                      <a:alpha val="0"/>
                    </a:srgbClr>
                  </a:gs>
                  <a:gs pos="54000">
                    <a:srgbClr val="CE6422"/>
                  </a:gs>
                  <a:gs pos="77000">
                    <a:srgbClr val="CE1792"/>
                  </a:gs>
                  <a:gs pos="100000">
                    <a:srgbClr val="0028A3"/>
                  </a:gs>
                </a:gsLst>
                <a:lin ang="9000000" scaled="0"/>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75E19575-01C9-A443-9C10-CF4BC298642E}"/>
                </a:ext>
              </a:extLst>
            </p:cNvPr>
            <p:cNvPicPr>
              <a:picLocks noChangeAspect="1"/>
            </p:cNvPicPr>
            <p:nvPr/>
          </p:nvPicPr>
          <p:blipFill rotWithShape="1">
            <a:blip r:embed="rId6"/>
            <a:srcRect l="27617" r="27617"/>
            <a:stretch/>
          </p:blipFill>
          <p:spPr>
            <a:xfrm>
              <a:off x="9322054" y="1579504"/>
              <a:ext cx="2349627" cy="2939302"/>
            </a:xfrm>
            <a:prstGeom prst="roundRect">
              <a:avLst/>
            </a:prstGeom>
          </p:spPr>
        </p:pic>
        <p:grpSp>
          <p:nvGrpSpPr>
            <p:cNvPr id="37" name="Group 36">
              <a:extLst>
                <a:ext uri="{FF2B5EF4-FFF2-40B4-BE49-F238E27FC236}">
                  <a16:creationId xmlns:a16="http://schemas.microsoft.com/office/drawing/2014/main" id="{7CF37F28-3811-FD5D-E3A3-91C50E8B9456}"/>
                </a:ext>
              </a:extLst>
            </p:cNvPr>
            <p:cNvGrpSpPr/>
            <p:nvPr/>
          </p:nvGrpSpPr>
          <p:grpSpPr>
            <a:xfrm>
              <a:off x="9176093" y="4257399"/>
              <a:ext cx="2633651" cy="559917"/>
              <a:chOff x="9176093" y="3750791"/>
              <a:chExt cx="2633651" cy="559917"/>
            </a:xfrm>
          </p:grpSpPr>
          <p:sp>
            <p:nvSpPr>
              <p:cNvPr id="38" name="Freeform 37">
                <a:extLst>
                  <a:ext uri="{FF2B5EF4-FFF2-40B4-BE49-F238E27FC236}">
                    <a16:creationId xmlns:a16="http://schemas.microsoft.com/office/drawing/2014/main" id="{A06BA1CB-7FB7-2FEE-4EEB-DC23239BB136}"/>
                  </a:ext>
                </a:extLst>
              </p:cNvPr>
              <p:cNvSpPr/>
              <p:nvPr/>
            </p:nvSpPr>
            <p:spPr>
              <a:xfrm>
                <a:off x="9176093" y="3750791"/>
                <a:ext cx="2633651" cy="559917"/>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0028A3"/>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9" name="TextBox 38">
                <a:extLst>
                  <a:ext uri="{FF2B5EF4-FFF2-40B4-BE49-F238E27FC236}">
                    <a16:creationId xmlns:a16="http://schemas.microsoft.com/office/drawing/2014/main" id="{226E90A0-7A17-7398-AFB0-C9FE7364B37E}"/>
                  </a:ext>
                </a:extLst>
              </p:cNvPr>
              <p:cNvSpPr txBox="1"/>
              <p:nvPr/>
            </p:nvSpPr>
            <p:spPr>
              <a:xfrm>
                <a:off x="9179976" y="3873664"/>
                <a:ext cx="2629768" cy="323165"/>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500" b="1" dirty="0">
                    <a:solidFill>
                      <a:schemeClr val="bg1">
                        <a:lumMod val="95000"/>
                      </a:schemeClr>
                    </a:solidFill>
                    <a:latin typeface="Arial" panose="020B0604020202020204" pitchFamily="34" charset="0"/>
                    <a:cs typeface="Arial" panose="020B0604020202020204" pitchFamily="34" charset="0"/>
                  </a:rPr>
                  <a:t>Artemis V</a:t>
                </a:r>
                <a:endParaRPr kumimoji="0" lang="en-US" sz="1500" b="1" i="0" u="none" strike="noStrike" kern="1200" cap="none" spc="0" normalizeH="0" baseline="0" noProof="0" dirty="0">
                  <a:ln>
                    <a:noFill/>
                  </a:ln>
                  <a:solidFill>
                    <a:schemeClr val="bg1">
                      <a:lumMod val="95000"/>
                    </a:schemeClr>
                  </a:solidFill>
                  <a:effectLst/>
                  <a:uLnTx/>
                  <a:uFillTx/>
                  <a:latin typeface="Arial" panose="020B0604020202020204" pitchFamily="34" charset="0"/>
                  <a:ea typeface="+mn-ea"/>
                  <a:cs typeface="Arial" panose="020B0604020202020204" pitchFamily="34" charset="0"/>
                </a:endParaRPr>
              </a:p>
            </p:txBody>
          </p:sp>
        </p:grpSp>
      </p:grpSp>
      <p:grpSp>
        <p:nvGrpSpPr>
          <p:cNvPr id="44" name="Group 43">
            <a:extLst>
              <a:ext uri="{FF2B5EF4-FFF2-40B4-BE49-F238E27FC236}">
                <a16:creationId xmlns:a16="http://schemas.microsoft.com/office/drawing/2014/main" id="{8736132B-E372-7F17-8087-A02E8A750230}"/>
              </a:ext>
            </a:extLst>
          </p:cNvPr>
          <p:cNvGrpSpPr/>
          <p:nvPr/>
        </p:nvGrpSpPr>
        <p:grpSpPr>
          <a:xfrm>
            <a:off x="526680" y="1923778"/>
            <a:ext cx="1985208" cy="784346"/>
            <a:chOff x="3455865" y="-1028922"/>
            <a:chExt cx="1985208" cy="784346"/>
          </a:xfrm>
          <a:solidFill>
            <a:srgbClr val="92D050"/>
          </a:solidFill>
        </p:grpSpPr>
        <p:sp>
          <p:nvSpPr>
            <p:cNvPr id="41" name="TextBox 40">
              <a:extLst>
                <a:ext uri="{FF2B5EF4-FFF2-40B4-BE49-F238E27FC236}">
                  <a16:creationId xmlns:a16="http://schemas.microsoft.com/office/drawing/2014/main" id="{F6FF876D-8248-5CDB-A55B-0D851EC64836}"/>
                </a:ext>
              </a:extLst>
            </p:cNvPr>
            <p:cNvSpPr txBox="1"/>
            <p:nvPr/>
          </p:nvSpPr>
          <p:spPr>
            <a:xfrm>
              <a:off x="4076597" y="-959914"/>
              <a:ext cx="1364476" cy="646331"/>
            </a:xfrm>
            <a:prstGeom prst="rect">
              <a:avLst/>
            </a:prstGeom>
            <a:noFill/>
          </p:spPr>
          <p:txBody>
            <a:bodyPr wrap="none" rtlCol="0">
              <a:spAutoFit/>
            </a:bodyPr>
            <a:lstStyle/>
            <a:p>
              <a:r>
                <a:rPr lang="en-US" b="1" dirty="0">
                  <a:solidFill>
                    <a:schemeClr val="bg1"/>
                  </a:solidFill>
                  <a:latin typeface="Arial Black" panose="020B0604020202020204" pitchFamily="34" charset="0"/>
                  <a:cs typeface="Arial Black" panose="020B0604020202020204" pitchFamily="34" charset="0"/>
                </a:rPr>
                <a:t>mission</a:t>
              </a:r>
            </a:p>
            <a:p>
              <a:r>
                <a:rPr lang="en-US" b="1" dirty="0">
                  <a:solidFill>
                    <a:schemeClr val="bg1"/>
                  </a:solidFill>
                  <a:latin typeface="Arial Black" panose="020B0604020202020204" pitchFamily="34" charset="0"/>
                  <a:cs typeface="Arial Black" panose="020B0604020202020204" pitchFamily="34" charset="0"/>
                </a:rPr>
                <a:t>complete</a:t>
              </a:r>
            </a:p>
          </p:txBody>
        </p:sp>
        <p:pic>
          <p:nvPicPr>
            <p:cNvPr id="43" name="Graphic 42" descr="Checkbox Checked with solid fill">
              <a:extLst>
                <a:ext uri="{FF2B5EF4-FFF2-40B4-BE49-F238E27FC236}">
                  <a16:creationId xmlns:a16="http://schemas.microsoft.com/office/drawing/2014/main" id="{9DC788F9-D561-FC4A-AFBB-66F52D59163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455865" y="-1028922"/>
              <a:ext cx="784346" cy="784346"/>
            </a:xfrm>
            <a:prstGeom prst="rect">
              <a:avLst/>
            </a:prstGeom>
          </p:spPr>
        </p:pic>
      </p:grpSp>
      <p:grpSp>
        <p:nvGrpSpPr>
          <p:cNvPr id="45" name="Group 44">
            <a:extLst>
              <a:ext uri="{FF2B5EF4-FFF2-40B4-BE49-F238E27FC236}">
                <a16:creationId xmlns:a16="http://schemas.microsoft.com/office/drawing/2014/main" id="{DA81C85D-7D1A-2E9F-845B-1E118E76C069}"/>
              </a:ext>
            </a:extLst>
          </p:cNvPr>
          <p:cNvGrpSpPr/>
          <p:nvPr/>
        </p:nvGrpSpPr>
        <p:grpSpPr>
          <a:xfrm>
            <a:off x="2688381" y="3438154"/>
            <a:ext cx="1895440" cy="784346"/>
            <a:chOff x="3455865" y="-1028922"/>
            <a:chExt cx="1895440" cy="784346"/>
          </a:xfrm>
          <a:solidFill>
            <a:srgbClr val="92D050"/>
          </a:solidFill>
        </p:grpSpPr>
        <p:sp>
          <p:nvSpPr>
            <p:cNvPr id="46" name="TextBox 45">
              <a:extLst>
                <a:ext uri="{FF2B5EF4-FFF2-40B4-BE49-F238E27FC236}">
                  <a16:creationId xmlns:a16="http://schemas.microsoft.com/office/drawing/2014/main" id="{3792BB38-507B-7009-E37E-7F1308278523}"/>
                </a:ext>
              </a:extLst>
            </p:cNvPr>
            <p:cNvSpPr txBox="1"/>
            <p:nvPr/>
          </p:nvSpPr>
          <p:spPr>
            <a:xfrm>
              <a:off x="4076597" y="-959914"/>
              <a:ext cx="1274708" cy="646331"/>
            </a:xfrm>
            <a:prstGeom prst="rect">
              <a:avLst/>
            </a:prstGeom>
            <a:noFill/>
          </p:spPr>
          <p:txBody>
            <a:bodyPr wrap="none" rtlCol="0">
              <a:spAutoFit/>
            </a:bodyPr>
            <a:lstStyle/>
            <a:p>
              <a:r>
                <a:rPr lang="en-US" b="1" dirty="0">
                  <a:solidFill>
                    <a:schemeClr val="bg1"/>
                  </a:solidFill>
                  <a:latin typeface="Arial Black" panose="020B0604020202020204" pitchFamily="34" charset="0"/>
                  <a:cs typeface="Arial Black" panose="020B0604020202020204" pitchFamily="34" charset="0"/>
                </a:rPr>
                <a:t>crew</a:t>
              </a:r>
            </a:p>
            <a:p>
              <a:r>
                <a:rPr lang="en-US" b="1" dirty="0">
                  <a:solidFill>
                    <a:schemeClr val="bg1"/>
                  </a:solidFill>
                  <a:latin typeface="Arial Black" panose="020B0604020202020204" pitchFamily="34" charset="0"/>
                  <a:cs typeface="Arial Black" panose="020B0604020202020204" pitchFamily="34" charset="0"/>
                </a:rPr>
                <a:t>selected</a:t>
              </a:r>
            </a:p>
          </p:txBody>
        </p:sp>
        <p:pic>
          <p:nvPicPr>
            <p:cNvPr id="47" name="Graphic 46" descr="Checkbox Checked with solid fill">
              <a:extLst>
                <a:ext uri="{FF2B5EF4-FFF2-40B4-BE49-F238E27FC236}">
                  <a16:creationId xmlns:a16="http://schemas.microsoft.com/office/drawing/2014/main" id="{1661BD30-EC13-4A70-ED1D-547B351555B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455865" y="-1028922"/>
              <a:ext cx="784346" cy="784346"/>
            </a:xfrm>
            <a:prstGeom prst="rect">
              <a:avLst/>
            </a:prstGeom>
          </p:spPr>
        </p:pic>
      </p:grpSp>
      <p:graphicFrame>
        <p:nvGraphicFramePr>
          <p:cNvPr id="53" name="Diagram 52">
            <a:extLst>
              <a:ext uri="{FF2B5EF4-FFF2-40B4-BE49-F238E27FC236}">
                <a16:creationId xmlns:a16="http://schemas.microsoft.com/office/drawing/2014/main" id="{BB9A95ED-22E4-D909-E0A7-0CADA1F52E28}"/>
              </a:ext>
            </a:extLst>
          </p:cNvPr>
          <p:cNvGraphicFramePr/>
          <p:nvPr>
            <p:extLst>
              <p:ext uri="{D42A27DB-BD31-4B8C-83A1-F6EECF244321}">
                <p14:modId xmlns:p14="http://schemas.microsoft.com/office/powerpoint/2010/main" val="3176537392"/>
              </p:ext>
            </p:extLst>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711282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300"/>
                                        <p:tgtEl>
                                          <p:spTgt spid="33"/>
                                        </p:tgtEl>
                                        <p:attrNameLst>
                                          <p:attrName>ppt_x</p:attrName>
                                        </p:attrNameLst>
                                      </p:cBhvr>
                                      <p:tavLst>
                                        <p:tav tm="0">
                                          <p:val>
                                            <p:strVal val="#ppt_x-#ppt_w*1.125000"/>
                                          </p:val>
                                        </p:tav>
                                        <p:tav tm="100000">
                                          <p:val>
                                            <p:strVal val="#ppt_x"/>
                                          </p:val>
                                        </p:tav>
                                      </p:tavLst>
                                    </p:anim>
                                    <p:animEffect transition="in" filter="wipe(right)">
                                      <p:cBhvr>
                                        <p:cTn id="8" dur="300"/>
                                        <p:tgtEl>
                                          <p:spTgt spid="33"/>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300"/>
                                        <p:tgtEl>
                                          <p:spTgt spid="48"/>
                                        </p:tgtEl>
                                        <p:attrNameLst>
                                          <p:attrName>ppt_y</p:attrName>
                                        </p:attrNameLst>
                                      </p:cBhvr>
                                      <p:tavLst>
                                        <p:tav tm="0">
                                          <p:val>
                                            <p:strVal val="#ppt_y-#ppt_h*1.125000"/>
                                          </p:val>
                                        </p:tav>
                                        <p:tav tm="100000">
                                          <p:val>
                                            <p:strVal val="#ppt_y"/>
                                          </p:val>
                                        </p:tav>
                                      </p:tavLst>
                                    </p:anim>
                                    <p:animEffect transition="in" filter="wipe(down)">
                                      <p:cBhvr>
                                        <p:cTn id="12" dur="300"/>
                                        <p:tgtEl>
                                          <p:spTgt spid="48"/>
                                        </p:tgtEl>
                                      </p:cBhvr>
                                    </p:animEffect>
                                  </p:childTnLst>
                                </p:cTn>
                              </p:par>
                            </p:childTnLst>
                          </p:cTn>
                        </p:par>
                        <p:par>
                          <p:cTn id="13" fill="hold">
                            <p:stCondLst>
                              <p:cond delay="300"/>
                            </p:stCondLst>
                            <p:childTnLst>
                              <p:par>
                                <p:cTn id="14" presetID="12" presetClass="entr" presetSubtype="8"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300"/>
                                        <p:tgtEl>
                                          <p:spTgt spid="34"/>
                                        </p:tgtEl>
                                        <p:attrNameLst>
                                          <p:attrName>ppt_x</p:attrName>
                                        </p:attrNameLst>
                                      </p:cBhvr>
                                      <p:tavLst>
                                        <p:tav tm="0">
                                          <p:val>
                                            <p:strVal val="#ppt_x-#ppt_w*1.125000"/>
                                          </p:val>
                                        </p:tav>
                                        <p:tav tm="100000">
                                          <p:val>
                                            <p:strVal val="#ppt_x"/>
                                          </p:val>
                                        </p:tav>
                                      </p:tavLst>
                                    </p:anim>
                                    <p:animEffect transition="in" filter="wipe(right)">
                                      <p:cBhvr>
                                        <p:cTn id="17" dur="300"/>
                                        <p:tgtEl>
                                          <p:spTgt spid="34"/>
                                        </p:tgtEl>
                                      </p:cBhvr>
                                    </p:animEffect>
                                  </p:childTnLst>
                                </p:cTn>
                              </p:par>
                              <p:par>
                                <p:cTn id="18" presetID="12" presetClass="entr" presetSubtype="1" fill="hold" grpId="0" nodeType="with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additive="base">
                                        <p:cTn id="20" dur="300"/>
                                        <p:tgtEl>
                                          <p:spTgt spid="49"/>
                                        </p:tgtEl>
                                        <p:attrNameLst>
                                          <p:attrName>ppt_y</p:attrName>
                                        </p:attrNameLst>
                                      </p:cBhvr>
                                      <p:tavLst>
                                        <p:tav tm="0">
                                          <p:val>
                                            <p:strVal val="#ppt_y-#ppt_h*1.125000"/>
                                          </p:val>
                                        </p:tav>
                                        <p:tav tm="100000">
                                          <p:val>
                                            <p:strVal val="#ppt_y"/>
                                          </p:val>
                                        </p:tav>
                                      </p:tavLst>
                                    </p:anim>
                                    <p:animEffect transition="in" filter="wipe(down)">
                                      <p:cBhvr>
                                        <p:cTn id="21" dur="300"/>
                                        <p:tgtEl>
                                          <p:spTgt spid="49"/>
                                        </p:tgtEl>
                                      </p:cBhvr>
                                    </p:animEffect>
                                  </p:childTnLst>
                                </p:cTn>
                              </p:par>
                            </p:childTnLst>
                          </p:cTn>
                        </p:par>
                        <p:par>
                          <p:cTn id="22" fill="hold">
                            <p:stCondLst>
                              <p:cond delay="600"/>
                            </p:stCondLst>
                            <p:childTnLst>
                              <p:par>
                                <p:cTn id="23" presetID="12" presetClass="entr" presetSubtype="8"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300"/>
                                        <p:tgtEl>
                                          <p:spTgt spid="35"/>
                                        </p:tgtEl>
                                        <p:attrNameLst>
                                          <p:attrName>ppt_x</p:attrName>
                                        </p:attrNameLst>
                                      </p:cBhvr>
                                      <p:tavLst>
                                        <p:tav tm="0">
                                          <p:val>
                                            <p:strVal val="#ppt_x-#ppt_w*1.125000"/>
                                          </p:val>
                                        </p:tav>
                                        <p:tav tm="100000">
                                          <p:val>
                                            <p:strVal val="#ppt_x"/>
                                          </p:val>
                                        </p:tav>
                                      </p:tavLst>
                                    </p:anim>
                                    <p:animEffect transition="in" filter="wipe(right)">
                                      <p:cBhvr>
                                        <p:cTn id="26" dur="300"/>
                                        <p:tgtEl>
                                          <p:spTgt spid="35"/>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300"/>
                                        <p:tgtEl>
                                          <p:spTgt spid="50"/>
                                        </p:tgtEl>
                                        <p:attrNameLst>
                                          <p:attrName>ppt_y</p:attrName>
                                        </p:attrNameLst>
                                      </p:cBhvr>
                                      <p:tavLst>
                                        <p:tav tm="0">
                                          <p:val>
                                            <p:strVal val="#ppt_y-#ppt_h*1.125000"/>
                                          </p:val>
                                        </p:tav>
                                        <p:tav tm="100000">
                                          <p:val>
                                            <p:strVal val="#ppt_y"/>
                                          </p:val>
                                        </p:tav>
                                      </p:tavLst>
                                    </p:anim>
                                    <p:animEffect transition="in" filter="wipe(down)">
                                      <p:cBhvr>
                                        <p:cTn id="30" dur="300"/>
                                        <p:tgtEl>
                                          <p:spTgt spid="50"/>
                                        </p:tgtEl>
                                      </p:cBhvr>
                                    </p:animEffect>
                                  </p:childTnLst>
                                </p:cTn>
                              </p:par>
                            </p:childTnLst>
                          </p:cTn>
                        </p:par>
                        <p:par>
                          <p:cTn id="31" fill="hold">
                            <p:stCondLst>
                              <p:cond delay="900"/>
                            </p:stCondLst>
                            <p:childTnLst>
                              <p:par>
                                <p:cTn id="32" presetID="12" presetClass="entr" presetSubtype="8"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300"/>
                                        <p:tgtEl>
                                          <p:spTgt spid="36"/>
                                        </p:tgtEl>
                                        <p:attrNameLst>
                                          <p:attrName>ppt_x</p:attrName>
                                        </p:attrNameLst>
                                      </p:cBhvr>
                                      <p:tavLst>
                                        <p:tav tm="0">
                                          <p:val>
                                            <p:strVal val="#ppt_x-#ppt_w*1.125000"/>
                                          </p:val>
                                        </p:tav>
                                        <p:tav tm="100000">
                                          <p:val>
                                            <p:strVal val="#ppt_x"/>
                                          </p:val>
                                        </p:tav>
                                      </p:tavLst>
                                    </p:anim>
                                    <p:animEffect transition="in" filter="wipe(right)">
                                      <p:cBhvr>
                                        <p:cTn id="35" dur="300"/>
                                        <p:tgtEl>
                                          <p:spTgt spid="36"/>
                                        </p:tgtEl>
                                      </p:cBhvr>
                                    </p:animEffect>
                                  </p:childTnLst>
                                </p:cTn>
                              </p:par>
                              <p:par>
                                <p:cTn id="36" presetID="12" presetClass="entr" presetSubtype="1"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300"/>
                                        <p:tgtEl>
                                          <p:spTgt spid="51"/>
                                        </p:tgtEl>
                                        <p:attrNameLst>
                                          <p:attrName>ppt_y</p:attrName>
                                        </p:attrNameLst>
                                      </p:cBhvr>
                                      <p:tavLst>
                                        <p:tav tm="0">
                                          <p:val>
                                            <p:strVal val="#ppt_y-#ppt_h*1.125000"/>
                                          </p:val>
                                        </p:tav>
                                        <p:tav tm="100000">
                                          <p:val>
                                            <p:strVal val="#ppt_y"/>
                                          </p:val>
                                        </p:tav>
                                      </p:tavLst>
                                    </p:anim>
                                    <p:animEffect transition="in" filter="wipe(down)">
                                      <p:cBhvr>
                                        <p:cTn id="39" dur="300"/>
                                        <p:tgtEl>
                                          <p:spTgt spid="51"/>
                                        </p:tgtEl>
                                      </p:cBhvr>
                                    </p:animEffect>
                                  </p:childTnLst>
                                </p:cTn>
                              </p:par>
                            </p:childTnLst>
                          </p:cTn>
                        </p:par>
                        <p:par>
                          <p:cTn id="40" fill="hold">
                            <p:stCondLst>
                              <p:cond delay="1200"/>
                            </p:stCondLst>
                            <p:childTnLst>
                              <p:par>
                                <p:cTn id="41" presetID="12" presetClass="entr" presetSubtype="8"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300"/>
                                        <p:tgtEl>
                                          <p:spTgt spid="8"/>
                                        </p:tgtEl>
                                        <p:attrNameLst>
                                          <p:attrName>ppt_x</p:attrName>
                                        </p:attrNameLst>
                                      </p:cBhvr>
                                      <p:tavLst>
                                        <p:tav tm="0">
                                          <p:val>
                                            <p:strVal val="#ppt_x-#ppt_w*1.125000"/>
                                          </p:val>
                                        </p:tav>
                                        <p:tav tm="100000">
                                          <p:val>
                                            <p:strVal val="#ppt_x"/>
                                          </p:val>
                                        </p:tav>
                                      </p:tavLst>
                                    </p:anim>
                                    <p:animEffect transition="in" filter="wipe(right)">
                                      <p:cBhvr>
                                        <p:cTn id="44" dur="300"/>
                                        <p:tgtEl>
                                          <p:spTgt spid="8"/>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300"/>
                                        <p:tgtEl>
                                          <p:spTgt spid="52"/>
                                        </p:tgtEl>
                                        <p:attrNameLst>
                                          <p:attrName>ppt_y</p:attrName>
                                        </p:attrNameLst>
                                      </p:cBhvr>
                                      <p:tavLst>
                                        <p:tav tm="0">
                                          <p:val>
                                            <p:strVal val="#ppt_y-#ppt_h*1.125000"/>
                                          </p:val>
                                        </p:tav>
                                        <p:tav tm="100000">
                                          <p:val>
                                            <p:strVal val="#ppt_y"/>
                                          </p:val>
                                        </p:tav>
                                      </p:tavLst>
                                    </p:anim>
                                    <p:animEffect transition="in" filter="wipe(down)">
                                      <p:cBhvr>
                                        <p:cTn id="48" dur="300"/>
                                        <p:tgtEl>
                                          <p:spTgt spid="52"/>
                                        </p:tgtEl>
                                      </p:cBhvr>
                                    </p:animEffect>
                                  </p:childTnLst>
                                </p:cTn>
                              </p:par>
                            </p:childTnLst>
                          </p:cTn>
                        </p:par>
                        <p:par>
                          <p:cTn id="49" fill="hold">
                            <p:stCondLst>
                              <p:cond delay="1500"/>
                            </p:stCondLst>
                            <p:childTnLst>
                              <p:par>
                                <p:cTn id="50" presetID="22" presetClass="entr" presetSubtype="8" fill="hold"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wipe(left)">
                                      <p:cBhvr>
                                        <p:cTn id="52" dur="300"/>
                                        <p:tgtEl>
                                          <p:spTgt spid="44"/>
                                        </p:tgtEl>
                                      </p:cBhvr>
                                    </p:animEffect>
                                  </p:childTnLst>
                                </p:cTn>
                              </p:par>
                              <p:par>
                                <p:cTn id="53" presetID="22" presetClass="entr" presetSubtype="8"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wipe(left)">
                                      <p:cBhvr>
                                        <p:cTn id="55" dur="3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P spid="5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FFD077E-683E-61E5-4136-33033206BC0B}"/>
              </a:ext>
            </a:extLst>
          </p:cNvPr>
          <p:cNvGrpSpPr/>
          <p:nvPr/>
        </p:nvGrpSpPr>
        <p:grpSpPr>
          <a:xfrm>
            <a:off x="4754880" y="572943"/>
            <a:ext cx="5462097" cy="5462097"/>
            <a:chOff x="1100130" y="1180000"/>
            <a:chExt cx="7112380" cy="7112380"/>
          </a:xfrm>
        </p:grpSpPr>
        <p:sp>
          <p:nvSpPr>
            <p:cNvPr id="4" name="Oval 3">
              <a:extLst>
                <a:ext uri="{FF2B5EF4-FFF2-40B4-BE49-F238E27FC236}">
                  <a16:creationId xmlns:a16="http://schemas.microsoft.com/office/drawing/2014/main" id="{26838896-1D0A-895F-9A2C-CE5DD72CF2A1}"/>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69D97C0-6463-C061-C231-571AF5CC6437}"/>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C517E50-C9A2-B600-D229-FA4CF101F605}"/>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descr="A group of people in space suits&#10;&#10;Description automatically generated">
            <a:extLst>
              <a:ext uri="{FF2B5EF4-FFF2-40B4-BE49-F238E27FC236}">
                <a16:creationId xmlns:a16="http://schemas.microsoft.com/office/drawing/2014/main" id="{85A0ED27-7873-F43E-F6B2-48D4E69965F4}"/>
              </a:ext>
            </a:extLst>
          </p:cNvPr>
          <p:cNvPicPr>
            <a:picLocks noChangeAspect="1"/>
          </p:cNvPicPr>
          <p:nvPr/>
        </p:nvPicPr>
        <p:blipFill rotWithShape="1">
          <a:blip r:embed="rId2"/>
          <a:srcRect t="4255" r="8557"/>
          <a:stretch/>
        </p:blipFill>
        <p:spPr>
          <a:xfrm>
            <a:off x="4306969" y="376616"/>
            <a:ext cx="7864142" cy="6500619"/>
          </a:xfrm>
          <a:prstGeom prst="rect">
            <a:avLst/>
          </a:prstGeom>
        </p:spPr>
      </p:pic>
      <p:sp>
        <p:nvSpPr>
          <p:cNvPr id="3" name="Date Placeholder 2">
            <a:extLst>
              <a:ext uri="{FF2B5EF4-FFF2-40B4-BE49-F238E27FC236}">
                <a16:creationId xmlns:a16="http://schemas.microsoft.com/office/drawing/2014/main" id="{4A957A2B-7031-1497-1BF3-2A031E71036D}"/>
              </a:ext>
            </a:extLst>
          </p:cNvPr>
          <p:cNvSpPr>
            <a:spLocks noGrp="1"/>
          </p:cNvSpPr>
          <p:nvPr>
            <p:ph type="dt" sz="half" idx="10"/>
          </p:nvPr>
        </p:nvSpPr>
        <p:spPr/>
        <p:txBody>
          <a:bodyPr/>
          <a:lstStyle/>
          <a:p>
            <a:r>
              <a:rPr lang="en-US" dirty="0"/>
              <a:t>11/31/23</a:t>
            </a:r>
          </a:p>
        </p:txBody>
      </p:sp>
      <p:sp>
        <p:nvSpPr>
          <p:cNvPr id="5" name="Slide Number Placeholder 4">
            <a:extLst>
              <a:ext uri="{FF2B5EF4-FFF2-40B4-BE49-F238E27FC236}">
                <a16:creationId xmlns:a16="http://schemas.microsoft.com/office/drawing/2014/main" id="{4D4F463A-02C6-27F6-3763-A00DA4BFABCB}"/>
              </a:ext>
            </a:extLst>
          </p:cNvPr>
          <p:cNvSpPr>
            <a:spLocks noGrp="1"/>
          </p:cNvSpPr>
          <p:nvPr>
            <p:ph type="sldNum" sz="quarter" idx="12"/>
          </p:nvPr>
        </p:nvSpPr>
        <p:spPr/>
        <p:txBody>
          <a:bodyPr/>
          <a:lstStyle/>
          <a:p>
            <a:fld id="{599188E5-7839-BE48-AF54-346B33EA7DE9}" type="slidenum">
              <a:rPr lang="en-US" smtClean="0"/>
              <a:t>4</a:t>
            </a:fld>
            <a:endParaRPr lang="en-US"/>
          </a:p>
        </p:txBody>
      </p:sp>
      <p:sp>
        <p:nvSpPr>
          <p:cNvPr id="6" name="Title 5">
            <a:extLst>
              <a:ext uri="{FF2B5EF4-FFF2-40B4-BE49-F238E27FC236}">
                <a16:creationId xmlns:a16="http://schemas.microsoft.com/office/drawing/2014/main" id="{F7BD69A4-36DA-40FC-AC7B-46C3013CE5A0}"/>
              </a:ext>
            </a:extLst>
          </p:cNvPr>
          <p:cNvSpPr>
            <a:spLocks noGrp="1"/>
          </p:cNvSpPr>
          <p:nvPr>
            <p:ph type="title" idx="4294967295"/>
          </p:nvPr>
        </p:nvSpPr>
        <p:spPr>
          <a:xfrm>
            <a:off x="266006" y="365125"/>
            <a:ext cx="10249593" cy="927647"/>
          </a:xfrm>
        </p:spPr>
        <p:txBody>
          <a:bodyPr anchor="t">
            <a:noAutofit/>
          </a:bodyPr>
          <a:lstStyle/>
          <a:p>
            <a:r>
              <a:rPr lang="en-US" sz="6000" dirty="0"/>
              <a:t>Artemis II</a:t>
            </a:r>
          </a:p>
        </p:txBody>
      </p:sp>
      <p:graphicFrame>
        <p:nvGraphicFramePr>
          <p:cNvPr id="9" name="Diagram 8">
            <a:extLst>
              <a:ext uri="{FF2B5EF4-FFF2-40B4-BE49-F238E27FC236}">
                <a16:creationId xmlns:a16="http://schemas.microsoft.com/office/drawing/2014/main" id="{385498A4-D3F4-445B-1A64-5C8BA3D5E8E8}"/>
              </a:ext>
            </a:extLst>
          </p:cNvPr>
          <p:cNvGraphicFramePr/>
          <p:nvPr>
            <p:extLst>
              <p:ext uri="{D42A27DB-BD31-4B8C-83A1-F6EECF244321}">
                <p14:modId xmlns:p14="http://schemas.microsoft.com/office/powerpoint/2010/main" val="1196186791"/>
              </p:ext>
            </p:extLst>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4993BC40-0DD6-F749-BA89-8C76BE07EE91}"/>
              </a:ext>
            </a:extLst>
          </p:cNvPr>
          <p:cNvSpPr txBox="1"/>
          <p:nvPr/>
        </p:nvSpPr>
        <p:spPr>
          <a:xfrm>
            <a:off x="266006" y="1292772"/>
            <a:ext cx="4483794" cy="51321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FIRSTS:</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600" dirty="0">
                <a:latin typeface="Arial" panose="020B0604020202020204" pitchFamily="34" charset="0"/>
                <a:cs typeface="Arial" panose="020B0604020202020204" pitchFamily="34" charset="0"/>
              </a:rPr>
              <a:t>I</a:t>
            </a:r>
            <a:r>
              <a:rPr kumimoji="0" lang="en-US" sz="1600" b="0" i="0" u="none" strike="noStrike" kern="1200" cap="none" spc="0" normalizeH="0" baseline="0" noProof="0" dirty="0" err="1">
                <a:ln>
                  <a:noFill/>
                </a:ln>
                <a:effectLst/>
                <a:uLnTx/>
                <a:uFillTx/>
                <a:latin typeface="Arial" panose="020B0604020202020204" pitchFamily="34" charset="0"/>
                <a:ea typeface="+mn-ea"/>
                <a:cs typeface="Arial" panose="020B0604020202020204" pitchFamily="34" charset="0"/>
              </a:rPr>
              <a:t>ntegrated</a:t>
            </a:r>
            <a:r>
              <a:rPr kumimoji="0" lang="en-US"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flight test of the Space Launch System (SLS) rocket, Orion spacecraft, and Exploration Ground Systems (EGS) at NASA’s Kennedy Space Center in Florida.</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Demonstration of Orion life support systems.</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Collection of human data in lunar orbit, transit to and from the Moon, and through reentry and splashdown.</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NEW ELEMENTS:</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Orion life support systems</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Launch Complex 39B emergency egress system for crew and new liquid hydrogen system</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COMMON ELEMENTS:</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SLS Block 1 configuration</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Orion spacecraft</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Mobile Launcher 1</a:t>
            </a:r>
          </a:p>
        </p:txBody>
      </p:sp>
      <p:sp>
        <p:nvSpPr>
          <p:cNvPr id="12" name="TextBox 11">
            <a:extLst>
              <a:ext uri="{FF2B5EF4-FFF2-40B4-BE49-F238E27FC236}">
                <a16:creationId xmlns:a16="http://schemas.microsoft.com/office/drawing/2014/main" id="{5458CB5E-A98B-C854-EA16-303022864337}"/>
              </a:ext>
            </a:extLst>
          </p:cNvPr>
          <p:cNvSpPr txBox="1"/>
          <p:nvPr/>
        </p:nvSpPr>
        <p:spPr>
          <a:xfrm>
            <a:off x="10151921" y="1337857"/>
            <a:ext cx="1993899" cy="1200329"/>
          </a:xfrm>
          <a:prstGeom prst="rect">
            <a:avLst/>
          </a:prstGeom>
          <a:noFill/>
        </p:spPr>
        <p:txBody>
          <a:bodyPr wrap="square">
            <a:spAutoFit/>
          </a:bodyPr>
          <a:lstStyle/>
          <a:p>
            <a:r>
              <a:rPr lang="en-US" sz="1200" i="1" dirty="0">
                <a:latin typeface="Arial" panose="020B0604020202020204" pitchFamily="34" charset="0"/>
                <a:cs typeface="Arial" panose="020B0604020202020204" pitchFamily="34" charset="0"/>
              </a:rPr>
              <a:t>The Artemis II crew: Victor Glover (NASA), Reid Wiseman (NASA), Jeremy Hansen (Canadian Space Agency), and Christina Koch (NASA).</a:t>
            </a:r>
          </a:p>
        </p:txBody>
      </p:sp>
    </p:spTree>
    <p:extLst>
      <p:ext uri="{BB962C8B-B14F-4D97-AF65-F5344CB8AC3E}">
        <p14:creationId xmlns:p14="http://schemas.microsoft.com/office/powerpoint/2010/main" val="38584470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ppt_x</p:attrName>
                                        </p:attrNameLst>
                                      </p:cBhvr>
                                      <p:tavLst>
                                        <p:tav tm="0">
                                          <p:val>
                                            <p:strVal val="#ppt_x-#ppt_w*1.125000"/>
                                          </p:val>
                                        </p:tav>
                                        <p:tav tm="100000">
                                          <p:val>
                                            <p:strVal val="#ppt_x"/>
                                          </p:val>
                                        </p:tav>
                                      </p:tavLst>
                                    </p:anim>
                                    <p:animEffect transition="in" filter="wipe(right)">
                                      <p:cBhvr>
                                        <p:cTn id="12" dur="500"/>
                                        <p:tgtEl>
                                          <p:spTgt spid="10"/>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p:tgtEl>
                                          <p:spTgt spid="12"/>
                                        </p:tgtEl>
                                        <p:attrNameLst>
                                          <p:attrName>ppt_x</p:attrName>
                                        </p:attrNameLst>
                                      </p:cBhvr>
                                      <p:tavLst>
                                        <p:tav tm="0">
                                          <p:val>
                                            <p:strVal val="#ppt_x-#ppt_w*1.125000"/>
                                          </p:val>
                                        </p:tav>
                                        <p:tav tm="100000">
                                          <p:val>
                                            <p:strVal val="#ppt_x"/>
                                          </p:val>
                                        </p:tav>
                                      </p:tavLst>
                                    </p:anim>
                                    <p:animEffect transition="in" filter="wipe(right)">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8F637A3-57D7-2D2A-BD76-4EE1B22E6A22}"/>
              </a:ext>
            </a:extLst>
          </p:cNvPr>
          <p:cNvGrpSpPr/>
          <p:nvPr/>
        </p:nvGrpSpPr>
        <p:grpSpPr>
          <a:xfrm>
            <a:off x="4754880" y="572943"/>
            <a:ext cx="5462097" cy="5462097"/>
            <a:chOff x="1100130" y="1180000"/>
            <a:chExt cx="7112380" cy="7112380"/>
          </a:xfrm>
        </p:grpSpPr>
        <p:sp>
          <p:nvSpPr>
            <p:cNvPr id="4" name="Oval 3">
              <a:extLst>
                <a:ext uri="{FF2B5EF4-FFF2-40B4-BE49-F238E27FC236}">
                  <a16:creationId xmlns:a16="http://schemas.microsoft.com/office/drawing/2014/main" id="{77889D82-7C2F-B5B7-7C69-3F0232ACB4A5}"/>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ECE42E92-F610-3652-1E8A-8EA4FDAE090A}"/>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5F3C0B61-3D7A-847C-2223-EE7EEB21EA11}"/>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Date Placeholder 2">
            <a:extLst>
              <a:ext uri="{FF2B5EF4-FFF2-40B4-BE49-F238E27FC236}">
                <a16:creationId xmlns:a16="http://schemas.microsoft.com/office/drawing/2014/main" id="{4A957A2B-7031-1497-1BF3-2A031E71036D}"/>
              </a:ext>
            </a:extLst>
          </p:cNvPr>
          <p:cNvSpPr>
            <a:spLocks noGrp="1"/>
          </p:cNvSpPr>
          <p:nvPr>
            <p:ph type="dt" sz="half" idx="10"/>
          </p:nvPr>
        </p:nvSpPr>
        <p:spPr/>
        <p:txBody>
          <a:bodyPr/>
          <a:lstStyle/>
          <a:p>
            <a:r>
              <a:rPr lang="en-US" dirty="0"/>
              <a:t>11/31/23</a:t>
            </a:r>
          </a:p>
        </p:txBody>
      </p:sp>
      <p:sp>
        <p:nvSpPr>
          <p:cNvPr id="5" name="Slide Number Placeholder 4">
            <a:extLst>
              <a:ext uri="{FF2B5EF4-FFF2-40B4-BE49-F238E27FC236}">
                <a16:creationId xmlns:a16="http://schemas.microsoft.com/office/drawing/2014/main" id="{4D4F463A-02C6-27F6-3763-A00DA4BFABCB}"/>
              </a:ext>
            </a:extLst>
          </p:cNvPr>
          <p:cNvSpPr>
            <a:spLocks noGrp="1"/>
          </p:cNvSpPr>
          <p:nvPr>
            <p:ph type="sldNum" sz="quarter" idx="12"/>
          </p:nvPr>
        </p:nvSpPr>
        <p:spPr/>
        <p:txBody>
          <a:bodyPr/>
          <a:lstStyle/>
          <a:p>
            <a:fld id="{599188E5-7839-BE48-AF54-346B33EA7DE9}" type="slidenum">
              <a:rPr lang="en-US" smtClean="0"/>
              <a:t>5</a:t>
            </a:fld>
            <a:endParaRPr lang="en-US"/>
          </a:p>
        </p:txBody>
      </p:sp>
      <p:sp>
        <p:nvSpPr>
          <p:cNvPr id="6" name="Title 5">
            <a:extLst>
              <a:ext uri="{FF2B5EF4-FFF2-40B4-BE49-F238E27FC236}">
                <a16:creationId xmlns:a16="http://schemas.microsoft.com/office/drawing/2014/main" id="{F7BD69A4-36DA-40FC-AC7B-46C3013CE5A0}"/>
              </a:ext>
            </a:extLst>
          </p:cNvPr>
          <p:cNvSpPr>
            <a:spLocks noGrp="1"/>
          </p:cNvSpPr>
          <p:nvPr>
            <p:ph type="title" idx="4294967295"/>
          </p:nvPr>
        </p:nvSpPr>
        <p:spPr>
          <a:xfrm>
            <a:off x="266006" y="365125"/>
            <a:ext cx="10249593" cy="927647"/>
          </a:xfrm>
        </p:spPr>
        <p:txBody>
          <a:bodyPr anchor="t">
            <a:noAutofit/>
          </a:bodyPr>
          <a:lstStyle/>
          <a:p>
            <a:r>
              <a:rPr lang="en-US" sz="6000" dirty="0"/>
              <a:t>Artemis III</a:t>
            </a:r>
          </a:p>
        </p:txBody>
      </p:sp>
      <p:sp>
        <p:nvSpPr>
          <p:cNvPr id="10" name="TextBox 9">
            <a:extLst>
              <a:ext uri="{FF2B5EF4-FFF2-40B4-BE49-F238E27FC236}">
                <a16:creationId xmlns:a16="http://schemas.microsoft.com/office/drawing/2014/main" id="{4993BC40-0DD6-F749-BA89-8C76BE07EE91}"/>
              </a:ext>
            </a:extLst>
          </p:cNvPr>
          <p:cNvSpPr txBox="1"/>
          <p:nvPr/>
        </p:nvSpPr>
        <p:spPr>
          <a:xfrm>
            <a:off x="266005" y="1292772"/>
            <a:ext cx="4770943" cy="44704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FIRSTS:</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Four astronauts to lunar orbit.</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Two astronauts land in the lunar South Pole region to collect scientific samples and data. </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Orion to human landing system direct mission</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Use of near-rectilinear </a:t>
            </a:r>
            <a:r>
              <a:rPr lang="en-US" sz="1600" dirty="0">
                <a:latin typeface="Arial" panose="020B0604020202020204" pitchFamily="34" charset="0"/>
                <a:ea typeface="Calibri" panose="020F0502020204030204" pitchFamily="34" charset="0"/>
                <a:cs typeface="Arial" panose="020B0604020202020204" pitchFamily="34" charset="0"/>
              </a:rPr>
              <a:t>h</a:t>
            </a:r>
            <a:r>
              <a:rPr kumimoji="0" lang="en-US" sz="1600" b="0" i="0" u="none" strike="noStrike" kern="1200" cap="none" spc="0" normalizeH="0" baseline="0" noProof="0" dirty="0" err="1">
                <a:ln>
                  <a:noFill/>
                </a:ln>
                <a:effectLst/>
                <a:uLnTx/>
                <a:uFillTx/>
                <a:latin typeface="Arial" panose="020B0604020202020204" pitchFamily="34" charset="0"/>
                <a:ea typeface="Calibri" panose="020F0502020204030204" pitchFamily="34" charset="0"/>
                <a:cs typeface="Arial" panose="020B0604020202020204" pitchFamily="34" charset="0"/>
              </a:rPr>
              <a:t>alo</a:t>
            </a: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 orbit (NRHO).</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NEW ELEMENTS:</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Full use of Orion rendezvous, proximity operations, and docking systems</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600" dirty="0">
                <a:latin typeface="Arial" panose="020B0604020202020204" pitchFamily="34" charset="0"/>
                <a:ea typeface="Calibri" panose="020F0502020204030204" pitchFamily="34" charset="0"/>
                <a:cs typeface="Arial" panose="020B0604020202020204" pitchFamily="34" charset="0"/>
              </a:rPr>
              <a:t>H</a:t>
            </a:r>
            <a:r>
              <a:rPr kumimoji="0" lang="en-US" sz="1600" b="0" i="0" u="none" strike="noStrike" kern="1200" cap="none" spc="0" normalizeH="0" baseline="0" noProof="0" dirty="0" err="1">
                <a:ln>
                  <a:noFill/>
                </a:ln>
                <a:effectLst/>
                <a:uLnTx/>
                <a:uFillTx/>
                <a:latin typeface="Arial" panose="020B0604020202020204" pitchFamily="34" charset="0"/>
                <a:ea typeface="Calibri" panose="020F0502020204030204" pitchFamily="34" charset="0"/>
                <a:cs typeface="Arial" panose="020B0604020202020204" pitchFamily="34" charset="0"/>
              </a:rPr>
              <a:t>uman</a:t>
            </a: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 </a:t>
            </a:r>
            <a:r>
              <a:rPr lang="en-US" sz="1600" dirty="0">
                <a:latin typeface="Arial" panose="020B0604020202020204" pitchFamily="34" charset="0"/>
                <a:ea typeface="Calibri" panose="020F0502020204030204" pitchFamily="34" charset="0"/>
                <a:cs typeface="Arial" panose="020B0604020202020204" pitchFamily="34" charset="0"/>
              </a:rPr>
              <a:t>L</a:t>
            </a:r>
            <a:r>
              <a:rPr kumimoji="0" lang="en-US" sz="1600" b="0" i="0" u="none" strike="noStrike" kern="1200" cap="none" spc="0" normalizeH="0" baseline="0" noProof="0" dirty="0" err="1">
                <a:ln>
                  <a:noFill/>
                </a:ln>
                <a:effectLst/>
                <a:uLnTx/>
                <a:uFillTx/>
                <a:latin typeface="Arial" panose="020B0604020202020204" pitchFamily="34" charset="0"/>
                <a:ea typeface="Calibri" panose="020F0502020204030204" pitchFamily="34" charset="0"/>
                <a:cs typeface="Arial" panose="020B0604020202020204" pitchFamily="34" charset="0"/>
              </a:rPr>
              <a:t>anding</a:t>
            </a: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 System (HLS)</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600" dirty="0">
                <a:latin typeface="Arial" panose="020B0604020202020204" pitchFamily="34" charset="0"/>
                <a:ea typeface="Calibri" panose="020F0502020204030204" pitchFamily="34" charset="0"/>
                <a:cs typeface="Arial" panose="020B0604020202020204" pitchFamily="34" charset="0"/>
              </a:rPr>
              <a:t>A</a:t>
            </a:r>
            <a:r>
              <a:rPr kumimoji="0" lang="en-US" sz="1600" b="0" i="0" u="none" strike="noStrike" kern="1200" cap="none" spc="0" normalizeH="0" baseline="0" noProof="0" dirty="0" err="1">
                <a:ln>
                  <a:noFill/>
                </a:ln>
                <a:effectLst/>
                <a:uLnTx/>
                <a:uFillTx/>
                <a:latin typeface="Arial" panose="020B0604020202020204" pitchFamily="34" charset="0"/>
                <a:ea typeface="Calibri" panose="020F0502020204030204" pitchFamily="34" charset="0"/>
                <a:cs typeface="Arial" panose="020B0604020202020204" pitchFamily="34" charset="0"/>
              </a:rPr>
              <a:t>dvanced</a:t>
            </a: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 spacesuits and support systems</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COMMON ELEMENTS:</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SLS Block 1 configuration</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Orion spacecraft</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Mobile Launcher 1</a:t>
            </a:r>
          </a:p>
        </p:txBody>
      </p:sp>
      <p:pic>
        <p:nvPicPr>
          <p:cNvPr id="12" name="Picture 11">
            <a:extLst>
              <a:ext uri="{FF2B5EF4-FFF2-40B4-BE49-F238E27FC236}">
                <a16:creationId xmlns:a16="http://schemas.microsoft.com/office/drawing/2014/main" id="{B122EDFB-C6E7-6828-A968-2436E595486B}"/>
              </a:ext>
            </a:extLst>
          </p:cNvPr>
          <p:cNvPicPr>
            <a:picLocks noChangeAspect="1"/>
          </p:cNvPicPr>
          <p:nvPr/>
        </p:nvPicPr>
        <p:blipFill>
          <a:blip r:embed="rId2"/>
          <a:stretch>
            <a:fillRect/>
          </a:stretch>
        </p:blipFill>
        <p:spPr>
          <a:xfrm rot="21112746">
            <a:off x="-1549516" y="-893514"/>
            <a:ext cx="16698725" cy="9390098"/>
          </a:xfrm>
          <a:prstGeom prst="rect">
            <a:avLst/>
          </a:prstGeom>
        </p:spPr>
      </p:pic>
      <p:sp>
        <p:nvSpPr>
          <p:cNvPr id="14" name="TextBox 13">
            <a:extLst>
              <a:ext uri="{FF2B5EF4-FFF2-40B4-BE49-F238E27FC236}">
                <a16:creationId xmlns:a16="http://schemas.microsoft.com/office/drawing/2014/main" id="{005D1575-CD53-F889-18B7-D3625F68AB21}"/>
              </a:ext>
            </a:extLst>
          </p:cNvPr>
          <p:cNvSpPr txBox="1"/>
          <p:nvPr/>
        </p:nvSpPr>
        <p:spPr>
          <a:xfrm>
            <a:off x="10218237" y="4303053"/>
            <a:ext cx="1963724" cy="1569660"/>
          </a:xfrm>
          <a:prstGeom prst="rect">
            <a:avLst/>
          </a:prstGeom>
          <a:noFill/>
        </p:spPr>
        <p:txBody>
          <a:bodyPr wrap="square">
            <a:spAutoFit/>
          </a:bodyPr>
          <a:lstStyle/>
          <a:p>
            <a:r>
              <a:rPr lang="en-US" sz="1200" i="1" dirty="0">
                <a:latin typeface="Arial" panose="020B0604020202020204" pitchFamily="34" charset="0"/>
                <a:cs typeface="Arial" panose="020B0604020202020204" pitchFamily="34" charset="0"/>
              </a:rPr>
              <a:t>The Orion spacecraft is NASA’s next-generation spaceship and is part of NASA’s backbone for deep space exploration, along with the Space Launch System rocket and the lunar Gateway.</a:t>
            </a:r>
          </a:p>
        </p:txBody>
      </p:sp>
      <p:graphicFrame>
        <p:nvGraphicFramePr>
          <p:cNvPr id="11" name="Diagram 10">
            <a:extLst>
              <a:ext uri="{FF2B5EF4-FFF2-40B4-BE49-F238E27FC236}">
                <a16:creationId xmlns:a16="http://schemas.microsoft.com/office/drawing/2014/main" id="{8E35439A-3E06-A4C1-3002-91B618275328}"/>
              </a:ext>
            </a:extLst>
          </p:cNvPr>
          <p:cNvGraphicFramePr/>
          <p:nvPr>
            <p:extLst>
              <p:ext uri="{D42A27DB-BD31-4B8C-83A1-F6EECF244321}">
                <p14:modId xmlns:p14="http://schemas.microsoft.com/office/powerpoint/2010/main" val="2766135062"/>
              </p:ext>
            </p:extLst>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7560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ppt_y</p:attrName>
                                        </p:attrNameLst>
                                      </p:cBhvr>
                                      <p:tavLst>
                                        <p:tav tm="0">
                                          <p:val>
                                            <p:strVal val="#ppt_y+#ppt_h*1.125000"/>
                                          </p:val>
                                        </p:tav>
                                        <p:tav tm="100000">
                                          <p:val>
                                            <p:strVal val="#ppt_y"/>
                                          </p:val>
                                        </p:tav>
                                      </p:tavLst>
                                    </p:anim>
                                    <p:animEffect transition="in" filter="wipe(up)">
                                      <p:cBhvr>
                                        <p:cTn id="8" dur="500"/>
                                        <p:tgtEl>
                                          <p:spTgt spid="12"/>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p:tgtEl>
                                          <p:spTgt spid="14"/>
                                        </p:tgtEl>
                                        <p:attrNameLst>
                                          <p:attrName>ppt_x</p:attrName>
                                        </p:attrNameLst>
                                      </p:cBhvr>
                                      <p:tavLst>
                                        <p:tav tm="0">
                                          <p:val>
                                            <p:strVal val="#ppt_x-#ppt_w*1.125000"/>
                                          </p:val>
                                        </p:tav>
                                        <p:tav tm="100000">
                                          <p:val>
                                            <p:strVal val="#ppt_x"/>
                                          </p:val>
                                        </p:tav>
                                      </p:tavLst>
                                    </p:anim>
                                    <p:animEffect transition="in" filter="wipe(right)">
                                      <p:cBhvr>
                                        <p:cTn id="12" dur="500"/>
                                        <p:tgtEl>
                                          <p:spTgt spid="14"/>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ppt_x</p:attrName>
                                        </p:attrNameLst>
                                      </p:cBhvr>
                                      <p:tavLst>
                                        <p:tav tm="0">
                                          <p:val>
                                            <p:strVal val="#ppt_x-#ppt_w*1.125000"/>
                                          </p:val>
                                        </p:tav>
                                        <p:tav tm="100000">
                                          <p:val>
                                            <p:strVal val="#ppt_x"/>
                                          </p:val>
                                        </p:tav>
                                      </p:tavLst>
                                    </p:anim>
                                    <p:animEffect transition="in" filter="wipe(right)">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0BFB9553-AF80-4922-BB0F-CAEEF60B40E8}"/>
              </a:ext>
            </a:extLst>
          </p:cNvPr>
          <p:cNvGrpSpPr/>
          <p:nvPr/>
        </p:nvGrpSpPr>
        <p:grpSpPr>
          <a:xfrm>
            <a:off x="4754880" y="572943"/>
            <a:ext cx="5462097" cy="5462097"/>
            <a:chOff x="1100130" y="1180000"/>
            <a:chExt cx="7112380" cy="7112380"/>
          </a:xfrm>
        </p:grpSpPr>
        <p:sp>
          <p:nvSpPr>
            <p:cNvPr id="16" name="Oval 15">
              <a:extLst>
                <a:ext uri="{FF2B5EF4-FFF2-40B4-BE49-F238E27FC236}">
                  <a16:creationId xmlns:a16="http://schemas.microsoft.com/office/drawing/2014/main" id="{55730EB3-3E03-6E46-A4F6-DBF8569CFB0E}"/>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FFF681A4-57D4-2D3B-E062-74F2406E69B9}"/>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06F4F2AA-822E-EAA7-7A02-F70ACBB61420}"/>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Picture 13" descr="A satellite in space&#10;&#10;Description automatically generated">
            <a:extLst>
              <a:ext uri="{FF2B5EF4-FFF2-40B4-BE49-F238E27FC236}">
                <a16:creationId xmlns:a16="http://schemas.microsoft.com/office/drawing/2014/main" id="{BABAA079-2496-C759-2F55-7AEB04E01351}"/>
              </a:ext>
            </a:extLst>
          </p:cNvPr>
          <p:cNvPicPr>
            <a:picLocks noChangeAspect="1"/>
          </p:cNvPicPr>
          <p:nvPr/>
        </p:nvPicPr>
        <p:blipFill>
          <a:blip r:embed="rId2"/>
          <a:stretch>
            <a:fillRect/>
          </a:stretch>
        </p:blipFill>
        <p:spPr>
          <a:xfrm rot="15927484">
            <a:off x="-41868" y="-5341866"/>
            <a:ext cx="15714994" cy="15714994"/>
          </a:xfrm>
          <a:prstGeom prst="rect">
            <a:avLst/>
          </a:prstGeom>
        </p:spPr>
      </p:pic>
      <p:sp>
        <p:nvSpPr>
          <p:cNvPr id="3" name="Date Placeholder 2">
            <a:extLst>
              <a:ext uri="{FF2B5EF4-FFF2-40B4-BE49-F238E27FC236}">
                <a16:creationId xmlns:a16="http://schemas.microsoft.com/office/drawing/2014/main" id="{4A957A2B-7031-1497-1BF3-2A031E71036D}"/>
              </a:ext>
            </a:extLst>
          </p:cNvPr>
          <p:cNvSpPr>
            <a:spLocks noGrp="1"/>
          </p:cNvSpPr>
          <p:nvPr>
            <p:ph type="dt" sz="half" idx="10"/>
          </p:nvPr>
        </p:nvSpPr>
        <p:spPr/>
        <p:txBody>
          <a:bodyPr/>
          <a:lstStyle/>
          <a:p>
            <a:r>
              <a:rPr lang="en-US" dirty="0"/>
              <a:t>11/31/23</a:t>
            </a:r>
          </a:p>
        </p:txBody>
      </p:sp>
      <p:sp>
        <p:nvSpPr>
          <p:cNvPr id="5" name="Slide Number Placeholder 4">
            <a:extLst>
              <a:ext uri="{FF2B5EF4-FFF2-40B4-BE49-F238E27FC236}">
                <a16:creationId xmlns:a16="http://schemas.microsoft.com/office/drawing/2014/main" id="{4D4F463A-02C6-27F6-3763-A00DA4BFABCB}"/>
              </a:ext>
            </a:extLst>
          </p:cNvPr>
          <p:cNvSpPr>
            <a:spLocks noGrp="1"/>
          </p:cNvSpPr>
          <p:nvPr>
            <p:ph type="sldNum" sz="quarter" idx="12"/>
          </p:nvPr>
        </p:nvSpPr>
        <p:spPr/>
        <p:txBody>
          <a:bodyPr/>
          <a:lstStyle/>
          <a:p>
            <a:fld id="{599188E5-7839-BE48-AF54-346B33EA7DE9}" type="slidenum">
              <a:rPr lang="en-US" smtClean="0"/>
              <a:t>6</a:t>
            </a:fld>
            <a:endParaRPr lang="en-US"/>
          </a:p>
        </p:txBody>
      </p:sp>
      <p:sp>
        <p:nvSpPr>
          <p:cNvPr id="6" name="Title 5">
            <a:extLst>
              <a:ext uri="{FF2B5EF4-FFF2-40B4-BE49-F238E27FC236}">
                <a16:creationId xmlns:a16="http://schemas.microsoft.com/office/drawing/2014/main" id="{F7BD69A4-36DA-40FC-AC7B-46C3013CE5A0}"/>
              </a:ext>
            </a:extLst>
          </p:cNvPr>
          <p:cNvSpPr>
            <a:spLocks noGrp="1"/>
          </p:cNvSpPr>
          <p:nvPr>
            <p:ph type="title" idx="4294967295"/>
          </p:nvPr>
        </p:nvSpPr>
        <p:spPr>
          <a:xfrm>
            <a:off x="266006" y="365125"/>
            <a:ext cx="10249593" cy="927647"/>
          </a:xfrm>
        </p:spPr>
        <p:txBody>
          <a:bodyPr anchor="t">
            <a:noAutofit/>
          </a:bodyPr>
          <a:lstStyle/>
          <a:p>
            <a:r>
              <a:rPr lang="en-US" sz="6000" dirty="0"/>
              <a:t>Artemis IV</a:t>
            </a:r>
          </a:p>
        </p:txBody>
      </p:sp>
      <p:sp>
        <p:nvSpPr>
          <p:cNvPr id="10" name="TextBox 9">
            <a:extLst>
              <a:ext uri="{FF2B5EF4-FFF2-40B4-BE49-F238E27FC236}">
                <a16:creationId xmlns:a16="http://schemas.microsoft.com/office/drawing/2014/main" id="{4993BC40-0DD6-F749-BA89-8C76BE07EE91}"/>
              </a:ext>
            </a:extLst>
          </p:cNvPr>
          <p:cNvSpPr txBox="1"/>
          <p:nvPr/>
        </p:nvSpPr>
        <p:spPr>
          <a:xfrm>
            <a:off x="266006" y="1292772"/>
            <a:ext cx="4488874" cy="52475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FIRSTS:</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Crewed mission to Gateway, humanity’s first lunar space station.</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Launch and delivery of a space station module to lunar orbit on a crewed flight</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Crew transfer from Orion to human landing system (HLS) via Gateway</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NEW ELEMENTS:</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SLSB block 1B configuration</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Mobile Launcher 2</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Gateway modules: </a:t>
            </a:r>
          </a:p>
          <a:p>
            <a:pPr marL="638175" lvl="1" indent="-180975">
              <a:spcAft>
                <a:spcPts val="300"/>
              </a:spcAft>
              <a:buFont typeface="Arial" panose="020B0604020202020204" pitchFamily="34" charset="0"/>
              <a:buChar char="•"/>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Power and Propulsion Element</a:t>
            </a:r>
          </a:p>
          <a:p>
            <a:pPr marL="638175" lvl="1" indent="-180975">
              <a:spcAft>
                <a:spcPts val="300"/>
              </a:spcAft>
              <a:buFont typeface="Arial" panose="020B0604020202020204" pitchFamily="34" charset="0"/>
              <a:buChar char="•"/>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Habitation and Logistics Outpost</a:t>
            </a:r>
          </a:p>
          <a:p>
            <a:pPr marL="638175" lvl="1" indent="-180975">
              <a:spcAft>
                <a:spcPts val="300"/>
              </a:spcAft>
              <a:buFont typeface="Arial" panose="020B0604020202020204" pitchFamily="34" charset="0"/>
              <a:buChar char="•"/>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International Habitat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COMMON ELEMENTS:</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Common SLS elements</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Orion crew spacecraft</a:t>
            </a:r>
          </a:p>
          <a:p>
            <a:pPr marL="180975" marR="0" lvl="0" indent="-1809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Spacesuits and support systems</a:t>
            </a:r>
          </a:p>
        </p:txBody>
      </p:sp>
      <p:sp>
        <p:nvSpPr>
          <p:cNvPr id="12" name="TextBox 11">
            <a:extLst>
              <a:ext uri="{FF2B5EF4-FFF2-40B4-BE49-F238E27FC236}">
                <a16:creationId xmlns:a16="http://schemas.microsoft.com/office/drawing/2014/main" id="{DB24EAEC-B78A-15B1-5E29-1CFF6B20E7FD}"/>
              </a:ext>
            </a:extLst>
          </p:cNvPr>
          <p:cNvSpPr txBox="1"/>
          <p:nvPr/>
        </p:nvSpPr>
        <p:spPr>
          <a:xfrm>
            <a:off x="9251421" y="5457214"/>
            <a:ext cx="1948678" cy="1200329"/>
          </a:xfrm>
          <a:prstGeom prst="rect">
            <a:avLst/>
          </a:prstGeom>
          <a:noFill/>
        </p:spPr>
        <p:txBody>
          <a:bodyPr wrap="square">
            <a:spAutoFit/>
          </a:bodyPr>
          <a:lstStyle/>
          <a:p>
            <a:r>
              <a:rPr lang="en-US" sz="1200" i="1" dirty="0">
                <a:latin typeface="Arial" panose="020B0604020202020204" pitchFamily="34" charset="0"/>
                <a:cs typeface="Arial" panose="020B0604020202020204" pitchFamily="34" charset="0"/>
              </a:rPr>
              <a:t>The international habitat is one of the European Space Agency’s many contributions to the lunar-orbiting Gateway and the Artemis missions.</a:t>
            </a:r>
          </a:p>
        </p:txBody>
      </p:sp>
      <p:graphicFrame>
        <p:nvGraphicFramePr>
          <p:cNvPr id="2" name="Diagram 1">
            <a:extLst>
              <a:ext uri="{FF2B5EF4-FFF2-40B4-BE49-F238E27FC236}">
                <a16:creationId xmlns:a16="http://schemas.microsoft.com/office/drawing/2014/main" id="{3348CFF0-BF9F-AC2E-0013-6E85D79D3C56}"/>
              </a:ext>
            </a:extLst>
          </p:cNvPr>
          <p:cNvGraphicFramePr/>
          <p:nvPr>
            <p:extLst>
              <p:ext uri="{D42A27DB-BD31-4B8C-83A1-F6EECF244321}">
                <p14:modId xmlns:p14="http://schemas.microsoft.com/office/powerpoint/2010/main" val="2766135062"/>
              </p:ext>
            </p:extLst>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761052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p:tgtEl>
                                          <p:spTgt spid="14"/>
                                        </p:tgtEl>
                                        <p:attrNameLst>
                                          <p:attrName>ppt_y</p:attrName>
                                        </p:attrNameLst>
                                      </p:cBhvr>
                                      <p:tavLst>
                                        <p:tav tm="0">
                                          <p:val>
                                            <p:strVal val="#ppt_y+#ppt_h*1.125000"/>
                                          </p:val>
                                        </p:tav>
                                        <p:tav tm="100000">
                                          <p:val>
                                            <p:strVal val="#ppt_y"/>
                                          </p:val>
                                        </p:tav>
                                      </p:tavLst>
                                    </p:anim>
                                    <p:animEffect transition="in" filter="wipe(up)">
                                      <p:cBhvr>
                                        <p:cTn id="8" dur="500"/>
                                        <p:tgtEl>
                                          <p:spTgt spid="14"/>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p:tgtEl>
                                          <p:spTgt spid="12"/>
                                        </p:tgtEl>
                                        <p:attrNameLst>
                                          <p:attrName>ppt_x</p:attrName>
                                        </p:attrNameLst>
                                      </p:cBhvr>
                                      <p:tavLst>
                                        <p:tav tm="0">
                                          <p:val>
                                            <p:strVal val="#ppt_x-#ppt_w*1.125000"/>
                                          </p:val>
                                        </p:tav>
                                        <p:tav tm="100000">
                                          <p:val>
                                            <p:strVal val="#ppt_x"/>
                                          </p:val>
                                        </p:tav>
                                      </p:tavLst>
                                    </p:anim>
                                    <p:animEffect transition="in" filter="wipe(right)">
                                      <p:cBhvr>
                                        <p:cTn id="12" dur="500"/>
                                        <p:tgtEl>
                                          <p:spTgt spid="12"/>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ppt_x</p:attrName>
                                        </p:attrNameLst>
                                      </p:cBhvr>
                                      <p:tavLst>
                                        <p:tav tm="0">
                                          <p:val>
                                            <p:strVal val="#ppt_x-#ppt_w*1.125000"/>
                                          </p:val>
                                        </p:tav>
                                        <p:tav tm="100000">
                                          <p:val>
                                            <p:strVal val="#ppt_x"/>
                                          </p:val>
                                        </p:tav>
                                      </p:tavLst>
                                    </p:anim>
                                    <p:animEffect transition="in" filter="wipe(right)">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the moon&#10;&#10;Description automatically generated">
            <a:extLst>
              <a:ext uri="{FF2B5EF4-FFF2-40B4-BE49-F238E27FC236}">
                <a16:creationId xmlns:a16="http://schemas.microsoft.com/office/drawing/2014/main" id="{F2287DAC-BD5E-3DA1-8556-5C627E1E203C}"/>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5167286" y="1139796"/>
            <a:ext cx="7406969" cy="5555228"/>
          </a:xfrm>
          <a:prstGeom prst="rect">
            <a:avLst/>
          </a:prstGeom>
        </p:spPr>
      </p:pic>
      <p:sp>
        <p:nvSpPr>
          <p:cNvPr id="3" name="Date Placeholder 2">
            <a:extLst>
              <a:ext uri="{FF2B5EF4-FFF2-40B4-BE49-F238E27FC236}">
                <a16:creationId xmlns:a16="http://schemas.microsoft.com/office/drawing/2014/main" id="{4A957A2B-7031-1497-1BF3-2A031E71036D}"/>
              </a:ext>
            </a:extLst>
          </p:cNvPr>
          <p:cNvSpPr>
            <a:spLocks noGrp="1"/>
          </p:cNvSpPr>
          <p:nvPr>
            <p:ph type="dt" sz="half" idx="10"/>
          </p:nvPr>
        </p:nvSpPr>
        <p:spPr/>
        <p:txBody>
          <a:bodyPr/>
          <a:lstStyle/>
          <a:p>
            <a:r>
              <a:rPr lang="en-US" dirty="0"/>
              <a:t>11/31/23</a:t>
            </a:r>
          </a:p>
        </p:txBody>
      </p:sp>
      <p:sp>
        <p:nvSpPr>
          <p:cNvPr id="5" name="Slide Number Placeholder 4">
            <a:extLst>
              <a:ext uri="{FF2B5EF4-FFF2-40B4-BE49-F238E27FC236}">
                <a16:creationId xmlns:a16="http://schemas.microsoft.com/office/drawing/2014/main" id="{4D4F463A-02C6-27F6-3763-A00DA4BFABCB}"/>
              </a:ext>
            </a:extLst>
          </p:cNvPr>
          <p:cNvSpPr>
            <a:spLocks noGrp="1"/>
          </p:cNvSpPr>
          <p:nvPr>
            <p:ph type="sldNum" sz="quarter" idx="12"/>
          </p:nvPr>
        </p:nvSpPr>
        <p:spPr/>
        <p:txBody>
          <a:bodyPr/>
          <a:lstStyle/>
          <a:p>
            <a:fld id="{599188E5-7839-BE48-AF54-346B33EA7DE9}" type="slidenum">
              <a:rPr lang="en-US" smtClean="0"/>
              <a:t>7</a:t>
            </a:fld>
            <a:endParaRPr lang="en-US"/>
          </a:p>
        </p:txBody>
      </p:sp>
      <p:sp>
        <p:nvSpPr>
          <p:cNvPr id="2" name="Title 1">
            <a:extLst>
              <a:ext uri="{FF2B5EF4-FFF2-40B4-BE49-F238E27FC236}">
                <a16:creationId xmlns:a16="http://schemas.microsoft.com/office/drawing/2014/main" id="{2BC0CC50-8497-CEAF-1C66-9112182F053C}"/>
              </a:ext>
            </a:extLst>
          </p:cNvPr>
          <p:cNvSpPr>
            <a:spLocks noGrp="1"/>
          </p:cNvSpPr>
          <p:nvPr>
            <p:ph type="title" idx="4294967295"/>
          </p:nvPr>
        </p:nvSpPr>
        <p:spPr>
          <a:xfrm>
            <a:off x="838200" y="2737313"/>
            <a:ext cx="10515600" cy="498475"/>
          </a:xfrm>
        </p:spPr>
        <p:txBody>
          <a:bodyPr>
            <a:noAutofit/>
          </a:bodyPr>
          <a:lstStyle/>
          <a:p>
            <a:r>
              <a:rPr lang="en-US" sz="9600" dirty="0">
                <a:solidFill>
                  <a:schemeClr val="tx1">
                    <a:lumMod val="85000"/>
                    <a:lumOff val="15000"/>
                  </a:schemeClr>
                </a:solidFill>
              </a:rPr>
              <a:t>Agenda</a:t>
            </a:r>
          </a:p>
        </p:txBody>
      </p:sp>
      <p:graphicFrame>
        <p:nvGraphicFramePr>
          <p:cNvPr id="9" name="Diagram 8">
            <a:extLst>
              <a:ext uri="{FF2B5EF4-FFF2-40B4-BE49-F238E27FC236}">
                <a16:creationId xmlns:a16="http://schemas.microsoft.com/office/drawing/2014/main" id="{385498A4-D3F4-445B-1A64-5C8BA3D5E8E8}"/>
              </a:ext>
            </a:extLst>
          </p:cNvPr>
          <p:cNvGraphicFramePr/>
          <p:nvPr>
            <p:extLst>
              <p:ext uri="{D42A27DB-BD31-4B8C-83A1-F6EECF244321}">
                <p14:modId xmlns:p14="http://schemas.microsoft.com/office/powerpoint/2010/main" val="2251234728"/>
              </p:ext>
            </p:extLst>
          </p:nvPr>
        </p:nvGraphicFramePr>
        <p:xfrm>
          <a:off x="1417320" y="3647786"/>
          <a:ext cx="9357360" cy="22059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10709415"/>
      </p:ext>
    </p:extLst>
  </p:cSld>
  <p:clrMapOvr>
    <a:masterClrMapping/>
  </p:clrMapOvr>
  <mc:AlternateContent xmlns:mc="http://schemas.openxmlformats.org/markup-compatibility/2006" xmlns:p14="http://schemas.microsoft.com/office/powerpoint/2010/main">
    <mc:Choice Requires="p14">
      <p:transition p14:dur="300" advClick="0" advTm="500">
        <p:fade/>
      </p:transition>
    </mc:Choice>
    <mc:Fallback xmlns="">
      <p:transition advClick="0"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1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ppt_y</p:attrName>
                                        </p:attrNameLst>
                                      </p:cBhvr>
                                      <p:tavLst>
                                        <p:tav tm="0">
                                          <p:val>
                                            <p:strVal val="#ppt_y+#ppt_h*1.125000"/>
                                          </p:val>
                                        </p:tav>
                                        <p:tav tm="100000">
                                          <p:val>
                                            <p:strVal val="#ppt_y"/>
                                          </p:val>
                                        </p:tav>
                                      </p:tavLst>
                                    </p:anim>
                                    <p:animEffect transition="in" filter="wipe(up)">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9"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ounded Rectangle 36">
            <a:extLst>
              <a:ext uri="{FF2B5EF4-FFF2-40B4-BE49-F238E27FC236}">
                <a16:creationId xmlns:a16="http://schemas.microsoft.com/office/drawing/2014/main" id="{8A68BB6E-71A5-00FD-99D0-8D0C6A6364FE}"/>
              </a:ext>
            </a:extLst>
          </p:cNvPr>
          <p:cNvSpPr/>
          <p:nvPr/>
        </p:nvSpPr>
        <p:spPr>
          <a:xfrm>
            <a:off x="6124178" y="1200379"/>
            <a:ext cx="5530825" cy="4049894"/>
          </a:xfrm>
          <a:prstGeom prst="roundRect">
            <a:avLst/>
          </a:prstGeom>
          <a:blipFill>
            <a:blip r:embed="rId2"/>
            <a:stretch>
              <a:fillRect/>
            </a:stretch>
          </a:blipFill>
          <a:ln w="66675">
            <a:gradFill>
              <a:gsLst>
                <a:gs pos="80000">
                  <a:srgbClr val="CE1792"/>
                </a:gs>
                <a:gs pos="68000">
                  <a:srgbClr val="CE6422"/>
                </a:gs>
                <a:gs pos="26000">
                  <a:srgbClr val="0028A3">
                    <a:alpha val="0"/>
                  </a:srgbClr>
                </a:gs>
                <a:gs pos="100000">
                  <a:srgbClr val="0028A3"/>
                </a:gs>
              </a:gsLst>
              <a:lin ang="16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Calibri" panose="020F0502020204030204"/>
            </a:endParaRPr>
          </a:p>
        </p:txBody>
      </p:sp>
      <p:graphicFrame>
        <p:nvGraphicFramePr>
          <p:cNvPr id="32" name="Diagram 31">
            <a:extLst>
              <a:ext uri="{FF2B5EF4-FFF2-40B4-BE49-F238E27FC236}">
                <a16:creationId xmlns:a16="http://schemas.microsoft.com/office/drawing/2014/main" id="{5762819F-36D1-31B7-16D2-DAA7BBF3FE79}"/>
              </a:ext>
            </a:extLst>
          </p:cNvPr>
          <p:cNvGraphicFramePr/>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Date Placeholder 2">
            <a:extLst>
              <a:ext uri="{FF2B5EF4-FFF2-40B4-BE49-F238E27FC236}">
                <a16:creationId xmlns:a16="http://schemas.microsoft.com/office/drawing/2014/main" id="{4A957A2B-7031-1497-1BF3-2A031E71036D}"/>
              </a:ext>
            </a:extLst>
          </p:cNvPr>
          <p:cNvSpPr>
            <a:spLocks noGrp="1"/>
          </p:cNvSpPr>
          <p:nvPr>
            <p:ph type="dt" sz="half" idx="10"/>
          </p:nvPr>
        </p:nvSpPr>
        <p:spPr/>
        <p:txBody>
          <a:bodyPr/>
          <a:lstStyle/>
          <a:p>
            <a:r>
              <a:rPr lang="en-US" dirty="0"/>
              <a:t>11/31/23</a:t>
            </a:r>
          </a:p>
        </p:txBody>
      </p:sp>
      <p:sp>
        <p:nvSpPr>
          <p:cNvPr id="5" name="Slide Number Placeholder 4">
            <a:extLst>
              <a:ext uri="{FF2B5EF4-FFF2-40B4-BE49-F238E27FC236}">
                <a16:creationId xmlns:a16="http://schemas.microsoft.com/office/drawing/2014/main" id="{4D4F463A-02C6-27F6-3763-A00DA4BFABCB}"/>
              </a:ext>
            </a:extLst>
          </p:cNvPr>
          <p:cNvSpPr>
            <a:spLocks noGrp="1"/>
          </p:cNvSpPr>
          <p:nvPr>
            <p:ph type="sldNum" sz="quarter" idx="12"/>
          </p:nvPr>
        </p:nvSpPr>
        <p:spPr/>
        <p:txBody>
          <a:bodyPr/>
          <a:lstStyle/>
          <a:p>
            <a:fld id="{599188E5-7839-BE48-AF54-346B33EA7DE9}" type="slidenum">
              <a:rPr lang="en-US" smtClean="0"/>
              <a:t>8</a:t>
            </a:fld>
            <a:endParaRPr lang="en-US"/>
          </a:p>
        </p:txBody>
      </p:sp>
      <p:sp>
        <p:nvSpPr>
          <p:cNvPr id="6" name="Title 5">
            <a:extLst>
              <a:ext uri="{FF2B5EF4-FFF2-40B4-BE49-F238E27FC236}">
                <a16:creationId xmlns:a16="http://schemas.microsoft.com/office/drawing/2014/main" id="{F7BD69A4-36DA-40FC-AC7B-46C3013CE5A0}"/>
              </a:ext>
            </a:extLst>
          </p:cNvPr>
          <p:cNvSpPr>
            <a:spLocks noGrp="1"/>
          </p:cNvSpPr>
          <p:nvPr>
            <p:ph type="title" idx="4294967295"/>
          </p:nvPr>
        </p:nvSpPr>
        <p:spPr>
          <a:xfrm>
            <a:off x="266006" y="365125"/>
            <a:ext cx="10249593" cy="998138"/>
          </a:xfrm>
        </p:spPr>
        <p:txBody>
          <a:bodyPr anchor="t">
            <a:noAutofit/>
          </a:bodyPr>
          <a:lstStyle/>
          <a:p>
            <a:r>
              <a:rPr lang="en-US" sz="6000" dirty="0"/>
              <a:t>Historical Context</a:t>
            </a:r>
          </a:p>
        </p:txBody>
      </p:sp>
      <p:cxnSp>
        <p:nvCxnSpPr>
          <p:cNvPr id="2" name="Straight Connector 1">
            <a:extLst>
              <a:ext uri="{FF2B5EF4-FFF2-40B4-BE49-F238E27FC236}">
                <a16:creationId xmlns:a16="http://schemas.microsoft.com/office/drawing/2014/main" id="{68FAD3AC-2F1E-6B68-3B92-50D54B203C35}"/>
              </a:ext>
            </a:extLst>
          </p:cNvPr>
          <p:cNvCxnSpPr>
            <a:cxnSpLocks/>
          </p:cNvCxnSpPr>
          <p:nvPr/>
        </p:nvCxnSpPr>
        <p:spPr>
          <a:xfrm>
            <a:off x="810997" y="4896006"/>
            <a:ext cx="0" cy="708486"/>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Rounded Rectangle 34">
            <a:extLst>
              <a:ext uri="{FF2B5EF4-FFF2-40B4-BE49-F238E27FC236}">
                <a16:creationId xmlns:a16="http://schemas.microsoft.com/office/drawing/2014/main" id="{D80FBE94-A481-7D1E-7558-0AEBABCCBB4F}"/>
              </a:ext>
            </a:extLst>
          </p:cNvPr>
          <p:cNvSpPr/>
          <p:nvPr/>
        </p:nvSpPr>
        <p:spPr>
          <a:xfrm rot="16200000">
            <a:off x="2144113" y="-362827"/>
            <a:ext cx="1659661" cy="5691064"/>
          </a:xfrm>
          <a:prstGeom prst="roundRect">
            <a:avLst>
              <a:gd name="adj" fmla="val 36686"/>
            </a:avLst>
          </a:prstGeom>
          <a:noFill/>
          <a:ln w="66675">
            <a:gradFill>
              <a:gsLst>
                <a:gs pos="80000">
                  <a:srgbClr val="CE1792"/>
                </a:gs>
                <a:gs pos="68000">
                  <a:srgbClr val="CE6422"/>
                </a:gs>
                <a:gs pos="26000">
                  <a:srgbClr val="0028A3">
                    <a:alpha val="0"/>
                  </a:srgbClr>
                </a:gs>
                <a:gs pos="100000">
                  <a:srgbClr val="0028A3"/>
                </a:gs>
              </a:gsLst>
              <a:lin ang="1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pic>
        <p:nvPicPr>
          <p:cNvPr id="8" name="Picture 7" descr="A colorful rectangular shapes on a black background&#10;&#10;Description automatically generated">
            <a:extLst>
              <a:ext uri="{FF2B5EF4-FFF2-40B4-BE49-F238E27FC236}">
                <a16:creationId xmlns:a16="http://schemas.microsoft.com/office/drawing/2014/main" id="{5E379C5A-0D40-5B57-040D-0632D9293947}"/>
              </a:ext>
            </a:extLst>
          </p:cNvPr>
          <p:cNvPicPr>
            <a:picLocks noChangeAspect="1"/>
          </p:cNvPicPr>
          <p:nvPr/>
        </p:nvPicPr>
        <p:blipFill>
          <a:blip r:embed="rId8"/>
          <a:stretch>
            <a:fillRect/>
          </a:stretch>
        </p:blipFill>
        <p:spPr>
          <a:xfrm>
            <a:off x="9578540" y="1273647"/>
            <a:ext cx="1663700" cy="3784600"/>
          </a:xfrm>
          <a:prstGeom prst="rect">
            <a:avLst/>
          </a:prstGeom>
        </p:spPr>
      </p:pic>
      <p:sp>
        <p:nvSpPr>
          <p:cNvPr id="9" name="Right Arrow 56">
            <a:extLst>
              <a:ext uri="{FF2B5EF4-FFF2-40B4-BE49-F238E27FC236}">
                <a16:creationId xmlns:a16="http://schemas.microsoft.com/office/drawing/2014/main" id="{69B1953D-6368-C280-983B-3B00749C2C90}"/>
              </a:ext>
            </a:extLst>
          </p:cNvPr>
          <p:cNvSpPr/>
          <p:nvPr/>
        </p:nvSpPr>
        <p:spPr>
          <a:xfrm>
            <a:off x="8758733" y="2745998"/>
            <a:ext cx="718343" cy="561699"/>
          </a:xfrm>
          <a:prstGeom prst="rightArrow">
            <a:avLst/>
          </a:prstGeom>
          <a:noFill/>
          <a:ln w="57150" cap="rnd">
            <a:solidFill>
              <a:schemeClr val="bg1"/>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922F1DB-D26A-9104-BD29-D47FF79E906D}"/>
              </a:ext>
            </a:extLst>
          </p:cNvPr>
          <p:cNvSpPr/>
          <p:nvPr/>
        </p:nvSpPr>
        <p:spPr>
          <a:xfrm>
            <a:off x="8196674" y="2722534"/>
            <a:ext cx="660874" cy="611547"/>
          </a:xfrm>
          <a:prstGeom prst="rect">
            <a:avLst/>
          </a:prstGeom>
          <a:solidFill>
            <a:srgbClr val="CE1792"/>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099C3C26-9372-9A78-80A2-984179700D9E}"/>
              </a:ext>
            </a:extLst>
          </p:cNvPr>
          <p:cNvSpPr txBox="1"/>
          <p:nvPr/>
        </p:nvSpPr>
        <p:spPr>
          <a:xfrm>
            <a:off x="8061630" y="1765357"/>
            <a:ext cx="1285153" cy="830997"/>
          </a:xfrm>
          <a:prstGeom prst="rect">
            <a:avLst/>
          </a:prstGeom>
          <a:noFill/>
          <a:effectLst>
            <a:outerShdw blurRad="50800" dist="38100" dir="5400000" algn="t" rotWithShape="0">
              <a:prstClr val="black">
                <a:alpha val="40000"/>
              </a:prstClr>
            </a:outerShdw>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Limited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Funding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rPr>
              <a:t>Received</a:t>
            </a:r>
            <a:endParaRPr kumimoji="0" lang="en-US" sz="1600" b="1" i="0" u="none" strike="noStrike" kern="1200" cap="none" spc="0" normalizeH="0" baseline="0" noProof="0" dirty="0">
              <a:ln>
                <a:noFill/>
              </a:ln>
              <a:solidFill>
                <a:schemeClr val="bg1"/>
              </a:solidFill>
              <a:effectLst/>
              <a:uLnTx/>
              <a:uFillTx/>
              <a:latin typeface="Arial" panose="020B0604020202020204" pitchFamily="34" charset="0"/>
              <a:ea typeface="Calibri" panose="020F0502020204030204" pitchFamily="34" charset="0"/>
              <a:cs typeface="Arial" panose="020B0604020202020204" pitchFamily="34" charset="0"/>
              <a:sym typeface="Wingdings" panose="05000000000000000000" pitchFamily="2" charset="2"/>
            </a:endParaRPr>
          </a:p>
        </p:txBody>
      </p:sp>
      <p:grpSp>
        <p:nvGrpSpPr>
          <p:cNvPr id="12" name="Group 11">
            <a:extLst>
              <a:ext uri="{FF2B5EF4-FFF2-40B4-BE49-F238E27FC236}">
                <a16:creationId xmlns:a16="http://schemas.microsoft.com/office/drawing/2014/main" id="{CA6B90D2-B61A-0BFA-69DC-8F13C58BA664}"/>
              </a:ext>
            </a:extLst>
          </p:cNvPr>
          <p:cNvGrpSpPr/>
          <p:nvPr/>
        </p:nvGrpSpPr>
        <p:grpSpPr>
          <a:xfrm>
            <a:off x="6096001" y="5512678"/>
            <a:ext cx="5664200" cy="1126841"/>
            <a:chOff x="6096001" y="5316013"/>
            <a:chExt cx="5664200" cy="1126841"/>
          </a:xfrm>
        </p:grpSpPr>
        <p:sp>
          <p:nvSpPr>
            <p:cNvPr id="13" name="TextBox 12">
              <a:extLst>
                <a:ext uri="{FF2B5EF4-FFF2-40B4-BE49-F238E27FC236}">
                  <a16:creationId xmlns:a16="http://schemas.microsoft.com/office/drawing/2014/main" id="{429B0090-3BD1-BC11-601A-660852D8BA25}"/>
                </a:ext>
              </a:extLst>
            </p:cNvPr>
            <p:cNvSpPr txBox="1"/>
            <p:nvPr/>
          </p:nvSpPr>
          <p:spPr>
            <a:xfrm>
              <a:off x="6361505" y="5611857"/>
              <a:ext cx="5293498" cy="830997"/>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Initially, prioritized and prepared for more fruitful days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Led to decentralized efforts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Over time lose clarity on overall plan</a:t>
              </a:r>
              <a:endParaRPr kumimoji="0" lang="en-US" sz="1600" b="1"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5753D0A8-5760-054F-8C1E-7C48AF63DFBE}"/>
                </a:ext>
              </a:extLst>
            </p:cNvPr>
            <p:cNvSpPr txBox="1"/>
            <p:nvPr/>
          </p:nvSpPr>
          <p:spPr>
            <a:xfrm>
              <a:off x="6096001" y="5316013"/>
              <a:ext cx="5664200" cy="341632"/>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US" sz="1800" b="1" i="0" u="none" strike="noStrike" kern="1200" cap="none" spc="-20" normalizeH="0" baseline="0" noProof="0" dirty="0">
                  <a:ln>
                    <a:noFill/>
                  </a:ln>
                  <a:effectLst/>
                  <a:uLnTx/>
                  <a:uFillTx/>
                  <a:latin typeface="Arial" panose="020B0604020202020204" pitchFamily="34" charset="0"/>
                  <a:ea typeface="+mn-ea"/>
                  <a:cs typeface="Arial" panose="020B0604020202020204" pitchFamily="34" charset="0"/>
                  <a:sym typeface="Wingdings" panose="05000000000000000000" pitchFamily="2" charset="2"/>
                </a:rPr>
                <a:t>Attempts to “stick with the plan” behind the scenes</a:t>
              </a:r>
            </a:p>
          </p:txBody>
        </p:sp>
      </p:grpSp>
      <p:cxnSp>
        <p:nvCxnSpPr>
          <p:cNvPr id="15" name="Straight Connector 14">
            <a:extLst>
              <a:ext uri="{FF2B5EF4-FFF2-40B4-BE49-F238E27FC236}">
                <a16:creationId xmlns:a16="http://schemas.microsoft.com/office/drawing/2014/main" id="{A5E7482F-1E3A-1616-A9C9-C7BC4C5F606E}"/>
              </a:ext>
            </a:extLst>
          </p:cNvPr>
          <p:cNvCxnSpPr>
            <a:cxnSpLocks/>
            <a:stCxn id="19" idx="4"/>
            <a:endCxn id="25" idx="0"/>
          </p:cNvCxnSpPr>
          <p:nvPr/>
        </p:nvCxnSpPr>
        <p:spPr>
          <a:xfrm>
            <a:off x="810997" y="3927653"/>
            <a:ext cx="0" cy="708486"/>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F1079C2E-76CE-A610-3CAD-0197109C80F9}"/>
              </a:ext>
            </a:extLst>
          </p:cNvPr>
          <p:cNvGrpSpPr/>
          <p:nvPr/>
        </p:nvGrpSpPr>
        <p:grpSpPr>
          <a:xfrm>
            <a:off x="655799" y="3480067"/>
            <a:ext cx="4869424" cy="584775"/>
            <a:chOff x="655799" y="3755447"/>
            <a:chExt cx="4869424" cy="584775"/>
          </a:xfrm>
        </p:grpSpPr>
        <p:grpSp>
          <p:nvGrpSpPr>
            <p:cNvPr id="17" name="Group 16">
              <a:extLst>
                <a:ext uri="{FF2B5EF4-FFF2-40B4-BE49-F238E27FC236}">
                  <a16:creationId xmlns:a16="http://schemas.microsoft.com/office/drawing/2014/main" id="{45F7E051-0F14-379A-2681-E7DF24B82970}"/>
                </a:ext>
              </a:extLst>
            </p:cNvPr>
            <p:cNvGrpSpPr/>
            <p:nvPr/>
          </p:nvGrpSpPr>
          <p:grpSpPr>
            <a:xfrm>
              <a:off x="655799" y="3892638"/>
              <a:ext cx="310395" cy="310395"/>
              <a:chOff x="2172721" y="4945091"/>
              <a:chExt cx="153748" cy="153748"/>
            </a:xfrm>
          </p:grpSpPr>
          <p:sp>
            <p:nvSpPr>
              <p:cNvPr id="19" name="Oval 18">
                <a:extLst>
                  <a:ext uri="{FF2B5EF4-FFF2-40B4-BE49-F238E27FC236}">
                    <a16:creationId xmlns:a16="http://schemas.microsoft.com/office/drawing/2014/main" id="{D2D9E566-67C6-3EF0-81BD-74901C52DBE7}"/>
                  </a:ext>
                </a:extLst>
              </p:cNvPr>
              <p:cNvSpPr/>
              <p:nvPr/>
            </p:nvSpPr>
            <p:spPr>
              <a:xfrm>
                <a:off x="2172721" y="4945091"/>
                <a:ext cx="153748" cy="153748"/>
              </a:xfrm>
              <a:prstGeom prst="ellipse">
                <a:avLst/>
              </a:prstGeom>
              <a:solidFill>
                <a:schemeClr val="bg1"/>
              </a:solidFill>
              <a:ln w="25400">
                <a:solidFill>
                  <a:srgbClr val="CE179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9A988A97-2DBC-8C96-5F4A-F0034920D34B}"/>
                  </a:ext>
                </a:extLst>
              </p:cNvPr>
              <p:cNvSpPr/>
              <p:nvPr/>
            </p:nvSpPr>
            <p:spPr>
              <a:xfrm>
                <a:off x="2197750" y="4970120"/>
                <a:ext cx="103691" cy="103691"/>
              </a:xfrm>
              <a:prstGeom prst="ellipse">
                <a:avLst/>
              </a:prstGeom>
              <a:solidFill>
                <a:srgbClr val="CE1792"/>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alibri" panose="020F0502020204030204"/>
                  <a:ea typeface="+mn-ea"/>
                  <a:cs typeface="+mn-cs"/>
                </a:endParaRPr>
              </a:p>
            </p:txBody>
          </p:sp>
        </p:grpSp>
        <p:sp>
          <p:nvSpPr>
            <p:cNvPr id="18" name="TextBox 17">
              <a:extLst>
                <a:ext uri="{FF2B5EF4-FFF2-40B4-BE49-F238E27FC236}">
                  <a16:creationId xmlns:a16="http://schemas.microsoft.com/office/drawing/2014/main" id="{992606A9-E113-9700-41FE-4E7063850BC6}"/>
                </a:ext>
              </a:extLst>
            </p:cNvPr>
            <p:cNvSpPr txBox="1"/>
            <p:nvPr/>
          </p:nvSpPr>
          <p:spPr>
            <a:xfrm>
              <a:off x="1059410" y="3755447"/>
              <a:ext cx="4465813" cy="584775"/>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1600" b="1"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We’ve been on a 30+ year roller-coaster ride for Moon to Mars development</a:t>
              </a:r>
              <a:endParaRPr kumimoji="0" lang="en-US" sz="1600" b="1" i="0" u="none" strike="noStrike" kern="1200" cap="none" spc="0" normalizeH="0" baseline="0" noProof="0" dirty="0">
                <a:ln>
                  <a:noFill/>
                </a:ln>
                <a:effectLst/>
                <a:uLnTx/>
                <a:uFillTx/>
                <a:latin typeface="Calibri" panose="020F0502020204030204"/>
                <a:ea typeface="Calibri" panose="020F0502020204030204" pitchFamily="34" charset="0"/>
                <a:cs typeface="Arial" panose="020B0604020202020204" pitchFamily="34" charset="0"/>
              </a:endParaRPr>
            </a:p>
          </p:txBody>
        </p:sp>
      </p:grpSp>
      <p:sp>
        <p:nvSpPr>
          <p:cNvPr id="21" name="TextBox 20">
            <a:extLst>
              <a:ext uri="{FF2B5EF4-FFF2-40B4-BE49-F238E27FC236}">
                <a16:creationId xmlns:a16="http://schemas.microsoft.com/office/drawing/2014/main" id="{4CD71BBC-749D-338F-E9F4-D1B610A34DDB}"/>
              </a:ext>
            </a:extLst>
          </p:cNvPr>
          <p:cNvSpPr txBox="1"/>
          <p:nvPr/>
        </p:nvSpPr>
        <p:spPr>
          <a:xfrm>
            <a:off x="700321" y="2276596"/>
            <a:ext cx="4798891" cy="7848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We must think </a:t>
            </a:r>
            <a:r>
              <a:rPr kumimoji="0" lang="en-US" sz="15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strategically</a:t>
            </a:r>
            <a:r>
              <a:rPr kumimoji="0" lang="en-US" sz="15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a:t>
            </a:r>
            <a:r>
              <a:rPr kumimoji="0" lang="en-US" sz="15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with </a:t>
            </a:r>
            <a:r>
              <a:rPr kumimoji="0" lang="en-US" sz="15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resilience and flexibility </a:t>
            </a:r>
            <a:r>
              <a:rPr kumimoji="0" lang="en-US" sz="15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in mind and </a:t>
            </a:r>
            <a:r>
              <a:rPr kumimoji="0" lang="en-US" sz="15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enhance our communications</a:t>
            </a:r>
            <a:r>
              <a:rPr kumimoji="0" lang="en-US" sz="1500" b="0"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 to better achieve </a:t>
            </a:r>
            <a:r>
              <a:rPr kumimoji="0" lang="en-US" sz="15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unity of purpose</a:t>
            </a:r>
          </a:p>
        </p:txBody>
      </p:sp>
      <p:grpSp>
        <p:nvGrpSpPr>
          <p:cNvPr id="22" name="Group 21">
            <a:extLst>
              <a:ext uri="{FF2B5EF4-FFF2-40B4-BE49-F238E27FC236}">
                <a16:creationId xmlns:a16="http://schemas.microsoft.com/office/drawing/2014/main" id="{C7DE271A-3607-6AAA-7217-E660C0A38B14}"/>
              </a:ext>
            </a:extLst>
          </p:cNvPr>
          <p:cNvGrpSpPr/>
          <p:nvPr/>
        </p:nvGrpSpPr>
        <p:grpSpPr>
          <a:xfrm>
            <a:off x="655799" y="4498948"/>
            <a:ext cx="5412024" cy="584775"/>
            <a:chOff x="655799" y="4774328"/>
            <a:chExt cx="5412024" cy="584775"/>
          </a:xfrm>
        </p:grpSpPr>
        <p:sp>
          <p:nvSpPr>
            <p:cNvPr id="23" name="TextBox 22">
              <a:extLst>
                <a:ext uri="{FF2B5EF4-FFF2-40B4-BE49-F238E27FC236}">
                  <a16:creationId xmlns:a16="http://schemas.microsoft.com/office/drawing/2014/main" id="{8A1DC2F4-AEC4-D411-62FC-3A47D9DC3118}"/>
                </a:ext>
              </a:extLst>
            </p:cNvPr>
            <p:cNvSpPr txBox="1"/>
            <p:nvPr/>
          </p:nvSpPr>
          <p:spPr>
            <a:xfrm>
              <a:off x="1059410" y="4774328"/>
              <a:ext cx="5008413" cy="584775"/>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1600" b="1"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We’ve experienced widespread stress and anxiety in the wake of Constellation cancellation</a:t>
              </a:r>
              <a:endParaRPr kumimoji="0" lang="en-US" sz="1600" b="1" i="0" u="none" strike="noStrike" kern="1200" cap="none" spc="0" normalizeH="0" baseline="0" noProof="0" dirty="0">
                <a:ln>
                  <a:noFill/>
                </a:ln>
                <a:effectLst/>
                <a:uLnTx/>
                <a:uFillTx/>
                <a:latin typeface="Calibri" panose="020F0502020204030204"/>
                <a:ea typeface="Calibri" panose="020F0502020204030204" pitchFamily="34" charset="0"/>
                <a:cs typeface="Arial" panose="020B0604020202020204" pitchFamily="34" charset="0"/>
              </a:endParaRPr>
            </a:p>
          </p:txBody>
        </p:sp>
        <p:grpSp>
          <p:nvGrpSpPr>
            <p:cNvPr id="24" name="Group 23">
              <a:extLst>
                <a:ext uri="{FF2B5EF4-FFF2-40B4-BE49-F238E27FC236}">
                  <a16:creationId xmlns:a16="http://schemas.microsoft.com/office/drawing/2014/main" id="{9F9ADF2C-7B43-D71F-9465-A8522FBDF254}"/>
                </a:ext>
              </a:extLst>
            </p:cNvPr>
            <p:cNvGrpSpPr/>
            <p:nvPr/>
          </p:nvGrpSpPr>
          <p:grpSpPr>
            <a:xfrm>
              <a:off x="655799" y="4911519"/>
              <a:ext cx="310395" cy="310395"/>
              <a:chOff x="2172721" y="4945091"/>
              <a:chExt cx="153748" cy="153748"/>
            </a:xfrm>
          </p:grpSpPr>
          <p:sp>
            <p:nvSpPr>
              <p:cNvPr id="25" name="Oval 24">
                <a:extLst>
                  <a:ext uri="{FF2B5EF4-FFF2-40B4-BE49-F238E27FC236}">
                    <a16:creationId xmlns:a16="http://schemas.microsoft.com/office/drawing/2014/main" id="{FEE9E9A7-2E23-7F9F-EE50-EBD633C69881}"/>
                  </a:ext>
                </a:extLst>
              </p:cNvPr>
              <p:cNvSpPr/>
              <p:nvPr/>
            </p:nvSpPr>
            <p:spPr>
              <a:xfrm>
                <a:off x="2172721" y="4945091"/>
                <a:ext cx="153748" cy="153748"/>
              </a:xfrm>
              <a:prstGeom prst="ellipse">
                <a:avLst/>
              </a:prstGeom>
              <a:solidFill>
                <a:schemeClr val="bg1"/>
              </a:solidFill>
              <a:ln w="25400">
                <a:solidFill>
                  <a:srgbClr val="CE179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B3B708D7-F75F-287F-8FFB-8B58955EEC8C}"/>
                  </a:ext>
                </a:extLst>
              </p:cNvPr>
              <p:cNvSpPr/>
              <p:nvPr/>
            </p:nvSpPr>
            <p:spPr>
              <a:xfrm>
                <a:off x="2197750" y="4970120"/>
                <a:ext cx="103691" cy="103691"/>
              </a:xfrm>
              <a:prstGeom prst="ellipse">
                <a:avLst/>
              </a:prstGeom>
              <a:solidFill>
                <a:srgbClr val="CE1792"/>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alibri" panose="020F0502020204030204"/>
                  <a:ea typeface="+mn-ea"/>
                  <a:cs typeface="+mn-cs"/>
                </a:endParaRPr>
              </a:p>
            </p:txBody>
          </p:sp>
        </p:grpSp>
      </p:grpSp>
      <p:grpSp>
        <p:nvGrpSpPr>
          <p:cNvPr id="27" name="Group 26">
            <a:extLst>
              <a:ext uri="{FF2B5EF4-FFF2-40B4-BE49-F238E27FC236}">
                <a16:creationId xmlns:a16="http://schemas.microsoft.com/office/drawing/2014/main" id="{9EC72AC7-0E50-4EC0-4BF6-6D532D5947F6}"/>
              </a:ext>
            </a:extLst>
          </p:cNvPr>
          <p:cNvGrpSpPr/>
          <p:nvPr/>
        </p:nvGrpSpPr>
        <p:grpSpPr>
          <a:xfrm>
            <a:off x="655799" y="5491300"/>
            <a:ext cx="4752427" cy="584775"/>
            <a:chOff x="655799" y="5766680"/>
            <a:chExt cx="4752427" cy="584775"/>
          </a:xfrm>
        </p:grpSpPr>
        <p:sp>
          <p:nvSpPr>
            <p:cNvPr id="28" name="TextBox 27">
              <a:extLst>
                <a:ext uri="{FF2B5EF4-FFF2-40B4-BE49-F238E27FC236}">
                  <a16:creationId xmlns:a16="http://schemas.microsoft.com/office/drawing/2014/main" id="{8D52412A-8FBC-F05F-55DB-392AFC263933}"/>
                </a:ext>
              </a:extLst>
            </p:cNvPr>
            <p:cNvSpPr txBox="1"/>
            <p:nvPr/>
          </p:nvSpPr>
          <p:spPr>
            <a:xfrm>
              <a:off x="1059410" y="5766680"/>
              <a:ext cx="4348816" cy="584775"/>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1600" b="1" i="0" u="none"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rPr>
                <a:t>A capability-based approach does not fully support a long-term strategy to Mars</a:t>
              </a:r>
              <a:endParaRPr kumimoji="0" lang="en-US" sz="1600" b="1" i="0" u="none" strike="noStrike" kern="1200" cap="none" spc="0" normalizeH="0" baseline="0" noProof="0" dirty="0">
                <a:ln>
                  <a:noFill/>
                </a:ln>
                <a:effectLst/>
                <a:uLnTx/>
                <a:uFillTx/>
                <a:latin typeface="Calibri" panose="020F0502020204030204"/>
                <a:ea typeface="Calibri" panose="020F0502020204030204" pitchFamily="34" charset="0"/>
                <a:cs typeface="Arial" panose="020B0604020202020204" pitchFamily="34" charset="0"/>
              </a:endParaRPr>
            </a:p>
          </p:txBody>
        </p:sp>
        <p:grpSp>
          <p:nvGrpSpPr>
            <p:cNvPr id="29" name="Group 28">
              <a:extLst>
                <a:ext uri="{FF2B5EF4-FFF2-40B4-BE49-F238E27FC236}">
                  <a16:creationId xmlns:a16="http://schemas.microsoft.com/office/drawing/2014/main" id="{28EC6D03-0919-CB44-9029-C3422F149DAC}"/>
                </a:ext>
              </a:extLst>
            </p:cNvPr>
            <p:cNvGrpSpPr/>
            <p:nvPr/>
          </p:nvGrpSpPr>
          <p:grpSpPr>
            <a:xfrm>
              <a:off x="655799" y="5889147"/>
              <a:ext cx="310395" cy="310395"/>
              <a:chOff x="2172721" y="4945091"/>
              <a:chExt cx="153748" cy="153748"/>
            </a:xfrm>
          </p:grpSpPr>
          <p:sp>
            <p:nvSpPr>
              <p:cNvPr id="30" name="Oval 29">
                <a:extLst>
                  <a:ext uri="{FF2B5EF4-FFF2-40B4-BE49-F238E27FC236}">
                    <a16:creationId xmlns:a16="http://schemas.microsoft.com/office/drawing/2014/main" id="{5B951268-510A-1D84-44C1-CF24F8ADDCBD}"/>
                  </a:ext>
                </a:extLst>
              </p:cNvPr>
              <p:cNvSpPr/>
              <p:nvPr/>
            </p:nvSpPr>
            <p:spPr>
              <a:xfrm>
                <a:off x="2172721" y="4945091"/>
                <a:ext cx="153748" cy="153748"/>
              </a:xfrm>
              <a:prstGeom prst="ellipse">
                <a:avLst/>
              </a:prstGeom>
              <a:solidFill>
                <a:schemeClr val="bg1"/>
              </a:solidFill>
              <a:ln w="25400">
                <a:solidFill>
                  <a:srgbClr val="CE179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785C377A-09A5-5D7C-44F3-3D4350C12DE7}"/>
                  </a:ext>
                </a:extLst>
              </p:cNvPr>
              <p:cNvSpPr/>
              <p:nvPr/>
            </p:nvSpPr>
            <p:spPr>
              <a:xfrm>
                <a:off x="2197750" y="4970120"/>
                <a:ext cx="103691" cy="103691"/>
              </a:xfrm>
              <a:prstGeom prst="ellipse">
                <a:avLst/>
              </a:prstGeom>
              <a:solidFill>
                <a:srgbClr val="CE1792"/>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Calibri" panose="020F0502020204030204"/>
                  <a:ea typeface="+mn-ea"/>
                  <a:cs typeface="+mn-cs"/>
                </a:endParaRPr>
              </a:p>
            </p:txBody>
          </p:sp>
        </p:grpSp>
      </p:grpSp>
      <p:sp>
        <p:nvSpPr>
          <p:cNvPr id="33" name="TextBox 32">
            <a:extLst>
              <a:ext uri="{FF2B5EF4-FFF2-40B4-BE49-F238E27FC236}">
                <a16:creationId xmlns:a16="http://schemas.microsoft.com/office/drawing/2014/main" id="{B331A4D8-C6EF-07D6-944E-1C16CA6491F3}"/>
              </a:ext>
            </a:extLst>
          </p:cNvPr>
          <p:cNvSpPr txBox="1"/>
          <p:nvPr/>
        </p:nvSpPr>
        <p:spPr>
          <a:xfrm>
            <a:off x="700322" y="1941471"/>
            <a:ext cx="4423422" cy="341632"/>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US" sz="1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Wingdings" panose="05000000000000000000" pitchFamily="2" charset="2"/>
              </a:rPr>
              <a:t>We need an objective-based approach</a:t>
            </a:r>
            <a:endParaRPr kumimoji="0" lang="en-US" sz="18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pic>
        <p:nvPicPr>
          <p:cNvPr id="34" name="Picture 33" descr="A white line on a black background&#10;&#10;Description automatically generated">
            <a:extLst>
              <a:ext uri="{FF2B5EF4-FFF2-40B4-BE49-F238E27FC236}">
                <a16:creationId xmlns:a16="http://schemas.microsoft.com/office/drawing/2014/main" id="{1B6B9C8A-5F84-D26E-14A1-566845622C4C}"/>
              </a:ext>
            </a:extLst>
          </p:cNvPr>
          <p:cNvPicPr>
            <a:picLocks noChangeAspect="1"/>
          </p:cNvPicPr>
          <p:nvPr/>
        </p:nvPicPr>
        <p:blipFill>
          <a:blip r:embed="rId9"/>
          <a:stretch>
            <a:fillRect/>
          </a:stretch>
        </p:blipFill>
        <p:spPr>
          <a:xfrm>
            <a:off x="6500934" y="1352503"/>
            <a:ext cx="1667567" cy="3793127"/>
          </a:xfrm>
          <a:prstGeom prst="rect">
            <a:avLst/>
          </a:prstGeom>
        </p:spPr>
      </p:pic>
      <p:pic>
        <p:nvPicPr>
          <p:cNvPr id="35" name="Picture 34" descr="A white object with a circle on it&#10;&#10;Description automatically generated">
            <a:extLst>
              <a:ext uri="{FF2B5EF4-FFF2-40B4-BE49-F238E27FC236}">
                <a16:creationId xmlns:a16="http://schemas.microsoft.com/office/drawing/2014/main" id="{09D36BED-4102-8DFA-C445-F67D0B5FA967}"/>
              </a:ext>
            </a:extLst>
          </p:cNvPr>
          <p:cNvPicPr>
            <a:picLocks noChangeAspect="1"/>
          </p:cNvPicPr>
          <p:nvPr/>
        </p:nvPicPr>
        <p:blipFill>
          <a:blip r:embed="rId10"/>
          <a:stretch>
            <a:fillRect/>
          </a:stretch>
        </p:blipFill>
        <p:spPr>
          <a:xfrm>
            <a:off x="9578540" y="1273647"/>
            <a:ext cx="1663700" cy="3784600"/>
          </a:xfrm>
          <a:prstGeom prst="rect">
            <a:avLst/>
          </a:prstGeom>
        </p:spPr>
      </p:pic>
    </p:spTree>
    <p:extLst>
      <p:ext uri="{BB962C8B-B14F-4D97-AF65-F5344CB8AC3E}">
        <p14:creationId xmlns:p14="http://schemas.microsoft.com/office/powerpoint/2010/main" val="753262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500"/>
                                        <p:tgtEl>
                                          <p:spTgt spid="7"/>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 calcmode="lin" valueType="num">
                                      <p:cBhvr additive="base">
                                        <p:cTn id="10" dur="500"/>
                                        <p:tgtEl>
                                          <p:spTgt spid="33"/>
                                        </p:tgtEl>
                                        <p:attrNameLst>
                                          <p:attrName>ppt_x</p:attrName>
                                        </p:attrNameLst>
                                      </p:cBhvr>
                                      <p:tavLst>
                                        <p:tav tm="0">
                                          <p:val>
                                            <p:strVal val="#ppt_x-#ppt_w*1.125000"/>
                                          </p:val>
                                        </p:tav>
                                        <p:tav tm="100000">
                                          <p:val>
                                            <p:strVal val="#ppt_x"/>
                                          </p:val>
                                        </p:tav>
                                      </p:tavLst>
                                    </p:anim>
                                    <p:animEffect transition="in" filter="wipe(right)">
                                      <p:cBhvr>
                                        <p:cTn id="11" dur="500"/>
                                        <p:tgtEl>
                                          <p:spTgt spid="33"/>
                                        </p:tgtEl>
                                      </p:cBhvr>
                                    </p:animEffect>
                                  </p:childTnLst>
                                </p:cTn>
                              </p:par>
                              <p:par>
                                <p:cTn id="12" presetID="12" presetClass="entr" presetSubtype="8"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additive="base">
                                        <p:cTn id="14" dur="500"/>
                                        <p:tgtEl>
                                          <p:spTgt spid="21"/>
                                        </p:tgtEl>
                                        <p:attrNameLst>
                                          <p:attrName>ppt_x</p:attrName>
                                        </p:attrNameLst>
                                      </p:cBhvr>
                                      <p:tavLst>
                                        <p:tav tm="0">
                                          <p:val>
                                            <p:strVal val="#ppt_x-#ppt_w*1.125000"/>
                                          </p:val>
                                        </p:tav>
                                        <p:tav tm="100000">
                                          <p:val>
                                            <p:strVal val="#ppt_x"/>
                                          </p:val>
                                        </p:tav>
                                      </p:tavLst>
                                    </p:anim>
                                    <p:animEffect transition="in" filter="wipe(right)">
                                      <p:cBhvr>
                                        <p:cTn id="15" dur="500"/>
                                        <p:tgtEl>
                                          <p:spTgt spid="21"/>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200"/>
                                        <p:tgtEl>
                                          <p:spTgt spid="16"/>
                                        </p:tgtEl>
                                      </p:cBhvr>
                                    </p:animEffect>
                                  </p:childTnLst>
                                </p:cTn>
                              </p:par>
                            </p:childTnLst>
                          </p:cTn>
                        </p:par>
                        <p:par>
                          <p:cTn id="20" fill="hold">
                            <p:stCondLst>
                              <p:cond delay="700"/>
                            </p:stCondLst>
                            <p:childTnLst>
                              <p:par>
                                <p:cTn id="21" presetID="22" presetClass="entr" presetSubtype="1"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200"/>
                                        <p:tgtEl>
                                          <p:spTgt spid="15"/>
                                        </p:tgtEl>
                                      </p:cBhvr>
                                    </p:animEffect>
                                  </p:childTnLst>
                                </p:cTn>
                              </p:par>
                            </p:childTnLst>
                          </p:cTn>
                        </p:par>
                        <p:par>
                          <p:cTn id="24" fill="hold">
                            <p:stCondLst>
                              <p:cond delay="90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200"/>
                                        <p:tgtEl>
                                          <p:spTgt spid="22"/>
                                        </p:tgtEl>
                                      </p:cBhvr>
                                    </p:animEffect>
                                  </p:childTnLst>
                                </p:cTn>
                              </p:par>
                            </p:childTnLst>
                          </p:cTn>
                        </p:par>
                        <p:par>
                          <p:cTn id="28" fill="hold">
                            <p:stCondLst>
                              <p:cond delay="1100"/>
                            </p:stCondLst>
                            <p:childTnLst>
                              <p:par>
                                <p:cTn id="29" presetID="22" presetClass="entr" presetSubtype="1"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up)">
                                      <p:cBhvr>
                                        <p:cTn id="31" dur="200"/>
                                        <p:tgtEl>
                                          <p:spTgt spid="2"/>
                                        </p:tgtEl>
                                      </p:cBhvr>
                                    </p:animEffect>
                                  </p:childTnLst>
                                </p:cTn>
                              </p:par>
                            </p:childTnLst>
                          </p:cTn>
                        </p:par>
                        <p:par>
                          <p:cTn id="32" fill="hold">
                            <p:stCondLst>
                              <p:cond delay="1300"/>
                            </p:stCondLst>
                            <p:childTnLst>
                              <p:par>
                                <p:cTn id="33" presetID="10"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200"/>
                                        <p:tgtEl>
                                          <p:spTgt spid="27"/>
                                        </p:tgtEl>
                                      </p:cBhvr>
                                    </p:animEffect>
                                  </p:childTnLst>
                                </p:cTn>
                              </p:par>
                            </p:childTnLst>
                          </p:cTn>
                        </p:par>
                        <p:par>
                          <p:cTn id="36" fill="hold">
                            <p:stCondLst>
                              <p:cond delay="1500"/>
                            </p:stCondLst>
                            <p:childTnLst>
                              <p:par>
                                <p:cTn id="37" presetID="12" presetClass="entr" presetSubtype="4"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200"/>
                                        <p:tgtEl>
                                          <p:spTgt spid="12"/>
                                        </p:tgtEl>
                                        <p:attrNameLst>
                                          <p:attrName>ppt_y</p:attrName>
                                        </p:attrNameLst>
                                      </p:cBhvr>
                                      <p:tavLst>
                                        <p:tav tm="0">
                                          <p:val>
                                            <p:strVal val="#ppt_y+#ppt_h*1.125000"/>
                                          </p:val>
                                        </p:tav>
                                        <p:tav tm="100000">
                                          <p:val>
                                            <p:strVal val="#ppt_y"/>
                                          </p:val>
                                        </p:tav>
                                      </p:tavLst>
                                    </p:anim>
                                    <p:animEffect transition="in" filter="wipe(up)">
                                      <p:cBhvr>
                                        <p:cTn id="40" dur="2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xit" presetSubtype="1" fill="hold" nodeType="clickEffect">
                                  <p:stCondLst>
                                    <p:cond delay="0"/>
                                  </p:stCondLst>
                                  <p:childTnLst>
                                    <p:animEffect transition="out" filter="wipe(up)">
                                      <p:cBhvr>
                                        <p:cTn id="44" dur="500"/>
                                        <p:tgtEl>
                                          <p:spTgt spid="35"/>
                                        </p:tgtEl>
                                      </p:cBhvr>
                                    </p:animEffect>
                                    <p:set>
                                      <p:cBhvr>
                                        <p:cTn id="45"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1" grpId="0"/>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Diagram 31">
            <a:extLst>
              <a:ext uri="{FF2B5EF4-FFF2-40B4-BE49-F238E27FC236}">
                <a16:creationId xmlns:a16="http://schemas.microsoft.com/office/drawing/2014/main" id="{5762819F-36D1-31B7-16D2-DAA7BBF3FE79}"/>
              </a:ext>
            </a:extLst>
          </p:cNvPr>
          <p:cNvGraphicFramePr/>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a:extLst>
              <a:ext uri="{FF2B5EF4-FFF2-40B4-BE49-F238E27FC236}">
                <a16:creationId xmlns:a16="http://schemas.microsoft.com/office/drawing/2014/main" id="{4A957A2B-7031-1497-1BF3-2A031E71036D}"/>
              </a:ext>
            </a:extLst>
          </p:cNvPr>
          <p:cNvSpPr>
            <a:spLocks noGrp="1"/>
          </p:cNvSpPr>
          <p:nvPr>
            <p:ph type="dt" sz="half" idx="10"/>
          </p:nvPr>
        </p:nvSpPr>
        <p:spPr/>
        <p:txBody>
          <a:bodyPr/>
          <a:lstStyle/>
          <a:p>
            <a:r>
              <a:rPr lang="en-US" dirty="0"/>
              <a:t>11/31/23</a:t>
            </a:r>
          </a:p>
        </p:txBody>
      </p:sp>
      <p:sp>
        <p:nvSpPr>
          <p:cNvPr id="5" name="Slide Number Placeholder 4">
            <a:extLst>
              <a:ext uri="{FF2B5EF4-FFF2-40B4-BE49-F238E27FC236}">
                <a16:creationId xmlns:a16="http://schemas.microsoft.com/office/drawing/2014/main" id="{4D4F463A-02C6-27F6-3763-A00DA4BFABCB}"/>
              </a:ext>
            </a:extLst>
          </p:cNvPr>
          <p:cNvSpPr>
            <a:spLocks noGrp="1"/>
          </p:cNvSpPr>
          <p:nvPr>
            <p:ph type="sldNum" sz="quarter" idx="12"/>
          </p:nvPr>
        </p:nvSpPr>
        <p:spPr/>
        <p:txBody>
          <a:bodyPr/>
          <a:lstStyle/>
          <a:p>
            <a:fld id="{599188E5-7839-BE48-AF54-346B33EA7DE9}" type="slidenum">
              <a:rPr lang="en-US" smtClean="0"/>
              <a:t>9</a:t>
            </a:fld>
            <a:endParaRPr lang="en-US"/>
          </a:p>
        </p:txBody>
      </p:sp>
      <p:sp>
        <p:nvSpPr>
          <p:cNvPr id="6" name="Title 5">
            <a:extLst>
              <a:ext uri="{FF2B5EF4-FFF2-40B4-BE49-F238E27FC236}">
                <a16:creationId xmlns:a16="http://schemas.microsoft.com/office/drawing/2014/main" id="{F7BD69A4-36DA-40FC-AC7B-46C3013CE5A0}"/>
              </a:ext>
            </a:extLst>
          </p:cNvPr>
          <p:cNvSpPr>
            <a:spLocks noGrp="1"/>
          </p:cNvSpPr>
          <p:nvPr>
            <p:ph type="title" idx="4294967295"/>
          </p:nvPr>
        </p:nvSpPr>
        <p:spPr>
          <a:xfrm>
            <a:off x="266006" y="365125"/>
            <a:ext cx="10249593" cy="998138"/>
          </a:xfrm>
        </p:spPr>
        <p:txBody>
          <a:bodyPr anchor="t">
            <a:noAutofit/>
          </a:bodyPr>
          <a:lstStyle/>
          <a:p>
            <a:r>
              <a:rPr lang="en-US" sz="6000" dirty="0"/>
              <a:t>Evolutionary Process</a:t>
            </a:r>
          </a:p>
        </p:txBody>
      </p:sp>
      <p:grpSp>
        <p:nvGrpSpPr>
          <p:cNvPr id="4" name="Group 3">
            <a:extLst>
              <a:ext uri="{FF2B5EF4-FFF2-40B4-BE49-F238E27FC236}">
                <a16:creationId xmlns:a16="http://schemas.microsoft.com/office/drawing/2014/main" id="{F3B342F9-4BE4-2BC9-9885-86C055E59BEB}"/>
              </a:ext>
            </a:extLst>
          </p:cNvPr>
          <p:cNvGrpSpPr/>
          <p:nvPr/>
        </p:nvGrpSpPr>
        <p:grpSpPr>
          <a:xfrm>
            <a:off x="1732716" y="2236333"/>
            <a:ext cx="9695060" cy="2237428"/>
            <a:chOff x="1732716" y="2236333"/>
            <a:chExt cx="9695060" cy="2237428"/>
          </a:xfrm>
        </p:grpSpPr>
        <p:sp>
          <p:nvSpPr>
            <p:cNvPr id="36" name="Right Arrow 35">
              <a:extLst>
                <a:ext uri="{FF2B5EF4-FFF2-40B4-BE49-F238E27FC236}">
                  <a16:creationId xmlns:a16="http://schemas.microsoft.com/office/drawing/2014/main" id="{72780F84-46BD-A4FF-A59E-858DFDCFF5AE}"/>
                </a:ext>
              </a:extLst>
            </p:cNvPr>
            <p:cNvSpPr/>
            <p:nvPr/>
          </p:nvSpPr>
          <p:spPr>
            <a:xfrm>
              <a:off x="9424407" y="2236333"/>
              <a:ext cx="2003369" cy="1568293"/>
            </a:xfrm>
            <a:prstGeom prst="rightArrow">
              <a:avLst>
                <a:gd name="adj1" fmla="val 100000"/>
                <a:gd name="adj2" fmla="val 33342"/>
              </a:avLst>
            </a:prstGeom>
            <a:solidFill>
              <a:srgbClr val="E8AE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8" name="Right Arrow 37">
              <a:extLst>
                <a:ext uri="{FF2B5EF4-FFF2-40B4-BE49-F238E27FC236}">
                  <a16:creationId xmlns:a16="http://schemas.microsoft.com/office/drawing/2014/main" id="{261C0023-A61B-1B53-AFA4-B64C2427FE77}"/>
                </a:ext>
              </a:extLst>
            </p:cNvPr>
            <p:cNvSpPr/>
            <p:nvPr/>
          </p:nvSpPr>
          <p:spPr>
            <a:xfrm>
              <a:off x="7195481" y="2236333"/>
              <a:ext cx="2892851" cy="1568293"/>
            </a:xfrm>
            <a:prstGeom prst="rightArrow">
              <a:avLst>
                <a:gd name="adj1" fmla="val 100000"/>
                <a:gd name="adj2" fmla="val 32647"/>
              </a:avLst>
            </a:prstGeom>
            <a:gradFill>
              <a:gsLst>
                <a:gs pos="85000">
                  <a:srgbClr val="996367"/>
                </a:gs>
                <a:gs pos="53000">
                  <a:srgbClr val="4714D3"/>
                </a:gs>
                <a:gs pos="0">
                  <a:srgbClr val="4714D3"/>
                </a:gs>
                <a:gs pos="100000">
                  <a:srgbClr val="E8AE00"/>
                </a:gs>
              </a:gsLst>
              <a:lin ang="0" scaled="1"/>
            </a:gra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39" name="Right Arrow 38">
              <a:extLst>
                <a:ext uri="{FF2B5EF4-FFF2-40B4-BE49-F238E27FC236}">
                  <a16:creationId xmlns:a16="http://schemas.microsoft.com/office/drawing/2014/main" id="{46C68C4F-A699-13E0-1CA9-645E70AC4A4F}"/>
                </a:ext>
              </a:extLst>
            </p:cNvPr>
            <p:cNvSpPr/>
            <p:nvPr/>
          </p:nvSpPr>
          <p:spPr>
            <a:xfrm>
              <a:off x="5498120" y="2236333"/>
              <a:ext cx="2333222" cy="1568293"/>
            </a:xfrm>
            <a:prstGeom prst="rightArrow">
              <a:avLst>
                <a:gd name="adj1" fmla="val 100000"/>
                <a:gd name="adj2" fmla="val 30565"/>
              </a:avLst>
            </a:prstGeom>
            <a:gradFill>
              <a:gsLst>
                <a:gs pos="99000">
                  <a:srgbClr val="4649AA"/>
                </a:gs>
                <a:gs pos="73000">
                  <a:srgbClr val="449A6B"/>
                </a:gs>
                <a:gs pos="0">
                  <a:srgbClr val="449A6B"/>
                </a:gs>
                <a:gs pos="100000">
                  <a:srgbClr val="4714D3"/>
                </a:gs>
              </a:gsLst>
              <a:lin ang="0" scaled="1"/>
            </a:gra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40" name="Right Arrow 39">
              <a:extLst>
                <a:ext uri="{FF2B5EF4-FFF2-40B4-BE49-F238E27FC236}">
                  <a16:creationId xmlns:a16="http://schemas.microsoft.com/office/drawing/2014/main" id="{7D6DC6DD-8783-C5CF-BB9D-375807CF26B7}"/>
                </a:ext>
              </a:extLst>
            </p:cNvPr>
            <p:cNvSpPr/>
            <p:nvPr/>
          </p:nvSpPr>
          <p:spPr>
            <a:xfrm>
              <a:off x="3758649" y="2236333"/>
              <a:ext cx="2535396" cy="1568293"/>
            </a:xfrm>
            <a:prstGeom prst="rightArrow">
              <a:avLst>
                <a:gd name="adj1" fmla="val 100000"/>
                <a:gd name="adj2" fmla="val 32647"/>
              </a:avLst>
            </a:prstGeom>
            <a:gradFill>
              <a:gsLst>
                <a:gs pos="90000">
                  <a:srgbClr val="B17753"/>
                </a:gs>
                <a:gs pos="51000">
                  <a:srgbClr val="E8AE00"/>
                </a:gs>
                <a:gs pos="0">
                  <a:srgbClr val="E8AE00"/>
                </a:gs>
                <a:gs pos="100000">
                  <a:srgbClr val="854B96"/>
                </a:gs>
              </a:gsLst>
              <a:lin ang="0" scaled="1"/>
            </a:gra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41" name="Right Arrow 40">
              <a:extLst>
                <a:ext uri="{FF2B5EF4-FFF2-40B4-BE49-F238E27FC236}">
                  <a16:creationId xmlns:a16="http://schemas.microsoft.com/office/drawing/2014/main" id="{0099681E-96C5-EA7C-BE83-268107EBF763}"/>
                </a:ext>
              </a:extLst>
            </p:cNvPr>
            <p:cNvSpPr/>
            <p:nvPr/>
          </p:nvSpPr>
          <p:spPr>
            <a:xfrm>
              <a:off x="2050528" y="2236333"/>
              <a:ext cx="2706913" cy="1568293"/>
            </a:xfrm>
            <a:prstGeom prst="rightArrow">
              <a:avLst>
                <a:gd name="adj1" fmla="val 100000"/>
                <a:gd name="adj2" fmla="val 32647"/>
              </a:avLst>
            </a:prstGeom>
            <a:gradFill>
              <a:gsLst>
                <a:gs pos="85000">
                  <a:srgbClr val="996367"/>
                </a:gs>
                <a:gs pos="53000">
                  <a:srgbClr val="4714D3"/>
                </a:gs>
                <a:gs pos="0">
                  <a:srgbClr val="4714D3"/>
                </a:gs>
                <a:gs pos="100000">
                  <a:srgbClr val="E8AE00"/>
                </a:gs>
              </a:gsLst>
              <a:lin ang="0" scaled="1"/>
            </a:gra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42" name="TextBox 41">
              <a:extLst>
                <a:ext uri="{FF2B5EF4-FFF2-40B4-BE49-F238E27FC236}">
                  <a16:creationId xmlns:a16="http://schemas.microsoft.com/office/drawing/2014/main" id="{3ECEEA10-78E3-B2E8-DABF-986D1CCF4E10}"/>
                </a:ext>
              </a:extLst>
            </p:cNvPr>
            <p:cNvSpPr txBox="1"/>
            <p:nvPr/>
          </p:nvSpPr>
          <p:spPr>
            <a:xfrm>
              <a:off x="2832936" y="2418729"/>
              <a:ext cx="1360460" cy="276999"/>
            </a:xfrm>
            <a:prstGeom prst="rect">
              <a:avLst/>
            </a:prstGeom>
            <a:noFill/>
          </p:spPr>
          <p:txBody>
            <a:bodyPr wrap="square" rtlCol="0">
              <a:spAutoFit/>
            </a:bodyPr>
            <a:lstStyle/>
            <a:p>
              <a:r>
                <a:rPr lang="en-US" sz="1200" b="1" dirty="0">
                  <a:solidFill>
                    <a:schemeClr val="bg1"/>
                  </a:solidFill>
                  <a:latin typeface="Arial Narrow" panose="020B0604020202020204" pitchFamily="34" charset="0"/>
                  <a:cs typeface="Arial Narrow" panose="020B0604020202020204" pitchFamily="34" charset="0"/>
                </a:rPr>
                <a:t>PRODUCT REVIEW</a:t>
              </a:r>
            </a:p>
          </p:txBody>
        </p:sp>
        <p:sp>
          <p:nvSpPr>
            <p:cNvPr id="43" name="TextBox 42">
              <a:extLst>
                <a:ext uri="{FF2B5EF4-FFF2-40B4-BE49-F238E27FC236}">
                  <a16:creationId xmlns:a16="http://schemas.microsoft.com/office/drawing/2014/main" id="{2E5F8FFB-A15F-94FF-81A8-6316039944CA}"/>
                </a:ext>
              </a:extLst>
            </p:cNvPr>
            <p:cNvSpPr txBox="1"/>
            <p:nvPr/>
          </p:nvSpPr>
          <p:spPr>
            <a:xfrm>
              <a:off x="8036053" y="2290356"/>
              <a:ext cx="1682192" cy="461665"/>
            </a:xfrm>
            <a:prstGeom prst="rect">
              <a:avLst/>
            </a:prstGeom>
            <a:noFill/>
          </p:spPr>
          <p:txBody>
            <a:bodyPr wrap="square" rtlCol="0">
              <a:spAutoFit/>
            </a:bodyPr>
            <a:lstStyle/>
            <a:p>
              <a:r>
                <a:rPr lang="en-US" sz="1200" b="1" dirty="0">
                  <a:solidFill>
                    <a:schemeClr val="bg1"/>
                  </a:solidFill>
                  <a:latin typeface="Arial Narrow" panose="020B0604020202020204" pitchFamily="34" charset="0"/>
                  <a:cs typeface="Arial Narrow" panose="020B0604020202020204" pitchFamily="34" charset="0"/>
                </a:rPr>
                <a:t>PRODUCT DEVELOPMENT REVIEW</a:t>
              </a:r>
            </a:p>
          </p:txBody>
        </p:sp>
        <p:sp>
          <p:nvSpPr>
            <p:cNvPr id="44" name="Right Arrow 43">
              <a:extLst>
                <a:ext uri="{FF2B5EF4-FFF2-40B4-BE49-F238E27FC236}">
                  <a16:creationId xmlns:a16="http://schemas.microsoft.com/office/drawing/2014/main" id="{A3815F08-3AA7-F141-2F42-9C380582A3B1}"/>
                </a:ext>
              </a:extLst>
            </p:cNvPr>
            <p:cNvSpPr/>
            <p:nvPr/>
          </p:nvSpPr>
          <p:spPr>
            <a:xfrm>
              <a:off x="1761069" y="2236333"/>
              <a:ext cx="982996" cy="1568293"/>
            </a:xfrm>
            <a:prstGeom prst="rightArrow">
              <a:avLst>
                <a:gd name="adj1" fmla="val 100000"/>
                <a:gd name="adj2" fmla="val 45912"/>
              </a:avLst>
            </a:prstGeom>
            <a:gradFill flip="none" rotWithShape="1">
              <a:gsLst>
                <a:gs pos="66000">
                  <a:srgbClr val="E46F10"/>
                </a:gs>
                <a:gs pos="0">
                  <a:srgbClr val="E46F10"/>
                </a:gs>
                <a:gs pos="100000">
                  <a:srgbClr val="4714D3"/>
                </a:gs>
              </a:gsLst>
              <a:lin ang="0" scaled="1"/>
              <a:tileRect/>
            </a:gra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431B1930-DEAE-7100-DDB3-E4A48C4855DF}"/>
                </a:ext>
              </a:extLst>
            </p:cNvPr>
            <p:cNvSpPr/>
            <p:nvPr/>
          </p:nvSpPr>
          <p:spPr>
            <a:xfrm>
              <a:off x="7954216" y="2384348"/>
              <a:ext cx="97508" cy="97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46" name="Bent Arrow 45">
              <a:extLst>
                <a:ext uri="{FF2B5EF4-FFF2-40B4-BE49-F238E27FC236}">
                  <a16:creationId xmlns:a16="http://schemas.microsoft.com/office/drawing/2014/main" id="{040CC9E6-0303-CB3C-1671-9284A79312A8}"/>
                </a:ext>
              </a:extLst>
            </p:cNvPr>
            <p:cNvSpPr/>
            <p:nvPr/>
          </p:nvSpPr>
          <p:spPr>
            <a:xfrm rot="16200000">
              <a:off x="8365601" y="1658856"/>
              <a:ext cx="648504" cy="4940037"/>
            </a:xfrm>
            <a:prstGeom prst="bentArrow">
              <a:avLst>
                <a:gd name="adj1" fmla="val 39602"/>
                <a:gd name="adj2" fmla="val 40861"/>
                <a:gd name="adj3" fmla="val 50000"/>
                <a:gd name="adj4" fmla="val 19149"/>
              </a:avLst>
            </a:prstGeom>
            <a:solidFill>
              <a:srgbClr val="449A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7" name="TextBox 46">
              <a:extLst>
                <a:ext uri="{FF2B5EF4-FFF2-40B4-BE49-F238E27FC236}">
                  <a16:creationId xmlns:a16="http://schemas.microsoft.com/office/drawing/2014/main" id="{73082D61-89BA-4FE8-3C7C-722E0FB3E1BB}"/>
                </a:ext>
              </a:extLst>
            </p:cNvPr>
            <p:cNvSpPr txBox="1"/>
            <p:nvPr/>
          </p:nvSpPr>
          <p:spPr>
            <a:xfrm>
              <a:off x="7427665" y="4196762"/>
              <a:ext cx="3169792" cy="276999"/>
            </a:xfrm>
            <a:prstGeom prst="rect">
              <a:avLst/>
            </a:prstGeom>
            <a:noFill/>
          </p:spPr>
          <p:txBody>
            <a:bodyPr wrap="square" rtlCol="0">
              <a:spAutoFit/>
            </a:bodyPr>
            <a:lstStyle/>
            <a:p>
              <a:pPr algn="ctr"/>
              <a:r>
                <a:rPr lang="en-US" sz="1200" b="1" dirty="0">
                  <a:solidFill>
                    <a:schemeClr val="bg1"/>
                  </a:solidFill>
                  <a:latin typeface="Arial Narrow" panose="020B0604020202020204" pitchFamily="34" charset="0"/>
                  <a:cs typeface="Arial Narrow" panose="020B0604020202020204" pitchFamily="34" charset="0"/>
                </a:rPr>
                <a:t>ANNUAL CYCLE TO MATURE ARCHITECTURE</a:t>
              </a:r>
            </a:p>
          </p:txBody>
        </p:sp>
        <p:sp>
          <p:nvSpPr>
            <p:cNvPr id="48" name="Bent Arrow 47">
              <a:extLst>
                <a:ext uri="{FF2B5EF4-FFF2-40B4-BE49-F238E27FC236}">
                  <a16:creationId xmlns:a16="http://schemas.microsoft.com/office/drawing/2014/main" id="{2A1D5338-11C6-3C95-0A95-3F8F5B5DB78C}"/>
                </a:ext>
              </a:extLst>
            </p:cNvPr>
            <p:cNvSpPr/>
            <p:nvPr/>
          </p:nvSpPr>
          <p:spPr>
            <a:xfrm rot="16200000" flipV="1">
              <a:off x="10755936" y="3898229"/>
              <a:ext cx="636807" cy="478103"/>
            </a:xfrm>
            <a:prstGeom prst="bentArrow">
              <a:avLst>
                <a:gd name="adj1" fmla="val 48536"/>
                <a:gd name="adj2" fmla="val 41982"/>
                <a:gd name="adj3" fmla="val 0"/>
                <a:gd name="adj4" fmla="val 22259"/>
              </a:avLst>
            </a:prstGeom>
            <a:gradFill>
              <a:gsLst>
                <a:gs pos="41000">
                  <a:srgbClr val="7AA148"/>
                </a:gs>
                <a:gs pos="0">
                  <a:srgbClr val="449A6B"/>
                </a:gs>
                <a:gs pos="57000">
                  <a:srgbClr val="E8AE00"/>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9" name="Parallelogram 48">
              <a:extLst>
                <a:ext uri="{FF2B5EF4-FFF2-40B4-BE49-F238E27FC236}">
                  <a16:creationId xmlns:a16="http://schemas.microsoft.com/office/drawing/2014/main" id="{7E711C6E-95D2-ACBA-CF1B-0F9989A88AA2}"/>
                </a:ext>
              </a:extLst>
            </p:cNvPr>
            <p:cNvSpPr/>
            <p:nvPr/>
          </p:nvSpPr>
          <p:spPr>
            <a:xfrm>
              <a:off x="1732716" y="3025522"/>
              <a:ext cx="9666707" cy="771366"/>
            </a:xfrm>
            <a:prstGeom prst="parallelogram">
              <a:avLst>
                <a:gd name="adj" fmla="val 64233"/>
              </a:avLst>
            </a:prstGeom>
            <a:gradFill flip="none" rotWithShape="1">
              <a:gsLst>
                <a:gs pos="0">
                  <a:schemeClr val="tx1">
                    <a:alpha val="0"/>
                  </a:schemeClr>
                </a:gs>
                <a:gs pos="100000">
                  <a:schemeClr val="tx1">
                    <a:alpha val="47156"/>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63BE8402-CCB7-EB2C-A8D1-6B63784707BD}"/>
                </a:ext>
              </a:extLst>
            </p:cNvPr>
            <p:cNvSpPr/>
            <p:nvPr/>
          </p:nvSpPr>
          <p:spPr>
            <a:xfrm>
              <a:off x="10062082" y="2765752"/>
              <a:ext cx="97508" cy="97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51" name="TextBox 50">
              <a:extLst>
                <a:ext uri="{FF2B5EF4-FFF2-40B4-BE49-F238E27FC236}">
                  <a16:creationId xmlns:a16="http://schemas.microsoft.com/office/drawing/2014/main" id="{F3EC5EF8-A331-25FA-644E-5FCA97C3ED50}"/>
                </a:ext>
              </a:extLst>
            </p:cNvPr>
            <p:cNvSpPr txBox="1"/>
            <p:nvPr/>
          </p:nvSpPr>
          <p:spPr>
            <a:xfrm>
              <a:off x="2832936" y="3200189"/>
              <a:ext cx="1233460" cy="461665"/>
            </a:xfrm>
            <a:prstGeom prst="rect">
              <a:avLst/>
            </a:prstGeom>
            <a:noFill/>
          </p:spPr>
          <p:txBody>
            <a:bodyPr wrap="square" rtlCol="0">
              <a:spAutoFit/>
            </a:bodyPr>
            <a:lstStyle/>
            <a:p>
              <a:r>
                <a:rPr lang="en-US" sz="1200" b="1" dirty="0">
                  <a:solidFill>
                    <a:schemeClr val="bg1"/>
                  </a:solidFill>
                  <a:latin typeface="Arial Narrow" panose="020B0604020202020204" pitchFamily="34" charset="0"/>
                  <a:cs typeface="Arial Narrow" panose="020B0604020202020204" pitchFamily="34" charset="0"/>
                </a:rPr>
                <a:t>REVISED ARCHITECTURE</a:t>
              </a:r>
            </a:p>
          </p:txBody>
        </p:sp>
        <p:pic>
          <p:nvPicPr>
            <p:cNvPr id="52" name="Picture 51">
              <a:extLst>
                <a:ext uri="{FF2B5EF4-FFF2-40B4-BE49-F238E27FC236}">
                  <a16:creationId xmlns:a16="http://schemas.microsoft.com/office/drawing/2014/main" id="{598D5381-FEAE-C7AB-C1E6-32A170E24D4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95797" y="2922676"/>
              <a:ext cx="421188" cy="935973"/>
            </a:xfrm>
            <a:prstGeom prst="rect">
              <a:avLst/>
            </a:prstGeom>
            <a:noFill/>
          </p:spPr>
        </p:pic>
        <p:sp>
          <p:nvSpPr>
            <p:cNvPr id="53" name="TextBox 52">
              <a:extLst>
                <a:ext uri="{FF2B5EF4-FFF2-40B4-BE49-F238E27FC236}">
                  <a16:creationId xmlns:a16="http://schemas.microsoft.com/office/drawing/2014/main" id="{4477CC1D-1F5E-0B20-29DD-91EB9A27C816}"/>
                </a:ext>
              </a:extLst>
            </p:cNvPr>
            <p:cNvSpPr txBox="1"/>
            <p:nvPr/>
          </p:nvSpPr>
          <p:spPr>
            <a:xfrm>
              <a:off x="4826025" y="2674594"/>
              <a:ext cx="1183026" cy="646331"/>
            </a:xfrm>
            <a:prstGeom prst="rect">
              <a:avLst/>
            </a:prstGeom>
            <a:noFill/>
          </p:spPr>
          <p:txBody>
            <a:bodyPr wrap="square" rtlCol="0">
              <a:spAutoFit/>
            </a:bodyPr>
            <a:lstStyle/>
            <a:p>
              <a:r>
                <a:rPr lang="en-US" sz="1200" b="1" dirty="0">
                  <a:solidFill>
                    <a:schemeClr val="bg1"/>
                  </a:solidFill>
                  <a:latin typeface="Arial Narrow" panose="020B0604020202020204" pitchFamily="34" charset="0"/>
                  <a:cs typeface="Arial Narrow" panose="020B0604020202020204" pitchFamily="34" charset="0"/>
                </a:rPr>
                <a:t>ARCHITECTURE CONCEPT REVIEW</a:t>
              </a:r>
            </a:p>
          </p:txBody>
        </p:sp>
        <p:sp>
          <p:nvSpPr>
            <p:cNvPr id="54" name="TextBox 53">
              <a:extLst>
                <a:ext uri="{FF2B5EF4-FFF2-40B4-BE49-F238E27FC236}">
                  <a16:creationId xmlns:a16="http://schemas.microsoft.com/office/drawing/2014/main" id="{A20AA290-9AFD-2DA9-4B05-2AA3C11F805B}"/>
                </a:ext>
              </a:extLst>
            </p:cNvPr>
            <p:cNvSpPr txBox="1"/>
            <p:nvPr/>
          </p:nvSpPr>
          <p:spPr>
            <a:xfrm>
              <a:off x="6357733" y="2674594"/>
              <a:ext cx="1361598" cy="461665"/>
            </a:xfrm>
            <a:prstGeom prst="rect">
              <a:avLst/>
            </a:prstGeom>
            <a:noFill/>
          </p:spPr>
          <p:txBody>
            <a:bodyPr wrap="square" rtlCol="0">
              <a:spAutoFit/>
            </a:bodyPr>
            <a:lstStyle/>
            <a:p>
              <a:pPr algn="ctr"/>
              <a:r>
                <a:rPr lang="en-US" sz="1200" b="1" dirty="0">
                  <a:solidFill>
                    <a:schemeClr val="bg1"/>
                  </a:solidFill>
                  <a:latin typeface="Arial Narrow" panose="020B0604020202020204" pitchFamily="34" charset="0"/>
                  <a:cs typeface="Arial Narrow" panose="020B0604020202020204" pitchFamily="34" charset="0"/>
                </a:rPr>
                <a:t>ARCHITECTURE CONFIRMATION</a:t>
              </a:r>
            </a:p>
          </p:txBody>
        </p:sp>
        <p:sp>
          <p:nvSpPr>
            <p:cNvPr id="55" name="TextBox 54">
              <a:extLst>
                <a:ext uri="{FF2B5EF4-FFF2-40B4-BE49-F238E27FC236}">
                  <a16:creationId xmlns:a16="http://schemas.microsoft.com/office/drawing/2014/main" id="{A24BACC7-7EE2-9408-DAE9-E934623EC7D2}"/>
                </a:ext>
              </a:extLst>
            </p:cNvPr>
            <p:cNvSpPr txBox="1"/>
            <p:nvPr/>
          </p:nvSpPr>
          <p:spPr>
            <a:xfrm>
              <a:off x="8036052" y="2759658"/>
              <a:ext cx="2003368" cy="461665"/>
            </a:xfrm>
            <a:prstGeom prst="rect">
              <a:avLst/>
            </a:prstGeom>
            <a:noFill/>
          </p:spPr>
          <p:txBody>
            <a:bodyPr wrap="square" rtlCol="0">
              <a:spAutoFit/>
            </a:bodyPr>
            <a:lstStyle/>
            <a:p>
              <a:r>
                <a:rPr lang="en-US" sz="1200" b="1" dirty="0">
                  <a:solidFill>
                    <a:schemeClr val="bg1"/>
                  </a:solidFill>
                  <a:latin typeface="Arial Narrow" panose="020B0604020202020204" pitchFamily="34" charset="0"/>
                  <a:cs typeface="Arial Narrow" panose="020B0604020202020204" pitchFamily="34" charset="0"/>
                </a:rPr>
                <a:t>ARCHITECTURE DEFINITION DOCUMENT EXPANSION</a:t>
              </a:r>
            </a:p>
          </p:txBody>
        </p:sp>
        <p:sp>
          <p:nvSpPr>
            <p:cNvPr id="56" name="TextBox 55">
              <a:extLst>
                <a:ext uri="{FF2B5EF4-FFF2-40B4-BE49-F238E27FC236}">
                  <a16:creationId xmlns:a16="http://schemas.microsoft.com/office/drawing/2014/main" id="{D3560371-FA1B-93CD-C9D7-CCEF5C0900D7}"/>
                </a:ext>
              </a:extLst>
            </p:cNvPr>
            <p:cNvSpPr txBox="1"/>
            <p:nvPr/>
          </p:nvSpPr>
          <p:spPr>
            <a:xfrm>
              <a:off x="8036052" y="3242721"/>
              <a:ext cx="1547865" cy="461665"/>
            </a:xfrm>
            <a:prstGeom prst="rect">
              <a:avLst/>
            </a:prstGeom>
            <a:noFill/>
          </p:spPr>
          <p:txBody>
            <a:bodyPr wrap="square" rtlCol="0">
              <a:spAutoFit/>
            </a:bodyPr>
            <a:lstStyle/>
            <a:p>
              <a:r>
                <a:rPr lang="en-US" sz="1200" b="1" dirty="0">
                  <a:solidFill>
                    <a:schemeClr val="bg1"/>
                  </a:solidFill>
                  <a:latin typeface="Arial Narrow" panose="020B0604020202020204" pitchFamily="34" charset="0"/>
                  <a:cs typeface="Arial Narrow" panose="020B0604020202020204" pitchFamily="34" charset="0"/>
                </a:rPr>
                <a:t>REFINED/EXPANDED ARCHITECTURE</a:t>
              </a:r>
            </a:p>
          </p:txBody>
        </p:sp>
        <p:sp>
          <p:nvSpPr>
            <p:cNvPr id="57" name="Rectangle 56">
              <a:extLst>
                <a:ext uri="{FF2B5EF4-FFF2-40B4-BE49-F238E27FC236}">
                  <a16:creationId xmlns:a16="http://schemas.microsoft.com/office/drawing/2014/main" id="{3859E0F7-6176-FAFE-AF09-08AAFCDAFD20}"/>
                </a:ext>
              </a:extLst>
            </p:cNvPr>
            <p:cNvSpPr/>
            <p:nvPr/>
          </p:nvSpPr>
          <p:spPr>
            <a:xfrm>
              <a:off x="4788596" y="2765752"/>
              <a:ext cx="97508" cy="97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58" name="Rectangle 57">
              <a:extLst>
                <a:ext uri="{FF2B5EF4-FFF2-40B4-BE49-F238E27FC236}">
                  <a16:creationId xmlns:a16="http://schemas.microsoft.com/office/drawing/2014/main" id="{2B847D37-7049-6593-9955-F9FE51973039}"/>
                </a:ext>
              </a:extLst>
            </p:cNvPr>
            <p:cNvSpPr/>
            <p:nvPr/>
          </p:nvSpPr>
          <p:spPr>
            <a:xfrm>
              <a:off x="6383480" y="2765752"/>
              <a:ext cx="97508" cy="97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59" name="Rectangle 58">
              <a:extLst>
                <a:ext uri="{FF2B5EF4-FFF2-40B4-BE49-F238E27FC236}">
                  <a16:creationId xmlns:a16="http://schemas.microsoft.com/office/drawing/2014/main" id="{501A3D70-F438-4CBE-06AE-29CD91413710}"/>
                </a:ext>
              </a:extLst>
            </p:cNvPr>
            <p:cNvSpPr/>
            <p:nvPr/>
          </p:nvSpPr>
          <p:spPr>
            <a:xfrm>
              <a:off x="2774670" y="2509834"/>
              <a:ext cx="97508" cy="97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60" name="Rectangle 59">
              <a:extLst>
                <a:ext uri="{FF2B5EF4-FFF2-40B4-BE49-F238E27FC236}">
                  <a16:creationId xmlns:a16="http://schemas.microsoft.com/office/drawing/2014/main" id="{D5E00482-2B6F-3006-1715-8489934E989E}"/>
                </a:ext>
              </a:extLst>
            </p:cNvPr>
            <p:cNvSpPr/>
            <p:nvPr/>
          </p:nvSpPr>
          <p:spPr>
            <a:xfrm>
              <a:off x="2774670" y="2808284"/>
              <a:ext cx="97508" cy="97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61" name="Rectangle 60">
              <a:extLst>
                <a:ext uri="{FF2B5EF4-FFF2-40B4-BE49-F238E27FC236}">
                  <a16:creationId xmlns:a16="http://schemas.microsoft.com/office/drawing/2014/main" id="{2D08AF40-6DDC-4267-0007-BB866E0991D8}"/>
                </a:ext>
              </a:extLst>
            </p:cNvPr>
            <p:cNvSpPr/>
            <p:nvPr/>
          </p:nvSpPr>
          <p:spPr>
            <a:xfrm>
              <a:off x="2774670" y="3287709"/>
              <a:ext cx="97508" cy="97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62" name="Rectangle 61">
              <a:extLst>
                <a:ext uri="{FF2B5EF4-FFF2-40B4-BE49-F238E27FC236}">
                  <a16:creationId xmlns:a16="http://schemas.microsoft.com/office/drawing/2014/main" id="{B8039840-AD25-D520-73E2-9FA1405BF8F8}"/>
                </a:ext>
              </a:extLst>
            </p:cNvPr>
            <p:cNvSpPr/>
            <p:nvPr/>
          </p:nvSpPr>
          <p:spPr>
            <a:xfrm>
              <a:off x="7954216" y="2850816"/>
              <a:ext cx="97508" cy="97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63" name="Rectangle 62">
              <a:extLst>
                <a:ext uri="{FF2B5EF4-FFF2-40B4-BE49-F238E27FC236}">
                  <a16:creationId xmlns:a16="http://schemas.microsoft.com/office/drawing/2014/main" id="{66E8C48F-609C-48F4-93F3-A89FAE3A4F9D}"/>
                </a:ext>
              </a:extLst>
            </p:cNvPr>
            <p:cNvSpPr/>
            <p:nvPr/>
          </p:nvSpPr>
          <p:spPr>
            <a:xfrm>
              <a:off x="7954216" y="3330241"/>
              <a:ext cx="97508" cy="975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64" name="TextBox 63">
              <a:extLst>
                <a:ext uri="{FF2B5EF4-FFF2-40B4-BE49-F238E27FC236}">
                  <a16:creationId xmlns:a16="http://schemas.microsoft.com/office/drawing/2014/main" id="{129C8BE3-BDBE-3918-3FFC-B470918EF224}"/>
                </a:ext>
              </a:extLst>
            </p:cNvPr>
            <p:cNvSpPr txBox="1"/>
            <p:nvPr/>
          </p:nvSpPr>
          <p:spPr>
            <a:xfrm>
              <a:off x="10120777" y="2674594"/>
              <a:ext cx="1183026" cy="646331"/>
            </a:xfrm>
            <a:prstGeom prst="rect">
              <a:avLst/>
            </a:prstGeom>
            <a:noFill/>
          </p:spPr>
          <p:txBody>
            <a:bodyPr wrap="square" rtlCol="0">
              <a:spAutoFit/>
            </a:bodyPr>
            <a:lstStyle/>
            <a:p>
              <a:r>
                <a:rPr lang="en-US" sz="1200" b="1" dirty="0">
                  <a:solidFill>
                    <a:schemeClr val="bg1"/>
                  </a:solidFill>
                  <a:latin typeface="Arial Narrow" panose="020B0604020202020204" pitchFamily="34" charset="0"/>
                  <a:cs typeface="Arial Narrow" panose="020B0604020202020204" pitchFamily="34" charset="0"/>
                </a:rPr>
                <a:t>ARCHITECTURE CONCEPT REVIEW</a:t>
              </a:r>
            </a:p>
          </p:txBody>
        </p:sp>
        <p:pic>
          <p:nvPicPr>
            <p:cNvPr id="65" name="Picture 64">
              <a:extLst>
                <a:ext uri="{FF2B5EF4-FFF2-40B4-BE49-F238E27FC236}">
                  <a16:creationId xmlns:a16="http://schemas.microsoft.com/office/drawing/2014/main" id="{CDBC1064-746C-9C15-96EF-8681A8CE21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04904" y="2922676"/>
              <a:ext cx="421188" cy="935973"/>
            </a:xfrm>
            <a:prstGeom prst="rect">
              <a:avLst/>
            </a:prstGeom>
            <a:noFill/>
          </p:spPr>
        </p:pic>
        <p:sp>
          <p:nvSpPr>
            <p:cNvPr id="66" name="TextBox 65">
              <a:extLst>
                <a:ext uri="{FF2B5EF4-FFF2-40B4-BE49-F238E27FC236}">
                  <a16:creationId xmlns:a16="http://schemas.microsoft.com/office/drawing/2014/main" id="{32AB78D1-FEB1-FA24-24EB-27C3CA468C07}"/>
                </a:ext>
              </a:extLst>
            </p:cNvPr>
            <p:cNvSpPr txBox="1"/>
            <p:nvPr/>
          </p:nvSpPr>
          <p:spPr>
            <a:xfrm>
              <a:off x="2832935" y="2717126"/>
              <a:ext cx="1682193" cy="461665"/>
            </a:xfrm>
            <a:prstGeom prst="rect">
              <a:avLst/>
            </a:prstGeom>
            <a:noFill/>
          </p:spPr>
          <p:txBody>
            <a:bodyPr wrap="square" rtlCol="0">
              <a:spAutoFit/>
            </a:bodyPr>
            <a:lstStyle/>
            <a:p>
              <a:r>
                <a:rPr lang="en-US" sz="1200" b="1" dirty="0">
                  <a:solidFill>
                    <a:schemeClr val="bg1"/>
                  </a:solidFill>
                  <a:latin typeface="Arial Narrow" panose="020B0604020202020204" pitchFamily="34" charset="0"/>
                  <a:cs typeface="Arial Narrow" panose="020B0604020202020204" pitchFamily="34" charset="0"/>
                </a:rPr>
                <a:t>ARCHITECTURE DEFINITION DOCUMENT</a:t>
              </a:r>
            </a:p>
          </p:txBody>
        </p:sp>
        <p:pic>
          <p:nvPicPr>
            <p:cNvPr id="67" name="Picture 66">
              <a:extLst>
                <a:ext uri="{FF2B5EF4-FFF2-40B4-BE49-F238E27FC236}">
                  <a16:creationId xmlns:a16="http://schemas.microsoft.com/office/drawing/2014/main" id="{6E5A15A6-E6CF-B9BE-A482-F15933649DF0}"/>
                </a:ext>
              </a:extLst>
            </p:cNvPr>
            <p:cNvPicPr>
              <a:picLocks noChangeAspect="1"/>
            </p:cNvPicPr>
            <p:nvPr/>
          </p:nvPicPr>
          <p:blipFill>
            <a:blip r:embed="rId8"/>
            <a:stretch>
              <a:fillRect/>
            </a:stretch>
          </p:blipFill>
          <p:spPr>
            <a:xfrm>
              <a:off x="4881805" y="3320925"/>
              <a:ext cx="694494" cy="898636"/>
            </a:xfrm>
            <a:prstGeom prst="rect">
              <a:avLst/>
            </a:prstGeom>
            <a:ln w="6350">
              <a:solidFill>
                <a:schemeClr val="bg1"/>
              </a:solidFill>
            </a:ln>
            <a:effectLst>
              <a:outerShdw blurRad="50800" dist="38100" dir="2700000" algn="tl" rotWithShape="0">
                <a:prstClr val="black">
                  <a:alpha val="40000"/>
                </a:prstClr>
              </a:outerShdw>
            </a:effectLst>
          </p:spPr>
        </p:pic>
        <p:pic>
          <p:nvPicPr>
            <p:cNvPr id="68" name="Picture 67">
              <a:extLst>
                <a:ext uri="{FF2B5EF4-FFF2-40B4-BE49-F238E27FC236}">
                  <a16:creationId xmlns:a16="http://schemas.microsoft.com/office/drawing/2014/main" id="{8FADBC64-5A70-BE64-200A-03FA4A64122F}"/>
                </a:ext>
              </a:extLst>
            </p:cNvPr>
            <p:cNvPicPr>
              <a:picLocks noChangeAspect="1"/>
            </p:cNvPicPr>
            <p:nvPr/>
          </p:nvPicPr>
          <p:blipFill>
            <a:blip r:embed="rId9"/>
            <a:srcRect/>
            <a:stretch/>
          </p:blipFill>
          <p:spPr>
            <a:xfrm>
              <a:off x="4003609" y="3320925"/>
              <a:ext cx="690060" cy="890464"/>
            </a:xfrm>
            <a:prstGeom prst="rect">
              <a:avLst/>
            </a:prstGeom>
            <a:ln w="9525">
              <a:solidFill>
                <a:schemeClr val="tx1"/>
              </a:solidFill>
            </a:ln>
            <a:effectLst>
              <a:outerShdw blurRad="50800" dist="38100" dir="2700000" algn="tl" rotWithShape="0">
                <a:prstClr val="black">
                  <a:alpha val="40000"/>
                </a:prstClr>
              </a:outerShdw>
            </a:effectLst>
          </p:spPr>
        </p:pic>
        <p:grpSp>
          <p:nvGrpSpPr>
            <p:cNvPr id="69" name="Group 68">
              <a:extLst>
                <a:ext uri="{FF2B5EF4-FFF2-40B4-BE49-F238E27FC236}">
                  <a16:creationId xmlns:a16="http://schemas.microsoft.com/office/drawing/2014/main" id="{6C2DEC44-4CBE-D01B-39E4-2242B9B2ABE7}"/>
                </a:ext>
              </a:extLst>
            </p:cNvPr>
            <p:cNvGrpSpPr/>
            <p:nvPr/>
          </p:nvGrpSpPr>
          <p:grpSpPr>
            <a:xfrm>
              <a:off x="6850369" y="3320254"/>
              <a:ext cx="986635" cy="902552"/>
              <a:chOff x="8879123" y="1507872"/>
              <a:chExt cx="2523372" cy="2308324"/>
            </a:xfrm>
          </p:grpSpPr>
          <p:pic>
            <p:nvPicPr>
              <p:cNvPr id="71" name="Picture 70" descr="Graphical user interface&#10;&#10;Description automatically generated">
                <a:extLst>
                  <a:ext uri="{FF2B5EF4-FFF2-40B4-BE49-F238E27FC236}">
                    <a16:creationId xmlns:a16="http://schemas.microsoft.com/office/drawing/2014/main" id="{35F6E370-3427-2DD8-FC34-ADB871FFB4AD}"/>
                  </a:ext>
                </a:extLst>
              </p:cNvPr>
              <p:cNvPicPr>
                <a:picLocks noChangeAspect="1"/>
              </p:cNvPicPr>
              <p:nvPr/>
            </p:nvPicPr>
            <p:blipFill>
              <a:blip r:embed="rId10"/>
              <a:stretch>
                <a:fillRect/>
              </a:stretch>
            </p:blipFill>
            <p:spPr>
              <a:xfrm>
                <a:off x="8879123" y="1507872"/>
                <a:ext cx="1782409" cy="2308324"/>
              </a:xfrm>
              <a:prstGeom prst="rect">
                <a:avLst/>
              </a:prstGeom>
              <a:ln>
                <a:solidFill>
                  <a:schemeClr val="bg2">
                    <a:lumMod val="50000"/>
                  </a:schemeClr>
                </a:solidFill>
              </a:ln>
              <a:effectLst>
                <a:outerShdw blurRad="50800" dist="38100" dir="2700000" algn="tl" rotWithShape="0">
                  <a:prstClr val="black">
                    <a:alpha val="40000"/>
                  </a:prstClr>
                </a:outerShdw>
              </a:effectLst>
            </p:spPr>
          </p:pic>
          <p:pic>
            <p:nvPicPr>
              <p:cNvPr id="72" name="Picture 71">
                <a:extLst>
                  <a:ext uri="{FF2B5EF4-FFF2-40B4-BE49-F238E27FC236}">
                    <a16:creationId xmlns:a16="http://schemas.microsoft.com/office/drawing/2014/main" id="{7DAC90D8-2598-A7DC-7391-1BCE6B0ECC1D}"/>
                  </a:ext>
                </a:extLst>
              </p:cNvPr>
              <p:cNvPicPr>
                <a:picLocks noChangeAspect="1"/>
              </p:cNvPicPr>
              <p:nvPr/>
            </p:nvPicPr>
            <p:blipFill>
              <a:blip r:embed="rId11"/>
              <a:srcRect/>
              <a:stretch/>
            </p:blipFill>
            <p:spPr>
              <a:xfrm>
                <a:off x="9638166" y="1507872"/>
                <a:ext cx="1764329" cy="2283562"/>
              </a:xfrm>
              <a:prstGeom prst="rect">
                <a:avLst/>
              </a:prstGeom>
              <a:ln>
                <a:solidFill>
                  <a:schemeClr val="bg2">
                    <a:lumMod val="50000"/>
                  </a:schemeClr>
                </a:solidFill>
              </a:ln>
              <a:effectLst>
                <a:outerShdw blurRad="50800" dist="38100" dir="2700000" algn="tl" rotWithShape="0">
                  <a:prstClr val="black">
                    <a:alpha val="40000"/>
                  </a:prstClr>
                </a:outerShdw>
              </a:effectLst>
            </p:spPr>
          </p:pic>
        </p:grpSp>
        <p:pic>
          <p:nvPicPr>
            <p:cNvPr id="70" name="Picture 69" descr="A cover of a magazine with a space suit and a planet&#10;&#10;Description automatically generated">
              <a:extLst>
                <a:ext uri="{FF2B5EF4-FFF2-40B4-BE49-F238E27FC236}">
                  <a16:creationId xmlns:a16="http://schemas.microsoft.com/office/drawing/2014/main" id="{BE82D564-2532-891C-053D-C7AAED1176ED}"/>
                </a:ext>
              </a:extLst>
            </p:cNvPr>
            <p:cNvPicPr>
              <a:picLocks noChangeAspect="1"/>
            </p:cNvPicPr>
            <p:nvPr/>
          </p:nvPicPr>
          <p:blipFill>
            <a:blip r:embed="rId12"/>
            <a:stretch>
              <a:fillRect/>
            </a:stretch>
          </p:blipFill>
          <p:spPr>
            <a:xfrm>
              <a:off x="10200501" y="3320253"/>
              <a:ext cx="671648" cy="895953"/>
            </a:xfrm>
            <a:prstGeom prst="rect">
              <a:avLst/>
            </a:prstGeom>
            <a:ln>
              <a:solidFill>
                <a:schemeClr val="bg1"/>
              </a:solidFill>
            </a:ln>
          </p:spPr>
        </p:pic>
      </p:grpSp>
      <p:sp>
        <p:nvSpPr>
          <p:cNvPr id="73" name="TextBox 72">
            <a:extLst>
              <a:ext uri="{FF2B5EF4-FFF2-40B4-BE49-F238E27FC236}">
                <a16:creationId xmlns:a16="http://schemas.microsoft.com/office/drawing/2014/main" id="{0B1AB883-52F6-3F90-AE55-F205C71581EE}"/>
              </a:ext>
            </a:extLst>
          </p:cNvPr>
          <p:cNvSpPr txBox="1"/>
          <p:nvPr/>
        </p:nvSpPr>
        <p:spPr>
          <a:xfrm>
            <a:off x="1018857" y="4722628"/>
            <a:ext cx="1028494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effectLst/>
                <a:uLnTx/>
                <a:uFillTx/>
                <a:latin typeface="Arial" panose="020B0604020202020204" pitchFamily="34" charset="0"/>
                <a:ea typeface="ＭＳ Ｐゴシック"/>
                <a:cs typeface="Arial" panose="020B0604020202020204" pitchFamily="34" charset="0"/>
              </a:rPr>
              <a:t>KEY COMPONENTS OF THE APPROACH</a:t>
            </a:r>
          </a:p>
        </p:txBody>
      </p:sp>
      <p:grpSp>
        <p:nvGrpSpPr>
          <p:cNvPr id="85" name="Group 84">
            <a:extLst>
              <a:ext uri="{FF2B5EF4-FFF2-40B4-BE49-F238E27FC236}">
                <a16:creationId xmlns:a16="http://schemas.microsoft.com/office/drawing/2014/main" id="{5011E462-8F61-7870-0AF0-DF06E835B3E8}"/>
              </a:ext>
            </a:extLst>
          </p:cNvPr>
          <p:cNvGrpSpPr/>
          <p:nvPr/>
        </p:nvGrpSpPr>
        <p:grpSpPr>
          <a:xfrm>
            <a:off x="4308293" y="5229659"/>
            <a:ext cx="3528711" cy="1095018"/>
            <a:chOff x="4308293" y="5229659"/>
            <a:chExt cx="3528711" cy="1095018"/>
          </a:xfrm>
        </p:grpSpPr>
        <p:sp>
          <p:nvSpPr>
            <p:cNvPr id="74" name="Rectangle 73">
              <a:extLst>
                <a:ext uri="{FF2B5EF4-FFF2-40B4-BE49-F238E27FC236}">
                  <a16:creationId xmlns:a16="http://schemas.microsoft.com/office/drawing/2014/main" id="{65D86AE4-A1E2-8B46-DC42-769D4A64CDD2}"/>
                </a:ext>
              </a:extLst>
            </p:cNvPr>
            <p:cNvSpPr/>
            <p:nvPr/>
          </p:nvSpPr>
          <p:spPr>
            <a:xfrm>
              <a:off x="4524854" y="5229659"/>
              <a:ext cx="3312150" cy="1095018"/>
            </a:xfrm>
            <a:prstGeom prst="rect">
              <a:avLst/>
            </a:prstGeom>
            <a:solidFill>
              <a:srgbClr val="4714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600" b="1" i="0"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ARCHITECTURE FRAMEWORK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Organizational construct to ensure system/element relationships are understood and gaps can be identified</a:t>
              </a:r>
            </a:p>
          </p:txBody>
        </p:sp>
        <p:sp>
          <p:nvSpPr>
            <p:cNvPr id="76" name="Oval 75">
              <a:extLst>
                <a:ext uri="{FF2B5EF4-FFF2-40B4-BE49-F238E27FC236}">
                  <a16:creationId xmlns:a16="http://schemas.microsoft.com/office/drawing/2014/main" id="{65C80C40-9008-4F02-30AF-51C83D59516F}"/>
                </a:ext>
              </a:extLst>
            </p:cNvPr>
            <p:cNvSpPr/>
            <p:nvPr/>
          </p:nvSpPr>
          <p:spPr>
            <a:xfrm>
              <a:off x="4308293" y="5615866"/>
              <a:ext cx="366943" cy="366943"/>
            </a:xfrm>
            <a:prstGeom prst="ellipse">
              <a:avLst/>
            </a:prstGeom>
            <a:solidFill>
              <a:srgbClr val="4714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6" name="Group 85">
            <a:extLst>
              <a:ext uri="{FF2B5EF4-FFF2-40B4-BE49-F238E27FC236}">
                <a16:creationId xmlns:a16="http://schemas.microsoft.com/office/drawing/2014/main" id="{A507B06D-3C4D-4B25-286A-F2E45037C787}"/>
              </a:ext>
            </a:extLst>
          </p:cNvPr>
          <p:cNvGrpSpPr/>
          <p:nvPr/>
        </p:nvGrpSpPr>
        <p:grpSpPr>
          <a:xfrm>
            <a:off x="8098632" y="5232040"/>
            <a:ext cx="3215197" cy="1095018"/>
            <a:chOff x="8098632" y="5232040"/>
            <a:chExt cx="3215197" cy="1095018"/>
          </a:xfrm>
        </p:grpSpPr>
        <p:sp>
          <p:nvSpPr>
            <p:cNvPr id="77" name="Oval 76">
              <a:extLst>
                <a:ext uri="{FF2B5EF4-FFF2-40B4-BE49-F238E27FC236}">
                  <a16:creationId xmlns:a16="http://schemas.microsoft.com/office/drawing/2014/main" id="{623D0809-EE48-543D-177D-5E6C5BF21C9D}"/>
                </a:ext>
              </a:extLst>
            </p:cNvPr>
            <p:cNvSpPr/>
            <p:nvPr/>
          </p:nvSpPr>
          <p:spPr>
            <a:xfrm>
              <a:off x="8098632" y="5615866"/>
              <a:ext cx="366943" cy="366943"/>
            </a:xfrm>
            <a:prstGeom prst="ellipse">
              <a:avLst/>
            </a:prstGeom>
            <a:solidFill>
              <a:srgbClr val="4714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2720752E-6EB1-C888-1B4A-3401486F9BA4}"/>
                </a:ext>
              </a:extLst>
            </p:cNvPr>
            <p:cNvSpPr/>
            <p:nvPr/>
          </p:nvSpPr>
          <p:spPr>
            <a:xfrm>
              <a:off x="8330661" y="5232040"/>
              <a:ext cx="2983168" cy="1095018"/>
            </a:xfrm>
            <a:prstGeom prst="rect">
              <a:avLst/>
            </a:prstGeom>
            <a:solidFill>
              <a:srgbClr val="4714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600" b="1" i="0"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PROCESS AND PRODUCTS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Clear communication and review integration paths for stakeholders</a:t>
              </a:r>
            </a:p>
          </p:txBody>
        </p:sp>
      </p:grpSp>
      <p:grpSp>
        <p:nvGrpSpPr>
          <p:cNvPr id="84" name="Group 83">
            <a:extLst>
              <a:ext uri="{FF2B5EF4-FFF2-40B4-BE49-F238E27FC236}">
                <a16:creationId xmlns:a16="http://schemas.microsoft.com/office/drawing/2014/main" id="{9D1B41E7-BF59-1D1C-158B-65187248365F}"/>
              </a:ext>
            </a:extLst>
          </p:cNvPr>
          <p:cNvGrpSpPr/>
          <p:nvPr/>
        </p:nvGrpSpPr>
        <p:grpSpPr>
          <a:xfrm>
            <a:off x="798180" y="5232040"/>
            <a:ext cx="3203846" cy="1095018"/>
            <a:chOff x="798180" y="5232040"/>
            <a:chExt cx="3203846" cy="1095018"/>
          </a:xfrm>
        </p:grpSpPr>
        <p:sp>
          <p:nvSpPr>
            <p:cNvPr id="75" name="Oval 74">
              <a:extLst>
                <a:ext uri="{FF2B5EF4-FFF2-40B4-BE49-F238E27FC236}">
                  <a16:creationId xmlns:a16="http://schemas.microsoft.com/office/drawing/2014/main" id="{7105D083-69E4-B31C-F592-9F6B39975975}"/>
                </a:ext>
              </a:extLst>
            </p:cNvPr>
            <p:cNvSpPr/>
            <p:nvPr/>
          </p:nvSpPr>
          <p:spPr>
            <a:xfrm>
              <a:off x="798180" y="5615866"/>
              <a:ext cx="366943" cy="366943"/>
            </a:xfrm>
            <a:prstGeom prst="ellipse">
              <a:avLst/>
            </a:prstGeom>
            <a:solidFill>
              <a:srgbClr val="4714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4D64F291-1123-BECE-11F6-E4017C5C1AF9}"/>
                </a:ext>
              </a:extLst>
            </p:cNvPr>
            <p:cNvSpPr/>
            <p:nvPr/>
          </p:nvSpPr>
          <p:spPr>
            <a:xfrm>
              <a:off x="1018858" y="5232040"/>
              <a:ext cx="2983168" cy="1095018"/>
            </a:xfrm>
            <a:prstGeom prst="rect">
              <a:avLst/>
            </a:prstGeom>
            <a:solidFill>
              <a:srgbClr val="4714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600" b="1"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TRACEABILITY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Decomposition of Blueprint Objectives to executing Architecture elements</a:t>
              </a:r>
            </a:p>
          </p:txBody>
        </p:sp>
      </p:grpSp>
      <p:grpSp>
        <p:nvGrpSpPr>
          <p:cNvPr id="80" name="Group 79">
            <a:extLst>
              <a:ext uri="{FF2B5EF4-FFF2-40B4-BE49-F238E27FC236}">
                <a16:creationId xmlns:a16="http://schemas.microsoft.com/office/drawing/2014/main" id="{D3748276-5196-6D82-8E9A-190351EF4031}"/>
              </a:ext>
            </a:extLst>
          </p:cNvPr>
          <p:cNvGrpSpPr/>
          <p:nvPr/>
        </p:nvGrpSpPr>
        <p:grpSpPr>
          <a:xfrm>
            <a:off x="463236" y="2117535"/>
            <a:ext cx="1777094" cy="1777094"/>
            <a:chOff x="582958" y="2117535"/>
            <a:chExt cx="1777094" cy="1777094"/>
          </a:xfrm>
        </p:grpSpPr>
        <p:pic>
          <p:nvPicPr>
            <p:cNvPr id="81" name="Picture 80" descr="A close up of a planet&#10;&#10;Description automatically generated">
              <a:extLst>
                <a:ext uri="{FF2B5EF4-FFF2-40B4-BE49-F238E27FC236}">
                  <a16:creationId xmlns:a16="http://schemas.microsoft.com/office/drawing/2014/main" id="{8EFC7308-A546-AD01-793A-0150E1A7B12B}"/>
                </a:ext>
              </a:extLst>
            </p:cNvPr>
            <p:cNvPicPr>
              <a:picLocks noChangeAspect="1"/>
            </p:cNvPicPr>
            <p:nvPr/>
          </p:nvPicPr>
          <p:blipFill>
            <a:blip r:embed="rId13"/>
            <a:stretch>
              <a:fillRect/>
            </a:stretch>
          </p:blipFill>
          <p:spPr>
            <a:xfrm>
              <a:off x="582958" y="2117535"/>
              <a:ext cx="1777094" cy="1777094"/>
            </a:xfrm>
            <a:prstGeom prst="rect">
              <a:avLst/>
            </a:prstGeom>
          </p:spPr>
        </p:pic>
        <p:sp>
          <p:nvSpPr>
            <p:cNvPr id="82" name="TextBox 81">
              <a:extLst>
                <a:ext uri="{FF2B5EF4-FFF2-40B4-BE49-F238E27FC236}">
                  <a16:creationId xmlns:a16="http://schemas.microsoft.com/office/drawing/2014/main" id="{0381F780-3468-B827-FF42-D6B2BEB89E2A}"/>
                </a:ext>
              </a:extLst>
            </p:cNvPr>
            <p:cNvSpPr txBox="1"/>
            <p:nvPr/>
          </p:nvSpPr>
          <p:spPr>
            <a:xfrm>
              <a:off x="771425" y="2781056"/>
              <a:ext cx="1335919" cy="461665"/>
            </a:xfrm>
            <a:prstGeom prst="rect">
              <a:avLst/>
            </a:prstGeom>
            <a:noFill/>
          </p:spPr>
          <p:txBody>
            <a:bodyPr wrap="square" rtlCol="0">
              <a:spAutoFit/>
            </a:bodyPr>
            <a:lstStyle/>
            <a:p>
              <a:pPr algn="ctr"/>
              <a:r>
                <a:rPr lang="en-US" sz="1200" b="1" dirty="0">
                  <a:solidFill>
                    <a:schemeClr val="bg1"/>
                  </a:solidFill>
                  <a:effectLst>
                    <a:outerShdw blurRad="50800" dist="38100" dir="2700000" algn="tl" rotWithShape="0">
                      <a:prstClr val="black">
                        <a:alpha val="40000"/>
                      </a:prstClr>
                    </a:outerShdw>
                  </a:effectLst>
                  <a:latin typeface="Arial Narrow" panose="020B0604020202020204" pitchFamily="34" charset="0"/>
                  <a:cs typeface="Arial Narrow" panose="020B0604020202020204" pitchFamily="34" charset="0"/>
                </a:rPr>
                <a:t>MOON TO MARS OBJECTIVES</a:t>
              </a:r>
            </a:p>
          </p:txBody>
        </p:sp>
      </p:grpSp>
      <p:sp>
        <p:nvSpPr>
          <p:cNvPr id="83" name="TextBox 82">
            <a:extLst>
              <a:ext uri="{FF2B5EF4-FFF2-40B4-BE49-F238E27FC236}">
                <a16:creationId xmlns:a16="http://schemas.microsoft.com/office/drawing/2014/main" id="{61D67A66-B188-659E-3F28-3BC7F30622CF}"/>
              </a:ext>
            </a:extLst>
          </p:cNvPr>
          <p:cNvSpPr txBox="1"/>
          <p:nvPr/>
        </p:nvSpPr>
        <p:spPr>
          <a:xfrm>
            <a:off x="434072" y="1398714"/>
            <a:ext cx="11379169" cy="646331"/>
          </a:xfrm>
          <a:prstGeom prst="rect">
            <a:avLst/>
          </a:prstGeom>
          <a:noFill/>
          <a:ln>
            <a:noFill/>
          </a:ln>
        </p:spPr>
        <p:style>
          <a:lnRef idx="1">
            <a:schemeClr val="accent6"/>
          </a:lnRef>
          <a:fillRef idx="3">
            <a:schemeClr val="accent6"/>
          </a:fillRef>
          <a:effectRef idx="2">
            <a:schemeClr val="accent6"/>
          </a:effectRef>
          <a:fontRef idx="minor">
            <a:schemeClr val="lt1"/>
          </a:fontRef>
        </p:style>
        <p:txBody>
          <a:bodyPr rtlCol="0" anchor="ct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prstClr val="white"/>
                </a:solidFill>
                <a:effectLst/>
                <a:uLnTx/>
                <a:uFillTx/>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defRPr/>
            </a:pPr>
            <a:r>
              <a:rPr kumimoji="0" lang="en-US" sz="2400" b="0" u="none" strike="noStrike" kern="1200" cap="none" spc="0" normalizeH="0" baseline="0" noProof="0" dirty="0">
                <a:ln>
                  <a:noFill/>
                </a:ln>
                <a:solidFill>
                  <a:schemeClr val="tx1"/>
                </a:solidFill>
                <a:effectLst/>
                <a:uLnTx/>
                <a:uFillTx/>
                <a:latin typeface="Arial"/>
                <a:cs typeface="Arial"/>
              </a:rPr>
              <a:t>Formulating an</a:t>
            </a:r>
            <a:r>
              <a:rPr kumimoji="0" lang="en-US" sz="2400" b="0" u="none" strike="noStrike" kern="1200" cap="none" spc="0" normalizeH="0" noProof="0" dirty="0">
                <a:ln>
                  <a:noFill/>
                </a:ln>
                <a:solidFill>
                  <a:schemeClr val="tx1"/>
                </a:solidFill>
                <a:effectLst/>
                <a:uLnTx/>
                <a:uFillTx/>
                <a:latin typeface="Arial"/>
                <a:cs typeface="Arial"/>
              </a:rPr>
              <a:t> </a:t>
            </a:r>
            <a:r>
              <a:rPr kumimoji="0" lang="en-US" sz="2400" b="0" u="none" strike="noStrike" kern="1200" cap="none" spc="0" normalizeH="0" baseline="0" noProof="0" dirty="0">
                <a:ln>
                  <a:noFill/>
                </a:ln>
                <a:solidFill>
                  <a:schemeClr val="tx1"/>
                </a:solidFill>
                <a:effectLst/>
                <a:uLnTx/>
                <a:uFillTx/>
                <a:latin typeface="Arial"/>
                <a:cs typeface="Arial"/>
              </a:rPr>
              <a:t>Architecture and Exploration </a:t>
            </a:r>
            <a:r>
              <a:rPr lang="en-US" sz="2400" b="0" dirty="0">
                <a:solidFill>
                  <a:schemeClr val="tx1"/>
                </a:solidFill>
                <a:latin typeface="Arial"/>
                <a:cs typeface="Arial"/>
              </a:rPr>
              <a:t>Strategy</a:t>
            </a:r>
            <a:r>
              <a:rPr kumimoji="0" lang="en-US" sz="2400" b="0" u="none" strike="noStrike" kern="1200" cap="none" spc="0" normalizeH="0" baseline="0" noProof="0" dirty="0">
                <a:ln>
                  <a:noFill/>
                </a:ln>
                <a:solidFill>
                  <a:schemeClr val="tx1"/>
                </a:solidFill>
                <a:effectLst/>
                <a:uLnTx/>
                <a:uFillTx/>
                <a:latin typeface="Arial"/>
                <a:cs typeface="Arial"/>
              </a:rPr>
              <a:t> Based on Objectives </a:t>
            </a:r>
          </a:p>
        </p:txBody>
      </p:sp>
    </p:spTree>
    <p:extLst>
      <p:ext uri="{BB962C8B-B14F-4D97-AF65-F5344CB8AC3E}">
        <p14:creationId xmlns:p14="http://schemas.microsoft.com/office/powerpoint/2010/main" val="35401397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par>
                                <p:cTn id="9" presetID="12" presetClass="entr" presetSubtype="8" fill="hold" nodeType="with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500"/>
                                        <p:tgtEl>
                                          <p:spTgt spid="84"/>
                                        </p:tgtEl>
                                        <p:attrNameLst>
                                          <p:attrName>ppt_x</p:attrName>
                                        </p:attrNameLst>
                                      </p:cBhvr>
                                      <p:tavLst>
                                        <p:tav tm="0">
                                          <p:val>
                                            <p:strVal val="#ppt_x-#ppt_w*1.125000"/>
                                          </p:val>
                                        </p:tav>
                                        <p:tav tm="100000">
                                          <p:val>
                                            <p:strVal val="#ppt_x"/>
                                          </p:val>
                                        </p:tav>
                                      </p:tavLst>
                                    </p:anim>
                                    <p:animEffect transition="in" filter="wipe(right)">
                                      <p:cBhvr>
                                        <p:cTn id="12" dur="500"/>
                                        <p:tgtEl>
                                          <p:spTgt spid="84"/>
                                        </p:tgtEl>
                                      </p:cBhvr>
                                    </p:animEffect>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85"/>
                                        </p:tgtEl>
                                        <p:attrNameLst>
                                          <p:attrName>style.visibility</p:attrName>
                                        </p:attrNameLst>
                                      </p:cBhvr>
                                      <p:to>
                                        <p:strVal val="visible"/>
                                      </p:to>
                                    </p:set>
                                    <p:anim calcmode="lin" valueType="num">
                                      <p:cBhvr additive="base">
                                        <p:cTn id="16" dur="500"/>
                                        <p:tgtEl>
                                          <p:spTgt spid="85"/>
                                        </p:tgtEl>
                                        <p:attrNameLst>
                                          <p:attrName>ppt_x</p:attrName>
                                        </p:attrNameLst>
                                      </p:cBhvr>
                                      <p:tavLst>
                                        <p:tav tm="0">
                                          <p:val>
                                            <p:strVal val="#ppt_x-#ppt_w*1.125000"/>
                                          </p:val>
                                        </p:tav>
                                        <p:tav tm="100000">
                                          <p:val>
                                            <p:strVal val="#ppt_x"/>
                                          </p:val>
                                        </p:tav>
                                      </p:tavLst>
                                    </p:anim>
                                    <p:animEffect transition="in" filter="wipe(right)">
                                      <p:cBhvr>
                                        <p:cTn id="17" dur="500"/>
                                        <p:tgtEl>
                                          <p:spTgt spid="85"/>
                                        </p:tgtEl>
                                      </p:cBhvr>
                                    </p:animEffect>
                                  </p:childTnLst>
                                </p:cTn>
                              </p:par>
                            </p:childTnLst>
                          </p:cTn>
                        </p:par>
                        <p:par>
                          <p:cTn id="18" fill="hold">
                            <p:stCondLst>
                              <p:cond delay="1000"/>
                            </p:stCondLst>
                            <p:childTnLst>
                              <p:par>
                                <p:cTn id="19" presetID="12" presetClass="entr" presetSubtype="8" fill="hold" nodeType="afterEffect">
                                  <p:stCondLst>
                                    <p:cond delay="0"/>
                                  </p:stCondLst>
                                  <p:childTnLst>
                                    <p:set>
                                      <p:cBhvr>
                                        <p:cTn id="20" dur="1" fill="hold">
                                          <p:stCondLst>
                                            <p:cond delay="0"/>
                                          </p:stCondLst>
                                        </p:cTn>
                                        <p:tgtEl>
                                          <p:spTgt spid="86"/>
                                        </p:tgtEl>
                                        <p:attrNameLst>
                                          <p:attrName>style.visibility</p:attrName>
                                        </p:attrNameLst>
                                      </p:cBhvr>
                                      <p:to>
                                        <p:strVal val="visible"/>
                                      </p:to>
                                    </p:set>
                                    <p:anim calcmode="lin" valueType="num">
                                      <p:cBhvr additive="base">
                                        <p:cTn id="21" dur="500"/>
                                        <p:tgtEl>
                                          <p:spTgt spid="86"/>
                                        </p:tgtEl>
                                        <p:attrNameLst>
                                          <p:attrName>ppt_x</p:attrName>
                                        </p:attrNameLst>
                                      </p:cBhvr>
                                      <p:tavLst>
                                        <p:tav tm="0">
                                          <p:val>
                                            <p:strVal val="#ppt_x-#ppt_w*1.125000"/>
                                          </p:val>
                                        </p:tav>
                                        <p:tav tm="100000">
                                          <p:val>
                                            <p:strVal val="#ppt_x"/>
                                          </p:val>
                                        </p:tav>
                                      </p:tavLst>
                                    </p:anim>
                                    <p:animEffect transition="in" filter="wipe(right)">
                                      <p:cBhvr>
                                        <p:cTn id="22" dur="500"/>
                                        <p:tgtEl>
                                          <p:spTgt spid="86"/>
                                        </p:tgtEl>
                                      </p:cBhvr>
                                    </p:animEffect>
                                  </p:childTnLst>
                                </p:cTn>
                              </p:par>
                            </p:childTnLst>
                          </p:cTn>
                        </p:par>
                        <p:par>
                          <p:cTn id="23" fill="hold">
                            <p:stCondLst>
                              <p:cond delay="1500"/>
                            </p:stCondLst>
                            <p:childTnLst>
                              <p:par>
                                <p:cTn id="24" presetID="12" presetClass="entr" presetSubtype="4" fill="hold" grpId="0" nodeType="afterEffect">
                                  <p:stCondLst>
                                    <p:cond delay="0"/>
                                  </p:stCondLst>
                                  <p:childTnLst>
                                    <p:set>
                                      <p:cBhvr>
                                        <p:cTn id="25" dur="1" fill="hold">
                                          <p:stCondLst>
                                            <p:cond delay="0"/>
                                          </p:stCondLst>
                                        </p:cTn>
                                        <p:tgtEl>
                                          <p:spTgt spid="83"/>
                                        </p:tgtEl>
                                        <p:attrNameLst>
                                          <p:attrName>style.visibility</p:attrName>
                                        </p:attrNameLst>
                                      </p:cBhvr>
                                      <p:to>
                                        <p:strVal val="visible"/>
                                      </p:to>
                                    </p:set>
                                    <p:anim calcmode="lin" valueType="num">
                                      <p:cBhvr additive="base">
                                        <p:cTn id="26" dur="500"/>
                                        <p:tgtEl>
                                          <p:spTgt spid="83"/>
                                        </p:tgtEl>
                                        <p:attrNameLst>
                                          <p:attrName>ppt_y</p:attrName>
                                        </p:attrNameLst>
                                      </p:cBhvr>
                                      <p:tavLst>
                                        <p:tav tm="0">
                                          <p:val>
                                            <p:strVal val="#ppt_y+#ppt_h*1.125000"/>
                                          </p:val>
                                        </p:tav>
                                        <p:tav tm="100000">
                                          <p:val>
                                            <p:strVal val="#ppt_y"/>
                                          </p:val>
                                        </p:tav>
                                      </p:tavLst>
                                    </p:anim>
                                    <p:animEffect transition="in" filter="wipe(up)">
                                      <p:cBhvr>
                                        <p:cTn id="27" dur="500"/>
                                        <p:tgtEl>
                                          <p:spTgt spid="83"/>
                                        </p:tgtEl>
                                      </p:cBhvr>
                                    </p:animEffect>
                                  </p:childTnLst>
                                </p:cTn>
                              </p:par>
                            </p:childTnLst>
                          </p:cTn>
                        </p:par>
                        <p:par>
                          <p:cTn id="28" fill="hold">
                            <p:stCondLst>
                              <p:cond delay="2000"/>
                            </p:stCondLst>
                            <p:childTnLst>
                              <p:par>
                                <p:cTn id="29" presetID="12" presetClass="entr" presetSubtype="4"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additive="base">
                                        <p:cTn id="31" dur="500"/>
                                        <p:tgtEl>
                                          <p:spTgt spid="73"/>
                                        </p:tgtEl>
                                        <p:attrNameLst>
                                          <p:attrName>ppt_y</p:attrName>
                                        </p:attrNameLst>
                                      </p:cBhvr>
                                      <p:tavLst>
                                        <p:tav tm="0">
                                          <p:val>
                                            <p:strVal val="#ppt_y+#ppt_h*1.125000"/>
                                          </p:val>
                                        </p:tav>
                                        <p:tav tm="100000">
                                          <p:val>
                                            <p:strVal val="#ppt_y"/>
                                          </p:val>
                                        </p:tav>
                                      </p:tavLst>
                                    </p:anim>
                                    <p:animEffect transition="in" filter="wipe(up)">
                                      <p:cBhvr>
                                        <p:cTn id="3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8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a architecture&#10;&#10;Description automatically generated">
            <a:extLst>
              <a:ext uri="{FF2B5EF4-FFF2-40B4-BE49-F238E27FC236}">
                <a16:creationId xmlns:a16="http://schemas.microsoft.com/office/drawing/2014/main" id="{5646711B-2A06-2F91-EBED-4E60DD658FD3}"/>
              </a:ext>
            </a:extLst>
          </p:cNvPr>
          <p:cNvPicPr>
            <a:picLocks noChangeAspect="1"/>
          </p:cNvPicPr>
          <p:nvPr/>
        </p:nvPicPr>
        <p:blipFill>
          <a:blip r:embed="rId2"/>
          <a:stretch>
            <a:fillRect/>
          </a:stretch>
        </p:blipFill>
        <p:spPr>
          <a:xfrm>
            <a:off x="1327725" y="1160218"/>
            <a:ext cx="9434950" cy="5697782"/>
          </a:xfrm>
          <a:prstGeom prst="rect">
            <a:avLst/>
          </a:prstGeom>
        </p:spPr>
      </p:pic>
      <p:graphicFrame>
        <p:nvGraphicFramePr>
          <p:cNvPr id="32" name="Diagram 31">
            <a:extLst>
              <a:ext uri="{FF2B5EF4-FFF2-40B4-BE49-F238E27FC236}">
                <a16:creationId xmlns:a16="http://schemas.microsoft.com/office/drawing/2014/main" id="{5762819F-36D1-31B7-16D2-DAA7BBF3FE79}"/>
              </a:ext>
            </a:extLst>
          </p:cNvPr>
          <p:cNvGraphicFramePr/>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Date Placeholder 2">
            <a:extLst>
              <a:ext uri="{FF2B5EF4-FFF2-40B4-BE49-F238E27FC236}">
                <a16:creationId xmlns:a16="http://schemas.microsoft.com/office/drawing/2014/main" id="{4A957A2B-7031-1497-1BF3-2A031E71036D}"/>
              </a:ext>
            </a:extLst>
          </p:cNvPr>
          <p:cNvSpPr>
            <a:spLocks noGrp="1"/>
          </p:cNvSpPr>
          <p:nvPr>
            <p:ph type="dt" sz="half" idx="10"/>
          </p:nvPr>
        </p:nvSpPr>
        <p:spPr/>
        <p:txBody>
          <a:bodyPr/>
          <a:lstStyle/>
          <a:p>
            <a:r>
              <a:rPr lang="en-US" dirty="0"/>
              <a:t>11/31/23</a:t>
            </a:r>
          </a:p>
        </p:txBody>
      </p:sp>
      <p:sp>
        <p:nvSpPr>
          <p:cNvPr id="5" name="Slide Number Placeholder 4">
            <a:extLst>
              <a:ext uri="{FF2B5EF4-FFF2-40B4-BE49-F238E27FC236}">
                <a16:creationId xmlns:a16="http://schemas.microsoft.com/office/drawing/2014/main" id="{4D4F463A-02C6-27F6-3763-A00DA4BFABCB}"/>
              </a:ext>
            </a:extLst>
          </p:cNvPr>
          <p:cNvSpPr>
            <a:spLocks noGrp="1"/>
          </p:cNvSpPr>
          <p:nvPr>
            <p:ph type="sldNum" sz="quarter" idx="12"/>
          </p:nvPr>
        </p:nvSpPr>
        <p:spPr/>
        <p:txBody>
          <a:bodyPr/>
          <a:lstStyle/>
          <a:p>
            <a:fld id="{599188E5-7839-BE48-AF54-346B33EA7DE9}" type="slidenum">
              <a:rPr lang="en-US" smtClean="0"/>
              <a:t>10</a:t>
            </a:fld>
            <a:endParaRPr lang="en-US"/>
          </a:p>
        </p:txBody>
      </p:sp>
      <p:sp>
        <p:nvSpPr>
          <p:cNvPr id="6" name="Title 5">
            <a:extLst>
              <a:ext uri="{FF2B5EF4-FFF2-40B4-BE49-F238E27FC236}">
                <a16:creationId xmlns:a16="http://schemas.microsoft.com/office/drawing/2014/main" id="{F7BD69A4-36DA-40FC-AC7B-46C3013CE5A0}"/>
              </a:ext>
            </a:extLst>
          </p:cNvPr>
          <p:cNvSpPr>
            <a:spLocks noGrp="1"/>
          </p:cNvSpPr>
          <p:nvPr>
            <p:ph type="title" idx="4294967295"/>
          </p:nvPr>
        </p:nvSpPr>
        <p:spPr>
          <a:xfrm>
            <a:off x="266006" y="365125"/>
            <a:ext cx="10249593" cy="998138"/>
          </a:xfrm>
        </p:spPr>
        <p:txBody>
          <a:bodyPr anchor="t">
            <a:noAutofit/>
          </a:bodyPr>
          <a:lstStyle/>
          <a:p>
            <a:r>
              <a:rPr lang="en-US" sz="6000" dirty="0"/>
              <a:t>Architect from the Right</a:t>
            </a:r>
          </a:p>
        </p:txBody>
      </p:sp>
    </p:spTree>
    <p:extLst>
      <p:ext uri="{BB962C8B-B14F-4D97-AF65-F5344CB8AC3E}">
        <p14:creationId xmlns:p14="http://schemas.microsoft.com/office/powerpoint/2010/main" val="28888787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AD37277-2888-80AE-D30C-32B37553ABDD}"/>
              </a:ext>
            </a:extLst>
          </p:cNvPr>
          <p:cNvGrpSpPr/>
          <p:nvPr/>
        </p:nvGrpSpPr>
        <p:grpSpPr>
          <a:xfrm>
            <a:off x="363530" y="-589576"/>
            <a:ext cx="3901932" cy="6936768"/>
            <a:chOff x="363530" y="-589576"/>
            <a:chExt cx="3901932" cy="6936768"/>
          </a:xfrm>
        </p:grpSpPr>
        <p:grpSp>
          <p:nvGrpSpPr>
            <p:cNvPr id="54" name="Group 53">
              <a:extLst>
                <a:ext uri="{FF2B5EF4-FFF2-40B4-BE49-F238E27FC236}">
                  <a16:creationId xmlns:a16="http://schemas.microsoft.com/office/drawing/2014/main" id="{25FB7F18-B3D7-8117-2241-0F264EA360CF}"/>
                </a:ext>
              </a:extLst>
            </p:cNvPr>
            <p:cNvGrpSpPr/>
            <p:nvPr/>
          </p:nvGrpSpPr>
          <p:grpSpPr>
            <a:xfrm>
              <a:off x="877840" y="1798868"/>
              <a:ext cx="2536159" cy="2536159"/>
              <a:chOff x="1100130" y="1180000"/>
              <a:chExt cx="7112380" cy="7112380"/>
            </a:xfrm>
          </p:grpSpPr>
          <p:sp>
            <p:nvSpPr>
              <p:cNvPr id="55" name="Oval 54">
                <a:extLst>
                  <a:ext uri="{FF2B5EF4-FFF2-40B4-BE49-F238E27FC236}">
                    <a16:creationId xmlns:a16="http://schemas.microsoft.com/office/drawing/2014/main" id="{B5FEFE27-6922-40A8-69A8-D000710CD373}"/>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2E820388-6BF4-C282-B2B6-9F66D37C4678}"/>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840C888F-6874-2265-14B5-0E083ABD8696}"/>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1" name="Picture 70" descr="A satellite in space&#10;&#10;Description automatically generated">
              <a:extLst>
                <a:ext uri="{FF2B5EF4-FFF2-40B4-BE49-F238E27FC236}">
                  <a16:creationId xmlns:a16="http://schemas.microsoft.com/office/drawing/2014/main" id="{DA553F7F-328B-794E-8BEF-D1C5F02F418E}"/>
                </a:ext>
              </a:extLst>
            </p:cNvPr>
            <p:cNvPicPr>
              <a:picLocks noChangeAspect="1"/>
            </p:cNvPicPr>
            <p:nvPr/>
          </p:nvPicPr>
          <p:blipFill>
            <a:blip r:embed="rId2"/>
            <a:stretch>
              <a:fillRect/>
            </a:stretch>
          </p:blipFill>
          <p:spPr>
            <a:xfrm rot="18000000">
              <a:off x="-1153888" y="927842"/>
              <a:ext cx="6936768" cy="3901932"/>
            </a:xfrm>
            <a:prstGeom prst="rect">
              <a:avLst/>
            </a:prstGeom>
          </p:spPr>
        </p:pic>
      </p:grpSp>
      <p:graphicFrame>
        <p:nvGraphicFramePr>
          <p:cNvPr id="32" name="Diagram 31">
            <a:extLst>
              <a:ext uri="{FF2B5EF4-FFF2-40B4-BE49-F238E27FC236}">
                <a16:creationId xmlns:a16="http://schemas.microsoft.com/office/drawing/2014/main" id="{5762819F-36D1-31B7-16D2-DAA7BBF3FE79}"/>
              </a:ext>
            </a:extLst>
          </p:cNvPr>
          <p:cNvGraphicFramePr/>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Date Placeholder 2">
            <a:extLst>
              <a:ext uri="{FF2B5EF4-FFF2-40B4-BE49-F238E27FC236}">
                <a16:creationId xmlns:a16="http://schemas.microsoft.com/office/drawing/2014/main" id="{4A957A2B-7031-1497-1BF3-2A031E71036D}"/>
              </a:ext>
            </a:extLst>
          </p:cNvPr>
          <p:cNvSpPr>
            <a:spLocks noGrp="1"/>
          </p:cNvSpPr>
          <p:nvPr>
            <p:ph type="dt" sz="half" idx="10"/>
          </p:nvPr>
        </p:nvSpPr>
        <p:spPr/>
        <p:txBody>
          <a:bodyPr/>
          <a:lstStyle/>
          <a:p>
            <a:r>
              <a:rPr lang="en-US" dirty="0"/>
              <a:t>11/31/23</a:t>
            </a:r>
          </a:p>
        </p:txBody>
      </p:sp>
      <p:sp>
        <p:nvSpPr>
          <p:cNvPr id="5" name="Slide Number Placeholder 4">
            <a:extLst>
              <a:ext uri="{FF2B5EF4-FFF2-40B4-BE49-F238E27FC236}">
                <a16:creationId xmlns:a16="http://schemas.microsoft.com/office/drawing/2014/main" id="{4D4F463A-02C6-27F6-3763-A00DA4BFABCB}"/>
              </a:ext>
            </a:extLst>
          </p:cNvPr>
          <p:cNvSpPr>
            <a:spLocks noGrp="1"/>
          </p:cNvSpPr>
          <p:nvPr>
            <p:ph type="sldNum" sz="quarter" idx="12"/>
          </p:nvPr>
        </p:nvSpPr>
        <p:spPr/>
        <p:txBody>
          <a:bodyPr/>
          <a:lstStyle/>
          <a:p>
            <a:fld id="{599188E5-7839-BE48-AF54-346B33EA7DE9}" type="slidenum">
              <a:rPr lang="en-US" smtClean="0"/>
              <a:t>11</a:t>
            </a:fld>
            <a:endParaRPr lang="en-US"/>
          </a:p>
        </p:txBody>
      </p:sp>
      <p:sp>
        <p:nvSpPr>
          <p:cNvPr id="6" name="Title 5">
            <a:extLst>
              <a:ext uri="{FF2B5EF4-FFF2-40B4-BE49-F238E27FC236}">
                <a16:creationId xmlns:a16="http://schemas.microsoft.com/office/drawing/2014/main" id="{F7BD69A4-36DA-40FC-AC7B-46C3013CE5A0}"/>
              </a:ext>
            </a:extLst>
          </p:cNvPr>
          <p:cNvSpPr>
            <a:spLocks noGrp="1"/>
          </p:cNvSpPr>
          <p:nvPr>
            <p:ph type="title" idx="4294967295"/>
          </p:nvPr>
        </p:nvSpPr>
        <p:spPr>
          <a:xfrm>
            <a:off x="266006" y="365125"/>
            <a:ext cx="10249593" cy="998138"/>
          </a:xfrm>
        </p:spPr>
        <p:txBody>
          <a:bodyPr anchor="t">
            <a:noAutofit/>
          </a:bodyPr>
          <a:lstStyle/>
          <a:p>
            <a:r>
              <a:rPr lang="en-US" sz="6000" dirty="0"/>
              <a:t>Execute from the Left</a:t>
            </a:r>
          </a:p>
        </p:txBody>
      </p:sp>
      <p:sp>
        <p:nvSpPr>
          <p:cNvPr id="43" name="TextBox 42">
            <a:extLst>
              <a:ext uri="{FF2B5EF4-FFF2-40B4-BE49-F238E27FC236}">
                <a16:creationId xmlns:a16="http://schemas.microsoft.com/office/drawing/2014/main" id="{C3A9166D-4C4B-1434-F09E-1423044D2379}"/>
              </a:ext>
            </a:extLst>
          </p:cNvPr>
          <p:cNvSpPr txBox="1"/>
          <p:nvPr/>
        </p:nvSpPr>
        <p:spPr>
          <a:xfrm>
            <a:off x="317120" y="4549930"/>
            <a:ext cx="3657600" cy="190821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Segment</a:t>
            </a:r>
            <a:r>
              <a:rPr lang="en-US" sz="2000" b="1" dirty="0">
                <a:latin typeface="Arial" panose="020B0604020202020204" pitchFamily="34" charset="0"/>
                <a:cs typeface="Arial" panose="020B0604020202020204" pitchFamily="34" charset="0"/>
              </a:rPr>
              <a:t>s</a:t>
            </a:r>
            <a:endParaRPr kumimoji="0" lang="en-US" sz="20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A portion of the architecture, identified by one or more notional missions or integrated Use Cases, illustrating the interaction, relationships, and connections of the sub-architectures through progressively increasing operational complexity and objective satisfaction.</a:t>
            </a:r>
            <a:endParaRPr kumimoji="0" lang="en-US" sz="14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p:txBody>
      </p:sp>
      <p:sp>
        <p:nvSpPr>
          <p:cNvPr id="44" name="TextBox 43">
            <a:extLst>
              <a:ext uri="{FF2B5EF4-FFF2-40B4-BE49-F238E27FC236}">
                <a16:creationId xmlns:a16="http://schemas.microsoft.com/office/drawing/2014/main" id="{6F1783BD-EC23-00BC-CF5E-FA60DA359500}"/>
              </a:ext>
            </a:extLst>
          </p:cNvPr>
          <p:cNvSpPr txBox="1"/>
          <p:nvPr/>
        </p:nvSpPr>
        <p:spPr>
          <a:xfrm>
            <a:off x="4157790" y="4549930"/>
            <a:ext cx="3657600" cy="190821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Sub-Architectures</a:t>
            </a:r>
          </a:p>
          <a:p>
            <a:pPr algn="ctr">
              <a:defRPr/>
            </a:pPr>
            <a:r>
              <a:rPr kumimoji="0" lang="en-US" sz="1400" b="0" i="0" u="none" strike="noStrike" kern="1200" cap="none" spc="0" normalizeH="0" baseline="0" noProof="0" dirty="0">
                <a:ln>
                  <a:noFill/>
                </a:ln>
                <a:effectLst/>
                <a:uLnTx/>
                <a:uFillTx/>
                <a:latin typeface="Helvetica" pitchFamily="2" charset="0"/>
                <a:ea typeface="+mn-ea"/>
                <a:cs typeface="+mn-cs"/>
              </a:rPr>
              <a:t>A group of tightly-coupled systems, functions, and capabilities that accomplish architecture objectives together, e.g., </a:t>
            </a:r>
            <a:r>
              <a:rPr lang="en-US" sz="1400" dirty="0">
                <a:latin typeface="Helvetica" pitchFamily="2" charset="0"/>
              </a:rPr>
              <a:t>Communication, Positioning, Navigation, and Timing; Habitation; Human Systems; Logistics; Mobility Systems; Power; Transportation; Utilization Systems.</a:t>
            </a:r>
          </a:p>
        </p:txBody>
      </p:sp>
      <p:sp>
        <p:nvSpPr>
          <p:cNvPr id="60" name="TextBox 59">
            <a:extLst>
              <a:ext uri="{FF2B5EF4-FFF2-40B4-BE49-F238E27FC236}">
                <a16:creationId xmlns:a16="http://schemas.microsoft.com/office/drawing/2014/main" id="{D57DBAB1-A32D-434C-5E9B-BECF37D31E7E}"/>
              </a:ext>
            </a:extLst>
          </p:cNvPr>
          <p:cNvSpPr txBox="1"/>
          <p:nvPr/>
        </p:nvSpPr>
        <p:spPr>
          <a:xfrm>
            <a:off x="7998460" y="4541933"/>
            <a:ext cx="3657600" cy="104644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Elements</a:t>
            </a:r>
          </a:p>
          <a:p>
            <a:pPr algn="ctr">
              <a:defRPr/>
            </a:pPr>
            <a:r>
              <a:rPr kumimoji="0" lang="en-US" sz="1400" b="0" i="0" u="none" strike="noStrike" kern="1200" cap="none" spc="0" normalizeH="0" baseline="0" noProof="0" dirty="0">
                <a:ln>
                  <a:noFill/>
                </a:ln>
                <a:effectLst/>
                <a:uLnTx/>
                <a:uFillTx/>
                <a:latin typeface="Helvetica" pitchFamily="2" charset="0"/>
                <a:ea typeface="+mn-ea"/>
                <a:cs typeface="+mn-cs"/>
              </a:rPr>
              <a:t>A notional exploration system enabling a high-level functional allocation, e.g., crew transport, habitation, logistics delivery, etc. </a:t>
            </a:r>
          </a:p>
        </p:txBody>
      </p:sp>
      <p:grpSp>
        <p:nvGrpSpPr>
          <p:cNvPr id="4" name="Group 3">
            <a:extLst>
              <a:ext uri="{FF2B5EF4-FFF2-40B4-BE49-F238E27FC236}">
                <a16:creationId xmlns:a16="http://schemas.microsoft.com/office/drawing/2014/main" id="{636EF7E4-D00F-6980-65B9-1E875B89FE77}"/>
              </a:ext>
            </a:extLst>
          </p:cNvPr>
          <p:cNvGrpSpPr/>
          <p:nvPr/>
        </p:nvGrpSpPr>
        <p:grpSpPr>
          <a:xfrm>
            <a:off x="3974719" y="1408709"/>
            <a:ext cx="4151619" cy="3114240"/>
            <a:chOff x="3974719" y="1408709"/>
            <a:chExt cx="4151619" cy="3114240"/>
          </a:xfrm>
        </p:grpSpPr>
        <p:grpSp>
          <p:nvGrpSpPr>
            <p:cNvPr id="61" name="Group 60">
              <a:extLst>
                <a:ext uri="{FF2B5EF4-FFF2-40B4-BE49-F238E27FC236}">
                  <a16:creationId xmlns:a16="http://schemas.microsoft.com/office/drawing/2014/main" id="{31266B47-F966-2861-E025-3295E0BEBB6A}"/>
                </a:ext>
              </a:extLst>
            </p:cNvPr>
            <p:cNvGrpSpPr/>
            <p:nvPr/>
          </p:nvGrpSpPr>
          <p:grpSpPr>
            <a:xfrm>
              <a:off x="4718510" y="1795526"/>
              <a:ext cx="2536159" cy="2536159"/>
              <a:chOff x="1100130" y="1180000"/>
              <a:chExt cx="7112380" cy="7112380"/>
            </a:xfrm>
          </p:grpSpPr>
          <p:sp>
            <p:nvSpPr>
              <p:cNvPr id="62" name="Oval 61">
                <a:extLst>
                  <a:ext uri="{FF2B5EF4-FFF2-40B4-BE49-F238E27FC236}">
                    <a16:creationId xmlns:a16="http://schemas.microsoft.com/office/drawing/2014/main" id="{6532542A-639C-5D6A-DF3C-6B5C2A84100B}"/>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5ED4AB7B-0520-EFD8-41F2-7CE06956A3D0}"/>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DED79C8A-70AC-F07E-F187-F6CA2FF1B05E}"/>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3" name="Picture 52" descr="A large satellite dish with a black background&#10;&#10;Description automatically generated">
              <a:extLst>
                <a:ext uri="{FF2B5EF4-FFF2-40B4-BE49-F238E27FC236}">
                  <a16:creationId xmlns:a16="http://schemas.microsoft.com/office/drawing/2014/main" id="{2D6C8A0C-E738-167D-2B96-016461DD24F3}"/>
                </a:ext>
              </a:extLst>
            </p:cNvPr>
            <p:cNvPicPr>
              <a:picLocks noChangeAspect="1"/>
            </p:cNvPicPr>
            <p:nvPr/>
          </p:nvPicPr>
          <p:blipFill>
            <a:blip r:embed="rId8"/>
            <a:stretch>
              <a:fillRect/>
            </a:stretch>
          </p:blipFill>
          <p:spPr>
            <a:xfrm>
              <a:off x="3974719" y="1408709"/>
              <a:ext cx="4151619" cy="3114240"/>
            </a:xfrm>
            <a:prstGeom prst="rect">
              <a:avLst/>
            </a:prstGeom>
          </p:spPr>
        </p:pic>
      </p:grpSp>
      <p:grpSp>
        <p:nvGrpSpPr>
          <p:cNvPr id="7" name="Group 6">
            <a:extLst>
              <a:ext uri="{FF2B5EF4-FFF2-40B4-BE49-F238E27FC236}">
                <a16:creationId xmlns:a16="http://schemas.microsoft.com/office/drawing/2014/main" id="{13130100-E19A-BD9C-C508-3DE009EE63A6}"/>
              </a:ext>
            </a:extLst>
          </p:cNvPr>
          <p:cNvGrpSpPr/>
          <p:nvPr/>
        </p:nvGrpSpPr>
        <p:grpSpPr>
          <a:xfrm>
            <a:off x="7747890" y="1670594"/>
            <a:ext cx="4668233" cy="2692103"/>
            <a:chOff x="7747890" y="1670594"/>
            <a:chExt cx="4668233" cy="2692103"/>
          </a:xfrm>
        </p:grpSpPr>
        <p:grpSp>
          <p:nvGrpSpPr>
            <p:cNvPr id="65" name="Group 64">
              <a:extLst>
                <a:ext uri="{FF2B5EF4-FFF2-40B4-BE49-F238E27FC236}">
                  <a16:creationId xmlns:a16="http://schemas.microsoft.com/office/drawing/2014/main" id="{039DB5CD-CBCD-00C3-052C-0F8909BB61A4}"/>
                </a:ext>
              </a:extLst>
            </p:cNvPr>
            <p:cNvGrpSpPr/>
            <p:nvPr/>
          </p:nvGrpSpPr>
          <p:grpSpPr>
            <a:xfrm>
              <a:off x="8559180" y="1826538"/>
              <a:ext cx="2536159" cy="2536159"/>
              <a:chOff x="1100130" y="1180000"/>
              <a:chExt cx="7112380" cy="7112380"/>
            </a:xfrm>
          </p:grpSpPr>
          <p:sp>
            <p:nvSpPr>
              <p:cNvPr id="66" name="Oval 65">
                <a:extLst>
                  <a:ext uri="{FF2B5EF4-FFF2-40B4-BE49-F238E27FC236}">
                    <a16:creationId xmlns:a16="http://schemas.microsoft.com/office/drawing/2014/main" id="{EFB73A3B-6D0D-F3CE-C3F4-2191063B9E97}"/>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Oval 66">
                <a:extLst>
                  <a:ext uri="{FF2B5EF4-FFF2-40B4-BE49-F238E27FC236}">
                    <a16:creationId xmlns:a16="http://schemas.microsoft.com/office/drawing/2014/main" id="{1F6D80ED-237F-11AE-4E98-3773B5B47877}"/>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1D966D37-2185-EA2E-5D49-1C9408972C05}"/>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9" name="Picture 58" descr="A satellite and a speaker&#10;&#10;Description automatically generated">
              <a:extLst>
                <a:ext uri="{FF2B5EF4-FFF2-40B4-BE49-F238E27FC236}">
                  <a16:creationId xmlns:a16="http://schemas.microsoft.com/office/drawing/2014/main" id="{88BC68DA-E72B-B5B2-EC1E-6EA65E1164A9}"/>
                </a:ext>
              </a:extLst>
            </p:cNvPr>
            <p:cNvPicPr>
              <a:picLocks noChangeAspect="1"/>
            </p:cNvPicPr>
            <p:nvPr/>
          </p:nvPicPr>
          <p:blipFill>
            <a:blip r:embed="rId9"/>
            <a:stretch>
              <a:fillRect/>
            </a:stretch>
          </p:blipFill>
          <p:spPr>
            <a:xfrm rot="20835091">
              <a:off x="7747890" y="1670594"/>
              <a:ext cx="4668233" cy="2625061"/>
            </a:xfrm>
            <a:prstGeom prst="rect">
              <a:avLst/>
            </a:prstGeom>
          </p:spPr>
        </p:pic>
      </p:grpSp>
    </p:spTree>
    <p:extLst>
      <p:ext uri="{BB962C8B-B14F-4D97-AF65-F5344CB8AC3E}">
        <p14:creationId xmlns:p14="http://schemas.microsoft.com/office/powerpoint/2010/main" val="36877035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p:tgtEl>
                                          <p:spTgt spid="43"/>
                                        </p:tgtEl>
                                        <p:attrNameLst>
                                          <p:attrName>ppt_y</p:attrName>
                                        </p:attrNameLst>
                                      </p:cBhvr>
                                      <p:tavLst>
                                        <p:tav tm="0">
                                          <p:val>
                                            <p:strVal val="#ppt_y-#ppt_h*1.125000"/>
                                          </p:val>
                                        </p:tav>
                                        <p:tav tm="100000">
                                          <p:val>
                                            <p:strVal val="#ppt_y"/>
                                          </p:val>
                                        </p:tav>
                                      </p:tavLst>
                                    </p:anim>
                                    <p:animEffect transition="in" filter="wipe(down)">
                                      <p:cBhvr>
                                        <p:cTn id="12" dur="500"/>
                                        <p:tgtEl>
                                          <p:spTgt spid="43"/>
                                        </p:tgtEl>
                                      </p:cBhvr>
                                    </p:animEffect>
                                  </p:childTnLst>
                                </p:cTn>
                              </p:par>
                            </p:childTnLst>
                          </p:cTn>
                        </p:par>
                        <p:par>
                          <p:cTn id="13" fill="hold">
                            <p:stCondLst>
                              <p:cond delay="500"/>
                            </p:stCondLst>
                            <p:childTnLst>
                              <p:par>
                                <p:cTn id="14" presetID="12" presetClass="entr" presetSubtype="4"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p:tgtEl>
                                          <p:spTgt spid="4"/>
                                        </p:tgtEl>
                                        <p:attrNameLst>
                                          <p:attrName>ppt_y</p:attrName>
                                        </p:attrNameLst>
                                      </p:cBhvr>
                                      <p:tavLst>
                                        <p:tav tm="0">
                                          <p:val>
                                            <p:strVal val="#ppt_y+#ppt_h*1.125000"/>
                                          </p:val>
                                        </p:tav>
                                        <p:tav tm="100000">
                                          <p:val>
                                            <p:strVal val="#ppt_y"/>
                                          </p:val>
                                        </p:tav>
                                      </p:tavLst>
                                    </p:anim>
                                    <p:animEffect transition="in" filter="wipe(up)">
                                      <p:cBhvr>
                                        <p:cTn id="17" dur="500"/>
                                        <p:tgtEl>
                                          <p:spTgt spid="4"/>
                                        </p:tgtEl>
                                      </p:cBhvr>
                                    </p:animEffect>
                                  </p:childTnLst>
                                </p:cTn>
                              </p:par>
                              <p:par>
                                <p:cTn id="18" presetID="12" presetClass="entr" presetSubtype="1" fill="hold" grpId="0" nodeType="with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500"/>
                                        <p:tgtEl>
                                          <p:spTgt spid="44"/>
                                        </p:tgtEl>
                                        <p:attrNameLst>
                                          <p:attrName>ppt_y</p:attrName>
                                        </p:attrNameLst>
                                      </p:cBhvr>
                                      <p:tavLst>
                                        <p:tav tm="0">
                                          <p:val>
                                            <p:strVal val="#ppt_y-#ppt_h*1.125000"/>
                                          </p:val>
                                        </p:tav>
                                        <p:tav tm="100000">
                                          <p:val>
                                            <p:strVal val="#ppt_y"/>
                                          </p:val>
                                        </p:tav>
                                      </p:tavLst>
                                    </p:anim>
                                    <p:animEffect transition="in" filter="wipe(down)">
                                      <p:cBhvr>
                                        <p:cTn id="21" dur="500"/>
                                        <p:tgtEl>
                                          <p:spTgt spid="44"/>
                                        </p:tgtEl>
                                      </p:cBhvr>
                                    </p:animEffect>
                                  </p:childTnLst>
                                </p:cTn>
                              </p:par>
                            </p:childTnLst>
                          </p:cTn>
                        </p:par>
                        <p:par>
                          <p:cTn id="22" fill="hold">
                            <p:stCondLst>
                              <p:cond delay="1000"/>
                            </p:stCondLst>
                            <p:childTnLst>
                              <p:par>
                                <p:cTn id="23" presetID="12" presetClass="entr" presetSubtype="4"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p:tgtEl>
                                          <p:spTgt spid="7"/>
                                        </p:tgtEl>
                                        <p:attrNameLst>
                                          <p:attrName>ppt_y</p:attrName>
                                        </p:attrNameLst>
                                      </p:cBhvr>
                                      <p:tavLst>
                                        <p:tav tm="0">
                                          <p:val>
                                            <p:strVal val="#ppt_y+#ppt_h*1.125000"/>
                                          </p:val>
                                        </p:tav>
                                        <p:tav tm="100000">
                                          <p:val>
                                            <p:strVal val="#ppt_y"/>
                                          </p:val>
                                        </p:tav>
                                      </p:tavLst>
                                    </p:anim>
                                    <p:animEffect transition="in" filter="wipe(up)">
                                      <p:cBhvr>
                                        <p:cTn id="26" dur="500"/>
                                        <p:tgtEl>
                                          <p:spTgt spid="7"/>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anim calcmode="lin" valueType="num">
                                      <p:cBhvr additive="base">
                                        <p:cTn id="29" dur="500"/>
                                        <p:tgtEl>
                                          <p:spTgt spid="60"/>
                                        </p:tgtEl>
                                        <p:attrNameLst>
                                          <p:attrName>ppt_y</p:attrName>
                                        </p:attrNameLst>
                                      </p:cBhvr>
                                      <p:tavLst>
                                        <p:tav tm="0">
                                          <p:val>
                                            <p:strVal val="#ppt_y-#ppt_h*1.125000"/>
                                          </p:val>
                                        </p:tav>
                                        <p:tav tm="100000">
                                          <p:val>
                                            <p:strVal val="#ppt_y"/>
                                          </p:val>
                                        </p:tav>
                                      </p:tavLst>
                                    </p:anim>
                                    <p:animEffect transition="in" filter="wipe(down)">
                                      <p:cBhvr>
                                        <p:cTn id="30"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6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Diagram 31">
            <a:extLst>
              <a:ext uri="{FF2B5EF4-FFF2-40B4-BE49-F238E27FC236}">
                <a16:creationId xmlns:a16="http://schemas.microsoft.com/office/drawing/2014/main" id="{5762819F-36D1-31B7-16D2-DAA7BBF3FE79}"/>
              </a:ext>
            </a:extLst>
          </p:cNvPr>
          <p:cNvGraphicFramePr/>
          <p:nvPr>
            <p:extLst>
              <p:ext uri="{D42A27DB-BD31-4B8C-83A1-F6EECF244321}">
                <p14:modId xmlns:p14="http://schemas.microsoft.com/office/powerpoint/2010/main" val="2072644389"/>
              </p:ext>
            </p:extLst>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a:extLst>
              <a:ext uri="{FF2B5EF4-FFF2-40B4-BE49-F238E27FC236}">
                <a16:creationId xmlns:a16="http://schemas.microsoft.com/office/drawing/2014/main" id="{4A957A2B-7031-1497-1BF3-2A031E71036D}"/>
              </a:ext>
            </a:extLst>
          </p:cNvPr>
          <p:cNvSpPr>
            <a:spLocks noGrp="1"/>
          </p:cNvSpPr>
          <p:nvPr>
            <p:ph type="dt" sz="half" idx="10"/>
          </p:nvPr>
        </p:nvSpPr>
        <p:spPr/>
        <p:txBody>
          <a:bodyPr/>
          <a:lstStyle/>
          <a:p>
            <a:r>
              <a:rPr lang="en-US" dirty="0"/>
              <a:t>11/31/23</a:t>
            </a:r>
          </a:p>
        </p:txBody>
      </p:sp>
      <p:sp>
        <p:nvSpPr>
          <p:cNvPr id="5" name="Slide Number Placeholder 4">
            <a:extLst>
              <a:ext uri="{FF2B5EF4-FFF2-40B4-BE49-F238E27FC236}">
                <a16:creationId xmlns:a16="http://schemas.microsoft.com/office/drawing/2014/main" id="{4D4F463A-02C6-27F6-3763-A00DA4BFABCB}"/>
              </a:ext>
            </a:extLst>
          </p:cNvPr>
          <p:cNvSpPr>
            <a:spLocks noGrp="1"/>
          </p:cNvSpPr>
          <p:nvPr>
            <p:ph type="sldNum" sz="quarter" idx="12"/>
          </p:nvPr>
        </p:nvSpPr>
        <p:spPr/>
        <p:txBody>
          <a:bodyPr/>
          <a:lstStyle/>
          <a:p>
            <a:fld id="{599188E5-7839-BE48-AF54-346B33EA7DE9}" type="slidenum">
              <a:rPr lang="en-US" smtClean="0"/>
              <a:t>12</a:t>
            </a:fld>
            <a:endParaRPr lang="en-US"/>
          </a:p>
        </p:txBody>
      </p:sp>
      <p:sp>
        <p:nvSpPr>
          <p:cNvPr id="6" name="Title 5">
            <a:extLst>
              <a:ext uri="{FF2B5EF4-FFF2-40B4-BE49-F238E27FC236}">
                <a16:creationId xmlns:a16="http://schemas.microsoft.com/office/drawing/2014/main" id="{F7BD69A4-36DA-40FC-AC7B-46C3013CE5A0}"/>
              </a:ext>
            </a:extLst>
          </p:cNvPr>
          <p:cNvSpPr>
            <a:spLocks noGrp="1"/>
          </p:cNvSpPr>
          <p:nvPr>
            <p:ph type="title" idx="4294967295"/>
          </p:nvPr>
        </p:nvSpPr>
        <p:spPr>
          <a:xfrm>
            <a:off x="266006" y="365125"/>
            <a:ext cx="10249593" cy="998138"/>
          </a:xfrm>
        </p:spPr>
        <p:txBody>
          <a:bodyPr anchor="t">
            <a:noAutofit/>
          </a:bodyPr>
          <a:lstStyle/>
          <a:p>
            <a:r>
              <a:rPr lang="en-US" sz="6000" dirty="0"/>
              <a:t>Architecture Segments</a:t>
            </a:r>
          </a:p>
        </p:txBody>
      </p:sp>
      <p:grpSp>
        <p:nvGrpSpPr>
          <p:cNvPr id="33" name="Group 32">
            <a:extLst>
              <a:ext uri="{FF2B5EF4-FFF2-40B4-BE49-F238E27FC236}">
                <a16:creationId xmlns:a16="http://schemas.microsoft.com/office/drawing/2014/main" id="{2D6CBE60-C49F-6E6E-C6B8-CB52BF3A9883}"/>
              </a:ext>
            </a:extLst>
          </p:cNvPr>
          <p:cNvGrpSpPr/>
          <p:nvPr/>
        </p:nvGrpSpPr>
        <p:grpSpPr>
          <a:xfrm>
            <a:off x="378372" y="1477142"/>
            <a:ext cx="2637535" cy="3340174"/>
            <a:chOff x="378372" y="1477142"/>
            <a:chExt cx="2637535" cy="3340174"/>
          </a:xfrm>
        </p:grpSpPr>
        <p:sp>
          <p:nvSpPr>
            <p:cNvPr id="13" name="Alternate Process 12">
              <a:extLst>
                <a:ext uri="{FF2B5EF4-FFF2-40B4-BE49-F238E27FC236}">
                  <a16:creationId xmlns:a16="http://schemas.microsoft.com/office/drawing/2014/main" id="{96A8E4B5-2E99-7951-50B2-0BB698E5DEE4}"/>
                </a:ext>
              </a:extLst>
            </p:cNvPr>
            <p:cNvSpPr/>
            <p:nvPr/>
          </p:nvSpPr>
          <p:spPr>
            <a:xfrm>
              <a:off x="433050" y="1477142"/>
              <a:ext cx="2535412" cy="3118732"/>
            </a:xfrm>
            <a:prstGeom prst="flowChartAlternateProcess">
              <a:avLst/>
            </a:prstGeom>
            <a:noFill/>
            <a:ln w="76200" cap="rnd" cmpd="sng">
              <a:gradFill>
                <a:gsLst>
                  <a:gs pos="8000">
                    <a:srgbClr val="CE6422">
                      <a:alpha val="0"/>
                    </a:srgbClr>
                  </a:gs>
                  <a:gs pos="54000">
                    <a:srgbClr val="CE6422"/>
                  </a:gs>
                  <a:gs pos="77000">
                    <a:srgbClr val="CE1792"/>
                  </a:gs>
                  <a:gs pos="100000">
                    <a:srgbClr val="0028A3"/>
                  </a:gs>
                </a:gsLst>
                <a:lin ang="9000000" scaled="0"/>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999151FC-5BD7-91C9-D9D6-48E87FD102CE}"/>
                </a:ext>
              </a:extLst>
            </p:cNvPr>
            <p:cNvPicPr>
              <a:picLocks noChangeAspect="1"/>
            </p:cNvPicPr>
            <p:nvPr/>
          </p:nvPicPr>
          <p:blipFill rotWithShape="1">
            <a:blip r:embed="rId7"/>
            <a:srcRect l="34826" r="15492"/>
            <a:stretch/>
          </p:blipFill>
          <p:spPr>
            <a:xfrm>
              <a:off x="520383" y="1579504"/>
              <a:ext cx="2349627" cy="2939302"/>
            </a:xfrm>
            <a:prstGeom prst="roundRect">
              <a:avLst/>
            </a:prstGeom>
          </p:spPr>
        </p:pic>
        <p:grpSp>
          <p:nvGrpSpPr>
            <p:cNvPr id="15" name="Group 14">
              <a:extLst>
                <a:ext uri="{FF2B5EF4-FFF2-40B4-BE49-F238E27FC236}">
                  <a16:creationId xmlns:a16="http://schemas.microsoft.com/office/drawing/2014/main" id="{12F1AAE0-C56B-9FFF-B6B4-C8EE45E9E479}"/>
                </a:ext>
              </a:extLst>
            </p:cNvPr>
            <p:cNvGrpSpPr/>
            <p:nvPr/>
          </p:nvGrpSpPr>
          <p:grpSpPr>
            <a:xfrm>
              <a:off x="378372" y="4257399"/>
              <a:ext cx="2637535" cy="559917"/>
              <a:chOff x="378372" y="3750791"/>
              <a:chExt cx="2637535" cy="559917"/>
            </a:xfrm>
          </p:grpSpPr>
          <p:sp>
            <p:nvSpPr>
              <p:cNvPr id="16" name="Freeform 15">
                <a:extLst>
                  <a:ext uri="{FF2B5EF4-FFF2-40B4-BE49-F238E27FC236}">
                    <a16:creationId xmlns:a16="http://schemas.microsoft.com/office/drawing/2014/main" id="{711E983B-B949-BABF-D6C6-6028E7FB8008}"/>
                  </a:ext>
                </a:extLst>
              </p:cNvPr>
              <p:cNvSpPr/>
              <p:nvPr/>
            </p:nvSpPr>
            <p:spPr>
              <a:xfrm>
                <a:off x="382256" y="3750791"/>
                <a:ext cx="2633651" cy="559917"/>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0028A3"/>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TextBox 16">
                <a:extLst>
                  <a:ext uri="{FF2B5EF4-FFF2-40B4-BE49-F238E27FC236}">
                    <a16:creationId xmlns:a16="http://schemas.microsoft.com/office/drawing/2014/main" id="{D4F6EBD9-AFC7-0A79-5336-BE54095B9B71}"/>
                  </a:ext>
                </a:extLst>
              </p:cNvPr>
              <p:cNvSpPr txBox="1"/>
              <p:nvPr/>
            </p:nvSpPr>
            <p:spPr>
              <a:xfrm>
                <a:off x="378372" y="3873664"/>
                <a:ext cx="2633651" cy="323165"/>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kumimoji="0" lang="en-US" sz="1500" b="1" i="0" u="none" strike="noStrike" kern="1200" cap="none" spc="0" normalizeH="0" baseline="0" noProof="0" dirty="0">
                    <a:ln>
                      <a:noFill/>
                    </a:ln>
                    <a:solidFill>
                      <a:schemeClr val="bg1">
                        <a:lumMod val="95000"/>
                      </a:schemeClr>
                    </a:solidFill>
                    <a:effectLst/>
                    <a:uLnTx/>
                    <a:uFillTx/>
                    <a:latin typeface="Arial" panose="020B0604020202020204" pitchFamily="34" charset="0"/>
                    <a:ea typeface="+mn-ea"/>
                    <a:cs typeface="Arial" panose="020B0604020202020204" pitchFamily="34" charset="0"/>
                  </a:rPr>
                  <a:t>Human Lunar Return</a:t>
                </a:r>
              </a:p>
            </p:txBody>
          </p:sp>
        </p:grpSp>
      </p:grpSp>
      <p:sp>
        <p:nvSpPr>
          <p:cNvPr id="18" name="TextBox 17">
            <a:extLst>
              <a:ext uri="{FF2B5EF4-FFF2-40B4-BE49-F238E27FC236}">
                <a16:creationId xmlns:a16="http://schemas.microsoft.com/office/drawing/2014/main" id="{2078B7C9-9720-BE40-2A51-D3B3CAA0CD54}"/>
              </a:ext>
            </a:extLst>
          </p:cNvPr>
          <p:cNvSpPr txBox="1"/>
          <p:nvPr/>
        </p:nvSpPr>
        <p:spPr>
          <a:xfrm>
            <a:off x="543814" y="4927997"/>
            <a:ext cx="2497838" cy="1169551"/>
          </a:xfrm>
          <a:prstGeom prst="rect">
            <a:avLst/>
          </a:prstGeom>
          <a:noFill/>
        </p:spPr>
        <p:txBody>
          <a:bodyPr wrap="square">
            <a:spAutoFit/>
          </a:bodyPr>
          <a:lstStyle/>
          <a:p>
            <a:pPr marR="0" lvl="0" defTabSz="914400" rtl="0" eaLnBrk="1" fontAlgn="base" latinLnBrk="0" hangingPunct="1">
              <a:lnSpc>
                <a:spcPct val="100000"/>
              </a:lnSpc>
              <a:spcBef>
                <a:spcPts val="500"/>
              </a:spcBef>
              <a:spcAft>
                <a:spcPts val="0"/>
              </a:spcAft>
              <a:buClrTx/>
              <a:buSzTx/>
              <a:tabLst/>
              <a:defRPr/>
            </a:pPr>
            <a:r>
              <a:rPr kumimoji="0" lang="en-US" sz="1400" b="0" i="0" u="none" strike="noStrike" kern="1200" cap="none" normalizeH="0" baseline="0" noProof="0" dirty="0">
                <a:ln>
                  <a:noFill/>
                </a:ln>
                <a:effectLst/>
                <a:uLnTx/>
                <a:uFillTx/>
                <a:latin typeface="Arial" panose="020B0604020202020204" pitchFamily="34" charset="0"/>
                <a:ea typeface="+mn-ea"/>
                <a:cs typeface="Arial" panose="020B0604020202020204" pitchFamily="34" charset="0"/>
              </a:rPr>
              <a:t>Initial capabilities, systems, and operations necessary to re-establish human presence and initial utilization on and around the Moon</a:t>
            </a:r>
          </a:p>
        </p:txBody>
      </p:sp>
      <p:grpSp>
        <p:nvGrpSpPr>
          <p:cNvPr id="34" name="Group 33">
            <a:extLst>
              <a:ext uri="{FF2B5EF4-FFF2-40B4-BE49-F238E27FC236}">
                <a16:creationId xmlns:a16="http://schemas.microsoft.com/office/drawing/2014/main" id="{58EF7608-2959-7347-8CA6-00A728F54C86}"/>
              </a:ext>
            </a:extLst>
          </p:cNvPr>
          <p:cNvGrpSpPr/>
          <p:nvPr/>
        </p:nvGrpSpPr>
        <p:grpSpPr>
          <a:xfrm>
            <a:off x="3280177" y="1477142"/>
            <a:ext cx="2633651" cy="3340174"/>
            <a:chOff x="3280177" y="1477142"/>
            <a:chExt cx="2633651" cy="3340174"/>
          </a:xfrm>
        </p:grpSpPr>
        <p:sp>
          <p:nvSpPr>
            <p:cNvPr id="11" name="Alternate Process 10">
              <a:extLst>
                <a:ext uri="{FF2B5EF4-FFF2-40B4-BE49-F238E27FC236}">
                  <a16:creationId xmlns:a16="http://schemas.microsoft.com/office/drawing/2014/main" id="{7518E571-7537-974E-2938-187AC3DD5FF5}"/>
                </a:ext>
              </a:extLst>
            </p:cNvPr>
            <p:cNvSpPr/>
            <p:nvPr/>
          </p:nvSpPr>
          <p:spPr>
            <a:xfrm>
              <a:off x="3349135" y="1477142"/>
              <a:ext cx="2535412" cy="3118732"/>
            </a:xfrm>
            <a:prstGeom prst="flowChartAlternateProcess">
              <a:avLst/>
            </a:prstGeom>
            <a:noFill/>
            <a:ln w="76200" cap="rnd" cmpd="sng">
              <a:gradFill>
                <a:gsLst>
                  <a:gs pos="8000">
                    <a:srgbClr val="CE6422">
                      <a:alpha val="0"/>
                    </a:srgbClr>
                  </a:gs>
                  <a:gs pos="54000">
                    <a:srgbClr val="CE6422"/>
                  </a:gs>
                  <a:gs pos="77000">
                    <a:srgbClr val="CE1792"/>
                  </a:gs>
                  <a:gs pos="100000">
                    <a:srgbClr val="0028A3"/>
                  </a:gs>
                </a:gsLst>
                <a:lin ang="9000000" scaled="0"/>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0CC4C4DD-A3F0-1781-F53C-2DF429D825C1}"/>
                </a:ext>
              </a:extLst>
            </p:cNvPr>
            <p:cNvPicPr>
              <a:picLocks noChangeAspect="1"/>
            </p:cNvPicPr>
            <p:nvPr/>
          </p:nvPicPr>
          <p:blipFill rotWithShape="1">
            <a:blip r:embed="rId8"/>
            <a:srcRect l="25772" t="3111" r="29272" b="-3111"/>
            <a:stretch/>
          </p:blipFill>
          <p:spPr>
            <a:xfrm>
              <a:off x="3442028" y="1579504"/>
              <a:ext cx="2349627" cy="2939302"/>
            </a:xfrm>
            <a:prstGeom prst="roundRect">
              <a:avLst/>
            </a:prstGeom>
          </p:spPr>
        </p:pic>
        <p:grpSp>
          <p:nvGrpSpPr>
            <p:cNvPr id="19" name="Group 18">
              <a:extLst>
                <a:ext uri="{FF2B5EF4-FFF2-40B4-BE49-F238E27FC236}">
                  <a16:creationId xmlns:a16="http://schemas.microsoft.com/office/drawing/2014/main" id="{A01763D7-AE02-D9A4-30D6-528BFFC96773}"/>
                </a:ext>
              </a:extLst>
            </p:cNvPr>
            <p:cNvGrpSpPr/>
            <p:nvPr/>
          </p:nvGrpSpPr>
          <p:grpSpPr>
            <a:xfrm>
              <a:off x="3280177" y="4257399"/>
              <a:ext cx="2633651" cy="559917"/>
              <a:chOff x="3309652" y="3750791"/>
              <a:chExt cx="2633651" cy="559917"/>
            </a:xfrm>
          </p:grpSpPr>
          <p:sp>
            <p:nvSpPr>
              <p:cNvPr id="20" name="Freeform 19">
                <a:extLst>
                  <a:ext uri="{FF2B5EF4-FFF2-40B4-BE49-F238E27FC236}">
                    <a16:creationId xmlns:a16="http://schemas.microsoft.com/office/drawing/2014/main" id="{770974B6-CEFB-9787-63E6-6098F66B4BE6}"/>
                  </a:ext>
                </a:extLst>
              </p:cNvPr>
              <p:cNvSpPr/>
              <p:nvPr/>
            </p:nvSpPr>
            <p:spPr>
              <a:xfrm>
                <a:off x="3309652" y="3750791"/>
                <a:ext cx="2633651" cy="559917"/>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0028A3"/>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TextBox 20">
                <a:extLst>
                  <a:ext uri="{FF2B5EF4-FFF2-40B4-BE49-F238E27FC236}">
                    <a16:creationId xmlns:a16="http://schemas.microsoft.com/office/drawing/2014/main" id="{B9D9558E-F8D1-9F59-538A-DDD22F64DBCF}"/>
                  </a:ext>
                </a:extLst>
              </p:cNvPr>
              <p:cNvSpPr txBox="1"/>
              <p:nvPr/>
            </p:nvSpPr>
            <p:spPr>
              <a:xfrm>
                <a:off x="3313535" y="3873664"/>
                <a:ext cx="2625884" cy="323165"/>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500" b="1">
                    <a:solidFill>
                      <a:schemeClr val="bg1">
                        <a:lumMod val="95000"/>
                      </a:schemeClr>
                    </a:solidFill>
                    <a:latin typeface="Arial" panose="020B0604020202020204" pitchFamily="34" charset="0"/>
                    <a:cs typeface="Arial" panose="020B0604020202020204" pitchFamily="34" charset="0"/>
                  </a:rPr>
                  <a:t>Foundational Exploration</a:t>
                </a:r>
                <a:endParaRPr kumimoji="0" lang="en-US" sz="1500" b="1" i="0" u="none" strike="noStrike" kern="1200" cap="none" normalizeH="0" baseline="0" noProof="0">
                  <a:ln>
                    <a:noFill/>
                  </a:ln>
                  <a:solidFill>
                    <a:schemeClr val="bg1">
                      <a:lumMod val="95000"/>
                    </a:schemeClr>
                  </a:solidFill>
                  <a:effectLst/>
                  <a:uLnTx/>
                  <a:uFillTx/>
                  <a:latin typeface="Arial" panose="020B0604020202020204" pitchFamily="34" charset="0"/>
                  <a:ea typeface="+mn-ea"/>
                  <a:cs typeface="Arial" panose="020B0604020202020204" pitchFamily="34" charset="0"/>
                </a:endParaRPr>
              </a:p>
            </p:txBody>
          </p:sp>
        </p:grpSp>
      </p:grpSp>
      <p:grpSp>
        <p:nvGrpSpPr>
          <p:cNvPr id="35" name="Group 34">
            <a:extLst>
              <a:ext uri="{FF2B5EF4-FFF2-40B4-BE49-F238E27FC236}">
                <a16:creationId xmlns:a16="http://schemas.microsoft.com/office/drawing/2014/main" id="{21B27137-F514-7B45-B118-9C53F2EBBC38}"/>
              </a:ext>
            </a:extLst>
          </p:cNvPr>
          <p:cNvGrpSpPr/>
          <p:nvPr/>
        </p:nvGrpSpPr>
        <p:grpSpPr>
          <a:xfrm>
            <a:off x="6091010" y="1477142"/>
            <a:ext cx="2897016" cy="3340174"/>
            <a:chOff x="6091010" y="1477142"/>
            <a:chExt cx="2897016" cy="3340174"/>
          </a:xfrm>
        </p:grpSpPr>
        <p:sp>
          <p:nvSpPr>
            <p:cNvPr id="7" name="Alternate Process 6">
              <a:extLst>
                <a:ext uri="{FF2B5EF4-FFF2-40B4-BE49-F238E27FC236}">
                  <a16:creationId xmlns:a16="http://schemas.microsoft.com/office/drawing/2014/main" id="{AD89A8BE-0D71-A270-0956-B4B7ED9A9752}"/>
                </a:ext>
              </a:extLst>
            </p:cNvPr>
            <p:cNvSpPr/>
            <p:nvPr/>
          </p:nvSpPr>
          <p:spPr>
            <a:xfrm>
              <a:off x="6271012" y="1477142"/>
              <a:ext cx="2535412" cy="3118732"/>
            </a:xfrm>
            <a:prstGeom prst="flowChartAlternateProcess">
              <a:avLst/>
            </a:prstGeom>
            <a:noFill/>
            <a:ln w="76200" cap="rnd" cmpd="sng">
              <a:gradFill>
                <a:gsLst>
                  <a:gs pos="8000">
                    <a:srgbClr val="CE6422">
                      <a:alpha val="0"/>
                    </a:srgbClr>
                  </a:gs>
                  <a:gs pos="54000">
                    <a:srgbClr val="CE6422"/>
                  </a:gs>
                  <a:gs pos="77000">
                    <a:srgbClr val="CE1792"/>
                  </a:gs>
                  <a:gs pos="100000">
                    <a:srgbClr val="0028A3"/>
                  </a:gs>
                </a:gsLst>
                <a:lin ang="9000000" scaled="0"/>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676A795D-4EE3-B04B-420F-F854350FA2C4}"/>
                </a:ext>
              </a:extLst>
            </p:cNvPr>
            <p:cNvPicPr>
              <a:picLocks noChangeAspect="1"/>
            </p:cNvPicPr>
            <p:nvPr/>
          </p:nvPicPr>
          <p:blipFill rotWithShape="1">
            <a:blip r:embed="rId9"/>
            <a:srcRect l="586" t="8888" r="586" b="-2798"/>
            <a:stretch/>
          </p:blipFill>
          <p:spPr>
            <a:xfrm>
              <a:off x="6363905" y="1579504"/>
              <a:ext cx="2349627" cy="2939302"/>
            </a:xfrm>
            <a:prstGeom prst="roundRect">
              <a:avLst/>
            </a:prstGeom>
          </p:spPr>
        </p:pic>
        <p:grpSp>
          <p:nvGrpSpPr>
            <p:cNvPr id="22" name="Group 21">
              <a:extLst>
                <a:ext uri="{FF2B5EF4-FFF2-40B4-BE49-F238E27FC236}">
                  <a16:creationId xmlns:a16="http://schemas.microsoft.com/office/drawing/2014/main" id="{AC46F62F-0747-BA8F-211B-92C7EE94972C}"/>
                </a:ext>
              </a:extLst>
            </p:cNvPr>
            <p:cNvGrpSpPr/>
            <p:nvPr/>
          </p:nvGrpSpPr>
          <p:grpSpPr>
            <a:xfrm>
              <a:off x="6091010" y="4257399"/>
              <a:ext cx="2897016" cy="559917"/>
              <a:chOff x="6117015" y="3750791"/>
              <a:chExt cx="2897016" cy="559917"/>
            </a:xfrm>
          </p:grpSpPr>
          <p:sp>
            <p:nvSpPr>
              <p:cNvPr id="23" name="Freeform 22">
                <a:extLst>
                  <a:ext uri="{FF2B5EF4-FFF2-40B4-BE49-F238E27FC236}">
                    <a16:creationId xmlns:a16="http://schemas.microsoft.com/office/drawing/2014/main" id="{52131C89-EC38-FF9C-BE32-72A8D61F816B}"/>
                  </a:ext>
                </a:extLst>
              </p:cNvPr>
              <p:cNvSpPr/>
              <p:nvPr/>
            </p:nvSpPr>
            <p:spPr>
              <a:xfrm>
                <a:off x="6117015" y="3750791"/>
                <a:ext cx="2897016" cy="559917"/>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0028A3"/>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TextBox 23">
                <a:extLst>
                  <a:ext uri="{FF2B5EF4-FFF2-40B4-BE49-F238E27FC236}">
                    <a16:creationId xmlns:a16="http://schemas.microsoft.com/office/drawing/2014/main" id="{7A24EA4A-3196-1C3C-CEE6-06112D475F0F}"/>
                  </a:ext>
                </a:extLst>
              </p:cNvPr>
              <p:cNvSpPr txBox="1"/>
              <p:nvPr/>
            </p:nvSpPr>
            <p:spPr>
              <a:xfrm>
                <a:off x="6237048" y="3873664"/>
                <a:ext cx="2641417" cy="323165"/>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500" b="1">
                    <a:solidFill>
                      <a:schemeClr val="bg1">
                        <a:lumMod val="95000"/>
                      </a:schemeClr>
                    </a:solidFill>
                    <a:latin typeface="Arial" panose="020B0604020202020204" pitchFamily="34" charset="0"/>
                    <a:cs typeface="Arial" panose="020B0604020202020204" pitchFamily="34" charset="0"/>
                  </a:rPr>
                  <a:t>Sustained Lunar Evolution</a:t>
                </a:r>
                <a:endParaRPr kumimoji="0" lang="en-US" sz="1500" b="1" i="0" u="none" strike="noStrike" kern="1200" cap="none" spc="0" normalizeH="0" baseline="0" noProof="0">
                  <a:ln>
                    <a:noFill/>
                  </a:ln>
                  <a:solidFill>
                    <a:schemeClr val="bg1">
                      <a:lumMod val="95000"/>
                    </a:schemeClr>
                  </a:solidFill>
                  <a:effectLst/>
                  <a:uLnTx/>
                  <a:uFillTx/>
                  <a:latin typeface="Arial" panose="020B0604020202020204" pitchFamily="34" charset="0"/>
                  <a:ea typeface="+mn-ea"/>
                  <a:cs typeface="Arial" panose="020B0604020202020204" pitchFamily="34" charset="0"/>
                </a:endParaRPr>
              </a:p>
            </p:txBody>
          </p:sp>
        </p:grpSp>
      </p:grpSp>
      <p:grpSp>
        <p:nvGrpSpPr>
          <p:cNvPr id="36" name="Group 35">
            <a:extLst>
              <a:ext uri="{FF2B5EF4-FFF2-40B4-BE49-F238E27FC236}">
                <a16:creationId xmlns:a16="http://schemas.microsoft.com/office/drawing/2014/main" id="{EB75EBE1-7E84-1A11-7662-FDC5F57F6698}"/>
              </a:ext>
            </a:extLst>
          </p:cNvPr>
          <p:cNvGrpSpPr/>
          <p:nvPr/>
        </p:nvGrpSpPr>
        <p:grpSpPr>
          <a:xfrm>
            <a:off x="9176093" y="1477142"/>
            <a:ext cx="2633651" cy="3340174"/>
            <a:chOff x="9176093" y="1477142"/>
            <a:chExt cx="2633651" cy="3340174"/>
          </a:xfrm>
        </p:grpSpPr>
        <p:sp>
          <p:nvSpPr>
            <p:cNvPr id="2" name="Alternate Process 1">
              <a:extLst>
                <a:ext uri="{FF2B5EF4-FFF2-40B4-BE49-F238E27FC236}">
                  <a16:creationId xmlns:a16="http://schemas.microsoft.com/office/drawing/2014/main" id="{9410624A-7D35-3242-07DF-89EA88D4C4C5}"/>
                </a:ext>
              </a:extLst>
            </p:cNvPr>
            <p:cNvSpPr/>
            <p:nvPr/>
          </p:nvSpPr>
          <p:spPr>
            <a:xfrm>
              <a:off x="9229161" y="1477142"/>
              <a:ext cx="2535412" cy="3118732"/>
            </a:xfrm>
            <a:prstGeom prst="flowChartAlternateProcess">
              <a:avLst/>
            </a:prstGeom>
            <a:noFill/>
            <a:ln w="76200" cap="rnd" cmpd="sng">
              <a:gradFill>
                <a:gsLst>
                  <a:gs pos="8000">
                    <a:srgbClr val="CE6422">
                      <a:alpha val="0"/>
                    </a:srgbClr>
                  </a:gs>
                  <a:gs pos="54000">
                    <a:srgbClr val="CE6422"/>
                  </a:gs>
                  <a:gs pos="77000">
                    <a:srgbClr val="CE1792"/>
                  </a:gs>
                  <a:gs pos="100000">
                    <a:srgbClr val="0028A3"/>
                  </a:gs>
                </a:gsLst>
                <a:lin ang="9000000" scaled="0"/>
              </a:gra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9350E03-183A-4718-04D5-B7E85AC49924}"/>
                </a:ext>
              </a:extLst>
            </p:cNvPr>
            <p:cNvPicPr>
              <a:picLocks noChangeAspect="1"/>
            </p:cNvPicPr>
            <p:nvPr/>
          </p:nvPicPr>
          <p:blipFill rotWithShape="1">
            <a:blip r:embed="rId10"/>
            <a:srcRect l="48900" t="4851" r="10279" b="4368"/>
            <a:stretch/>
          </p:blipFill>
          <p:spPr>
            <a:xfrm>
              <a:off x="9322054" y="1579504"/>
              <a:ext cx="2349627" cy="2939302"/>
            </a:xfrm>
            <a:prstGeom prst="roundRect">
              <a:avLst/>
            </a:prstGeom>
          </p:spPr>
        </p:pic>
        <p:grpSp>
          <p:nvGrpSpPr>
            <p:cNvPr id="25" name="Group 24">
              <a:extLst>
                <a:ext uri="{FF2B5EF4-FFF2-40B4-BE49-F238E27FC236}">
                  <a16:creationId xmlns:a16="http://schemas.microsoft.com/office/drawing/2014/main" id="{BE6AB140-BC91-4457-FE02-C70E9828AC78}"/>
                </a:ext>
              </a:extLst>
            </p:cNvPr>
            <p:cNvGrpSpPr/>
            <p:nvPr/>
          </p:nvGrpSpPr>
          <p:grpSpPr>
            <a:xfrm>
              <a:off x="9176093" y="4257399"/>
              <a:ext cx="2633651" cy="559917"/>
              <a:chOff x="9176093" y="3750791"/>
              <a:chExt cx="2633651" cy="559917"/>
            </a:xfrm>
          </p:grpSpPr>
          <p:sp>
            <p:nvSpPr>
              <p:cNvPr id="26" name="Freeform 25">
                <a:extLst>
                  <a:ext uri="{FF2B5EF4-FFF2-40B4-BE49-F238E27FC236}">
                    <a16:creationId xmlns:a16="http://schemas.microsoft.com/office/drawing/2014/main" id="{B2E1E7D7-3F32-50AC-F583-4066535A2BB2}"/>
                  </a:ext>
                </a:extLst>
              </p:cNvPr>
              <p:cNvSpPr/>
              <p:nvPr/>
            </p:nvSpPr>
            <p:spPr>
              <a:xfrm>
                <a:off x="9176093" y="3750791"/>
                <a:ext cx="2633651" cy="559917"/>
              </a:xfrm>
              <a:custGeom>
                <a:avLst/>
                <a:gdLst>
                  <a:gd name="connsiteX0" fmla="*/ 233291 w 2633651"/>
                  <a:gd name="connsiteY0" fmla="*/ 0 h 559917"/>
                  <a:gd name="connsiteX1" fmla="*/ 466582 w 2633651"/>
                  <a:gd name="connsiteY1" fmla="*/ 1 h 559917"/>
                  <a:gd name="connsiteX2" fmla="*/ 2167069 w 2633651"/>
                  <a:gd name="connsiteY2" fmla="*/ 1 h 559917"/>
                  <a:gd name="connsiteX3" fmla="*/ 2400360 w 2633651"/>
                  <a:gd name="connsiteY3" fmla="*/ 1 h 559917"/>
                  <a:gd name="connsiteX4" fmla="*/ 2423170 w 2633651"/>
                  <a:gd name="connsiteY4" fmla="*/ 1 h 559917"/>
                  <a:gd name="connsiteX5" fmla="*/ 2423170 w 2633651"/>
                  <a:gd name="connsiteY5" fmla="*/ 2761 h 559917"/>
                  <a:gd name="connsiteX6" fmla="*/ 2447377 w 2633651"/>
                  <a:gd name="connsiteY6" fmla="*/ 5689 h 559917"/>
                  <a:gd name="connsiteX7" fmla="*/ 2633651 w 2633651"/>
                  <a:gd name="connsiteY7" fmla="*/ 279959 h 559917"/>
                  <a:gd name="connsiteX8" fmla="*/ 2447377 w 2633651"/>
                  <a:gd name="connsiteY8" fmla="*/ 554230 h 559917"/>
                  <a:gd name="connsiteX9" fmla="*/ 2423170 w 2633651"/>
                  <a:gd name="connsiteY9" fmla="*/ 557158 h 559917"/>
                  <a:gd name="connsiteX10" fmla="*/ 2423170 w 2633651"/>
                  <a:gd name="connsiteY10" fmla="*/ 559916 h 559917"/>
                  <a:gd name="connsiteX11" fmla="*/ 2400369 w 2633651"/>
                  <a:gd name="connsiteY11" fmla="*/ 559916 h 559917"/>
                  <a:gd name="connsiteX12" fmla="*/ 2400360 w 2633651"/>
                  <a:gd name="connsiteY12" fmla="*/ 559917 h 559917"/>
                  <a:gd name="connsiteX13" fmla="*/ 2167069 w 2633651"/>
                  <a:gd name="connsiteY13" fmla="*/ 559916 h 559917"/>
                  <a:gd name="connsiteX14" fmla="*/ 466582 w 2633651"/>
                  <a:gd name="connsiteY14" fmla="*/ 559916 h 559917"/>
                  <a:gd name="connsiteX15" fmla="*/ 316845 w 2633651"/>
                  <a:gd name="connsiteY15" fmla="*/ 559916 h 559917"/>
                  <a:gd name="connsiteX16" fmla="*/ 233291 w 2633651"/>
                  <a:gd name="connsiteY16" fmla="*/ 559916 h 559917"/>
                  <a:gd name="connsiteX17" fmla="*/ 0 w 2633651"/>
                  <a:gd name="connsiteY17" fmla="*/ 279958 h 559917"/>
                  <a:gd name="connsiteX18" fmla="*/ 233291 w 2633651"/>
                  <a:gd name="connsiteY18" fmla="*/ 0 h 559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633651" h="559917">
                    <a:moveTo>
                      <a:pt x="233291" y="0"/>
                    </a:moveTo>
                    <a:lnTo>
                      <a:pt x="466582" y="1"/>
                    </a:lnTo>
                    <a:lnTo>
                      <a:pt x="2167069" y="1"/>
                    </a:lnTo>
                    <a:lnTo>
                      <a:pt x="2400360" y="1"/>
                    </a:lnTo>
                    <a:lnTo>
                      <a:pt x="2423170" y="1"/>
                    </a:lnTo>
                    <a:lnTo>
                      <a:pt x="2423170" y="2761"/>
                    </a:lnTo>
                    <a:lnTo>
                      <a:pt x="2447377" y="5689"/>
                    </a:lnTo>
                    <a:cubicBezTo>
                      <a:pt x="2553683" y="31794"/>
                      <a:pt x="2633651" y="144669"/>
                      <a:pt x="2633651" y="279959"/>
                    </a:cubicBezTo>
                    <a:cubicBezTo>
                      <a:pt x="2633651" y="415249"/>
                      <a:pt x="2553683" y="528125"/>
                      <a:pt x="2447377" y="554230"/>
                    </a:cubicBezTo>
                    <a:lnTo>
                      <a:pt x="2423170" y="557158"/>
                    </a:lnTo>
                    <a:lnTo>
                      <a:pt x="2423170" y="559916"/>
                    </a:lnTo>
                    <a:lnTo>
                      <a:pt x="2400369" y="559916"/>
                    </a:lnTo>
                    <a:lnTo>
                      <a:pt x="2400360" y="559917"/>
                    </a:lnTo>
                    <a:lnTo>
                      <a:pt x="2167069" y="559916"/>
                    </a:lnTo>
                    <a:lnTo>
                      <a:pt x="466582" y="559916"/>
                    </a:lnTo>
                    <a:lnTo>
                      <a:pt x="316845" y="559916"/>
                    </a:lnTo>
                    <a:lnTo>
                      <a:pt x="233291" y="559916"/>
                    </a:lnTo>
                    <a:cubicBezTo>
                      <a:pt x="104448" y="559916"/>
                      <a:pt x="0" y="434575"/>
                      <a:pt x="0" y="279958"/>
                    </a:cubicBezTo>
                    <a:cubicBezTo>
                      <a:pt x="0" y="125341"/>
                      <a:pt x="104448" y="0"/>
                      <a:pt x="233291" y="0"/>
                    </a:cubicBezTo>
                    <a:close/>
                  </a:path>
                </a:pathLst>
              </a:custGeom>
              <a:solidFill>
                <a:srgbClr val="0028A3"/>
              </a:solidFill>
              <a:ln w="508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TextBox 26">
                <a:extLst>
                  <a:ext uri="{FF2B5EF4-FFF2-40B4-BE49-F238E27FC236}">
                    <a16:creationId xmlns:a16="http://schemas.microsoft.com/office/drawing/2014/main" id="{BCAE2739-55E7-6C75-7C31-BDA3D807A7A3}"/>
                  </a:ext>
                </a:extLst>
              </p:cNvPr>
              <p:cNvSpPr txBox="1"/>
              <p:nvPr/>
            </p:nvSpPr>
            <p:spPr>
              <a:xfrm>
                <a:off x="9179976" y="3873664"/>
                <a:ext cx="2629768" cy="323165"/>
              </a:xfrm>
              <a:prstGeom prst="rect">
                <a:avLst/>
              </a:prstGeom>
              <a:noFill/>
            </p:spPr>
            <p:txBody>
              <a:bodyPr wrap="square">
                <a:spAutoFit/>
              </a:bodyPr>
              <a:lstStyle/>
              <a:p>
                <a:pPr marL="0" marR="0" lvl="0" indent="0" algn="ctr" defTabSz="914400" rtl="0" eaLnBrk="1" fontAlgn="base" latinLnBrk="0" hangingPunct="1">
                  <a:lnSpc>
                    <a:spcPct val="100000"/>
                  </a:lnSpc>
                  <a:spcBef>
                    <a:spcPts val="1000"/>
                  </a:spcBef>
                  <a:spcAft>
                    <a:spcPts val="0"/>
                  </a:spcAft>
                  <a:buClrTx/>
                  <a:buSzTx/>
                  <a:buFont typeface="Arial" panose="020B0604020202020204" pitchFamily="34" charset="0"/>
                  <a:buNone/>
                  <a:tabLst/>
                  <a:defRPr/>
                </a:pPr>
                <a:r>
                  <a:rPr lang="en-US" sz="1500" b="1">
                    <a:solidFill>
                      <a:schemeClr val="bg1">
                        <a:lumMod val="95000"/>
                      </a:schemeClr>
                    </a:solidFill>
                    <a:latin typeface="Arial" panose="020B0604020202020204" pitchFamily="34" charset="0"/>
                    <a:cs typeface="Arial" panose="020B0604020202020204" pitchFamily="34" charset="0"/>
                  </a:rPr>
                  <a:t>Humans to Mars</a:t>
                </a:r>
                <a:endParaRPr kumimoji="0" lang="en-US" sz="1500" b="1" i="0" u="none" strike="noStrike" kern="1200" cap="none" spc="0" normalizeH="0" baseline="0" noProof="0">
                  <a:ln>
                    <a:noFill/>
                  </a:ln>
                  <a:solidFill>
                    <a:schemeClr val="bg1">
                      <a:lumMod val="95000"/>
                    </a:schemeClr>
                  </a:solidFill>
                  <a:effectLst/>
                  <a:uLnTx/>
                  <a:uFillTx/>
                  <a:latin typeface="Arial" panose="020B0604020202020204" pitchFamily="34" charset="0"/>
                  <a:ea typeface="+mn-ea"/>
                  <a:cs typeface="Arial" panose="020B0604020202020204" pitchFamily="34" charset="0"/>
                </a:endParaRPr>
              </a:p>
            </p:txBody>
          </p:sp>
        </p:grpSp>
      </p:grpSp>
      <p:sp>
        <p:nvSpPr>
          <p:cNvPr id="28" name="TextBox 27">
            <a:extLst>
              <a:ext uri="{FF2B5EF4-FFF2-40B4-BE49-F238E27FC236}">
                <a16:creationId xmlns:a16="http://schemas.microsoft.com/office/drawing/2014/main" id="{3F075638-9132-1924-187E-06AC261CA641}"/>
              </a:ext>
            </a:extLst>
          </p:cNvPr>
          <p:cNvSpPr txBox="1"/>
          <p:nvPr/>
        </p:nvSpPr>
        <p:spPr>
          <a:xfrm>
            <a:off x="3335749" y="4927997"/>
            <a:ext cx="2655064" cy="1384995"/>
          </a:xfrm>
          <a:prstGeom prst="rect">
            <a:avLst/>
          </a:prstGeom>
          <a:noFill/>
        </p:spPr>
        <p:txBody>
          <a:bodyPr wrap="square">
            <a:spAutoFit/>
          </a:bodyPr>
          <a:lstStyle/>
          <a:p>
            <a:pPr marR="0" lvl="0" defTabSz="914400" rtl="0" eaLnBrk="1" fontAlgn="base" latinLnBrk="0" hangingPunct="1">
              <a:lnSpc>
                <a:spcPct val="100000"/>
              </a:lnSpc>
              <a:spcBef>
                <a:spcPts val="500"/>
              </a:spcBef>
              <a:spcAft>
                <a:spcPts val="0"/>
              </a:spcAft>
              <a:buClrTx/>
              <a:buSzTx/>
              <a:tabLst/>
              <a:defRPr/>
            </a:pPr>
            <a:r>
              <a:rPr kumimoji="0" lang="en-US" sz="1400" b="0" i="0" u="none" strike="noStrike" kern="1200" cap="none" normalizeH="0" baseline="0" noProof="0">
                <a:ln>
                  <a:noFill/>
                </a:ln>
                <a:effectLst/>
                <a:uLnTx/>
                <a:uFillTx/>
                <a:latin typeface="Arial" panose="020B0604020202020204" pitchFamily="34" charset="0"/>
                <a:ea typeface="+mn-ea"/>
                <a:cs typeface="Arial" panose="020B0604020202020204" pitchFamily="34" charset="0"/>
              </a:rPr>
              <a:t>Expansion of lunar capabilities, systems, and operations supporting complex orbital and surface missions to conduct utilization and Mars forward precursor missions.</a:t>
            </a:r>
          </a:p>
        </p:txBody>
      </p:sp>
      <p:sp>
        <p:nvSpPr>
          <p:cNvPr id="29" name="TextBox 28">
            <a:extLst>
              <a:ext uri="{FF2B5EF4-FFF2-40B4-BE49-F238E27FC236}">
                <a16:creationId xmlns:a16="http://schemas.microsoft.com/office/drawing/2014/main" id="{E85B793F-98C9-03F4-6E9A-67F2B01C6A09}"/>
              </a:ext>
            </a:extLst>
          </p:cNvPr>
          <p:cNvSpPr txBox="1"/>
          <p:nvPr/>
        </p:nvSpPr>
        <p:spPr>
          <a:xfrm>
            <a:off x="6271012" y="4927997"/>
            <a:ext cx="2625883" cy="1600438"/>
          </a:xfrm>
          <a:prstGeom prst="rect">
            <a:avLst/>
          </a:prstGeom>
          <a:noFill/>
        </p:spPr>
        <p:txBody>
          <a:bodyPr wrap="square">
            <a:spAutoFit/>
          </a:bodyPr>
          <a:lstStyle/>
          <a:p>
            <a:pPr marR="0" lvl="0" defTabSz="914400" rtl="0" eaLnBrk="1" fontAlgn="base" latinLnBrk="0" hangingPunct="1">
              <a:lnSpc>
                <a:spcPct val="100000"/>
              </a:lnSpc>
              <a:spcBef>
                <a:spcPts val="500"/>
              </a:spcBef>
              <a:spcAft>
                <a:spcPts val="0"/>
              </a:spcAft>
              <a:buClrTx/>
              <a:buSzTx/>
              <a:tabLst/>
              <a:defRPr/>
            </a:pPr>
            <a:r>
              <a:rPr kumimoji="0" lang="en-US" sz="1400" b="0" i="0" u="none" strike="noStrike" kern="1200" cap="none" normalizeH="0" baseline="0" noProof="0">
                <a:ln>
                  <a:noFill/>
                </a:ln>
                <a:effectLst/>
                <a:uLnTx/>
                <a:uFillTx/>
                <a:latin typeface="Arial" panose="020B0604020202020204" pitchFamily="34" charset="0"/>
                <a:ea typeface="+mn-ea"/>
                <a:cs typeface="Arial" panose="020B0604020202020204" pitchFamily="34" charset="0"/>
              </a:rPr>
              <a:t>Enabling capabilities, systems, and operations to support regional and global utilization, economic opportunity, and a steady cadence of human presence on and around the Moon. </a:t>
            </a:r>
          </a:p>
        </p:txBody>
      </p:sp>
      <p:sp>
        <p:nvSpPr>
          <p:cNvPr id="30" name="TextBox 29">
            <a:extLst>
              <a:ext uri="{FF2B5EF4-FFF2-40B4-BE49-F238E27FC236}">
                <a16:creationId xmlns:a16="http://schemas.microsoft.com/office/drawing/2014/main" id="{3A4728B2-438E-3CB3-CF76-F11DC6F05D36}"/>
              </a:ext>
            </a:extLst>
          </p:cNvPr>
          <p:cNvSpPr txBox="1"/>
          <p:nvPr/>
        </p:nvSpPr>
        <p:spPr>
          <a:xfrm>
            <a:off x="9322054" y="4927997"/>
            <a:ext cx="2497838" cy="1169551"/>
          </a:xfrm>
          <a:prstGeom prst="rect">
            <a:avLst/>
          </a:prstGeom>
          <a:noFill/>
        </p:spPr>
        <p:txBody>
          <a:bodyPr wrap="square">
            <a:spAutoFit/>
          </a:bodyPr>
          <a:lstStyle/>
          <a:p>
            <a:pPr marR="0" lvl="0" defTabSz="914400" rtl="0" eaLnBrk="1" fontAlgn="base" latinLnBrk="0" hangingPunct="1">
              <a:lnSpc>
                <a:spcPct val="100000"/>
              </a:lnSpc>
              <a:spcBef>
                <a:spcPts val="500"/>
              </a:spcBef>
              <a:spcAft>
                <a:spcPts val="0"/>
              </a:spcAft>
              <a:buClrTx/>
              <a:buSzTx/>
              <a:tabLst/>
              <a:defRPr/>
            </a:pPr>
            <a:r>
              <a:rPr kumimoji="0" lang="en-US" sz="1400" b="0" i="0" u="none" strike="noStrike" kern="1200" cap="none" normalizeH="0" baseline="0" noProof="0">
                <a:ln>
                  <a:noFill/>
                </a:ln>
                <a:effectLst/>
                <a:uLnTx/>
                <a:uFillTx/>
                <a:latin typeface="Arial" panose="020B0604020202020204" pitchFamily="34" charset="0"/>
                <a:ea typeface="+mn-ea"/>
                <a:cs typeface="Arial" panose="020B0604020202020204" pitchFamily="34" charset="0"/>
              </a:rPr>
              <a:t>Initial capabilities, systems, and operations necessary to establish human presence and initial utilization on Mars and continued exploration.</a:t>
            </a:r>
          </a:p>
        </p:txBody>
      </p:sp>
      <p:sp>
        <p:nvSpPr>
          <p:cNvPr id="37" name="Arrow: Striped Right 3">
            <a:extLst>
              <a:ext uri="{FF2B5EF4-FFF2-40B4-BE49-F238E27FC236}">
                <a16:creationId xmlns:a16="http://schemas.microsoft.com/office/drawing/2014/main" id="{F3001562-7F62-6503-71D4-F61F8F31721A}"/>
              </a:ext>
            </a:extLst>
          </p:cNvPr>
          <p:cNvSpPr/>
          <p:nvPr/>
        </p:nvSpPr>
        <p:spPr>
          <a:xfrm>
            <a:off x="11036968" y="1684967"/>
            <a:ext cx="968740" cy="792761"/>
          </a:xfrm>
          <a:prstGeom prst="stripedRightArrow">
            <a:avLst/>
          </a:prstGeom>
          <a:solidFill>
            <a:schemeClr val="accent2">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73761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300"/>
                                        <p:tgtEl>
                                          <p:spTgt spid="33"/>
                                        </p:tgtEl>
                                        <p:attrNameLst>
                                          <p:attrName>ppt_y</p:attrName>
                                        </p:attrNameLst>
                                      </p:cBhvr>
                                      <p:tavLst>
                                        <p:tav tm="0">
                                          <p:val>
                                            <p:strVal val="#ppt_y+#ppt_h*1.125000"/>
                                          </p:val>
                                        </p:tav>
                                        <p:tav tm="100000">
                                          <p:val>
                                            <p:strVal val="#ppt_y"/>
                                          </p:val>
                                        </p:tav>
                                      </p:tavLst>
                                    </p:anim>
                                    <p:animEffect transition="in" filter="wipe(up)">
                                      <p:cBhvr>
                                        <p:cTn id="8" dur="300"/>
                                        <p:tgtEl>
                                          <p:spTgt spid="33"/>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300"/>
                                        <p:tgtEl>
                                          <p:spTgt spid="18"/>
                                        </p:tgtEl>
                                        <p:attrNameLst>
                                          <p:attrName>ppt_y</p:attrName>
                                        </p:attrNameLst>
                                      </p:cBhvr>
                                      <p:tavLst>
                                        <p:tav tm="0">
                                          <p:val>
                                            <p:strVal val="#ppt_y-#ppt_h*1.125000"/>
                                          </p:val>
                                        </p:tav>
                                        <p:tav tm="100000">
                                          <p:val>
                                            <p:strVal val="#ppt_y"/>
                                          </p:val>
                                        </p:tav>
                                      </p:tavLst>
                                    </p:anim>
                                    <p:animEffect transition="in" filter="wipe(down)">
                                      <p:cBhvr>
                                        <p:cTn id="12" dur="300"/>
                                        <p:tgtEl>
                                          <p:spTgt spid="18"/>
                                        </p:tgtEl>
                                      </p:cBhvr>
                                    </p:animEffect>
                                  </p:childTnLst>
                                </p:cTn>
                              </p:par>
                            </p:childTnLst>
                          </p:cTn>
                        </p:par>
                        <p:par>
                          <p:cTn id="13" fill="hold">
                            <p:stCondLst>
                              <p:cond delay="300"/>
                            </p:stCondLst>
                            <p:childTnLst>
                              <p:par>
                                <p:cTn id="14" presetID="12" presetClass="entr" presetSubtype="4"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300"/>
                                        <p:tgtEl>
                                          <p:spTgt spid="34"/>
                                        </p:tgtEl>
                                        <p:attrNameLst>
                                          <p:attrName>ppt_y</p:attrName>
                                        </p:attrNameLst>
                                      </p:cBhvr>
                                      <p:tavLst>
                                        <p:tav tm="0">
                                          <p:val>
                                            <p:strVal val="#ppt_y+#ppt_h*1.125000"/>
                                          </p:val>
                                        </p:tav>
                                        <p:tav tm="100000">
                                          <p:val>
                                            <p:strVal val="#ppt_y"/>
                                          </p:val>
                                        </p:tav>
                                      </p:tavLst>
                                    </p:anim>
                                    <p:animEffect transition="in" filter="wipe(up)">
                                      <p:cBhvr>
                                        <p:cTn id="17" dur="300"/>
                                        <p:tgtEl>
                                          <p:spTgt spid="34"/>
                                        </p:tgtEl>
                                      </p:cBhvr>
                                    </p:animEffect>
                                  </p:childTnLst>
                                </p:cTn>
                              </p:par>
                              <p:par>
                                <p:cTn id="18" presetID="12" presetClass="entr" presetSubtype="1"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300"/>
                                        <p:tgtEl>
                                          <p:spTgt spid="28"/>
                                        </p:tgtEl>
                                        <p:attrNameLst>
                                          <p:attrName>ppt_y</p:attrName>
                                        </p:attrNameLst>
                                      </p:cBhvr>
                                      <p:tavLst>
                                        <p:tav tm="0">
                                          <p:val>
                                            <p:strVal val="#ppt_y-#ppt_h*1.125000"/>
                                          </p:val>
                                        </p:tav>
                                        <p:tav tm="100000">
                                          <p:val>
                                            <p:strVal val="#ppt_y"/>
                                          </p:val>
                                        </p:tav>
                                      </p:tavLst>
                                    </p:anim>
                                    <p:animEffect transition="in" filter="wipe(down)">
                                      <p:cBhvr>
                                        <p:cTn id="21" dur="300"/>
                                        <p:tgtEl>
                                          <p:spTgt spid="28"/>
                                        </p:tgtEl>
                                      </p:cBhvr>
                                    </p:animEffect>
                                  </p:childTnLst>
                                </p:cTn>
                              </p:par>
                            </p:childTnLst>
                          </p:cTn>
                        </p:par>
                        <p:par>
                          <p:cTn id="22" fill="hold">
                            <p:stCondLst>
                              <p:cond delay="600"/>
                            </p:stCondLst>
                            <p:childTnLst>
                              <p:par>
                                <p:cTn id="23" presetID="12" presetClass="entr" presetSubtype="4"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300"/>
                                        <p:tgtEl>
                                          <p:spTgt spid="35"/>
                                        </p:tgtEl>
                                        <p:attrNameLst>
                                          <p:attrName>ppt_y</p:attrName>
                                        </p:attrNameLst>
                                      </p:cBhvr>
                                      <p:tavLst>
                                        <p:tav tm="0">
                                          <p:val>
                                            <p:strVal val="#ppt_y+#ppt_h*1.125000"/>
                                          </p:val>
                                        </p:tav>
                                        <p:tav tm="100000">
                                          <p:val>
                                            <p:strVal val="#ppt_y"/>
                                          </p:val>
                                        </p:tav>
                                      </p:tavLst>
                                    </p:anim>
                                    <p:animEffect transition="in" filter="wipe(up)">
                                      <p:cBhvr>
                                        <p:cTn id="26" dur="300"/>
                                        <p:tgtEl>
                                          <p:spTgt spid="35"/>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300"/>
                                        <p:tgtEl>
                                          <p:spTgt spid="29"/>
                                        </p:tgtEl>
                                        <p:attrNameLst>
                                          <p:attrName>ppt_y</p:attrName>
                                        </p:attrNameLst>
                                      </p:cBhvr>
                                      <p:tavLst>
                                        <p:tav tm="0">
                                          <p:val>
                                            <p:strVal val="#ppt_y-#ppt_h*1.125000"/>
                                          </p:val>
                                        </p:tav>
                                        <p:tav tm="100000">
                                          <p:val>
                                            <p:strVal val="#ppt_y"/>
                                          </p:val>
                                        </p:tav>
                                      </p:tavLst>
                                    </p:anim>
                                    <p:animEffect transition="in" filter="wipe(down)">
                                      <p:cBhvr>
                                        <p:cTn id="30" dur="300"/>
                                        <p:tgtEl>
                                          <p:spTgt spid="29"/>
                                        </p:tgtEl>
                                      </p:cBhvr>
                                    </p:animEffect>
                                  </p:childTnLst>
                                </p:cTn>
                              </p:par>
                            </p:childTnLst>
                          </p:cTn>
                        </p:par>
                        <p:par>
                          <p:cTn id="31" fill="hold">
                            <p:stCondLst>
                              <p:cond delay="900"/>
                            </p:stCondLst>
                            <p:childTnLst>
                              <p:par>
                                <p:cTn id="32" presetID="12" presetClass="entr" presetSubtype="4"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300"/>
                                        <p:tgtEl>
                                          <p:spTgt spid="36"/>
                                        </p:tgtEl>
                                        <p:attrNameLst>
                                          <p:attrName>ppt_y</p:attrName>
                                        </p:attrNameLst>
                                      </p:cBhvr>
                                      <p:tavLst>
                                        <p:tav tm="0">
                                          <p:val>
                                            <p:strVal val="#ppt_y+#ppt_h*1.125000"/>
                                          </p:val>
                                        </p:tav>
                                        <p:tav tm="100000">
                                          <p:val>
                                            <p:strVal val="#ppt_y"/>
                                          </p:val>
                                        </p:tav>
                                      </p:tavLst>
                                    </p:anim>
                                    <p:animEffect transition="in" filter="wipe(up)">
                                      <p:cBhvr>
                                        <p:cTn id="35" dur="300"/>
                                        <p:tgtEl>
                                          <p:spTgt spid="36"/>
                                        </p:tgtEl>
                                      </p:cBhvr>
                                    </p:animEffect>
                                  </p:childTnLst>
                                </p:cTn>
                              </p:par>
                              <p:par>
                                <p:cTn id="36" presetID="12" presetClass="entr" presetSubtype="1"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300"/>
                                        <p:tgtEl>
                                          <p:spTgt spid="30"/>
                                        </p:tgtEl>
                                        <p:attrNameLst>
                                          <p:attrName>ppt_y</p:attrName>
                                        </p:attrNameLst>
                                      </p:cBhvr>
                                      <p:tavLst>
                                        <p:tav tm="0">
                                          <p:val>
                                            <p:strVal val="#ppt_y-#ppt_h*1.125000"/>
                                          </p:val>
                                        </p:tav>
                                        <p:tav tm="100000">
                                          <p:val>
                                            <p:strVal val="#ppt_y"/>
                                          </p:val>
                                        </p:tav>
                                      </p:tavLst>
                                    </p:anim>
                                    <p:animEffect transition="in" filter="wipe(down)">
                                      <p:cBhvr>
                                        <p:cTn id="39" dur="300"/>
                                        <p:tgtEl>
                                          <p:spTgt spid="30"/>
                                        </p:tgtEl>
                                      </p:cBhvr>
                                    </p:animEffect>
                                  </p:childTnLst>
                                </p:cTn>
                              </p:par>
                            </p:childTnLst>
                          </p:cTn>
                        </p:par>
                        <p:par>
                          <p:cTn id="40" fill="hold">
                            <p:stCondLst>
                              <p:cond delay="1200"/>
                            </p:stCondLst>
                            <p:childTnLst>
                              <p:par>
                                <p:cTn id="41" presetID="12" presetClass="entr" presetSubtype="8"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300"/>
                                        <p:tgtEl>
                                          <p:spTgt spid="37"/>
                                        </p:tgtEl>
                                        <p:attrNameLst>
                                          <p:attrName>ppt_x</p:attrName>
                                        </p:attrNameLst>
                                      </p:cBhvr>
                                      <p:tavLst>
                                        <p:tav tm="0">
                                          <p:val>
                                            <p:strVal val="#ppt_x-#ppt_w*1.125000"/>
                                          </p:val>
                                        </p:tav>
                                        <p:tav tm="100000">
                                          <p:val>
                                            <p:strVal val="#ppt_x"/>
                                          </p:val>
                                        </p:tav>
                                      </p:tavLst>
                                    </p:anim>
                                    <p:animEffect transition="in" filter="wipe(right)">
                                      <p:cBhvr>
                                        <p:cTn id="44" dur="3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8" grpId="0"/>
      <p:bldP spid="29" grpId="0"/>
      <p:bldP spid="30" grpId="0"/>
      <p:bldP spid="3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B5ECC1C-E76B-C136-9653-C560DCC1CB5E}"/>
              </a:ext>
            </a:extLst>
          </p:cNvPr>
          <p:cNvGrpSpPr/>
          <p:nvPr/>
        </p:nvGrpSpPr>
        <p:grpSpPr>
          <a:xfrm>
            <a:off x="4082756" y="1427032"/>
            <a:ext cx="8006472" cy="4942732"/>
            <a:chOff x="4082756" y="1427032"/>
            <a:chExt cx="8006472" cy="4942732"/>
          </a:xfrm>
        </p:grpSpPr>
        <p:sp>
          <p:nvSpPr>
            <p:cNvPr id="2" name="Content Placeholder 10">
              <a:extLst>
                <a:ext uri="{FF2B5EF4-FFF2-40B4-BE49-F238E27FC236}">
                  <a16:creationId xmlns:a16="http://schemas.microsoft.com/office/drawing/2014/main" id="{B1D90218-4C8F-F7A0-5C55-495AE02CDEA9}"/>
                </a:ext>
              </a:extLst>
            </p:cNvPr>
            <p:cNvSpPr txBox="1">
              <a:spLocks/>
            </p:cNvSpPr>
            <p:nvPr/>
          </p:nvSpPr>
          <p:spPr>
            <a:xfrm>
              <a:off x="4082756" y="2428200"/>
              <a:ext cx="8006472" cy="394156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0" dirty="0"/>
                <a:t>The Architecture Definition Document is a NASA-published reference document that presents the current state of the human spaceflight architecture and exploration strategy.</a:t>
              </a:r>
            </a:p>
            <a:p>
              <a:pPr lvl="1">
                <a:buFont typeface="Courier New" panose="02070309020205020404" pitchFamily="49" charset="0"/>
                <a:buChar char="o"/>
              </a:pPr>
              <a:r>
                <a:rPr lang="en-US" sz="1800" dirty="0"/>
                <a:t>The document decomposes Moon to Mars objectives into functions and use cases for allocation to implementable programs and projects.</a:t>
              </a:r>
            </a:p>
            <a:p>
              <a:pPr lvl="1">
                <a:buFont typeface="Courier New" panose="02070309020205020404" pitchFamily="49" charset="0"/>
                <a:buChar char="o"/>
              </a:pPr>
              <a:r>
                <a:rPr lang="en-US" sz="1800" dirty="0"/>
                <a:t>It includes current partnerships presence in the architecture, identifies architectural gaps, and presents opportunities for further collaboration.</a:t>
              </a:r>
            </a:p>
            <a:p>
              <a:pPr lvl="1">
                <a:buFont typeface="Courier New" panose="02070309020205020404" pitchFamily="49" charset="0"/>
                <a:buChar char="o"/>
              </a:pPr>
              <a:r>
                <a:rPr lang="en-US" sz="1800" dirty="0"/>
                <a:t>It is </a:t>
              </a:r>
              <a:r>
                <a:rPr lang="en-US" sz="1800" b="1" u="sng" dirty="0"/>
                <a:t>NOT</a:t>
              </a:r>
              <a:r>
                <a:rPr lang="en-US" sz="1800" dirty="0"/>
                <a:t> a requirements document, a mission definition document, a planning manifest, or a procurement strategy.</a:t>
              </a:r>
            </a:p>
            <a:p>
              <a:pPr lvl="1">
                <a:buFont typeface="Courier New" panose="02070309020205020404" pitchFamily="49" charset="0"/>
                <a:buChar char="o"/>
              </a:pPr>
              <a:r>
                <a:rPr lang="en-US" sz="1800" dirty="0"/>
                <a:t>The </a:t>
              </a:r>
              <a:r>
                <a:rPr lang="en-US" sz="1800" dirty="0">
                  <a:hlinkClick r:id="rId2"/>
                </a:rPr>
                <a:t>current version</a:t>
              </a:r>
              <a:r>
                <a:rPr lang="en-US" sz="1800" dirty="0"/>
                <a:t> was published April 1, 2023. </a:t>
              </a:r>
            </a:p>
            <a:p>
              <a:r>
                <a:rPr lang="en-US" sz="2200" b="0" dirty="0"/>
                <a:t>NASA plans to publish yearly updates to the Architecture Definition Document, incorporating the results of the prior year’s Architecture Concept Review.</a:t>
              </a:r>
            </a:p>
            <a:p>
              <a:pPr lvl="1">
                <a:buFont typeface="Courier New" panose="02070309020205020404" pitchFamily="49" charset="0"/>
                <a:buChar char="o"/>
              </a:pPr>
              <a:endParaRPr lang="en-US" dirty="0"/>
            </a:p>
            <a:p>
              <a:pPr lvl="1">
                <a:buFont typeface="Courier New" panose="02070309020205020404" pitchFamily="49" charset="0"/>
                <a:buChar char="o"/>
              </a:pPr>
              <a:endParaRPr lang="en-US" dirty="0"/>
            </a:p>
            <a:p>
              <a:endParaRPr lang="en-US" dirty="0"/>
            </a:p>
          </p:txBody>
        </p:sp>
        <p:pic>
          <p:nvPicPr>
            <p:cNvPr id="9" name="Graphic 8" descr="Daily calendar with solid fill">
              <a:extLst>
                <a:ext uri="{FF2B5EF4-FFF2-40B4-BE49-F238E27FC236}">
                  <a16:creationId xmlns:a16="http://schemas.microsoft.com/office/drawing/2014/main" id="{4E93C360-C535-006E-10EC-6ADAE9ED421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85528" y="1427032"/>
              <a:ext cx="1001168" cy="1001168"/>
            </a:xfrm>
            <a:prstGeom prst="rect">
              <a:avLst/>
            </a:prstGeom>
          </p:spPr>
        </p:pic>
        <p:sp>
          <p:nvSpPr>
            <p:cNvPr id="10" name="TextBox 9">
              <a:extLst>
                <a:ext uri="{FF2B5EF4-FFF2-40B4-BE49-F238E27FC236}">
                  <a16:creationId xmlns:a16="http://schemas.microsoft.com/office/drawing/2014/main" id="{47A473CD-E0FF-F535-169A-AECCF062C976}"/>
                </a:ext>
              </a:extLst>
            </p:cNvPr>
            <p:cNvSpPr txBox="1"/>
            <p:nvPr/>
          </p:nvSpPr>
          <p:spPr>
            <a:xfrm>
              <a:off x="5186696" y="1563834"/>
              <a:ext cx="5280162" cy="692655"/>
            </a:xfrm>
            <a:prstGeom prst="rect">
              <a:avLst/>
            </a:prstGeom>
            <a:noFill/>
          </p:spPr>
          <p:txBody>
            <a:bodyPr wrap="square" rtlCol="0">
              <a:noAutofit/>
            </a:bodyPr>
            <a:lstStyle/>
            <a:p>
              <a:r>
                <a:rPr lang="en-US" sz="2400" b="1" dirty="0">
                  <a:latin typeface="Arial" panose="020B0604020202020204" pitchFamily="34" charset="0"/>
                  <a:cs typeface="Arial" panose="020B0604020202020204" pitchFamily="34" charset="0"/>
                </a:rPr>
                <a:t>Rev A Publication</a:t>
              </a:r>
            </a:p>
            <a:p>
              <a:r>
                <a:rPr lang="en-US" i="1" dirty="0">
                  <a:latin typeface="Arial" panose="020B0604020202020204" pitchFamily="34" charset="0"/>
                  <a:cs typeface="Arial" panose="020B0604020202020204" pitchFamily="34" charset="0"/>
                </a:rPr>
                <a:t>January 22, 2024</a:t>
              </a:r>
            </a:p>
          </p:txBody>
        </p:sp>
      </p:grpSp>
      <p:graphicFrame>
        <p:nvGraphicFramePr>
          <p:cNvPr id="32" name="Diagram 31">
            <a:extLst>
              <a:ext uri="{FF2B5EF4-FFF2-40B4-BE49-F238E27FC236}">
                <a16:creationId xmlns:a16="http://schemas.microsoft.com/office/drawing/2014/main" id="{5762819F-36D1-31B7-16D2-DAA7BBF3FE79}"/>
              </a:ext>
            </a:extLst>
          </p:cNvPr>
          <p:cNvGraphicFramePr/>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Date Placeholder 2">
            <a:extLst>
              <a:ext uri="{FF2B5EF4-FFF2-40B4-BE49-F238E27FC236}">
                <a16:creationId xmlns:a16="http://schemas.microsoft.com/office/drawing/2014/main" id="{4A957A2B-7031-1497-1BF3-2A031E71036D}"/>
              </a:ext>
            </a:extLst>
          </p:cNvPr>
          <p:cNvSpPr>
            <a:spLocks noGrp="1"/>
          </p:cNvSpPr>
          <p:nvPr>
            <p:ph type="dt" sz="half" idx="10"/>
          </p:nvPr>
        </p:nvSpPr>
        <p:spPr/>
        <p:txBody>
          <a:bodyPr/>
          <a:lstStyle/>
          <a:p>
            <a:r>
              <a:rPr lang="en-US" dirty="0"/>
              <a:t>11/31/23</a:t>
            </a:r>
          </a:p>
        </p:txBody>
      </p:sp>
      <p:sp>
        <p:nvSpPr>
          <p:cNvPr id="5" name="Slide Number Placeholder 4">
            <a:extLst>
              <a:ext uri="{FF2B5EF4-FFF2-40B4-BE49-F238E27FC236}">
                <a16:creationId xmlns:a16="http://schemas.microsoft.com/office/drawing/2014/main" id="{4D4F463A-02C6-27F6-3763-A00DA4BFABCB}"/>
              </a:ext>
            </a:extLst>
          </p:cNvPr>
          <p:cNvSpPr>
            <a:spLocks noGrp="1"/>
          </p:cNvSpPr>
          <p:nvPr>
            <p:ph type="sldNum" sz="quarter" idx="12"/>
          </p:nvPr>
        </p:nvSpPr>
        <p:spPr/>
        <p:txBody>
          <a:bodyPr/>
          <a:lstStyle/>
          <a:p>
            <a:fld id="{599188E5-7839-BE48-AF54-346B33EA7DE9}" type="slidenum">
              <a:rPr lang="en-US" smtClean="0"/>
              <a:t>13</a:t>
            </a:fld>
            <a:endParaRPr lang="en-US"/>
          </a:p>
        </p:txBody>
      </p:sp>
      <p:sp>
        <p:nvSpPr>
          <p:cNvPr id="6" name="Title 5">
            <a:extLst>
              <a:ext uri="{FF2B5EF4-FFF2-40B4-BE49-F238E27FC236}">
                <a16:creationId xmlns:a16="http://schemas.microsoft.com/office/drawing/2014/main" id="{F7BD69A4-36DA-40FC-AC7B-46C3013CE5A0}"/>
              </a:ext>
            </a:extLst>
          </p:cNvPr>
          <p:cNvSpPr>
            <a:spLocks noGrp="1"/>
          </p:cNvSpPr>
          <p:nvPr>
            <p:ph type="title" idx="4294967295"/>
          </p:nvPr>
        </p:nvSpPr>
        <p:spPr>
          <a:xfrm>
            <a:off x="266006" y="365125"/>
            <a:ext cx="10249593" cy="998138"/>
          </a:xfrm>
        </p:spPr>
        <p:txBody>
          <a:bodyPr anchor="t">
            <a:noAutofit/>
          </a:bodyPr>
          <a:lstStyle/>
          <a:p>
            <a:r>
              <a:rPr lang="en-US" sz="6000" dirty="0"/>
              <a:t>Architecture Definition</a:t>
            </a:r>
          </a:p>
        </p:txBody>
      </p:sp>
      <p:grpSp>
        <p:nvGrpSpPr>
          <p:cNvPr id="7" name="Group 6">
            <a:extLst>
              <a:ext uri="{FF2B5EF4-FFF2-40B4-BE49-F238E27FC236}">
                <a16:creationId xmlns:a16="http://schemas.microsoft.com/office/drawing/2014/main" id="{6749F6C9-2810-46E0-17EC-E508CCA97EB3}"/>
              </a:ext>
            </a:extLst>
          </p:cNvPr>
          <p:cNvGrpSpPr/>
          <p:nvPr/>
        </p:nvGrpSpPr>
        <p:grpSpPr>
          <a:xfrm>
            <a:off x="309880" y="1478529"/>
            <a:ext cx="3796130" cy="5014346"/>
            <a:chOff x="309880" y="1478529"/>
            <a:chExt cx="3796130" cy="5014346"/>
          </a:xfrm>
        </p:grpSpPr>
        <p:pic>
          <p:nvPicPr>
            <p:cNvPr id="4" name="Picture 3" descr="A cover of a book&#10;&#10;Description automatically generated">
              <a:extLst>
                <a:ext uri="{FF2B5EF4-FFF2-40B4-BE49-F238E27FC236}">
                  <a16:creationId xmlns:a16="http://schemas.microsoft.com/office/drawing/2014/main" id="{EC018A24-AA90-D28D-EA8F-FB51D4C03F46}"/>
                </a:ext>
              </a:extLst>
            </p:cNvPr>
            <p:cNvPicPr>
              <a:picLocks noChangeAspect="1"/>
            </p:cNvPicPr>
            <p:nvPr/>
          </p:nvPicPr>
          <p:blipFill>
            <a:blip r:embed="rId10"/>
            <a:stretch>
              <a:fillRect/>
            </a:stretch>
          </p:blipFill>
          <p:spPr>
            <a:xfrm>
              <a:off x="330200" y="1478529"/>
              <a:ext cx="3649133" cy="4722409"/>
            </a:xfrm>
            <a:prstGeom prst="rect">
              <a:avLst/>
            </a:prstGeom>
            <a:ln>
              <a:solidFill>
                <a:schemeClr val="bg1"/>
              </a:solidFill>
            </a:ln>
          </p:spPr>
        </p:pic>
        <p:sp>
          <p:nvSpPr>
            <p:cNvPr id="8" name="TextBox 7">
              <a:extLst>
                <a:ext uri="{FF2B5EF4-FFF2-40B4-BE49-F238E27FC236}">
                  <a16:creationId xmlns:a16="http://schemas.microsoft.com/office/drawing/2014/main" id="{70B778B4-7BF8-6FA5-62BD-0747A7CB7AE8}"/>
                </a:ext>
              </a:extLst>
            </p:cNvPr>
            <p:cNvSpPr txBox="1"/>
            <p:nvPr/>
          </p:nvSpPr>
          <p:spPr>
            <a:xfrm>
              <a:off x="309880" y="6246654"/>
              <a:ext cx="3796130" cy="246221"/>
            </a:xfrm>
            <a:prstGeom prst="rect">
              <a:avLst/>
            </a:prstGeom>
            <a:noFill/>
          </p:spPr>
          <p:txBody>
            <a:bodyPr wrap="square">
              <a:spAutoFit/>
            </a:bodyPr>
            <a:lstStyle/>
            <a:p>
              <a:r>
                <a:rPr lang="en-US" sz="1000" b="1" dirty="0">
                  <a:effectLst/>
                  <a:latin typeface="Arial" panose="020B0604020202020204" pitchFamily="34" charset="0"/>
                  <a:cs typeface="Arial" panose="020B0604020202020204" pitchFamily="34" charset="0"/>
                </a:rPr>
                <a:t>Draft Cover Art for the 2023 Revision of the ADD</a:t>
              </a:r>
            </a:p>
          </p:txBody>
        </p:sp>
      </p:grpSp>
    </p:spTree>
    <p:extLst>
      <p:ext uri="{BB962C8B-B14F-4D97-AF65-F5344CB8AC3E}">
        <p14:creationId xmlns:p14="http://schemas.microsoft.com/office/powerpoint/2010/main" val="21137710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300"/>
                                        <p:tgtEl>
                                          <p:spTgt spid="7"/>
                                        </p:tgtEl>
                                        <p:attrNameLst>
                                          <p:attrName>ppt_x</p:attrName>
                                        </p:attrNameLst>
                                      </p:cBhvr>
                                      <p:tavLst>
                                        <p:tav tm="0">
                                          <p:val>
                                            <p:strVal val="#ppt_x-#ppt_w*1.125000"/>
                                          </p:val>
                                        </p:tav>
                                        <p:tav tm="100000">
                                          <p:val>
                                            <p:strVal val="#ppt_x"/>
                                          </p:val>
                                        </p:tav>
                                      </p:tavLst>
                                    </p:anim>
                                    <p:animEffect transition="in" filter="wipe(right)">
                                      <p:cBhvr>
                                        <p:cTn id="8" dur="300"/>
                                        <p:tgtEl>
                                          <p:spTgt spid="7"/>
                                        </p:tgtEl>
                                      </p:cBhvr>
                                    </p:animEffect>
                                  </p:childTnLst>
                                </p:cTn>
                              </p:par>
                            </p:childTnLst>
                          </p:cTn>
                        </p:par>
                        <p:par>
                          <p:cTn id="9" fill="hold">
                            <p:stCondLst>
                              <p:cond delay="300"/>
                            </p:stCondLst>
                            <p:childTnLst>
                              <p:par>
                                <p:cTn id="10" presetID="1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300"/>
                                        <p:tgtEl>
                                          <p:spTgt spid="11"/>
                                        </p:tgtEl>
                                        <p:attrNameLst>
                                          <p:attrName>ppt_x</p:attrName>
                                        </p:attrNameLst>
                                      </p:cBhvr>
                                      <p:tavLst>
                                        <p:tav tm="0">
                                          <p:val>
                                            <p:strVal val="#ppt_x-#ppt_w*1.125000"/>
                                          </p:val>
                                        </p:tav>
                                        <p:tav tm="100000">
                                          <p:val>
                                            <p:strVal val="#ppt_x"/>
                                          </p:val>
                                        </p:tav>
                                      </p:tavLst>
                                    </p:anim>
                                    <p:animEffect transition="in" filter="wipe(right)">
                                      <p:cBhvr>
                                        <p:cTn id="13"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Diagram 31">
            <a:extLst>
              <a:ext uri="{FF2B5EF4-FFF2-40B4-BE49-F238E27FC236}">
                <a16:creationId xmlns:a16="http://schemas.microsoft.com/office/drawing/2014/main" id="{5762819F-36D1-31B7-16D2-DAA7BBF3FE79}"/>
              </a:ext>
            </a:extLst>
          </p:cNvPr>
          <p:cNvGraphicFramePr/>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a:extLst>
              <a:ext uri="{FF2B5EF4-FFF2-40B4-BE49-F238E27FC236}">
                <a16:creationId xmlns:a16="http://schemas.microsoft.com/office/drawing/2014/main" id="{4A957A2B-7031-1497-1BF3-2A031E71036D}"/>
              </a:ext>
            </a:extLst>
          </p:cNvPr>
          <p:cNvSpPr>
            <a:spLocks noGrp="1"/>
          </p:cNvSpPr>
          <p:nvPr>
            <p:ph type="dt" sz="half" idx="10"/>
          </p:nvPr>
        </p:nvSpPr>
        <p:spPr/>
        <p:txBody>
          <a:bodyPr/>
          <a:lstStyle/>
          <a:p>
            <a:r>
              <a:rPr lang="en-US" dirty="0"/>
              <a:t>11/31/23</a:t>
            </a:r>
          </a:p>
        </p:txBody>
      </p:sp>
      <p:sp>
        <p:nvSpPr>
          <p:cNvPr id="5" name="Slide Number Placeholder 4">
            <a:extLst>
              <a:ext uri="{FF2B5EF4-FFF2-40B4-BE49-F238E27FC236}">
                <a16:creationId xmlns:a16="http://schemas.microsoft.com/office/drawing/2014/main" id="{4D4F463A-02C6-27F6-3763-A00DA4BFABCB}"/>
              </a:ext>
            </a:extLst>
          </p:cNvPr>
          <p:cNvSpPr>
            <a:spLocks noGrp="1"/>
          </p:cNvSpPr>
          <p:nvPr>
            <p:ph type="sldNum" sz="quarter" idx="12"/>
          </p:nvPr>
        </p:nvSpPr>
        <p:spPr/>
        <p:txBody>
          <a:bodyPr/>
          <a:lstStyle/>
          <a:p>
            <a:fld id="{599188E5-7839-BE48-AF54-346B33EA7DE9}" type="slidenum">
              <a:rPr lang="en-US" smtClean="0"/>
              <a:t>14</a:t>
            </a:fld>
            <a:endParaRPr lang="en-US"/>
          </a:p>
        </p:txBody>
      </p:sp>
      <p:sp>
        <p:nvSpPr>
          <p:cNvPr id="6" name="Title 5">
            <a:extLst>
              <a:ext uri="{FF2B5EF4-FFF2-40B4-BE49-F238E27FC236}">
                <a16:creationId xmlns:a16="http://schemas.microsoft.com/office/drawing/2014/main" id="{F7BD69A4-36DA-40FC-AC7B-46C3013CE5A0}"/>
              </a:ext>
            </a:extLst>
          </p:cNvPr>
          <p:cNvSpPr>
            <a:spLocks noGrp="1"/>
          </p:cNvSpPr>
          <p:nvPr>
            <p:ph type="title" idx="4294967295"/>
          </p:nvPr>
        </p:nvSpPr>
        <p:spPr>
          <a:xfrm>
            <a:off x="266006" y="365125"/>
            <a:ext cx="10249593" cy="998138"/>
          </a:xfrm>
        </p:spPr>
        <p:txBody>
          <a:bodyPr anchor="t">
            <a:noAutofit/>
          </a:bodyPr>
          <a:lstStyle/>
          <a:p>
            <a:r>
              <a:rPr lang="en-US" sz="6000" dirty="0"/>
              <a:t>Annual Cadence</a:t>
            </a:r>
          </a:p>
        </p:txBody>
      </p:sp>
      <p:pic>
        <p:nvPicPr>
          <p:cNvPr id="7" name="Picture 6" descr="A close-up of a logo&#10;&#10;Description automatically generated">
            <a:extLst>
              <a:ext uri="{FF2B5EF4-FFF2-40B4-BE49-F238E27FC236}">
                <a16:creationId xmlns:a16="http://schemas.microsoft.com/office/drawing/2014/main" id="{E6CF06BF-3F77-CEE3-6C08-F76CBC1F9444}"/>
              </a:ext>
            </a:extLst>
          </p:cNvPr>
          <p:cNvPicPr>
            <a:picLocks noChangeAspect="1"/>
          </p:cNvPicPr>
          <p:nvPr/>
        </p:nvPicPr>
        <p:blipFill>
          <a:blip r:embed="rId7"/>
          <a:stretch>
            <a:fillRect/>
          </a:stretch>
        </p:blipFill>
        <p:spPr>
          <a:xfrm>
            <a:off x="202043" y="1294686"/>
            <a:ext cx="11866978" cy="3824808"/>
          </a:xfrm>
          <a:prstGeom prst="rect">
            <a:avLst/>
          </a:prstGeom>
        </p:spPr>
      </p:pic>
      <p:sp>
        <p:nvSpPr>
          <p:cNvPr id="2" name="Content Placeholder 10">
            <a:extLst>
              <a:ext uri="{FF2B5EF4-FFF2-40B4-BE49-F238E27FC236}">
                <a16:creationId xmlns:a16="http://schemas.microsoft.com/office/drawing/2014/main" id="{2CDDB44F-C848-4754-5D11-C673B0838CB7}"/>
              </a:ext>
            </a:extLst>
          </p:cNvPr>
          <p:cNvSpPr txBox="1">
            <a:spLocks/>
          </p:cNvSpPr>
          <p:nvPr/>
        </p:nvSpPr>
        <p:spPr>
          <a:xfrm>
            <a:off x="3558863" y="3938517"/>
            <a:ext cx="8097197" cy="236195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1800" b="0" dirty="0">
                <a:solidFill>
                  <a:srgbClr val="000000"/>
                </a:solidFill>
                <a:latin typeface="Arial"/>
                <a:cs typeface="Arial"/>
              </a:rPr>
              <a:t>The agency’s annual Architecture Concept Review process enables stakeholders across NASA and among its partners to provide feedback on our Moon to Mars exploration plans.   ​</a:t>
            </a:r>
          </a:p>
          <a:p>
            <a:pPr fontAlgn="base"/>
            <a:r>
              <a:rPr lang="en-US" sz="1800" b="0" dirty="0">
                <a:solidFill>
                  <a:srgbClr val="000000"/>
                </a:solidFill>
                <a:latin typeface="Arial"/>
                <a:cs typeface="Arial"/>
              </a:rPr>
              <a:t>Products that come out of the Architecture Concept Review include updates to the agency’s Architecture Definition Document and White Papers highlighting key results from that year’s Strategic Analysis Cycle.</a:t>
            </a:r>
          </a:p>
          <a:p>
            <a:pPr fontAlgn="base"/>
            <a:r>
              <a:rPr lang="en-US" sz="1800" b="0" dirty="0">
                <a:solidFill>
                  <a:srgbClr val="000000"/>
                </a:solidFill>
                <a:latin typeface="Arial"/>
                <a:cs typeface="Arial"/>
              </a:rPr>
              <a:t>ACR23 focused on refining and adding </a:t>
            </a:r>
            <a:r>
              <a:rPr lang="en-US" sz="1800" b="0" dirty="0" err="1">
                <a:solidFill>
                  <a:srgbClr val="000000"/>
                </a:solidFill>
                <a:latin typeface="Arial"/>
                <a:cs typeface="Arial"/>
              </a:rPr>
              <a:t>subarchitectures</a:t>
            </a:r>
            <a:r>
              <a:rPr lang="en-US" sz="1800" b="0" dirty="0">
                <a:solidFill>
                  <a:srgbClr val="000000"/>
                </a:solidFill>
                <a:latin typeface="Arial"/>
                <a:cs typeface="Arial"/>
              </a:rPr>
              <a:t>, adding mature elements, and architectural strategies for the first crewed missions to Mars. </a:t>
            </a:r>
          </a:p>
        </p:txBody>
      </p:sp>
    </p:spTree>
    <p:extLst>
      <p:ext uri="{BB962C8B-B14F-4D97-AF65-F5344CB8AC3E}">
        <p14:creationId xmlns:p14="http://schemas.microsoft.com/office/powerpoint/2010/main" val="26280921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right)">
                                      <p:cBhvr>
                                        <p:cTn id="8" dur="500"/>
                                        <p:tgtEl>
                                          <p:spTgt spid="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ppt_y</p:attrName>
                                        </p:attrNameLst>
                                      </p:cBhvr>
                                      <p:tavLst>
                                        <p:tav tm="0">
                                          <p:val>
                                            <p:strVal val="#ppt_y-#ppt_h*1.125000"/>
                                          </p:val>
                                        </p:tav>
                                        <p:tav tm="100000">
                                          <p:val>
                                            <p:strVal val="#ppt_y"/>
                                          </p:val>
                                        </p:tav>
                                      </p:tavLst>
                                    </p:anim>
                                    <p:animEffect transition="in" filter="wipe(dow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the moon&#10;&#10;Description automatically generated">
            <a:extLst>
              <a:ext uri="{FF2B5EF4-FFF2-40B4-BE49-F238E27FC236}">
                <a16:creationId xmlns:a16="http://schemas.microsoft.com/office/drawing/2014/main" id="{F2287DAC-BD5E-3DA1-8556-5C627E1E203C}"/>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5167286" y="1139796"/>
            <a:ext cx="7406969" cy="5555228"/>
          </a:xfrm>
          <a:prstGeom prst="rect">
            <a:avLst/>
          </a:prstGeom>
        </p:spPr>
      </p:pic>
      <p:sp>
        <p:nvSpPr>
          <p:cNvPr id="3" name="Date Placeholder 2">
            <a:extLst>
              <a:ext uri="{FF2B5EF4-FFF2-40B4-BE49-F238E27FC236}">
                <a16:creationId xmlns:a16="http://schemas.microsoft.com/office/drawing/2014/main" id="{4A957A2B-7031-1497-1BF3-2A031E71036D}"/>
              </a:ext>
            </a:extLst>
          </p:cNvPr>
          <p:cNvSpPr>
            <a:spLocks noGrp="1"/>
          </p:cNvSpPr>
          <p:nvPr>
            <p:ph type="dt" sz="half" idx="10"/>
          </p:nvPr>
        </p:nvSpPr>
        <p:spPr/>
        <p:txBody>
          <a:bodyPr/>
          <a:lstStyle/>
          <a:p>
            <a:r>
              <a:rPr lang="en-US" dirty="0"/>
              <a:t>11/31/23</a:t>
            </a:r>
          </a:p>
        </p:txBody>
      </p:sp>
      <p:sp>
        <p:nvSpPr>
          <p:cNvPr id="5" name="Slide Number Placeholder 4">
            <a:extLst>
              <a:ext uri="{FF2B5EF4-FFF2-40B4-BE49-F238E27FC236}">
                <a16:creationId xmlns:a16="http://schemas.microsoft.com/office/drawing/2014/main" id="{4D4F463A-02C6-27F6-3763-A00DA4BFABCB}"/>
              </a:ext>
            </a:extLst>
          </p:cNvPr>
          <p:cNvSpPr>
            <a:spLocks noGrp="1"/>
          </p:cNvSpPr>
          <p:nvPr>
            <p:ph type="sldNum" sz="quarter" idx="12"/>
          </p:nvPr>
        </p:nvSpPr>
        <p:spPr/>
        <p:txBody>
          <a:bodyPr/>
          <a:lstStyle/>
          <a:p>
            <a:fld id="{599188E5-7839-BE48-AF54-346B33EA7DE9}" type="slidenum">
              <a:rPr lang="en-US" smtClean="0"/>
              <a:t>15</a:t>
            </a:fld>
            <a:endParaRPr lang="en-US"/>
          </a:p>
        </p:txBody>
      </p:sp>
      <p:sp>
        <p:nvSpPr>
          <p:cNvPr id="2" name="Title 1">
            <a:extLst>
              <a:ext uri="{FF2B5EF4-FFF2-40B4-BE49-F238E27FC236}">
                <a16:creationId xmlns:a16="http://schemas.microsoft.com/office/drawing/2014/main" id="{2BC0CC50-8497-CEAF-1C66-9112182F053C}"/>
              </a:ext>
            </a:extLst>
          </p:cNvPr>
          <p:cNvSpPr>
            <a:spLocks noGrp="1"/>
          </p:cNvSpPr>
          <p:nvPr>
            <p:ph type="title" idx="4294967295"/>
          </p:nvPr>
        </p:nvSpPr>
        <p:spPr>
          <a:xfrm>
            <a:off x="838200" y="2737313"/>
            <a:ext cx="10515600" cy="498475"/>
          </a:xfrm>
        </p:spPr>
        <p:txBody>
          <a:bodyPr>
            <a:noAutofit/>
          </a:bodyPr>
          <a:lstStyle/>
          <a:p>
            <a:r>
              <a:rPr lang="en-US" sz="9600" dirty="0">
                <a:solidFill>
                  <a:schemeClr val="tx1">
                    <a:lumMod val="85000"/>
                    <a:lumOff val="15000"/>
                  </a:schemeClr>
                </a:solidFill>
              </a:rPr>
              <a:t>Agenda</a:t>
            </a:r>
          </a:p>
        </p:txBody>
      </p:sp>
      <p:graphicFrame>
        <p:nvGraphicFramePr>
          <p:cNvPr id="9" name="Diagram 8">
            <a:extLst>
              <a:ext uri="{FF2B5EF4-FFF2-40B4-BE49-F238E27FC236}">
                <a16:creationId xmlns:a16="http://schemas.microsoft.com/office/drawing/2014/main" id="{385498A4-D3F4-445B-1A64-5C8BA3D5E8E8}"/>
              </a:ext>
            </a:extLst>
          </p:cNvPr>
          <p:cNvGraphicFramePr/>
          <p:nvPr>
            <p:extLst>
              <p:ext uri="{D42A27DB-BD31-4B8C-83A1-F6EECF244321}">
                <p14:modId xmlns:p14="http://schemas.microsoft.com/office/powerpoint/2010/main" val="30312588"/>
              </p:ext>
            </p:extLst>
          </p:nvPr>
        </p:nvGraphicFramePr>
        <p:xfrm>
          <a:off x="1417320" y="3647786"/>
          <a:ext cx="9357360" cy="22059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79282649"/>
      </p:ext>
    </p:extLst>
  </p:cSld>
  <p:clrMapOvr>
    <a:masterClrMapping/>
  </p:clrMapOvr>
  <mc:AlternateContent xmlns:mc="http://schemas.openxmlformats.org/markup-compatibility/2006" xmlns:p14="http://schemas.microsoft.com/office/powerpoint/2010/main">
    <mc:Choice Requires="p14">
      <p:transition p14:dur="300" advClick="0" advTm="500">
        <p:fade/>
      </p:transition>
    </mc:Choice>
    <mc:Fallback xmlns="">
      <p:transition advClick="0" advTm="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1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ppt_y</p:attrName>
                                        </p:attrNameLst>
                                      </p:cBhvr>
                                      <p:tavLst>
                                        <p:tav tm="0">
                                          <p:val>
                                            <p:strVal val="#ppt_y+#ppt_h*1.125000"/>
                                          </p:val>
                                        </p:tav>
                                        <p:tav tm="100000">
                                          <p:val>
                                            <p:strVal val="#ppt_y"/>
                                          </p:val>
                                        </p:tav>
                                      </p:tavLst>
                                    </p:anim>
                                    <p:animEffect transition="in" filter="wipe(up)">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9"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A83D4102-0F2E-90F3-A393-F12773223CC8}"/>
              </a:ext>
            </a:extLst>
          </p:cNvPr>
          <p:cNvGraphicFramePr/>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2" name="Diagram 31">
            <a:extLst>
              <a:ext uri="{FF2B5EF4-FFF2-40B4-BE49-F238E27FC236}">
                <a16:creationId xmlns:a16="http://schemas.microsoft.com/office/drawing/2014/main" id="{5762819F-36D1-31B7-16D2-DAA7BBF3FE79}"/>
              </a:ext>
            </a:extLst>
          </p:cNvPr>
          <p:cNvGraphicFramePr/>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Date Placeholder 2">
            <a:extLst>
              <a:ext uri="{FF2B5EF4-FFF2-40B4-BE49-F238E27FC236}">
                <a16:creationId xmlns:a16="http://schemas.microsoft.com/office/drawing/2014/main" id="{4A957A2B-7031-1497-1BF3-2A031E71036D}"/>
              </a:ext>
            </a:extLst>
          </p:cNvPr>
          <p:cNvSpPr>
            <a:spLocks noGrp="1"/>
          </p:cNvSpPr>
          <p:nvPr>
            <p:ph type="dt" sz="half" idx="10"/>
          </p:nvPr>
        </p:nvSpPr>
        <p:spPr/>
        <p:txBody>
          <a:bodyPr/>
          <a:lstStyle/>
          <a:p>
            <a:r>
              <a:rPr lang="en-US" dirty="0"/>
              <a:t>11/31/23</a:t>
            </a:r>
          </a:p>
        </p:txBody>
      </p:sp>
      <p:sp>
        <p:nvSpPr>
          <p:cNvPr id="5" name="Slide Number Placeholder 4">
            <a:extLst>
              <a:ext uri="{FF2B5EF4-FFF2-40B4-BE49-F238E27FC236}">
                <a16:creationId xmlns:a16="http://schemas.microsoft.com/office/drawing/2014/main" id="{4D4F463A-02C6-27F6-3763-A00DA4BFABCB}"/>
              </a:ext>
            </a:extLst>
          </p:cNvPr>
          <p:cNvSpPr>
            <a:spLocks noGrp="1"/>
          </p:cNvSpPr>
          <p:nvPr>
            <p:ph type="sldNum" sz="quarter" idx="12"/>
          </p:nvPr>
        </p:nvSpPr>
        <p:spPr/>
        <p:txBody>
          <a:bodyPr/>
          <a:lstStyle/>
          <a:p>
            <a:fld id="{599188E5-7839-BE48-AF54-346B33EA7DE9}" type="slidenum">
              <a:rPr lang="en-US" smtClean="0"/>
              <a:t>16</a:t>
            </a:fld>
            <a:endParaRPr lang="en-US"/>
          </a:p>
        </p:txBody>
      </p:sp>
      <p:sp>
        <p:nvSpPr>
          <p:cNvPr id="6" name="Title 5">
            <a:extLst>
              <a:ext uri="{FF2B5EF4-FFF2-40B4-BE49-F238E27FC236}">
                <a16:creationId xmlns:a16="http://schemas.microsoft.com/office/drawing/2014/main" id="{F7BD69A4-36DA-40FC-AC7B-46C3013CE5A0}"/>
              </a:ext>
            </a:extLst>
          </p:cNvPr>
          <p:cNvSpPr>
            <a:spLocks noGrp="1"/>
          </p:cNvSpPr>
          <p:nvPr>
            <p:ph type="title" idx="4294967295"/>
          </p:nvPr>
        </p:nvSpPr>
        <p:spPr>
          <a:xfrm>
            <a:off x="266006" y="365125"/>
            <a:ext cx="10249593" cy="998138"/>
          </a:xfrm>
        </p:spPr>
        <p:txBody>
          <a:bodyPr anchor="t">
            <a:noAutofit/>
          </a:bodyPr>
          <a:lstStyle/>
          <a:p>
            <a:r>
              <a:rPr lang="en-US" sz="6000" dirty="0"/>
              <a:t>National </a:t>
            </a:r>
            <a:br>
              <a:rPr lang="en-US" sz="6000" dirty="0"/>
            </a:br>
            <a:r>
              <a:rPr lang="en-US" sz="6000" dirty="0"/>
              <a:t>Priorities</a:t>
            </a:r>
          </a:p>
        </p:txBody>
      </p:sp>
      <p:sp>
        <p:nvSpPr>
          <p:cNvPr id="9" name="TextBox 8">
            <a:extLst>
              <a:ext uri="{FF2B5EF4-FFF2-40B4-BE49-F238E27FC236}">
                <a16:creationId xmlns:a16="http://schemas.microsoft.com/office/drawing/2014/main" id="{2AEE52B7-0B89-342D-1175-214C2DD8F7B8}"/>
              </a:ext>
            </a:extLst>
          </p:cNvPr>
          <p:cNvSpPr txBox="1"/>
          <p:nvPr/>
        </p:nvSpPr>
        <p:spPr>
          <a:xfrm>
            <a:off x="266005" y="2285800"/>
            <a:ext cx="6610021" cy="4247317"/>
          </a:xfrm>
          <a:prstGeom prst="rect">
            <a:avLst/>
          </a:prstGeom>
          <a:noFill/>
        </p:spPr>
        <p:txBody>
          <a:bodyPr wrap="square" rtlCol="0">
            <a:spAutoFit/>
          </a:bodyPr>
          <a:lstStyle/>
          <a:p>
            <a:pPr marL="285750" indent="-285750">
              <a:buFont typeface="Arial" panose="020B0604020202020204" pitchFamily="34" charset="0"/>
              <a:buChar char="•"/>
            </a:pPr>
            <a:r>
              <a:rPr lang="en-US" dirty="0">
                <a:effectLst/>
                <a:latin typeface="Arial" panose="020B0604020202020204" pitchFamily="34" charset="0"/>
                <a:cs typeface="Arial" panose="020B0604020202020204" pitchFamily="34" charset="0"/>
              </a:rPr>
              <a:t>While the initial capabilities needed to return humans to the Moon may be well understood, NASA is still formulating a long-term infrastructure at the Moon while narrowing the trade space for the first human missions to Mars.</a:t>
            </a:r>
          </a:p>
          <a:p>
            <a:pPr marL="285750" indent="-285750">
              <a:buFont typeface="Arial" panose="020B0604020202020204" pitchFamily="34" charset="0"/>
              <a:buChar char="•"/>
            </a:pPr>
            <a:r>
              <a:rPr lang="en-US" dirty="0">
                <a:effectLst/>
                <a:latin typeface="Arial" panose="020B0604020202020204" pitchFamily="34" charset="0"/>
                <a:cs typeface="Arial" panose="020B0604020202020204" pitchFamily="34" charset="0"/>
              </a:rPr>
              <a:t>The current focus for early crewed Artemis missions is the lunar south polar region, with </a:t>
            </a:r>
            <a:r>
              <a:rPr lang="en-US" dirty="0">
                <a:latin typeface="Arial" panose="020B0604020202020204" pitchFamily="34" charset="0"/>
                <a:cs typeface="Arial" panose="020B0604020202020204" pitchFamily="34" charset="0"/>
              </a:rPr>
              <a:t>i</a:t>
            </a:r>
            <a:r>
              <a:rPr lang="en-US" dirty="0">
                <a:effectLst/>
                <a:latin typeface="Arial" panose="020B0604020202020204" pitchFamily="34" charset="0"/>
                <a:cs typeface="Arial" panose="020B0604020202020204" pitchFamily="34" charset="0"/>
              </a:rPr>
              <a:t>nitial, short-duration lunar surface missions made possible by the Space Launch System (SLS), Orion spacecraft, industry-developed Human Landing Systems (HLS), and other commercial capabilities. </a:t>
            </a:r>
          </a:p>
          <a:p>
            <a:pPr marL="285750" indent="-285750">
              <a:buFont typeface="Arial" panose="020B0604020202020204" pitchFamily="34" charset="0"/>
              <a:buChar char="•"/>
            </a:pPr>
            <a:r>
              <a:rPr lang="en-US" b="1" dirty="0">
                <a:effectLst/>
                <a:latin typeface="Arial" panose="020B0604020202020204" pitchFamily="34" charset="0"/>
                <a:cs typeface="Arial" panose="020B0604020202020204" pitchFamily="34" charset="0"/>
              </a:rPr>
              <a:t>As NASA develops foundational capabilities for a return to the Moon, the agency is designing an architecture responsive to stakeholders and decision makers – including the White House and Congress – but is also keenly aware that this initial infrastructure will set the stage for a future lunar ecosystem.</a:t>
            </a:r>
          </a:p>
        </p:txBody>
      </p:sp>
      <p:grpSp>
        <p:nvGrpSpPr>
          <p:cNvPr id="2" name="Group 1">
            <a:extLst>
              <a:ext uri="{FF2B5EF4-FFF2-40B4-BE49-F238E27FC236}">
                <a16:creationId xmlns:a16="http://schemas.microsoft.com/office/drawing/2014/main" id="{87B05E19-84C7-7EB0-B3C2-6139EACA169A}"/>
              </a:ext>
            </a:extLst>
          </p:cNvPr>
          <p:cNvGrpSpPr/>
          <p:nvPr/>
        </p:nvGrpSpPr>
        <p:grpSpPr>
          <a:xfrm>
            <a:off x="7093877" y="1605571"/>
            <a:ext cx="4562183" cy="4562183"/>
            <a:chOff x="1100130" y="1180000"/>
            <a:chExt cx="7112380" cy="7112380"/>
          </a:xfrm>
        </p:grpSpPr>
        <p:sp>
          <p:nvSpPr>
            <p:cNvPr id="7" name="Oval 6">
              <a:extLst>
                <a:ext uri="{FF2B5EF4-FFF2-40B4-BE49-F238E27FC236}">
                  <a16:creationId xmlns:a16="http://schemas.microsoft.com/office/drawing/2014/main" id="{45C3A560-0FE7-0494-13CD-E98099566832}"/>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859ECB31-C8C5-A338-B604-99ECB87BED7F}"/>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97904F13-4C88-2DA0-9AF0-0ECD938CB1C7}"/>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242" name="Picture 2" descr="Space Launch System Block 1B Cargo Configuration">
            <a:extLst>
              <a:ext uri="{FF2B5EF4-FFF2-40B4-BE49-F238E27FC236}">
                <a16:creationId xmlns:a16="http://schemas.microsoft.com/office/drawing/2014/main" id="{2A71319C-B9F9-DB03-AEAD-4F0730350E5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1800000">
            <a:off x="8233745" y="762088"/>
            <a:ext cx="2317267" cy="6237130"/>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8BFE3230-DCE2-331A-11A3-15E6EC9DA489}"/>
              </a:ext>
            </a:extLst>
          </p:cNvPr>
          <p:cNvGrpSpPr/>
          <p:nvPr/>
        </p:nvGrpSpPr>
        <p:grpSpPr>
          <a:xfrm>
            <a:off x="8967338" y="4734709"/>
            <a:ext cx="3096521" cy="1659661"/>
            <a:chOff x="8967338" y="4734709"/>
            <a:chExt cx="3096521" cy="1659661"/>
          </a:xfrm>
        </p:grpSpPr>
        <p:sp>
          <p:nvSpPr>
            <p:cNvPr id="14" name="Rounded Rectangle 34">
              <a:extLst>
                <a:ext uri="{FF2B5EF4-FFF2-40B4-BE49-F238E27FC236}">
                  <a16:creationId xmlns:a16="http://schemas.microsoft.com/office/drawing/2014/main" id="{33F4A8CE-47CA-91C0-8421-2E5965162DE3}"/>
                </a:ext>
              </a:extLst>
            </p:cNvPr>
            <p:cNvSpPr/>
            <p:nvPr/>
          </p:nvSpPr>
          <p:spPr>
            <a:xfrm rot="16200000">
              <a:off x="9685768" y="4016279"/>
              <a:ext cx="1659661" cy="3096521"/>
            </a:xfrm>
            <a:prstGeom prst="roundRect">
              <a:avLst>
                <a:gd name="adj" fmla="val 36686"/>
              </a:avLst>
            </a:prstGeom>
            <a:solidFill>
              <a:schemeClr val="bg1"/>
            </a:solidFill>
            <a:ln w="66675">
              <a:gradFill>
                <a:gsLst>
                  <a:gs pos="80000">
                    <a:srgbClr val="CE1792"/>
                  </a:gs>
                  <a:gs pos="68000">
                    <a:srgbClr val="CE6422"/>
                  </a:gs>
                  <a:gs pos="26000">
                    <a:srgbClr val="0028A3">
                      <a:alpha val="0"/>
                    </a:srgbClr>
                  </a:gs>
                  <a:gs pos="100000">
                    <a:srgbClr val="0028A3"/>
                  </a:gs>
                </a:gsLst>
                <a:lin ang="1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762ACF6C-363B-E11B-6F44-9D9366F2631B}"/>
                </a:ext>
              </a:extLst>
            </p:cNvPr>
            <p:cNvSpPr txBox="1"/>
            <p:nvPr/>
          </p:nvSpPr>
          <p:spPr>
            <a:xfrm>
              <a:off x="9076486" y="4964376"/>
              <a:ext cx="2878225" cy="1200329"/>
            </a:xfrm>
            <a:prstGeom prst="rect">
              <a:avLst/>
            </a:prstGeom>
            <a:noFill/>
          </p:spPr>
          <p:txBody>
            <a:bodyPr wrap="square">
              <a:spAutoFit/>
            </a:bodyPr>
            <a:lstStyle/>
            <a:p>
              <a:pPr algn="ctr"/>
              <a:r>
                <a:rPr lang="en-US" sz="1200" i="1" dirty="0">
                  <a:latin typeface="Arial" panose="020B0604020202020204" pitchFamily="34" charset="0"/>
                  <a:cs typeface="Arial" panose="020B0604020202020204" pitchFamily="34" charset="0"/>
                </a:rPr>
                <a:t>The SLS rocket Block 1B cargo configuration utilizes a more powerful Exploration Upper Stage to send heavy cargos to the Moon. The Block 1B configuration can send more than 81,000 pounds to deep space.</a:t>
              </a:r>
            </a:p>
          </p:txBody>
        </p:sp>
      </p:grpSp>
    </p:spTree>
    <p:extLst>
      <p:ext uri="{BB962C8B-B14F-4D97-AF65-F5344CB8AC3E}">
        <p14:creationId xmlns:p14="http://schemas.microsoft.com/office/powerpoint/2010/main" val="25947381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right)">
                                      <p:cBhvr>
                                        <p:cTn id="8" dur="500"/>
                                        <p:tgtEl>
                                          <p:spTgt spid="9"/>
                                        </p:tgtEl>
                                      </p:cBhvr>
                                    </p:animEffect>
                                  </p:childTnLst>
                                </p:cTn>
                              </p:par>
                              <p:par>
                                <p:cTn id="9" presetID="12"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p:tgtEl>
                                          <p:spTgt spid="15"/>
                                        </p:tgtEl>
                                        <p:attrNameLst>
                                          <p:attrName>ppt_y</p:attrName>
                                        </p:attrNameLst>
                                      </p:cBhvr>
                                      <p:tavLst>
                                        <p:tav tm="0">
                                          <p:val>
                                            <p:strVal val="#ppt_y+#ppt_h*1.125000"/>
                                          </p:val>
                                        </p:tav>
                                        <p:tav tm="100000">
                                          <p:val>
                                            <p:strVal val="#ppt_y"/>
                                          </p:val>
                                        </p:tav>
                                      </p:tavLst>
                                    </p:anim>
                                    <p:animEffect transition="in" filter="wipe(up)">
                                      <p:cBhvr>
                                        <p:cTn id="12" dur="500"/>
                                        <p:tgtEl>
                                          <p:spTgt spid="15"/>
                                        </p:tgtEl>
                                      </p:cBhvr>
                                    </p:animEffect>
                                  </p:childTnLst>
                                </p:cTn>
                              </p:par>
                              <p:par>
                                <p:cTn id="13" presetID="12" presetClass="entr" presetSubtype="2" fill="hold" nodeType="withEffect">
                                  <p:stCondLst>
                                    <p:cond delay="0"/>
                                  </p:stCondLst>
                                  <p:childTnLst>
                                    <p:set>
                                      <p:cBhvr>
                                        <p:cTn id="14" dur="1" fill="hold">
                                          <p:stCondLst>
                                            <p:cond delay="0"/>
                                          </p:stCondLst>
                                        </p:cTn>
                                        <p:tgtEl>
                                          <p:spTgt spid="10242"/>
                                        </p:tgtEl>
                                        <p:attrNameLst>
                                          <p:attrName>style.visibility</p:attrName>
                                        </p:attrNameLst>
                                      </p:cBhvr>
                                      <p:to>
                                        <p:strVal val="visible"/>
                                      </p:to>
                                    </p:set>
                                    <p:anim calcmode="lin" valueType="num">
                                      <p:cBhvr additive="base">
                                        <p:cTn id="15" dur="500"/>
                                        <p:tgtEl>
                                          <p:spTgt spid="10242"/>
                                        </p:tgtEl>
                                        <p:attrNameLst>
                                          <p:attrName>ppt_x</p:attrName>
                                        </p:attrNameLst>
                                      </p:cBhvr>
                                      <p:tavLst>
                                        <p:tav tm="0">
                                          <p:val>
                                            <p:strVal val="#ppt_x+#ppt_w*1.125000"/>
                                          </p:val>
                                        </p:tav>
                                        <p:tav tm="100000">
                                          <p:val>
                                            <p:strVal val="#ppt_x"/>
                                          </p:val>
                                        </p:tav>
                                      </p:tavLst>
                                    </p:anim>
                                    <p:animEffect transition="in" filter="wipe(left)">
                                      <p:cBhvr>
                                        <p:cTn id="16"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A83D4102-0F2E-90F3-A393-F12773223CC8}"/>
              </a:ext>
            </a:extLst>
          </p:cNvPr>
          <p:cNvGraphicFramePr/>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2" name="Diagram 31">
            <a:extLst>
              <a:ext uri="{FF2B5EF4-FFF2-40B4-BE49-F238E27FC236}">
                <a16:creationId xmlns:a16="http://schemas.microsoft.com/office/drawing/2014/main" id="{5762819F-36D1-31B7-16D2-DAA7BBF3FE79}"/>
              </a:ext>
            </a:extLst>
          </p:cNvPr>
          <p:cNvGraphicFramePr/>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Date Placeholder 2">
            <a:extLst>
              <a:ext uri="{FF2B5EF4-FFF2-40B4-BE49-F238E27FC236}">
                <a16:creationId xmlns:a16="http://schemas.microsoft.com/office/drawing/2014/main" id="{4A957A2B-7031-1497-1BF3-2A031E71036D}"/>
              </a:ext>
            </a:extLst>
          </p:cNvPr>
          <p:cNvSpPr>
            <a:spLocks noGrp="1"/>
          </p:cNvSpPr>
          <p:nvPr>
            <p:ph type="dt" sz="half" idx="10"/>
          </p:nvPr>
        </p:nvSpPr>
        <p:spPr/>
        <p:txBody>
          <a:bodyPr/>
          <a:lstStyle/>
          <a:p>
            <a:r>
              <a:rPr lang="en-US" dirty="0"/>
              <a:t>11/31/23</a:t>
            </a:r>
          </a:p>
        </p:txBody>
      </p:sp>
      <p:sp>
        <p:nvSpPr>
          <p:cNvPr id="5" name="Slide Number Placeholder 4">
            <a:extLst>
              <a:ext uri="{FF2B5EF4-FFF2-40B4-BE49-F238E27FC236}">
                <a16:creationId xmlns:a16="http://schemas.microsoft.com/office/drawing/2014/main" id="{4D4F463A-02C6-27F6-3763-A00DA4BFABCB}"/>
              </a:ext>
            </a:extLst>
          </p:cNvPr>
          <p:cNvSpPr>
            <a:spLocks noGrp="1"/>
          </p:cNvSpPr>
          <p:nvPr>
            <p:ph type="sldNum" sz="quarter" idx="12"/>
          </p:nvPr>
        </p:nvSpPr>
        <p:spPr/>
        <p:txBody>
          <a:bodyPr/>
          <a:lstStyle/>
          <a:p>
            <a:fld id="{599188E5-7839-BE48-AF54-346B33EA7DE9}" type="slidenum">
              <a:rPr lang="en-US" smtClean="0"/>
              <a:t>17</a:t>
            </a:fld>
            <a:endParaRPr lang="en-US"/>
          </a:p>
        </p:txBody>
      </p:sp>
      <p:sp>
        <p:nvSpPr>
          <p:cNvPr id="6" name="Title 5">
            <a:extLst>
              <a:ext uri="{FF2B5EF4-FFF2-40B4-BE49-F238E27FC236}">
                <a16:creationId xmlns:a16="http://schemas.microsoft.com/office/drawing/2014/main" id="{F7BD69A4-36DA-40FC-AC7B-46C3013CE5A0}"/>
              </a:ext>
            </a:extLst>
          </p:cNvPr>
          <p:cNvSpPr>
            <a:spLocks noGrp="1"/>
          </p:cNvSpPr>
          <p:nvPr>
            <p:ph type="title" idx="4294967295"/>
          </p:nvPr>
        </p:nvSpPr>
        <p:spPr>
          <a:xfrm>
            <a:off x="266006" y="365125"/>
            <a:ext cx="10249593" cy="998138"/>
          </a:xfrm>
        </p:spPr>
        <p:txBody>
          <a:bodyPr anchor="t">
            <a:noAutofit/>
          </a:bodyPr>
          <a:lstStyle/>
          <a:p>
            <a:r>
              <a:rPr lang="en-US" sz="6000" dirty="0"/>
              <a:t>Partnerships for </a:t>
            </a:r>
            <a:br>
              <a:rPr lang="en-US" sz="6000" dirty="0"/>
            </a:br>
            <a:r>
              <a:rPr lang="en-US" sz="6000" dirty="0"/>
              <a:t>Exploration</a:t>
            </a:r>
          </a:p>
        </p:txBody>
      </p:sp>
      <p:sp>
        <p:nvSpPr>
          <p:cNvPr id="9" name="TextBox 8">
            <a:extLst>
              <a:ext uri="{FF2B5EF4-FFF2-40B4-BE49-F238E27FC236}">
                <a16:creationId xmlns:a16="http://schemas.microsoft.com/office/drawing/2014/main" id="{2AEE52B7-0B89-342D-1175-214C2DD8F7B8}"/>
              </a:ext>
            </a:extLst>
          </p:cNvPr>
          <p:cNvSpPr txBox="1"/>
          <p:nvPr/>
        </p:nvSpPr>
        <p:spPr>
          <a:xfrm>
            <a:off x="266005" y="2285800"/>
            <a:ext cx="6610021" cy="4801314"/>
          </a:xfrm>
          <a:prstGeom prst="rect">
            <a:avLst/>
          </a:prstGeom>
          <a:noFill/>
        </p:spPr>
        <p:txBody>
          <a:bodyPr wrap="square" rtlCol="0">
            <a:spAutoFit/>
          </a:bodyPr>
          <a:lstStyle/>
          <a:p>
            <a:pPr marL="285750" indent="-285750">
              <a:buFont typeface="Arial" panose="020B0604020202020204" pitchFamily="34" charset="0"/>
              <a:buChar char="•"/>
            </a:pPr>
            <a:r>
              <a:rPr lang="en-US" dirty="0">
                <a:effectLst/>
                <a:latin typeface="Arial" panose="020B0604020202020204" pitchFamily="34" charset="0"/>
                <a:cs typeface="Arial" panose="020B0604020202020204" pitchFamily="34" charset="0"/>
              </a:rPr>
              <a:t>As</a:t>
            </a:r>
            <a:r>
              <a:rPr lang="en-US" dirty="0">
                <a:latin typeface="Arial" panose="020B0604020202020204" pitchFamily="34" charset="0"/>
                <a:cs typeface="Arial" panose="020B0604020202020204" pitchFamily="34" charset="0"/>
              </a:rPr>
              <a:t> the lunar campaign </a:t>
            </a:r>
            <a:r>
              <a:rPr lang="en-US" dirty="0">
                <a:effectLst/>
                <a:latin typeface="Arial" panose="020B0604020202020204" pitchFamily="34" charset="0"/>
                <a:cs typeface="Arial" panose="020B0604020202020204" pitchFamily="34" charset="0"/>
              </a:rPr>
              <a:t>continue into the next decades, NASA will deploy lunar surface </a:t>
            </a:r>
            <a:r>
              <a:rPr lang="en-US">
                <a:effectLst/>
                <a:latin typeface="Arial" panose="020B0604020202020204" pitchFamily="34" charset="0"/>
                <a:cs typeface="Arial" panose="020B0604020202020204" pitchFamily="34" charset="0"/>
              </a:rPr>
              <a:t>and orbital </a:t>
            </a:r>
            <a:r>
              <a:rPr lang="en-US" dirty="0">
                <a:effectLst/>
                <a:latin typeface="Arial" panose="020B0604020202020204" pitchFamily="34" charset="0"/>
                <a:cs typeface="Arial" panose="020B0604020202020204" pitchFamily="34" charset="0"/>
              </a:rPr>
              <a:t>infrastructure like unpressurized and pressurized crew rovers, habitation facilities, navigation, power, and other capabilities that support a long-term human presence on the lunar surface and the Moon as a proving ground for Mars exploration. </a:t>
            </a:r>
          </a:p>
          <a:p>
            <a:pPr marL="285750" indent="-285750">
              <a:buFont typeface="Arial" panose="020B0604020202020204" pitchFamily="34" charset="0"/>
              <a:buChar char="•"/>
            </a:pPr>
            <a:r>
              <a:rPr lang="en-US" dirty="0">
                <a:effectLst/>
                <a:latin typeface="Arial" panose="020B0604020202020204" pitchFamily="34" charset="0"/>
                <a:cs typeface="Arial" panose="020B0604020202020204" pitchFamily="34" charset="0"/>
              </a:rPr>
              <a:t>These elements – whether supplied by NASA, commercial industry, or international partners – will meet science and exploration objectives while opening </a:t>
            </a:r>
            <a:r>
              <a:rPr lang="en-US" dirty="0">
                <a:latin typeface="Arial" panose="020B0604020202020204" pitchFamily="34" charset="0"/>
                <a:cs typeface="Arial" panose="020B0604020202020204" pitchFamily="34" charset="0"/>
              </a:rPr>
              <a:t>opportunities for</a:t>
            </a:r>
            <a:r>
              <a:rPr lang="en-US" dirty="0">
                <a:effectLst/>
                <a:latin typeface="Arial" panose="020B0604020202020204" pitchFamily="34" charset="0"/>
                <a:cs typeface="Arial" panose="020B0604020202020204" pitchFamily="34" charset="0"/>
              </a:rPr>
              <a:t> commercial activities, including business cases like marketing surface data collected, services to government and commercial customers, and in-situ resource utilization. </a:t>
            </a:r>
          </a:p>
          <a:p>
            <a:pPr marL="285750" indent="-285750">
              <a:buFont typeface="Arial" panose="020B0604020202020204" pitchFamily="34" charset="0"/>
              <a:buChar char="•"/>
            </a:pPr>
            <a:r>
              <a:rPr lang="en-US" b="1" dirty="0">
                <a:effectLst/>
                <a:latin typeface="Arial" panose="020B0604020202020204" pitchFamily="34" charset="0"/>
                <a:cs typeface="Arial" panose="020B0604020202020204" pitchFamily="34" charset="0"/>
              </a:rPr>
              <a:t>As the lunar infrastructure increases in capability, NASA’s exploration and science goals will also be enhanced and expanded.</a:t>
            </a:r>
          </a:p>
          <a:p>
            <a:pPr marL="285750" indent="-285750">
              <a:buFont typeface="Arial" panose="020B0604020202020204" pitchFamily="34" charset="0"/>
              <a:buChar char="•"/>
            </a:pPr>
            <a:endParaRPr lang="en-US" dirty="0">
              <a:effectLst/>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34D97297-A317-663E-1910-EEC13F8C13D3}"/>
              </a:ext>
            </a:extLst>
          </p:cNvPr>
          <p:cNvGrpSpPr/>
          <p:nvPr/>
        </p:nvGrpSpPr>
        <p:grpSpPr>
          <a:xfrm>
            <a:off x="7093877" y="1605571"/>
            <a:ext cx="4562183" cy="4562183"/>
            <a:chOff x="1100130" y="1180000"/>
            <a:chExt cx="7112380" cy="7112380"/>
          </a:xfrm>
        </p:grpSpPr>
        <p:sp>
          <p:nvSpPr>
            <p:cNvPr id="12" name="Oval 11">
              <a:extLst>
                <a:ext uri="{FF2B5EF4-FFF2-40B4-BE49-F238E27FC236}">
                  <a16:creationId xmlns:a16="http://schemas.microsoft.com/office/drawing/2014/main" id="{0C7435EC-4589-8319-DD1E-004F92470FF9}"/>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A851D7A-2BBA-E1C4-E170-EFD88B655662}"/>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2C3B902D-6726-C2BC-EAE0-05E0C896D241}"/>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descr="A satellite in space&#10;&#10;Description automatically generated">
            <a:extLst>
              <a:ext uri="{FF2B5EF4-FFF2-40B4-BE49-F238E27FC236}">
                <a16:creationId xmlns:a16="http://schemas.microsoft.com/office/drawing/2014/main" id="{60B50E5D-092E-DBC3-542A-DBC979CB686E}"/>
              </a:ext>
            </a:extLst>
          </p:cNvPr>
          <p:cNvPicPr>
            <a:picLocks noChangeAspect="1"/>
          </p:cNvPicPr>
          <p:nvPr/>
        </p:nvPicPr>
        <p:blipFill>
          <a:blip r:embed="rId12"/>
          <a:stretch>
            <a:fillRect/>
          </a:stretch>
        </p:blipFill>
        <p:spPr>
          <a:xfrm>
            <a:off x="6274528" y="485301"/>
            <a:ext cx="6858000" cy="6858000"/>
          </a:xfrm>
          <a:prstGeom prst="rect">
            <a:avLst/>
          </a:prstGeom>
        </p:spPr>
      </p:pic>
      <p:grpSp>
        <p:nvGrpSpPr>
          <p:cNvPr id="17" name="Group 16">
            <a:extLst>
              <a:ext uri="{FF2B5EF4-FFF2-40B4-BE49-F238E27FC236}">
                <a16:creationId xmlns:a16="http://schemas.microsoft.com/office/drawing/2014/main" id="{665C0736-E70D-C93B-D026-74BB6D1425D4}"/>
              </a:ext>
            </a:extLst>
          </p:cNvPr>
          <p:cNvGrpSpPr/>
          <p:nvPr/>
        </p:nvGrpSpPr>
        <p:grpSpPr>
          <a:xfrm>
            <a:off x="8967338" y="4734709"/>
            <a:ext cx="3096521" cy="1659661"/>
            <a:chOff x="8967338" y="4734709"/>
            <a:chExt cx="3096521" cy="1659661"/>
          </a:xfrm>
        </p:grpSpPr>
        <p:sp>
          <p:nvSpPr>
            <p:cNvPr id="18" name="Rounded Rectangle 34">
              <a:extLst>
                <a:ext uri="{FF2B5EF4-FFF2-40B4-BE49-F238E27FC236}">
                  <a16:creationId xmlns:a16="http://schemas.microsoft.com/office/drawing/2014/main" id="{01EE4856-4ABA-8A08-F2DD-78ADC4275CCA}"/>
                </a:ext>
              </a:extLst>
            </p:cNvPr>
            <p:cNvSpPr/>
            <p:nvPr/>
          </p:nvSpPr>
          <p:spPr>
            <a:xfrm rot="16200000">
              <a:off x="9685768" y="4016279"/>
              <a:ext cx="1659661" cy="3096521"/>
            </a:xfrm>
            <a:prstGeom prst="roundRect">
              <a:avLst>
                <a:gd name="adj" fmla="val 36686"/>
              </a:avLst>
            </a:prstGeom>
            <a:solidFill>
              <a:schemeClr val="bg1"/>
            </a:solidFill>
            <a:ln w="66675">
              <a:gradFill>
                <a:gsLst>
                  <a:gs pos="80000">
                    <a:srgbClr val="CE1792"/>
                  </a:gs>
                  <a:gs pos="68000">
                    <a:srgbClr val="CE6422"/>
                  </a:gs>
                  <a:gs pos="26000">
                    <a:srgbClr val="0028A3">
                      <a:alpha val="0"/>
                    </a:srgbClr>
                  </a:gs>
                  <a:gs pos="100000">
                    <a:srgbClr val="0028A3"/>
                  </a:gs>
                </a:gsLst>
                <a:lin ang="1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D213015D-31B2-DC5C-FA8E-4AD428455CF0}"/>
                </a:ext>
              </a:extLst>
            </p:cNvPr>
            <p:cNvSpPr txBox="1"/>
            <p:nvPr/>
          </p:nvSpPr>
          <p:spPr>
            <a:xfrm>
              <a:off x="9302441" y="5056708"/>
              <a:ext cx="2426314" cy="1015663"/>
            </a:xfrm>
            <a:prstGeom prst="rect">
              <a:avLst/>
            </a:prstGeom>
            <a:noFill/>
          </p:spPr>
          <p:txBody>
            <a:bodyPr wrap="square">
              <a:spAutoFit/>
            </a:bodyPr>
            <a:lstStyle/>
            <a:p>
              <a:pPr algn="ctr"/>
              <a:r>
                <a:rPr lang="en-US" sz="1200" i="1" dirty="0">
                  <a:latin typeface="Arial" panose="020B0604020202020204" pitchFamily="34" charset="0"/>
                  <a:cs typeface="Arial" panose="020B0604020202020204" pitchFamily="34" charset="0"/>
                </a:rPr>
                <a:t>The European Space Agency (ESA) is designing the Gateway International Habitation Module (I-</a:t>
              </a:r>
              <a:r>
                <a:rPr lang="en-US" sz="1200" i="1" dirty="0" err="1">
                  <a:latin typeface="Arial" panose="020B0604020202020204" pitchFamily="34" charset="0"/>
                  <a:cs typeface="Arial" panose="020B0604020202020204" pitchFamily="34" charset="0"/>
                </a:rPr>
                <a:t>Hab</a:t>
              </a:r>
              <a:r>
                <a:rPr lang="en-US" sz="1200" i="1" dirty="0">
                  <a:latin typeface="Arial" panose="020B0604020202020204" pitchFamily="34" charset="0"/>
                  <a:cs typeface="Arial" panose="020B0604020202020204" pitchFamily="34" charset="0"/>
                </a:rPr>
                <a:t>), which will house astronauts aboard Gateway.</a:t>
              </a:r>
            </a:p>
          </p:txBody>
        </p:sp>
      </p:grpSp>
    </p:spTree>
    <p:extLst>
      <p:ext uri="{BB962C8B-B14F-4D97-AF65-F5344CB8AC3E}">
        <p14:creationId xmlns:p14="http://schemas.microsoft.com/office/powerpoint/2010/main" val="15394562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right)">
                                      <p:cBhvr>
                                        <p:cTn id="8" dur="500"/>
                                        <p:tgtEl>
                                          <p:spTgt spid="9"/>
                                        </p:tgtEl>
                                      </p:cBhvr>
                                    </p:animEffect>
                                  </p:childTnLst>
                                </p:cTn>
                              </p:par>
                              <p:par>
                                <p:cTn id="9" presetID="12" presetClass="entr" presetSubtype="4"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p:tgtEl>
                                          <p:spTgt spid="17"/>
                                        </p:tgtEl>
                                        <p:attrNameLst>
                                          <p:attrName>ppt_y</p:attrName>
                                        </p:attrNameLst>
                                      </p:cBhvr>
                                      <p:tavLst>
                                        <p:tav tm="0">
                                          <p:val>
                                            <p:strVal val="#ppt_y+#ppt_h*1.125000"/>
                                          </p:val>
                                        </p:tav>
                                        <p:tav tm="100000">
                                          <p:val>
                                            <p:strVal val="#ppt_y"/>
                                          </p:val>
                                        </p:tav>
                                      </p:tavLst>
                                    </p:anim>
                                    <p:animEffect transition="in" filter="wipe(up)">
                                      <p:cBhvr>
                                        <p:cTn id="12" dur="500"/>
                                        <p:tgtEl>
                                          <p:spTgt spid="17"/>
                                        </p:tgtEl>
                                      </p:cBhvr>
                                    </p:animEffect>
                                  </p:childTnLst>
                                </p:cTn>
                              </p:par>
                              <p:par>
                                <p:cTn id="13" presetID="12" presetClass="entr" presetSubtype="2"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left)">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A83D4102-0F2E-90F3-A393-F12773223CC8}"/>
              </a:ext>
            </a:extLst>
          </p:cNvPr>
          <p:cNvGraphicFramePr/>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2" name="Diagram 31">
            <a:extLst>
              <a:ext uri="{FF2B5EF4-FFF2-40B4-BE49-F238E27FC236}">
                <a16:creationId xmlns:a16="http://schemas.microsoft.com/office/drawing/2014/main" id="{5762819F-36D1-31B7-16D2-DAA7BBF3FE79}"/>
              </a:ext>
            </a:extLst>
          </p:cNvPr>
          <p:cNvGraphicFramePr/>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Date Placeholder 2">
            <a:extLst>
              <a:ext uri="{FF2B5EF4-FFF2-40B4-BE49-F238E27FC236}">
                <a16:creationId xmlns:a16="http://schemas.microsoft.com/office/drawing/2014/main" id="{4A957A2B-7031-1497-1BF3-2A031E71036D}"/>
              </a:ext>
            </a:extLst>
          </p:cNvPr>
          <p:cNvSpPr>
            <a:spLocks noGrp="1"/>
          </p:cNvSpPr>
          <p:nvPr>
            <p:ph type="dt" sz="half" idx="10"/>
          </p:nvPr>
        </p:nvSpPr>
        <p:spPr/>
        <p:txBody>
          <a:bodyPr/>
          <a:lstStyle/>
          <a:p>
            <a:r>
              <a:rPr lang="en-US" dirty="0"/>
              <a:t>11/31/23</a:t>
            </a:r>
          </a:p>
        </p:txBody>
      </p:sp>
      <p:sp>
        <p:nvSpPr>
          <p:cNvPr id="5" name="Slide Number Placeholder 4">
            <a:extLst>
              <a:ext uri="{FF2B5EF4-FFF2-40B4-BE49-F238E27FC236}">
                <a16:creationId xmlns:a16="http://schemas.microsoft.com/office/drawing/2014/main" id="{4D4F463A-02C6-27F6-3763-A00DA4BFABCB}"/>
              </a:ext>
            </a:extLst>
          </p:cNvPr>
          <p:cNvSpPr>
            <a:spLocks noGrp="1"/>
          </p:cNvSpPr>
          <p:nvPr>
            <p:ph type="sldNum" sz="quarter" idx="12"/>
          </p:nvPr>
        </p:nvSpPr>
        <p:spPr/>
        <p:txBody>
          <a:bodyPr/>
          <a:lstStyle/>
          <a:p>
            <a:fld id="{599188E5-7839-BE48-AF54-346B33EA7DE9}" type="slidenum">
              <a:rPr lang="en-US" smtClean="0"/>
              <a:t>18</a:t>
            </a:fld>
            <a:endParaRPr lang="en-US"/>
          </a:p>
        </p:txBody>
      </p:sp>
      <p:sp>
        <p:nvSpPr>
          <p:cNvPr id="6" name="Title 5">
            <a:extLst>
              <a:ext uri="{FF2B5EF4-FFF2-40B4-BE49-F238E27FC236}">
                <a16:creationId xmlns:a16="http://schemas.microsoft.com/office/drawing/2014/main" id="{F7BD69A4-36DA-40FC-AC7B-46C3013CE5A0}"/>
              </a:ext>
            </a:extLst>
          </p:cNvPr>
          <p:cNvSpPr>
            <a:spLocks noGrp="1"/>
          </p:cNvSpPr>
          <p:nvPr>
            <p:ph type="title" idx="4294967295"/>
          </p:nvPr>
        </p:nvSpPr>
        <p:spPr>
          <a:xfrm>
            <a:off x="266006" y="365125"/>
            <a:ext cx="10249593" cy="998138"/>
          </a:xfrm>
        </p:spPr>
        <p:txBody>
          <a:bodyPr anchor="t">
            <a:noAutofit/>
          </a:bodyPr>
          <a:lstStyle/>
          <a:p>
            <a:r>
              <a:rPr lang="en-US" sz="6000" dirty="0"/>
              <a:t>Lunar Science</a:t>
            </a:r>
            <a:br>
              <a:rPr lang="en-US" sz="6000" dirty="0"/>
            </a:br>
            <a:r>
              <a:rPr lang="en-US" sz="6000" dirty="0"/>
              <a:t>Priorities</a:t>
            </a:r>
          </a:p>
        </p:txBody>
      </p:sp>
      <p:sp>
        <p:nvSpPr>
          <p:cNvPr id="2" name="TextBox 1">
            <a:extLst>
              <a:ext uri="{FF2B5EF4-FFF2-40B4-BE49-F238E27FC236}">
                <a16:creationId xmlns:a16="http://schemas.microsoft.com/office/drawing/2014/main" id="{2C3310C8-DBFC-1C9D-EA4D-16AF2CBB5873}"/>
              </a:ext>
            </a:extLst>
          </p:cNvPr>
          <p:cNvSpPr txBox="1"/>
          <p:nvPr/>
        </p:nvSpPr>
        <p:spPr>
          <a:xfrm>
            <a:off x="266005" y="2285800"/>
            <a:ext cx="6610021" cy="4801314"/>
          </a:xfrm>
          <a:prstGeom prst="rect">
            <a:avLst/>
          </a:prstGeom>
          <a:noFill/>
        </p:spPr>
        <p:txBody>
          <a:bodyPr wrap="square" rtlCol="0">
            <a:spAutoFit/>
          </a:bodyPr>
          <a:lstStyle/>
          <a:p>
            <a:pPr marL="285750" indent="-285750">
              <a:buFont typeface="Arial" panose="020B0604020202020204" pitchFamily="34" charset="0"/>
              <a:buChar char="•"/>
            </a:pPr>
            <a:r>
              <a:rPr lang="en-US" dirty="0">
                <a:effectLst/>
                <a:latin typeface="Arial" panose="020B0604020202020204" pitchFamily="34" charset="0"/>
                <a:cs typeface="Arial" panose="020B0604020202020204" pitchFamily="34" charset="0"/>
              </a:rPr>
              <a:t>The Moon acts as a unique window into the early history of the Earth-Moon system, and as a witness plate to understanding the evolution of planetary bodies and the impact processes of the early inner Solar System. </a:t>
            </a:r>
          </a:p>
          <a:p>
            <a:pPr marL="285750" indent="-285750">
              <a:buFont typeface="Arial" panose="020B0604020202020204" pitchFamily="34" charset="0"/>
              <a:buChar char="•"/>
            </a:pPr>
            <a:r>
              <a:rPr lang="en-US" dirty="0">
                <a:effectLst/>
                <a:latin typeface="Arial" panose="020B0604020202020204" pitchFamily="34" charset="0"/>
                <a:cs typeface="Arial" panose="020B0604020202020204" pitchFamily="34" charset="0"/>
              </a:rPr>
              <a:t>Additionally, the lunar surface provides a unique location for conducting research in other fields of science – e.g., astrophysics, </a:t>
            </a:r>
            <a:r>
              <a:rPr lang="en-US" dirty="0" err="1">
                <a:effectLst/>
                <a:latin typeface="Arial" panose="020B0604020202020204" pitchFamily="34" charset="0"/>
                <a:cs typeface="Arial" panose="020B0604020202020204" pitchFamily="34" charset="0"/>
              </a:rPr>
              <a:t>heliophysics</a:t>
            </a:r>
            <a:r>
              <a:rPr lang="en-US" dirty="0">
                <a:effectLst/>
                <a:latin typeface="Arial" panose="020B0604020202020204" pitchFamily="34" charset="0"/>
                <a:cs typeface="Arial" panose="020B0604020202020204" pitchFamily="34" charset="0"/>
              </a:rPr>
              <a:t>, biological, and physical sciences. </a:t>
            </a:r>
          </a:p>
          <a:p>
            <a:pPr marL="285750" indent="-285750">
              <a:buFont typeface="Arial" panose="020B0604020202020204" pitchFamily="34" charset="0"/>
              <a:buChar char="•"/>
            </a:pPr>
            <a:r>
              <a:rPr lang="en-US" dirty="0">
                <a:effectLst/>
                <a:latin typeface="Arial" panose="020B0604020202020204" pitchFamily="34" charset="0"/>
                <a:cs typeface="Arial" panose="020B0604020202020204" pitchFamily="34" charset="0"/>
              </a:rPr>
              <a:t>In the decades since Apollo, we have both gained new knowledge about and unraveled new questions related to impact processes, volatiles, tectonics, planetary volcanism, the lunar environment, the origin of the Moon, and more.</a:t>
            </a:r>
          </a:p>
          <a:p>
            <a:pPr marL="285750" indent="-285750">
              <a:buFont typeface="Arial" panose="020B0604020202020204" pitchFamily="34" charset="0"/>
              <a:buChar char="•"/>
            </a:pPr>
            <a:r>
              <a:rPr lang="en-US" b="1" dirty="0">
                <a:effectLst/>
                <a:latin typeface="Arial" panose="020B0604020202020204" pitchFamily="34" charset="0"/>
                <a:cs typeface="Arial" panose="020B0604020202020204" pitchFamily="34" charset="0"/>
              </a:rPr>
              <a:t>A</a:t>
            </a:r>
            <a:r>
              <a:rPr lang="en-US" b="1" dirty="0">
                <a:latin typeface="Arial" panose="020B0604020202020204" pitchFamily="34" charset="0"/>
                <a:cs typeface="Arial" panose="020B0604020202020204" pitchFamily="34" charset="0"/>
              </a:rPr>
              <a:t> </a:t>
            </a:r>
            <a:r>
              <a:rPr lang="en-US" b="1" dirty="0">
                <a:effectLst/>
                <a:latin typeface="Arial" panose="020B0604020202020204" pitchFamily="34" charset="0"/>
                <a:cs typeface="Arial" panose="020B0604020202020204" pitchFamily="34" charset="0"/>
              </a:rPr>
              <a:t>sustained human presence on the lunar surface will enable extraordinary scientific opportunities, if those opportunities are defined and built into the program from the early stages of program planning.</a:t>
            </a:r>
          </a:p>
          <a:p>
            <a:pPr marL="285750" indent="-285750">
              <a:buFont typeface="Arial" panose="020B0604020202020204" pitchFamily="34" charset="0"/>
              <a:buChar char="•"/>
            </a:pPr>
            <a:endParaRPr lang="en-US" dirty="0">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grpSp>
        <p:nvGrpSpPr>
          <p:cNvPr id="8" name="Group 7">
            <a:extLst>
              <a:ext uri="{FF2B5EF4-FFF2-40B4-BE49-F238E27FC236}">
                <a16:creationId xmlns:a16="http://schemas.microsoft.com/office/drawing/2014/main" id="{D5527CA4-4856-190D-2EA9-F0ABD2DC5309}"/>
              </a:ext>
            </a:extLst>
          </p:cNvPr>
          <p:cNvGrpSpPr/>
          <p:nvPr/>
        </p:nvGrpSpPr>
        <p:grpSpPr>
          <a:xfrm>
            <a:off x="7093877" y="1605571"/>
            <a:ext cx="4562183" cy="4562183"/>
            <a:chOff x="1100130" y="1180000"/>
            <a:chExt cx="7112380" cy="7112380"/>
          </a:xfrm>
        </p:grpSpPr>
        <p:sp>
          <p:nvSpPr>
            <p:cNvPr id="9" name="Oval 8">
              <a:extLst>
                <a:ext uri="{FF2B5EF4-FFF2-40B4-BE49-F238E27FC236}">
                  <a16:creationId xmlns:a16="http://schemas.microsoft.com/office/drawing/2014/main" id="{FA4298B8-E871-AFEB-9649-3EC4A2BA33A4}"/>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1B320DD2-8553-70CC-12AD-9B4BD6FF252F}"/>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30E904C-58E8-9D00-0226-14A0786A30C5}"/>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 name="Picture 15" descr="A satellite in space&#10;&#10;Description automatically generated">
            <a:extLst>
              <a:ext uri="{FF2B5EF4-FFF2-40B4-BE49-F238E27FC236}">
                <a16:creationId xmlns:a16="http://schemas.microsoft.com/office/drawing/2014/main" id="{7129F08F-143C-9622-03C8-E588C7FD4034}"/>
              </a:ext>
            </a:extLst>
          </p:cNvPr>
          <p:cNvPicPr>
            <a:picLocks noChangeAspect="1"/>
          </p:cNvPicPr>
          <p:nvPr/>
        </p:nvPicPr>
        <p:blipFill>
          <a:blip r:embed="rId12"/>
          <a:stretch>
            <a:fillRect/>
          </a:stretch>
        </p:blipFill>
        <p:spPr>
          <a:xfrm rot="6628284">
            <a:off x="3022034" y="307127"/>
            <a:ext cx="12705868" cy="7147051"/>
          </a:xfrm>
          <a:prstGeom prst="rect">
            <a:avLst/>
          </a:prstGeom>
        </p:spPr>
      </p:pic>
      <p:grpSp>
        <p:nvGrpSpPr>
          <p:cNvPr id="17" name="Group 16">
            <a:extLst>
              <a:ext uri="{FF2B5EF4-FFF2-40B4-BE49-F238E27FC236}">
                <a16:creationId xmlns:a16="http://schemas.microsoft.com/office/drawing/2014/main" id="{2DC5CCE9-DA54-3B34-B90B-8B46D46EAF47}"/>
              </a:ext>
            </a:extLst>
          </p:cNvPr>
          <p:cNvGrpSpPr/>
          <p:nvPr/>
        </p:nvGrpSpPr>
        <p:grpSpPr>
          <a:xfrm>
            <a:off x="8967338" y="4734709"/>
            <a:ext cx="3096521" cy="1659661"/>
            <a:chOff x="8967338" y="4734709"/>
            <a:chExt cx="3096521" cy="1659661"/>
          </a:xfrm>
        </p:grpSpPr>
        <p:sp>
          <p:nvSpPr>
            <p:cNvPr id="14" name="Rounded Rectangle 34">
              <a:extLst>
                <a:ext uri="{FF2B5EF4-FFF2-40B4-BE49-F238E27FC236}">
                  <a16:creationId xmlns:a16="http://schemas.microsoft.com/office/drawing/2014/main" id="{2F4540AF-7E7A-26F6-E2E9-53388431A0A1}"/>
                </a:ext>
              </a:extLst>
            </p:cNvPr>
            <p:cNvSpPr/>
            <p:nvPr/>
          </p:nvSpPr>
          <p:spPr>
            <a:xfrm rot="16200000">
              <a:off x="9685768" y="4016279"/>
              <a:ext cx="1659661" cy="3096521"/>
            </a:xfrm>
            <a:prstGeom prst="roundRect">
              <a:avLst>
                <a:gd name="adj" fmla="val 36686"/>
              </a:avLst>
            </a:prstGeom>
            <a:solidFill>
              <a:schemeClr val="bg1"/>
            </a:solidFill>
            <a:ln w="66675">
              <a:gradFill>
                <a:gsLst>
                  <a:gs pos="80000">
                    <a:srgbClr val="CE1792"/>
                  </a:gs>
                  <a:gs pos="68000">
                    <a:srgbClr val="CE6422"/>
                  </a:gs>
                  <a:gs pos="26000">
                    <a:srgbClr val="0028A3">
                      <a:alpha val="0"/>
                    </a:srgbClr>
                  </a:gs>
                  <a:gs pos="100000">
                    <a:srgbClr val="0028A3"/>
                  </a:gs>
                </a:gsLst>
                <a:lin ang="1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1FD00884-637C-85B2-E2FD-5BDA880E2DF0}"/>
                </a:ext>
              </a:extLst>
            </p:cNvPr>
            <p:cNvSpPr txBox="1"/>
            <p:nvPr/>
          </p:nvSpPr>
          <p:spPr>
            <a:xfrm>
              <a:off x="9071167" y="4964375"/>
              <a:ext cx="2888862" cy="1200329"/>
            </a:xfrm>
            <a:prstGeom prst="rect">
              <a:avLst/>
            </a:prstGeom>
            <a:noFill/>
          </p:spPr>
          <p:txBody>
            <a:bodyPr wrap="square">
              <a:spAutoFit/>
            </a:bodyPr>
            <a:lstStyle/>
            <a:p>
              <a:pPr algn="ctr"/>
              <a:r>
                <a:rPr lang="en-US" sz="1200" i="1" dirty="0">
                  <a:latin typeface="Arial" panose="020B0604020202020204" pitchFamily="34" charset="0"/>
                  <a:cs typeface="Arial" panose="020B0604020202020204" pitchFamily="34" charset="0"/>
                </a:rPr>
                <a:t>Much of the initial science taking place on the Gateway lunar space station will focus on radiation from the Sun and deep space. Studying unpredictable space weather is one of Gateway’s many science capabilities.</a:t>
              </a:r>
            </a:p>
          </p:txBody>
        </p:sp>
      </p:grpSp>
    </p:spTree>
    <p:extLst>
      <p:ext uri="{BB962C8B-B14F-4D97-AF65-F5344CB8AC3E}">
        <p14:creationId xmlns:p14="http://schemas.microsoft.com/office/powerpoint/2010/main" val="1988450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par>
                                <p:cTn id="9" presetID="12" presetClass="entr" presetSubtype="4"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p:tgtEl>
                                          <p:spTgt spid="17"/>
                                        </p:tgtEl>
                                        <p:attrNameLst>
                                          <p:attrName>ppt_y</p:attrName>
                                        </p:attrNameLst>
                                      </p:cBhvr>
                                      <p:tavLst>
                                        <p:tav tm="0">
                                          <p:val>
                                            <p:strVal val="#ppt_y+#ppt_h*1.125000"/>
                                          </p:val>
                                        </p:tav>
                                        <p:tav tm="100000">
                                          <p:val>
                                            <p:strVal val="#ppt_y"/>
                                          </p:val>
                                        </p:tav>
                                      </p:tavLst>
                                    </p:anim>
                                    <p:animEffect transition="in" filter="wipe(up)">
                                      <p:cBhvr>
                                        <p:cTn id="12" dur="500"/>
                                        <p:tgtEl>
                                          <p:spTgt spid="17"/>
                                        </p:tgtEl>
                                      </p:cBhvr>
                                    </p:animEffect>
                                  </p:childTnLst>
                                </p:cTn>
                              </p:par>
                              <p:par>
                                <p:cTn id="13" presetID="12" presetClass="entr" presetSubtype="2"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p:tgtEl>
                                          <p:spTgt spid="16"/>
                                        </p:tgtEl>
                                        <p:attrNameLst>
                                          <p:attrName>ppt_x</p:attrName>
                                        </p:attrNameLst>
                                      </p:cBhvr>
                                      <p:tavLst>
                                        <p:tav tm="0">
                                          <p:val>
                                            <p:strVal val="#ppt_x+#ppt_w*1.125000"/>
                                          </p:val>
                                        </p:tav>
                                        <p:tav tm="100000">
                                          <p:val>
                                            <p:strVal val="#ppt_x"/>
                                          </p:val>
                                        </p:tav>
                                      </p:tavLst>
                                    </p:anim>
                                    <p:animEffect transition="in" filter="wipe(left)">
                                      <p:cBhvr>
                                        <p:cTn id="1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A83D4102-0F2E-90F3-A393-F12773223CC8}"/>
              </a:ext>
            </a:extLst>
          </p:cNvPr>
          <p:cNvGraphicFramePr/>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2" name="Diagram 31">
            <a:extLst>
              <a:ext uri="{FF2B5EF4-FFF2-40B4-BE49-F238E27FC236}">
                <a16:creationId xmlns:a16="http://schemas.microsoft.com/office/drawing/2014/main" id="{5762819F-36D1-31B7-16D2-DAA7BBF3FE79}"/>
              </a:ext>
            </a:extLst>
          </p:cNvPr>
          <p:cNvGraphicFramePr/>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Date Placeholder 2">
            <a:extLst>
              <a:ext uri="{FF2B5EF4-FFF2-40B4-BE49-F238E27FC236}">
                <a16:creationId xmlns:a16="http://schemas.microsoft.com/office/drawing/2014/main" id="{4A957A2B-7031-1497-1BF3-2A031E71036D}"/>
              </a:ext>
            </a:extLst>
          </p:cNvPr>
          <p:cNvSpPr>
            <a:spLocks noGrp="1"/>
          </p:cNvSpPr>
          <p:nvPr>
            <p:ph type="dt" sz="half" idx="10"/>
          </p:nvPr>
        </p:nvSpPr>
        <p:spPr/>
        <p:txBody>
          <a:bodyPr/>
          <a:lstStyle/>
          <a:p>
            <a:r>
              <a:rPr lang="en-US" dirty="0"/>
              <a:t>11/31/23</a:t>
            </a:r>
          </a:p>
        </p:txBody>
      </p:sp>
      <p:sp>
        <p:nvSpPr>
          <p:cNvPr id="5" name="Slide Number Placeholder 4">
            <a:extLst>
              <a:ext uri="{FF2B5EF4-FFF2-40B4-BE49-F238E27FC236}">
                <a16:creationId xmlns:a16="http://schemas.microsoft.com/office/drawing/2014/main" id="{4D4F463A-02C6-27F6-3763-A00DA4BFABCB}"/>
              </a:ext>
            </a:extLst>
          </p:cNvPr>
          <p:cNvSpPr>
            <a:spLocks noGrp="1"/>
          </p:cNvSpPr>
          <p:nvPr>
            <p:ph type="sldNum" sz="quarter" idx="12"/>
          </p:nvPr>
        </p:nvSpPr>
        <p:spPr/>
        <p:txBody>
          <a:bodyPr/>
          <a:lstStyle/>
          <a:p>
            <a:fld id="{599188E5-7839-BE48-AF54-346B33EA7DE9}" type="slidenum">
              <a:rPr lang="en-US" smtClean="0"/>
              <a:t>19</a:t>
            </a:fld>
            <a:endParaRPr lang="en-US"/>
          </a:p>
        </p:txBody>
      </p:sp>
      <p:sp>
        <p:nvSpPr>
          <p:cNvPr id="6" name="Title 5">
            <a:extLst>
              <a:ext uri="{FF2B5EF4-FFF2-40B4-BE49-F238E27FC236}">
                <a16:creationId xmlns:a16="http://schemas.microsoft.com/office/drawing/2014/main" id="{F7BD69A4-36DA-40FC-AC7B-46C3013CE5A0}"/>
              </a:ext>
            </a:extLst>
          </p:cNvPr>
          <p:cNvSpPr>
            <a:spLocks noGrp="1"/>
          </p:cNvSpPr>
          <p:nvPr>
            <p:ph type="title" idx="4294967295"/>
          </p:nvPr>
        </p:nvSpPr>
        <p:spPr>
          <a:xfrm>
            <a:off x="266006" y="365125"/>
            <a:ext cx="10249593" cy="998138"/>
          </a:xfrm>
        </p:spPr>
        <p:txBody>
          <a:bodyPr anchor="t">
            <a:noAutofit/>
          </a:bodyPr>
          <a:lstStyle/>
          <a:p>
            <a:r>
              <a:rPr lang="en-US" sz="6000" dirty="0"/>
              <a:t>Technology</a:t>
            </a:r>
            <a:br>
              <a:rPr lang="en-US" sz="6000" dirty="0"/>
            </a:br>
            <a:r>
              <a:rPr lang="en-US" sz="6000" dirty="0"/>
              <a:t>Priorities</a:t>
            </a:r>
          </a:p>
        </p:txBody>
      </p:sp>
      <p:sp>
        <p:nvSpPr>
          <p:cNvPr id="2" name="TextBox 1">
            <a:extLst>
              <a:ext uri="{FF2B5EF4-FFF2-40B4-BE49-F238E27FC236}">
                <a16:creationId xmlns:a16="http://schemas.microsoft.com/office/drawing/2014/main" id="{60D24EE7-BBCD-61B1-4798-3E0552660813}"/>
              </a:ext>
            </a:extLst>
          </p:cNvPr>
          <p:cNvSpPr txBox="1"/>
          <p:nvPr/>
        </p:nvSpPr>
        <p:spPr>
          <a:xfrm>
            <a:off x="266005" y="2285800"/>
            <a:ext cx="6610022" cy="5355312"/>
          </a:xfrm>
          <a:prstGeom prst="rect">
            <a:avLst/>
          </a:prstGeom>
          <a:noFill/>
        </p:spPr>
        <p:txBody>
          <a:bodyPr wrap="square" rtlCol="0">
            <a:spAutoFit/>
          </a:bodyPr>
          <a:lstStyle/>
          <a:p>
            <a:pPr marL="285750" indent="-285750">
              <a:buFont typeface="Arial" panose="020B0604020202020204" pitchFamily="34" charset="0"/>
              <a:buChar char="•"/>
            </a:pPr>
            <a:r>
              <a:rPr lang="en-US" dirty="0">
                <a:effectLst/>
                <a:latin typeface="Helvetica" pitchFamily="2" charset="0"/>
              </a:rPr>
              <a:t>This new era of lunar exploration will require innovative technologies and systems to explore new and more challenging locations, like the lunar South Pole. </a:t>
            </a:r>
          </a:p>
          <a:p>
            <a:pPr marL="285750" indent="-285750">
              <a:buFont typeface="Arial" panose="020B0604020202020204" pitchFamily="34" charset="0"/>
              <a:buChar char="•"/>
            </a:pPr>
            <a:r>
              <a:rPr lang="en-US" dirty="0">
                <a:latin typeface="Helvetica" pitchFamily="2" charset="0"/>
              </a:rPr>
              <a:t>A</a:t>
            </a:r>
            <a:r>
              <a:rPr lang="en-US" dirty="0">
                <a:effectLst/>
                <a:latin typeface="Helvetica" pitchFamily="2" charset="0"/>
              </a:rPr>
              <a:t> wide set of infrastructure technologies will need to be tested, including power, robotic exploration, radiation shielding, excavation, construction, and outfitting will need to be tested. Developing these capabilities will spur advancements in critical fields like medicine, energy, materials science, manufacturing, and climate science.</a:t>
            </a:r>
          </a:p>
          <a:p>
            <a:pPr marL="285750" indent="-285750">
              <a:buFont typeface="Arial" panose="020B0604020202020204" pitchFamily="34" charset="0"/>
              <a:buChar char="•"/>
            </a:pPr>
            <a:r>
              <a:rPr lang="en-US" dirty="0">
                <a:effectLst/>
                <a:latin typeface="Helvetica" pitchFamily="2" charset="0"/>
              </a:rPr>
              <a:t>NASA invests in high-risk, high-reward technologies across the development spectrum in collaboration with academia, the aerospace industry, and other businesses. </a:t>
            </a:r>
          </a:p>
          <a:p>
            <a:pPr marL="285750" indent="-285750">
              <a:buFont typeface="Arial" panose="020B0604020202020204" pitchFamily="34" charset="0"/>
              <a:buChar char="•"/>
            </a:pPr>
            <a:r>
              <a:rPr lang="en-US" b="1" dirty="0">
                <a:effectLst/>
                <a:latin typeface="Helvetica" pitchFamily="2" charset="0"/>
              </a:rPr>
              <a:t>These technologies stimulate a robust space economy while ensuring the nation realizes the full economic value and societal benefit of space exploration.</a:t>
            </a:r>
          </a:p>
          <a:p>
            <a:pPr marL="285750" indent="-285750">
              <a:buFont typeface="Arial" panose="020B0604020202020204" pitchFamily="34" charset="0"/>
              <a:buChar char="•"/>
            </a:pPr>
            <a:endParaRPr lang="en-US" dirty="0">
              <a:effectLst/>
              <a:latin typeface="Helvetica" pitchFamily="2" charset="0"/>
            </a:endParaRPr>
          </a:p>
          <a:p>
            <a:pPr marL="285750" indent="-285750">
              <a:buFont typeface="Arial" panose="020B0604020202020204" pitchFamily="34" charset="0"/>
              <a:buChar char="•"/>
            </a:pPr>
            <a:endParaRPr lang="en-US" dirty="0">
              <a:effectLst/>
              <a:latin typeface="Helvetica" pitchFamily="2" charset="0"/>
            </a:endParaRPr>
          </a:p>
          <a:p>
            <a:pPr marL="285750" indent="-285750">
              <a:buFont typeface="Arial" panose="020B0604020202020204" pitchFamily="34" charset="0"/>
              <a:buChar char="•"/>
            </a:pPr>
            <a:endParaRPr lang="en-US" dirty="0">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71701F26-2843-3172-19FD-691ECEF11ECE}"/>
              </a:ext>
            </a:extLst>
          </p:cNvPr>
          <p:cNvGrpSpPr/>
          <p:nvPr/>
        </p:nvGrpSpPr>
        <p:grpSpPr>
          <a:xfrm>
            <a:off x="7093877" y="1605571"/>
            <a:ext cx="4562183" cy="4562183"/>
            <a:chOff x="1100130" y="1180000"/>
            <a:chExt cx="7112380" cy="7112380"/>
          </a:xfrm>
        </p:grpSpPr>
        <p:sp>
          <p:nvSpPr>
            <p:cNvPr id="12" name="Oval 11">
              <a:extLst>
                <a:ext uri="{FF2B5EF4-FFF2-40B4-BE49-F238E27FC236}">
                  <a16:creationId xmlns:a16="http://schemas.microsoft.com/office/drawing/2014/main" id="{76ADC9AD-77A0-694B-FCC2-B2ECA4919557}"/>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13F700D1-BBB6-9918-F681-433F8440EE9E}"/>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03640255-0F0D-1266-FAF8-8F74B8873B1A}"/>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descr="A round table with a black background&#10;&#10;Description automatically generated">
            <a:extLst>
              <a:ext uri="{FF2B5EF4-FFF2-40B4-BE49-F238E27FC236}">
                <a16:creationId xmlns:a16="http://schemas.microsoft.com/office/drawing/2014/main" id="{43ADDD50-6710-BCC0-74C4-2D6C0C18C62E}"/>
              </a:ext>
            </a:extLst>
          </p:cNvPr>
          <p:cNvPicPr>
            <a:picLocks noChangeAspect="1"/>
          </p:cNvPicPr>
          <p:nvPr/>
        </p:nvPicPr>
        <p:blipFill>
          <a:blip r:embed="rId12"/>
          <a:stretch>
            <a:fillRect/>
          </a:stretch>
        </p:blipFill>
        <p:spPr>
          <a:xfrm rot="1414350">
            <a:off x="2552664" y="-1602406"/>
            <a:ext cx="11958802" cy="11958802"/>
          </a:xfrm>
          <a:prstGeom prst="rect">
            <a:avLst/>
          </a:prstGeom>
        </p:spPr>
      </p:pic>
      <p:grpSp>
        <p:nvGrpSpPr>
          <p:cNvPr id="16" name="Group 15">
            <a:extLst>
              <a:ext uri="{FF2B5EF4-FFF2-40B4-BE49-F238E27FC236}">
                <a16:creationId xmlns:a16="http://schemas.microsoft.com/office/drawing/2014/main" id="{5822FDE4-9410-7304-C8C8-C3A976D9E103}"/>
              </a:ext>
            </a:extLst>
          </p:cNvPr>
          <p:cNvGrpSpPr/>
          <p:nvPr/>
        </p:nvGrpSpPr>
        <p:grpSpPr>
          <a:xfrm>
            <a:off x="8967338" y="4734709"/>
            <a:ext cx="3096521" cy="1659661"/>
            <a:chOff x="8967338" y="4734709"/>
            <a:chExt cx="3096521" cy="1659661"/>
          </a:xfrm>
        </p:grpSpPr>
        <p:sp>
          <p:nvSpPr>
            <p:cNvPr id="17" name="Rounded Rectangle 34">
              <a:extLst>
                <a:ext uri="{FF2B5EF4-FFF2-40B4-BE49-F238E27FC236}">
                  <a16:creationId xmlns:a16="http://schemas.microsoft.com/office/drawing/2014/main" id="{32A800D0-02CE-F380-380D-80D06502456A}"/>
                </a:ext>
              </a:extLst>
            </p:cNvPr>
            <p:cNvSpPr/>
            <p:nvPr/>
          </p:nvSpPr>
          <p:spPr>
            <a:xfrm rot="16200000">
              <a:off x="9685768" y="4016279"/>
              <a:ext cx="1659661" cy="3096521"/>
            </a:xfrm>
            <a:prstGeom prst="roundRect">
              <a:avLst>
                <a:gd name="adj" fmla="val 36686"/>
              </a:avLst>
            </a:prstGeom>
            <a:solidFill>
              <a:schemeClr val="bg1"/>
            </a:solidFill>
            <a:ln w="66675">
              <a:gradFill>
                <a:gsLst>
                  <a:gs pos="80000">
                    <a:srgbClr val="CE1792"/>
                  </a:gs>
                  <a:gs pos="68000">
                    <a:srgbClr val="CE6422"/>
                  </a:gs>
                  <a:gs pos="26000">
                    <a:srgbClr val="0028A3">
                      <a:alpha val="0"/>
                    </a:srgbClr>
                  </a:gs>
                  <a:gs pos="100000">
                    <a:srgbClr val="0028A3"/>
                  </a:gs>
                </a:gsLst>
                <a:lin ang="1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DD83062A-4A09-F6F9-E615-7BD36E46A179}"/>
                </a:ext>
              </a:extLst>
            </p:cNvPr>
            <p:cNvSpPr txBox="1"/>
            <p:nvPr/>
          </p:nvSpPr>
          <p:spPr>
            <a:xfrm>
              <a:off x="9245089" y="5056708"/>
              <a:ext cx="2541017" cy="1015663"/>
            </a:xfrm>
            <a:prstGeom prst="rect">
              <a:avLst/>
            </a:prstGeom>
            <a:noFill/>
          </p:spPr>
          <p:txBody>
            <a:bodyPr wrap="square">
              <a:spAutoFit/>
            </a:bodyPr>
            <a:lstStyle/>
            <a:p>
              <a:pPr algn="ctr"/>
              <a:r>
                <a:rPr lang="en-US" sz="1200" i="1" dirty="0">
                  <a:latin typeface="Arial" panose="020B0604020202020204" pitchFamily="34" charset="0"/>
                  <a:cs typeface="Arial" panose="020B0604020202020204" pitchFamily="34" charset="0"/>
                </a:rPr>
                <a:t>Working with the Department of Energy (DOE) and industry, NASA is investigating sustainable power generation for missions to the Moon and Mars.</a:t>
              </a:r>
            </a:p>
          </p:txBody>
        </p:sp>
      </p:grpSp>
    </p:spTree>
    <p:extLst>
      <p:ext uri="{BB962C8B-B14F-4D97-AF65-F5344CB8AC3E}">
        <p14:creationId xmlns:p14="http://schemas.microsoft.com/office/powerpoint/2010/main" val="29677538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par>
                                <p:cTn id="9" presetID="12" presetClass="entr" presetSubtype="4"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p:tgtEl>
                                          <p:spTgt spid="16"/>
                                        </p:tgtEl>
                                        <p:attrNameLst>
                                          <p:attrName>ppt_y</p:attrName>
                                        </p:attrNameLst>
                                      </p:cBhvr>
                                      <p:tavLst>
                                        <p:tav tm="0">
                                          <p:val>
                                            <p:strVal val="#ppt_y+#ppt_h*1.125000"/>
                                          </p:val>
                                        </p:tav>
                                        <p:tav tm="100000">
                                          <p:val>
                                            <p:strVal val="#ppt_y"/>
                                          </p:val>
                                        </p:tav>
                                      </p:tavLst>
                                    </p:anim>
                                    <p:animEffect transition="in" filter="wipe(up)">
                                      <p:cBhvr>
                                        <p:cTn id="12" dur="500"/>
                                        <p:tgtEl>
                                          <p:spTgt spid="16"/>
                                        </p:tgtEl>
                                      </p:cBhvr>
                                    </p:animEffect>
                                  </p:childTnLst>
                                </p:cTn>
                              </p:par>
                              <p:par>
                                <p:cTn id="13" presetID="12" presetClass="entr" presetSubtype="2"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p:tgtEl>
                                          <p:spTgt spid="15"/>
                                        </p:tgtEl>
                                        <p:attrNameLst>
                                          <p:attrName>ppt_x</p:attrName>
                                        </p:attrNameLst>
                                      </p:cBhvr>
                                      <p:tavLst>
                                        <p:tav tm="0">
                                          <p:val>
                                            <p:strVal val="#ppt_x+#ppt_w*1.125000"/>
                                          </p:val>
                                        </p:tav>
                                        <p:tav tm="100000">
                                          <p:val>
                                            <p:strVal val="#ppt_x"/>
                                          </p:val>
                                        </p:tav>
                                      </p:tavLst>
                                    </p:anim>
                                    <p:animEffect transition="in" filter="wipe(left)">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A83D4102-0F2E-90F3-A393-F12773223CC8}"/>
              </a:ext>
            </a:extLst>
          </p:cNvPr>
          <p:cNvGraphicFramePr/>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2" name="Diagram 31">
            <a:extLst>
              <a:ext uri="{FF2B5EF4-FFF2-40B4-BE49-F238E27FC236}">
                <a16:creationId xmlns:a16="http://schemas.microsoft.com/office/drawing/2014/main" id="{5762819F-36D1-31B7-16D2-DAA7BBF3FE79}"/>
              </a:ext>
            </a:extLst>
          </p:cNvPr>
          <p:cNvGraphicFramePr/>
          <p:nvPr/>
        </p:nvGraphicFramePr>
        <p:xfrm>
          <a:off x="-274320" y="137160"/>
          <a:ext cx="2743200" cy="1828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Date Placeholder 2">
            <a:extLst>
              <a:ext uri="{FF2B5EF4-FFF2-40B4-BE49-F238E27FC236}">
                <a16:creationId xmlns:a16="http://schemas.microsoft.com/office/drawing/2014/main" id="{4A957A2B-7031-1497-1BF3-2A031E71036D}"/>
              </a:ext>
            </a:extLst>
          </p:cNvPr>
          <p:cNvSpPr>
            <a:spLocks noGrp="1"/>
          </p:cNvSpPr>
          <p:nvPr>
            <p:ph type="dt" sz="half" idx="10"/>
          </p:nvPr>
        </p:nvSpPr>
        <p:spPr/>
        <p:txBody>
          <a:bodyPr/>
          <a:lstStyle/>
          <a:p>
            <a:r>
              <a:rPr lang="en-US" dirty="0"/>
              <a:t>11/31/23</a:t>
            </a:r>
          </a:p>
        </p:txBody>
      </p:sp>
      <p:sp>
        <p:nvSpPr>
          <p:cNvPr id="5" name="Slide Number Placeholder 4">
            <a:extLst>
              <a:ext uri="{FF2B5EF4-FFF2-40B4-BE49-F238E27FC236}">
                <a16:creationId xmlns:a16="http://schemas.microsoft.com/office/drawing/2014/main" id="{4D4F463A-02C6-27F6-3763-A00DA4BFABCB}"/>
              </a:ext>
            </a:extLst>
          </p:cNvPr>
          <p:cNvSpPr>
            <a:spLocks noGrp="1"/>
          </p:cNvSpPr>
          <p:nvPr>
            <p:ph type="sldNum" sz="quarter" idx="12"/>
          </p:nvPr>
        </p:nvSpPr>
        <p:spPr/>
        <p:txBody>
          <a:bodyPr/>
          <a:lstStyle/>
          <a:p>
            <a:fld id="{599188E5-7839-BE48-AF54-346B33EA7DE9}" type="slidenum">
              <a:rPr lang="en-US" smtClean="0"/>
              <a:t>20</a:t>
            </a:fld>
            <a:endParaRPr lang="en-US"/>
          </a:p>
        </p:txBody>
      </p:sp>
      <p:sp>
        <p:nvSpPr>
          <p:cNvPr id="6" name="Title 5">
            <a:extLst>
              <a:ext uri="{FF2B5EF4-FFF2-40B4-BE49-F238E27FC236}">
                <a16:creationId xmlns:a16="http://schemas.microsoft.com/office/drawing/2014/main" id="{F7BD69A4-36DA-40FC-AC7B-46C3013CE5A0}"/>
              </a:ext>
            </a:extLst>
          </p:cNvPr>
          <p:cNvSpPr>
            <a:spLocks noGrp="1"/>
          </p:cNvSpPr>
          <p:nvPr>
            <p:ph type="title" idx="4294967295"/>
          </p:nvPr>
        </p:nvSpPr>
        <p:spPr>
          <a:xfrm>
            <a:off x="266006" y="365125"/>
            <a:ext cx="10249593" cy="998138"/>
          </a:xfrm>
        </p:spPr>
        <p:txBody>
          <a:bodyPr anchor="t">
            <a:noAutofit/>
          </a:bodyPr>
          <a:lstStyle/>
          <a:p>
            <a:r>
              <a:rPr lang="en-US" sz="6000" dirty="0"/>
              <a:t>Lunar Economic </a:t>
            </a:r>
            <a:br>
              <a:rPr lang="en-US" sz="6000" dirty="0"/>
            </a:br>
            <a:r>
              <a:rPr lang="en-US" sz="6000" dirty="0"/>
              <a:t>Development</a:t>
            </a:r>
          </a:p>
        </p:txBody>
      </p:sp>
      <p:sp>
        <p:nvSpPr>
          <p:cNvPr id="2" name="TextBox 1">
            <a:extLst>
              <a:ext uri="{FF2B5EF4-FFF2-40B4-BE49-F238E27FC236}">
                <a16:creationId xmlns:a16="http://schemas.microsoft.com/office/drawing/2014/main" id="{88A81B71-BE13-7C32-C303-72E53FA99C37}"/>
              </a:ext>
            </a:extLst>
          </p:cNvPr>
          <p:cNvSpPr txBox="1"/>
          <p:nvPr/>
        </p:nvSpPr>
        <p:spPr>
          <a:xfrm>
            <a:off x="266004" y="2285800"/>
            <a:ext cx="6610021" cy="4801314"/>
          </a:xfrm>
          <a:prstGeom prst="rect">
            <a:avLst/>
          </a:prstGeom>
          <a:noFill/>
        </p:spPr>
        <p:txBody>
          <a:bodyPr wrap="square" rtlCol="0">
            <a:spAutoFit/>
          </a:bodyPr>
          <a:lstStyle/>
          <a:p>
            <a:pPr marL="285750" indent="-285750">
              <a:buFont typeface="Arial" panose="020B0604020202020204" pitchFamily="34" charset="0"/>
              <a:buChar char="•"/>
            </a:pPr>
            <a:r>
              <a:rPr lang="en-US" dirty="0">
                <a:effectLst/>
                <a:latin typeface="Helvetica" pitchFamily="2" charset="0"/>
              </a:rPr>
              <a:t>The incremental steps taken by NASA and other space agencies to explore the Moon are scientifically valuable primarily because they are achievable given budgets and resources, while commercial operations remain in a conceptual quandary due to high costs for missions and the inability to create accurate, and even profitable, business models to support the investments required.</a:t>
            </a:r>
          </a:p>
          <a:p>
            <a:pPr marL="285750" indent="-285750">
              <a:buFont typeface="Arial" panose="020B0604020202020204" pitchFamily="34" charset="0"/>
              <a:buChar char="•"/>
            </a:pPr>
            <a:r>
              <a:rPr lang="en-US" dirty="0">
                <a:effectLst/>
                <a:latin typeface="Helvetica" pitchFamily="2" charset="0"/>
              </a:rPr>
              <a:t>While it is hazardous to model markets of the future, it is vital that market participants see activity, and to this end it is imperative that NASA’s missions to the Moon lead the way in proving technology can overcome the challenges of lunar exploration as we prepare for the journey to Mars.</a:t>
            </a:r>
          </a:p>
          <a:p>
            <a:pPr marL="285750" indent="-285750">
              <a:buFont typeface="Arial" panose="020B0604020202020204" pitchFamily="34" charset="0"/>
              <a:buChar char="•"/>
            </a:pPr>
            <a:r>
              <a:rPr lang="en-US" b="1" dirty="0">
                <a:effectLst/>
                <a:latin typeface="Arial" panose="020B0604020202020204" pitchFamily="34" charset="0"/>
                <a:cs typeface="Arial" panose="020B0604020202020204" pitchFamily="34" charset="0"/>
              </a:rPr>
              <a:t>NASA’s planned infrastructure at the Moon is a welcome signal that non-government funded research and exploration has a realistic basis to build on.</a:t>
            </a:r>
          </a:p>
          <a:p>
            <a:pPr marL="285750" indent="-285750">
              <a:buFont typeface="Arial" panose="020B0604020202020204" pitchFamily="34" charset="0"/>
              <a:buChar char="•"/>
            </a:pPr>
            <a:endParaRPr lang="en-US" dirty="0">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D8A3BC10-1928-8EDB-FC05-792178A0CA33}"/>
              </a:ext>
            </a:extLst>
          </p:cNvPr>
          <p:cNvGrpSpPr/>
          <p:nvPr/>
        </p:nvGrpSpPr>
        <p:grpSpPr>
          <a:xfrm>
            <a:off x="7093877" y="1605571"/>
            <a:ext cx="4562183" cy="4562183"/>
            <a:chOff x="1100130" y="1180000"/>
            <a:chExt cx="7112380" cy="7112380"/>
          </a:xfrm>
        </p:grpSpPr>
        <p:sp>
          <p:nvSpPr>
            <p:cNvPr id="8" name="Oval 7">
              <a:extLst>
                <a:ext uri="{FF2B5EF4-FFF2-40B4-BE49-F238E27FC236}">
                  <a16:creationId xmlns:a16="http://schemas.microsoft.com/office/drawing/2014/main" id="{DCF6981A-4AF7-F82C-9E25-A3CBD88F7CB5}"/>
                </a:ext>
              </a:extLst>
            </p:cNvPr>
            <p:cNvSpPr/>
            <p:nvPr/>
          </p:nvSpPr>
          <p:spPr>
            <a:xfrm rot="14400000">
              <a:off x="1100130" y="1180000"/>
              <a:ext cx="7112380" cy="7112380"/>
            </a:xfrm>
            <a:prstGeom prst="ellipse">
              <a:avLst/>
            </a:prstGeom>
            <a:solidFill>
              <a:schemeClr val="bg1"/>
            </a:solid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37BD3FD-2A63-EDBE-B1EC-2967EBB76ED3}"/>
                </a:ext>
              </a:extLst>
            </p:cNvPr>
            <p:cNvSpPr/>
            <p:nvPr/>
          </p:nvSpPr>
          <p:spPr>
            <a:xfrm rot="15300000">
              <a:off x="2508781" y="2606926"/>
              <a:ext cx="4273576" cy="4273576"/>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7F2C63F-D4F1-046F-FDD7-5EF55EF9302E}"/>
                </a:ext>
              </a:extLst>
            </p:cNvPr>
            <p:cNvSpPr/>
            <p:nvPr/>
          </p:nvSpPr>
          <p:spPr>
            <a:xfrm rot="14400000">
              <a:off x="1801505" y="1882756"/>
              <a:ext cx="5688130" cy="5688130"/>
            </a:xfrm>
            <a:prstGeom prst="ellipse">
              <a:avLst/>
            </a:prstGeom>
            <a:noFill/>
            <a:ln w="76200">
              <a:gradFill>
                <a:gsLst>
                  <a:gs pos="0">
                    <a:srgbClr val="CE6422">
                      <a:alpha val="0"/>
                      <a:lumMod val="97000"/>
                      <a:lumOff val="3000"/>
                    </a:srgbClr>
                  </a:gs>
                  <a:gs pos="44000">
                    <a:srgbClr val="CE6422"/>
                  </a:gs>
                  <a:gs pos="73000">
                    <a:srgbClr val="CE1792"/>
                  </a:gs>
                  <a:gs pos="99000">
                    <a:srgbClr val="0028A3"/>
                  </a:gs>
                </a:gsLst>
                <a:lin ang="540000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descr="A space rover with a black background&#10;&#10;Description automatically generated">
            <a:extLst>
              <a:ext uri="{FF2B5EF4-FFF2-40B4-BE49-F238E27FC236}">
                <a16:creationId xmlns:a16="http://schemas.microsoft.com/office/drawing/2014/main" id="{39C07310-1864-2005-9081-AF63A0FF4726}"/>
              </a:ext>
            </a:extLst>
          </p:cNvPr>
          <p:cNvPicPr>
            <a:picLocks noChangeAspect="1"/>
          </p:cNvPicPr>
          <p:nvPr/>
        </p:nvPicPr>
        <p:blipFill>
          <a:blip r:embed="rId12"/>
          <a:stretch>
            <a:fillRect/>
          </a:stretch>
        </p:blipFill>
        <p:spPr>
          <a:xfrm>
            <a:off x="6764486" y="485301"/>
            <a:ext cx="5207172" cy="5207172"/>
          </a:xfrm>
          <a:prstGeom prst="rect">
            <a:avLst/>
          </a:prstGeom>
        </p:spPr>
      </p:pic>
      <p:grpSp>
        <p:nvGrpSpPr>
          <p:cNvPr id="13" name="Group 12">
            <a:extLst>
              <a:ext uri="{FF2B5EF4-FFF2-40B4-BE49-F238E27FC236}">
                <a16:creationId xmlns:a16="http://schemas.microsoft.com/office/drawing/2014/main" id="{FB26717E-DAE1-DFA9-235A-036D75E4A27B}"/>
              </a:ext>
            </a:extLst>
          </p:cNvPr>
          <p:cNvGrpSpPr/>
          <p:nvPr/>
        </p:nvGrpSpPr>
        <p:grpSpPr>
          <a:xfrm>
            <a:off x="8967338" y="4734709"/>
            <a:ext cx="3096521" cy="1659661"/>
            <a:chOff x="8967338" y="4734709"/>
            <a:chExt cx="3096521" cy="1659661"/>
          </a:xfrm>
        </p:grpSpPr>
        <p:sp>
          <p:nvSpPr>
            <p:cNvPr id="11" name="Rounded Rectangle 34">
              <a:extLst>
                <a:ext uri="{FF2B5EF4-FFF2-40B4-BE49-F238E27FC236}">
                  <a16:creationId xmlns:a16="http://schemas.microsoft.com/office/drawing/2014/main" id="{4A8A638F-3D7B-B563-153D-115919AE21E7}"/>
                </a:ext>
              </a:extLst>
            </p:cNvPr>
            <p:cNvSpPr/>
            <p:nvPr/>
          </p:nvSpPr>
          <p:spPr>
            <a:xfrm rot="16200000">
              <a:off x="9685768" y="4016279"/>
              <a:ext cx="1659661" cy="3096521"/>
            </a:xfrm>
            <a:prstGeom prst="roundRect">
              <a:avLst>
                <a:gd name="adj" fmla="val 36686"/>
              </a:avLst>
            </a:prstGeom>
            <a:solidFill>
              <a:schemeClr val="bg1"/>
            </a:solidFill>
            <a:ln w="66675">
              <a:gradFill>
                <a:gsLst>
                  <a:gs pos="80000">
                    <a:srgbClr val="CE1792"/>
                  </a:gs>
                  <a:gs pos="68000">
                    <a:srgbClr val="CE6422"/>
                  </a:gs>
                  <a:gs pos="26000">
                    <a:srgbClr val="0028A3">
                      <a:alpha val="0"/>
                    </a:srgbClr>
                  </a:gs>
                  <a:gs pos="100000">
                    <a:srgbClr val="0028A3"/>
                  </a:gs>
                </a:gsLst>
                <a:lin ang="1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95D9DBB0-9B6E-1D19-5E01-2C411EB51D3F}"/>
                </a:ext>
              </a:extLst>
            </p:cNvPr>
            <p:cNvSpPr txBox="1"/>
            <p:nvPr/>
          </p:nvSpPr>
          <p:spPr>
            <a:xfrm>
              <a:off x="9055669" y="4964376"/>
              <a:ext cx="2919857" cy="1200329"/>
            </a:xfrm>
            <a:prstGeom prst="rect">
              <a:avLst/>
            </a:prstGeom>
            <a:noFill/>
          </p:spPr>
          <p:txBody>
            <a:bodyPr wrap="square">
              <a:spAutoFit/>
            </a:bodyPr>
            <a:lstStyle/>
            <a:p>
              <a:pPr algn="ctr"/>
              <a:r>
                <a:rPr lang="en-US" sz="1200" i="1" dirty="0">
                  <a:latin typeface="Arial" panose="020B0604020202020204" pitchFamily="34" charset="0"/>
                  <a:cs typeface="Arial" panose="020B0604020202020204" pitchFamily="34" charset="0"/>
                </a:rPr>
                <a:t>The Commercial Lunar Payload Services (CLPS) project – which offers rapid, frequent, and affordable access to the lunar surface – will deliver the Volatiles Investigating Polar Exploration Rover (VIPER) to the lunar South Pole. </a:t>
              </a:r>
            </a:p>
          </p:txBody>
        </p:sp>
      </p:grpSp>
    </p:spTree>
    <p:extLst>
      <p:ext uri="{BB962C8B-B14F-4D97-AF65-F5344CB8AC3E}">
        <p14:creationId xmlns:p14="http://schemas.microsoft.com/office/powerpoint/2010/main" val="37594203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par>
                                <p:cTn id="9" presetID="12" presetClass="entr" presetSubtype="4"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p:tgtEl>
                                          <p:spTgt spid="13"/>
                                        </p:tgtEl>
                                        <p:attrNameLst>
                                          <p:attrName>ppt_y</p:attrName>
                                        </p:attrNameLst>
                                      </p:cBhvr>
                                      <p:tavLst>
                                        <p:tav tm="0">
                                          <p:val>
                                            <p:strVal val="#ppt_y+#ppt_h*1.125000"/>
                                          </p:val>
                                        </p:tav>
                                        <p:tav tm="100000">
                                          <p:val>
                                            <p:strVal val="#ppt_y"/>
                                          </p:val>
                                        </p:tav>
                                      </p:tavLst>
                                    </p:anim>
                                    <p:animEffect transition="in" filter="wipe(up)">
                                      <p:cBhvr>
                                        <p:cTn id="12" dur="500"/>
                                        <p:tgtEl>
                                          <p:spTgt spid="13"/>
                                        </p:tgtEl>
                                      </p:cBhvr>
                                    </p:animEffect>
                                  </p:childTnLst>
                                </p:cTn>
                              </p:par>
                              <p:par>
                                <p:cTn id="13" presetID="12" presetClass="entr" presetSubtype="2"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p:tgtEl>
                                          <p:spTgt spid="15"/>
                                        </p:tgtEl>
                                        <p:attrNameLst>
                                          <p:attrName>ppt_x</p:attrName>
                                        </p:attrNameLst>
                                      </p:cBhvr>
                                      <p:tavLst>
                                        <p:tav tm="0">
                                          <p:val>
                                            <p:strVal val="#ppt_x+#ppt_w*1.125000"/>
                                          </p:val>
                                        </p:tav>
                                        <p:tav tm="100000">
                                          <p:val>
                                            <p:strVal val="#ppt_x"/>
                                          </p:val>
                                        </p:tav>
                                      </p:tavLst>
                                    </p:anim>
                                    <p:animEffect transition="in" filter="wipe(left)">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030019C-E6B8-4679-6353-D3A97705336F}"/>
              </a:ext>
            </a:extLst>
          </p:cNvPr>
          <p:cNvSpPr>
            <a:spLocks noGrp="1"/>
          </p:cNvSpPr>
          <p:nvPr>
            <p:ph type="sldNum" sz="quarter" idx="12"/>
          </p:nvPr>
        </p:nvSpPr>
        <p:spPr/>
        <p:txBody>
          <a:bodyPr/>
          <a:lstStyle/>
          <a:p>
            <a:fld id="{599188E5-7839-BE48-AF54-346B33EA7DE9}" type="slidenum">
              <a:rPr lang="en-US" smtClean="0"/>
              <a:pPr/>
              <a:t>21</a:t>
            </a:fld>
            <a:endParaRPr lang="en-US"/>
          </a:p>
        </p:txBody>
      </p:sp>
      <p:sp>
        <p:nvSpPr>
          <p:cNvPr id="5" name="Rectangle: Rounded Corners 4">
            <a:extLst>
              <a:ext uri="{FF2B5EF4-FFF2-40B4-BE49-F238E27FC236}">
                <a16:creationId xmlns:a16="http://schemas.microsoft.com/office/drawing/2014/main" id="{DBCBB57C-D81F-4547-096F-4CA00ED24523}"/>
              </a:ext>
            </a:extLst>
          </p:cNvPr>
          <p:cNvSpPr/>
          <p:nvPr/>
        </p:nvSpPr>
        <p:spPr>
          <a:xfrm>
            <a:off x="1682232" y="2521263"/>
            <a:ext cx="2284122" cy="2186925"/>
          </a:xfrm>
          <a:prstGeom prst="roundRect">
            <a:avLst>
              <a:gd name="adj" fmla="val 732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FC1D5AFF-0E41-8439-002F-16A02BA32825}"/>
              </a:ext>
            </a:extLst>
          </p:cNvPr>
          <p:cNvSpPr txBox="1"/>
          <p:nvPr/>
        </p:nvSpPr>
        <p:spPr>
          <a:xfrm>
            <a:off x="4156435" y="2645227"/>
            <a:ext cx="2425148" cy="369332"/>
          </a:xfrm>
          <a:prstGeom prst="rect">
            <a:avLst/>
          </a:prstGeom>
          <a:noFill/>
        </p:spPr>
        <p:txBody>
          <a:bodyPr wrap="square" rtlCol="0" anchor="ctr" anchorCtr="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hlinkClick r:id="rId2">
                  <a:extLst>
                    <a:ext uri="{A12FA001-AC4F-418D-AE19-62706E023703}">
                      <ahyp:hlinkClr xmlns:ahyp="http://schemas.microsoft.com/office/drawing/2018/hyperlinkcolor" val="tx"/>
                    </a:ext>
                  </a:extLst>
                </a:hlinkClick>
              </a:rPr>
              <a:t>nasa.gov/architecture</a:t>
            </a:r>
            <a:endParaRPr kumimoji="0" lang="en-US"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7" name="Rectangle: Rounded Corners 5">
            <a:extLst>
              <a:ext uri="{FF2B5EF4-FFF2-40B4-BE49-F238E27FC236}">
                <a16:creationId xmlns:a16="http://schemas.microsoft.com/office/drawing/2014/main" id="{C2030D79-0C2B-2A94-A9CD-7B9BBD8B7B1B}"/>
              </a:ext>
            </a:extLst>
          </p:cNvPr>
          <p:cNvSpPr/>
          <p:nvPr/>
        </p:nvSpPr>
        <p:spPr>
          <a:xfrm>
            <a:off x="1783749" y="2618459"/>
            <a:ext cx="2081089" cy="1992532"/>
          </a:xfrm>
          <a:prstGeom prst="roundRect">
            <a:avLst>
              <a:gd name="adj" fmla="val 43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Qr code&#10;&#10;Description automatically generated">
            <a:extLst>
              <a:ext uri="{FF2B5EF4-FFF2-40B4-BE49-F238E27FC236}">
                <a16:creationId xmlns:a16="http://schemas.microsoft.com/office/drawing/2014/main" id="{0376966A-38B8-C0BE-7C23-578731934114}"/>
              </a:ext>
            </a:extLst>
          </p:cNvPr>
          <p:cNvPicPr>
            <a:picLocks noChangeAspect="1"/>
          </p:cNvPicPr>
          <p:nvPr/>
        </p:nvPicPr>
        <p:blipFill rotWithShape="1">
          <a:blip r:embed="rId3">
            <a:extLst>
              <a:ext uri="{28A0092B-C50C-407E-A947-70E740481C1C}">
                <a14:useLocalDpi xmlns:a14="http://schemas.microsoft.com/office/drawing/2010/main" val="0"/>
              </a:ext>
            </a:extLst>
          </a:blip>
          <a:srcRect l="8180" t="7966" r="7966" b="7966"/>
          <a:stretch/>
        </p:blipFill>
        <p:spPr>
          <a:xfrm>
            <a:off x="1891205" y="2679254"/>
            <a:ext cx="1866176" cy="1870941"/>
          </a:xfrm>
          <a:prstGeom prst="rect">
            <a:avLst/>
          </a:prstGeom>
        </p:spPr>
      </p:pic>
      <p:sp>
        <p:nvSpPr>
          <p:cNvPr id="9" name="TextBox 8">
            <a:extLst>
              <a:ext uri="{FF2B5EF4-FFF2-40B4-BE49-F238E27FC236}">
                <a16:creationId xmlns:a16="http://schemas.microsoft.com/office/drawing/2014/main" id="{40FCA513-7F55-FB58-9629-B29F71B36CED}"/>
              </a:ext>
            </a:extLst>
          </p:cNvPr>
          <p:cNvSpPr txBox="1"/>
          <p:nvPr/>
        </p:nvSpPr>
        <p:spPr>
          <a:xfrm>
            <a:off x="4132305" y="3014559"/>
            <a:ext cx="4325895" cy="1200329"/>
          </a:xfrm>
          <a:prstGeom prst="rect">
            <a:avLst/>
          </a:prstGeom>
          <a:noFill/>
        </p:spPr>
        <p:txBody>
          <a:bodyPr wrap="square" rtlCol="0" anchor="ctr" anchorCtr="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Moon to Mars Architecture, Objectives, White Papers and More</a:t>
            </a:r>
          </a:p>
        </p:txBody>
      </p:sp>
      <p:sp>
        <p:nvSpPr>
          <p:cNvPr id="2" name="Date Placeholder 2">
            <a:extLst>
              <a:ext uri="{FF2B5EF4-FFF2-40B4-BE49-F238E27FC236}">
                <a16:creationId xmlns:a16="http://schemas.microsoft.com/office/drawing/2014/main" id="{48E366B2-B238-CB67-4C31-E00483B2F3CA}"/>
              </a:ext>
            </a:extLst>
          </p:cNvPr>
          <p:cNvSpPr>
            <a:spLocks noGrp="1"/>
          </p:cNvSpPr>
          <p:nvPr>
            <p:ph type="dt" sz="half" idx="10"/>
          </p:nvPr>
        </p:nvSpPr>
        <p:spPr>
          <a:xfrm>
            <a:off x="0" y="6624658"/>
            <a:ext cx="660400" cy="233341"/>
          </a:xfrm>
        </p:spPr>
        <p:txBody>
          <a:bodyPr/>
          <a:lstStyle/>
          <a:p>
            <a:r>
              <a:rPr lang="en-US" dirty="0"/>
              <a:t>10/31/23</a:t>
            </a:r>
          </a:p>
        </p:txBody>
      </p:sp>
    </p:spTree>
    <p:extLst>
      <p:ext uri="{BB962C8B-B14F-4D97-AF65-F5344CB8AC3E}">
        <p14:creationId xmlns:p14="http://schemas.microsoft.com/office/powerpoint/2010/main" val="36601204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A59FFA4545BFC4D97657D89C229B7A7" ma:contentTypeVersion="14" ma:contentTypeDescription="Create a new document." ma:contentTypeScope="" ma:versionID="99acd775c602a561236bf7b5b73458c9">
  <xsd:schema xmlns:xsd="http://www.w3.org/2001/XMLSchema" xmlns:xs="http://www.w3.org/2001/XMLSchema" xmlns:p="http://schemas.microsoft.com/office/2006/metadata/properties" xmlns:ns2="055fcd5c-1750-4716-8839-1fe415268f5f" xmlns:ns3="ccf8c355-03ec-4ea8-aa08-9902a6ee34ec" targetNamespace="http://schemas.microsoft.com/office/2006/metadata/properties" ma:root="true" ma:fieldsID="9d80ad50f1118316f52aeea410c96a6c" ns2:_="" ns3:_="">
    <xsd:import namespace="055fcd5c-1750-4716-8839-1fe415268f5f"/>
    <xsd:import namespace="ccf8c355-03ec-4ea8-aa08-9902a6ee34e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5fcd5c-1750-4716-8839-1fe415268f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cf8c355-03ec-4ea8-aa08-9902a6ee34e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27a5aeb-4164-4215-afec-0fa6199ad71f}" ma:internalName="TaxCatchAll" ma:showField="CatchAllData" ma:web="ccf8c355-03ec-4ea8-aa08-9902a6ee34e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5fcd5c-1750-4716-8839-1fe415268f5f">
      <Terms xmlns="http://schemas.microsoft.com/office/infopath/2007/PartnerControls"/>
    </lcf76f155ced4ddcb4097134ff3c332f>
    <TaxCatchAll xmlns="ccf8c355-03ec-4ea8-aa08-9902a6ee34ec" xsi:nil="true"/>
  </documentManagement>
</p:properties>
</file>

<file path=customXml/itemProps1.xml><?xml version="1.0" encoding="utf-8"?>
<ds:datastoreItem xmlns:ds="http://schemas.openxmlformats.org/officeDocument/2006/customXml" ds:itemID="{BC737FD1-AAC6-429F-9599-79DAB045F7FA}">
  <ds:schemaRefs>
    <ds:schemaRef ds:uri="055fcd5c-1750-4716-8839-1fe415268f5f"/>
    <ds:schemaRef ds:uri="ccf8c355-03ec-4ea8-aa08-9902a6ee34e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61BCD7C-04ED-4ABD-A2D0-442754809834}">
  <ds:schemaRefs>
    <ds:schemaRef ds:uri="http://schemas.microsoft.com/sharepoint/v3/contenttype/forms"/>
  </ds:schemaRefs>
</ds:datastoreItem>
</file>

<file path=customXml/itemProps3.xml><?xml version="1.0" encoding="utf-8"?>
<ds:datastoreItem xmlns:ds="http://schemas.openxmlformats.org/officeDocument/2006/customXml" ds:itemID="{B427864D-4FF5-45BE-964A-D180772BF903}">
  <ds:schemaRefs>
    <ds:schemaRef ds:uri="ccf8c355-03ec-4ea8-aa08-9902a6ee34ec"/>
    <ds:schemaRef ds:uri="http://purl.org/dc/elements/1.1/"/>
    <ds:schemaRef ds:uri="http://purl.org/dc/dcmitype/"/>
    <ds:schemaRef ds:uri="http://schemas.microsoft.com/office/infopath/2007/PartnerControls"/>
    <ds:schemaRef ds:uri="http://schemas.microsoft.com/office/2006/metadata/properties"/>
    <ds:schemaRef ds:uri="http://www.w3.org/XML/1998/namespace"/>
    <ds:schemaRef ds:uri="http://schemas.microsoft.com/office/2006/documentManagement/types"/>
    <ds:schemaRef ds:uri="http://purl.org/dc/terms/"/>
    <ds:schemaRef ds:uri="http://schemas.openxmlformats.org/package/2006/metadata/core-properties"/>
    <ds:schemaRef ds:uri="055fcd5c-1750-4716-8839-1fe415268f5f"/>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11223</TotalTime>
  <Words>2034</Words>
  <Application>Microsoft Macintosh PowerPoint</Application>
  <PresentationFormat>Widescreen</PresentationFormat>
  <Paragraphs>232</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Arial Black</vt:lpstr>
      <vt:lpstr>Arial Narrow</vt:lpstr>
      <vt:lpstr>Calibri</vt:lpstr>
      <vt:lpstr>Courier New</vt:lpstr>
      <vt:lpstr>Helvetica</vt:lpstr>
      <vt:lpstr>System Font Regular</vt:lpstr>
      <vt:lpstr>Office Theme</vt:lpstr>
      <vt:lpstr>Artemis Evolution to  a Lunar Ecosystem</vt:lpstr>
      <vt:lpstr>Agenda</vt:lpstr>
      <vt:lpstr>The Artemis Missions</vt:lpstr>
      <vt:lpstr>Artemis II</vt:lpstr>
      <vt:lpstr>Artemis III</vt:lpstr>
      <vt:lpstr>Artemis IV</vt:lpstr>
      <vt:lpstr>Agenda</vt:lpstr>
      <vt:lpstr>Historical Context</vt:lpstr>
      <vt:lpstr>Evolutionary Process</vt:lpstr>
      <vt:lpstr>Architect from the Right</vt:lpstr>
      <vt:lpstr>Execute from the Left</vt:lpstr>
      <vt:lpstr>Architecture Segments</vt:lpstr>
      <vt:lpstr>Architecture Definition</vt:lpstr>
      <vt:lpstr>Annual Cadence</vt:lpstr>
      <vt:lpstr>Agenda</vt:lpstr>
      <vt:lpstr>National  Priorities</vt:lpstr>
      <vt:lpstr>Partnerships for  Exploration</vt:lpstr>
      <vt:lpstr>Lunar Science Priorities</vt:lpstr>
      <vt:lpstr>Technology Priorities</vt:lpstr>
      <vt:lpstr>Lunar Economic  Development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Dibiasio, Gayle T. (GRC-CO00)[BOOZ ALLEN HAMILTON]</dc:creator>
  <cp:lastModifiedBy>Baird, Daniel S. (GSFC-480.0)[ASRC FEDERAL SYSTEM SOLUTIONS]</cp:lastModifiedBy>
  <cp:revision>38</cp:revision>
  <dcterms:created xsi:type="dcterms:W3CDTF">2023-09-19T18:39:35Z</dcterms:created>
  <dcterms:modified xsi:type="dcterms:W3CDTF">2023-11-28T01:36:40Z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0x0101008A59FFA4545BFC4D97657D89C229B7A7</vt:lpwstr>
  </property>
  <property fmtid="{D5CDD505-2E9C-101B-9397-08002B2CF9AE}" pid="3" name="MediaServiceImageTags">
    <vt:lpwstr/>
  </property>
</Properties>
</file>