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8" r:id="rId4"/>
  </p:sldMasterIdLst>
  <p:notesMasterIdLst>
    <p:notesMasterId r:id="rId22"/>
  </p:notesMasterIdLst>
  <p:handoutMasterIdLst>
    <p:handoutMasterId r:id="rId23"/>
  </p:handoutMasterIdLst>
  <p:sldIdLst>
    <p:sldId id="1583" r:id="rId5"/>
    <p:sldId id="1585" r:id="rId6"/>
    <p:sldId id="1612" r:id="rId7"/>
    <p:sldId id="1609" r:id="rId8"/>
    <p:sldId id="1608" r:id="rId9"/>
    <p:sldId id="1610" r:id="rId10"/>
    <p:sldId id="1587" r:id="rId11"/>
    <p:sldId id="1588" r:id="rId12"/>
    <p:sldId id="1589" r:id="rId13"/>
    <p:sldId id="1591" r:id="rId14"/>
    <p:sldId id="1592" r:id="rId15"/>
    <p:sldId id="1611" r:id="rId16"/>
    <p:sldId id="1590" r:id="rId17"/>
    <p:sldId id="1613" r:id="rId18"/>
    <p:sldId id="1614" r:id="rId19"/>
    <p:sldId id="1615" r:id="rId20"/>
    <p:sldId id="1606" r:id="rId21"/>
  </p:sldIdLst>
  <p:sldSz cx="12192000" cy="6858000"/>
  <p:notesSz cx="6667500" cy="86868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736" userDrawn="1">
          <p15:clr>
            <a:srgbClr val="A4A3A4"/>
          </p15:clr>
        </p15:guide>
        <p15:guide id="2" pos="210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0020C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100868-D8AB-4E5F-932B-C1D4EC0841AF}" v="474" dt="2023-11-02T19:00:39.8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85"/>
    <p:restoredTop sz="94694"/>
  </p:normalViewPr>
  <p:slideViewPr>
    <p:cSldViewPr snapToGrid="0">
      <p:cViewPr varScale="1">
        <p:scale>
          <a:sx n="117" d="100"/>
          <a:sy n="117" d="100"/>
        </p:scale>
        <p:origin x="1080" y="16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736"/>
        <p:guide pos="21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2889854" cy="434637"/>
          </a:xfrm>
          <a:prstGeom prst="rect">
            <a:avLst/>
          </a:prstGeom>
        </p:spPr>
        <p:txBody>
          <a:bodyPr vert="horz" lIns="86487" tIns="43243" rIns="86487" bIns="43243" rtlCol="0"/>
          <a:lstStyle>
            <a:lvl1pPr algn="l">
              <a:defRPr sz="1100"/>
            </a:lvl1pPr>
          </a:lstStyle>
          <a:p>
            <a:endParaRPr lang="en-US"/>
          </a:p>
        </p:txBody>
      </p:sp>
      <p:sp>
        <p:nvSpPr>
          <p:cNvPr id="3" name="Date Placeholder 2"/>
          <p:cNvSpPr>
            <a:spLocks noGrp="1"/>
          </p:cNvSpPr>
          <p:nvPr>
            <p:ph type="dt" sz="quarter" idx="1"/>
          </p:nvPr>
        </p:nvSpPr>
        <p:spPr>
          <a:xfrm>
            <a:off x="3776143" y="0"/>
            <a:ext cx="2889854" cy="434637"/>
          </a:xfrm>
          <a:prstGeom prst="rect">
            <a:avLst/>
          </a:prstGeom>
        </p:spPr>
        <p:txBody>
          <a:bodyPr vert="horz" lIns="86487" tIns="43243" rIns="86487" bIns="43243" rtlCol="0"/>
          <a:lstStyle>
            <a:lvl1pPr algn="r">
              <a:defRPr sz="1100"/>
            </a:lvl1pPr>
          </a:lstStyle>
          <a:p>
            <a:fld id="{6438631A-BD82-4368-B7B8-F79D93750BF3}" type="datetimeFigureOut">
              <a:rPr lang="en-US" smtClean="0"/>
              <a:pPr/>
              <a:t>11/14/23</a:t>
            </a:fld>
            <a:endParaRPr lang="en-US"/>
          </a:p>
        </p:txBody>
      </p:sp>
      <p:sp>
        <p:nvSpPr>
          <p:cNvPr id="4" name="Footer Placeholder 3"/>
          <p:cNvSpPr>
            <a:spLocks noGrp="1"/>
          </p:cNvSpPr>
          <p:nvPr>
            <p:ph type="ftr" sz="quarter" idx="2"/>
          </p:nvPr>
        </p:nvSpPr>
        <p:spPr>
          <a:xfrm>
            <a:off x="6" y="8250680"/>
            <a:ext cx="2889854" cy="434637"/>
          </a:xfrm>
          <a:prstGeom prst="rect">
            <a:avLst/>
          </a:prstGeom>
        </p:spPr>
        <p:txBody>
          <a:bodyPr vert="horz" lIns="86487" tIns="43243" rIns="86487" bIns="43243" rtlCol="0" anchor="b"/>
          <a:lstStyle>
            <a:lvl1pPr algn="l">
              <a:defRPr sz="1100"/>
            </a:lvl1pPr>
          </a:lstStyle>
          <a:p>
            <a:endParaRPr lang="en-US"/>
          </a:p>
        </p:txBody>
      </p:sp>
      <p:sp>
        <p:nvSpPr>
          <p:cNvPr id="5" name="Slide Number Placeholder 4"/>
          <p:cNvSpPr>
            <a:spLocks noGrp="1"/>
          </p:cNvSpPr>
          <p:nvPr>
            <p:ph type="sldNum" sz="quarter" idx="3"/>
          </p:nvPr>
        </p:nvSpPr>
        <p:spPr>
          <a:xfrm>
            <a:off x="3776143" y="8250680"/>
            <a:ext cx="2889854" cy="434637"/>
          </a:xfrm>
          <a:prstGeom prst="rect">
            <a:avLst/>
          </a:prstGeom>
        </p:spPr>
        <p:txBody>
          <a:bodyPr vert="horz" lIns="86487" tIns="43243" rIns="86487" bIns="43243" rtlCol="0" anchor="b"/>
          <a:lstStyle>
            <a:lvl1pPr algn="r">
              <a:defRPr sz="1100"/>
            </a:lvl1pPr>
          </a:lstStyle>
          <a:p>
            <a:fld id="{965B57DC-BDEA-463D-8C8D-271710863309}" type="slidenum">
              <a:rPr lang="en-US" smtClean="0"/>
              <a:pPr/>
              <a:t>‹#›</a:t>
            </a:fld>
            <a:endParaRPr lang="en-US"/>
          </a:p>
        </p:txBody>
      </p:sp>
    </p:spTree>
    <p:extLst>
      <p:ext uri="{BB962C8B-B14F-4D97-AF65-F5344CB8AC3E}">
        <p14:creationId xmlns:p14="http://schemas.microsoft.com/office/powerpoint/2010/main" val="2772481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6" y="0"/>
            <a:ext cx="2889854" cy="434637"/>
          </a:xfrm>
          <a:prstGeom prst="rect">
            <a:avLst/>
          </a:prstGeom>
          <a:noFill/>
          <a:ln w="9525">
            <a:noFill/>
            <a:miter lim="800000"/>
            <a:headEnd/>
            <a:tailEnd/>
          </a:ln>
        </p:spPr>
        <p:txBody>
          <a:bodyPr vert="horz" wrap="square" lIns="88130" tIns="44065" rIns="88130" bIns="44065" numCol="1" anchor="t" anchorCtr="0" compatLnSpc="1">
            <a:prstTxWarp prst="textNoShape">
              <a:avLst/>
            </a:prstTxWarp>
          </a:bodyPr>
          <a:lstStyle>
            <a:lvl1pPr defTabSz="881389">
              <a:defRPr sz="1100">
                <a:latin typeface="Calibri" pitchFamily="34" charset="0"/>
                <a:cs typeface="+mn-cs"/>
              </a:defRPr>
            </a:lvl1pPr>
          </a:lstStyle>
          <a:p>
            <a:pPr>
              <a:defRPr/>
            </a:pPr>
            <a:endParaRPr lang="en-US"/>
          </a:p>
        </p:txBody>
      </p:sp>
      <p:sp>
        <p:nvSpPr>
          <p:cNvPr id="3" name="Date Placeholder 2"/>
          <p:cNvSpPr>
            <a:spLocks noGrp="1"/>
          </p:cNvSpPr>
          <p:nvPr>
            <p:ph type="dt" idx="1"/>
          </p:nvPr>
        </p:nvSpPr>
        <p:spPr bwMode="auto">
          <a:xfrm>
            <a:off x="3776143" y="0"/>
            <a:ext cx="2889854" cy="434637"/>
          </a:xfrm>
          <a:prstGeom prst="rect">
            <a:avLst/>
          </a:prstGeom>
          <a:noFill/>
          <a:ln w="9525">
            <a:noFill/>
            <a:miter lim="800000"/>
            <a:headEnd/>
            <a:tailEnd/>
          </a:ln>
        </p:spPr>
        <p:txBody>
          <a:bodyPr vert="horz" wrap="square" lIns="88130" tIns="44065" rIns="88130" bIns="44065" numCol="1" anchor="t" anchorCtr="0" compatLnSpc="1">
            <a:prstTxWarp prst="textNoShape">
              <a:avLst/>
            </a:prstTxWarp>
          </a:bodyPr>
          <a:lstStyle>
            <a:lvl1pPr algn="r" defTabSz="881389">
              <a:defRPr sz="1100">
                <a:latin typeface="Calibri" pitchFamily="34" charset="0"/>
                <a:cs typeface="+mn-cs"/>
              </a:defRPr>
            </a:lvl1pPr>
          </a:lstStyle>
          <a:p>
            <a:pPr>
              <a:defRPr/>
            </a:pPr>
            <a:fld id="{40E2BC8E-D35B-40B4-8821-8A221CE1A457}" type="datetimeFigureOut">
              <a:rPr lang="en-US"/>
              <a:pPr>
                <a:defRPr/>
              </a:pPr>
              <a:t>11/14/23</a:t>
            </a:fld>
            <a:endParaRPr lang="en-US"/>
          </a:p>
        </p:txBody>
      </p:sp>
      <p:sp>
        <p:nvSpPr>
          <p:cNvPr id="4" name="Slide Image Placeholder 3"/>
          <p:cNvSpPr>
            <a:spLocks noGrp="1" noRot="1" noChangeAspect="1"/>
          </p:cNvSpPr>
          <p:nvPr>
            <p:ph type="sldImg" idx="2"/>
          </p:nvPr>
        </p:nvSpPr>
        <p:spPr>
          <a:xfrm>
            <a:off x="438150" y="650875"/>
            <a:ext cx="5791200" cy="3257550"/>
          </a:xfrm>
          <a:prstGeom prst="rect">
            <a:avLst/>
          </a:prstGeom>
          <a:noFill/>
          <a:ln w="12700">
            <a:solidFill>
              <a:prstClr val="black"/>
            </a:solidFill>
          </a:ln>
        </p:spPr>
        <p:txBody>
          <a:bodyPr vert="horz" lIns="86487" tIns="43243" rIns="86487" bIns="43243" rtlCol="0" anchor="ctr"/>
          <a:lstStyle/>
          <a:p>
            <a:pPr lvl="0"/>
            <a:endParaRPr lang="en-US" noProof="0"/>
          </a:p>
        </p:txBody>
      </p:sp>
      <p:sp>
        <p:nvSpPr>
          <p:cNvPr id="5" name="Notes Placeholder 4"/>
          <p:cNvSpPr>
            <a:spLocks noGrp="1"/>
          </p:cNvSpPr>
          <p:nvPr>
            <p:ph type="body" sz="quarter" idx="3"/>
          </p:nvPr>
        </p:nvSpPr>
        <p:spPr bwMode="auto">
          <a:xfrm>
            <a:off x="667354" y="4126827"/>
            <a:ext cx="5332792" cy="3908764"/>
          </a:xfrm>
          <a:prstGeom prst="rect">
            <a:avLst/>
          </a:prstGeom>
          <a:noFill/>
          <a:ln w="9525">
            <a:noFill/>
            <a:miter lim="800000"/>
            <a:headEnd/>
            <a:tailEnd/>
          </a:ln>
        </p:spPr>
        <p:txBody>
          <a:bodyPr vert="horz" wrap="square" lIns="88130" tIns="44065" rIns="88130" bIns="4406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6" y="8250680"/>
            <a:ext cx="2889854" cy="434637"/>
          </a:xfrm>
          <a:prstGeom prst="rect">
            <a:avLst/>
          </a:prstGeom>
          <a:noFill/>
          <a:ln w="9525">
            <a:noFill/>
            <a:miter lim="800000"/>
            <a:headEnd/>
            <a:tailEnd/>
          </a:ln>
        </p:spPr>
        <p:txBody>
          <a:bodyPr vert="horz" wrap="square" lIns="88130" tIns="44065" rIns="88130" bIns="44065" numCol="1" anchor="b" anchorCtr="0" compatLnSpc="1">
            <a:prstTxWarp prst="textNoShape">
              <a:avLst/>
            </a:prstTxWarp>
          </a:bodyPr>
          <a:lstStyle>
            <a:lvl1pPr defTabSz="881389">
              <a:defRPr sz="1100">
                <a:latin typeface="Calibri" pitchFamily="34" charset="0"/>
                <a:cs typeface="+mn-cs"/>
              </a:defRPr>
            </a:lvl1pPr>
          </a:lstStyle>
          <a:p>
            <a:pPr>
              <a:defRPr/>
            </a:pPr>
            <a:endParaRPr lang="en-US"/>
          </a:p>
        </p:txBody>
      </p:sp>
      <p:sp>
        <p:nvSpPr>
          <p:cNvPr id="7" name="Slide Number Placeholder 6"/>
          <p:cNvSpPr>
            <a:spLocks noGrp="1"/>
          </p:cNvSpPr>
          <p:nvPr>
            <p:ph type="sldNum" sz="quarter" idx="5"/>
          </p:nvPr>
        </p:nvSpPr>
        <p:spPr bwMode="auto">
          <a:xfrm>
            <a:off x="3776143" y="8250680"/>
            <a:ext cx="2889854" cy="434637"/>
          </a:xfrm>
          <a:prstGeom prst="rect">
            <a:avLst/>
          </a:prstGeom>
          <a:noFill/>
          <a:ln w="9525">
            <a:noFill/>
            <a:miter lim="800000"/>
            <a:headEnd/>
            <a:tailEnd/>
          </a:ln>
        </p:spPr>
        <p:txBody>
          <a:bodyPr vert="horz" wrap="square" lIns="88130" tIns="44065" rIns="88130" bIns="44065" numCol="1" anchor="b" anchorCtr="0" compatLnSpc="1">
            <a:prstTxWarp prst="textNoShape">
              <a:avLst/>
            </a:prstTxWarp>
          </a:bodyPr>
          <a:lstStyle>
            <a:lvl1pPr algn="r" defTabSz="881389">
              <a:defRPr sz="1100">
                <a:latin typeface="Calibri" pitchFamily="34" charset="0"/>
                <a:cs typeface="+mn-cs"/>
              </a:defRPr>
            </a:lvl1pPr>
          </a:lstStyle>
          <a:p>
            <a:pPr>
              <a:defRPr/>
            </a:pPr>
            <a:fld id="{F4B6275C-0645-43A9-ACDA-247FEB91D8B8}" type="slidenum">
              <a:rPr lang="en-US"/>
              <a:pPr>
                <a:defRPr/>
              </a:pPr>
              <a:t>‹#›</a:t>
            </a:fld>
            <a:endParaRPr lang="en-US"/>
          </a:p>
        </p:txBody>
      </p:sp>
    </p:spTree>
    <p:extLst>
      <p:ext uri="{BB962C8B-B14F-4D97-AF65-F5344CB8AC3E}">
        <p14:creationId xmlns:p14="http://schemas.microsoft.com/office/powerpoint/2010/main" val="9036744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mple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066800"/>
            <a:ext cx="10363200" cy="1447800"/>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1" name="Text Placeholder 10">
            <a:extLst>
              <a:ext uri="{FF2B5EF4-FFF2-40B4-BE49-F238E27FC236}">
                <a16:creationId xmlns:a16="http://schemas.microsoft.com/office/drawing/2014/main" id="{6919D2CE-FF76-FF46-A63D-F84915098AD6}"/>
              </a:ext>
            </a:extLst>
          </p:cNvPr>
          <p:cNvSpPr>
            <a:spLocks noGrp="1"/>
          </p:cNvSpPr>
          <p:nvPr>
            <p:ph type="body" sz="quarter" idx="13"/>
          </p:nvPr>
        </p:nvSpPr>
        <p:spPr>
          <a:xfrm>
            <a:off x="3352800" y="2743200"/>
            <a:ext cx="5486400" cy="914400"/>
          </a:xfrm>
        </p:spPr>
        <p:txBody>
          <a:bodyPr anchor="ctr"/>
          <a:lstStyle>
            <a:lvl1pPr marL="0" indent="0" algn="ctr">
              <a:buNone/>
              <a:defRPr sz="24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Edit Master text styles</a:t>
            </a:r>
          </a:p>
        </p:txBody>
      </p:sp>
    </p:spTree>
    <p:extLst>
      <p:ext uri="{BB962C8B-B14F-4D97-AF65-F5344CB8AC3E}">
        <p14:creationId xmlns:p14="http://schemas.microsoft.com/office/powerpoint/2010/main" val="40061278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11430000" cy="5486400"/>
          </a:xfrm>
        </p:spPr>
        <p:txBody>
          <a:bodyPr>
            <a:normAutofit/>
          </a:bodyPr>
          <a:lstStyle>
            <a:lvl1pPr>
              <a:defRPr sz="2000" b="1"/>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7C4253B7-4313-1248-91FC-65853064E895}"/>
              </a:ext>
            </a:extLst>
          </p:cNvPr>
          <p:cNvSpPr>
            <a:spLocks noGrp="1"/>
          </p:cNvSpPr>
          <p:nvPr>
            <p:ph type="title"/>
          </p:nvPr>
        </p:nvSpPr>
        <p:spPr>
          <a:xfrm>
            <a:off x="1066800" y="77788"/>
            <a:ext cx="10058400" cy="608012"/>
          </a:xfrm>
        </p:spPr>
        <p:txBody>
          <a:bodyPr/>
          <a:lstStyle>
            <a:lvl1pPr>
              <a:defRPr sz="2400" b="1"/>
            </a:lvl1pPr>
          </a:lstStyle>
          <a:p>
            <a:r>
              <a:rPr lang="en-US"/>
              <a:t>Click to edit Master title style</a:t>
            </a:r>
          </a:p>
        </p:txBody>
      </p:sp>
    </p:spTree>
    <p:extLst>
      <p:ext uri="{BB962C8B-B14F-4D97-AF65-F5344CB8AC3E}">
        <p14:creationId xmlns:p14="http://schemas.microsoft.com/office/powerpoint/2010/main" val="3774873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 no ITAR">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11430000" cy="5486400"/>
          </a:xfrm>
        </p:spPr>
        <p:txBody>
          <a:bodyPr>
            <a:normAutofit/>
          </a:bodyPr>
          <a:lstStyle>
            <a:lvl1pPr>
              <a:defRPr sz="2000" b="1"/>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7C4253B7-4313-1248-91FC-65853064E895}"/>
              </a:ext>
            </a:extLst>
          </p:cNvPr>
          <p:cNvSpPr>
            <a:spLocks noGrp="1"/>
          </p:cNvSpPr>
          <p:nvPr>
            <p:ph type="title"/>
          </p:nvPr>
        </p:nvSpPr>
        <p:spPr>
          <a:xfrm>
            <a:off x="1066800" y="77788"/>
            <a:ext cx="10058400" cy="608012"/>
          </a:xfrm>
        </p:spPr>
        <p:txBody>
          <a:bodyPr/>
          <a:lstStyle>
            <a:lvl1pPr>
              <a:defRPr sz="2400" b="1"/>
            </a:lvl1pPr>
          </a:lstStyle>
          <a:p>
            <a:r>
              <a:rPr lang="en-US"/>
              <a:t>Click to edit Master title style</a:t>
            </a:r>
          </a:p>
        </p:txBody>
      </p:sp>
    </p:spTree>
    <p:extLst>
      <p:ext uri="{BB962C8B-B14F-4D97-AF65-F5344CB8AC3E}">
        <p14:creationId xmlns:p14="http://schemas.microsoft.com/office/powerpoint/2010/main" val="73336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05B40CB-8EF2-D441-B93D-5ABF168DC4F3}"/>
              </a:ext>
            </a:extLst>
          </p:cNvPr>
          <p:cNvSpPr>
            <a:spLocks noGrp="1"/>
          </p:cNvSpPr>
          <p:nvPr>
            <p:ph type="title"/>
          </p:nvPr>
        </p:nvSpPr>
        <p:spPr>
          <a:xfrm>
            <a:off x="1066800" y="77788"/>
            <a:ext cx="10058400" cy="608012"/>
          </a:xfrm>
        </p:spPr>
        <p:txBody>
          <a:bodyPr/>
          <a:lstStyle>
            <a:lvl1pPr>
              <a:defRPr sz="2400" b="1"/>
            </a:lvl1pPr>
          </a:lstStyle>
          <a:p>
            <a:r>
              <a:rPr lang="en-US"/>
              <a:t>Click to edit Master title style</a:t>
            </a:r>
          </a:p>
        </p:txBody>
      </p:sp>
    </p:spTree>
    <p:extLst>
      <p:ext uri="{BB962C8B-B14F-4D97-AF65-F5344CB8AC3E}">
        <p14:creationId xmlns:p14="http://schemas.microsoft.com/office/powerpoint/2010/main" val="3723462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 no ITA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05B40CB-8EF2-D441-B93D-5ABF168DC4F3}"/>
              </a:ext>
            </a:extLst>
          </p:cNvPr>
          <p:cNvSpPr>
            <a:spLocks noGrp="1"/>
          </p:cNvSpPr>
          <p:nvPr>
            <p:ph type="title"/>
          </p:nvPr>
        </p:nvSpPr>
        <p:spPr>
          <a:xfrm>
            <a:off x="1066800" y="77788"/>
            <a:ext cx="10058400" cy="608012"/>
          </a:xfrm>
        </p:spPr>
        <p:txBody>
          <a:bodyPr/>
          <a:lstStyle>
            <a:lvl1pPr>
              <a:defRPr sz="2400" b="1"/>
            </a:lvl1pPr>
          </a:lstStyle>
          <a:p>
            <a:r>
              <a:rPr lang="en-US"/>
              <a:t>Click to edit Master title style</a:t>
            </a:r>
          </a:p>
        </p:txBody>
      </p:sp>
    </p:spTree>
    <p:extLst>
      <p:ext uri="{BB962C8B-B14F-4D97-AF65-F5344CB8AC3E}">
        <p14:creationId xmlns:p14="http://schemas.microsoft.com/office/powerpoint/2010/main" val="3537901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990599"/>
            <a:ext cx="5486400" cy="5502275"/>
          </a:xfrm>
        </p:spPr>
        <p:txBody>
          <a:bodyPr/>
          <a:lstStyle>
            <a:lvl1pPr>
              <a:defRPr sz="2000" b="1"/>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90600"/>
            <a:ext cx="5486400" cy="5502275"/>
          </a:xfrm>
        </p:spPr>
        <p:txBody>
          <a:bodyPr/>
          <a:lstStyle>
            <a:lvl1pPr>
              <a:defRPr sz="2000" b="1"/>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D28DAEBF-202F-1149-ADEE-CFC667F19CDE}"/>
              </a:ext>
            </a:extLst>
          </p:cNvPr>
          <p:cNvSpPr>
            <a:spLocks noGrp="1"/>
          </p:cNvSpPr>
          <p:nvPr>
            <p:ph type="title"/>
          </p:nvPr>
        </p:nvSpPr>
        <p:spPr>
          <a:xfrm>
            <a:off x="1066800" y="77788"/>
            <a:ext cx="10058400" cy="608012"/>
          </a:xfrm>
        </p:spPr>
        <p:txBody>
          <a:bodyPr/>
          <a:lstStyle>
            <a:lvl1pPr>
              <a:defRPr sz="2400" b="1"/>
            </a:lvl1pPr>
          </a:lstStyle>
          <a:p>
            <a:r>
              <a:rPr lang="en-US"/>
              <a:t>Click to edit Master title style</a:t>
            </a:r>
          </a:p>
        </p:txBody>
      </p:sp>
    </p:spTree>
    <p:extLst>
      <p:ext uri="{BB962C8B-B14F-4D97-AF65-F5344CB8AC3E}">
        <p14:creationId xmlns:p14="http://schemas.microsoft.com/office/powerpoint/2010/main" val="1453449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 no ITA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990599"/>
            <a:ext cx="5486400" cy="5502275"/>
          </a:xfrm>
        </p:spPr>
        <p:txBody>
          <a:bodyPr/>
          <a:lstStyle>
            <a:lvl1pPr>
              <a:defRPr sz="2000" b="1"/>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90600"/>
            <a:ext cx="5486400" cy="5502275"/>
          </a:xfrm>
        </p:spPr>
        <p:txBody>
          <a:bodyPr/>
          <a:lstStyle>
            <a:lvl1pPr>
              <a:defRPr sz="2000" b="1"/>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D28DAEBF-202F-1149-ADEE-CFC667F19CDE}"/>
              </a:ext>
            </a:extLst>
          </p:cNvPr>
          <p:cNvSpPr>
            <a:spLocks noGrp="1"/>
          </p:cNvSpPr>
          <p:nvPr>
            <p:ph type="title"/>
          </p:nvPr>
        </p:nvSpPr>
        <p:spPr>
          <a:xfrm>
            <a:off x="1066800" y="77788"/>
            <a:ext cx="10058400" cy="608012"/>
          </a:xfrm>
        </p:spPr>
        <p:txBody>
          <a:bodyPr/>
          <a:lstStyle>
            <a:lvl1pPr>
              <a:defRPr sz="2400" b="1"/>
            </a:lvl1pPr>
          </a:lstStyle>
          <a:p>
            <a:r>
              <a:rPr lang="en-US"/>
              <a:t>Click to edit Master title style</a:t>
            </a:r>
          </a:p>
        </p:txBody>
      </p:sp>
    </p:spTree>
    <p:extLst>
      <p:ext uri="{BB962C8B-B14F-4D97-AF65-F5344CB8AC3E}">
        <p14:creationId xmlns:p14="http://schemas.microsoft.com/office/powerpoint/2010/main" val="70819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76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30153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ancy 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B6B698-1049-4246-97C4-E6F10E3A3B6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6" t="5442" r="1" b="1943"/>
          <a:stretch/>
        </p:blipFill>
        <p:spPr>
          <a:xfrm>
            <a:off x="1" y="0"/>
            <a:ext cx="12192000" cy="6858000"/>
          </a:xfrm>
          <a:prstGeom prst="rect">
            <a:avLst/>
          </a:prstGeom>
        </p:spPr>
      </p:pic>
      <p:pic>
        <p:nvPicPr>
          <p:cNvPr id="12" name="Picture 11">
            <a:extLst>
              <a:ext uri="{FF2B5EF4-FFF2-40B4-BE49-F238E27FC236}">
                <a16:creationId xmlns:a16="http://schemas.microsoft.com/office/drawing/2014/main" id="{C8D9392F-4D47-9343-8511-03CD557B198B}"/>
              </a:ext>
            </a:extLst>
          </p:cNvPr>
          <p:cNvPicPr>
            <a:picLocks noChangeAspect="1"/>
          </p:cNvPicPr>
          <p:nvPr userDrawn="1"/>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76200" y="17876"/>
            <a:ext cx="822960" cy="822960"/>
          </a:xfrm>
          <a:prstGeom prst="rect">
            <a:avLst/>
          </a:prstGeom>
        </p:spPr>
      </p:pic>
      <p:pic>
        <p:nvPicPr>
          <p:cNvPr id="14" name="Picture 18" descr="meatball best">
            <a:extLst>
              <a:ext uri="{FF2B5EF4-FFF2-40B4-BE49-F238E27FC236}">
                <a16:creationId xmlns:a16="http://schemas.microsoft.com/office/drawing/2014/main" id="{E11FE0B9-8287-6243-9DD1-0D1ECFA35CC2}"/>
              </a:ext>
            </a:extLst>
          </p:cNvPr>
          <p:cNvPicPr>
            <a:picLocks noChangeAspect="1" noChangeArrowheads="1"/>
          </p:cNvPicPr>
          <p:nvPr userDrawn="1"/>
        </p:nvPicPr>
        <p:blipFill>
          <a:blip r:embed="rId4" cstate="email">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1283380" y="27432"/>
            <a:ext cx="832420" cy="731520"/>
          </a:xfrm>
          <a:prstGeom prst="rect">
            <a:avLst/>
          </a:prstGeom>
          <a:noFill/>
        </p:spPr>
      </p:pic>
      <p:sp>
        <p:nvSpPr>
          <p:cNvPr id="7" name="Rectangle 78">
            <a:extLst>
              <a:ext uri="{FF2B5EF4-FFF2-40B4-BE49-F238E27FC236}">
                <a16:creationId xmlns:a16="http://schemas.microsoft.com/office/drawing/2014/main" id="{8926D19A-D6B4-CD46-8A36-F5DFBD3AB147}"/>
              </a:ext>
            </a:extLst>
          </p:cNvPr>
          <p:cNvSpPr>
            <a:spLocks noChangeArrowheads="1"/>
          </p:cNvSpPr>
          <p:nvPr userDrawn="1"/>
        </p:nvSpPr>
        <p:spPr bwMode="auto">
          <a:xfrm>
            <a:off x="1" y="5996226"/>
            <a:ext cx="5257799"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45720" rIns="45720">
            <a:spAutoFit/>
          </a:bodyPr>
          <a:lstStyle/>
          <a:p>
            <a:pPr algn="ctr"/>
            <a:r>
              <a:rPr lang="en-US" sz="1000" b="1">
                <a:solidFill>
                  <a:schemeClr val="bg1"/>
                </a:solidFill>
                <a:latin typeface="Arial Narrow" pitchFamily="34" charset="0"/>
              </a:rPr>
              <a:t> • NASA GODDARD SPACE FLIGHT CENTER</a:t>
            </a:r>
            <a:r>
              <a:rPr lang="en-US" sz="1000" b="1" baseline="0">
                <a:solidFill>
                  <a:schemeClr val="bg1"/>
                </a:solidFill>
                <a:latin typeface="Arial Narrow" pitchFamily="34" charset="0"/>
              </a:rPr>
              <a:t> </a:t>
            </a:r>
            <a:r>
              <a:rPr lang="en-US" sz="1000" b="1">
                <a:solidFill>
                  <a:schemeClr val="bg1"/>
                </a:solidFill>
                <a:latin typeface="Arial Narrow" pitchFamily="34" charset="0"/>
              </a:rPr>
              <a:t>• JET</a:t>
            </a:r>
            <a:r>
              <a:rPr lang="en-US" sz="1000" b="1" baseline="0">
                <a:solidFill>
                  <a:schemeClr val="bg1"/>
                </a:solidFill>
                <a:latin typeface="Arial Narrow" pitchFamily="34" charset="0"/>
              </a:rPr>
              <a:t> PROPULSION LABORATORY </a:t>
            </a:r>
            <a:r>
              <a:rPr lang="en-US" sz="1000" b="1">
                <a:solidFill>
                  <a:schemeClr val="bg1"/>
                </a:solidFill>
                <a:latin typeface="Arial Narrow" pitchFamily="34" charset="0"/>
              </a:rPr>
              <a:t>•</a:t>
            </a:r>
          </a:p>
          <a:p>
            <a:pPr algn="ctr"/>
            <a:r>
              <a:rPr lang="en-US" sz="1000" b="1">
                <a:solidFill>
                  <a:schemeClr val="bg1"/>
                </a:solidFill>
                <a:latin typeface="Arial Narrow" pitchFamily="34" charset="0"/>
              </a:rPr>
              <a:t>• L3HARRIS TECHNOLOGIES •  BALL</a:t>
            </a:r>
            <a:r>
              <a:rPr lang="en-US" sz="1000" b="1" baseline="0">
                <a:solidFill>
                  <a:schemeClr val="bg1"/>
                </a:solidFill>
                <a:latin typeface="Arial Narrow" pitchFamily="34" charset="0"/>
              </a:rPr>
              <a:t> AEROSPACE</a:t>
            </a:r>
            <a:r>
              <a:rPr lang="en-US" sz="1000" b="1">
                <a:solidFill>
                  <a:schemeClr val="bg1"/>
                </a:solidFill>
                <a:latin typeface="Arial Narrow" pitchFamily="34" charset="0"/>
              </a:rPr>
              <a:t> • TELEDYNE • NASA KENNEDY SPACE CENTER •</a:t>
            </a:r>
          </a:p>
          <a:p>
            <a:pPr algn="ctr"/>
            <a:r>
              <a:rPr lang="en-US" sz="1000" b="1">
                <a:solidFill>
                  <a:schemeClr val="bg1"/>
                </a:solidFill>
                <a:latin typeface="Arial Narrow" pitchFamily="34" charset="0"/>
              </a:rPr>
              <a:t> • SPACE TELESCOPE SCIENCE INSTITUTE • IPAC • EUROPEAN SPACE AGENCY • </a:t>
            </a:r>
          </a:p>
          <a:p>
            <a:pPr algn="ctr"/>
            <a:r>
              <a:rPr lang="en-US" sz="1000" b="1">
                <a:solidFill>
                  <a:schemeClr val="bg1"/>
                </a:solidFill>
                <a:latin typeface="Arial Narrow" pitchFamily="34" charset="0"/>
              </a:rPr>
              <a:t> • JAPAN AEROSPACE EXPLORATION AGENCY • LABORATOIRE D’ASTROPHYSIQUE DE MARSEILLE •</a:t>
            </a:r>
          </a:p>
          <a:p>
            <a:pPr algn="ctr"/>
            <a:r>
              <a:rPr lang="en-US" sz="1000" b="1">
                <a:solidFill>
                  <a:schemeClr val="bg1"/>
                </a:solidFill>
                <a:latin typeface="Arial Narrow" pitchFamily="34" charset="0"/>
              </a:rPr>
              <a:t>• CENTRE NATIONAL </a:t>
            </a:r>
            <a:r>
              <a:rPr lang="en-US" sz="1000" b="1" err="1">
                <a:solidFill>
                  <a:schemeClr val="bg1"/>
                </a:solidFill>
                <a:latin typeface="Arial Narrow" pitchFamily="34" charset="0"/>
              </a:rPr>
              <a:t>d'ÉTUDES</a:t>
            </a:r>
            <a:r>
              <a:rPr lang="en-US" sz="1000" b="1">
                <a:solidFill>
                  <a:schemeClr val="bg1"/>
                </a:solidFill>
                <a:latin typeface="Arial Narrow" pitchFamily="34" charset="0"/>
              </a:rPr>
              <a:t> SPATIALES • MAX PLANCK INSTITUTE FOR ASTRONOMY •</a:t>
            </a:r>
          </a:p>
        </p:txBody>
      </p:sp>
    </p:spTree>
    <p:extLst>
      <p:ext uri="{BB962C8B-B14F-4D97-AF65-F5344CB8AC3E}">
        <p14:creationId xmlns:p14="http://schemas.microsoft.com/office/powerpoint/2010/main" val="9647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0292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175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6721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10939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8000" y="1066801"/>
            <a:ext cx="11074400" cy="5333999"/>
          </a:xfrm>
        </p:spPr>
        <p:txBody>
          <a:bodyPr vert="eaVert"/>
          <a:lstStyle>
            <a:lvl1pPr>
              <a:defRPr sz="2000" b="1"/>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6F17C322-FFB9-E443-9E32-B8076F32821D}"/>
              </a:ext>
            </a:extLst>
          </p:cNvPr>
          <p:cNvSpPr>
            <a:spLocks noGrp="1"/>
          </p:cNvSpPr>
          <p:nvPr>
            <p:ph type="title"/>
          </p:nvPr>
        </p:nvSpPr>
        <p:spPr>
          <a:xfrm>
            <a:off x="1066800" y="77788"/>
            <a:ext cx="10058400" cy="608012"/>
          </a:xfrm>
        </p:spPr>
        <p:txBody>
          <a:bodyPr/>
          <a:lstStyle>
            <a:lvl1pPr>
              <a:defRPr sz="2400" b="1"/>
            </a:lvl1pPr>
          </a:lstStyle>
          <a:p>
            <a:r>
              <a:rPr lang="en-US"/>
              <a:t>Click to edit Master title style</a:t>
            </a:r>
          </a:p>
        </p:txBody>
      </p:sp>
    </p:spTree>
    <p:extLst>
      <p:ext uri="{BB962C8B-B14F-4D97-AF65-F5344CB8AC3E}">
        <p14:creationId xmlns:p14="http://schemas.microsoft.com/office/powerpoint/2010/main" val="614800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57200"/>
            <a:ext cx="27432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57200"/>
            <a:ext cx="8026400" cy="6096000"/>
          </a:xfrm>
        </p:spPr>
        <p:txBody>
          <a:bodyPr vert="eaVert"/>
          <a:lstStyle>
            <a:lvl1pPr>
              <a:defRPr sz="2000" b="1"/>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251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738731" y="77788"/>
            <a:ext cx="9335669" cy="6246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508000" y="1066801"/>
            <a:ext cx="11074400" cy="51530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a:extLst>
              <a:ext uri="{FF2B5EF4-FFF2-40B4-BE49-F238E27FC236}">
                <a16:creationId xmlns:a16="http://schemas.microsoft.com/office/drawing/2014/main" id="{FC39B15B-A022-F347-A345-C899D6879B03}"/>
              </a:ext>
            </a:extLst>
          </p:cNvPr>
          <p:cNvSpPr txBox="1"/>
          <p:nvPr userDrawn="1"/>
        </p:nvSpPr>
        <p:spPr>
          <a:xfrm>
            <a:off x="10972800" y="6637765"/>
            <a:ext cx="866842" cy="232230"/>
          </a:xfrm>
          <a:prstGeom prst="rect">
            <a:avLst/>
          </a:prstGeom>
          <a:noFill/>
        </p:spPr>
        <p:txBody>
          <a:bodyPr wrap="square" lIns="62344" tIns="31172" rIns="62344" bIns="31172">
            <a:spAutoFit/>
          </a:bodyPr>
          <a:lstStyle>
            <a:lvl1pPr>
              <a:defRPr sz="2900" b="1">
                <a:solidFill>
                  <a:schemeClr val="tx1"/>
                </a:solidFill>
                <a:latin typeface="Arial" pitchFamily="34" charset="0"/>
                <a:ea typeface="ヒラギノ角ゴ Pro W3"/>
                <a:cs typeface="ヒラギノ角ゴ Pro W3"/>
              </a:defRPr>
            </a:lvl1pPr>
            <a:lvl2pPr marL="742950" indent="-285750">
              <a:defRPr sz="2900" b="1">
                <a:solidFill>
                  <a:schemeClr val="tx1"/>
                </a:solidFill>
                <a:latin typeface="Arial" pitchFamily="34" charset="0"/>
                <a:ea typeface="ヒラギノ角ゴ Pro W3"/>
                <a:cs typeface="ヒラギノ角ゴ Pro W3"/>
              </a:defRPr>
            </a:lvl2pPr>
            <a:lvl3pPr marL="1143000" indent="-228600">
              <a:defRPr sz="2900" b="1">
                <a:solidFill>
                  <a:schemeClr val="tx1"/>
                </a:solidFill>
                <a:latin typeface="Arial" pitchFamily="34" charset="0"/>
                <a:ea typeface="ヒラギノ角ゴ Pro W3"/>
                <a:cs typeface="ヒラギノ角ゴ Pro W3"/>
              </a:defRPr>
            </a:lvl3pPr>
            <a:lvl4pPr marL="1600200" indent="-228600">
              <a:defRPr sz="2900" b="1">
                <a:solidFill>
                  <a:schemeClr val="tx1"/>
                </a:solidFill>
                <a:latin typeface="Arial" pitchFamily="34" charset="0"/>
                <a:ea typeface="ヒラギノ角ゴ Pro W3"/>
                <a:cs typeface="ヒラギノ角ゴ Pro W3"/>
              </a:defRPr>
            </a:lvl4pPr>
            <a:lvl5pPr marL="2057400" indent="-228600">
              <a:defRPr sz="2900" b="1">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9pPr>
          </a:lstStyle>
          <a:p>
            <a:pPr algn="r"/>
            <a:fld id="{708D2F1E-C954-4D00-9791-3C7347B79C78}" type="slidenum">
              <a:rPr lang="en-US" sz="1100" smtClean="0">
                <a:solidFill>
                  <a:schemeClr val="bg1">
                    <a:lumMod val="75000"/>
                  </a:schemeClr>
                </a:solidFill>
              </a:rPr>
              <a:pPr algn="r"/>
              <a:t>‹#›</a:t>
            </a:fld>
            <a:endParaRPr lang="en-US" sz="1100">
              <a:solidFill>
                <a:schemeClr val="bg1">
                  <a:lumMod val="75000"/>
                </a:schemeClr>
              </a:solidFill>
            </a:endParaRPr>
          </a:p>
        </p:txBody>
      </p:sp>
      <p:pic>
        <p:nvPicPr>
          <p:cNvPr id="17" name="Picture 16">
            <a:extLst>
              <a:ext uri="{FF2B5EF4-FFF2-40B4-BE49-F238E27FC236}">
                <a16:creationId xmlns:a16="http://schemas.microsoft.com/office/drawing/2014/main" id="{89CC98BD-4F94-3B45-A7CD-D4689093EF2E}"/>
              </a:ext>
            </a:extLst>
          </p:cNvPr>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152" y="9144"/>
            <a:ext cx="822960" cy="822960"/>
          </a:xfrm>
          <a:prstGeom prst="rect">
            <a:avLst/>
          </a:prstGeom>
        </p:spPr>
      </p:pic>
      <p:pic>
        <p:nvPicPr>
          <p:cNvPr id="18" name="Picture 18" descr="meatball best">
            <a:extLst>
              <a:ext uri="{FF2B5EF4-FFF2-40B4-BE49-F238E27FC236}">
                <a16:creationId xmlns:a16="http://schemas.microsoft.com/office/drawing/2014/main" id="{152BD58F-714E-2A49-818B-6C7A599C737E}"/>
              </a:ext>
            </a:extLst>
          </p:cNvPr>
          <p:cNvPicPr>
            <a:picLocks noChangeAspect="1" noChangeArrowheads="1"/>
          </p:cNvPicPr>
          <p:nvPr userDrawn="1"/>
        </p:nvPicPr>
        <p:blipFill>
          <a:blip r:embed="rId16" cstate="email">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1283380" y="27432"/>
            <a:ext cx="832420" cy="731520"/>
          </a:xfrm>
          <a:prstGeom prst="rect">
            <a:avLst/>
          </a:prstGeom>
          <a:noFill/>
        </p:spPr>
      </p:pic>
      <p:cxnSp>
        <p:nvCxnSpPr>
          <p:cNvPr id="19" name="Straight Connector 18">
            <a:extLst>
              <a:ext uri="{FF2B5EF4-FFF2-40B4-BE49-F238E27FC236}">
                <a16:creationId xmlns:a16="http://schemas.microsoft.com/office/drawing/2014/main" id="{2FE18294-11D5-4D45-9D43-48B31E35453A}"/>
              </a:ext>
            </a:extLst>
          </p:cNvPr>
          <p:cNvCxnSpPr>
            <a:cxnSpLocks/>
          </p:cNvCxnSpPr>
          <p:nvPr userDrawn="1"/>
        </p:nvCxnSpPr>
        <p:spPr>
          <a:xfrm>
            <a:off x="0" y="795528"/>
            <a:ext cx="12192000" cy="0"/>
          </a:xfrm>
          <a:prstGeom prst="line">
            <a:avLst/>
          </a:prstGeom>
          <a:ln w="25400">
            <a:gradFill flip="none" rotWithShape="1">
              <a:gsLst>
                <a:gs pos="10000">
                  <a:srgbClr val="60497C">
                    <a:lumMod val="30000"/>
                    <a:lumOff val="70000"/>
                  </a:srgbClr>
                </a:gs>
                <a:gs pos="30000">
                  <a:srgbClr val="60497C">
                    <a:lumMod val="67000"/>
                  </a:srgbClr>
                </a:gs>
                <a:gs pos="70000">
                  <a:srgbClr val="60497C">
                    <a:lumMod val="67000"/>
                  </a:srgbClr>
                </a:gs>
                <a:gs pos="50000">
                  <a:schemeClr val="tx1"/>
                </a:gs>
                <a:gs pos="90000">
                  <a:srgbClr val="60497C">
                    <a:lumMod val="40000"/>
                    <a:lumOff val="6000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48D97D6-CF1A-B242-B308-7C9E717D9B14}"/>
              </a:ext>
            </a:extLst>
          </p:cNvPr>
          <p:cNvCxnSpPr>
            <a:cxnSpLocks/>
          </p:cNvCxnSpPr>
          <p:nvPr userDrawn="1"/>
        </p:nvCxnSpPr>
        <p:spPr>
          <a:xfrm>
            <a:off x="0" y="6629400"/>
            <a:ext cx="12192000" cy="0"/>
          </a:xfrm>
          <a:prstGeom prst="line">
            <a:avLst/>
          </a:prstGeom>
          <a:ln w="25400">
            <a:gradFill flip="none" rotWithShape="1">
              <a:gsLst>
                <a:gs pos="10000">
                  <a:srgbClr val="60497C">
                    <a:lumMod val="30000"/>
                    <a:lumOff val="70000"/>
                  </a:srgbClr>
                </a:gs>
                <a:gs pos="30000">
                  <a:srgbClr val="60497C">
                    <a:lumMod val="67000"/>
                  </a:srgbClr>
                </a:gs>
                <a:gs pos="70000">
                  <a:srgbClr val="60497C">
                    <a:lumMod val="67000"/>
                  </a:srgbClr>
                </a:gs>
                <a:gs pos="50000">
                  <a:schemeClr val="tx1"/>
                </a:gs>
                <a:gs pos="90000">
                  <a:srgbClr val="60497C">
                    <a:lumMod val="40000"/>
                    <a:lumOff val="6000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41658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9" r:id="rId3"/>
    <p:sldLayoutId id="2147483701" r:id="rId4"/>
    <p:sldLayoutId id="2147483710" r:id="rId5"/>
    <p:sldLayoutId id="2147483702" r:id="rId6"/>
    <p:sldLayoutId id="2147483711" r:id="rId7"/>
    <p:sldLayoutId id="2147483703" r:id="rId8"/>
    <p:sldLayoutId id="2147483707" r:id="rId9"/>
    <p:sldLayoutId id="2147483708" r:id="rId10"/>
    <p:sldLayoutId id="2147483704" r:id="rId11"/>
    <p:sldLayoutId id="2147483705" r:id="rId12"/>
    <p:sldLayoutId id="2147483706" r:id="rId13"/>
  </p:sldLayoutIdLst>
  <p:hf hdr="0" dt="0"/>
  <p:txStyles>
    <p:titleStyle>
      <a:lvl1pPr algn="ctr" rtl="0" eaLnBrk="0" fontAlgn="base" hangingPunct="0">
        <a:spcBef>
          <a:spcPct val="0"/>
        </a:spcBef>
        <a:spcAft>
          <a:spcPct val="0"/>
        </a:spcAft>
        <a:defRPr sz="3600" kern="1200">
          <a:solidFill>
            <a:schemeClr val="tx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www.v7labs.com/blog/neural-network-architectures-guide" TargetMode="External"/><Relationship Id="rId3" Type="http://schemas.openxmlformats.org/officeDocument/2006/relationships/hyperlink" Target="https://developers.google.com/machine-learning/crash-course" TargetMode="External"/><Relationship Id="rId7" Type="http://schemas.openxmlformats.org/officeDocument/2006/relationships/hyperlink" Target="https://towardsdatascience.com/designing-your-neural-networks-a5e4617027ed" TargetMode="External"/><Relationship Id="rId2" Type="http://schemas.openxmlformats.org/officeDocument/2006/relationships/hyperlink" Target="https://www.elementsofai.com/" TargetMode="External"/><Relationship Id="rId1" Type="http://schemas.openxmlformats.org/officeDocument/2006/relationships/slideLayout" Target="../slideLayouts/slideLayout2.xml"/><Relationship Id="rId6" Type="http://schemas.openxmlformats.org/officeDocument/2006/relationships/hyperlink" Target="https://www.amazon.science/blog/how-to-construct-the-optimal-neural-architecture-for-your-machine-learning-task" TargetMode="External"/><Relationship Id="rId5" Type="http://schemas.openxmlformats.org/officeDocument/2006/relationships/hyperlink" Target="https://www.coursera.org/learn/machine-learning" TargetMode="External"/><Relationship Id="rId4" Type="http://schemas.openxmlformats.org/officeDocument/2006/relationships/hyperlink" Target="http://introtodeeplearn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80D0CA4-BDD5-3648-8A7D-86BB2B239386}"/>
              </a:ext>
            </a:extLst>
          </p:cNvPr>
          <p:cNvSpPr txBox="1">
            <a:spLocks/>
          </p:cNvSpPr>
          <p:nvPr/>
        </p:nvSpPr>
        <p:spPr bwMode="auto">
          <a:xfrm>
            <a:off x="7091623" y="4884820"/>
            <a:ext cx="5100377" cy="20814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400" b="1" kern="1200">
                <a:solidFill>
                  <a:schemeClr val="tx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sz="2000" dirty="0">
                <a:solidFill>
                  <a:schemeClr val="bg1"/>
                </a:solidFill>
                <a:latin typeface="Arial" panose="020B0604020202020204" pitchFamily="34" charset="0"/>
                <a:cs typeface="Arial" panose="020B0604020202020204" pitchFamily="34" charset="0"/>
              </a:rPr>
              <a:t>Joseph M. Howard (NASA)</a:t>
            </a:r>
            <a:endParaRPr lang="en-US" sz="2000" dirty="0">
              <a:solidFill>
                <a:schemeClr val="bg1"/>
              </a:solidFill>
            </a:endParaRPr>
          </a:p>
          <a:p>
            <a:pPr algn="l"/>
            <a:r>
              <a:rPr lang="en-US" sz="2000" dirty="0">
                <a:solidFill>
                  <a:schemeClr val="bg1"/>
                </a:solidFill>
                <a:latin typeface="Arial" panose="020B0604020202020204" pitchFamily="34" charset="0"/>
                <a:cs typeface="Arial" panose="020B0604020202020204" pitchFamily="34" charset="0"/>
              </a:rPr>
              <a:t>Robert Campion (NASA/Chesapeake)</a:t>
            </a:r>
            <a:endParaRPr lang="en-US" sz="2000" dirty="0">
              <a:solidFill>
                <a:schemeClr val="bg1"/>
              </a:solidFill>
            </a:endParaRPr>
          </a:p>
          <a:p>
            <a:pPr algn="l"/>
            <a:r>
              <a:rPr lang="en-US" sz="2000" dirty="0">
                <a:solidFill>
                  <a:schemeClr val="bg1"/>
                </a:solidFill>
              </a:rPr>
              <a:t>Ariba Khan (MIT)</a:t>
            </a:r>
          </a:p>
          <a:p>
            <a:pPr algn="l"/>
            <a:r>
              <a:rPr lang="en-US" sz="2000" dirty="0">
                <a:solidFill>
                  <a:schemeClr val="bg1"/>
                </a:solidFill>
                <a:latin typeface="Arial" panose="020B0604020202020204" pitchFamily="34" charset="0"/>
                <a:cs typeface="Arial" panose="020B0604020202020204" pitchFamily="34" charset="0"/>
              </a:rPr>
              <a:t>Samuel Becker (University of Rochester)</a:t>
            </a:r>
          </a:p>
          <a:p>
            <a:pPr algn="l"/>
            <a:r>
              <a:rPr lang="en-US" sz="2000" dirty="0">
                <a:solidFill>
                  <a:schemeClr val="bg1"/>
                </a:solidFill>
              </a:rPr>
              <a:t>Brian Daley (Columbia University)</a:t>
            </a:r>
            <a:endParaRPr lang="en-US" sz="2000" dirty="0">
              <a:solidFill>
                <a:schemeClr val="bg1"/>
              </a:solidFill>
              <a:latin typeface="Arial" panose="020B0604020202020204" pitchFamily="34" charset="0"/>
              <a:cs typeface="Arial" panose="020B0604020202020204" pitchFamily="34" charset="0"/>
            </a:endParaRPr>
          </a:p>
          <a:p>
            <a:pPr algn="l"/>
            <a:r>
              <a:rPr lang="en-US" sz="2000" dirty="0">
                <a:solidFill>
                  <a:schemeClr val="bg1"/>
                </a:solidFill>
                <a:latin typeface="Arial" panose="020B0604020202020204" pitchFamily="34" charset="0"/>
                <a:cs typeface="Arial" panose="020B0604020202020204" pitchFamily="34" charset="0"/>
              </a:rPr>
              <a:t>Samuel Nissim (NASA)</a:t>
            </a:r>
          </a:p>
        </p:txBody>
      </p:sp>
      <p:sp>
        <p:nvSpPr>
          <p:cNvPr id="4" name="Text Placeholder 3">
            <a:extLst>
              <a:ext uri="{FF2B5EF4-FFF2-40B4-BE49-F238E27FC236}">
                <a16:creationId xmlns:a16="http://schemas.microsoft.com/office/drawing/2014/main" id="{A11C14A3-5F0F-B24A-BA2F-E3C7E1E7E038}"/>
              </a:ext>
            </a:extLst>
          </p:cNvPr>
          <p:cNvSpPr txBox="1">
            <a:spLocks/>
          </p:cNvSpPr>
          <p:nvPr/>
        </p:nvSpPr>
        <p:spPr bwMode="auto">
          <a:xfrm>
            <a:off x="4100694" y="398464"/>
            <a:ext cx="5939327" cy="144497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a:solidFill>
                  <a:srgbClr val="FFFF00"/>
                </a:solidFill>
              </a:rPr>
              <a:t>Alignment Verification of </a:t>
            </a:r>
            <a:r>
              <a:rPr lang="en-US" b="1">
                <a:solidFill>
                  <a:srgbClr val="FFFF00"/>
                </a:solidFill>
              </a:rPr>
              <a:t>the Roman </a:t>
            </a:r>
            <a:r>
              <a:rPr lang="en-US" b="1" dirty="0">
                <a:solidFill>
                  <a:srgbClr val="FFFF00"/>
                </a:solidFill>
              </a:rPr>
              <a:t>Space Telescope using Machine Learning </a:t>
            </a:r>
          </a:p>
        </p:txBody>
      </p:sp>
    </p:spTree>
    <p:extLst>
      <p:ext uri="{BB962C8B-B14F-4D97-AF65-F5344CB8AC3E}">
        <p14:creationId xmlns:p14="http://schemas.microsoft.com/office/powerpoint/2010/main" val="1852947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D555BC-BB71-2E27-B17A-4B41C2EC25D5}"/>
              </a:ext>
            </a:extLst>
          </p:cNvPr>
          <p:cNvPicPr>
            <a:picLocks noChangeAspect="1"/>
          </p:cNvPicPr>
          <p:nvPr/>
        </p:nvPicPr>
        <p:blipFill>
          <a:blip r:embed="rId2"/>
          <a:stretch>
            <a:fillRect/>
          </a:stretch>
        </p:blipFill>
        <p:spPr>
          <a:xfrm>
            <a:off x="8916223" y="3655938"/>
            <a:ext cx="1928752" cy="2385109"/>
          </a:xfrm>
          <a:prstGeom prst="rect">
            <a:avLst/>
          </a:prstGeom>
        </p:spPr>
      </p:pic>
      <p:pic>
        <p:nvPicPr>
          <p:cNvPr id="6" name="Picture 5">
            <a:extLst>
              <a:ext uri="{FF2B5EF4-FFF2-40B4-BE49-F238E27FC236}">
                <a16:creationId xmlns:a16="http://schemas.microsoft.com/office/drawing/2014/main" id="{20A5E087-1294-4ADE-A951-3388567C2A93}"/>
              </a:ext>
            </a:extLst>
          </p:cNvPr>
          <p:cNvPicPr>
            <a:picLocks noChangeAspect="1"/>
          </p:cNvPicPr>
          <p:nvPr/>
        </p:nvPicPr>
        <p:blipFill>
          <a:blip r:embed="rId3"/>
          <a:stretch>
            <a:fillRect/>
          </a:stretch>
        </p:blipFill>
        <p:spPr>
          <a:xfrm>
            <a:off x="7890030" y="818615"/>
            <a:ext cx="4248480" cy="2838985"/>
          </a:xfrm>
          <a:prstGeom prst="rect">
            <a:avLst/>
          </a:prstGeom>
        </p:spPr>
      </p:pic>
      <p:sp>
        <p:nvSpPr>
          <p:cNvPr id="2" name="Content Placeholder 1">
            <a:extLst>
              <a:ext uri="{FF2B5EF4-FFF2-40B4-BE49-F238E27FC236}">
                <a16:creationId xmlns:a16="http://schemas.microsoft.com/office/drawing/2014/main" id="{501F1380-793A-4C18-AD57-04E0AD6E8C11}"/>
              </a:ext>
            </a:extLst>
          </p:cNvPr>
          <p:cNvSpPr>
            <a:spLocks noGrp="1"/>
          </p:cNvSpPr>
          <p:nvPr>
            <p:ph idx="1"/>
          </p:nvPr>
        </p:nvSpPr>
        <p:spPr>
          <a:xfrm>
            <a:off x="381000" y="990600"/>
            <a:ext cx="7655560" cy="5486400"/>
          </a:xfrm>
        </p:spPr>
        <p:txBody>
          <a:bodyPr/>
          <a:lstStyle/>
          <a:p>
            <a:r>
              <a:rPr lang="en-US" dirty="0">
                <a:effectLst/>
                <a:ea typeface="Times New Roman" panose="02020603050405020304" pitchFamily="18" charset="0"/>
              </a:rPr>
              <a:t>Roman Space Telescope Observatory Alignment Test</a:t>
            </a:r>
          </a:p>
          <a:p>
            <a:pPr lvl="1"/>
            <a:r>
              <a:rPr lang="en-US" b="1" dirty="0">
                <a:ea typeface="Times New Roman" panose="02020603050405020304" pitchFamily="18" charset="0"/>
              </a:rPr>
              <a:t>Purpose</a:t>
            </a:r>
            <a:r>
              <a:rPr lang="en-US" dirty="0">
                <a:ea typeface="Times New Roman" panose="02020603050405020304" pitchFamily="18" charset="0"/>
              </a:rPr>
              <a:t>:  to verify the “pupil alignment” interface between the telescope exit pupil and the entrance pupil of the Wide-Field Instrument (WFI).</a:t>
            </a:r>
          </a:p>
          <a:p>
            <a:pPr lvl="1"/>
            <a:r>
              <a:rPr lang="en-US" b="1" dirty="0">
                <a:ea typeface="Times New Roman" panose="02020603050405020304" pitchFamily="18" charset="0"/>
              </a:rPr>
              <a:t>Method</a:t>
            </a:r>
            <a:r>
              <a:rPr lang="en-US" dirty="0">
                <a:ea typeface="Times New Roman" panose="02020603050405020304" pitchFamily="18" charset="0"/>
              </a:rPr>
              <a:t>:  Multiple LED sources of light are illuminated one at a time towards the entrance pupil of the telescope (i.e. Primary mirror, PM), which </a:t>
            </a:r>
            <a:r>
              <a:rPr lang="en-US" dirty="0">
                <a:effectLst/>
                <a:ea typeface="Times New Roman" panose="02020603050405020304" pitchFamily="18" charset="0"/>
              </a:rPr>
              <a:t>projects shadows from </a:t>
            </a:r>
            <a:r>
              <a:rPr lang="en-US" dirty="0">
                <a:ea typeface="Times New Roman" panose="02020603050405020304" pitchFamily="18" charset="0"/>
              </a:rPr>
              <a:t>the </a:t>
            </a:r>
            <a:r>
              <a:rPr lang="en-US" sz="1800" dirty="0">
                <a:effectLst/>
                <a:ea typeface="Times New Roman" panose="02020603050405020304" pitchFamily="18" charset="0"/>
              </a:rPr>
              <a:t>secondary mirror support structure and internal pupil masks located at the WFI entrance pupil.</a:t>
            </a:r>
          </a:p>
          <a:p>
            <a:pPr lvl="1"/>
            <a:r>
              <a:rPr lang="en-US" dirty="0">
                <a:ea typeface="Times New Roman" panose="02020603050405020304" pitchFamily="18" charset="0"/>
              </a:rPr>
              <a:t>These shadows are captured by the focal plane array (FPA), and  are then analyzed for proper pupil alignment between the telescope and instrument (WFI).</a:t>
            </a:r>
          </a:p>
          <a:p>
            <a:pPr lvl="1"/>
            <a:r>
              <a:rPr lang="en-US" dirty="0">
                <a:ea typeface="Times New Roman" panose="02020603050405020304" pitchFamily="18" charset="0"/>
              </a:rPr>
              <a:t>While one can imagine multiple methods for analyzing the test images, including use of edge detection and model-based correlation with the images, this presentation centers on our use of machine learning algorithms to recover this alignment.</a:t>
            </a:r>
            <a:endParaRPr lang="en-US" dirty="0">
              <a:effectLst/>
              <a:ea typeface="Times New Roman" panose="02020603050405020304" pitchFamily="18" charset="0"/>
            </a:endParaRPr>
          </a:p>
          <a:p>
            <a:pPr marL="457200" lvl="1" indent="0">
              <a:buNone/>
            </a:pPr>
            <a:endParaRPr lang="en-US" dirty="0">
              <a:ea typeface="Times New Roman" panose="02020603050405020304" pitchFamily="18" charset="0"/>
            </a:endParaRPr>
          </a:p>
          <a:p>
            <a:pPr marL="457200" lvl="1" indent="0">
              <a:buNone/>
            </a:pPr>
            <a:endParaRPr lang="en-US" dirty="0">
              <a:effectLst/>
              <a:ea typeface="Times New Roman" panose="02020603050405020304" pitchFamily="18" charset="0"/>
            </a:endParaRPr>
          </a:p>
          <a:p>
            <a:endParaRPr lang="en-US" b="0" dirty="0">
              <a:effectLst/>
              <a:ea typeface="Times New Roman" panose="02020603050405020304" pitchFamily="18" charset="0"/>
            </a:endParaRPr>
          </a:p>
          <a:p>
            <a:pPr marL="0" indent="0">
              <a:buNone/>
            </a:pPr>
            <a:endParaRPr lang="en-US" b="0" dirty="0">
              <a:effectLst/>
              <a:ea typeface="Times New Roman" panose="02020603050405020304" pitchFamily="18" charset="0"/>
            </a:endParaRPr>
          </a:p>
          <a:p>
            <a:endParaRPr lang="en-US" b="0" dirty="0"/>
          </a:p>
        </p:txBody>
      </p:sp>
      <p:sp>
        <p:nvSpPr>
          <p:cNvPr id="3" name="Title 2">
            <a:extLst>
              <a:ext uri="{FF2B5EF4-FFF2-40B4-BE49-F238E27FC236}">
                <a16:creationId xmlns:a16="http://schemas.microsoft.com/office/drawing/2014/main" id="{6CF76684-AC47-485D-9BFB-948A358DC208}"/>
              </a:ext>
            </a:extLst>
          </p:cNvPr>
          <p:cNvSpPr>
            <a:spLocks noGrp="1"/>
          </p:cNvSpPr>
          <p:nvPr>
            <p:ph type="title"/>
          </p:nvPr>
        </p:nvSpPr>
        <p:spPr/>
        <p:txBody>
          <a:bodyPr/>
          <a:lstStyle/>
          <a:p>
            <a:r>
              <a:rPr lang="en-US"/>
              <a:t>Background</a:t>
            </a:r>
          </a:p>
        </p:txBody>
      </p:sp>
      <p:sp>
        <p:nvSpPr>
          <p:cNvPr id="8" name="TextBox 7">
            <a:extLst>
              <a:ext uri="{FF2B5EF4-FFF2-40B4-BE49-F238E27FC236}">
                <a16:creationId xmlns:a16="http://schemas.microsoft.com/office/drawing/2014/main" id="{A1078903-AACE-40C3-A7B7-BE59F44C0527}"/>
              </a:ext>
            </a:extLst>
          </p:cNvPr>
          <p:cNvSpPr txBox="1"/>
          <p:nvPr/>
        </p:nvSpPr>
        <p:spPr>
          <a:xfrm>
            <a:off x="7825108" y="6039385"/>
            <a:ext cx="4366892" cy="584775"/>
          </a:xfrm>
          <a:prstGeom prst="rect">
            <a:avLst/>
          </a:prstGeom>
          <a:noFill/>
        </p:spPr>
        <p:txBody>
          <a:bodyPr wrap="square">
            <a:spAutoFit/>
          </a:bodyPr>
          <a:lstStyle/>
          <a:p>
            <a:pPr marL="0" marR="0" algn="ctr">
              <a:spcBef>
                <a:spcPts val="0"/>
              </a:spcBef>
              <a:spcAft>
                <a:spcPts val="0"/>
              </a:spcAft>
            </a:pPr>
            <a:r>
              <a:rPr lang="en-US" sz="1600" b="1" i="1">
                <a:effectLst/>
                <a:ea typeface="Times New Roman" panose="02020603050405020304" pitchFamily="18" charset="0"/>
              </a:rPr>
              <a:t>Figure 1</a:t>
            </a:r>
            <a:r>
              <a:rPr lang="en-US" sz="1600" i="1">
                <a:effectLst/>
                <a:ea typeface="Times New Roman" panose="02020603050405020304" pitchFamily="18" charset="0"/>
              </a:rPr>
              <a:t>.  Test source concept for creating shadows at the focal plane array of RST</a:t>
            </a:r>
          </a:p>
        </p:txBody>
      </p:sp>
    </p:spTree>
    <p:extLst>
      <p:ext uri="{BB962C8B-B14F-4D97-AF65-F5344CB8AC3E}">
        <p14:creationId xmlns:p14="http://schemas.microsoft.com/office/powerpoint/2010/main" val="2418356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0C7AC9-1F41-1816-BA57-B2BB5B1C2F65}"/>
              </a:ext>
            </a:extLst>
          </p:cNvPr>
          <p:cNvSpPr>
            <a:spLocks noGrp="1"/>
          </p:cNvSpPr>
          <p:nvPr>
            <p:ph idx="1"/>
          </p:nvPr>
        </p:nvSpPr>
        <p:spPr>
          <a:xfrm>
            <a:off x="381000" y="838200"/>
            <a:ext cx="11430000" cy="5486400"/>
          </a:xfrm>
        </p:spPr>
        <p:txBody>
          <a:bodyPr/>
          <a:lstStyle/>
          <a:p>
            <a:pPr algn="just" defTabSz="3084436" fontAlgn="auto">
              <a:spcBef>
                <a:spcPts val="0"/>
              </a:spcBef>
              <a:spcAft>
                <a:spcPts val="0"/>
              </a:spcAf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visualize the sensitivities of the shadows, comparison images were developed using CODEV with each component moved to the upper and lower limits of the range of each expected uncertainty metric.</a:t>
            </a:r>
            <a:endParaRPr lang="en-US" sz="1800" dirty="0"/>
          </a:p>
          <a:p>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 Mosaic of SCA detectors represents one led, each image shows all LEDs for one mask. Orange represents light at only the negative extreme, blue shows light only the positive extreme, white is light in both conditions and black is shadow in both conditions.</a:t>
            </a:r>
          </a:p>
          <a:p>
            <a:r>
              <a:rPr lang="en-US" sz="1800" b="0" dirty="0">
                <a:solidFill>
                  <a:prstClr val="black"/>
                </a:solidFill>
              </a:rPr>
              <a:t>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LED Ring structure, the Mask and the Stop are the three largest causes for shift in the shadow. Mask shifts were also much more visible with the F184.</a:t>
            </a:r>
            <a:endParaRPr lang="en-US" dirty="0"/>
          </a:p>
        </p:txBody>
      </p:sp>
      <p:sp>
        <p:nvSpPr>
          <p:cNvPr id="3" name="Title 2">
            <a:extLst>
              <a:ext uri="{FF2B5EF4-FFF2-40B4-BE49-F238E27FC236}">
                <a16:creationId xmlns:a16="http://schemas.microsoft.com/office/drawing/2014/main" id="{F974D30F-46FF-60BB-636D-B6EA275443C1}"/>
              </a:ext>
            </a:extLst>
          </p:cNvPr>
          <p:cNvSpPr>
            <a:spLocks noGrp="1"/>
          </p:cNvSpPr>
          <p:nvPr>
            <p:ph type="title"/>
          </p:nvPr>
        </p:nvSpPr>
        <p:spPr/>
        <p:txBody>
          <a:bodyPr/>
          <a:lstStyle/>
          <a:p>
            <a:r>
              <a:rPr lang="en-US"/>
              <a:t>RST Component Sensitives</a:t>
            </a:r>
          </a:p>
        </p:txBody>
      </p:sp>
      <p:pic>
        <p:nvPicPr>
          <p:cNvPr id="5" name="Content Placeholder 2">
            <a:extLst>
              <a:ext uri="{FF2B5EF4-FFF2-40B4-BE49-F238E27FC236}">
                <a16:creationId xmlns:a16="http://schemas.microsoft.com/office/drawing/2014/main" id="{E6ECCE65-AA91-5BA7-D191-283BD1CEE6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7926" y="4074740"/>
            <a:ext cx="2749204" cy="1900929"/>
          </a:xfrm>
          <a:prstGeom prst="rect">
            <a:avLst/>
          </a:prstGeom>
        </p:spPr>
      </p:pic>
      <p:pic>
        <p:nvPicPr>
          <p:cNvPr id="6" name="Content Placeholder 2">
            <a:extLst>
              <a:ext uri="{FF2B5EF4-FFF2-40B4-BE49-F238E27FC236}">
                <a16:creationId xmlns:a16="http://schemas.microsoft.com/office/drawing/2014/main" id="{B2F1B04B-E6EB-D2F2-9905-2176E2A20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9059986" y="4074733"/>
            <a:ext cx="2745084" cy="1900930"/>
          </a:xfrm>
          <a:prstGeom prst="rect">
            <a:avLst/>
          </a:prstGeom>
          <a:noFill/>
          <a:ln w="9525">
            <a:noFill/>
            <a:miter lim="800000"/>
            <a:headEnd/>
            <a:tailEnd/>
          </a:ln>
        </p:spPr>
      </p:pic>
      <p:pic>
        <p:nvPicPr>
          <p:cNvPr id="10" name="Content Placeholder 2">
            <a:extLst>
              <a:ext uri="{FF2B5EF4-FFF2-40B4-BE49-F238E27FC236}">
                <a16:creationId xmlns:a16="http://schemas.microsoft.com/office/drawing/2014/main" id="{0A687A08-82ED-B107-FF2A-493D25E6F6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5921" y="4074739"/>
            <a:ext cx="2756094" cy="1905507"/>
          </a:xfrm>
          <a:prstGeom prst="rect">
            <a:avLst/>
          </a:prstGeom>
        </p:spPr>
      </p:pic>
      <p:pic>
        <p:nvPicPr>
          <p:cNvPr id="11" name="Content Placeholder 2">
            <a:extLst>
              <a:ext uri="{FF2B5EF4-FFF2-40B4-BE49-F238E27FC236}">
                <a16:creationId xmlns:a16="http://schemas.microsoft.com/office/drawing/2014/main" id="{455FFFCB-67C8-BF34-830F-62B04BE5107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05882" y="4074739"/>
            <a:ext cx="2756096" cy="1905508"/>
          </a:xfrm>
          <a:prstGeom prst="rect">
            <a:avLst/>
          </a:prstGeom>
        </p:spPr>
      </p:pic>
      <p:sp>
        <p:nvSpPr>
          <p:cNvPr id="12" name="TextBox 11">
            <a:extLst>
              <a:ext uri="{FF2B5EF4-FFF2-40B4-BE49-F238E27FC236}">
                <a16:creationId xmlns:a16="http://schemas.microsoft.com/office/drawing/2014/main" id="{4BBBF839-9582-4130-7F46-F0F1BC274A31}"/>
              </a:ext>
            </a:extLst>
          </p:cNvPr>
          <p:cNvSpPr txBox="1"/>
          <p:nvPr/>
        </p:nvSpPr>
        <p:spPr>
          <a:xfrm>
            <a:off x="6247926" y="3664675"/>
            <a:ext cx="5563074" cy="400110"/>
          </a:xfrm>
          <a:prstGeom prst="rect">
            <a:avLst/>
          </a:prstGeom>
          <a:noFill/>
        </p:spPr>
        <p:txBody>
          <a:bodyPr wrap="square" rtlCol="0">
            <a:spAutoFit/>
          </a:bodyPr>
          <a:lstStyle/>
          <a:p>
            <a:pPr algn="ctr"/>
            <a:r>
              <a:rPr lang="en-US" sz="2000"/>
              <a:t>Mask Decenter x</a:t>
            </a:r>
          </a:p>
        </p:txBody>
      </p:sp>
      <p:sp>
        <p:nvSpPr>
          <p:cNvPr id="13" name="TextBox 12">
            <a:extLst>
              <a:ext uri="{FF2B5EF4-FFF2-40B4-BE49-F238E27FC236}">
                <a16:creationId xmlns:a16="http://schemas.microsoft.com/office/drawing/2014/main" id="{A98C3D54-C2D1-41B0-5711-3B6AC8F147EB}"/>
              </a:ext>
            </a:extLst>
          </p:cNvPr>
          <p:cNvSpPr txBox="1"/>
          <p:nvPr/>
        </p:nvSpPr>
        <p:spPr>
          <a:xfrm>
            <a:off x="381000" y="3664674"/>
            <a:ext cx="5563075" cy="400110"/>
          </a:xfrm>
          <a:prstGeom prst="rect">
            <a:avLst/>
          </a:prstGeom>
          <a:noFill/>
        </p:spPr>
        <p:txBody>
          <a:bodyPr wrap="square" rtlCol="0">
            <a:spAutoFit/>
          </a:bodyPr>
          <a:lstStyle/>
          <a:p>
            <a:pPr algn="ctr"/>
            <a:r>
              <a:rPr lang="en-US" sz="2000" dirty="0"/>
              <a:t>LED Ring Structure Decenter x</a:t>
            </a:r>
          </a:p>
        </p:txBody>
      </p:sp>
      <p:sp>
        <p:nvSpPr>
          <p:cNvPr id="4" name="TextBox 3">
            <a:extLst>
              <a:ext uri="{FF2B5EF4-FFF2-40B4-BE49-F238E27FC236}">
                <a16:creationId xmlns:a16="http://schemas.microsoft.com/office/drawing/2014/main" id="{9D37BE33-2C81-670A-051B-75248509A86F}"/>
              </a:ext>
            </a:extLst>
          </p:cNvPr>
          <p:cNvSpPr txBox="1"/>
          <p:nvPr/>
        </p:nvSpPr>
        <p:spPr>
          <a:xfrm>
            <a:off x="3205882" y="5975669"/>
            <a:ext cx="2756096" cy="338554"/>
          </a:xfrm>
          <a:prstGeom prst="rect">
            <a:avLst/>
          </a:prstGeom>
          <a:noFill/>
        </p:spPr>
        <p:txBody>
          <a:bodyPr wrap="square" rtlCol="0">
            <a:spAutoFit/>
          </a:bodyPr>
          <a:lstStyle/>
          <a:p>
            <a:pPr algn="ctr"/>
            <a:r>
              <a:rPr lang="en-US" sz="1600"/>
              <a:t>F184 Mask</a:t>
            </a:r>
          </a:p>
        </p:txBody>
      </p:sp>
      <p:sp>
        <p:nvSpPr>
          <p:cNvPr id="7" name="TextBox 6">
            <a:extLst>
              <a:ext uri="{FF2B5EF4-FFF2-40B4-BE49-F238E27FC236}">
                <a16:creationId xmlns:a16="http://schemas.microsoft.com/office/drawing/2014/main" id="{EFB57022-5BC5-F0E9-7418-13302335BD50}"/>
              </a:ext>
            </a:extLst>
          </p:cNvPr>
          <p:cNvSpPr txBox="1"/>
          <p:nvPr/>
        </p:nvSpPr>
        <p:spPr>
          <a:xfrm>
            <a:off x="9059984" y="5977932"/>
            <a:ext cx="2756096" cy="338554"/>
          </a:xfrm>
          <a:prstGeom prst="rect">
            <a:avLst/>
          </a:prstGeom>
          <a:noFill/>
        </p:spPr>
        <p:txBody>
          <a:bodyPr wrap="square" rtlCol="0">
            <a:spAutoFit/>
          </a:bodyPr>
          <a:lstStyle/>
          <a:p>
            <a:pPr algn="ctr"/>
            <a:r>
              <a:rPr lang="en-US" sz="1600"/>
              <a:t>F184 Mask</a:t>
            </a:r>
          </a:p>
        </p:txBody>
      </p:sp>
      <p:sp>
        <p:nvSpPr>
          <p:cNvPr id="8" name="TextBox 7">
            <a:extLst>
              <a:ext uri="{FF2B5EF4-FFF2-40B4-BE49-F238E27FC236}">
                <a16:creationId xmlns:a16="http://schemas.microsoft.com/office/drawing/2014/main" id="{E5756690-885D-CD6E-984F-57390D50037C}"/>
              </a:ext>
            </a:extLst>
          </p:cNvPr>
          <p:cNvSpPr txBox="1"/>
          <p:nvPr/>
        </p:nvSpPr>
        <p:spPr>
          <a:xfrm>
            <a:off x="6230021" y="5975669"/>
            <a:ext cx="2756096" cy="338554"/>
          </a:xfrm>
          <a:prstGeom prst="rect">
            <a:avLst/>
          </a:prstGeom>
          <a:noFill/>
        </p:spPr>
        <p:txBody>
          <a:bodyPr wrap="square" rtlCol="0">
            <a:spAutoFit/>
          </a:bodyPr>
          <a:lstStyle/>
          <a:p>
            <a:pPr algn="ctr"/>
            <a:r>
              <a:rPr lang="en-US" sz="1600" dirty="0"/>
              <a:t>F158 Mask</a:t>
            </a:r>
          </a:p>
        </p:txBody>
      </p:sp>
      <p:sp>
        <p:nvSpPr>
          <p:cNvPr id="9" name="TextBox 8">
            <a:extLst>
              <a:ext uri="{FF2B5EF4-FFF2-40B4-BE49-F238E27FC236}">
                <a16:creationId xmlns:a16="http://schemas.microsoft.com/office/drawing/2014/main" id="{A1F37A99-1BD9-3BB4-E6CA-852311034B78}"/>
              </a:ext>
            </a:extLst>
          </p:cNvPr>
          <p:cNvSpPr txBox="1"/>
          <p:nvPr/>
        </p:nvSpPr>
        <p:spPr>
          <a:xfrm>
            <a:off x="386930" y="5975669"/>
            <a:ext cx="2756096" cy="338554"/>
          </a:xfrm>
          <a:prstGeom prst="rect">
            <a:avLst/>
          </a:prstGeom>
          <a:noFill/>
        </p:spPr>
        <p:txBody>
          <a:bodyPr wrap="square" rtlCol="0">
            <a:spAutoFit/>
          </a:bodyPr>
          <a:lstStyle/>
          <a:p>
            <a:pPr algn="ctr"/>
            <a:r>
              <a:rPr lang="en-US" sz="1600"/>
              <a:t>F158 Mask</a:t>
            </a:r>
          </a:p>
        </p:txBody>
      </p:sp>
    </p:spTree>
    <p:extLst>
      <p:ext uri="{BB962C8B-B14F-4D97-AF65-F5344CB8AC3E}">
        <p14:creationId xmlns:p14="http://schemas.microsoft.com/office/powerpoint/2010/main" val="24787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20A298-C2C1-9267-B686-7AE4E7617E11}"/>
              </a:ext>
            </a:extLst>
          </p:cNvPr>
          <p:cNvSpPr>
            <a:spLocks noGrp="1"/>
          </p:cNvSpPr>
          <p:nvPr>
            <p:ph idx="1"/>
          </p:nvPr>
        </p:nvSpPr>
        <p:spPr>
          <a:xfrm>
            <a:off x="381000" y="990600"/>
            <a:ext cx="11430000" cy="1447800"/>
          </a:xfrm>
        </p:spPr>
        <p:txBody>
          <a:bodyPr/>
          <a:lstStyle/>
          <a:p>
            <a:r>
              <a:rPr lang="en-US" dirty="0"/>
              <a:t>Ray failure maps help provide intuition of what surfaces are causing the edges of the shadows at the focal plane array.</a:t>
            </a:r>
          </a:p>
          <a:p>
            <a:r>
              <a:rPr lang="en-US" dirty="0"/>
              <a:t>In this example, a baffle on the strut holding the secondary mirror (i.e. telescope entrance pupil space) is adjacent to shadows from the filter mask (i.e. instrument entrance pupil).</a:t>
            </a:r>
          </a:p>
        </p:txBody>
      </p:sp>
      <p:sp>
        <p:nvSpPr>
          <p:cNvPr id="3" name="Title 2">
            <a:extLst>
              <a:ext uri="{FF2B5EF4-FFF2-40B4-BE49-F238E27FC236}">
                <a16:creationId xmlns:a16="http://schemas.microsoft.com/office/drawing/2014/main" id="{E44DE392-3182-2223-81A2-B062698123C8}"/>
              </a:ext>
            </a:extLst>
          </p:cNvPr>
          <p:cNvSpPr>
            <a:spLocks noGrp="1"/>
          </p:cNvSpPr>
          <p:nvPr>
            <p:ph type="title"/>
          </p:nvPr>
        </p:nvSpPr>
        <p:spPr/>
        <p:txBody>
          <a:bodyPr/>
          <a:lstStyle/>
          <a:p>
            <a:r>
              <a:rPr lang="en-US" dirty="0"/>
              <a:t>Ray Failure Maps</a:t>
            </a:r>
          </a:p>
        </p:txBody>
      </p:sp>
      <p:pic>
        <p:nvPicPr>
          <p:cNvPr id="4" name="Picture 3">
            <a:extLst>
              <a:ext uri="{FF2B5EF4-FFF2-40B4-BE49-F238E27FC236}">
                <a16:creationId xmlns:a16="http://schemas.microsoft.com/office/drawing/2014/main" id="{E6E993E8-F5A4-C49E-8DD5-09E913117E5F}"/>
              </a:ext>
            </a:extLst>
          </p:cNvPr>
          <p:cNvPicPr>
            <a:picLocks noChangeAspect="1"/>
          </p:cNvPicPr>
          <p:nvPr/>
        </p:nvPicPr>
        <p:blipFill>
          <a:blip r:embed="rId2"/>
          <a:stretch>
            <a:fillRect/>
          </a:stretch>
        </p:blipFill>
        <p:spPr>
          <a:xfrm>
            <a:off x="1186756" y="2560320"/>
            <a:ext cx="9529433" cy="4023360"/>
          </a:xfrm>
          <a:prstGeom prst="rect">
            <a:avLst/>
          </a:prstGeom>
        </p:spPr>
      </p:pic>
    </p:spTree>
    <p:extLst>
      <p:ext uri="{BB962C8B-B14F-4D97-AF65-F5344CB8AC3E}">
        <p14:creationId xmlns:p14="http://schemas.microsoft.com/office/powerpoint/2010/main" val="2748720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555DB8-2395-221A-655B-A2251817ECE7}"/>
              </a:ext>
            </a:extLst>
          </p:cNvPr>
          <p:cNvSpPr>
            <a:spLocks noGrp="1"/>
          </p:cNvSpPr>
          <p:nvPr>
            <p:ph idx="1"/>
          </p:nvPr>
        </p:nvSpPr>
        <p:spPr/>
        <p:txBody>
          <a:bodyPr>
            <a:normAutofit/>
          </a:bodyPr>
          <a:lstStyle/>
          <a:p>
            <a:pPr marL="0" indent="0">
              <a:buNone/>
            </a:pPr>
            <a:r>
              <a:rPr lang="en-US" dirty="0"/>
              <a:t>The Process of Using Machine Learning (ML) Algorithms:</a:t>
            </a:r>
          </a:p>
          <a:p>
            <a:pPr marL="0" indent="0">
              <a:buNone/>
            </a:pPr>
            <a:endParaRPr lang="en-US" dirty="0"/>
          </a:p>
          <a:p>
            <a:pPr marL="800100" lvl="1" indent="-342900">
              <a:buFont typeface="+mj-lt"/>
              <a:buAutoNum type="arabicPeriod"/>
            </a:pPr>
            <a:r>
              <a:rPr lang="en-US" b="1" dirty="0"/>
              <a:t>Generate</a:t>
            </a:r>
            <a:r>
              <a:rPr lang="en-US" dirty="0"/>
              <a:t> a large dataset of modeled LED images, such as from a Monte-Carlo analysis (e.g. 1500 cases).</a:t>
            </a:r>
          </a:p>
          <a:p>
            <a:pPr lvl="2"/>
            <a:r>
              <a:rPr lang="en-US" dirty="0"/>
              <a:t>Each run represents a telescope to instrument mis-alignment case, and contains multiple LED images</a:t>
            </a:r>
          </a:p>
          <a:p>
            <a:pPr lvl="2"/>
            <a:r>
              <a:rPr lang="en-US" dirty="0"/>
              <a:t>Tag each run with the actual perturbation variables that were used in make the image (e.g. Pupil decenter value, etc.)</a:t>
            </a:r>
          </a:p>
          <a:p>
            <a:pPr lvl="2"/>
            <a:r>
              <a:rPr lang="en-US" dirty="0"/>
              <a:t>Split the data randomly into training (e.g. 960), validation (e.g. 240), testing (e.g. 300) sets</a:t>
            </a:r>
          </a:p>
          <a:p>
            <a:pPr marL="800100" lvl="1" indent="-342900">
              <a:buFont typeface="+mj-lt"/>
              <a:buAutoNum type="arabicPeriod"/>
            </a:pPr>
            <a:r>
              <a:rPr lang="en-US" b="1" dirty="0"/>
              <a:t>Pre-Process</a:t>
            </a:r>
            <a:r>
              <a:rPr lang="en-US" dirty="0"/>
              <a:t> the images to make them readily accessible by the ML algorithms</a:t>
            </a:r>
          </a:p>
          <a:p>
            <a:pPr marL="800100" lvl="1" indent="-342900">
              <a:buFont typeface="+mj-lt"/>
              <a:buAutoNum type="arabicPeriod"/>
            </a:pPr>
            <a:r>
              <a:rPr lang="en-US" b="1" dirty="0"/>
              <a:t>Train</a:t>
            </a:r>
            <a:r>
              <a:rPr lang="en-US" dirty="0"/>
              <a:t> the ML algorithm on a subset of the generated images (such as 80%)</a:t>
            </a:r>
          </a:p>
          <a:p>
            <a:pPr lvl="2"/>
            <a:r>
              <a:rPr lang="en-US" dirty="0"/>
              <a:t>Choose a specific architecture of ML algorithm (#, layers, etc.)</a:t>
            </a:r>
          </a:p>
          <a:p>
            <a:pPr marL="800100" lvl="1" indent="-342900">
              <a:buFont typeface="+mj-lt"/>
              <a:buAutoNum type="arabicPeriod"/>
            </a:pPr>
            <a:r>
              <a:rPr lang="en-US" b="1" dirty="0"/>
              <a:t>Validate</a:t>
            </a:r>
            <a:r>
              <a:rPr lang="en-US" dirty="0"/>
              <a:t> the ML algorithm on a subset of the training data (typically 20%)</a:t>
            </a:r>
          </a:p>
          <a:p>
            <a:pPr lvl="2"/>
            <a:r>
              <a:rPr lang="en-US" dirty="0"/>
              <a:t>This subset of data monitors the training of the ML algorithms, using the same sets of data to see how well the training is improving with each “epoch” of training</a:t>
            </a:r>
          </a:p>
          <a:p>
            <a:pPr marL="800100" lvl="1" indent="-342900">
              <a:buFont typeface="+mj-lt"/>
              <a:buAutoNum type="arabicPeriod"/>
            </a:pPr>
            <a:r>
              <a:rPr lang="en-US" b="1" dirty="0"/>
              <a:t>Test</a:t>
            </a:r>
            <a:r>
              <a:rPr lang="en-US" dirty="0"/>
              <a:t> the ML algorithm (20%)</a:t>
            </a:r>
          </a:p>
          <a:p>
            <a:pPr lvl="2"/>
            <a:r>
              <a:rPr lang="en-US" dirty="0"/>
              <a:t>This is the final performance check of the trained algorithm</a:t>
            </a:r>
          </a:p>
          <a:p>
            <a:pPr lvl="2"/>
            <a:r>
              <a:rPr lang="en-US" dirty="0"/>
              <a:t>If the results “pass” the requirements, then the routine is ready to be applied!</a:t>
            </a:r>
          </a:p>
        </p:txBody>
      </p:sp>
      <p:sp>
        <p:nvSpPr>
          <p:cNvPr id="3" name="Title 2">
            <a:extLst>
              <a:ext uri="{FF2B5EF4-FFF2-40B4-BE49-F238E27FC236}">
                <a16:creationId xmlns:a16="http://schemas.microsoft.com/office/drawing/2014/main" id="{FFA41162-DEAA-7F84-A13A-29EA38589291}"/>
              </a:ext>
            </a:extLst>
          </p:cNvPr>
          <p:cNvSpPr>
            <a:spLocks noGrp="1"/>
          </p:cNvSpPr>
          <p:nvPr>
            <p:ph type="title"/>
          </p:nvPr>
        </p:nvSpPr>
        <p:spPr/>
        <p:txBody>
          <a:bodyPr/>
          <a:lstStyle/>
          <a:p>
            <a:r>
              <a:rPr lang="en-US" dirty="0"/>
              <a:t>Intro to Machine Learning (ML) for Optical Alignment</a:t>
            </a:r>
          </a:p>
        </p:txBody>
      </p:sp>
    </p:spTree>
    <p:extLst>
      <p:ext uri="{BB962C8B-B14F-4D97-AF65-F5344CB8AC3E}">
        <p14:creationId xmlns:p14="http://schemas.microsoft.com/office/powerpoint/2010/main" val="1702464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F3DF-563C-A724-685F-FE5ACEE3EF54}"/>
              </a:ext>
            </a:extLst>
          </p:cNvPr>
          <p:cNvSpPr>
            <a:spLocks noGrp="1"/>
          </p:cNvSpPr>
          <p:nvPr>
            <p:ph type="title"/>
          </p:nvPr>
        </p:nvSpPr>
        <p:spPr/>
        <p:txBody>
          <a:bodyPr/>
          <a:lstStyle/>
          <a:p>
            <a:r>
              <a:rPr lang="en-US" dirty="0"/>
              <a:t>First Approach: Test Small Alignment perturbations</a:t>
            </a:r>
          </a:p>
        </p:txBody>
      </p:sp>
      <p:sp>
        <p:nvSpPr>
          <p:cNvPr id="3" name="Text Placeholder 2">
            <a:extLst>
              <a:ext uri="{FF2B5EF4-FFF2-40B4-BE49-F238E27FC236}">
                <a16:creationId xmlns:a16="http://schemas.microsoft.com/office/drawing/2014/main" id="{3A5F0D15-6DEC-DD81-1A66-81CA1CC7AFD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08792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424217-8CA3-4847-8035-9DB9131C267E}"/>
              </a:ext>
            </a:extLst>
          </p:cNvPr>
          <p:cNvSpPr>
            <a:spLocks noGrp="1"/>
          </p:cNvSpPr>
          <p:nvPr>
            <p:ph idx="1"/>
          </p:nvPr>
        </p:nvSpPr>
        <p:spPr/>
        <p:txBody>
          <a:bodyPr/>
          <a:lstStyle/>
          <a:p>
            <a:r>
              <a:rPr lang="en-US" b="0" dirty="0"/>
              <a:t>For each example/run, tile the images of 16 LEDs into a 2d array / grid, making a super image</a:t>
            </a:r>
          </a:p>
          <a:p>
            <a:pPr marL="0" indent="0">
              <a:buNone/>
            </a:pPr>
            <a:r>
              <a:rPr lang="en-US" b="0" dirty="0"/>
              <a:t>                                              </a:t>
            </a:r>
          </a:p>
          <a:p>
            <a:pPr marL="0" indent="0">
              <a:buNone/>
            </a:pPr>
            <a:endParaRPr lang="en-US" b="0" dirty="0"/>
          </a:p>
          <a:p>
            <a:pPr marL="0" indent="0">
              <a:buNone/>
            </a:pPr>
            <a:endParaRPr lang="en-US" b="0" dirty="0"/>
          </a:p>
          <a:p>
            <a:endParaRPr lang="en-US" b="0" dirty="0"/>
          </a:p>
          <a:p>
            <a:endParaRPr lang="en-US" b="0" dirty="0"/>
          </a:p>
          <a:p>
            <a:endParaRPr lang="en-US" b="0" dirty="0"/>
          </a:p>
          <a:p>
            <a:endParaRPr lang="en-US" b="0" dirty="0"/>
          </a:p>
          <a:p>
            <a:endParaRPr lang="en-US" b="0" dirty="0"/>
          </a:p>
          <a:p>
            <a:endParaRPr lang="en-US" b="0" dirty="0"/>
          </a:p>
          <a:p>
            <a:endParaRPr lang="en-US" b="0" dirty="0"/>
          </a:p>
          <a:p>
            <a:r>
              <a:rPr lang="en-US" b="0" dirty="0"/>
              <a:t>Converted binary images into RGB images and resized each image into 64 x 64 x 3</a:t>
            </a:r>
          </a:p>
          <a:p>
            <a:r>
              <a:rPr lang="en-US" b="0" dirty="0"/>
              <a:t>Each image is tagged with a label for supervised learning: SHEAR (dx, </a:t>
            </a:r>
            <a:r>
              <a:rPr lang="en-US" b="0" dirty="0" err="1"/>
              <a:t>dy</a:t>
            </a:r>
            <a:r>
              <a:rPr lang="en-US" b="0" dirty="0"/>
              <a:t>) and CLOCKING (</a:t>
            </a:r>
            <a:r>
              <a:rPr lang="en-US" b="0" dirty="0" err="1"/>
              <a:t>dclock</a:t>
            </a:r>
            <a:r>
              <a:rPr lang="en-US" b="0" dirty="0"/>
              <a:t>) of the pupil interface. </a:t>
            </a:r>
          </a:p>
        </p:txBody>
      </p:sp>
      <p:sp>
        <p:nvSpPr>
          <p:cNvPr id="3" name="Title 2">
            <a:extLst>
              <a:ext uri="{FF2B5EF4-FFF2-40B4-BE49-F238E27FC236}">
                <a16:creationId xmlns:a16="http://schemas.microsoft.com/office/drawing/2014/main" id="{A9BB68FD-0DBF-4338-8177-75C56B0D5393}"/>
              </a:ext>
            </a:extLst>
          </p:cNvPr>
          <p:cNvSpPr>
            <a:spLocks noGrp="1"/>
          </p:cNvSpPr>
          <p:nvPr>
            <p:ph type="title"/>
          </p:nvPr>
        </p:nvSpPr>
        <p:spPr/>
        <p:txBody>
          <a:bodyPr/>
          <a:lstStyle/>
          <a:p>
            <a:r>
              <a:rPr lang="en-US" dirty="0"/>
              <a:t>Pre-Processing the multiple LED images helps ML algorithms</a:t>
            </a:r>
          </a:p>
        </p:txBody>
      </p:sp>
      <p:sp>
        <p:nvSpPr>
          <p:cNvPr id="14" name="TextBox 13">
            <a:extLst>
              <a:ext uri="{FF2B5EF4-FFF2-40B4-BE49-F238E27FC236}">
                <a16:creationId xmlns:a16="http://schemas.microsoft.com/office/drawing/2014/main" id="{5F9485C2-AF97-4335-845A-C1F76B004340}"/>
              </a:ext>
            </a:extLst>
          </p:cNvPr>
          <p:cNvSpPr txBox="1"/>
          <p:nvPr/>
        </p:nvSpPr>
        <p:spPr>
          <a:xfrm>
            <a:off x="3812458" y="4441071"/>
            <a:ext cx="7234084" cy="338554"/>
          </a:xfrm>
          <a:prstGeom prst="rect">
            <a:avLst/>
          </a:prstGeom>
          <a:noFill/>
        </p:spPr>
        <p:txBody>
          <a:bodyPr wrap="square">
            <a:spAutoFit/>
          </a:bodyPr>
          <a:lstStyle/>
          <a:p>
            <a:pPr marL="0" marR="0" algn="ctr">
              <a:spcBef>
                <a:spcPts val="0"/>
              </a:spcBef>
              <a:spcAft>
                <a:spcPts val="0"/>
              </a:spcAft>
            </a:pPr>
            <a:r>
              <a:rPr lang="en-US" sz="1600" b="1" i="1" dirty="0">
                <a:effectLst/>
                <a:ea typeface="Times New Roman" panose="02020603050405020304" pitchFamily="18" charset="0"/>
              </a:rPr>
              <a:t>Figure </a:t>
            </a:r>
            <a:r>
              <a:rPr lang="en-US" sz="1600" b="1" i="1" dirty="0">
                <a:ea typeface="Times New Roman" panose="02020603050405020304" pitchFamily="18" charset="0"/>
              </a:rPr>
              <a:t>3</a:t>
            </a:r>
            <a:r>
              <a:rPr lang="en-US" sz="1600" i="1" dirty="0">
                <a:effectLst/>
                <a:ea typeface="Times New Roman" panose="02020603050405020304" pitchFamily="18" charset="0"/>
              </a:rPr>
              <a:t>.  </a:t>
            </a:r>
            <a:r>
              <a:rPr lang="en-US" sz="1600" i="1" dirty="0">
                <a:ea typeface="Times New Roman" panose="02020603050405020304" pitchFamily="18" charset="0"/>
              </a:rPr>
              <a:t>16 LED images tiled into 4x4 array</a:t>
            </a:r>
            <a:endParaRPr lang="en-US" sz="1600" i="1" dirty="0">
              <a:effectLst/>
              <a:ea typeface="Times New Roman" panose="02020603050405020304" pitchFamily="18" charset="0"/>
            </a:endParaRPr>
          </a:p>
        </p:txBody>
      </p:sp>
      <p:pic>
        <p:nvPicPr>
          <p:cNvPr id="7" name="Picture 6">
            <a:extLst>
              <a:ext uri="{FF2B5EF4-FFF2-40B4-BE49-F238E27FC236}">
                <a16:creationId xmlns:a16="http://schemas.microsoft.com/office/drawing/2014/main" id="{9D191750-A73A-4EED-91FA-C954447B9C9D}"/>
              </a:ext>
            </a:extLst>
          </p:cNvPr>
          <p:cNvPicPr>
            <a:picLocks noChangeAspect="1"/>
          </p:cNvPicPr>
          <p:nvPr/>
        </p:nvPicPr>
        <p:blipFill>
          <a:blip r:embed="rId2"/>
          <a:stretch>
            <a:fillRect/>
          </a:stretch>
        </p:blipFill>
        <p:spPr>
          <a:xfrm>
            <a:off x="5048250" y="1494622"/>
            <a:ext cx="4762500" cy="2946449"/>
          </a:xfrm>
          <a:prstGeom prst="rect">
            <a:avLst/>
          </a:prstGeom>
        </p:spPr>
      </p:pic>
      <p:pic>
        <p:nvPicPr>
          <p:cNvPr id="4" name="Picture 3">
            <a:extLst>
              <a:ext uri="{FF2B5EF4-FFF2-40B4-BE49-F238E27FC236}">
                <a16:creationId xmlns:a16="http://schemas.microsoft.com/office/drawing/2014/main" id="{F59FD454-1D36-A9DF-3FE2-81A2527F7791}"/>
              </a:ext>
            </a:extLst>
          </p:cNvPr>
          <p:cNvPicPr>
            <a:picLocks noChangeAspect="1"/>
          </p:cNvPicPr>
          <p:nvPr/>
        </p:nvPicPr>
        <p:blipFill>
          <a:blip r:embed="rId3"/>
          <a:stretch>
            <a:fillRect/>
          </a:stretch>
        </p:blipFill>
        <p:spPr>
          <a:xfrm>
            <a:off x="1498648" y="2621423"/>
            <a:ext cx="1549352" cy="914257"/>
          </a:xfrm>
          <a:prstGeom prst="rect">
            <a:avLst/>
          </a:prstGeom>
        </p:spPr>
      </p:pic>
      <p:sp>
        <p:nvSpPr>
          <p:cNvPr id="5" name="TextBox 4">
            <a:extLst>
              <a:ext uri="{FF2B5EF4-FFF2-40B4-BE49-F238E27FC236}">
                <a16:creationId xmlns:a16="http://schemas.microsoft.com/office/drawing/2014/main" id="{6AF9F528-848E-A75F-DA18-8215539F6D60}"/>
              </a:ext>
            </a:extLst>
          </p:cNvPr>
          <p:cNvSpPr txBox="1"/>
          <p:nvPr/>
        </p:nvSpPr>
        <p:spPr>
          <a:xfrm>
            <a:off x="1500239" y="3931920"/>
            <a:ext cx="1762021" cy="369332"/>
          </a:xfrm>
          <a:prstGeom prst="rect">
            <a:avLst/>
          </a:prstGeom>
          <a:noFill/>
        </p:spPr>
        <p:txBody>
          <a:bodyPr wrap="none" rtlCol="0">
            <a:spAutoFit/>
          </a:bodyPr>
          <a:lstStyle/>
          <a:p>
            <a:r>
              <a:rPr lang="en-US" dirty="0"/>
              <a:t>16 LED images</a:t>
            </a:r>
          </a:p>
        </p:txBody>
      </p:sp>
      <p:sp>
        <p:nvSpPr>
          <p:cNvPr id="6" name="Right Arrow 5">
            <a:extLst>
              <a:ext uri="{FF2B5EF4-FFF2-40B4-BE49-F238E27FC236}">
                <a16:creationId xmlns:a16="http://schemas.microsoft.com/office/drawing/2014/main" id="{C6F6EBA5-9938-CF34-D6B3-D5F7A5F26A21}"/>
              </a:ext>
            </a:extLst>
          </p:cNvPr>
          <p:cNvSpPr/>
          <p:nvPr/>
        </p:nvSpPr>
        <p:spPr>
          <a:xfrm>
            <a:off x="3655678" y="2967846"/>
            <a:ext cx="926482" cy="2631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4E92931-ECEE-920B-2A15-637EEFF78F46}"/>
              </a:ext>
            </a:extLst>
          </p:cNvPr>
          <p:cNvPicPr>
            <a:picLocks noChangeAspect="1"/>
          </p:cNvPicPr>
          <p:nvPr/>
        </p:nvPicPr>
        <p:blipFill>
          <a:blip r:embed="rId3"/>
          <a:stretch>
            <a:fillRect/>
          </a:stretch>
        </p:blipFill>
        <p:spPr>
          <a:xfrm>
            <a:off x="1651048" y="2773823"/>
            <a:ext cx="1549352" cy="914257"/>
          </a:xfrm>
          <a:prstGeom prst="rect">
            <a:avLst/>
          </a:prstGeom>
        </p:spPr>
      </p:pic>
      <p:pic>
        <p:nvPicPr>
          <p:cNvPr id="9" name="Picture 8">
            <a:extLst>
              <a:ext uri="{FF2B5EF4-FFF2-40B4-BE49-F238E27FC236}">
                <a16:creationId xmlns:a16="http://schemas.microsoft.com/office/drawing/2014/main" id="{16401FE4-9EC4-91EA-1416-76EB0423C78E}"/>
              </a:ext>
            </a:extLst>
          </p:cNvPr>
          <p:cNvPicPr>
            <a:picLocks noChangeAspect="1"/>
          </p:cNvPicPr>
          <p:nvPr/>
        </p:nvPicPr>
        <p:blipFill>
          <a:blip r:embed="rId3"/>
          <a:stretch>
            <a:fillRect/>
          </a:stretch>
        </p:blipFill>
        <p:spPr>
          <a:xfrm>
            <a:off x="1803448" y="2926223"/>
            <a:ext cx="1549352" cy="914257"/>
          </a:xfrm>
          <a:prstGeom prst="rect">
            <a:avLst/>
          </a:prstGeom>
        </p:spPr>
      </p:pic>
      <p:sp>
        <p:nvSpPr>
          <p:cNvPr id="10" name="TextBox 9">
            <a:extLst>
              <a:ext uri="{FF2B5EF4-FFF2-40B4-BE49-F238E27FC236}">
                <a16:creationId xmlns:a16="http://schemas.microsoft.com/office/drawing/2014/main" id="{29779783-4EBC-5861-75C3-15A024599871}"/>
              </a:ext>
            </a:extLst>
          </p:cNvPr>
          <p:cNvSpPr txBox="1"/>
          <p:nvPr/>
        </p:nvSpPr>
        <p:spPr>
          <a:xfrm>
            <a:off x="3818890" y="3230951"/>
            <a:ext cx="479618" cy="369332"/>
          </a:xfrm>
          <a:prstGeom prst="rect">
            <a:avLst/>
          </a:prstGeom>
          <a:noFill/>
        </p:spPr>
        <p:txBody>
          <a:bodyPr wrap="none" rtlCol="0">
            <a:spAutoFit/>
          </a:bodyPr>
          <a:lstStyle/>
          <a:p>
            <a:r>
              <a:rPr lang="en-US" dirty="0"/>
              <a:t>tile</a:t>
            </a:r>
          </a:p>
        </p:txBody>
      </p:sp>
    </p:spTree>
    <p:extLst>
      <p:ext uri="{BB962C8B-B14F-4D97-AF65-F5344CB8AC3E}">
        <p14:creationId xmlns:p14="http://schemas.microsoft.com/office/powerpoint/2010/main" val="1087373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688A7A-7EC7-4E9D-9F54-B6A38E30E80B}"/>
              </a:ext>
            </a:extLst>
          </p:cNvPr>
          <p:cNvSpPr>
            <a:spLocks noGrp="1"/>
          </p:cNvSpPr>
          <p:nvPr>
            <p:ph idx="1"/>
          </p:nvPr>
        </p:nvSpPr>
        <p:spPr>
          <a:xfrm>
            <a:off x="6408174" y="1127760"/>
            <a:ext cx="5631426" cy="5181600"/>
          </a:xfrm>
        </p:spPr>
        <p:txBody>
          <a:bodyPr>
            <a:normAutofit fontScale="62500" lnSpcReduction="20000"/>
          </a:bodyPr>
          <a:lstStyle/>
          <a:p>
            <a:pPr marL="0" indent="0">
              <a:buNone/>
            </a:pPr>
            <a:r>
              <a:rPr lang="en-US" sz="2900" u="sng" dirty="0"/>
              <a:t>2. Fully Connected Model</a:t>
            </a:r>
          </a:p>
          <a:p>
            <a:pPr marL="0" indent="0">
              <a:buNone/>
            </a:pPr>
            <a:endParaRPr lang="en-US" sz="2900" u="sng" dirty="0"/>
          </a:p>
          <a:p>
            <a:pPr lvl="1"/>
            <a:r>
              <a:rPr lang="en-US" sz="2600" dirty="0"/>
              <a:t>2 Hidden Layers (size 50 and 20)</a:t>
            </a:r>
          </a:p>
          <a:p>
            <a:pPr lvl="1"/>
            <a:endParaRPr lang="en-US" sz="2600" dirty="0"/>
          </a:p>
          <a:p>
            <a:pPr marL="457200" lvl="1" indent="0">
              <a:buNone/>
            </a:pPr>
            <a:r>
              <a:rPr lang="en-US" dirty="0"/>
              <a:t>_________________________________________________</a:t>
            </a:r>
          </a:p>
          <a:p>
            <a:pPr marL="457200" lvl="1" indent="0">
              <a:buNone/>
            </a:pPr>
            <a:r>
              <a:rPr lang="en-US" dirty="0"/>
              <a:t> Layer (type)                  Output Shape             Param #   </a:t>
            </a:r>
          </a:p>
          <a:p>
            <a:pPr marL="457200" lvl="1" indent="0">
              <a:buNone/>
            </a:pPr>
            <a:r>
              <a:rPr lang="en-US" dirty="0"/>
              <a:t>==============================================</a:t>
            </a:r>
          </a:p>
          <a:p>
            <a:pPr marL="457200" lvl="1" indent="0">
              <a:buNone/>
            </a:pPr>
            <a:r>
              <a:rPr lang="en-US" dirty="0"/>
              <a:t> flatten_2 (Flatten)            (None, 196608)            0         </a:t>
            </a:r>
          </a:p>
          <a:p>
            <a:pPr marL="457200" lvl="1" indent="0">
              <a:buNone/>
            </a:pPr>
            <a:r>
              <a:rPr lang="en-US" dirty="0"/>
              <a:t>                                                                 </a:t>
            </a:r>
          </a:p>
          <a:p>
            <a:pPr marL="457200" lvl="1" indent="0">
              <a:buNone/>
            </a:pPr>
            <a:r>
              <a:rPr lang="en-US" dirty="0"/>
              <a:t> dropout_1 (Dropout)        (None, 196608)            0         </a:t>
            </a:r>
          </a:p>
          <a:p>
            <a:pPr marL="457200" lvl="1" indent="0">
              <a:buNone/>
            </a:pPr>
            <a:r>
              <a:rPr lang="en-US" dirty="0"/>
              <a:t>                                                                 </a:t>
            </a:r>
          </a:p>
          <a:p>
            <a:pPr marL="457200" lvl="1" indent="0">
              <a:buNone/>
            </a:pPr>
            <a:r>
              <a:rPr lang="en-US" dirty="0"/>
              <a:t> dense_5 (Dense)             (None, 50)                9830450   </a:t>
            </a:r>
          </a:p>
          <a:p>
            <a:pPr marL="457200" lvl="1" indent="0">
              <a:buNone/>
            </a:pPr>
            <a:r>
              <a:rPr lang="en-US" dirty="0"/>
              <a:t>                                                                 </a:t>
            </a:r>
          </a:p>
          <a:p>
            <a:pPr marL="457200" lvl="1" indent="0">
              <a:buNone/>
            </a:pPr>
            <a:r>
              <a:rPr lang="en-US" dirty="0"/>
              <a:t> batch_normalization_2    (None, 50)                   200 </a:t>
            </a:r>
          </a:p>
          <a:p>
            <a:pPr marL="457200" lvl="1" indent="0">
              <a:buNone/>
            </a:pPr>
            <a:r>
              <a:rPr lang="en-US" dirty="0"/>
              <a:t>(</a:t>
            </a:r>
            <a:r>
              <a:rPr lang="en-US" dirty="0" err="1"/>
              <a:t>BatchNormalization</a:t>
            </a:r>
            <a:r>
              <a:rPr lang="en-US" dirty="0"/>
              <a:t>)                                                 </a:t>
            </a:r>
          </a:p>
          <a:p>
            <a:pPr marL="457200" lvl="1" indent="0">
              <a:buNone/>
            </a:pPr>
            <a:r>
              <a:rPr lang="en-US" dirty="0"/>
              <a:t>                                                                 </a:t>
            </a:r>
          </a:p>
          <a:p>
            <a:pPr marL="457200" lvl="1" indent="0">
              <a:buNone/>
            </a:pPr>
            <a:r>
              <a:rPr lang="en-US" dirty="0"/>
              <a:t> dense_6 (Dense)             (None, 20)                  1020      </a:t>
            </a:r>
          </a:p>
          <a:p>
            <a:pPr marL="457200" lvl="1" indent="0">
              <a:buNone/>
            </a:pPr>
            <a:r>
              <a:rPr lang="en-US" dirty="0"/>
              <a:t>                                                                 </a:t>
            </a:r>
          </a:p>
          <a:p>
            <a:pPr marL="457200" lvl="1" indent="0">
              <a:buNone/>
            </a:pPr>
            <a:r>
              <a:rPr lang="en-US" dirty="0"/>
              <a:t> batch_normalization_3    (None, 20)                    80        </a:t>
            </a:r>
          </a:p>
          <a:p>
            <a:pPr marL="457200" lvl="1" indent="0">
              <a:buNone/>
            </a:pPr>
            <a:r>
              <a:rPr lang="en-US" dirty="0"/>
              <a:t>(</a:t>
            </a:r>
            <a:r>
              <a:rPr lang="en-US" dirty="0" err="1"/>
              <a:t>BatchNormalization</a:t>
            </a:r>
            <a:r>
              <a:rPr lang="en-US" dirty="0"/>
              <a:t>)                                                 </a:t>
            </a:r>
          </a:p>
          <a:p>
            <a:pPr marL="457200" lvl="1" indent="0">
              <a:buNone/>
            </a:pPr>
            <a:r>
              <a:rPr lang="en-US" dirty="0"/>
              <a:t>                                                                 </a:t>
            </a:r>
          </a:p>
          <a:p>
            <a:pPr marL="457200" lvl="1" indent="0">
              <a:buNone/>
            </a:pPr>
            <a:r>
              <a:rPr lang="en-US" dirty="0"/>
              <a:t> dense_7 (Dense)             (None, 3)                      63        </a:t>
            </a:r>
          </a:p>
          <a:p>
            <a:pPr marL="457200" lvl="1" indent="0">
              <a:buNone/>
            </a:pPr>
            <a:r>
              <a:rPr lang="en-US" dirty="0"/>
              <a:t>                                                                 </a:t>
            </a:r>
          </a:p>
          <a:p>
            <a:pPr marL="457200" lvl="1" indent="0">
              <a:buNone/>
            </a:pPr>
            <a:r>
              <a:rPr lang="en-US" dirty="0"/>
              <a:t>==============================================</a:t>
            </a:r>
          </a:p>
          <a:p>
            <a:pPr marL="457200" lvl="1" indent="0">
              <a:buNone/>
            </a:pPr>
            <a:endParaRPr lang="en-US" sz="2000" b="1" i="1" dirty="0"/>
          </a:p>
          <a:p>
            <a:pPr marL="457200" lvl="1" indent="0">
              <a:buNone/>
            </a:pPr>
            <a:r>
              <a:rPr lang="en-US" sz="2000" b="1" i="1" dirty="0"/>
              <a:t>Figure 4. </a:t>
            </a:r>
            <a:r>
              <a:rPr lang="en-US" sz="2000" i="1" dirty="0"/>
              <a:t>Fully connected model architecture summary</a:t>
            </a:r>
            <a:endParaRPr lang="en-US" sz="2000" dirty="0"/>
          </a:p>
          <a:p>
            <a:pPr marL="457200" lvl="1" indent="0">
              <a:buNone/>
            </a:pPr>
            <a:endParaRPr lang="en-US" dirty="0"/>
          </a:p>
        </p:txBody>
      </p:sp>
      <p:sp>
        <p:nvSpPr>
          <p:cNvPr id="3" name="Title 2">
            <a:extLst>
              <a:ext uri="{FF2B5EF4-FFF2-40B4-BE49-F238E27FC236}">
                <a16:creationId xmlns:a16="http://schemas.microsoft.com/office/drawing/2014/main" id="{932AF8E6-8857-4592-AB9F-88A2BC1416D1}"/>
              </a:ext>
            </a:extLst>
          </p:cNvPr>
          <p:cNvSpPr>
            <a:spLocks noGrp="1"/>
          </p:cNvSpPr>
          <p:nvPr>
            <p:ph type="title"/>
          </p:nvPr>
        </p:nvSpPr>
        <p:spPr/>
        <p:txBody>
          <a:bodyPr/>
          <a:lstStyle/>
          <a:p>
            <a:r>
              <a:rPr lang="en-US" dirty="0"/>
              <a:t>TWO Machine Learning Models are considered for this effort</a:t>
            </a:r>
          </a:p>
        </p:txBody>
      </p:sp>
      <p:sp>
        <p:nvSpPr>
          <p:cNvPr id="5" name="Content Placeholder 1">
            <a:extLst>
              <a:ext uri="{FF2B5EF4-FFF2-40B4-BE49-F238E27FC236}">
                <a16:creationId xmlns:a16="http://schemas.microsoft.com/office/drawing/2014/main" id="{5AC28302-D564-4F16-BCA5-E7BDE8A69FA7}"/>
              </a:ext>
            </a:extLst>
          </p:cNvPr>
          <p:cNvSpPr txBox="1">
            <a:spLocks/>
          </p:cNvSpPr>
          <p:nvPr/>
        </p:nvSpPr>
        <p:spPr bwMode="auto">
          <a:xfrm>
            <a:off x="617466" y="1127760"/>
            <a:ext cx="5478534"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62500" lnSpcReduction="20000"/>
          </a:bodyPr>
          <a:lstStyle>
            <a:lvl1pPr marL="342900" indent="-342900" algn="l" rtl="0" eaLnBrk="0" fontAlgn="base" hangingPunct="0">
              <a:spcBef>
                <a:spcPct val="20000"/>
              </a:spcBef>
              <a:spcAft>
                <a:spcPct val="0"/>
              </a:spcAft>
              <a:buFont typeface="Arial"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900" u="sng" dirty="0"/>
              <a:t>1. Convolutional Model </a:t>
            </a:r>
          </a:p>
          <a:p>
            <a:pPr marL="0" indent="0">
              <a:buNone/>
            </a:pPr>
            <a:endParaRPr lang="en-US" sz="2900" u="sng" dirty="0"/>
          </a:p>
          <a:p>
            <a:pPr lvl="1"/>
            <a:r>
              <a:rPr lang="en-US" sz="2600" dirty="0"/>
              <a:t>3 convolutional layers (size 32, 64, 64)</a:t>
            </a:r>
          </a:p>
          <a:p>
            <a:pPr lvl="1"/>
            <a:endParaRPr lang="en-US" sz="2600" dirty="0"/>
          </a:p>
          <a:p>
            <a:pPr marL="457200" lvl="1" indent="0">
              <a:buFont typeface="Arial" pitchFamily="34" charset="0"/>
              <a:buNone/>
            </a:pPr>
            <a:r>
              <a:rPr lang="en-US" dirty="0"/>
              <a:t>____________________________________</a:t>
            </a:r>
          </a:p>
          <a:p>
            <a:pPr marL="457200" lvl="1" indent="0">
              <a:buFont typeface="Arial" pitchFamily="34" charset="0"/>
              <a:buNone/>
            </a:pPr>
            <a:r>
              <a:rPr lang="en-US" dirty="0"/>
              <a:t> Layer (type)                   Output Shape                  Param #   </a:t>
            </a:r>
          </a:p>
          <a:p>
            <a:pPr marL="457200" lvl="1" indent="0">
              <a:buFont typeface="Arial" pitchFamily="34" charset="0"/>
              <a:buNone/>
            </a:pPr>
            <a:r>
              <a:rPr lang="en-US" dirty="0"/>
              <a:t>==================================================</a:t>
            </a:r>
          </a:p>
          <a:p>
            <a:pPr marL="457200" lvl="1" indent="0">
              <a:buFont typeface="Arial" pitchFamily="34" charset="0"/>
              <a:buNone/>
            </a:pPr>
            <a:r>
              <a:rPr lang="en-US" dirty="0"/>
              <a:t> conv2d_3 (Conv2D)     (None, None, None, 32)       896       </a:t>
            </a:r>
          </a:p>
          <a:p>
            <a:pPr marL="457200" lvl="1" indent="0">
              <a:buFont typeface="Arial" pitchFamily="34" charset="0"/>
              <a:buNone/>
            </a:pPr>
            <a:r>
              <a:rPr lang="en-US" dirty="0"/>
              <a:t>                                                                 </a:t>
            </a:r>
          </a:p>
          <a:p>
            <a:pPr marL="457200" lvl="1" indent="0">
              <a:buFont typeface="Arial" pitchFamily="34" charset="0"/>
              <a:buNone/>
            </a:pPr>
            <a:r>
              <a:rPr lang="en-US" dirty="0"/>
              <a:t> max_pooling2d_2         (None, None, None, 32)         0 </a:t>
            </a:r>
          </a:p>
          <a:p>
            <a:pPr marL="457200" lvl="1" indent="0">
              <a:buFont typeface="Arial" pitchFamily="34" charset="0"/>
              <a:buNone/>
            </a:pPr>
            <a:r>
              <a:rPr lang="en-US" dirty="0"/>
              <a:t>(MaxPooling2D)                                                             </a:t>
            </a:r>
          </a:p>
          <a:p>
            <a:pPr marL="457200" lvl="1" indent="0">
              <a:buFont typeface="Arial" pitchFamily="34" charset="0"/>
              <a:buNone/>
            </a:pPr>
            <a:r>
              <a:rPr lang="en-US" dirty="0"/>
              <a:t>                                                                 </a:t>
            </a:r>
          </a:p>
          <a:p>
            <a:pPr marL="457200" lvl="1" indent="0">
              <a:buFont typeface="Arial" pitchFamily="34" charset="0"/>
              <a:buNone/>
            </a:pPr>
            <a:r>
              <a:rPr lang="en-US" dirty="0"/>
              <a:t> conv2d_4 (Conv2D)      (None, None, None, 64)      18496     </a:t>
            </a:r>
          </a:p>
          <a:p>
            <a:pPr marL="457200" lvl="1" indent="0">
              <a:buFont typeface="Arial" pitchFamily="34" charset="0"/>
              <a:buNone/>
            </a:pPr>
            <a:r>
              <a:rPr lang="en-US" dirty="0"/>
              <a:t>                                                                 </a:t>
            </a:r>
          </a:p>
          <a:p>
            <a:pPr marL="457200" lvl="1" indent="0">
              <a:buFont typeface="Arial" pitchFamily="34" charset="0"/>
              <a:buNone/>
            </a:pPr>
            <a:r>
              <a:rPr lang="en-US" dirty="0"/>
              <a:t> max_pooling2d_3          (None, None, None, 64)          0 </a:t>
            </a:r>
          </a:p>
          <a:p>
            <a:pPr marL="457200" lvl="1" indent="0">
              <a:buFont typeface="Arial" pitchFamily="34" charset="0"/>
              <a:buNone/>
            </a:pPr>
            <a:r>
              <a:rPr lang="en-US" dirty="0"/>
              <a:t>(MaxPooling2D)                                                             </a:t>
            </a:r>
          </a:p>
          <a:p>
            <a:pPr marL="457200" lvl="1" indent="0">
              <a:buFont typeface="Arial" pitchFamily="34" charset="0"/>
              <a:buNone/>
            </a:pPr>
            <a:r>
              <a:rPr lang="en-US" dirty="0"/>
              <a:t>                                                                 </a:t>
            </a:r>
          </a:p>
          <a:p>
            <a:pPr marL="457200" lvl="1" indent="0">
              <a:buFont typeface="Arial" pitchFamily="34" charset="0"/>
              <a:buNone/>
            </a:pPr>
            <a:r>
              <a:rPr lang="en-US" dirty="0"/>
              <a:t> conv2d_5 (Conv2D)       (None, None, None, 64)      36928     </a:t>
            </a:r>
          </a:p>
          <a:p>
            <a:pPr marL="457200" lvl="1" indent="0">
              <a:buFont typeface="Arial" pitchFamily="34" charset="0"/>
              <a:buNone/>
            </a:pPr>
            <a:r>
              <a:rPr lang="en-US" dirty="0"/>
              <a:t>                                                                 </a:t>
            </a:r>
          </a:p>
          <a:p>
            <a:pPr marL="457200" lvl="1" indent="0">
              <a:buFont typeface="Arial" pitchFamily="34" charset="0"/>
              <a:buNone/>
            </a:pPr>
            <a:r>
              <a:rPr lang="en-US" dirty="0"/>
              <a:t> flatten_2 (Flatten)            (None, None)                          0         </a:t>
            </a:r>
          </a:p>
          <a:p>
            <a:pPr marL="457200" lvl="1" indent="0">
              <a:buFont typeface="Arial" pitchFamily="34" charset="0"/>
              <a:buNone/>
            </a:pPr>
            <a:r>
              <a:rPr lang="en-US" dirty="0"/>
              <a:t>                                                                 </a:t>
            </a:r>
          </a:p>
          <a:p>
            <a:pPr marL="457200" lvl="1" indent="0">
              <a:buFont typeface="Arial" pitchFamily="34" charset="0"/>
              <a:buNone/>
            </a:pPr>
            <a:r>
              <a:rPr lang="en-US" dirty="0"/>
              <a:t> dense_5 (Dense)             (None, 64)                        14745664  </a:t>
            </a:r>
          </a:p>
          <a:p>
            <a:pPr marL="457200" lvl="1" indent="0">
              <a:buFont typeface="Arial" pitchFamily="34" charset="0"/>
              <a:buNone/>
            </a:pPr>
            <a:r>
              <a:rPr lang="en-US" dirty="0"/>
              <a:t>                                                                 </a:t>
            </a:r>
          </a:p>
          <a:p>
            <a:pPr marL="457200" lvl="1" indent="0">
              <a:buFont typeface="Arial" pitchFamily="34" charset="0"/>
              <a:buNone/>
            </a:pPr>
            <a:r>
              <a:rPr lang="en-US" dirty="0"/>
              <a:t> dense_6 (Dense)             (None, 3)                               195                                   </a:t>
            </a:r>
          </a:p>
          <a:p>
            <a:pPr marL="457200" lvl="1" indent="0">
              <a:buFont typeface="Arial" pitchFamily="34" charset="0"/>
              <a:buNone/>
            </a:pPr>
            <a:r>
              <a:rPr lang="en-US" dirty="0"/>
              <a:t>==================================================</a:t>
            </a:r>
          </a:p>
          <a:p>
            <a:pPr marL="457200" lvl="1" indent="0">
              <a:buNone/>
            </a:pPr>
            <a:endParaRPr lang="en-US" sz="2000" b="1" i="1" dirty="0"/>
          </a:p>
          <a:p>
            <a:pPr marL="457200" lvl="1" indent="0">
              <a:buNone/>
            </a:pPr>
            <a:r>
              <a:rPr lang="en-US" sz="2000" b="1" i="1" dirty="0"/>
              <a:t>Figure 5.</a:t>
            </a:r>
            <a:r>
              <a:rPr lang="en-US" sz="2000" i="1" dirty="0"/>
              <a:t> Convolutional model architecture summary</a:t>
            </a:r>
          </a:p>
          <a:p>
            <a:pPr marL="457200" lvl="1" indent="0">
              <a:buNone/>
            </a:pPr>
            <a:endParaRPr lang="en-US" dirty="0"/>
          </a:p>
          <a:p>
            <a:pPr marL="457200" lvl="1" indent="0">
              <a:buFont typeface="Arial" pitchFamily="34" charset="0"/>
              <a:buNone/>
            </a:pPr>
            <a:endParaRPr lang="en-US" dirty="0"/>
          </a:p>
        </p:txBody>
      </p:sp>
    </p:spTree>
    <p:extLst>
      <p:ext uri="{BB962C8B-B14F-4D97-AF65-F5344CB8AC3E}">
        <p14:creationId xmlns:p14="http://schemas.microsoft.com/office/powerpoint/2010/main" val="1333401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BEFB9C-94F7-4614-A7E7-536623C76776}"/>
              </a:ext>
            </a:extLst>
          </p:cNvPr>
          <p:cNvSpPr>
            <a:spLocks noGrp="1"/>
          </p:cNvSpPr>
          <p:nvPr>
            <p:ph idx="1"/>
          </p:nvPr>
        </p:nvSpPr>
        <p:spPr>
          <a:xfrm>
            <a:off x="8183880" y="3581400"/>
            <a:ext cx="3810000" cy="2751254"/>
          </a:xfrm>
        </p:spPr>
        <p:txBody>
          <a:bodyPr/>
          <a:lstStyle/>
          <a:p>
            <a:r>
              <a:rPr lang="en-US" dirty="0"/>
              <a:t>Hyperparameters:</a:t>
            </a:r>
          </a:p>
          <a:p>
            <a:pPr lvl="1"/>
            <a:r>
              <a:rPr lang="en-US" b="0" dirty="0"/>
              <a:t>Epochs = 100</a:t>
            </a:r>
          </a:p>
          <a:p>
            <a:pPr lvl="1"/>
            <a:r>
              <a:rPr lang="en-US" b="0" dirty="0"/>
              <a:t>Learning Rate = 0.001</a:t>
            </a:r>
          </a:p>
          <a:p>
            <a:pPr lvl="1"/>
            <a:r>
              <a:rPr lang="en-US" b="0" dirty="0"/>
              <a:t>Batch Size = 24 </a:t>
            </a:r>
          </a:p>
          <a:p>
            <a:r>
              <a:rPr lang="en-US" dirty="0"/>
              <a:t>Loss (aka figure of merit)</a:t>
            </a:r>
          </a:p>
          <a:p>
            <a:pPr lvl="1"/>
            <a:r>
              <a:rPr lang="en-US" dirty="0"/>
              <a:t>(Top) Mean Absolute Error </a:t>
            </a:r>
          </a:p>
          <a:p>
            <a:pPr lvl="1"/>
            <a:r>
              <a:rPr lang="en-US" b="0" dirty="0"/>
              <a:t>(Bottom) Root Mean Square Error </a:t>
            </a:r>
          </a:p>
          <a:p>
            <a:endParaRPr lang="en-US" dirty="0"/>
          </a:p>
        </p:txBody>
      </p:sp>
      <p:sp>
        <p:nvSpPr>
          <p:cNvPr id="3" name="Title 2">
            <a:extLst>
              <a:ext uri="{FF2B5EF4-FFF2-40B4-BE49-F238E27FC236}">
                <a16:creationId xmlns:a16="http://schemas.microsoft.com/office/drawing/2014/main" id="{58A1F2F6-0DBC-4AF2-BC64-3B75E8A42AA8}"/>
              </a:ext>
            </a:extLst>
          </p:cNvPr>
          <p:cNvSpPr>
            <a:spLocks noGrp="1"/>
          </p:cNvSpPr>
          <p:nvPr>
            <p:ph type="title"/>
          </p:nvPr>
        </p:nvSpPr>
        <p:spPr/>
        <p:txBody>
          <a:bodyPr/>
          <a:lstStyle/>
          <a:p>
            <a:r>
              <a:rPr lang="en-US" dirty="0"/>
              <a:t>Training the algorithm</a:t>
            </a:r>
          </a:p>
        </p:txBody>
      </p:sp>
      <p:grpSp>
        <p:nvGrpSpPr>
          <p:cNvPr id="8" name="Group 7">
            <a:extLst>
              <a:ext uri="{FF2B5EF4-FFF2-40B4-BE49-F238E27FC236}">
                <a16:creationId xmlns:a16="http://schemas.microsoft.com/office/drawing/2014/main" id="{AF841DE3-395C-4758-96B1-5E344F9BA934}"/>
              </a:ext>
            </a:extLst>
          </p:cNvPr>
          <p:cNvGrpSpPr/>
          <p:nvPr/>
        </p:nvGrpSpPr>
        <p:grpSpPr>
          <a:xfrm>
            <a:off x="198120" y="838200"/>
            <a:ext cx="9235440" cy="5486400"/>
            <a:chOff x="3505200" y="774248"/>
            <a:chExt cx="7772398" cy="5901776"/>
          </a:xfrm>
        </p:grpSpPr>
        <p:pic>
          <p:nvPicPr>
            <p:cNvPr id="5" name="Picture 4">
              <a:extLst>
                <a:ext uri="{FF2B5EF4-FFF2-40B4-BE49-F238E27FC236}">
                  <a16:creationId xmlns:a16="http://schemas.microsoft.com/office/drawing/2014/main" id="{F559FA2F-10B9-4865-A28F-640C3B588335}"/>
                </a:ext>
              </a:extLst>
            </p:cNvPr>
            <p:cNvPicPr>
              <a:picLocks noChangeAspect="1"/>
            </p:cNvPicPr>
            <p:nvPr/>
          </p:nvPicPr>
          <p:blipFill rotWithShape="1">
            <a:blip r:embed="rId2"/>
            <a:srcRect l="2141" b="7170"/>
            <a:stretch/>
          </p:blipFill>
          <p:spPr>
            <a:xfrm>
              <a:off x="3746205" y="774248"/>
              <a:ext cx="7531393" cy="2959552"/>
            </a:xfrm>
            <a:prstGeom prst="rect">
              <a:avLst/>
            </a:prstGeom>
          </p:spPr>
        </p:pic>
        <p:pic>
          <p:nvPicPr>
            <p:cNvPr id="7" name="Picture 6">
              <a:extLst>
                <a:ext uri="{FF2B5EF4-FFF2-40B4-BE49-F238E27FC236}">
                  <a16:creationId xmlns:a16="http://schemas.microsoft.com/office/drawing/2014/main" id="{E863D74C-F033-44E6-B6C9-E452F153D3E2}"/>
                </a:ext>
              </a:extLst>
            </p:cNvPr>
            <p:cNvPicPr>
              <a:picLocks noChangeAspect="1"/>
            </p:cNvPicPr>
            <p:nvPr/>
          </p:nvPicPr>
          <p:blipFill rotWithShape="1">
            <a:blip r:embed="rId3"/>
            <a:srcRect l="-198" t="6739" r="17906" b="679"/>
            <a:stretch/>
          </p:blipFill>
          <p:spPr>
            <a:xfrm>
              <a:off x="3505200" y="3791768"/>
              <a:ext cx="6400800" cy="2884256"/>
            </a:xfrm>
            <a:prstGeom prst="rect">
              <a:avLst/>
            </a:prstGeom>
          </p:spPr>
        </p:pic>
      </p:grpSp>
      <p:sp>
        <p:nvSpPr>
          <p:cNvPr id="9" name="TextBox 8">
            <a:extLst>
              <a:ext uri="{FF2B5EF4-FFF2-40B4-BE49-F238E27FC236}">
                <a16:creationId xmlns:a16="http://schemas.microsoft.com/office/drawing/2014/main" id="{ECBB6E8C-3F58-4A76-B3F7-6C9AE8F4B021}"/>
              </a:ext>
            </a:extLst>
          </p:cNvPr>
          <p:cNvSpPr txBox="1"/>
          <p:nvPr/>
        </p:nvSpPr>
        <p:spPr>
          <a:xfrm>
            <a:off x="421559" y="6181473"/>
            <a:ext cx="7234084" cy="338554"/>
          </a:xfrm>
          <a:prstGeom prst="rect">
            <a:avLst/>
          </a:prstGeom>
          <a:noFill/>
        </p:spPr>
        <p:txBody>
          <a:bodyPr wrap="square">
            <a:spAutoFit/>
          </a:bodyPr>
          <a:lstStyle/>
          <a:p>
            <a:pPr marL="0" marR="0" algn="ctr">
              <a:spcBef>
                <a:spcPts val="0"/>
              </a:spcBef>
              <a:spcAft>
                <a:spcPts val="0"/>
              </a:spcAft>
            </a:pPr>
            <a:r>
              <a:rPr lang="en-US" sz="1600" b="1" i="1">
                <a:effectLst/>
                <a:ea typeface="Times New Roman" panose="02020603050405020304" pitchFamily="18" charset="0"/>
              </a:rPr>
              <a:t>Figure </a:t>
            </a:r>
            <a:r>
              <a:rPr lang="en-US" sz="1600" b="1" i="1">
                <a:ea typeface="Times New Roman" panose="02020603050405020304" pitchFamily="18" charset="0"/>
              </a:rPr>
              <a:t>6</a:t>
            </a:r>
            <a:r>
              <a:rPr lang="en-US" sz="1600" i="1">
                <a:effectLst/>
                <a:ea typeface="Times New Roman" panose="02020603050405020304" pitchFamily="18" charset="0"/>
              </a:rPr>
              <a:t>.  Training and validation loss plots </a:t>
            </a:r>
          </a:p>
        </p:txBody>
      </p:sp>
    </p:spTree>
    <p:extLst>
      <p:ext uri="{BB962C8B-B14F-4D97-AF65-F5344CB8AC3E}">
        <p14:creationId xmlns:p14="http://schemas.microsoft.com/office/powerpoint/2010/main" val="982057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D516C2-AEB0-47F9-AB73-3362CD3E4CFC}"/>
              </a:ext>
            </a:extLst>
          </p:cNvPr>
          <p:cNvSpPr>
            <a:spLocks noGrp="1"/>
          </p:cNvSpPr>
          <p:nvPr>
            <p:ph idx="1"/>
          </p:nvPr>
        </p:nvSpPr>
        <p:spPr>
          <a:xfrm>
            <a:off x="381000" y="990600"/>
            <a:ext cx="11430000" cy="1371600"/>
          </a:xfrm>
        </p:spPr>
        <p:txBody>
          <a:bodyPr>
            <a:normAutofit lnSpcReduction="10000"/>
          </a:bodyPr>
          <a:lstStyle/>
          <a:p>
            <a:r>
              <a:rPr lang="en-US" b="0" dirty="0"/>
              <a:t>Histogram of predicted errors for the SHEAR (mm) and CLOCKING (</a:t>
            </a:r>
            <a:r>
              <a:rPr lang="en-US" b="0" dirty="0" err="1"/>
              <a:t>mrad</a:t>
            </a:r>
            <a:r>
              <a:rPr lang="en-US" b="0" dirty="0"/>
              <a:t>) using the TEST data.</a:t>
            </a:r>
          </a:p>
          <a:p>
            <a:pPr lvl="1"/>
            <a:r>
              <a:rPr lang="en-US" dirty="0"/>
              <a:t>dx and </a:t>
            </a:r>
            <a:r>
              <a:rPr lang="en-US" dirty="0" err="1"/>
              <a:t>dy</a:t>
            </a:r>
            <a:r>
              <a:rPr lang="en-US" dirty="0"/>
              <a:t> were combined to form </a:t>
            </a:r>
            <a:r>
              <a:rPr lang="en-US" dirty="0" err="1"/>
              <a:t>dshear</a:t>
            </a:r>
            <a:r>
              <a:rPr lang="en-US" dirty="0"/>
              <a:t> (radial distance) </a:t>
            </a:r>
          </a:p>
          <a:p>
            <a:pPr lvl="1"/>
            <a:r>
              <a:rPr lang="en-US" dirty="0"/>
              <a:t>Performance two-sigma values are plotted in green.</a:t>
            </a:r>
          </a:p>
          <a:p>
            <a:pPr lvl="1"/>
            <a:r>
              <a:rPr lang="en-US" dirty="0"/>
              <a:t>Requirement values are plotted in red (0.12 mm for shear and 2.0 </a:t>
            </a:r>
            <a:r>
              <a:rPr lang="en-US" dirty="0" err="1"/>
              <a:t>mrad</a:t>
            </a:r>
            <a:r>
              <a:rPr lang="en-US" dirty="0"/>
              <a:t> for clocking).</a:t>
            </a:r>
          </a:p>
          <a:p>
            <a:pPr marL="457200" lvl="1" indent="0">
              <a:buNone/>
            </a:pPr>
            <a:endParaRPr lang="en-US" dirty="0"/>
          </a:p>
          <a:p>
            <a:pPr lvl="1"/>
            <a:endParaRPr lang="en-US" dirty="0"/>
          </a:p>
          <a:p>
            <a:pPr lvl="1"/>
            <a:endParaRPr lang="en-US" dirty="0"/>
          </a:p>
        </p:txBody>
      </p:sp>
      <p:sp>
        <p:nvSpPr>
          <p:cNvPr id="3" name="Title 2">
            <a:extLst>
              <a:ext uri="{FF2B5EF4-FFF2-40B4-BE49-F238E27FC236}">
                <a16:creationId xmlns:a16="http://schemas.microsoft.com/office/drawing/2014/main" id="{F58DD376-DDD1-4BBB-9532-165F45A5F189}"/>
              </a:ext>
            </a:extLst>
          </p:cNvPr>
          <p:cNvSpPr>
            <a:spLocks noGrp="1"/>
          </p:cNvSpPr>
          <p:nvPr>
            <p:ph type="title"/>
          </p:nvPr>
        </p:nvSpPr>
        <p:spPr/>
        <p:txBody>
          <a:bodyPr/>
          <a:lstStyle/>
          <a:p>
            <a:r>
              <a:rPr lang="en-US" dirty="0"/>
              <a:t>Approach 1 Results </a:t>
            </a:r>
          </a:p>
        </p:txBody>
      </p:sp>
      <p:grpSp>
        <p:nvGrpSpPr>
          <p:cNvPr id="6" name="Group 5">
            <a:extLst>
              <a:ext uri="{FF2B5EF4-FFF2-40B4-BE49-F238E27FC236}">
                <a16:creationId xmlns:a16="http://schemas.microsoft.com/office/drawing/2014/main" id="{4B86A25A-DE97-4B23-A58A-907FD83287D4}"/>
              </a:ext>
            </a:extLst>
          </p:cNvPr>
          <p:cNvGrpSpPr/>
          <p:nvPr/>
        </p:nvGrpSpPr>
        <p:grpSpPr>
          <a:xfrm>
            <a:off x="227371" y="2332703"/>
            <a:ext cx="11737258" cy="3074352"/>
            <a:chOff x="228600" y="2362200"/>
            <a:chExt cx="11737258" cy="3074352"/>
          </a:xfrm>
        </p:grpSpPr>
        <p:pic>
          <p:nvPicPr>
            <p:cNvPr id="4" name="Picture 3">
              <a:extLst>
                <a:ext uri="{FF2B5EF4-FFF2-40B4-BE49-F238E27FC236}">
                  <a16:creationId xmlns:a16="http://schemas.microsoft.com/office/drawing/2014/main" id="{5268B202-8739-4D2D-839C-1D3280BE4D50}"/>
                </a:ext>
              </a:extLst>
            </p:cNvPr>
            <p:cNvPicPr>
              <a:picLocks noChangeAspect="1"/>
            </p:cNvPicPr>
            <p:nvPr/>
          </p:nvPicPr>
          <p:blipFill rotWithShape="1">
            <a:blip r:embed="rId2"/>
            <a:srcRect l="5000" r="2000" b="8484"/>
            <a:stretch/>
          </p:blipFill>
          <p:spPr>
            <a:xfrm>
              <a:off x="228600" y="2362200"/>
              <a:ext cx="6248400" cy="3074352"/>
            </a:xfrm>
            <a:prstGeom prst="rect">
              <a:avLst/>
            </a:prstGeom>
          </p:spPr>
        </p:pic>
        <p:pic>
          <p:nvPicPr>
            <p:cNvPr id="5" name="Content Placeholder 6" descr="Chart, histogram&#10;&#10;Description automatically generated">
              <a:extLst>
                <a:ext uri="{FF2B5EF4-FFF2-40B4-BE49-F238E27FC236}">
                  <a16:creationId xmlns:a16="http://schemas.microsoft.com/office/drawing/2014/main" id="{7E648F9C-6988-468E-BB9E-8B969E7D2529}"/>
                </a:ext>
              </a:extLst>
            </p:cNvPr>
            <p:cNvPicPr>
              <a:picLocks noChangeAspect="1"/>
            </p:cNvPicPr>
            <p:nvPr/>
          </p:nvPicPr>
          <p:blipFill rotWithShape="1">
            <a:blip r:embed="rId3">
              <a:extLst>
                <a:ext uri="{28A0092B-C50C-407E-A947-70E740481C1C}">
                  <a14:useLocalDpi xmlns:a14="http://schemas.microsoft.com/office/drawing/2010/main" val="0"/>
                </a:ext>
              </a:extLst>
            </a:blip>
            <a:srcRect l="8047" r="1149" b="7325"/>
            <a:stretch/>
          </p:blipFill>
          <p:spPr bwMode="auto">
            <a:xfrm>
              <a:off x="6543368" y="2383218"/>
              <a:ext cx="5422490" cy="3053334"/>
            </a:xfrm>
            <a:prstGeom prst="rect">
              <a:avLst/>
            </a:prstGeom>
            <a:noFill/>
            <a:ln w="9525">
              <a:noFill/>
              <a:miter lim="800000"/>
              <a:headEnd/>
              <a:tailEnd/>
            </a:ln>
          </p:spPr>
        </p:pic>
      </p:grpSp>
      <p:sp>
        <p:nvSpPr>
          <p:cNvPr id="7" name="TextBox 6">
            <a:extLst>
              <a:ext uri="{FF2B5EF4-FFF2-40B4-BE49-F238E27FC236}">
                <a16:creationId xmlns:a16="http://schemas.microsoft.com/office/drawing/2014/main" id="{CD5DC3A1-D1C9-42CC-B3B9-72DA273F559D}"/>
              </a:ext>
            </a:extLst>
          </p:cNvPr>
          <p:cNvSpPr txBox="1"/>
          <p:nvPr/>
        </p:nvSpPr>
        <p:spPr>
          <a:xfrm>
            <a:off x="2478958" y="5543594"/>
            <a:ext cx="7234084" cy="338554"/>
          </a:xfrm>
          <a:prstGeom prst="rect">
            <a:avLst/>
          </a:prstGeom>
          <a:noFill/>
        </p:spPr>
        <p:txBody>
          <a:bodyPr wrap="square">
            <a:spAutoFit/>
          </a:bodyPr>
          <a:lstStyle/>
          <a:p>
            <a:pPr marL="0" marR="0" algn="ctr">
              <a:spcBef>
                <a:spcPts val="0"/>
              </a:spcBef>
              <a:spcAft>
                <a:spcPts val="0"/>
              </a:spcAft>
            </a:pPr>
            <a:r>
              <a:rPr lang="en-US" sz="1600" b="1" i="1">
                <a:effectLst/>
                <a:ea typeface="Times New Roman" panose="02020603050405020304" pitchFamily="18" charset="0"/>
              </a:rPr>
              <a:t>Figure </a:t>
            </a:r>
            <a:r>
              <a:rPr lang="en-US" sz="1600" b="1" i="1">
                <a:ea typeface="Times New Roman" panose="02020603050405020304" pitchFamily="18" charset="0"/>
              </a:rPr>
              <a:t>7</a:t>
            </a:r>
            <a:r>
              <a:rPr lang="en-US" sz="1600" i="1">
                <a:effectLst/>
                <a:ea typeface="Times New Roman" panose="02020603050405020304" pitchFamily="18" charset="0"/>
              </a:rPr>
              <a:t>.  Histograms of predicted errors for shear and clocking values </a:t>
            </a:r>
          </a:p>
        </p:txBody>
      </p:sp>
    </p:spTree>
    <p:extLst>
      <p:ext uri="{BB962C8B-B14F-4D97-AF65-F5344CB8AC3E}">
        <p14:creationId xmlns:p14="http://schemas.microsoft.com/office/powerpoint/2010/main" val="2862457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65082C-479A-430A-A6E6-DC869058E949}"/>
              </a:ext>
            </a:extLst>
          </p:cNvPr>
          <p:cNvSpPr>
            <a:spLocks noGrp="1"/>
          </p:cNvSpPr>
          <p:nvPr>
            <p:ph idx="1"/>
          </p:nvPr>
        </p:nvSpPr>
        <p:spPr/>
        <p:txBody>
          <a:bodyPr/>
          <a:lstStyle/>
          <a:p>
            <a:r>
              <a:rPr lang="en-US" dirty="0"/>
              <a:t>Explored machine learning algorithms for pupil alignment recovery. </a:t>
            </a:r>
          </a:p>
          <a:p>
            <a:r>
              <a:rPr lang="en-US" dirty="0"/>
              <a:t>The convolutional model performed better than the fully connected model.</a:t>
            </a:r>
          </a:p>
          <a:p>
            <a:r>
              <a:rPr lang="en-US" dirty="0"/>
              <a:t>The approach shows promise as a quick crosscheck and “first look” at the data.</a:t>
            </a:r>
          </a:p>
          <a:p>
            <a:pPr marL="457200" lvl="1" indent="0">
              <a:buNone/>
            </a:pPr>
            <a:endParaRPr lang="en-US" dirty="0"/>
          </a:p>
        </p:txBody>
      </p:sp>
      <p:sp>
        <p:nvSpPr>
          <p:cNvPr id="3" name="Title 2">
            <a:extLst>
              <a:ext uri="{FF2B5EF4-FFF2-40B4-BE49-F238E27FC236}">
                <a16:creationId xmlns:a16="http://schemas.microsoft.com/office/drawing/2014/main" id="{A3205E63-D2F8-413B-8F75-BF80D7A44DB8}"/>
              </a:ext>
            </a:extLst>
          </p:cNvPr>
          <p:cNvSpPr>
            <a:spLocks noGrp="1"/>
          </p:cNvSpPr>
          <p:nvPr>
            <p:ph type="title"/>
          </p:nvPr>
        </p:nvSpPr>
        <p:spPr/>
        <p:txBody>
          <a:bodyPr/>
          <a:lstStyle/>
          <a:p>
            <a:r>
              <a:rPr lang="en-US" dirty="0"/>
              <a:t>Summary: Approach 1</a:t>
            </a:r>
          </a:p>
        </p:txBody>
      </p:sp>
    </p:spTree>
    <p:extLst>
      <p:ext uri="{BB962C8B-B14F-4D97-AF65-F5344CB8AC3E}">
        <p14:creationId xmlns:p14="http://schemas.microsoft.com/office/powerpoint/2010/main" val="3974257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9DE83-BA2F-1293-8B14-2F4AB02D7D9B}"/>
              </a:ext>
            </a:extLst>
          </p:cNvPr>
          <p:cNvSpPr>
            <a:spLocks noGrp="1"/>
          </p:cNvSpPr>
          <p:nvPr>
            <p:ph type="title"/>
          </p:nvPr>
        </p:nvSpPr>
        <p:spPr>
          <a:xfrm>
            <a:off x="963084" y="4406901"/>
            <a:ext cx="10363200" cy="1993899"/>
          </a:xfrm>
        </p:spPr>
        <p:txBody>
          <a:bodyPr/>
          <a:lstStyle/>
          <a:p>
            <a:r>
              <a:rPr lang="en-US" dirty="0"/>
              <a:t>Second Approach: Increase variety and magnitude of alignment perturbations</a:t>
            </a:r>
          </a:p>
        </p:txBody>
      </p:sp>
      <p:sp>
        <p:nvSpPr>
          <p:cNvPr id="3" name="Text Placeholder 2">
            <a:extLst>
              <a:ext uri="{FF2B5EF4-FFF2-40B4-BE49-F238E27FC236}">
                <a16:creationId xmlns:a16="http://schemas.microsoft.com/office/drawing/2014/main" id="{DBA09595-273C-AF73-C254-FC69A358C1A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7050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EE48B2-3337-C9CD-2A77-165F75244F82}"/>
              </a:ext>
            </a:extLst>
          </p:cNvPr>
          <p:cNvSpPr>
            <a:spLocks noGrp="1"/>
          </p:cNvSpPr>
          <p:nvPr>
            <p:ph idx="1"/>
          </p:nvPr>
        </p:nvSpPr>
        <p:spPr/>
        <p:txBody>
          <a:bodyPr/>
          <a:lstStyle/>
          <a:p>
            <a:pPr algn="just"/>
            <a:r>
              <a:rPr lang="en-US" sz="2000" dirty="0">
                <a:latin typeface="Arial" panose="020B0604020202020204" pitchFamily="34" charset="0"/>
                <a:cs typeface="Arial" panose="020B0604020202020204" pitchFamily="34" charset="0"/>
              </a:rPr>
              <a:t>With a larger dataset using the full images caused the model to run prohibitively slowly. </a:t>
            </a:r>
            <a:endParaRPr lang="en-US" dirty="0"/>
          </a:p>
          <a:p>
            <a:pPr algn="just"/>
            <a:r>
              <a:rPr lang="en-US" sz="2000" dirty="0">
                <a:latin typeface="Arial" panose="020B0604020202020204" pitchFamily="34" charset="0"/>
                <a:cs typeface="Arial" panose="020B0604020202020204" pitchFamily="34" charset="0"/>
              </a:rPr>
              <a:t>To overcome this </a:t>
            </a:r>
            <a:r>
              <a:rPr lang="en-US" dirty="0"/>
              <a:t>o</a:t>
            </a:r>
            <a:r>
              <a:rPr lang="en-US" sz="2000" dirty="0">
                <a:latin typeface="Arial" panose="020B0604020202020204" pitchFamily="34" charset="0"/>
                <a:cs typeface="Arial" panose="020B0604020202020204" pitchFamily="34" charset="0"/>
              </a:rPr>
              <a:t>nly the borders of the SCA images were passed into the model. This reduced the amount of data while maintaining sufficient information on the shadow edge.</a:t>
            </a:r>
            <a:endParaRPr lang="en-US" sz="2000" dirty="0"/>
          </a:p>
          <a:p>
            <a:pPr marL="0" indent="0">
              <a:buNone/>
            </a:pPr>
            <a:endParaRPr lang="en-US" dirty="0"/>
          </a:p>
        </p:txBody>
      </p:sp>
      <p:sp>
        <p:nvSpPr>
          <p:cNvPr id="3" name="Title 2">
            <a:extLst>
              <a:ext uri="{FF2B5EF4-FFF2-40B4-BE49-F238E27FC236}">
                <a16:creationId xmlns:a16="http://schemas.microsoft.com/office/drawing/2014/main" id="{F52EC8B7-1CF2-E503-7A74-A12BBE728E37}"/>
              </a:ext>
            </a:extLst>
          </p:cNvPr>
          <p:cNvSpPr>
            <a:spLocks noGrp="1"/>
          </p:cNvSpPr>
          <p:nvPr>
            <p:ph type="title"/>
          </p:nvPr>
        </p:nvSpPr>
        <p:spPr/>
        <p:txBody>
          <a:bodyPr/>
          <a:lstStyle/>
          <a:p>
            <a:r>
              <a:rPr lang="en-US" dirty="0"/>
              <a:t>Pre-Processing</a:t>
            </a:r>
          </a:p>
        </p:txBody>
      </p:sp>
      <p:pic>
        <p:nvPicPr>
          <p:cNvPr id="7" name="Picture 2">
            <a:extLst>
              <a:ext uri="{FF2B5EF4-FFF2-40B4-BE49-F238E27FC236}">
                <a16:creationId xmlns:a16="http://schemas.microsoft.com/office/drawing/2014/main" id="{4533A211-DB57-C14A-F1C3-045D2AFCA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4503" y="2882880"/>
            <a:ext cx="3355241" cy="20843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Content Placeholder 8">
            <a:extLst>
              <a:ext uri="{FF2B5EF4-FFF2-40B4-BE49-F238E27FC236}">
                <a16:creationId xmlns:a16="http://schemas.microsoft.com/office/drawing/2014/main" id="{C79585A9-EBA1-6E6A-2B3F-CDCA2EA50F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024574" y="3366065"/>
            <a:ext cx="1190626" cy="1190626"/>
          </a:xfrm>
          <a:prstGeom prst="rect">
            <a:avLst/>
          </a:prstGeom>
          <a:noFill/>
          <a:ln w="9525">
            <a:noFill/>
            <a:miter lim="800000"/>
            <a:headEnd/>
            <a:tailEnd/>
          </a:ln>
        </p:spPr>
      </p:pic>
      <p:pic>
        <p:nvPicPr>
          <p:cNvPr id="9" name="Picture 8">
            <a:extLst>
              <a:ext uri="{FF2B5EF4-FFF2-40B4-BE49-F238E27FC236}">
                <a16:creationId xmlns:a16="http://schemas.microsoft.com/office/drawing/2014/main" id="{B22EDD91-4BB5-3FCA-2FF3-DBEB769A18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4103" y="3366064"/>
            <a:ext cx="1190626" cy="1190626"/>
          </a:xfrm>
          <a:prstGeom prst="rect">
            <a:avLst/>
          </a:prstGeom>
        </p:spPr>
      </p:pic>
      <p:sp>
        <p:nvSpPr>
          <p:cNvPr id="10" name="Arrow: Right 9">
            <a:extLst>
              <a:ext uri="{FF2B5EF4-FFF2-40B4-BE49-F238E27FC236}">
                <a16:creationId xmlns:a16="http://schemas.microsoft.com/office/drawing/2014/main" id="{22539DE0-A389-8EDE-17F2-B443BD31964A}"/>
              </a:ext>
            </a:extLst>
          </p:cNvPr>
          <p:cNvSpPr/>
          <p:nvPr/>
        </p:nvSpPr>
        <p:spPr>
          <a:xfrm>
            <a:off x="8542956" y="3744065"/>
            <a:ext cx="1082040" cy="434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94DC711-4112-93F8-2ADB-322D6FD6647B}"/>
              </a:ext>
            </a:extLst>
          </p:cNvPr>
          <p:cNvSpPr txBox="1"/>
          <p:nvPr/>
        </p:nvSpPr>
        <p:spPr>
          <a:xfrm>
            <a:off x="381000" y="5036403"/>
            <a:ext cx="5962246" cy="830997"/>
          </a:xfrm>
          <a:prstGeom prst="rect">
            <a:avLst/>
          </a:prstGeom>
          <a:noFill/>
        </p:spPr>
        <p:txBody>
          <a:bodyPr wrap="square" rtlCol="0">
            <a:spAutoFit/>
          </a:bodyPr>
          <a:lstStyle/>
          <a:p>
            <a:pPr algn="ctr"/>
            <a:r>
              <a:rPr lang="en-US" sz="2400"/>
              <a:t>Example FPA output. Each square represents one SCA</a:t>
            </a:r>
          </a:p>
        </p:txBody>
      </p:sp>
      <p:sp>
        <p:nvSpPr>
          <p:cNvPr id="12" name="TextBox 11">
            <a:extLst>
              <a:ext uri="{FF2B5EF4-FFF2-40B4-BE49-F238E27FC236}">
                <a16:creationId xmlns:a16="http://schemas.microsoft.com/office/drawing/2014/main" id="{220DF287-0316-8D98-8A73-7391213CB62C}"/>
              </a:ext>
            </a:extLst>
          </p:cNvPr>
          <p:cNvSpPr txBox="1"/>
          <p:nvPr/>
        </p:nvSpPr>
        <p:spPr>
          <a:xfrm>
            <a:off x="7381299" y="5036403"/>
            <a:ext cx="3379107" cy="830997"/>
          </a:xfrm>
          <a:prstGeom prst="rect">
            <a:avLst/>
          </a:prstGeom>
          <a:noFill/>
        </p:spPr>
        <p:txBody>
          <a:bodyPr wrap="square" rtlCol="0">
            <a:spAutoFit/>
          </a:bodyPr>
          <a:lstStyle/>
          <a:p>
            <a:pPr algn="ctr"/>
            <a:r>
              <a:rPr lang="en-US" sz="2400"/>
              <a:t>Example pixel selection for one SCA</a:t>
            </a:r>
          </a:p>
        </p:txBody>
      </p:sp>
    </p:spTree>
    <p:extLst>
      <p:ext uri="{BB962C8B-B14F-4D97-AF65-F5344CB8AC3E}">
        <p14:creationId xmlns:p14="http://schemas.microsoft.com/office/powerpoint/2010/main" val="780654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542BC0-25DA-782C-7F52-8985B86DBBAC}"/>
              </a:ext>
            </a:extLst>
          </p:cNvPr>
          <p:cNvSpPr>
            <a:spLocks noGrp="1"/>
          </p:cNvSpPr>
          <p:nvPr>
            <p:ph idx="1"/>
          </p:nvPr>
        </p:nvSpPr>
        <p:spPr>
          <a:xfrm>
            <a:off x="224589" y="998724"/>
            <a:ext cx="11430000" cy="1446550"/>
          </a:xfrm>
        </p:spPr>
        <p:txBody>
          <a:bodyPr>
            <a:normAutofit/>
          </a:bodyPr>
          <a:lstStyle/>
          <a:p>
            <a:r>
              <a:rPr lang="en-US" sz="2000" dirty="0">
                <a:latin typeface="Arial" panose="020B0604020202020204" pitchFamily="34" charset="0"/>
                <a:cs typeface="Arial" panose="020B0604020202020204" pitchFamily="34" charset="0"/>
              </a:rPr>
              <a:t>Results from approach 1 dataset with approach 2 model</a:t>
            </a:r>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F46C9E3A-9B3B-A635-64DD-0A9331B10630}"/>
              </a:ext>
            </a:extLst>
          </p:cNvPr>
          <p:cNvSpPr>
            <a:spLocks noGrp="1"/>
          </p:cNvSpPr>
          <p:nvPr>
            <p:ph type="title"/>
          </p:nvPr>
        </p:nvSpPr>
        <p:spPr/>
        <p:txBody>
          <a:bodyPr/>
          <a:lstStyle/>
          <a:p>
            <a:r>
              <a:rPr lang="en-US" dirty="0"/>
              <a:t>Approach 2 Results</a:t>
            </a:r>
          </a:p>
        </p:txBody>
      </p:sp>
      <p:pic>
        <p:nvPicPr>
          <p:cNvPr id="6" name="Picture 2" descr="image">
            <a:extLst>
              <a:ext uri="{FF2B5EF4-FFF2-40B4-BE49-F238E27FC236}">
                <a16:creationId xmlns:a16="http://schemas.microsoft.com/office/drawing/2014/main" id="{8768B555-951B-F367-F705-429DD552DA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 y="1722576"/>
            <a:ext cx="3112617" cy="22258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a:extLst>
              <a:ext uri="{FF2B5EF4-FFF2-40B4-BE49-F238E27FC236}">
                <a16:creationId xmlns:a16="http://schemas.microsoft.com/office/drawing/2014/main" id="{8FBD590B-1E1E-ADFA-68B3-3A341EF1F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2104" y="1678289"/>
            <a:ext cx="2873702" cy="218884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8D1515-BD52-FD57-60E2-B5272951EED8}"/>
              </a:ext>
            </a:extLst>
          </p:cNvPr>
          <p:cNvSpPr txBox="1"/>
          <p:nvPr/>
        </p:nvSpPr>
        <p:spPr>
          <a:xfrm>
            <a:off x="2889301" y="2112219"/>
            <a:ext cx="4044899" cy="1446550"/>
          </a:xfrm>
          <a:prstGeom prst="rect">
            <a:avLst/>
          </a:prstGeom>
          <a:noFill/>
        </p:spPr>
        <p:txBody>
          <a:bodyPr wrap="square" rtlCol="0">
            <a:spAutoFit/>
          </a:bodyPr>
          <a:lstStyle/>
          <a:p>
            <a:pPr algn="ctr"/>
            <a:r>
              <a:rPr lang="en-US" sz="2200" u="sng" dirty="0">
                <a:latin typeface="Arial" panose="020B0604020202020204" pitchFamily="34" charset="0"/>
                <a:cs typeface="Arial" panose="020B0604020202020204" pitchFamily="34" charset="0"/>
              </a:rPr>
              <a:t>Requirement (red) </a:t>
            </a:r>
            <a:endParaRPr lang="en-US" sz="2200" u="sng" dirty="0"/>
          </a:p>
          <a:p>
            <a:pPr algn="ctr"/>
            <a:r>
              <a:rPr lang="en-US" sz="2200" dirty="0">
                <a:latin typeface="Arial" panose="020B0604020202020204" pitchFamily="34" charset="0"/>
                <a:cs typeface="Arial" panose="020B0604020202020204" pitchFamily="34" charset="0"/>
              </a:rPr>
              <a:t>2.0 </a:t>
            </a:r>
            <a:r>
              <a:rPr lang="en-US" sz="2200" dirty="0" err="1">
                <a:latin typeface="Arial" panose="020B0604020202020204" pitchFamily="34" charset="0"/>
                <a:cs typeface="Arial" panose="020B0604020202020204" pitchFamily="34" charset="0"/>
              </a:rPr>
              <a:t>mrad</a:t>
            </a:r>
            <a:endParaRPr lang="en-US" sz="2200" dirty="0">
              <a:latin typeface="Arial" panose="020B0604020202020204" pitchFamily="34" charset="0"/>
              <a:cs typeface="Arial" panose="020B0604020202020204" pitchFamily="34" charset="0"/>
            </a:endParaRPr>
          </a:p>
          <a:p>
            <a:pPr algn="ctr"/>
            <a:r>
              <a:rPr lang="en-US" sz="2200" u="sng" dirty="0">
                <a:latin typeface="Arial" panose="020B0604020202020204" pitchFamily="34" charset="0"/>
                <a:cs typeface="Arial" panose="020B0604020202020204" pitchFamily="34" charset="0"/>
              </a:rPr>
              <a:t>2 RMS (green) </a:t>
            </a:r>
            <a:endParaRPr lang="en-US" sz="2200" u="sng" dirty="0"/>
          </a:p>
          <a:p>
            <a:pPr algn="ctr"/>
            <a:r>
              <a:rPr lang="en-US" sz="2200" dirty="0">
                <a:latin typeface="Arial" panose="020B0604020202020204" pitchFamily="34" charset="0"/>
                <a:cs typeface="Arial" panose="020B0604020202020204" pitchFamily="34" charset="0"/>
              </a:rPr>
              <a:t>0.49 </a:t>
            </a:r>
            <a:r>
              <a:rPr lang="en-US" sz="2200" dirty="0" err="1">
                <a:latin typeface="Arial" panose="020B0604020202020204" pitchFamily="34" charset="0"/>
                <a:cs typeface="Arial" panose="020B0604020202020204" pitchFamily="34" charset="0"/>
              </a:rPr>
              <a:t>mrad</a:t>
            </a:r>
            <a:endParaRPr lang="en-US" sz="2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DD9A8C0-B9A6-3BF2-B3F2-FAD337974529}"/>
              </a:ext>
            </a:extLst>
          </p:cNvPr>
          <p:cNvSpPr txBox="1"/>
          <p:nvPr/>
        </p:nvSpPr>
        <p:spPr>
          <a:xfrm>
            <a:off x="9092911" y="2093725"/>
            <a:ext cx="2718089" cy="1446550"/>
          </a:xfrm>
          <a:prstGeom prst="rect">
            <a:avLst/>
          </a:prstGeom>
          <a:noFill/>
        </p:spPr>
        <p:txBody>
          <a:bodyPr wrap="square" rtlCol="0">
            <a:spAutoFit/>
          </a:bodyPr>
          <a:lstStyle/>
          <a:p>
            <a:pPr algn="ctr"/>
            <a:r>
              <a:rPr lang="en-US" sz="2200" u="sng">
                <a:latin typeface="Arial" panose="020B0604020202020204" pitchFamily="34" charset="0"/>
                <a:cs typeface="Arial" panose="020B0604020202020204" pitchFamily="34" charset="0"/>
              </a:rPr>
              <a:t>Requirement (red) </a:t>
            </a:r>
            <a:r>
              <a:rPr lang="en-US" sz="2200">
                <a:latin typeface="Arial" panose="020B0604020202020204" pitchFamily="34" charset="0"/>
                <a:cs typeface="Arial" panose="020B0604020202020204" pitchFamily="34" charset="0"/>
              </a:rPr>
              <a:t>0.12 mm</a:t>
            </a:r>
          </a:p>
          <a:p>
            <a:pPr algn="ctr"/>
            <a:r>
              <a:rPr lang="en-US" sz="2200" u="sng">
                <a:latin typeface="Arial" panose="020B0604020202020204" pitchFamily="34" charset="0"/>
                <a:cs typeface="Arial" panose="020B0604020202020204" pitchFamily="34" charset="0"/>
              </a:rPr>
              <a:t>2 RMS (green) </a:t>
            </a:r>
            <a:r>
              <a:rPr lang="en-US" sz="2200">
                <a:latin typeface="Arial" panose="020B0604020202020204" pitchFamily="34" charset="0"/>
                <a:cs typeface="Arial" panose="020B0604020202020204" pitchFamily="34" charset="0"/>
              </a:rPr>
              <a:t>0.089 mm</a:t>
            </a:r>
          </a:p>
        </p:txBody>
      </p:sp>
      <p:pic>
        <p:nvPicPr>
          <p:cNvPr id="10" name="Picture 9" descr="Chart, histogram&#10;&#10;Description automatically generated">
            <a:extLst>
              <a:ext uri="{FF2B5EF4-FFF2-40B4-BE49-F238E27FC236}">
                <a16:creationId xmlns:a16="http://schemas.microsoft.com/office/drawing/2014/main" id="{1D07386E-0670-143E-529A-A4B22D15EFD7}"/>
              </a:ext>
            </a:extLst>
          </p:cNvPr>
          <p:cNvPicPr>
            <a:picLocks noChangeAspect="1"/>
          </p:cNvPicPr>
          <p:nvPr/>
        </p:nvPicPr>
        <p:blipFill>
          <a:blip r:embed="rId4"/>
          <a:stretch>
            <a:fillRect/>
          </a:stretch>
        </p:blipFill>
        <p:spPr>
          <a:xfrm>
            <a:off x="6309911" y="4471044"/>
            <a:ext cx="2718089" cy="2277589"/>
          </a:xfrm>
          <a:prstGeom prst="rect">
            <a:avLst/>
          </a:prstGeom>
        </p:spPr>
      </p:pic>
      <p:pic>
        <p:nvPicPr>
          <p:cNvPr id="11" name="Picture 10" descr="Chart, histogram&#10;&#10;Description automatically generated">
            <a:extLst>
              <a:ext uri="{FF2B5EF4-FFF2-40B4-BE49-F238E27FC236}">
                <a16:creationId xmlns:a16="http://schemas.microsoft.com/office/drawing/2014/main" id="{945CD6AC-927A-B273-BBE7-E2E4EA2E0DF3}"/>
              </a:ext>
            </a:extLst>
          </p:cNvPr>
          <p:cNvPicPr>
            <a:picLocks noChangeAspect="1"/>
          </p:cNvPicPr>
          <p:nvPr/>
        </p:nvPicPr>
        <p:blipFill>
          <a:blip r:embed="rId5"/>
          <a:stretch>
            <a:fillRect/>
          </a:stretch>
        </p:blipFill>
        <p:spPr>
          <a:xfrm>
            <a:off x="484331" y="4514129"/>
            <a:ext cx="2867790" cy="2242019"/>
          </a:xfrm>
          <a:prstGeom prst="rect">
            <a:avLst/>
          </a:prstGeom>
        </p:spPr>
      </p:pic>
      <p:sp>
        <p:nvSpPr>
          <p:cNvPr id="14" name="TextBox 13">
            <a:extLst>
              <a:ext uri="{FF2B5EF4-FFF2-40B4-BE49-F238E27FC236}">
                <a16:creationId xmlns:a16="http://schemas.microsoft.com/office/drawing/2014/main" id="{374D2287-DD65-1EDC-3D08-34C571FAA645}"/>
              </a:ext>
            </a:extLst>
          </p:cNvPr>
          <p:cNvSpPr txBox="1"/>
          <p:nvPr/>
        </p:nvSpPr>
        <p:spPr>
          <a:xfrm>
            <a:off x="3424972" y="4914225"/>
            <a:ext cx="2867791" cy="1446550"/>
          </a:xfrm>
          <a:prstGeom prst="rect">
            <a:avLst/>
          </a:prstGeom>
          <a:noFill/>
        </p:spPr>
        <p:txBody>
          <a:bodyPr wrap="square" rtlCol="0">
            <a:spAutoFit/>
          </a:bodyPr>
          <a:lstStyle/>
          <a:p>
            <a:pPr algn="ctr"/>
            <a:r>
              <a:rPr lang="en-US" sz="2200" u="sng">
                <a:latin typeface="Arial" panose="020B0604020202020204" pitchFamily="34" charset="0"/>
                <a:cs typeface="Arial" panose="020B0604020202020204" pitchFamily="34" charset="0"/>
              </a:rPr>
              <a:t>Requirement (red) </a:t>
            </a:r>
            <a:r>
              <a:rPr lang="en-US" sz="2200">
                <a:latin typeface="Arial" panose="020B0604020202020204" pitchFamily="34" charset="0"/>
                <a:cs typeface="Arial" panose="020B0604020202020204" pitchFamily="34" charset="0"/>
              </a:rPr>
              <a:t>2.0 mrad</a:t>
            </a:r>
          </a:p>
          <a:p>
            <a:pPr algn="ctr"/>
            <a:r>
              <a:rPr lang="en-US" sz="2200" u="sng">
                <a:latin typeface="Arial" panose="020B0604020202020204" pitchFamily="34" charset="0"/>
                <a:cs typeface="Arial" panose="020B0604020202020204" pitchFamily="34" charset="0"/>
              </a:rPr>
              <a:t>2 RMS (green)</a:t>
            </a:r>
          </a:p>
          <a:p>
            <a:pPr algn="ctr"/>
            <a:r>
              <a:rPr lang="en-US" sz="2200">
                <a:latin typeface="Arial" panose="020B0604020202020204" pitchFamily="34" charset="0"/>
                <a:cs typeface="Arial" panose="020B0604020202020204" pitchFamily="34" charset="0"/>
              </a:rPr>
              <a:t> 1.63 mrad</a:t>
            </a:r>
          </a:p>
        </p:txBody>
      </p:sp>
      <p:sp>
        <p:nvSpPr>
          <p:cNvPr id="15" name="TextBox 14">
            <a:extLst>
              <a:ext uri="{FF2B5EF4-FFF2-40B4-BE49-F238E27FC236}">
                <a16:creationId xmlns:a16="http://schemas.microsoft.com/office/drawing/2014/main" id="{5D603D9F-DCBF-A17B-0D33-E6C6E302457F}"/>
              </a:ext>
            </a:extLst>
          </p:cNvPr>
          <p:cNvSpPr txBox="1"/>
          <p:nvPr/>
        </p:nvSpPr>
        <p:spPr>
          <a:xfrm>
            <a:off x="9028000" y="4935927"/>
            <a:ext cx="2718089" cy="1446550"/>
          </a:xfrm>
          <a:prstGeom prst="rect">
            <a:avLst/>
          </a:prstGeom>
          <a:noFill/>
        </p:spPr>
        <p:txBody>
          <a:bodyPr wrap="square" rtlCol="0">
            <a:spAutoFit/>
          </a:bodyPr>
          <a:lstStyle/>
          <a:p>
            <a:pPr algn="ctr"/>
            <a:r>
              <a:rPr lang="en-US" sz="2200" u="sng">
                <a:latin typeface="Arial" panose="020B0604020202020204" pitchFamily="34" charset="0"/>
                <a:cs typeface="Arial" panose="020B0604020202020204" pitchFamily="34" charset="0"/>
              </a:rPr>
              <a:t>Requirement (red) </a:t>
            </a:r>
            <a:r>
              <a:rPr lang="en-US" sz="2200">
                <a:latin typeface="Arial" panose="020B0604020202020204" pitchFamily="34" charset="0"/>
                <a:cs typeface="Arial" panose="020B0604020202020204" pitchFamily="34" charset="0"/>
              </a:rPr>
              <a:t>0.12 mm</a:t>
            </a:r>
          </a:p>
          <a:p>
            <a:pPr algn="ctr"/>
            <a:r>
              <a:rPr lang="en-US" sz="2200" u="sng">
                <a:latin typeface="Arial" panose="020B0604020202020204" pitchFamily="34" charset="0"/>
                <a:cs typeface="Arial" panose="020B0604020202020204" pitchFamily="34" charset="0"/>
              </a:rPr>
              <a:t>2 RMS (green) </a:t>
            </a:r>
            <a:r>
              <a:rPr lang="en-US" sz="2200">
                <a:latin typeface="Arial" panose="020B0604020202020204" pitchFamily="34" charset="0"/>
                <a:cs typeface="Arial" panose="020B0604020202020204" pitchFamily="34" charset="0"/>
              </a:rPr>
              <a:t>0.254 mm</a:t>
            </a:r>
          </a:p>
        </p:txBody>
      </p:sp>
      <p:sp>
        <p:nvSpPr>
          <p:cNvPr id="4" name="Content Placeholder 1">
            <a:extLst>
              <a:ext uri="{FF2B5EF4-FFF2-40B4-BE49-F238E27FC236}">
                <a16:creationId xmlns:a16="http://schemas.microsoft.com/office/drawing/2014/main" id="{82AB4C4B-D256-D426-3109-FCE7E3C966F4}"/>
              </a:ext>
            </a:extLst>
          </p:cNvPr>
          <p:cNvSpPr txBox="1">
            <a:spLocks/>
          </p:cNvSpPr>
          <p:nvPr/>
        </p:nvSpPr>
        <p:spPr bwMode="auto">
          <a:xfrm>
            <a:off x="224589" y="3999589"/>
            <a:ext cx="11430000" cy="833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Results from approach 2 dataset with approach 2 model. </a:t>
            </a:r>
          </a:p>
        </p:txBody>
      </p:sp>
    </p:spTree>
    <p:extLst>
      <p:ext uri="{BB962C8B-B14F-4D97-AF65-F5344CB8AC3E}">
        <p14:creationId xmlns:p14="http://schemas.microsoft.com/office/powerpoint/2010/main" val="3050891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65082C-479A-430A-A6E6-DC869058E949}"/>
              </a:ext>
            </a:extLst>
          </p:cNvPr>
          <p:cNvSpPr>
            <a:spLocks noGrp="1"/>
          </p:cNvSpPr>
          <p:nvPr>
            <p:ph idx="1"/>
          </p:nvPr>
        </p:nvSpPr>
        <p:spPr/>
        <p:txBody>
          <a:bodyPr/>
          <a:lstStyle/>
          <a:p>
            <a:r>
              <a:rPr lang="en-US" dirty="0"/>
              <a:t>Explored machine learning algorithms for expanded alignment perturbations for pupil alignment recovery. </a:t>
            </a:r>
          </a:p>
          <a:p>
            <a:r>
              <a:rPr lang="en-US" dirty="0"/>
              <a:t>Achieve improved results applying the approach 2 model to the approach 1 data</a:t>
            </a:r>
          </a:p>
          <a:p>
            <a:r>
              <a:rPr lang="en-US" dirty="0"/>
              <a:t>Further effort is necessary to meet the performance requirement on the increase alignment perturbations</a:t>
            </a:r>
          </a:p>
          <a:p>
            <a:pPr marL="457200" lvl="1" indent="0">
              <a:buNone/>
            </a:pPr>
            <a:endParaRPr lang="en-US" dirty="0"/>
          </a:p>
        </p:txBody>
      </p:sp>
      <p:sp>
        <p:nvSpPr>
          <p:cNvPr id="3" name="Title 2">
            <a:extLst>
              <a:ext uri="{FF2B5EF4-FFF2-40B4-BE49-F238E27FC236}">
                <a16:creationId xmlns:a16="http://schemas.microsoft.com/office/drawing/2014/main" id="{A3205E63-D2F8-413B-8F75-BF80D7A44DB8}"/>
              </a:ext>
            </a:extLst>
          </p:cNvPr>
          <p:cNvSpPr>
            <a:spLocks noGrp="1"/>
          </p:cNvSpPr>
          <p:nvPr>
            <p:ph type="title"/>
          </p:nvPr>
        </p:nvSpPr>
        <p:spPr/>
        <p:txBody>
          <a:bodyPr/>
          <a:lstStyle/>
          <a:p>
            <a:r>
              <a:rPr lang="en-US" dirty="0"/>
              <a:t>Summary: Approach 2</a:t>
            </a:r>
          </a:p>
        </p:txBody>
      </p:sp>
    </p:spTree>
    <p:extLst>
      <p:ext uri="{BB962C8B-B14F-4D97-AF65-F5344CB8AC3E}">
        <p14:creationId xmlns:p14="http://schemas.microsoft.com/office/powerpoint/2010/main" val="3466355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65082C-479A-430A-A6E6-DC869058E949}"/>
              </a:ext>
            </a:extLst>
          </p:cNvPr>
          <p:cNvSpPr>
            <a:spLocks noGrp="1"/>
          </p:cNvSpPr>
          <p:nvPr>
            <p:ph idx="1"/>
          </p:nvPr>
        </p:nvSpPr>
        <p:spPr/>
        <p:txBody>
          <a:bodyPr/>
          <a:lstStyle/>
          <a:p>
            <a:r>
              <a:rPr lang="en-US" dirty="0"/>
              <a:t>Summary </a:t>
            </a:r>
          </a:p>
          <a:p>
            <a:pPr lvl="1"/>
            <a:r>
              <a:rPr lang="en-US" dirty="0"/>
              <a:t>Explored machine learning algorithms for pupil alignment recovery. </a:t>
            </a:r>
          </a:p>
          <a:p>
            <a:pPr lvl="1"/>
            <a:r>
              <a:rPr lang="en-US" dirty="0"/>
              <a:t>The convolutional model performed better than the fully connected model.</a:t>
            </a:r>
          </a:p>
          <a:p>
            <a:pPr lvl="1"/>
            <a:r>
              <a:rPr lang="en-US" dirty="0"/>
              <a:t>The approach shows promise as a quick crosscheck and “first look” at the data.</a:t>
            </a:r>
          </a:p>
          <a:p>
            <a:pPr marL="457200" lvl="1" indent="0">
              <a:buNone/>
            </a:pPr>
            <a:endParaRPr lang="en-US" dirty="0"/>
          </a:p>
          <a:p>
            <a:r>
              <a:rPr lang="en-US" dirty="0"/>
              <a:t>Future Work </a:t>
            </a:r>
          </a:p>
          <a:p>
            <a:pPr lvl="1"/>
            <a:r>
              <a:rPr lang="en-US" dirty="0"/>
              <a:t>Expand the dataset (beyond 1500 runs).</a:t>
            </a:r>
          </a:p>
          <a:p>
            <a:pPr lvl="1"/>
            <a:r>
              <a:rPr lang="en-US" dirty="0"/>
              <a:t>Add more tolerances expected to see during the test.</a:t>
            </a:r>
          </a:p>
          <a:p>
            <a:pPr lvl="1"/>
            <a:endParaRPr lang="en-US" dirty="0"/>
          </a:p>
          <a:p>
            <a:pPr lvl="1"/>
            <a:endParaRPr lang="en-US" dirty="0"/>
          </a:p>
          <a:p>
            <a:r>
              <a:rPr lang="en-US" dirty="0"/>
              <a:t>Test date:  2025/2026</a:t>
            </a:r>
          </a:p>
          <a:p>
            <a:r>
              <a:rPr lang="en-US" dirty="0"/>
              <a:t>Launch date:  2027</a:t>
            </a:r>
          </a:p>
        </p:txBody>
      </p:sp>
      <p:sp>
        <p:nvSpPr>
          <p:cNvPr id="3" name="Title 2">
            <a:extLst>
              <a:ext uri="{FF2B5EF4-FFF2-40B4-BE49-F238E27FC236}">
                <a16:creationId xmlns:a16="http://schemas.microsoft.com/office/drawing/2014/main" id="{A3205E63-D2F8-413B-8F75-BF80D7A44DB8}"/>
              </a:ext>
            </a:extLst>
          </p:cNvPr>
          <p:cNvSpPr>
            <a:spLocks noGrp="1"/>
          </p:cNvSpPr>
          <p:nvPr>
            <p:ph type="title"/>
          </p:nvPr>
        </p:nvSpPr>
        <p:spPr/>
        <p:txBody>
          <a:bodyPr/>
          <a:lstStyle/>
          <a:p>
            <a:r>
              <a:rPr lang="en-US"/>
              <a:t>Summary &amp; Future Work</a:t>
            </a:r>
          </a:p>
        </p:txBody>
      </p:sp>
    </p:spTree>
    <p:extLst>
      <p:ext uri="{BB962C8B-B14F-4D97-AF65-F5344CB8AC3E}">
        <p14:creationId xmlns:p14="http://schemas.microsoft.com/office/powerpoint/2010/main" val="365472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0CA04F-F4FF-4D3E-8F33-534D1E2A1F45}"/>
              </a:ext>
            </a:extLst>
          </p:cNvPr>
          <p:cNvSpPr>
            <a:spLocks noGrp="1"/>
          </p:cNvSpPr>
          <p:nvPr>
            <p:ph idx="1"/>
          </p:nvPr>
        </p:nvSpPr>
        <p:spPr/>
        <p:txBody>
          <a:bodyPr/>
          <a:lstStyle/>
          <a:p>
            <a:pPr marL="0" indent="0">
              <a:buNone/>
            </a:pPr>
            <a:r>
              <a:rPr lang="en-US" sz="2000" b="1" dirty="0"/>
              <a:t>Overall</a:t>
            </a:r>
            <a:endParaRPr lang="en-US" dirty="0">
              <a:hlinkClick r:id="rId2"/>
            </a:endParaRPr>
          </a:p>
          <a:p>
            <a:r>
              <a:rPr lang="en-US" dirty="0">
                <a:hlinkClick r:id="rId2"/>
              </a:rPr>
              <a:t>https://www.elementsofai.com/</a:t>
            </a:r>
            <a:endParaRPr lang="en-US" dirty="0"/>
          </a:p>
          <a:p>
            <a:r>
              <a:rPr lang="en-US" dirty="0">
                <a:hlinkClick r:id="rId3"/>
              </a:rPr>
              <a:t>https://developers.google.com/machine-learning/crash-course</a:t>
            </a:r>
            <a:endParaRPr lang="en-US" dirty="0"/>
          </a:p>
          <a:p>
            <a:r>
              <a:rPr lang="en-US" dirty="0">
                <a:hlinkClick r:id="rId4"/>
              </a:rPr>
              <a:t>http://introtodeeplearning.com/</a:t>
            </a:r>
            <a:endParaRPr lang="en-US" dirty="0"/>
          </a:p>
          <a:p>
            <a:r>
              <a:rPr lang="en-US" dirty="0">
                <a:hlinkClick r:id="rId5"/>
              </a:rPr>
              <a:t>https://www.coursera.org/learn/machine-learning</a:t>
            </a:r>
            <a:endParaRPr lang="en-US" dirty="0"/>
          </a:p>
          <a:p>
            <a:endParaRPr lang="en-US" dirty="0"/>
          </a:p>
          <a:p>
            <a:pPr marL="0" indent="0">
              <a:buNone/>
            </a:pPr>
            <a:r>
              <a:rPr lang="en-US" dirty="0"/>
              <a:t>Model Architecture</a:t>
            </a:r>
          </a:p>
          <a:p>
            <a:r>
              <a:rPr lang="en-US" dirty="0">
                <a:hlinkClick r:id="rId6"/>
              </a:rPr>
              <a:t>https://www.amazon.science/blog/how-to-construct-the-optimal-neural-architecture-for-your-machine-learning-task</a:t>
            </a:r>
            <a:endParaRPr lang="en-US" dirty="0"/>
          </a:p>
          <a:p>
            <a:r>
              <a:rPr lang="en-US" dirty="0">
                <a:hlinkClick r:id="rId7"/>
              </a:rPr>
              <a:t>https://towardsdatascience.com/designing-your-neural-networks-a5e4617027ed</a:t>
            </a:r>
            <a:endParaRPr lang="en-US" dirty="0"/>
          </a:p>
          <a:p>
            <a:r>
              <a:rPr lang="en-US" dirty="0">
                <a:hlinkClick r:id="rId8"/>
              </a:rPr>
              <a:t>https://www.v7labs.com/blog/neural-network-architectures-guide</a:t>
            </a:r>
            <a:endParaRPr lang="en-US" dirty="0"/>
          </a:p>
          <a:p>
            <a:pPr marL="0" indent="0">
              <a:buNone/>
            </a:pPr>
            <a:endParaRPr lang="en-US" dirty="0"/>
          </a:p>
        </p:txBody>
      </p:sp>
      <p:sp>
        <p:nvSpPr>
          <p:cNvPr id="3" name="Title 2">
            <a:extLst>
              <a:ext uri="{FF2B5EF4-FFF2-40B4-BE49-F238E27FC236}">
                <a16:creationId xmlns:a16="http://schemas.microsoft.com/office/drawing/2014/main" id="{9736BCCD-B214-4AAD-992E-FBC6AD805E74}"/>
              </a:ext>
            </a:extLst>
          </p:cNvPr>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3498981462"/>
      </p:ext>
    </p:extLst>
  </p:cSld>
  <p:clrMapOvr>
    <a:masterClrMapping/>
  </p:clrMapOvr>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73c1170-fea4-4777-a664-9a2ab40854c1">
      <Terms xmlns="http://schemas.microsoft.com/office/infopath/2007/PartnerControls"/>
    </lcf76f155ced4ddcb4097134ff3c332f>
    <TaxCatchAll xmlns="86fdd8c3-8d8e-419f-be1e-bde6364c3ec7" xsi:nil="true"/>
    <SharedWithUsers xmlns="86fdd8c3-8d8e-419f-be1e-bde6364c3ec7">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BCD2B99A2CC53469DBC02FFC1C11DD2" ma:contentTypeVersion="11" ma:contentTypeDescription="Create a new document." ma:contentTypeScope="" ma:versionID="b1d87b2f775ed95c3fa6c9267f6f9ef5">
  <xsd:schema xmlns:xsd="http://www.w3.org/2001/XMLSchema" xmlns:xs="http://www.w3.org/2001/XMLSchema" xmlns:p="http://schemas.microsoft.com/office/2006/metadata/properties" xmlns:ns2="873c1170-fea4-4777-a664-9a2ab40854c1" xmlns:ns3="86fdd8c3-8d8e-419f-be1e-bde6364c3ec7" targetNamespace="http://schemas.microsoft.com/office/2006/metadata/properties" ma:root="true" ma:fieldsID="c087b34781250c479d4cc4ad2c7007ad" ns2:_="" ns3:_="">
    <xsd:import namespace="873c1170-fea4-4777-a664-9a2ab40854c1"/>
    <xsd:import namespace="86fdd8c3-8d8e-419f-be1e-bde6364c3ec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3c1170-fea4-4777-a664-9a2ab40854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6fdd8c3-8d8e-419f-be1e-bde6364c3ec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f8da925b-4729-4e90-bff4-91f1e21e9326}" ma:internalName="TaxCatchAll" ma:showField="CatchAllData" ma:web="86fdd8c3-8d8e-419f-be1e-bde6364c3ec7">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A5802A-EFE1-481D-8620-BCEFA2D4721C}">
  <ds:schemaRefs>
    <ds:schemaRef ds:uri="1a47fa0d-476a-42d4-a5bb-00e897af4db5"/>
    <ds:schemaRef ds:uri="86fdd8c3-8d8e-419f-be1e-bde6364c3ec7"/>
    <ds:schemaRef ds:uri="873c1170-fea4-4777-a664-9a2ab40854c1"/>
    <ds:schemaRef ds:uri="9bc20431-e92e-4e9c-b855-35b1a5ef72a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D314940-6C94-4DA9-AE83-A4197059CD4A}">
  <ds:schemaRefs>
    <ds:schemaRef ds:uri="86fdd8c3-8d8e-419f-be1e-bde6364c3ec7"/>
    <ds:schemaRef ds:uri="873c1170-fea4-4777-a664-9a2ab40854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B8D27C-B89E-4067-8999-32191F33EE63}">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4344</TotalTime>
  <Words>1547</Words>
  <Application>Microsoft Macintosh PowerPoint</Application>
  <PresentationFormat>Widescreen</PresentationFormat>
  <Paragraphs>185</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Arial Narrow</vt:lpstr>
      <vt:lpstr>Calibri</vt:lpstr>
      <vt:lpstr>1_Office Theme</vt:lpstr>
      <vt:lpstr>PowerPoint Presentation</vt:lpstr>
      <vt:lpstr>Background</vt:lpstr>
      <vt:lpstr>RST Component Sensitives</vt:lpstr>
      <vt:lpstr>Ray Failure Maps</vt:lpstr>
      <vt:lpstr>Intro to Machine Learning (ML) for Optical Alignment</vt:lpstr>
      <vt:lpstr>First Approach: Test Small Alignment perturbations</vt:lpstr>
      <vt:lpstr>Pre-Processing the multiple LED images helps ML algorithms</vt:lpstr>
      <vt:lpstr>TWO Machine Learning Models are considered for this effort</vt:lpstr>
      <vt:lpstr>Training the algorithm</vt:lpstr>
      <vt:lpstr>Approach 1 Results </vt:lpstr>
      <vt:lpstr>Summary: Approach 1</vt:lpstr>
      <vt:lpstr>Second Approach: Increase variety and magnitude of alignment perturbations</vt:lpstr>
      <vt:lpstr>Pre-Processing</vt:lpstr>
      <vt:lpstr>Approach 2 Results</vt:lpstr>
      <vt:lpstr>Summary: Approach 2</vt:lpstr>
      <vt:lpstr>Summary &amp; Future Work</vt:lpstr>
      <vt:lpstr>Resources</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LBARBOUR</dc:creator>
  <cp:lastModifiedBy>Howard, Joseph M. (GSFC-5510)</cp:lastModifiedBy>
  <cp:revision>25</cp:revision>
  <cp:lastPrinted>2019-02-05T13:03:01Z</cp:lastPrinted>
  <dcterms:created xsi:type="dcterms:W3CDTF">2010-11-30T13:22:03Z</dcterms:created>
  <dcterms:modified xsi:type="dcterms:W3CDTF">2023-11-14T20:14:42Z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0x0101002BCD2B99A2CC53469DBC02FFC1C11DD2</vt:lpwstr>
  </property>
  <property fmtid="{D5CDD505-2E9C-101B-9397-08002B2CF9AE}" pid="3" name="MediaServiceImageTags">
    <vt:lpwstr/>
  </property>
</Properties>
</file>