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4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9" r:id="rId12"/>
    <p:sldId id="270" r:id="rId13"/>
    <p:sldId id="271" r:id="rId14"/>
    <p:sldId id="272" r:id="rId15"/>
  </p:sldIdLst>
  <p:sldSz cx="9144000" cy="5143500" type="screen16x9"/>
  <p:notesSz cx="6858000" cy="9144000"/>
  <p:embeddedFontLst>
    <p:embeddedFont>
      <p:font typeface="Raleway" pitchFamily="2" charset="77"/>
      <p:regular r:id="rId17"/>
      <p:bold r:id="rId18"/>
      <p:italic r:id="rId19"/>
      <p:boldItalic r:id="rId20"/>
    </p:embeddedFont>
    <p:embeddedFont>
      <p:font typeface="Roboto" panose="02000000000000000000" pitchFamily="2" charset="0"/>
      <p:regular r:id="rId21"/>
      <p:bold r:id="rId22"/>
      <p:italic r:id="rId23"/>
      <p:boldItalic r:id="rId24"/>
    </p:embeddedFont>
    <p:embeddedFont>
      <p:font typeface="Roboto Condensed" panose="020F0502020204030204" pitchFamily="34" charset="0"/>
      <p:regular r:id="rId25"/>
      <p:bold r:id="rId26"/>
      <p:italic r:id="rId27"/>
      <p:boldItalic r:id="rId28"/>
    </p:embeddedFont>
    <p:embeddedFont>
      <p:font typeface="Roboto Condensed Light" panose="020F0302020204030204" pitchFamily="34" charset="0"/>
      <p:regular r:id="rId29"/>
      <p:bold r:id="rId30"/>
      <p:italic r:id="rId31"/>
      <p:boldItalic r:id="rId32"/>
    </p:embeddedFont>
    <p:embeddedFont>
      <p:font typeface="Roboto Light" panose="020F0302020204030204" pitchFamily="34" charset="0"/>
      <p:regular r:id="rId33"/>
      <p:bold r:id="rId34"/>
      <p:italic r:id="rId35"/>
      <p:boldItalic r:id="rId36"/>
    </p:embeddedFont>
    <p:embeddedFont>
      <p:font typeface="Roboto Medium" panose="020F0502020204030204" pitchFamily="34" charset="0"/>
      <p:regular r:id="rId37"/>
      <p:bold r:id="rId38"/>
      <p:italic r:id="rId39"/>
      <p:boldItalic r:id="rId40"/>
    </p:embeddedFont>
    <p:embeddedFont>
      <p:font typeface="Trebuchet MS" panose="020B0703020202090204" pitchFamily="34" charset="0"/>
      <p:regular r:id="rId41"/>
      <p:bold r:id="rId42"/>
      <p:italic r:id="rId43"/>
    </p:embeddedFont>
    <p:embeddedFont>
      <p:font typeface="Verdana" panose="020B0604030504040204" pitchFamily="34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A222A59-69C5-4ED3-91F6-05E210A5193B}">
  <a:tblStyle styleId="{6A222A59-69C5-4ED3-91F6-05E210A5193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B5E2BF8-DC11-4DBA-BCF2-D048151A7CC2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>
      <p:cViewPr varScale="1">
        <p:scale>
          <a:sx n="156" d="100"/>
          <a:sy n="156" d="100"/>
        </p:scale>
        <p:origin x="808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font" Target="fonts/font23.fntdata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2" Type="http://schemas.openxmlformats.org/officeDocument/2006/relationships/font" Target="fonts/font26.fntdata"/><Relationship Id="rId47" Type="http://schemas.openxmlformats.org/officeDocument/2006/relationships/font" Target="fonts/font31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9" Type="http://schemas.openxmlformats.org/officeDocument/2006/relationships/font" Target="fonts/font13.fntdata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font" Target="fonts/font21.fntdata"/><Relationship Id="rId40" Type="http://schemas.openxmlformats.org/officeDocument/2006/relationships/font" Target="fonts/font24.fntdata"/><Relationship Id="rId45" Type="http://schemas.openxmlformats.org/officeDocument/2006/relationships/font" Target="fonts/font2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4" Type="http://schemas.openxmlformats.org/officeDocument/2006/relationships/font" Target="fonts/font2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3" Type="http://schemas.openxmlformats.org/officeDocument/2006/relationships/font" Target="fonts/font27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font" Target="fonts/font22.fntdata"/><Relationship Id="rId46" Type="http://schemas.openxmlformats.org/officeDocument/2006/relationships/font" Target="fonts/font30.fntdata"/><Relationship Id="rId20" Type="http://schemas.openxmlformats.org/officeDocument/2006/relationships/font" Target="fonts/font4.fntdata"/><Relationship Id="rId41" Type="http://schemas.openxmlformats.org/officeDocument/2006/relationships/font" Target="fonts/font2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arthdata.nasa.gov/esds/csda/commercial-datasets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7951a1deb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7951a1deb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Session Number and Title:</a:t>
            </a:r>
            <a:r>
              <a:rPr lang="en" sz="10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 IN34B: Commercial Earth Observation Data: Research and Applications II Oral </a:t>
            </a:r>
            <a:endParaRPr sz="10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Session Date and Time:</a:t>
            </a:r>
            <a:r>
              <a:rPr lang="en" sz="10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 Wednesday, 13 December 2023; 16:00 – 17:30 PST </a:t>
            </a:r>
            <a:endParaRPr sz="10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Presentation Length:</a:t>
            </a:r>
            <a:r>
              <a:rPr lang="en" sz="10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 16:40 – 16:50 PST </a:t>
            </a:r>
            <a:endParaRPr sz="1000">
              <a:solidFill>
                <a:schemeClr val="dk1"/>
              </a:solidFill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Location:</a:t>
            </a:r>
            <a:r>
              <a:rPr lang="en" sz="1000">
                <a:solidFill>
                  <a:schemeClr val="dk1"/>
                </a:solidFill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 Moscone Center, 2014 - West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9b1d60a94d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9b1d60a94d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9b1d60a94d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9b1d60a94d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7951a1deb0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7951a1deb0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8fceb9a5f1_3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8fceb9a5f1_3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https://www.earthdata.nasa.gov/esds/csda/commercial-datasets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7951a1deb0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7951a1deb0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9b1d60a94d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9b1d60a94d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dca27310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9dca27310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 Batu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7951a1deb0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27951a1deb0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29b1d60a94d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29b1d60a94d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7951a1deb0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7951a1deb0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Data in Action</a:t>
            </a:r>
            <a:endParaRPr sz="16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Communicate commercial data availability and ongoing scientific research and applications using commercial data.</a:t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Enhance search and discovery of commercial data available through the CSDA Program.</a:t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Promote community development of open source software for data use lowering the barrier to science.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a018267a4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a018267a42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Data in Action</a:t>
            </a:r>
            <a:endParaRPr sz="16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Communicate commercial data availability and ongoing scientific research and applications using commercial data.</a:t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Enhance search and discovery of commercial data available through the CSDA Program.</a:t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Promote community development of open source software for data use lowering the barrier to science.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9b1d60a94d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9b1d60a94d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9b1d60a94d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9b1d60a94d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7125" y="0"/>
            <a:ext cx="8972951" cy="44202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0" y="4414075"/>
            <a:ext cx="9190200" cy="792600"/>
          </a:xfrm>
          <a:prstGeom prst="rect">
            <a:avLst/>
          </a:prstGeom>
          <a:gradFill>
            <a:gsLst>
              <a:gs pos="0">
                <a:srgbClr val="2F8BBD"/>
              </a:gs>
              <a:gs pos="100000">
                <a:srgbClr val="8FBDD6"/>
              </a:gs>
              <a:gs pos="100000">
                <a:schemeClr val="lt2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641375" y="768200"/>
            <a:ext cx="5601000" cy="136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F5573"/>
              </a:buClr>
              <a:buSzPts val="4000"/>
              <a:buFont typeface="Roboto Medium"/>
              <a:buNone/>
              <a:defRPr sz="4000">
                <a:solidFill>
                  <a:srgbClr val="1F5573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641375" y="2240100"/>
            <a:ext cx="5982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5370"/>
              </a:buClr>
              <a:buSzPts val="2800"/>
              <a:buFont typeface="Roboto Light"/>
              <a:buNone/>
              <a:defRPr sz="2800">
                <a:solidFill>
                  <a:srgbClr val="1C537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2"/>
          </p:nvPr>
        </p:nvSpPr>
        <p:spPr>
          <a:xfrm>
            <a:off x="682825" y="2894625"/>
            <a:ext cx="2566200" cy="32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C5370"/>
              </a:buClr>
              <a:buSzPts val="1300"/>
              <a:buFont typeface="Roboto Light"/>
              <a:buNone/>
              <a:defRPr sz="1300">
                <a:solidFill>
                  <a:srgbClr val="1C537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"/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"/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"/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"/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"/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"/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"/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Roboto"/>
              <a:buNone/>
              <a:defRPr sz="9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cxnSp>
        <p:nvCxnSpPr>
          <p:cNvPr id="14" name="Google Shape;14;p2"/>
          <p:cNvCxnSpPr/>
          <p:nvPr/>
        </p:nvCxnSpPr>
        <p:spPr>
          <a:xfrm>
            <a:off x="441775" y="57475"/>
            <a:ext cx="8560500" cy="10500"/>
          </a:xfrm>
          <a:prstGeom prst="straightConnector1">
            <a:avLst/>
          </a:prstGeom>
          <a:noFill/>
          <a:ln w="19050" cap="flat" cmpd="sng">
            <a:solidFill>
              <a:srgbClr val="1F557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Google Shape;15;p2"/>
          <p:cNvSpPr/>
          <p:nvPr/>
        </p:nvSpPr>
        <p:spPr>
          <a:xfrm rot="10800000" flipH="1">
            <a:off x="-13625" y="-7450"/>
            <a:ext cx="277800" cy="5217000"/>
          </a:xfrm>
          <a:prstGeom prst="round1Rect">
            <a:avLst>
              <a:gd name="adj" fmla="val 50000"/>
            </a:avLst>
          </a:prstGeom>
          <a:solidFill>
            <a:srgbClr val="1F55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" name="Google Shape;1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48042" y="4509000"/>
            <a:ext cx="726183" cy="60275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</p:pic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64923" y="4541709"/>
            <a:ext cx="537349" cy="537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ingle Column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/>
          <p:nvPr/>
        </p:nvSpPr>
        <p:spPr>
          <a:xfrm>
            <a:off x="0" y="4771425"/>
            <a:ext cx="9183600" cy="405300"/>
          </a:xfrm>
          <a:prstGeom prst="rect">
            <a:avLst/>
          </a:prstGeom>
          <a:gradFill>
            <a:gsLst>
              <a:gs pos="0">
                <a:srgbClr val="2F8BBD"/>
              </a:gs>
              <a:gs pos="100000">
                <a:srgbClr val="8FBDD6"/>
              </a:gs>
              <a:gs pos="100000">
                <a:schemeClr val="lt2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760000" y="445025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C5370"/>
              </a:buClr>
              <a:buSzPts val="2800"/>
              <a:buFont typeface="Roboto Medium"/>
              <a:buNone/>
              <a:defRPr>
                <a:solidFill>
                  <a:srgbClr val="1C5370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897900" y="1152475"/>
            <a:ext cx="7934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●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○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Light"/>
              <a:buChar char="■"/>
              <a:defRPr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cxnSp>
        <p:nvCxnSpPr>
          <p:cNvPr id="22" name="Google Shape;22;p3"/>
          <p:cNvCxnSpPr/>
          <p:nvPr/>
        </p:nvCxnSpPr>
        <p:spPr>
          <a:xfrm>
            <a:off x="441775" y="57475"/>
            <a:ext cx="8560500" cy="10500"/>
          </a:xfrm>
          <a:prstGeom prst="straightConnector1">
            <a:avLst/>
          </a:prstGeom>
          <a:noFill/>
          <a:ln w="19050" cap="flat" cmpd="sng">
            <a:solidFill>
              <a:srgbClr val="1F557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Google Shape;23;p3"/>
          <p:cNvSpPr/>
          <p:nvPr/>
        </p:nvSpPr>
        <p:spPr>
          <a:xfrm rot="10800000" flipH="1">
            <a:off x="-13625" y="-7450"/>
            <a:ext cx="277800" cy="5184300"/>
          </a:xfrm>
          <a:prstGeom prst="round1Rect">
            <a:avLst>
              <a:gd name="adj" fmla="val 50000"/>
            </a:avLst>
          </a:prstGeom>
          <a:solidFill>
            <a:srgbClr val="1F55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96975" y="121950"/>
            <a:ext cx="405299" cy="405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891187" y="1152475"/>
            <a:ext cx="342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○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■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●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○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■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●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○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■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760000" y="445025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C5370"/>
              </a:buClr>
              <a:buSzPts val="2800"/>
              <a:buFont typeface="Roboto Medium"/>
              <a:buNone/>
              <a:defRPr>
                <a:solidFill>
                  <a:srgbClr val="1C5370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Font typeface="Roboto Medium"/>
              <a:buNone/>
              <a:defRPr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2"/>
          </p:nvPr>
        </p:nvSpPr>
        <p:spPr>
          <a:xfrm>
            <a:off x="4967087" y="1152463"/>
            <a:ext cx="342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○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lvl="2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■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lvl="3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●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lvl="4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○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lvl="5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■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lvl="6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●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lvl="7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○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lvl="8" indent="-3048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 Light"/>
              <a:buChar char="■"/>
              <a:defRPr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cxnSp>
        <p:nvCxnSpPr>
          <p:cNvPr id="29" name="Google Shape;29;p4"/>
          <p:cNvCxnSpPr/>
          <p:nvPr/>
        </p:nvCxnSpPr>
        <p:spPr>
          <a:xfrm>
            <a:off x="441775" y="57475"/>
            <a:ext cx="8560500" cy="10500"/>
          </a:xfrm>
          <a:prstGeom prst="straightConnector1">
            <a:avLst/>
          </a:prstGeom>
          <a:noFill/>
          <a:ln w="19050" cap="flat" cmpd="sng">
            <a:solidFill>
              <a:srgbClr val="1F557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" name="Google Shape;30;p4"/>
          <p:cNvSpPr/>
          <p:nvPr/>
        </p:nvSpPr>
        <p:spPr>
          <a:xfrm>
            <a:off x="0" y="4771425"/>
            <a:ext cx="9183600" cy="405300"/>
          </a:xfrm>
          <a:prstGeom prst="rect">
            <a:avLst/>
          </a:prstGeom>
          <a:gradFill>
            <a:gsLst>
              <a:gs pos="0">
                <a:srgbClr val="2F8BBD"/>
              </a:gs>
              <a:gs pos="100000">
                <a:srgbClr val="8FBDD6"/>
              </a:gs>
              <a:gs pos="100000">
                <a:schemeClr val="lt2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4"/>
          <p:cNvSpPr/>
          <p:nvPr/>
        </p:nvSpPr>
        <p:spPr>
          <a:xfrm rot="10800000" flipH="1">
            <a:off x="-13625" y="-7500"/>
            <a:ext cx="277800" cy="5189100"/>
          </a:xfrm>
          <a:prstGeom prst="round1Rect">
            <a:avLst>
              <a:gd name="adj" fmla="val 50000"/>
            </a:avLst>
          </a:prstGeom>
          <a:solidFill>
            <a:srgbClr val="1F55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" name="Google Shape;32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96975" y="121950"/>
            <a:ext cx="405299" cy="405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Image">
  <p:cSld name="ONE_COLUMN_TEX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oogle Shape;34;p5"/>
          <p:cNvCxnSpPr/>
          <p:nvPr/>
        </p:nvCxnSpPr>
        <p:spPr>
          <a:xfrm>
            <a:off x="441775" y="57475"/>
            <a:ext cx="8560500" cy="10500"/>
          </a:xfrm>
          <a:prstGeom prst="straightConnector1">
            <a:avLst/>
          </a:prstGeom>
          <a:noFill/>
          <a:ln w="19050" cap="flat" cmpd="sng">
            <a:solidFill>
              <a:srgbClr val="1F557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" name="Google Shape;35;p5"/>
          <p:cNvSpPr/>
          <p:nvPr/>
        </p:nvSpPr>
        <p:spPr>
          <a:xfrm>
            <a:off x="0" y="4771425"/>
            <a:ext cx="9183600" cy="405300"/>
          </a:xfrm>
          <a:prstGeom prst="rect">
            <a:avLst/>
          </a:prstGeom>
          <a:gradFill>
            <a:gsLst>
              <a:gs pos="0">
                <a:srgbClr val="2F8BBD"/>
              </a:gs>
              <a:gs pos="100000">
                <a:srgbClr val="8FBDD6"/>
              </a:gs>
              <a:gs pos="100000">
                <a:schemeClr val="lt2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5"/>
          <p:cNvSpPr/>
          <p:nvPr/>
        </p:nvSpPr>
        <p:spPr>
          <a:xfrm rot="10800000" flipH="1">
            <a:off x="-13625" y="-7450"/>
            <a:ext cx="277800" cy="5184300"/>
          </a:xfrm>
          <a:prstGeom prst="round1Rect">
            <a:avLst>
              <a:gd name="adj" fmla="val 50000"/>
            </a:avLst>
          </a:prstGeom>
          <a:solidFill>
            <a:srgbClr val="1F55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" name="Google Shape;37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96975" y="121950"/>
            <a:ext cx="405299" cy="405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">
  <p:cSld name="CUSTOM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64175" y="0"/>
            <a:ext cx="8879827" cy="47142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6"/>
          <p:cNvSpPr txBox="1">
            <a:spLocks noGrp="1"/>
          </p:cNvSpPr>
          <p:nvPr>
            <p:ph type="title"/>
          </p:nvPr>
        </p:nvSpPr>
        <p:spPr>
          <a:xfrm>
            <a:off x="957950" y="1674250"/>
            <a:ext cx="6636600" cy="12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C5370"/>
              </a:buClr>
              <a:buSzPts val="4000"/>
              <a:buFont typeface="Roboto Medium"/>
              <a:buNone/>
              <a:defRPr sz="4000" i="1">
                <a:solidFill>
                  <a:srgbClr val="1C5370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subTitle" idx="1"/>
          </p:nvPr>
        </p:nvSpPr>
        <p:spPr>
          <a:xfrm>
            <a:off x="992475" y="2537250"/>
            <a:ext cx="3952500" cy="6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C5370"/>
              </a:buClr>
              <a:buSzPts val="1800"/>
              <a:buFont typeface="Roboto Light"/>
              <a:buNone/>
              <a:defRPr>
                <a:solidFill>
                  <a:srgbClr val="1C5370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42" name="Google Shape;42;p6"/>
          <p:cNvCxnSpPr/>
          <p:nvPr/>
        </p:nvCxnSpPr>
        <p:spPr>
          <a:xfrm>
            <a:off x="441775" y="57475"/>
            <a:ext cx="8560500" cy="10500"/>
          </a:xfrm>
          <a:prstGeom prst="straightConnector1">
            <a:avLst/>
          </a:prstGeom>
          <a:noFill/>
          <a:ln w="19050" cap="flat" cmpd="sng">
            <a:solidFill>
              <a:srgbClr val="1F557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" name="Google Shape;43;p6"/>
          <p:cNvSpPr/>
          <p:nvPr/>
        </p:nvSpPr>
        <p:spPr>
          <a:xfrm>
            <a:off x="0" y="4414075"/>
            <a:ext cx="9172500" cy="792600"/>
          </a:xfrm>
          <a:prstGeom prst="rect">
            <a:avLst/>
          </a:prstGeom>
          <a:gradFill>
            <a:gsLst>
              <a:gs pos="0">
                <a:srgbClr val="2F8BBD"/>
              </a:gs>
              <a:gs pos="100000">
                <a:srgbClr val="8FBDD6"/>
              </a:gs>
              <a:gs pos="100000">
                <a:schemeClr val="lt2"/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6"/>
          <p:cNvSpPr/>
          <p:nvPr/>
        </p:nvSpPr>
        <p:spPr>
          <a:xfrm rot="10800000" flipH="1">
            <a:off x="-13625" y="-7450"/>
            <a:ext cx="277800" cy="5217000"/>
          </a:xfrm>
          <a:prstGeom prst="round1Rect">
            <a:avLst>
              <a:gd name="adj" fmla="val 50000"/>
            </a:avLst>
          </a:prstGeom>
          <a:solidFill>
            <a:srgbClr val="1F55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Updates">
  <p:cSld name="CUSTOM_33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377850" y="202150"/>
            <a:ext cx="8388300" cy="94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800"/>
              <a:buFont typeface="Roboto Condensed"/>
              <a:buNone/>
              <a:defRPr b="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800"/>
              <a:buFont typeface="Roboto Condensed"/>
              <a:buNone/>
              <a:defRPr b="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800"/>
              <a:buFont typeface="Roboto Condensed"/>
              <a:buNone/>
              <a:defRPr b="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800"/>
              <a:buFont typeface="Roboto Condensed"/>
              <a:buNone/>
              <a:defRPr b="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800"/>
              <a:buFont typeface="Roboto Condensed"/>
              <a:buNone/>
              <a:defRPr b="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800"/>
              <a:buFont typeface="Roboto Condensed"/>
              <a:buNone/>
              <a:defRPr b="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800"/>
              <a:buFont typeface="Roboto Condensed"/>
              <a:buNone/>
              <a:defRPr b="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1155CC"/>
              </a:buClr>
              <a:buSzPts val="2800"/>
              <a:buFont typeface="Roboto Condensed"/>
              <a:buNone/>
              <a:defRPr b="0">
                <a:solidFill>
                  <a:srgbClr val="1155CC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/>
          <p:nvPr/>
        </p:nvSpPr>
        <p:spPr>
          <a:xfrm>
            <a:off x="642050" y="1146650"/>
            <a:ext cx="8042100" cy="36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2C3E50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8" name="Google Shape;48;p7"/>
          <p:cNvSpPr/>
          <p:nvPr/>
        </p:nvSpPr>
        <p:spPr>
          <a:xfrm rot="-5400000">
            <a:off x="-2512575" y="2443250"/>
            <a:ext cx="5211600" cy="2742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1"/>
          </p:nvPr>
        </p:nvSpPr>
        <p:spPr>
          <a:xfrm>
            <a:off x="163800" y="1224100"/>
            <a:ext cx="8816400" cy="369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Font typeface="Roboto Condensed Light"/>
              <a:buChar char="●"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○"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■"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●"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○"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■"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●"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○"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Roboto Condensed Light"/>
              <a:buChar char="■"/>
              <a:defRPr>
                <a:latin typeface="Roboto Condensed Light"/>
                <a:ea typeface="Roboto Condensed Light"/>
                <a:cs typeface="Roboto Condensed Light"/>
                <a:sym typeface="Roboto Condensed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ctrTitle"/>
          </p:nvPr>
        </p:nvSpPr>
        <p:spPr>
          <a:xfrm>
            <a:off x="641375" y="1073000"/>
            <a:ext cx="7572600" cy="13608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NASA’s Commercial Smallsat Data Acquisition (CSDA) Program Data System Services</a:t>
            </a:r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subTitle" idx="1"/>
          </p:nvPr>
        </p:nvSpPr>
        <p:spPr>
          <a:xfrm>
            <a:off x="641375" y="2544900"/>
            <a:ext cx="5826900" cy="145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2000"/>
              <a:t>Aaron Kaulfus</a:t>
            </a:r>
            <a:r>
              <a:rPr lang="en" sz="2000" baseline="30000"/>
              <a:t>1</a:t>
            </a:r>
            <a:r>
              <a:rPr lang="en" sz="2000"/>
              <a:t>, Helen Parache</a:t>
            </a:r>
            <a:r>
              <a:rPr lang="en" sz="2000" baseline="30000"/>
              <a:t>1</a:t>
            </a:r>
            <a:r>
              <a:rPr lang="en" sz="2000"/>
              <a:t>, Manil Maskey</a:t>
            </a:r>
            <a:r>
              <a:rPr lang="en" sz="2000" baseline="30000"/>
              <a:t>1</a:t>
            </a:r>
            <a:r>
              <a:rPr lang="en" sz="2000"/>
              <a:t>, Alfreda Hall</a:t>
            </a:r>
            <a:r>
              <a:rPr lang="en" sz="2000" baseline="30000"/>
              <a:t>2</a:t>
            </a:r>
            <a:r>
              <a:rPr lang="en" sz="2000"/>
              <a:t>, Sandra Blevins</a:t>
            </a:r>
            <a:r>
              <a:rPr lang="en" sz="2000" baseline="30000"/>
              <a:t>2</a:t>
            </a:r>
            <a:endParaRPr sz="2000"/>
          </a:p>
          <a:p>
            <a:pPr marL="0" lvl="0" indent="0" algn="l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935"/>
              <a:buNone/>
            </a:pPr>
            <a:r>
              <a:rPr lang="en" sz="2000" baseline="30000"/>
              <a:t>1</a:t>
            </a:r>
            <a:r>
              <a:rPr lang="en" sz="2000"/>
              <a:t>NASA MSFC, </a:t>
            </a:r>
            <a:r>
              <a:rPr lang="en" sz="2000" baseline="30000"/>
              <a:t>2</a:t>
            </a:r>
            <a:r>
              <a:rPr lang="en" sz="2000"/>
              <a:t>NASA GSFC</a:t>
            </a:r>
            <a:endParaRPr sz="2000"/>
          </a:p>
        </p:txBody>
      </p:sp>
      <p:sp>
        <p:nvSpPr>
          <p:cNvPr id="56" name="Google Shape;56;p8"/>
          <p:cNvSpPr txBox="1">
            <a:spLocks noGrp="1"/>
          </p:cNvSpPr>
          <p:nvPr>
            <p:ph type="subTitle" idx="2"/>
          </p:nvPr>
        </p:nvSpPr>
        <p:spPr>
          <a:xfrm>
            <a:off x="641375" y="4429700"/>
            <a:ext cx="6160800" cy="32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70"/>
              <a:buFont typeface="Arial"/>
              <a:buNone/>
            </a:pPr>
            <a:r>
              <a:rPr lang="en" sz="1242">
                <a:solidFill>
                  <a:schemeClr val="dk1"/>
                </a:solidFill>
              </a:rPr>
              <a:t>13 December 2023</a:t>
            </a:r>
            <a:endParaRPr sz="1242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1242">
                <a:solidFill>
                  <a:schemeClr val="dk1"/>
                </a:solidFill>
              </a:rPr>
              <a:t>IN34B: Commercial Earth Observation Data: Research and Applications</a:t>
            </a:r>
            <a:endParaRPr sz="1242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770"/>
              <a:buNone/>
            </a:pPr>
            <a:r>
              <a:rPr lang="en" sz="1242">
                <a:solidFill>
                  <a:schemeClr val="dk1"/>
                </a:solidFill>
              </a:rPr>
              <a:t>American Geophysical Union  Annual Meeting 2023; San Francisco, CA</a:t>
            </a:r>
            <a:endParaRPr sz="1242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>
            <a:spLocks noGrp="1"/>
          </p:cNvSpPr>
          <p:nvPr>
            <p:ph type="title"/>
          </p:nvPr>
        </p:nvSpPr>
        <p:spPr>
          <a:xfrm>
            <a:off x="760000" y="445025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CSDA Program Overview</a:t>
            </a:r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body" idx="1"/>
          </p:nvPr>
        </p:nvSpPr>
        <p:spPr>
          <a:xfrm>
            <a:off x="897900" y="1152475"/>
            <a:ext cx="7934400" cy="379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434343"/>
                </a:solidFill>
              </a:rPr>
              <a:t>Pilot Program established in November 2017, transitioned to a sustained Program in early 2020</a:t>
            </a:r>
            <a:endParaRPr sz="140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 b="1">
                <a:solidFill>
                  <a:srgbClr val="434343"/>
                </a:solidFill>
              </a:rPr>
              <a:t>Objectives:</a:t>
            </a:r>
            <a:endParaRPr sz="1400" b="1">
              <a:solidFill>
                <a:srgbClr val="434343"/>
              </a:solidFill>
            </a:endParaRPr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●"/>
            </a:pPr>
            <a:r>
              <a:rPr lang="en" sz="1400">
                <a:solidFill>
                  <a:srgbClr val="434343"/>
                </a:solidFill>
              </a:rPr>
              <a:t>Establish </a:t>
            </a:r>
            <a:r>
              <a:rPr lang="en" sz="1400" b="1">
                <a:solidFill>
                  <a:srgbClr val="434343"/>
                </a:solidFill>
              </a:rPr>
              <a:t>continuous and repeatable processes</a:t>
            </a:r>
            <a:r>
              <a:rPr lang="en" sz="1400">
                <a:solidFill>
                  <a:srgbClr val="434343"/>
                </a:solidFill>
              </a:rPr>
              <a:t> to onramp new commercial data vendors and evaluate data for its potential to advance NASA’s Earth science research and application activities</a:t>
            </a:r>
            <a:endParaRPr sz="1400">
              <a:solidFill>
                <a:srgbClr val="43434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●"/>
            </a:pPr>
            <a:r>
              <a:rPr lang="en" sz="1400">
                <a:solidFill>
                  <a:srgbClr val="434343"/>
                </a:solidFill>
              </a:rPr>
              <a:t>Enable the sustained use of purchased data for broader </a:t>
            </a:r>
            <a:r>
              <a:rPr lang="en" sz="1400" b="1">
                <a:solidFill>
                  <a:srgbClr val="434343"/>
                </a:solidFill>
              </a:rPr>
              <a:t>use and dissemination by the Earth scientific community</a:t>
            </a:r>
            <a:endParaRPr sz="1400" b="1">
              <a:solidFill>
                <a:srgbClr val="43434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●"/>
            </a:pPr>
            <a:r>
              <a:rPr lang="en" sz="1400">
                <a:solidFill>
                  <a:srgbClr val="434343"/>
                </a:solidFill>
              </a:rPr>
              <a:t>Ensure long-term data preservation through the establishment of </a:t>
            </a:r>
            <a:r>
              <a:rPr lang="en" sz="1400" b="1">
                <a:solidFill>
                  <a:srgbClr val="434343"/>
                </a:solidFill>
              </a:rPr>
              <a:t>data management processes</a:t>
            </a:r>
            <a:r>
              <a:rPr lang="en" sz="1400">
                <a:solidFill>
                  <a:srgbClr val="434343"/>
                </a:solidFill>
              </a:rPr>
              <a:t> and systems to support rapid evaluation, access and distribution of purchased data, and long-term access to purchased data for scientific reproducibility</a:t>
            </a:r>
            <a:endParaRPr sz="1400">
              <a:solidFill>
                <a:srgbClr val="434343"/>
              </a:solidFill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●"/>
            </a:pPr>
            <a:r>
              <a:rPr lang="en" sz="1400" b="1">
                <a:solidFill>
                  <a:srgbClr val="434343"/>
                </a:solidFill>
              </a:rPr>
              <a:t>Coordinate</a:t>
            </a:r>
            <a:r>
              <a:rPr lang="en" sz="1400">
                <a:solidFill>
                  <a:srgbClr val="434343"/>
                </a:solidFill>
              </a:rPr>
              <a:t> with other </a:t>
            </a:r>
            <a:r>
              <a:rPr lang="en" sz="1400" b="1">
                <a:solidFill>
                  <a:srgbClr val="434343"/>
                </a:solidFill>
              </a:rPr>
              <a:t>U.S. Government agencies</a:t>
            </a:r>
            <a:r>
              <a:rPr lang="en" sz="1400">
                <a:solidFill>
                  <a:srgbClr val="434343"/>
                </a:solidFill>
              </a:rPr>
              <a:t> and international partners on the evaluation and scientific use of commercial data</a:t>
            </a:r>
            <a:endParaRPr sz="1400">
              <a:solidFill>
                <a:srgbClr val="434343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400" b="1" u="sng">
                <a:solidFill>
                  <a:srgbClr val="434343"/>
                </a:solidFill>
              </a:rPr>
              <a:t>https://earthdata.nasa.gov/csda</a:t>
            </a:r>
            <a:endParaRPr sz="1400" b="1" u="sng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10"/>
          <p:cNvGrpSpPr/>
          <p:nvPr/>
        </p:nvGrpSpPr>
        <p:grpSpPr>
          <a:xfrm>
            <a:off x="5843620" y="1189775"/>
            <a:ext cx="3250825" cy="3483050"/>
            <a:chOff x="5632317" y="1189775"/>
            <a:chExt cx="3305700" cy="3483050"/>
          </a:xfrm>
        </p:grpSpPr>
        <p:sp>
          <p:nvSpPr>
            <p:cNvPr id="68" name="Google Shape;68;p10"/>
            <p:cNvSpPr/>
            <p:nvPr/>
          </p:nvSpPr>
          <p:spPr>
            <a:xfrm>
              <a:off x="5632317" y="1189775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rgbClr val="307BF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Long-term Sustained Use 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9" name="Google Shape;69;p10"/>
            <p:cNvSpPr txBox="1"/>
            <p:nvPr/>
          </p:nvSpPr>
          <p:spPr>
            <a:xfrm>
              <a:off x="5899687" y="2057125"/>
              <a:ext cx="27894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228600" lvl="0" indent="-2286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Char char="•"/>
              </a:pPr>
              <a:r>
                <a:rPr lang="en">
                  <a:solidFill>
                    <a:schemeClr val="dk1"/>
                  </a:solidFill>
                </a:rPr>
                <a:t>Users first search whether the desired data is already available in NASA catalog </a:t>
              </a:r>
              <a:endParaRPr>
                <a:solidFill>
                  <a:schemeClr val="dk1"/>
                </a:solidFill>
              </a:endParaRPr>
            </a:p>
            <a:p>
              <a:pPr marL="228600" lvl="0" indent="-228600" algn="l" rtl="0"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Char char="•"/>
              </a:pPr>
              <a:r>
                <a:rPr lang="en">
                  <a:solidFill>
                    <a:schemeClr val="dk1"/>
                  </a:solidFill>
                </a:rPr>
                <a:t>Users will directly interact with vendors for new orders</a:t>
              </a:r>
              <a:endParaRPr>
                <a:solidFill>
                  <a:schemeClr val="dk1"/>
                </a:solidFill>
              </a:endParaRPr>
            </a:p>
            <a:p>
              <a:pPr marL="228600" lvl="0" indent="-228600" algn="l" rtl="0"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Char char="•"/>
              </a:pPr>
              <a:r>
                <a:rPr lang="en">
                  <a:solidFill>
                    <a:schemeClr val="dk1"/>
                  </a:solidFill>
                </a:rPr>
                <a:t>Earthdata cloud will host the data long-term and provide an egress solution</a:t>
              </a:r>
              <a:endParaRPr>
                <a:solidFill>
                  <a:schemeClr val="dk1"/>
                </a:solidFill>
              </a:endParaRPr>
            </a:p>
            <a:p>
              <a:pPr marL="228600" lvl="0" indent="-228600" algn="l" rtl="0"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Char char="•"/>
              </a:pPr>
              <a:r>
                <a:rPr lang="en">
                  <a:solidFill>
                    <a:schemeClr val="dk1"/>
                  </a:solidFill>
                </a:rPr>
                <a:t>Make data available to approved researchers </a:t>
              </a:r>
              <a:endParaRPr>
                <a:solidFill>
                  <a:schemeClr val="dk1"/>
                </a:solidFill>
              </a:endParaRPr>
            </a:p>
            <a:p>
              <a:pPr marL="742950" lvl="0" indent="-231775" algn="l" rtl="0"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Char char="•"/>
              </a:pPr>
              <a:r>
                <a:rPr lang="en">
                  <a:solidFill>
                    <a:schemeClr val="dk1"/>
                  </a:solidFill>
                </a:rPr>
                <a:t>Verify users</a:t>
              </a:r>
              <a:endParaRPr sz="1200" b="1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0" name="Google Shape;70;p10"/>
          <p:cNvGrpSpPr/>
          <p:nvPr/>
        </p:nvGrpSpPr>
        <p:grpSpPr>
          <a:xfrm>
            <a:off x="3200130" y="1189775"/>
            <a:ext cx="3250825" cy="3456750"/>
            <a:chOff x="2944204" y="1189775"/>
            <a:chExt cx="3305700" cy="3456750"/>
          </a:xfrm>
        </p:grpSpPr>
        <p:sp>
          <p:nvSpPr>
            <p:cNvPr id="71" name="Google Shape;71;p10"/>
            <p:cNvSpPr/>
            <p:nvPr/>
          </p:nvSpPr>
          <p:spPr>
            <a:xfrm>
              <a:off x="2944204" y="1189775"/>
              <a:ext cx="3305700" cy="669000"/>
            </a:xfrm>
            <a:prstGeom prst="chevron">
              <a:avLst>
                <a:gd name="adj" fmla="val 50000"/>
              </a:avLst>
            </a:prstGeom>
            <a:solidFill>
              <a:srgbClr val="0D5D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Transition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2" name="Google Shape;72;p10"/>
            <p:cNvSpPr txBox="1"/>
            <p:nvPr/>
          </p:nvSpPr>
          <p:spPr>
            <a:xfrm>
              <a:off x="3211573" y="2030825"/>
              <a:ext cx="27894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228600" lvl="0" indent="-2286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Char char="•"/>
              </a:pPr>
              <a:r>
                <a:rPr lang="en">
                  <a:solidFill>
                    <a:schemeClr val="dk1"/>
                  </a:solidFill>
                </a:rPr>
                <a:t>Manage and archive </a:t>
              </a:r>
              <a:r>
                <a:rPr lang="en" b="1">
                  <a:solidFill>
                    <a:schemeClr val="dk1"/>
                  </a:solidFill>
                </a:rPr>
                <a:t>mirrored</a:t>
              </a:r>
              <a:r>
                <a:rPr lang="en">
                  <a:solidFill>
                    <a:schemeClr val="dk1"/>
                  </a:solidFill>
                </a:rPr>
                <a:t> data in NASA cloud</a:t>
              </a:r>
              <a:endParaRPr>
                <a:solidFill>
                  <a:schemeClr val="dk1"/>
                </a:solidFill>
              </a:endParaRPr>
            </a:p>
            <a:p>
              <a:pPr marL="228600" lvl="0" indent="-228600" algn="l" rtl="0"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Char char="•"/>
              </a:pPr>
              <a:r>
                <a:rPr lang="en">
                  <a:solidFill>
                    <a:schemeClr val="dk1"/>
                  </a:solidFill>
                </a:rPr>
                <a:t>Provide search and access to the data (SDX)</a:t>
              </a:r>
              <a:endParaRPr>
                <a:solidFill>
                  <a:schemeClr val="dk1"/>
                </a:solidFill>
              </a:endParaRPr>
            </a:p>
            <a:p>
              <a:pPr marL="228600" lvl="0" indent="-228600" algn="l" rtl="0"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Char char="•"/>
              </a:pPr>
              <a:r>
                <a:rPr lang="en">
                  <a:solidFill>
                    <a:schemeClr val="dk1"/>
                  </a:solidFill>
                </a:rPr>
                <a:t>Make data available to approved researchers</a:t>
              </a:r>
              <a:endParaRPr>
                <a:solidFill>
                  <a:schemeClr val="dk1"/>
                </a:solidFill>
              </a:endParaRPr>
            </a:p>
            <a:p>
              <a:pPr marL="685800" lvl="1" indent="-228600" algn="l" rtl="0"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Char char="•"/>
              </a:pPr>
              <a:r>
                <a:rPr lang="en">
                  <a:solidFill>
                    <a:schemeClr val="dk1"/>
                  </a:solidFill>
                </a:rPr>
                <a:t>Verify users</a:t>
              </a:r>
              <a:endParaRPr>
                <a:solidFill>
                  <a:schemeClr val="dk1"/>
                </a:solidFill>
              </a:endParaRPr>
            </a:p>
            <a:p>
              <a:pPr marL="685800" lvl="1" indent="-228600" algn="l" rtl="0"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Char char="•"/>
              </a:pPr>
              <a:r>
                <a:rPr lang="en">
                  <a:solidFill>
                    <a:schemeClr val="dk1"/>
                  </a:solidFill>
                </a:rPr>
                <a:t>Validate quotas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3" name="Google Shape;73;p10"/>
          <p:cNvGrpSpPr/>
          <p:nvPr/>
        </p:nvGrpSpPr>
        <p:grpSpPr>
          <a:xfrm>
            <a:off x="304800" y="1189989"/>
            <a:ext cx="3488021" cy="3482836"/>
            <a:chOff x="0" y="1189989"/>
            <a:chExt cx="3546900" cy="3482836"/>
          </a:xfrm>
        </p:grpSpPr>
        <p:sp>
          <p:nvSpPr>
            <p:cNvPr id="74" name="Google Shape;74;p10"/>
            <p:cNvSpPr/>
            <p:nvPr/>
          </p:nvSpPr>
          <p:spPr>
            <a:xfrm>
              <a:off x="0" y="1189989"/>
              <a:ext cx="3546900" cy="669000"/>
            </a:xfrm>
            <a:prstGeom prst="homePlate">
              <a:avLst>
                <a:gd name="adj" fmla="val 50000"/>
              </a:avLst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Evaluation</a:t>
              </a:r>
              <a:endParaRPr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75" name="Google Shape;75;p10"/>
            <p:cNvSpPr txBox="1"/>
            <p:nvPr/>
          </p:nvSpPr>
          <p:spPr>
            <a:xfrm>
              <a:off x="378757" y="2057125"/>
              <a:ext cx="2789400" cy="261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228600" lvl="0" indent="-22860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Char char="•"/>
              </a:pPr>
              <a:r>
                <a:rPr lang="en">
                  <a:solidFill>
                    <a:schemeClr val="dk1"/>
                  </a:solidFill>
                </a:rPr>
                <a:t>PIs directly interact with vendors to request and access data </a:t>
              </a:r>
              <a:endParaRPr>
                <a:solidFill>
                  <a:schemeClr val="dk1"/>
                </a:solidFill>
              </a:endParaRPr>
            </a:p>
            <a:p>
              <a:pPr marL="228600" lvl="0" indent="-228600" algn="l" rtl="0"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Char char="•"/>
              </a:pPr>
              <a:r>
                <a:rPr lang="en">
                  <a:solidFill>
                    <a:schemeClr val="dk1"/>
                  </a:solidFill>
                </a:rPr>
                <a:t>Vendors provide an inventory of requested data</a:t>
              </a:r>
              <a:endParaRPr>
                <a:solidFill>
                  <a:schemeClr val="dk1"/>
                </a:solidFill>
              </a:endParaRPr>
            </a:p>
            <a:p>
              <a:pPr marL="228600" lvl="0" indent="-228600" algn="l" rtl="0">
                <a:spcBef>
                  <a:spcPts val="40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Char char="•"/>
              </a:pPr>
              <a:r>
                <a:rPr lang="en">
                  <a:solidFill>
                    <a:schemeClr val="dk1"/>
                  </a:solidFill>
                </a:rPr>
                <a:t>NASA mirrors data</a:t>
              </a:r>
              <a:endParaRPr sz="120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760000" y="445025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Management Overview at MSFC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title"/>
          </p:nvPr>
        </p:nvSpPr>
        <p:spPr>
          <a:xfrm>
            <a:off x="760000" y="445025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Verification</a:t>
            </a:r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body" idx="1"/>
          </p:nvPr>
        </p:nvSpPr>
        <p:spPr>
          <a:xfrm>
            <a:off x="897900" y="1152475"/>
            <a:ext cx="5116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All prospective users are subject to authorization prior to approving any data distribution request</a:t>
            </a:r>
            <a:endParaRPr sz="1400"/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sz="1400"/>
              <a:t>Agree to the vendor specific </a:t>
            </a:r>
            <a:r>
              <a:rPr lang="en" sz="1400" i="1"/>
              <a:t>science use</a:t>
            </a:r>
            <a:r>
              <a:rPr lang="en" sz="1400"/>
              <a:t> EULA 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sz="1400"/>
              <a:t>Ability to copy, store, share and use data and derivatives including in scientific and technical articles and publishing academic, technical or professional journals, symposia proceedings, or similar works.</a:t>
            </a:r>
            <a:endParaRPr/>
          </a:p>
        </p:txBody>
      </p:sp>
      <p:pic>
        <p:nvPicPr>
          <p:cNvPr id="83" name="Google Shape;83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4626" y="585625"/>
            <a:ext cx="2817774" cy="409857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4" name="Google Shape;84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3687" y="3249600"/>
            <a:ext cx="3845225" cy="151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" name="Google Shape;89;p12"/>
          <p:cNvGraphicFramePr/>
          <p:nvPr/>
        </p:nvGraphicFramePr>
        <p:xfrm>
          <a:off x="463163" y="1102725"/>
          <a:ext cx="8538275" cy="3330135"/>
        </p:xfrm>
        <a:graphic>
          <a:graphicData uri="http://schemas.openxmlformats.org/drawingml/2006/table">
            <a:tbl>
              <a:tblPr>
                <a:noFill/>
                <a:tableStyleId>{6A222A59-69C5-4ED3-91F6-05E210A5193B}</a:tableStyleId>
              </a:tblPr>
              <a:tblGrid>
                <a:gridCol w="14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3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46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31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Vendor</a:t>
                      </a:r>
                      <a:endParaRPr sz="9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Constellations/ Products</a:t>
                      </a:r>
                      <a:endParaRPr sz="9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Availability Dates</a:t>
                      </a:r>
                      <a:endParaRPr sz="9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E1F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Spatial Resolution</a:t>
                      </a:r>
                      <a:endParaRPr sz="900" b="1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6E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900">
                <a:tc row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Planet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PlanetScope, RapidEye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12/31/2005 - Present 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3 - 6.5 m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9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SkySat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3/10/2015 – 12/12/2019 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&lt; 1 m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56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Spire Global, Inc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GNSS Radio Occultation and Grazing Angle Reflectometry, Satellite Precise Orbit Determination and Satellite Attitude, Total Electron Content, Ionospheric Profiles, Scintillation, Magnetometer, Bistatic radar, Ocean Winds, Soil Moisture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9/24/2018 - 4/18/2019 (partial)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11/1/2019 - Present (all)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6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Maxar Technologies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Worldview 1-4, GeoEye-1, QuickBird, IKONOS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10/24/1999 - Present 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0.31 - 4.0 m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8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Teledyne Brown Engineering, Inc.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DESIS L1B, L1C, and L2A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11/21/2018 - Present 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30 m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24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EarthDEM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Individual strips and Mosaics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2009 - Present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2 m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5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Airbus U.S.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TerraSAR-X, TanDEM-X, PAZ X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11/19/2007 - 11/4/2022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Raleway"/>
                          <a:ea typeface="Raleway"/>
                          <a:cs typeface="Raleway"/>
                          <a:sym typeface="Raleway"/>
                        </a:rPr>
                        <a:t>&lt;1 - 50 m</a:t>
                      </a:r>
                      <a:endParaRPr sz="1000">
                        <a:latin typeface="Raleway"/>
                        <a:ea typeface="Raleway"/>
                        <a:cs typeface="Raleway"/>
                        <a:sym typeface="Raleway"/>
                      </a:endParaRPr>
                    </a:p>
                  </a:txBody>
                  <a:tcPr marL="91450" marR="91450" marT="91450" marB="9145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0" name="Google Shape;90;p12"/>
          <p:cNvSpPr txBox="1"/>
          <p:nvPr/>
        </p:nvSpPr>
        <p:spPr>
          <a:xfrm>
            <a:off x="463175" y="4384700"/>
            <a:ext cx="5766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latin typeface="Roboto"/>
                <a:ea typeface="Roboto"/>
                <a:cs typeface="Roboto"/>
                <a:sym typeface="Roboto"/>
              </a:rPr>
              <a:t>https://www.earthdata.nasa.gov/esds/csda/commercial-datasets</a:t>
            </a:r>
            <a:endParaRPr u="sng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12"/>
          <p:cNvSpPr txBox="1">
            <a:spLocks noGrp="1"/>
          </p:cNvSpPr>
          <p:nvPr>
            <p:ph type="title"/>
          </p:nvPr>
        </p:nvSpPr>
        <p:spPr>
          <a:xfrm>
            <a:off x="760000" y="445025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Available Data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3"/>
          <p:cNvSpPr txBox="1">
            <a:spLocks noGrp="1"/>
          </p:cNvSpPr>
          <p:nvPr>
            <p:ph type="title"/>
          </p:nvPr>
        </p:nvSpPr>
        <p:spPr>
          <a:xfrm>
            <a:off x="760000" y="445025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Publication - Information Assessments</a:t>
            </a:r>
            <a:endParaRPr/>
          </a:p>
        </p:txBody>
      </p:sp>
      <p:pic>
        <p:nvPicPr>
          <p:cNvPr id="97" name="Google Shape;9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65838" y="3351000"/>
            <a:ext cx="5612350" cy="137782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3"/>
          <p:cNvSpPr txBox="1">
            <a:spLocks noGrp="1"/>
          </p:cNvSpPr>
          <p:nvPr>
            <p:ph type="body" idx="1"/>
          </p:nvPr>
        </p:nvSpPr>
        <p:spPr>
          <a:xfrm>
            <a:off x="897900" y="1000075"/>
            <a:ext cx="7934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Developed metadata and information evaluation framework to assess data system integration readiness of vendors</a:t>
            </a:r>
            <a:endParaRPr/>
          </a:p>
        </p:txBody>
      </p:sp>
      <p:graphicFrame>
        <p:nvGraphicFramePr>
          <p:cNvPr id="99" name="Google Shape;99;p13"/>
          <p:cNvGraphicFramePr/>
          <p:nvPr/>
        </p:nvGraphicFramePr>
        <p:xfrm>
          <a:off x="2285738" y="2026500"/>
          <a:ext cx="4572525" cy="1257300"/>
        </p:xfrm>
        <a:graphic>
          <a:graphicData uri="http://schemas.openxmlformats.org/drawingml/2006/table">
            <a:tbl>
              <a:tblPr>
                <a:noFill/>
                <a:tableStyleId>{AB5E2BF8-DC11-4DBA-BCF2-D048151A7CC2}</a:tableStyleId>
              </a:tblPr>
              <a:tblGrid>
                <a:gridCol w="102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1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6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71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333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Type</a:t>
                      </a:r>
                      <a:endParaRPr sz="900"/>
                    </a:p>
                  </a:txBody>
                  <a:tcPr marL="25400" marR="25400" marT="25400" marB="25400" anchor="b"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CSDA Program Required files</a:t>
                      </a:r>
                      <a:endParaRPr sz="900"/>
                    </a:p>
                  </a:txBody>
                  <a:tcPr marL="25400" marR="25400" marT="25400" marB="25400" anchor="b"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Required For CSDA Data System</a:t>
                      </a:r>
                      <a:endParaRPr sz="900"/>
                    </a:p>
                  </a:txBody>
                  <a:tcPr marL="25400" marR="25400" marT="25400" marB="25400" anchor="b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>
                          <a:solidFill>
                            <a:schemeClr val="dk1"/>
                          </a:solidFill>
                        </a:rPr>
                        <a:t>Information Required From Vendors</a:t>
                      </a:r>
                      <a:endParaRPr sz="900"/>
                    </a:p>
                  </a:txBody>
                  <a:tcPr marL="25400" marR="25400" marT="25400" marB="25400" anchor="b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900" b="1">
                          <a:solidFill>
                            <a:schemeClr val="dk1"/>
                          </a:solidFill>
                        </a:rPr>
                        <a:t>Recommendation for vendor</a:t>
                      </a:r>
                      <a:endParaRPr sz="900"/>
                    </a:p>
                  </a:txBody>
                  <a:tcPr marL="25400" marR="25400" marT="25400" marB="25400" anchor="b"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28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Metadata</a:t>
                      </a:r>
                      <a:endParaRPr sz="900" b="1"/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25400" marR="25400" marT="25400" marB="2540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25400" marR="25400" marT="25400" marB="2540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25400" marR="25400" marT="25400" marB="2540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Documentation</a:t>
                      </a:r>
                      <a:endParaRPr sz="900" b="1"/>
                    </a:p>
                  </a:txBody>
                  <a:tcPr marL="25400" marR="25400" marT="25400" marB="25400" anchor="b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25400" marR="25400" marT="25400" marB="25400" anchor="b"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25400" marR="25400" marT="25400" marB="2540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25400" marR="25400" marT="25400" marB="2540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25400" marR="25400" marT="25400" marB="2540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2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 b="1"/>
                        <a:t>Other</a:t>
                      </a:r>
                      <a:endParaRPr sz="900" b="1"/>
                    </a:p>
                  </a:txBody>
                  <a:tcPr marL="25400" marR="25400" marT="25400" marB="25400" anchor="b"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25400" marR="25400" marT="25400" marB="2540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25400" marR="25400" marT="25400" marB="2540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25400" marR="25400" marT="25400" marB="25400" anchor="b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300"/>
                    </a:p>
                  </a:txBody>
                  <a:tcPr marL="25400" marR="25400" marT="25400" marB="2540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0" name="Google Shape;100;p13"/>
          <p:cNvSpPr txBox="1"/>
          <p:nvPr/>
        </p:nvSpPr>
        <p:spPr>
          <a:xfrm>
            <a:off x="2314504" y="1705075"/>
            <a:ext cx="45438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Evaluation Framework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 txBox="1">
            <a:spLocks noGrp="1"/>
          </p:cNvSpPr>
          <p:nvPr>
            <p:ph type="title"/>
          </p:nvPr>
        </p:nvSpPr>
        <p:spPr>
          <a:xfrm>
            <a:off x="760000" y="445025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Publication - Vendor Management</a:t>
            </a:r>
            <a:endParaRPr/>
          </a:p>
        </p:txBody>
      </p:sp>
      <p:pic>
        <p:nvPicPr>
          <p:cNvPr id="106" name="Google Shape;10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9975" y="1254837"/>
            <a:ext cx="5844050" cy="2633824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4"/>
          <p:cNvSpPr txBox="1">
            <a:spLocks noGrp="1"/>
          </p:cNvSpPr>
          <p:nvPr>
            <p:ph type="body" idx="1"/>
          </p:nvPr>
        </p:nvSpPr>
        <p:spPr>
          <a:xfrm>
            <a:off x="897900" y="1000075"/>
            <a:ext cx="2312100" cy="3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/>
              <a:t>Automatically create or update resources, workflows, interfaces for new data publication</a:t>
            </a:r>
            <a:endParaRPr sz="1400"/>
          </a:p>
          <a:p>
            <a:pPr marL="457200" lvl="0" indent="-317500" algn="l" rtl="0">
              <a:spcBef>
                <a:spcPts val="12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Create data delivery S3 buckets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Initiate metadata conversion workflows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Update SDX Home, Explore, and User Guide </a:t>
            </a:r>
            <a:endParaRPr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763" y="1430573"/>
            <a:ext cx="4792770" cy="2673575"/>
          </a:xfrm>
          <a:prstGeom prst="rect">
            <a:avLst/>
          </a:prstGeom>
          <a:noFill/>
          <a:ln w="19050" cap="flat" cmpd="sng">
            <a:solidFill>
              <a:srgbClr val="1F557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45" name="Google Shape;145;p17"/>
          <p:cNvSpPr txBox="1">
            <a:spLocks noGrp="1"/>
          </p:cNvSpPr>
          <p:nvPr>
            <p:ph type="title"/>
          </p:nvPr>
        </p:nvSpPr>
        <p:spPr>
          <a:xfrm>
            <a:off x="760000" y="445025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Smallsat Data Explorer (SDX)</a:t>
            </a:r>
            <a:endParaRPr/>
          </a:p>
        </p:txBody>
      </p:sp>
      <p:sp>
        <p:nvSpPr>
          <p:cNvPr id="146" name="Google Shape;146;p17"/>
          <p:cNvSpPr txBox="1"/>
          <p:nvPr/>
        </p:nvSpPr>
        <p:spPr>
          <a:xfrm rot="-5400000">
            <a:off x="257775" y="1561450"/>
            <a:ext cx="708300" cy="421500"/>
          </a:xfrm>
          <a:prstGeom prst="rect">
            <a:avLst/>
          </a:prstGeom>
          <a:noFill/>
          <a:ln w="38100" cap="flat" cmpd="sng">
            <a:solidFill>
              <a:srgbClr val="6AA84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/>
              <a:t>Menu</a:t>
            </a:r>
            <a:endParaRPr sz="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/>
          </a:p>
        </p:txBody>
      </p:sp>
      <p:grpSp>
        <p:nvGrpSpPr>
          <p:cNvPr id="147" name="Google Shape;147;p17"/>
          <p:cNvGrpSpPr/>
          <p:nvPr/>
        </p:nvGrpSpPr>
        <p:grpSpPr>
          <a:xfrm>
            <a:off x="600775" y="1418051"/>
            <a:ext cx="5107425" cy="2922619"/>
            <a:chOff x="3476979" y="1293021"/>
            <a:chExt cx="5853782" cy="3330620"/>
          </a:xfrm>
        </p:grpSpPr>
        <p:sp>
          <p:nvSpPr>
            <p:cNvPr id="148" name="Google Shape;148;p17"/>
            <p:cNvSpPr txBox="1"/>
            <p:nvPr/>
          </p:nvSpPr>
          <p:spPr>
            <a:xfrm>
              <a:off x="3476979" y="4300540"/>
              <a:ext cx="54930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/>
                <a:t>CSDA Smallsat Data Explorer (SDX) with thumbnails from Airbus U.S. displayed</a:t>
              </a:r>
              <a:endParaRPr sz="700"/>
            </a:p>
          </p:txBody>
        </p:sp>
        <p:sp>
          <p:nvSpPr>
            <p:cNvPr id="149" name="Google Shape;149;p17"/>
            <p:cNvSpPr txBox="1"/>
            <p:nvPr/>
          </p:nvSpPr>
          <p:spPr>
            <a:xfrm rot="5400000">
              <a:off x="7715526" y="1497321"/>
              <a:ext cx="1732200" cy="1323600"/>
            </a:xfrm>
            <a:prstGeom prst="rect">
              <a:avLst/>
            </a:prstGeom>
            <a:noFill/>
            <a:ln w="38100" cap="flat" cmpd="sng">
              <a:solidFill>
                <a:srgbClr val="6AA84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/>
                <a:t>Faceted Search Options</a:t>
              </a:r>
              <a:endParaRPr sz="6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4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</p:txBody>
        </p:sp>
        <p:sp>
          <p:nvSpPr>
            <p:cNvPr id="150" name="Google Shape;150;p17"/>
            <p:cNvSpPr txBox="1"/>
            <p:nvPr/>
          </p:nvSpPr>
          <p:spPr>
            <a:xfrm rot="5400000">
              <a:off x="8120112" y="3130964"/>
              <a:ext cx="616800" cy="1804500"/>
            </a:xfrm>
            <a:prstGeom prst="rect">
              <a:avLst/>
            </a:prstGeom>
            <a:noFill/>
            <a:ln w="38100" cap="flat" cmpd="sng">
              <a:solidFill>
                <a:srgbClr val="6AA84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/>
                <a:t>Data Download</a:t>
              </a:r>
              <a:endParaRPr sz="6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</p:txBody>
        </p:sp>
        <p:sp>
          <p:nvSpPr>
            <p:cNvPr id="151" name="Google Shape;151;p17"/>
            <p:cNvSpPr txBox="1"/>
            <p:nvPr/>
          </p:nvSpPr>
          <p:spPr>
            <a:xfrm>
              <a:off x="3692567" y="3015384"/>
              <a:ext cx="3825000" cy="1338600"/>
            </a:xfrm>
            <a:prstGeom prst="rect">
              <a:avLst/>
            </a:prstGeom>
            <a:noFill/>
            <a:ln w="38100" cap="flat" cmpd="sng">
              <a:solidFill>
                <a:srgbClr val="6AA84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7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</p:txBody>
        </p:sp>
      </p:grpSp>
      <p:sp>
        <p:nvSpPr>
          <p:cNvPr id="152" name="Google Shape;152;p17"/>
          <p:cNvSpPr txBox="1">
            <a:spLocks noGrp="1"/>
          </p:cNvSpPr>
          <p:nvPr>
            <p:ph type="body" idx="1"/>
          </p:nvPr>
        </p:nvSpPr>
        <p:spPr>
          <a:xfrm>
            <a:off x="5838875" y="1152475"/>
            <a:ext cx="2791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Web application to search, discover, and download NASA acquired commercial data </a:t>
            </a: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Available archive:</a:t>
            </a:r>
            <a:endParaRPr sz="1400"/>
          </a:p>
          <a:p>
            <a:pPr marL="457200" lvl="0" indent="-317500" algn="l" rtl="0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*Planet - 2.7 M sq km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Spire - 78 TB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EarthDEM - 13.8 TB</a:t>
            </a:r>
            <a:endParaRPr sz="140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Airbus U.S. - 4.1 TB</a:t>
            </a: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4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700"/>
              <a:t>*Only SkySat data available through SDX</a:t>
            </a:r>
            <a:endParaRPr sz="7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8"/>
          <p:cNvSpPr txBox="1">
            <a:spLocks noGrp="1"/>
          </p:cNvSpPr>
          <p:nvPr>
            <p:ph type="title"/>
          </p:nvPr>
        </p:nvSpPr>
        <p:spPr>
          <a:xfrm>
            <a:off x="760000" y="445025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Earthdata Cloud</a:t>
            </a:r>
            <a:endParaRPr/>
          </a:p>
        </p:txBody>
      </p:sp>
      <p:sp>
        <p:nvSpPr>
          <p:cNvPr id="158" name="Google Shape;158;p18"/>
          <p:cNvSpPr txBox="1">
            <a:spLocks noGrp="1"/>
          </p:cNvSpPr>
          <p:nvPr>
            <p:ph type="body" idx="1"/>
          </p:nvPr>
        </p:nvSpPr>
        <p:spPr>
          <a:xfrm>
            <a:off x="897900" y="1152475"/>
            <a:ext cx="3489600" cy="360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en" sz="1400"/>
              <a:t>Reuse NASA ESDIS Enterprise Services for data publication</a:t>
            </a:r>
            <a:endParaRPr sz="1400"/>
          </a:p>
          <a:p>
            <a:pPr marL="457200" lvl="0" indent="-317500" algn="l" rtl="0">
              <a:lnSpc>
                <a:spcPct val="10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Common Metadata Repository (CMR) </a:t>
            </a:r>
            <a:endParaRPr sz="1400"/>
          </a:p>
          <a:p>
            <a:pPr marL="457200" lvl="0" indent="-3175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●"/>
            </a:pPr>
            <a:r>
              <a:rPr lang="en" sz="1400"/>
              <a:t>ESDIS managed DOI service</a:t>
            </a:r>
            <a:endParaRPr sz="1400"/>
          </a:p>
          <a:p>
            <a:pPr marL="457200" lvl="0" indent="-3175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Unified Metadata Model (UMM) </a:t>
            </a:r>
            <a:endParaRPr sz="1400"/>
          </a:p>
          <a:p>
            <a:pPr marL="457200" lvl="0" indent="-3175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sz="1400"/>
              <a:t>Metadata Management Tool (MMT)</a:t>
            </a:r>
            <a:endParaRPr sz="1400"/>
          </a:p>
          <a:p>
            <a:pPr marL="457200" lvl="0" indent="-3175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 sz="1400"/>
              <a:t>Cumulus</a:t>
            </a:r>
            <a:endParaRPr sz="1400"/>
          </a:p>
          <a:p>
            <a:pPr marL="457200" lvl="0" indent="-3175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Raleway"/>
              <a:buChar char="●"/>
            </a:pPr>
            <a:r>
              <a:rPr lang="en" sz="1400"/>
              <a:t>Earthdata Search Client</a:t>
            </a:r>
            <a:endParaRPr sz="1400"/>
          </a:p>
          <a:p>
            <a:pPr marL="0" lvl="0" indent="0" algn="l" rtl="0">
              <a:lnSpc>
                <a:spcPct val="10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en" sz="1400"/>
              <a:t>Data Archived:</a:t>
            </a:r>
            <a:endParaRPr sz="1400"/>
          </a:p>
          <a:p>
            <a:pPr marL="457200" lvl="0" indent="-317500" algn="l" rtl="0">
              <a:lnSpc>
                <a:spcPct val="10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Granules:  ~16 Million</a:t>
            </a:r>
            <a:endParaRPr sz="1400"/>
          </a:p>
          <a:p>
            <a:pPr marL="457200" lvl="0" indent="-31750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Volume:     7.2 PB</a:t>
            </a:r>
            <a:endParaRPr sz="1400"/>
          </a:p>
        </p:txBody>
      </p:sp>
      <p:pic>
        <p:nvPicPr>
          <p:cNvPr id="159" name="Google Shape;15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7500" y="1129368"/>
            <a:ext cx="4629598" cy="3304756"/>
          </a:xfrm>
          <a:prstGeom prst="rect">
            <a:avLst/>
          </a:prstGeom>
          <a:noFill/>
          <a:ln w="952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9"/>
          <p:cNvSpPr txBox="1">
            <a:spLocks noGrp="1"/>
          </p:cNvSpPr>
          <p:nvPr>
            <p:ph type="title"/>
          </p:nvPr>
        </p:nvSpPr>
        <p:spPr>
          <a:xfrm>
            <a:off x="760000" y="445025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Earthdata Cloud Demo</a:t>
            </a:r>
            <a:endParaRPr/>
          </a:p>
        </p:txBody>
      </p:sp>
      <p:pic>
        <p:nvPicPr>
          <p:cNvPr id="2" name="EarthdataSearch_CSDA_11-22-23_FAST">
            <a:hlinkClick r:id="" action="ppaction://media"/>
            <a:extLst>
              <a:ext uri="{FF2B5EF4-FFF2-40B4-BE49-F238E27FC236}">
                <a16:creationId xmlns:a16="http://schemas.microsoft.com/office/drawing/2014/main" id="{2B374AAA-AF4C-BCDB-B6C8-A6D795FB2B5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04360" y="1017725"/>
            <a:ext cx="6583680" cy="370332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"/>
          <p:cNvSpPr txBox="1">
            <a:spLocks noGrp="1"/>
          </p:cNvSpPr>
          <p:nvPr>
            <p:ph type="title"/>
          </p:nvPr>
        </p:nvSpPr>
        <p:spPr>
          <a:xfrm>
            <a:off x="760000" y="445025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Services - Data in Action</a:t>
            </a:r>
            <a:endParaRPr/>
          </a:p>
        </p:txBody>
      </p:sp>
      <p:sp>
        <p:nvSpPr>
          <p:cNvPr id="182" name="Google Shape;182;p21"/>
          <p:cNvSpPr txBox="1">
            <a:spLocks noGrp="1"/>
          </p:cNvSpPr>
          <p:nvPr>
            <p:ph type="body" idx="1"/>
          </p:nvPr>
        </p:nvSpPr>
        <p:spPr>
          <a:xfrm>
            <a:off x="897900" y="1152475"/>
            <a:ext cx="7934400" cy="77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Goal: Communication and promote community use of commercial data </a:t>
            </a:r>
            <a:endParaRPr/>
          </a:p>
        </p:txBody>
      </p:sp>
      <p:pic>
        <p:nvPicPr>
          <p:cNvPr id="2" name="DIA_ExploreStories_11-20-23 (1)">
            <a:hlinkClick r:id="" action="ppaction://media"/>
            <a:extLst>
              <a:ext uri="{FF2B5EF4-FFF2-40B4-BE49-F238E27FC236}">
                <a16:creationId xmlns:a16="http://schemas.microsoft.com/office/drawing/2014/main" id="{7B670016-CF2B-0547-8AD1-EAAC415219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21900" y="1612375"/>
            <a:ext cx="5486400" cy="308610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2"/>
          <p:cNvSpPr txBox="1">
            <a:spLocks noGrp="1"/>
          </p:cNvSpPr>
          <p:nvPr>
            <p:ph type="title"/>
          </p:nvPr>
        </p:nvSpPr>
        <p:spPr>
          <a:xfrm>
            <a:off x="760000" y="445025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Services - Data in Action</a:t>
            </a:r>
            <a:endParaRPr/>
          </a:p>
        </p:txBody>
      </p:sp>
      <p:sp>
        <p:nvSpPr>
          <p:cNvPr id="188" name="Google Shape;188;p22"/>
          <p:cNvSpPr txBox="1">
            <a:spLocks noGrp="1"/>
          </p:cNvSpPr>
          <p:nvPr>
            <p:ph type="body" idx="1"/>
          </p:nvPr>
        </p:nvSpPr>
        <p:spPr>
          <a:xfrm>
            <a:off x="897900" y="1152475"/>
            <a:ext cx="7934400" cy="77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Goal: Communication and promote community use of commercial data </a:t>
            </a:r>
            <a:endParaRPr/>
          </a:p>
        </p:txBody>
      </p:sp>
      <p:pic>
        <p:nvPicPr>
          <p:cNvPr id="2" name="DIA_submit_story_11-22-23_new_FAST">
            <a:hlinkClick r:id="" action="ppaction://media"/>
            <a:extLst>
              <a:ext uri="{FF2B5EF4-FFF2-40B4-BE49-F238E27FC236}">
                <a16:creationId xmlns:a16="http://schemas.microsoft.com/office/drawing/2014/main" id="{4CDE7B8B-19AB-E8F9-D1F2-E75219049A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53000" y="1612375"/>
            <a:ext cx="5486400" cy="308610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25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3"/>
          <p:cNvSpPr txBox="1">
            <a:spLocks noGrp="1"/>
          </p:cNvSpPr>
          <p:nvPr>
            <p:ph type="title"/>
          </p:nvPr>
        </p:nvSpPr>
        <p:spPr>
          <a:xfrm>
            <a:off x="760000" y="445025"/>
            <a:ext cx="8072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Looking Forward</a:t>
            </a:r>
            <a:endParaRPr/>
          </a:p>
        </p:txBody>
      </p:sp>
      <p:sp>
        <p:nvSpPr>
          <p:cNvPr id="194" name="Google Shape;194;p23"/>
          <p:cNvSpPr txBox="1">
            <a:spLocks noGrp="1"/>
          </p:cNvSpPr>
          <p:nvPr>
            <p:ph type="body" idx="1"/>
          </p:nvPr>
        </p:nvSpPr>
        <p:spPr>
          <a:xfrm>
            <a:off x="897900" y="1152475"/>
            <a:ext cx="7934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On-ramp #3 Evaluations</a:t>
            </a:r>
            <a:endParaRPr b="1"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 dirty="0" err="1"/>
              <a:t>GHGSat</a:t>
            </a:r>
            <a:r>
              <a:rPr lang="en" dirty="0"/>
              <a:t>, Inc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 err="1"/>
              <a:t>GeoOptics</a:t>
            </a:r>
            <a:r>
              <a:rPr lang="en" dirty="0"/>
              <a:t>, Inc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ICEYE US, Inc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Capella Space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 dirty="0"/>
              <a:t>Data Management Activities</a:t>
            </a:r>
            <a:endParaRPr b="1"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Publish acquired data during the </a:t>
            </a:r>
            <a:r>
              <a:rPr lang="en" dirty="0" err="1"/>
              <a:t>BlackSky</a:t>
            </a:r>
            <a:r>
              <a:rPr lang="en" dirty="0"/>
              <a:t> evaluation (On-ramp #2)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Continued </a:t>
            </a:r>
            <a:r>
              <a:rPr lang="en" dirty="0" err="1"/>
              <a:t>Earthdata</a:t>
            </a:r>
            <a:r>
              <a:rPr lang="en" dirty="0"/>
              <a:t> Cloud publication - support direct cloud access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Make On-ramp #3 data available as evaluations are complete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Enhance user services and data usability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4"/>
          <p:cNvSpPr txBox="1">
            <a:spLocks noGrp="1"/>
          </p:cNvSpPr>
          <p:nvPr>
            <p:ph type="title"/>
          </p:nvPr>
        </p:nvSpPr>
        <p:spPr>
          <a:xfrm>
            <a:off x="957950" y="1674250"/>
            <a:ext cx="6636600" cy="126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200" name="Google Shape;200;p24"/>
          <p:cNvSpPr txBox="1">
            <a:spLocks noGrp="1"/>
          </p:cNvSpPr>
          <p:nvPr>
            <p:ph type="subTitle" idx="1"/>
          </p:nvPr>
        </p:nvSpPr>
        <p:spPr>
          <a:xfrm>
            <a:off x="992475" y="2537250"/>
            <a:ext cx="3952500" cy="69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aaron.s.kaulfus@nasa.gov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MPACT Theme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958</Words>
  <Application>Microsoft Macintosh PowerPoint</Application>
  <PresentationFormat>On-screen Show (16:9)</PresentationFormat>
  <Paragraphs>160</Paragraphs>
  <Slides>14</Slides>
  <Notes>14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Arial</vt:lpstr>
      <vt:lpstr>Roboto Condensed</vt:lpstr>
      <vt:lpstr>Roboto Medium</vt:lpstr>
      <vt:lpstr>Roboto</vt:lpstr>
      <vt:lpstr>Raleway</vt:lpstr>
      <vt:lpstr>Trebuchet MS</vt:lpstr>
      <vt:lpstr>Roboto Light</vt:lpstr>
      <vt:lpstr>Roboto Condensed Light</vt:lpstr>
      <vt:lpstr>Verdana</vt:lpstr>
      <vt:lpstr>IMPACT Theme</vt:lpstr>
      <vt:lpstr>NASA’s Commercial Smallsat Data Acquisition (CSDA) Program Data System Services</vt:lpstr>
      <vt:lpstr>CSDA Program Overview</vt:lpstr>
      <vt:lpstr>Data Management Overview at MSFC</vt:lpstr>
      <vt:lpstr>User Verification</vt:lpstr>
      <vt:lpstr>Available Data</vt:lpstr>
      <vt:lpstr>Data Publication - Information Assessments</vt:lpstr>
      <vt:lpstr>Data Publication - Vendor Management</vt:lpstr>
      <vt:lpstr>Smallsat Data Explorer (SDX)</vt:lpstr>
      <vt:lpstr>Earthdata Cloud</vt:lpstr>
      <vt:lpstr>Earthdata Cloud Demo</vt:lpstr>
      <vt:lpstr>User Services - Data in Action</vt:lpstr>
      <vt:lpstr>User Services - Data in Action</vt:lpstr>
      <vt:lpstr>Looking Forward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NASA’s Commercial Smallsat Data Acquisition (CSDA) Program Data System Services</dc:title>
  <cp:lastModifiedBy>Kaulfus, Aaron S. (MSFC-ST11)</cp:lastModifiedBy>
  <cp:revision>1</cp:revision>
  <dcterms:modified xsi:type="dcterms:W3CDTF">2023-11-29T18:37:02Z</dcterms:modified>
</cp:coreProperties>
</file>