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73" r:id="rId4"/>
    <p:sldId id="272" r:id="rId5"/>
    <p:sldId id="276" r:id="rId6"/>
    <p:sldId id="277" r:id="rId7"/>
    <p:sldId id="274" r:id="rId8"/>
    <p:sldId id="271" r:id="rId9"/>
    <p:sldId id="260" r:id="rId10"/>
    <p:sldId id="261" r:id="rId11"/>
    <p:sldId id="275" r:id="rId12"/>
    <p:sldId id="264" r:id="rId13"/>
    <p:sldId id="262" r:id="rId14"/>
    <p:sldId id="263" r:id="rId15"/>
    <p:sldId id="270" r:id="rId16"/>
    <p:sldId id="269" r:id="rId17"/>
    <p:sldId id="278" r:id="rId18"/>
    <p:sldId id="26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B46BA1-CC37-3907-D619-C0B86D753DE2}" name="Adam Przekop" initials="AP" userId="S::aprzekop@ndc.nasa.gov::b123015c-c7bf-4e93-a820-74edf97ad2e0" providerId="AD"/>
  <p188:author id="{289264FA-FFC7-29BC-7596-193AB359197E}" name="Lang, Christapher G. (LARC-D312)" initials="CL" userId="S::cglang@ndc.nasa.gov::4c487b62-45d9-4902-bb2c-6460fb7ed0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" initials="B" lastIdx="1" clrIdx="0">
    <p:extLst>
      <p:ext uri="{19B8F6BF-5375-455C-9EA6-DF929625EA0E}">
        <p15:presenceInfo xmlns:p15="http://schemas.microsoft.com/office/powerpoint/2012/main" userId="S::bkubitsc@ndc.nasa.gov::06d5dde5-7da4-46f0-a71f-b6be7de63f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37CDD-80D8-4514-BFDA-17D67B0096D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3061-A5E5-4170-9ECF-24E9B389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2377-A3DF-41CA-B174-FB1AF180400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871E-9CBD-4110-9750-6DA9F931D131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5B4D-2E28-44C8-85C1-D77CA27431D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F0DB-7701-42F9-B110-AE08DAC7F74E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B7CA-A28E-49E2-AC69-2F864CEDC8B6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15B0-ABC5-4B51-8FB2-E5F9B13AD1AA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D68F-3B55-4941-8A54-B41350F79D1A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F7F-529C-44B0-B201-9478EE9F1A54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F7ED-C72B-45DC-AA67-FE941852AC2B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5F67-F6F6-4748-BBAB-CA77D91CD03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340B-8F68-408A-BBCC-F971A7EA8244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8D45-8AFE-4D6C-B6E3-068C978F8FF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778B-7DB5-4FB8-9573-1E7FDE0A6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1" y="1221167"/>
            <a:ext cx="9994541" cy="474369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A Procedure to Quantify Interlaminar Damage in Refractory Composites by </a:t>
            </a:r>
            <a:r>
              <a:rPr lang="en-US" sz="3600" i="1" dirty="0">
                <a:latin typeface="Helvetica" panose="020B0604020202020204" pitchFamily="34" charset="0"/>
                <a:cs typeface="Helvetica" panose="020B0604020202020204" pitchFamily="34" charset="0"/>
              </a:rPr>
              <a:t>In-Situ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 Micro-X-Ray Computed Tomography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Bryan A. Kubitschek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/>
              <a:t>NASA Langley Research Center</a:t>
            </a:r>
            <a:r>
              <a:rPr lang="en-US" sz="1800" dirty="0"/>
              <a:t>, Hampton, VA 23681, USA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Bryson A. Marretta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/>
              <a:t>Analytical Services &amp; Materials</a:t>
            </a:r>
            <a:r>
              <a:rPr lang="en-US" sz="1800" dirty="0"/>
              <a:t>, Hampton, VA 23666, USA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AIAA SciTech, 8-12 January 2024, Orlando Florida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1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X-Ray Scan Configuration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723154-FDBB-D070-5111-5403093D6965}"/>
              </a:ext>
            </a:extLst>
          </p:cNvPr>
          <p:cNvSpPr txBox="1"/>
          <p:nvPr/>
        </p:nvSpPr>
        <p:spPr>
          <a:xfrm>
            <a:off x="46785" y="2778778"/>
            <a:ext cx="223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CT Scan Parameters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8C9497-AD4A-E50D-B73D-BF60A350EAC8}"/>
              </a:ext>
            </a:extLst>
          </p:cNvPr>
          <p:cNvSpPr txBox="1"/>
          <p:nvPr/>
        </p:nvSpPr>
        <p:spPr>
          <a:xfrm>
            <a:off x="34345" y="4737890"/>
            <a:ext cx="281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CT Technique Parameters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E653A5-B39A-2215-0C10-6496365E2043}"/>
              </a:ext>
            </a:extLst>
          </p:cNvPr>
          <p:cNvSpPr txBox="1"/>
          <p:nvPr/>
        </p:nvSpPr>
        <p:spPr>
          <a:xfrm>
            <a:off x="234430" y="996075"/>
            <a:ext cx="6293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North Star Imaging (NSI) X3000 CT machine with Varian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Voxel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Minimum voxel resolution for feature detection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173FA-D1CA-FACB-FED4-A970CB25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25" y="930943"/>
            <a:ext cx="5328554" cy="358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B96DD-A0A5-0ABC-1F68-FA065BB4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4" y="3366230"/>
            <a:ext cx="6010275" cy="1047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05D46-64B3-2A1E-8B5B-F90EFA541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14" y="5218155"/>
            <a:ext cx="9246026" cy="10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AD524-92BF-5C59-5E32-082C2F6F1D0A}"/>
              </a:ext>
            </a:extLst>
          </p:cNvPr>
          <p:cNvSpPr txBox="1"/>
          <p:nvPr/>
        </p:nvSpPr>
        <p:spPr>
          <a:xfrm>
            <a:off x="2941983" y="2051437"/>
            <a:ext cx="45942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Test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Concluding remarks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3B62FD-FB0B-AF69-F4A0-2294597DA5F8}"/>
              </a:ext>
            </a:extLst>
          </p:cNvPr>
          <p:cNvCxnSpPr/>
          <p:nvPr/>
        </p:nvCxnSpPr>
        <p:spPr>
          <a:xfrm>
            <a:off x="1669774" y="3633745"/>
            <a:ext cx="11529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46" y="1132905"/>
            <a:ext cx="11141422" cy="5067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ILT data required image filtering before performing an image analysis</a:t>
            </a:r>
          </a:p>
          <a:p>
            <a:r>
              <a:rPr lang="en-US" dirty="0"/>
              <a:t>Conducted adaptive Gaussian function</a:t>
            </a:r>
          </a:p>
          <a:p>
            <a:pPr lvl="1"/>
            <a:r>
              <a:rPr lang="en-US" dirty="0"/>
              <a:t>A lowpass filter - focuses on the attenuation of grayscale intensity</a:t>
            </a:r>
          </a:p>
          <a:p>
            <a:pPr lvl="1"/>
            <a:r>
              <a:rPr lang="en-US" dirty="0"/>
              <a:t>Linear - replaces the voxel with a weighted summation of the value from its surrounding neighbor</a:t>
            </a:r>
          </a:p>
          <a:p>
            <a:pPr lvl="1"/>
            <a:r>
              <a:rPr lang="en-US" dirty="0"/>
              <a:t>Standard deviation in the grayscale value decreased 13.8% with the addition of the filter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Image Filtering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7AA4C-EA19-94E4-F70E-B5B2E63C4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4" y="4279814"/>
            <a:ext cx="10571083" cy="176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98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5" y="1497769"/>
            <a:ext cx="4205554" cy="5130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Quantifies the uniformity of the grayscale value throughout the volume of the reconstruction</a:t>
            </a:r>
          </a:p>
          <a:p>
            <a:pPr marL="0" indent="0">
              <a:buNone/>
            </a:pPr>
            <a:r>
              <a:rPr lang="en-US" sz="2400" dirty="0"/>
              <a:t>	CT slice of the ILT 	baseline scan</a:t>
            </a:r>
          </a:p>
          <a:p>
            <a:pPr marL="0" indent="0">
              <a:buNone/>
            </a:pPr>
            <a:r>
              <a:rPr lang="en-US" sz="2400" dirty="0"/>
              <a:t>	X-directional variability 	of grayscale value</a:t>
            </a:r>
          </a:p>
          <a:p>
            <a:pPr marL="0" indent="0">
              <a:buNone/>
            </a:pPr>
            <a:r>
              <a:rPr lang="en-US" sz="2400" dirty="0"/>
              <a:t>	Y-directional variability 	of grayscale value</a:t>
            </a:r>
          </a:p>
          <a:p>
            <a:pPr marL="0" indent="0">
              <a:buNone/>
            </a:pPr>
            <a:r>
              <a:rPr lang="en-US" sz="2400" dirty="0"/>
              <a:t>	Z-directional variability 	of grayscale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Directional Variability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690F7-1C5C-FF5B-1E1B-8FB494A50319}"/>
              </a:ext>
            </a:extLst>
          </p:cNvPr>
          <p:cNvSpPr txBox="1"/>
          <p:nvPr/>
        </p:nvSpPr>
        <p:spPr>
          <a:xfrm>
            <a:off x="738470" y="2572640"/>
            <a:ext cx="46679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400" dirty="0"/>
              <a:t>B)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400" dirty="0"/>
              <a:t>C)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400" dirty="0"/>
              <a:t>D)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FF6FD-7795-7576-2F5F-5746E5E4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39" y="758442"/>
            <a:ext cx="7212193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6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8" y="1109079"/>
            <a:ext cx="5462801" cy="2319919"/>
          </a:xfrm>
        </p:spPr>
        <p:txBody>
          <a:bodyPr>
            <a:normAutofit/>
          </a:bodyPr>
          <a:lstStyle/>
          <a:p>
            <a:r>
              <a:rPr lang="en-US" sz="2000" dirty="0"/>
              <a:t>Used grayscale deviation for region of interest (ROI) placement for ILT analysis</a:t>
            </a:r>
          </a:p>
          <a:p>
            <a:pPr lvl="1"/>
            <a:r>
              <a:rPr lang="en-US" sz="1600" dirty="0"/>
              <a:t>XY grayscale variability analysis heat map</a:t>
            </a:r>
          </a:p>
          <a:p>
            <a:r>
              <a:rPr lang="en-US" sz="2000" dirty="0"/>
              <a:t>Aspire to have the ROI mean and standard deviation (SD) grayscale value be close to the baseline scan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Directional Variability,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B2AA86-E893-A124-929E-BF4B9CB6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" y="3594518"/>
            <a:ext cx="5929315" cy="2944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B29FF-EA1B-C9D8-263A-16FC5B252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t="2191" r="4719" b="4123"/>
          <a:stretch/>
        </p:blipFill>
        <p:spPr bwMode="auto">
          <a:xfrm>
            <a:off x="6215902" y="3851690"/>
            <a:ext cx="5826722" cy="250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FCA9A-5134-FD84-7664-F1F0F3BC1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663" y="1752070"/>
            <a:ext cx="6183764" cy="11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1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7" y="1109079"/>
            <a:ext cx="11730481" cy="5067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Used </a:t>
            </a:r>
            <a:r>
              <a:rPr lang="en-US" dirty="0" err="1"/>
              <a:t>VGStudioMax</a:t>
            </a:r>
            <a:r>
              <a:rPr lang="en-US" dirty="0"/>
              <a:t> porosity inclusion analysis to capture pores and damage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Porosity Analysis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9C449E1-F608-6312-108A-A2750BF33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99" y="1954235"/>
            <a:ext cx="8349592" cy="41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34" y="954248"/>
            <a:ext cx="10522150" cy="8538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While an uncertainty quantification has not yet been completed, identifying the sources is the first 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Sources of Uncertainty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875638E-C94D-9813-B241-43E116D48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77" y="2145460"/>
            <a:ext cx="9839463" cy="439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23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95E06-CDFF-C332-0425-06577C9941FB}"/>
              </a:ext>
            </a:extLst>
          </p:cNvPr>
          <p:cNvSpPr txBox="1"/>
          <p:nvPr/>
        </p:nvSpPr>
        <p:spPr>
          <a:xfrm>
            <a:off x="2941983" y="2051437"/>
            <a:ext cx="45942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Test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Concluding remarks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739181-F902-C592-B985-98EEDBB09A92}"/>
              </a:ext>
            </a:extLst>
          </p:cNvPr>
          <p:cNvCxnSpPr/>
          <p:nvPr/>
        </p:nvCxnSpPr>
        <p:spPr>
          <a:xfrm>
            <a:off x="1733385" y="4245995"/>
            <a:ext cx="11529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8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69" y="1148836"/>
            <a:ext cx="11266717" cy="50678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Helvetica" panose="020B0604020202020204" pitchFamily="34" charset="0"/>
                <a:cs typeface="Helvetica" panose="020B0604020202020204" pitchFamily="34" charset="0"/>
              </a:rPr>
              <a:t>Developed a procedure to capture the progressive failure in ASTM-sized specimens throughout volume of the specimen</a:t>
            </a:r>
          </a:p>
          <a:p>
            <a:pPr marL="0" indent="0">
              <a:buNone/>
            </a:pPr>
            <a:endParaRPr lang="en-US" sz="3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>
                <a:latin typeface="Helvetica" panose="020B0604020202020204" pitchFamily="34" charset="0"/>
                <a:cs typeface="Helvetica" panose="020B0604020202020204" pitchFamily="34" charset="0"/>
              </a:rPr>
              <a:t>Discussed the details on</a:t>
            </a:r>
          </a:p>
          <a:p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CT test stand configuration</a:t>
            </a:r>
          </a:p>
          <a:p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Created a micro-x-ray CT configuration</a:t>
            </a:r>
          </a:p>
          <a:p>
            <a:pPr lvl="1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CT Scan Parameters</a:t>
            </a:r>
          </a:p>
          <a:p>
            <a:pPr lvl="1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CT Technique</a:t>
            </a:r>
          </a:p>
          <a:p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Data processing</a:t>
            </a:r>
          </a:p>
          <a:p>
            <a:pPr lvl="1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Image filtering</a:t>
            </a:r>
          </a:p>
          <a:p>
            <a:pPr lvl="1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Directional variability</a:t>
            </a:r>
          </a:p>
          <a:p>
            <a:pPr lvl="1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Porosity analysis</a:t>
            </a:r>
          </a:p>
          <a:p>
            <a:pPr marL="0" indent="0">
              <a:buNone/>
            </a:pPr>
            <a:endParaRPr lang="en-US" sz="3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>
                <a:latin typeface="Helvetica" panose="020B0604020202020204" pitchFamily="34" charset="0"/>
                <a:cs typeface="Helvetica" panose="020B0604020202020204" pitchFamily="34" charset="0"/>
              </a:rPr>
              <a:t>Sources of uncertainty</a:t>
            </a:r>
          </a:p>
          <a:p>
            <a:pPr marL="457200" lvl="1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74942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08" y="2890685"/>
            <a:ext cx="11131056" cy="32862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Support was provided by:</a:t>
            </a:r>
          </a:p>
          <a:p>
            <a:pPr marL="0" indent="0" algn="just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NASA Langley Structural Mechanics and Concepts Branch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42381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0DE36-7AB2-87CF-8AF1-BA9711A0B1BC}"/>
              </a:ext>
            </a:extLst>
          </p:cNvPr>
          <p:cNvSpPr txBox="1"/>
          <p:nvPr/>
        </p:nvSpPr>
        <p:spPr>
          <a:xfrm>
            <a:off x="2941983" y="2051437"/>
            <a:ext cx="45942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Test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Concluding remarks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DF2B9A-6A25-EC1A-7739-66743F726B45}"/>
              </a:ext>
            </a:extLst>
          </p:cNvPr>
          <p:cNvCxnSpPr/>
          <p:nvPr/>
        </p:nvCxnSpPr>
        <p:spPr>
          <a:xfrm>
            <a:off x="1622066" y="2401294"/>
            <a:ext cx="11529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55DAF5-6686-1403-6F70-2E8149AA7892}"/>
              </a:ext>
            </a:extLst>
          </p:cNvPr>
          <p:cNvGrpSpPr/>
          <p:nvPr/>
        </p:nvGrpSpPr>
        <p:grpSpPr>
          <a:xfrm>
            <a:off x="6700061" y="1354744"/>
            <a:ext cx="5273772" cy="4323205"/>
            <a:chOff x="3577056" y="2632213"/>
            <a:chExt cx="5361944" cy="41090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852A9F-F715-8EFA-4865-8C1564B2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7056" y="2632213"/>
              <a:ext cx="5361944" cy="4109027"/>
            </a:xfrm>
            <a:prstGeom prst="rect">
              <a:avLst/>
            </a:prstGeom>
          </p:spPr>
        </p:pic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0236E77E-F16D-295E-2690-DC454EF17ABF}"/>
                </a:ext>
              </a:extLst>
            </p:cNvPr>
            <p:cNvSpPr/>
            <p:nvPr/>
          </p:nvSpPr>
          <p:spPr>
            <a:xfrm>
              <a:off x="8429634" y="5742063"/>
              <a:ext cx="414123" cy="5534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8C111F5A-BE59-7048-9F8F-E6FD1E514DB7}"/>
                </a:ext>
              </a:extLst>
            </p:cNvPr>
            <p:cNvSpPr/>
            <p:nvPr/>
          </p:nvSpPr>
          <p:spPr>
            <a:xfrm rot="10638849">
              <a:off x="4344166" y="5732663"/>
              <a:ext cx="414123" cy="5534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821ABA-ED44-3B1D-41E8-99C2826CAAAA}"/>
              </a:ext>
            </a:extLst>
          </p:cNvPr>
          <p:cNvSpPr txBox="1"/>
          <p:nvPr/>
        </p:nvSpPr>
        <p:spPr>
          <a:xfrm>
            <a:off x="-46785" y="13652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0D2F5-B759-2F94-49C3-5D23B9C8D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7" y="1238774"/>
            <a:ext cx="6838275" cy="485986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Composite material maturation into a flight component is a lengthy and expensive process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Developing models to predict material properties requires improved empirical data at the unit cell level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Material databases will require fewer empirical tests if a feedback loop between a model and empirical observations can be improved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8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-46785" y="13652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Introduction, continued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F963B-AFE5-3696-166B-6D2A7F76E3A0}"/>
              </a:ext>
            </a:extLst>
          </p:cNvPr>
          <p:cNvSpPr txBox="1"/>
          <p:nvPr/>
        </p:nvSpPr>
        <p:spPr>
          <a:xfrm>
            <a:off x="666627" y="1114978"/>
            <a:ext cx="108725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Collect empirical data on the progressive failure of refractory composites to improve current simulations.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Objective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Develop a procedure to capture the progressive failure in ASTM-sized specimens throughout volume of the specimen.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Approach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Test and observe specimens utilizing a load frame located within a micro-x-ray computed tomography (CT) machine in an iterative manner.</a:t>
            </a:r>
          </a:p>
        </p:txBody>
      </p:sp>
    </p:spTree>
    <p:extLst>
      <p:ext uri="{BB962C8B-B14F-4D97-AF65-F5344CB8AC3E}">
        <p14:creationId xmlns:p14="http://schemas.microsoft.com/office/powerpoint/2010/main" val="246342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Specimens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1F610-CB7F-3D66-B1B6-B51465E1002E}"/>
                  </a:ext>
                </a:extLst>
              </p:cNvPr>
              <p:cNvSpPr txBox="1"/>
              <p:nvPr/>
            </p:nvSpPr>
            <p:spPr>
              <a:xfrm>
                <a:off x="500932" y="1156272"/>
                <a:ext cx="3662221" cy="236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Interlaminar Shear (ILS)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Double Notch Shear (DNS)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ASTM D3846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3.12 in. x 0.49 in.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effectLst/>
                                <a:latin typeface="Helvetica" panose="020B0604020202020204" pitchFamily="34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  <m:t>0/90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>
                            <a:effectLst/>
                            <a:latin typeface="Helvetica" panose="020B0604020202020204" pitchFamily="34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warp align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8-Harness Satin Weave (HSW)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Gage area 0.169 in²</a:t>
                </a:r>
              </a:p>
              <a:p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21F610-CB7F-3D66-B1B6-B51465E10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2" y="1156272"/>
                <a:ext cx="3662221" cy="2364622"/>
              </a:xfrm>
              <a:prstGeom prst="rect">
                <a:avLst/>
              </a:prstGeom>
              <a:blipFill>
                <a:blip r:embed="rId6"/>
                <a:stretch>
                  <a:fillRect l="-1664" t="-1289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657E9C-B314-4C1A-7901-498753036881}"/>
                  </a:ext>
                </a:extLst>
              </p:cNvPr>
              <p:cNvSpPr txBox="1"/>
              <p:nvPr/>
            </p:nvSpPr>
            <p:spPr>
              <a:xfrm>
                <a:off x="392627" y="3993234"/>
                <a:ext cx="4500206" cy="214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Flat-wise interlaminar tension (ILT)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ASTM D7291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1.0 in. x 1.0 in.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Helvetica" panose="020B0604020202020204" pitchFamily="34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  <m:t>0/90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Helvetica" panose="020B0604020202020204" pitchFamily="34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>
                            <a:latin typeface="Helvetica" panose="020B0604020202020204" pitchFamily="34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warp align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8-HSW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Gage area 0.99 in²</a:t>
                </a:r>
              </a:p>
              <a:p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657E9C-B314-4C1A-7901-49875303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27" y="3993234"/>
                <a:ext cx="4500206" cy="2149178"/>
              </a:xfrm>
              <a:prstGeom prst="rect">
                <a:avLst/>
              </a:prstGeom>
              <a:blipFill>
                <a:blip r:embed="rId7"/>
                <a:stretch>
                  <a:fillRect l="-2030" t="-2266" r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734060-B676-C9D7-711C-6944CDE5E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907" y="1222533"/>
            <a:ext cx="7163421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Specimens,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A4473-F860-1A44-4502-A5840AD2F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19" y="1244469"/>
            <a:ext cx="5153054" cy="49579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1AEA60-B99C-6349-EDA2-0DAC055EC5D4}"/>
                  </a:ext>
                </a:extLst>
              </p:cNvPr>
              <p:cNvSpPr txBox="1"/>
              <p:nvPr/>
            </p:nvSpPr>
            <p:spPr>
              <a:xfrm>
                <a:off x="669706" y="2445333"/>
                <a:ext cx="527240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Curve-Beam Interlaminar Tensile (CB-ILT)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ASTM D6415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Helvetica" panose="020B0604020202020204" pitchFamily="34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  <m:t>0/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Helvetica" panose="020B0604020202020204" pitchFamily="34" charset="0"/>
                                <a:ea typeface="Calibri" panose="020F0502020204030204" pitchFamily="34" charset="0"/>
                                <a:cs typeface="Helvetica" panose="020B0604020202020204" pitchFamily="34" charset="0"/>
                              </a:rPr>
                              <m:t>60/−60/0/60/−60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latin typeface="Helvetica" panose="020B0604020202020204" pitchFamily="34" charset="0"/>
                            <a:ea typeface="Calibri" panose="020F0502020204030204" pitchFamily="34" charset="0"/>
                            <a:cs typeface="Helvetica" panose="020B0604020202020204" pitchFamily="34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warp align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8-HSW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SiC</a:t>
                </a:r>
                <a:r>
                  <a:rPr lang="en-US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Coating</a:t>
                </a:r>
              </a:p>
              <a:p>
                <a:endParaRPr 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1AEA60-B99C-6349-EDA2-0DAC055EC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6" y="2445333"/>
                <a:ext cx="5272405" cy="2031325"/>
              </a:xfrm>
              <a:prstGeom prst="rect">
                <a:avLst/>
              </a:prstGeom>
              <a:blipFill>
                <a:blip r:embed="rId4"/>
                <a:stretch>
                  <a:fillRect l="-1850" t="-2402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41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2EC92-9BC4-22F2-1AA2-41A854B5E203}"/>
              </a:ext>
            </a:extLst>
          </p:cNvPr>
          <p:cNvSpPr txBox="1"/>
          <p:nvPr/>
        </p:nvSpPr>
        <p:spPr>
          <a:xfrm>
            <a:off x="2941983" y="2051437"/>
            <a:ext cx="45942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Test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Concluding remarks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130B9C-47D7-85CF-1605-36F77AE6AC8F}"/>
              </a:ext>
            </a:extLst>
          </p:cNvPr>
          <p:cNvCxnSpPr/>
          <p:nvPr/>
        </p:nvCxnSpPr>
        <p:spPr>
          <a:xfrm>
            <a:off x="1645920" y="2997641"/>
            <a:ext cx="11529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6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5F34D-95D0-987F-FDA9-15CB0417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44" y="991809"/>
            <a:ext cx="8621911" cy="5553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D3807-7CCA-C100-C9DA-23CC08175DB0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Testing Procedure</a:t>
            </a:r>
          </a:p>
        </p:txBody>
      </p:sp>
    </p:spTree>
    <p:extLst>
      <p:ext uri="{BB962C8B-B14F-4D97-AF65-F5344CB8AC3E}">
        <p14:creationId xmlns:p14="http://schemas.microsoft.com/office/powerpoint/2010/main" val="177946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" y="91981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8B80-EB10-AC95-4606-A2D5A6C4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A18F-2598-B292-52E5-8B14E6E2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4" y="1562302"/>
            <a:ext cx="3315181" cy="5067884"/>
          </a:xfrm>
        </p:spPr>
        <p:txBody>
          <a:bodyPr/>
          <a:lstStyle/>
          <a:p>
            <a:r>
              <a:rPr lang="en-US" sz="2400" dirty="0"/>
              <a:t>Materials used in the vicinity of the beam are x-ray friendly</a:t>
            </a:r>
          </a:p>
          <a:p>
            <a:r>
              <a:rPr lang="en-US" sz="2400" dirty="0"/>
              <a:t>Load frames are bolted to the CT platen</a:t>
            </a:r>
          </a:p>
          <a:p>
            <a:r>
              <a:rPr lang="en-US" sz="2400" dirty="0"/>
              <a:t>Tests were loaded incrementally by hand</a:t>
            </a:r>
          </a:p>
          <a:p>
            <a:pPr lvl="1"/>
            <a:r>
              <a:rPr lang="en-US" sz="1800" dirty="0"/>
              <a:t>Interface 1201-BJ 10 Kip load cell</a:t>
            </a:r>
          </a:p>
          <a:p>
            <a:pPr lvl="1"/>
            <a:r>
              <a:rPr lang="en-US" sz="1800" dirty="0"/>
              <a:t>Interface model 9840 data acquisition system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F50AA-E5F6-6C9D-B65D-886C52323486}"/>
              </a:ext>
            </a:extLst>
          </p:cNvPr>
          <p:cNvSpPr txBox="1"/>
          <p:nvPr/>
        </p:nvSpPr>
        <p:spPr>
          <a:xfrm>
            <a:off x="0" y="79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Test Stand Schematic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08388E-347A-9CE1-83F6-2725042C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95" y="841468"/>
            <a:ext cx="8374096" cy="66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34918</TotalTime>
  <Words>607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Kubitschek, Bryan A. (LARC-D312)</dc:creator>
  <cp:lastModifiedBy>Kubitschek, Bryan A. (LARC-D312)</cp:lastModifiedBy>
  <cp:revision>83</cp:revision>
  <dcterms:created xsi:type="dcterms:W3CDTF">2022-08-16T15:08:21Z</dcterms:created>
  <dcterms:modified xsi:type="dcterms:W3CDTF">2023-11-29T22:10:06Z</dcterms:modified>
</cp:coreProperties>
</file>