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3.xml" ContentType="application/vnd.openxmlformats-officedocument.presentationml.notesSlide+xml"/>
  <Override PartName="/ppt/tags/tag4.xml" ContentType="application/vnd.openxmlformats-officedocument.presentationml.tags+xml"/>
  <Override PartName="/ppt/notesSlides/notesSlide4.xml" ContentType="application/vnd.openxmlformats-officedocument.presentationml.notesSlide+xml"/>
  <Override PartName="/ppt/tags/tag5.xml" ContentType="application/vnd.openxmlformats-officedocument.presentationml.tags+xml"/>
  <Override PartName="/ppt/notesSlides/notesSlide5.xml" ContentType="application/vnd.openxmlformats-officedocument.presentationml.notesSlide+xml"/>
  <Override PartName="/ppt/tags/tag6.xml" ContentType="application/vnd.openxmlformats-officedocument.presentationml.tags+xml"/>
  <Override PartName="/ppt/notesSlides/notesSlide6.xml" ContentType="application/vnd.openxmlformats-officedocument.presentationml.notesSlide+xml"/>
  <Override PartName="/ppt/tags/tag7.xml" ContentType="application/vnd.openxmlformats-officedocument.presentationml.tags+xml"/>
  <Override PartName="/ppt/notesSlides/notesSlide7.xml" ContentType="application/vnd.openxmlformats-officedocument.presentationml.notesSlide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notesMasterIdLst>
    <p:notesMasterId r:id="rId17"/>
  </p:notesMasterIdLst>
  <p:handoutMasterIdLst>
    <p:handoutMasterId r:id="rId18"/>
  </p:handoutMasterIdLst>
  <p:sldIdLst>
    <p:sldId id="257" r:id="rId2"/>
    <p:sldId id="285" r:id="rId3"/>
    <p:sldId id="258" r:id="rId4"/>
    <p:sldId id="283" r:id="rId5"/>
    <p:sldId id="263" r:id="rId6"/>
    <p:sldId id="260" r:id="rId7"/>
    <p:sldId id="261" r:id="rId8"/>
    <p:sldId id="262" r:id="rId9"/>
    <p:sldId id="275" r:id="rId10"/>
    <p:sldId id="268" r:id="rId11"/>
    <p:sldId id="270" r:id="rId12"/>
    <p:sldId id="271" r:id="rId13"/>
    <p:sldId id="273" r:id="rId14"/>
    <p:sldId id="281" r:id="rId15"/>
    <p:sldId id="264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A3D91"/>
    <a:srgbClr val="0077C8"/>
    <a:srgbClr val="F9FDFF"/>
    <a:srgbClr val="CCEAFF"/>
    <a:srgbClr val="FFE33C"/>
    <a:srgbClr val="FFFFFE"/>
    <a:srgbClr val="FF9300"/>
    <a:srgbClr val="FF40FF"/>
    <a:srgbClr val="009AFF"/>
    <a:srgbClr val="05FEF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149"/>
    <p:restoredTop sz="73578"/>
  </p:normalViewPr>
  <p:slideViewPr>
    <p:cSldViewPr snapToGrid="0" snapToObjects="1">
      <p:cViewPr>
        <p:scale>
          <a:sx n="109" d="100"/>
          <a:sy n="109" d="100"/>
        </p:scale>
        <p:origin x="192" y="25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 snapToObjects="1">
      <p:cViewPr varScale="1">
        <p:scale>
          <a:sx n="124" d="100"/>
          <a:sy n="124" d="100"/>
        </p:scale>
        <p:origin x="2872" y="17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5C4CF1FF-8FAE-F610-F49A-8EE95EAA7E1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0F3A2A2-DBDA-EAF5-B8AA-E593530275D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3D98965-6E4B-4F4A-91B3-7BAF5EA8C3C2}" type="datetimeFigureOut">
              <a:rPr lang="en-US" smtClean="0"/>
              <a:t>12/1/23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4FB6E38-CA2A-0FF7-B1C0-D2DB76D50ED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F5DC01A-8217-D29E-3450-1CF45ABA72D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60C330A-FB84-C44B-9DC0-35FFE23BF4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640864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034D7A-3C21-CA48-9625-DEB67C27EADF}" type="datetimeFigureOut">
              <a:rPr lang="en-US" smtClean="0"/>
              <a:t>12/1/23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76AB3AC-A29B-094F-B791-B301CF4F28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74891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6AB3AC-A29B-094F-B791-B301CF4F28B6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47067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300" dirty="0">
                <a:solidFill>
                  <a:schemeClr val="tx1"/>
                </a:solidFill>
              </a:rPr>
              <a:t>Convective Updrafts Fuel: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300" dirty="0">
                <a:solidFill>
                  <a:schemeClr val="tx1"/>
                </a:solidFill>
              </a:rPr>
              <a:t>Mixed-phase Precipitation, lightning, and ultimately, high-impact phenomena</a:t>
            </a:r>
            <a:endParaRPr lang="en-US" sz="120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/>
              <a:t>C</a:t>
            </a:r>
            <a:r>
              <a:rPr lang="en-US" sz="1200" dirty="0">
                <a:solidFill>
                  <a:schemeClr val="tx1"/>
                </a:solidFill>
              </a:rPr>
              <a:t>ombined lightning, precipitation, and wind data can provide value-added information about the electrical characteristics, microphysics, thermodynamics, and dynamics of deep convection.</a:t>
            </a:r>
            <a:endParaRPr lang="en-US" sz="1200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6AB3AC-A29B-094F-B791-B301CF4F28B6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17446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6AB3AC-A29B-094F-B791-B301CF4F28B6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24380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Uses LIS events for ”has lightning”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6AB3AC-A29B-094F-B791-B301CF4F28B6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45055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6AB3AC-A29B-094F-B791-B301CF4F28B6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243118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6AB3AC-A29B-094F-B791-B301CF4F28B6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704633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6AB3AC-A29B-094F-B791-B301CF4F28B6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379188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6AB3AC-A29B-094F-B791-B301CF4F28B6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10595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American Geophysical Union Fall Meeting 2023 ⦁ AE32A-04 ⦁ 13 December 2023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E068AB-86EF-2F4E-802B-044BAA9C62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539831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45405" y="6537960"/>
            <a:ext cx="5901189" cy="320040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American Geophysical Union Fall Meeting 2023 ⦁ AE32A-04 ⦁ 13 December 2023</a:t>
            </a: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0A794AB-DBF9-95BD-4FFC-CD468883DEAF}"/>
              </a:ext>
            </a:extLst>
          </p:cNvPr>
          <p:cNvSpPr txBox="1"/>
          <p:nvPr userDrawn="1"/>
        </p:nvSpPr>
        <p:spPr>
          <a:xfrm>
            <a:off x="10292316" y="6580492"/>
            <a:ext cx="188905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CA68A67E-D9C9-1447-9638-E5E43BDAFCB8}" type="slidenum">
              <a:rPr lang="en-US" sz="1200" smtClean="0"/>
              <a:pPr algn="r"/>
              <a:t>‹#›</a:t>
            </a:fld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9607072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American Geophysical Union Fall Meeting 2023 ⦁ AE32A-04 ⦁ 13 December 2023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E068AB-86EF-2F4E-802B-044BAA9C62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570188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American Geophysical Union Fall Meeting 2023 ⦁ AE32A-04 ⦁ 13 December 2023</a:t>
            </a: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E068AB-86EF-2F4E-802B-044BAA9C62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94777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American Geophysical Union Fall Meeting 2023 ⦁ AE32A-04 ⦁ 13 December 2023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E068AB-86EF-2F4E-802B-044BAA9C6249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15871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American Geophysical Union Fall Meeting 2023 ⦁ AE32A-04 ⦁ 13 December 2023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E068AB-86EF-2F4E-802B-044BAA9C62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34319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American Geophysical Union Fall Meeting 2023 ⦁ AE32A-04 ⦁ 13 December 2023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E068AB-86EF-2F4E-802B-044BAA9C62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20649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67503" cy="320040"/>
          </a:xfrm>
        </p:spPr>
        <p:txBody>
          <a:bodyPr/>
          <a:lstStyle>
            <a:lvl1pPr>
              <a:defRPr>
                <a:solidFill>
                  <a:srgbClr val="FFFFFF">
                    <a:alpha val="69804"/>
                  </a:srgbClr>
                </a:solidFill>
              </a:defRPr>
            </a:lvl1pPr>
          </a:lstStyle>
          <a:p>
            <a:r>
              <a:rPr lang="en-US"/>
              <a:t>American Geophysical Union Fall Meeting 2023 ⦁ AE32A-04 ⦁ 13 December 2023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E068AB-86EF-2F4E-802B-044BAA9C62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37334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90000"/>
                  </a:srgbClr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08523" y="6236208"/>
            <a:ext cx="5103729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r>
              <a:rPr lang="en-US"/>
              <a:t>American Geophysical Union Fall Meeting 2023 ⦁ AE32A-04 ⦁ 13 December 2023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E068AB-86EF-2F4E-802B-044BAA9C62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05174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American Geophysical Union Fall Meeting 2023 ⦁ AE32A-04 ⦁ 13 December 2023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E068AB-86EF-2F4E-802B-044BAA9C62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31710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American Geophysical Union Fall Meeting 2023 ⦁ AE32A-04 ⦁ 13 December 2023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E068AB-86EF-2F4E-802B-044BAA9C62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59660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EAFF">
            <a:alpha val="14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31136" y="964692"/>
            <a:ext cx="7729728" cy="1188720"/>
          </a:xfrm>
          <a:prstGeom prst="rect">
            <a:avLst/>
          </a:prstGeom>
          <a:solidFill>
            <a:schemeClr val="bg1"/>
          </a:solidFill>
          <a:ln w="317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r>
              <a:rPr lang="en-US"/>
              <a:t>American Geophysical Union Fall Meeting 2023 ⦁ AE32A-04 ⦁ 13 December 2023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4FE068AB-86EF-2F4E-802B-044BAA9C62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33908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sldNum="0" hd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https://lh4.googleusercontent.com/hlBLmw5JfRBDQnULRvxXHiBcdcofXVijBSNeaQaLTEr01XTNk6tzqqR_Ld8jXPUry-tZUsrvknAVe2dAJ5L5o_2YEEMwi30s6Re0AZ6OFDfznwwe41m0qYRZt3jQLesiXd2qiapgIMrM0GxymPlUl1Y" TargetMode="External"/><Relationship Id="rId3" Type="http://schemas.openxmlformats.org/officeDocument/2006/relationships/image" Target="../media/image2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https://lh6.googleusercontent.com/wY1KsXjazbGPD-lR-CfUC8t0klbkn1qW_T3FMNrdTFyKUOgvJUsfWgEs3ZM9XQT36u2ubhNqklUI9cuYqPnn8Vkdiq6-kM9VC300HWpAa9exLiM7U4avAEq8D-kfF4GJsuwvJpRJ1fSeBAO_7elvXLk" TargetMode="Externa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5" Type="http://schemas.openxmlformats.org/officeDocument/2006/relationships/image" Target="../media/image12.png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Relationship Id="rId5" Type="http://schemas.openxmlformats.org/officeDocument/2006/relationships/image" Target="../media/image20.png"/><Relationship Id="rId4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notesSlide" Target="../notesSlides/notesSlide7.xml"/><Relationship Id="rId7" Type="http://schemas.openxmlformats.org/officeDocument/2006/relationships/image" Target="../media/image26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Relationship Id="rId9" Type="http://schemas.openxmlformats.org/officeDocument/2006/relationships/image" Target="../media/image2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Relationship Id="rId5" Type="http://schemas.openxmlformats.org/officeDocument/2006/relationships/image" Target="../media/image33.png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E55977-ADE2-CA42-9E84-08E939BF06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4360" y="3628693"/>
            <a:ext cx="11983277" cy="2357437"/>
          </a:xfrm>
        </p:spPr>
        <p:txBody>
          <a:bodyPr>
            <a:normAutofit/>
          </a:bodyPr>
          <a:lstStyle/>
          <a:p>
            <a:pPr marL="0" indent="0" algn="ctr">
              <a:spcBef>
                <a:spcPts val="1600"/>
              </a:spcBef>
              <a:spcAft>
                <a:spcPts val="1600"/>
              </a:spcAft>
              <a:buNone/>
            </a:pPr>
            <a:r>
              <a:rPr lang="en-US" sz="1800" b="1" dirty="0">
                <a:solidFill>
                  <a:srgbClr val="0A3D91"/>
                </a:solidFill>
              </a:rPr>
              <a:t>Sarah M. Stough</a:t>
            </a:r>
            <a:r>
              <a:rPr lang="en-US" sz="1800" b="1" baseline="30000" dirty="0">
                <a:solidFill>
                  <a:srgbClr val="0A3D91"/>
                </a:solidFill>
              </a:rPr>
              <a:t>1</a:t>
            </a:r>
            <a:r>
              <a:rPr lang="en-US" sz="1800" b="1" dirty="0">
                <a:solidFill>
                  <a:srgbClr val="0A3D91"/>
                </a:solidFill>
              </a:rPr>
              <a:t>, Sarah D. Bang</a:t>
            </a:r>
            <a:r>
              <a:rPr lang="en-US" b="1" baseline="30000" dirty="0">
                <a:solidFill>
                  <a:srgbClr val="0A3D91"/>
                </a:solidFill>
              </a:rPr>
              <a:t>2</a:t>
            </a:r>
            <a:r>
              <a:rPr lang="en-US" sz="1800" b="1" dirty="0">
                <a:solidFill>
                  <a:srgbClr val="0A3D91"/>
                </a:solidFill>
              </a:rPr>
              <a:t>, Emma Belscher</a:t>
            </a:r>
            <a:r>
              <a:rPr lang="en-US" b="1" baseline="30000" dirty="0">
                <a:solidFill>
                  <a:srgbClr val="0A3D91"/>
                </a:solidFill>
              </a:rPr>
              <a:t>3</a:t>
            </a:r>
            <a:r>
              <a:rPr lang="en-US" sz="1800" b="1" dirty="0">
                <a:solidFill>
                  <a:srgbClr val="0A3D91"/>
                </a:solidFill>
              </a:rPr>
              <a:t>, Timothy J. Lang</a:t>
            </a:r>
            <a:r>
              <a:rPr lang="en-US" b="1" baseline="30000" dirty="0">
                <a:solidFill>
                  <a:srgbClr val="0A3D91"/>
                </a:solidFill>
              </a:rPr>
              <a:t>2</a:t>
            </a:r>
            <a:r>
              <a:rPr lang="en-US" sz="1800" b="1" dirty="0">
                <a:solidFill>
                  <a:srgbClr val="0A3D91"/>
                </a:solidFill>
              </a:rPr>
              <a:t>, Patrick N. Gatlin</a:t>
            </a:r>
            <a:r>
              <a:rPr lang="en-US" b="1" baseline="30000" dirty="0">
                <a:solidFill>
                  <a:srgbClr val="0A3D91"/>
                </a:solidFill>
              </a:rPr>
              <a:t>2</a:t>
            </a:r>
            <a:endParaRPr lang="en-US" sz="1800" b="1" baseline="30000" dirty="0">
              <a:solidFill>
                <a:srgbClr val="0A3D91"/>
              </a:solidFill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en-US" baseline="30000" dirty="0">
                <a:solidFill>
                  <a:srgbClr val="0A3D91"/>
                </a:solidFill>
              </a:rPr>
              <a:t>1 </a:t>
            </a:r>
            <a:r>
              <a:rPr lang="en-US" sz="1700" dirty="0">
                <a:solidFill>
                  <a:srgbClr val="0A3D91"/>
                </a:solidFill>
              </a:rPr>
              <a:t>Earth System Science Center,  The University of Alabama in Huntsville,  Huntsville, Alabama, USA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en-US" sz="1700" baseline="30000" dirty="0">
                <a:solidFill>
                  <a:srgbClr val="0A3D91"/>
                </a:solidFill>
              </a:rPr>
              <a:t>2</a:t>
            </a:r>
            <a:r>
              <a:rPr lang="en-US" sz="1700" dirty="0">
                <a:solidFill>
                  <a:srgbClr val="0A3D91"/>
                </a:solidFill>
              </a:rPr>
              <a:t> Earth Science Branch, NASA Marshall Space Flight Center, Huntsville, Alabama, USA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en-US" sz="1700" baseline="30000" dirty="0">
                <a:solidFill>
                  <a:srgbClr val="0A3D91"/>
                </a:solidFill>
              </a:rPr>
              <a:t>3</a:t>
            </a:r>
            <a:r>
              <a:rPr lang="en-US" sz="1700" dirty="0">
                <a:solidFill>
                  <a:srgbClr val="0A3D91"/>
                </a:solidFill>
              </a:rPr>
              <a:t> Department of Atmospheric and Earth Science,  The University of Alabama in Huntsville, Huntsville, Alabama, USA</a:t>
            </a:r>
            <a:r>
              <a:rPr lang="en-US" sz="1700" dirty="0">
                <a:solidFill>
                  <a:schemeClr val="accent1">
                    <a:lumMod val="75000"/>
                  </a:schemeClr>
                </a:solidFill>
              </a:rPr>
              <a:t>	</a:t>
            </a:r>
          </a:p>
          <a:p>
            <a:pPr marL="0" indent="0" algn="ctr">
              <a:spcBef>
                <a:spcPts val="0"/>
              </a:spcBef>
              <a:buNone/>
            </a:pPr>
            <a:endParaRPr lang="en-US" sz="1700" dirty="0">
              <a:solidFill>
                <a:schemeClr val="accent1">
                  <a:lumMod val="75000"/>
                </a:schemeClr>
              </a:solidFill>
            </a:endParaRPr>
          </a:p>
          <a:p>
            <a:pPr marL="0" indent="0" algn="ctr">
              <a:buNone/>
            </a:pPr>
            <a:endParaRPr lang="en-US" sz="1800" baseline="30000" dirty="0"/>
          </a:p>
          <a:p>
            <a:pPr marL="0" indent="0" algn="ctr">
              <a:buNone/>
            </a:pPr>
            <a:endParaRPr lang="en-US" sz="1800" baseline="30000" dirty="0"/>
          </a:p>
          <a:p>
            <a:pPr marL="0" indent="0" algn="ctr">
              <a:buNone/>
            </a:pPr>
            <a:endParaRPr lang="en-US" sz="1800" baseline="30000" dirty="0"/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00A6FD31-0CB6-8B72-565F-D411B2A866A0}"/>
              </a:ext>
            </a:extLst>
          </p:cNvPr>
          <p:cNvSpPr/>
          <p:nvPr/>
        </p:nvSpPr>
        <p:spPr>
          <a:xfrm>
            <a:off x="56319" y="49968"/>
            <a:ext cx="12095920" cy="3292217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 w="57150"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00" b="1" cap="none" spc="0" dirty="0">
              <a:ln w="3175">
                <a:solidFill>
                  <a:schemeClr val="accent5">
                    <a:lumMod val="40000"/>
                    <a:lumOff val="60000"/>
                  </a:schemeClr>
                </a:solidFill>
              </a:ln>
              <a:solidFill>
                <a:schemeClr val="accent5">
                  <a:lumMod val="20000"/>
                  <a:lumOff val="80000"/>
                </a:schemeClr>
              </a:solidFill>
              <a:latin typeface="Adelle Sans Devanagari" panose="02000503000000020004" pitchFamily="2" charset="-78"/>
              <a:cs typeface="Adelle Sans Devanagari" panose="02000503000000020004" pitchFamily="2" charset="-78"/>
            </a:endParaRPr>
          </a:p>
          <a:p>
            <a:pPr algn="ctr"/>
            <a:r>
              <a:rPr lang="en-US" sz="4000" b="1" cap="none" spc="0" dirty="0">
                <a:ln w="3175">
                  <a:solidFill>
                    <a:schemeClr val="accent5">
                      <a:lumMod val="60000"/>
                      <a:lumOff val="40000"/>
                    </a:schemeClr>
                  </a:solidFill>
                </a:ln>
                <a:solidFill>
                  <a:schemeClr val="accent5">
                    <a:lumMod val="20000"/>
                    <a:lumOff val="80000"/>
                  </a:schemeClr>
                </a:solidFill>
                <a:latin typeface="Adelle Sans Devanagari" panose="02000503000000020004" pitchFamily="2" charset="-78"/>
                <a:cs typeface="Adelle Sans Devanagari" panose="02000503000000020004" pitchFamily="2" charset="-78"/>
              </a:rPr>
              <a:t>Exploring Lightning and Convective Processes        Using the Ground-Radar Multiplatform Precipitation Feature Database</a:t>
            </a:r>
            <a:endParaRPr lang="en-US" sz="4000" dirty="0">
              <a:ln w="3175">
                <a:solidFill>
                  <a:schemeClr val="accent5">
                    <a:lumMod val="60000"/>
                    <a:lumOff val="40000"/>
                  </a:schemeClr>
                </a:solidFill>
              </a:ln>
              <a:solidFill>
                <a:schemeClr val="accent5">
                  <a:lumMod val="20000"/>
                  <a:lumOff val="80000"/>
                </a:schemeClr>
              </a:solidFill>
              <a:latin typeface="Adelle Sans Devanagari" panose="02000503000000020004" pitchFamily="2" charset="-78"/>
              <a:cs typeface="Adelle Sans Devanagari" panose="02000503000000020004" pitchFamily="2" charset="-78"/>
            </a:endParaRPr>
          </a:p>
        </p:txBody>
      </p:sp>
      <p:pic>
        <p:nvPicPr>
          <p:cNvPr id="20" name="Picture 4" descr="NASA logo">
            <a:extLst>
              <a:ext uri="{FF2B5EF4-FFF2-40B4-BE49-F238E27FC236}">
                <a16:creationId xmlns:a16="http://schemas.microsoft.com/office/drawing/2014/main" id="{36428098-C0F3-33E7-D663-8EE0CBB43B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78793" y="49968"/>
            <a:ext cx="2395940" cy="11979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Footer Placeholder 21">
            <a:extLst>
              <a:ext uri="{FF2B5EF4-FFF2-40B4-BE49-F238E27FC236}">
                <a16:creationId xmlns:a16="http://schemas.microsoft.com/office/drawing/2014/main" id="{7BC13530-8873-8A00-2EB2-79030035CC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American Geophysical Union Fall Meeting 2023 ⦁ AE32A-04 ⦁ 13 December 2023</a:t>
            </a:r>
          </a:p>
        </p:txBody>
      </p:sp>
      <p:sp>
        <p:nvSpPr>
          <p:cNvPr id="24" name="Rounded Rectangle 23">
            <a:extLst>
              <a:ext uri="{FF2B5EF4-FFF2-40B4-BE49-F238E27FC236}">
                <a16:creationId xmlns:a16="http://schemas.microsoft.com/office/drawing/2014/main" id="{B9C6F517-23B0-0337-3EED-75D46495CA88}"/>
              </a:ext>
            </a:extLst>
          </p:cNvPr>
          <p:cNvSpPr/>
          <p:nvPr/>
        </p:nvSpPr>
        <p:spPr>
          <a:xfrm>
            <a:off x="56319" y="5715356"/>
            <a:ext cx="12095920" cy="541547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5715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0A3D91"/>
                </a:solidFill>
              </a:rPr>
              <a:t>Supported by NASA Earth from ISS program funding, provided to UAH through Cooperative Agreement #80MSFC22M0004.</a:t>
            </a:r>
            <a:endParaRPr lang="en-US" b="1" dirty="0">
              <a:solidFill>
                <a:srgbClr val="0A3D91"/>
              </a:solidFill>
              <a:latin typeface="+mj-lt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2487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780"/>
    </mc:Choice>
    <mc:Fallback xmlns="">
      <p:transition spd="slow" advTm="1378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0B784008-6F55-E212-E1EA-0AD98E658048}"/>
              </a:ext>
            </a:extLst>
          </p:cNvPr>
          <p:cNvSpPr/>
          <p:nvPr/>
        </p:nvSpPr>
        <p:spPr>
          <a:xfrm>
            <a:off x="48040" y="45348"/>
            <a:ext cx="12095920" cy="600695"/>
          </a:xfrm>
          <a:prstGeom prst="roundRect">
            <a:avLst/>
          </a:prstGeom>
          <a:solidFill>
            <a:srgbClr val="0A3D91"/>
          </a:solidFill>
          <a:ln w="63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000" b="1" cap="none" spc="0" dirty="0">
                <a:ln>
                  <a:solidFill>
                    <a:schemeClr val="accent1">
                      <a:lumMod val="20000"/>
                      <a:lumOff val="80000"/>
                    </a:schemeClr>
                  </a:solidFill>
                </a:ln>
                <a:solidFill>
                  <a:schemeClr val="bg2"/>
                </a:solidFill>
                <a:latin typeface="+mj-lt"/>
                <a:cs typeface="Aharoni" panose="02010803020104030203" pitchFamily="2" charset="-79"/>
              </a:rPr>
              <a:t>Links </a:t>
            </a:r>
            <a:r>
              <a:rPr lang="en-US" sz="3000" b="1" dirty="0">
                <a:ln>
                  <a:solidFill>
                    <a:schemeClr val="accent1">
                      <a:lumMod val="20000"/>
                      <a:lumOff val="80000"/>
                    </a:schemeClr>
                  </a:solidFill>
                </a:ln>
                <a:solidFill>
                  <a:schemeClr val="bg2"/>
                </a:solidFill>
                <a:latin typeface="+mj-lt"/>
                <a:cs typeface="Aharoni" panose="02010803020104030203" pitchFamily="2" charset="-79"/>
              </a:rPr>
              <a:t>between </a:t>
            </a:r>
            <a:r>
              <a:rPr lang="en-US" sz="3000" b="1" cap="none" spc="0" dirty="0">
                <a:ln>
                  <a:solidFill>
                    <a:schemeClr val="accent1">
                      <a:lumMod val="20000"/>
                      <a:lumOff val="80000"/>
                    </a:schemeClr>
                  </a:solidFill>
                </a:ln>
                <a:solidFill>
                  <a:schemeClr val="bg2"/>
                </a:solidFill>
                <a:latin typeface="+mj-lt"/>
                <a:cs typeface="Aharoni" panose="02010803020104030203" pitchFamily="2" charset="-79"/>
              </a:rPr>
              <a:t>Deep Convective Properties &amp; Processes</a:t>
            </a:r>
            <a:endParaRPr lang="en-US" sz="3000" b="1" dirty="0">
              <a:ln>
                <a:solidFill>
                  <a:schemeClr val="accent1">
                    <a:lumMod val="20000"/>
                    <a:lumOff val="80000"/>
                  </a:schemeClr>
                </a:solidFill>
              </a:ln>
              <a:solidFill>
                <a:schemeClr val="bg2"/>
              </a:solidFill>
              <a:latin typeface="+mj-lt"/>
              <a:cs typeface="Aharoni" panose="02010803020104030203" pitchFamily="2" charset="-79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EC03CDA-7944-CC80-70F0-FFAC2CD989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American Geophysical Union Fall Meeting 2023 ⦁ AE32A-04 ⦁ 13 December 2023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68158AF-201C-4346-CFE3-8B4980D1280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36137" y="1100007"/>
            <a:ext cx="3189459" cy="4032824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0C45580-1BC1-FA48-697D-54E9DDBD06A6}"/>
              </a:ext>
            </a:extLst>
          </p:cNvPr>
          <p:cNvSpPr txBox="1"/>
          <p:nvPr/>
        </p:nvSpPr>
        <p:spPr>
          <a:xfrm>
            <a:off x="0" y="5258264"/>
            <a:ext cx="121920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2300" b="1" dirty="0">
                <a:solidFill>
                  <a:srgbClr val="002060"/>
                </a:solidFill>
              </a:rPr>
              <a:t>Lightning-updraft relationships offer powerful insights regarding                        convective intensity, longevity, and potential for human impacts</a:t>
            </a:r>
          </a:p>
          <a:p>
            <a:pPr algn="ctr">
              <a:spcAft>
                <a:spcPts val="1200"/>
              </a:spcAft>
            </a:pPr>
            <a:r>
              <a:rPr lang="en-US" sz="2300" b="1" dirty="0">
                <a:solidFill>
                  <a:srgbClr val="002060"/>
                </a:solidFill>
              </a:rPr>
              <a:t>→ extend to spaceborne assets, global networks for greater scope, scale scale of analysis</a:t>
            </a:r>
          </a:p>
          <a:p>
            <a:pPr algn="ctr">
              <a:spcAft>
                <a:spcPts val="1200"/>
              </a:spcAft>
            </a:pPr>
            <a:endParaRPr lang="en-US" sz="2300" dirty="0">
              <a:solidFill>
                <a:srgbClr val="002060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0642787-9899-D02A-4D71-36BB07B2D3C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8967" r="10505"/>
          <a:stretch/>
        </p:blipFill>
        <p:spPr>
          <a:xfrm>
            <a:off x="4134410" y="1570297"/>
            <a:ext cx="3923177" cy="3437101"/>
          </a:xfrm>
          <a:prstGeom prst="rect">
            <a:avLst/>
          </a:prstGeom>
        </p:spPr>
      </p:pic>
      <p:pic>
        <p:nvPicPr>
          <p:cNvPr id="5" name="Picture 17" descr="Map&#10;&#10;Description automatically generated">
            <a:extLst>
              <a:ext uri="{FF2B5EF4-FFF2-40B4-BE49-F238E27FC236}">
                <a16:creationId xmlns:a16="http://schemas.microsoft.com/office/drawing/2014/main" id="{3FD51282-8320-AF5F-078F-1C9DB634F459}"/>
              </a:ext>
            </a:extLst>
          </p:cNvPr>
          <p:cNvPicPr>
            <a:picLocks noChangeArrowheads="1"/>
          </p:cNvPicPr>
          <p:nvPr/>
        </p:nvPicPr>
        <p:blipFill>
          <a:blip r:embed="rId5" r:link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2730" y="843859"/>
            <a:ext cx="3923177" cy="18158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9" descr="Map&#10;&#10;Description automatically generated">
            <a:extLst>
              <a:ext uri="{FF2B5EF4-FFF2-40B4-BE49-F238E27FC236}">
                <a16:creationId xmlns:a16="http://schemas.microsoft.com/office/drawing/2014/main" id="{18D6D7C1-68B0-6094-FBD4-7D2F310E26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r:link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6639" y="3299589"/>
            <a:ext cx="4155361" cy="18158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ross 6">
            <a:extLst>
              <a:ext uri="{FF2B5EF4-FFF2-40B4-BE49-F238E27FC236}">
                <a16:creationId xmlns:a16="http://schemas.microsoft.com/office/drawing/2014/main" id="{C4F4F491-A605-37D5-0978-0AA327E402F0}"/>
              </a:ext>
            </a:extLst>
          </p:cNvPr>
          <p:cNvSpPr/>
          <p:nvPr/>
        </p:nvSpPr>
        <p:spPr>
          <a:xfrm>
            <a:off x="9837714" y="2718631"/>
            <a:ext cx="574158" cy="522068"/>
          </a:xfrm>
          <a:prstGeom prst="plus">
            <a:avLst>
              <a:gd name="adj" fmla="val 40005"/>
            </a:avLst>
          </a:prstGeom>
          <a:solidFill>
            <a:srgbClr val="0070C0"/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5621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1044"/>
    </mc:Choice>
    <mc:Fallback xmlns="">
      <p:transition spd="slow" advTm="31044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7B51FF-AE17-D482-A3EA-A5889E869F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788" y="818702"/>
            <a:ext cx="11983277" cy="589825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Independent NASA assets and datasets can be linked, leveraged toward improved diagnosis of deep convection from space</a:t>
            </a:r>
          </a:p>
          <a:p>
            <a:pPr marL="0" indent="0">
              <a:buNone/>
            </a:pPr>
            <a:endParaRPr lang="en-US" sz="500" dirty="0"/>
          </a:p>
          <a:p>
            <a:pPr marL="342900" indent="-342900">
              <a:buFont typeface="System Font Regular"/>
              <a:buChar char="→"/>
            </a:pPr>
            <a:r>
              <a:rPr lang="en-US" sz="2400" b="1" dirty="0">
                <a:solidFill>
                  <a:schemeClr val="tx1"/>
                </a:solidFill>
              </a:rPr>
              <a:t>Lightning Imaging Sensor </a:t>
            </a:r>
          </a:p>
          <a:p>
            <a:pPr marL="0" indent="0">
              <a:buNone/>
            </a:pPr>
            <a:r>
              <a:rPr lang="en-US" sz="2400" dirty="0"/>
              <a:t>    </a:t>
            </a:r>
            <a:r>
              <a:rPr lang="en-US" sz="2400" dirty="0">
                <a:solidFill>
                  <a:schemeClr val="tx1"/>
                </a:solidFill>
              </a:rPr>
              <a:t>on the International Space Station (ISS LIS)</a:t>
            </a:r>
          </a:p>
          <a:p>
            <a:pPr marL="342900" indent="-342900">
              <a:buFont typeface="System Font Regular"/>
              <a:buChar char="→"/>
            </a:pPr>
            <a:r>
              <a:rPr lang="en-US" sz="2400" b="1" dirty="0">
                <a:solidFill>
                  <a:schemeClr val="tx1"/>
                </a:solidFill>
              </a:rPr>
              <a:t>Global Precipitation Measurement Mission (GPM)</a:t>
            </a:r>
          </a:p>
          <a:p>
            <a:pPr marL="581025" lvl="1" indent="-238125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/>
                </a:solidFill>
              </a:rPr>
              <a:t>Dual-Frequency Precipitation Radar (DPR)</a:t>
            </a:r>
          </a:p>
          <a:p>
            <a:pPr marL="581025" lvl="1" indent="-238125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chemeClr val="tx1"/>
                </a:solidFill>
              </a:rPr>
              <a:t>Ground-based Validation Network (VN)</a:t>
            </a:r>
          </a:p>
          <a:p>
            <a:pPr marL="914400" lvl="2" indent="-342900">
              <a:buFont typeface="Wingdings" pitchFamily="2" charset="2"/>
              <a:buChar char="Ø"/>
            </a:pPr>
            <a:r>
              <a:rPr lang="en-US" sz="2400" dirty="0">
                <a:solidFill>
                  <a:schemeClr val="tx1"/>
                </a:solidFill>
              </a:rPr>
              <a:t>Ground validation software system and                                                                      database for GPM </a:t>
            </a:r>
            <a:r>
              <a:rPr lang="en-US" sz="2400" i="1" dirty="0">
                <a:solidFill>
                  <a:schemeClr val="tx1"/>
                </a:solidFill>
              </a:rPr>
              <a:t>Core Observatory</a:t>
            </a:r>
            <a:r>
              <a:rPr lang="en-US" sz="2400" dirty="0">
                <a:solidFill>
                  <a:schemeClr val="tx1"/>
                </a:solidFill>
              </a:rPr>
              <a:t> instruments                                                                 and algorithms </a:t>
            </a:r>
          </a:p>
          <a:p>
            <a:pPr marL="914400" lvl="2" indent="-342900">
              <a:buFont typeface="Wingdings" pitchFamily="2" charset="2"/>
              <a:buChar char="Ø"/>
            </a:pPr>
            <a:r>
              <a:rPr lang="en-US" sz="2400" dirty="0">
                <a:solidFill>
                  <a:schemeClr val="tx1"/>
                </a:solidFill>
              </a:rPr>
              <a:t>Includes many polarimetric radars in CONUS; </a:t>
            </a:r>
          </a:p>
          <a:p>
            <a:pPr marL="571500" lvl="2" indent="0">
              <a:buNone/>
            </a:pPr>
            <a:r>
              <a:rPr lang="en-US" sz="2400" dirty="0">
                <a:solidFill>
                  <a:schemeClr val="tx1"/>
                </a:solidFill>
              </a:rPr>
              <a:t>    hydrometeor identification, 3D wind retrievals</a:t>
            </a:r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0B784008-6F55-E212-E1EA-0AD98E658048}"/>
              </a:ext>
            </a:extLst>
          </p:cNvPr>
          <p:cNvSpPr/>
          <p:nvPr/>
        </p:nvSpPr>
        <p:spPr>
          <a:xfrm>
            <a:off x="48040" y="45348"/>
            <a:ext cx="12095920" cy="600695"/>
          </a:xfrm>
          <a:prstGeom prst="roundRect">
            <a:avLst/>
          </a:prstGeom>
          <a:solidFill>
            <a:srgbClr val="0A3D91"/>
          </a:solidFill>
          <a:ln w="571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000" b="1" cap="none" spc="0" dirty="0">
                <a:ln>
                  <a:solidFill>
                    <a:schemeClr val="accent1">
                      <a:lumMod val="20000"/>
                      <a:lumOff val="80000"/>
                    </a:schemeClr>
                  </a:solidFill>
                </a:ln>
                <a:solidFill>
                  <a:schemeClr val="bg2"/>
                </a:solidFill>
                <a:latin typeface="+mj-lt"/>
                <a:cs typeface="Aharoni" panose="02010803020104030203" pitchFamily="2" charset="-79"/>
              </a:rPr>
              <a:t>Multiplatform Precipitation Feature (MPF) Origins</a:t>
            </a:r>
            <a:endParaRPr lang="en-US" sz="3000" b="1" dirty="0">
              <a:ln>
                <a:solidFill>
                  <a:schemeClr val="accent1">
                    <a:lumMod val="20000"/>
                    <a:lumOff val="80000"/>
                  </a:schemeClr>
                </a:solidFill>
              </a:ln>
              <a:solidFill>
                <a:schemeClr val="bg2"/>
              </a:solidFill>
              <a:latin typeface="+mj-lt"/>
              <a:cs typeface="Aharoni" panose="02010803020104030203" pitchFamily="2" charset="-79"/>
            </a:endParaRPr>
          </a:p>
        </p:txBody>
      </p:sp>
      <p:pic>
        <p:nvPicPr>
          <p:cNvPr id="12" name="Picture 11" descr="Diagram&#10;&#10;Description automatically generated">
            <a:extLst>
              <a:ext uri="{FF2B5EF4-FFF2-40B4-BE49-F238E27FC236}">
                <a16:creationId xmlns:a16="http://schemas.microsoft.com/office/drawing/2014/main" id="{E6502EDA-4149-C53B-F227-A8150C5D6CE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8137608" y="1806838"/>
            <a:ext cx="3752866" cy="2601797"/>
          </a:xfrm>
          <a:prstGeom prst="rect">
            <a:avLst/>
          </a:prstGeom>
          <a:ln w="50800">
            <a:solidFill>
              <a:schemeClr val="accent1">
                <a:shade val="50000"/>
              </a:schemeClr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6" name="Footer Placeholder 15">
            <a:extLst>
              <a:ext uri="{FF2B5EF4-FFF2-40B4-BE49-F238E27FC236}">
                <a16:creationId xmlns:a16="http://schemas.microsoft.com/office/drawing/2014/main" id="{17D7936E-62C9-0B18-782C-16B4949D33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American Geophysical Union Fall Meeting 2023 ⦁ AE32A-04 ⦁ 13 December 2023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B330F479-B08A-20F4-9C95-39CF8689D4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90087" y="4033956"/>
            <a:ext cx="3115340" cy="2490840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1">
                <a:shade val="50000"/>
              </a:schemeClr>
            </a:solidFill>
          </a:ln>
        </p:spPr>
      </p:pic>
      <p:sp>
        <p:nvSpPr>
          <p:cNvPr id="17" name="Bent-Up Arrow 16">
            <a:extLst>
              <a:ext uri="{FF2B5EF4-FFF2-40B4-BE49-F238E27FC236}">
                <a16:creationId xmlns:a16="http://schemas.microsoft.com/office/drawing/2014/main" id="{8D272553-37F4-011E-5E73-F56C6D4A755D}"/>
              </a:ext>
            </a:extLst>
          </p:cNvPr>
          <p:cNvSpPr/>
          <p:nvPr/>
        </p:nvSpPr>
        <p:spPr>
          <a:xfrm rot="5400000" flipV="1">
            <a:off x="10406943" y="4569669"/>
            <a:ext cx="956999" cy="1089115"/>
          </a:xfrm>
          <a:prstGeom prst="bentUp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40765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6511"/>
    </mc:Choice>
    <mc:Fallback xmlns="">
      <p:transition spd="slow" advTm="36511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7B51FF-AE17-D482-A3EA-A5889E869F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788" y="914399"/>
            <a:ext cx="11983277" cy="589825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Linked NASA assets and datasets can be linked, leveraged toward improved diagnosis of deep convection from space…</a:t>
            </a:r>
          </a:p>
          <a:p>
            <a:pPr marL="0" indent="0">
              <a:buNone/>
            </a:pPr>
            <a:endParaRPr lang="en-US" sz="500" dirty="0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E24E1B8C-92DB-62B9-210C-69AE090E2877}"/>
              </a:ext>
            </a:extLst>
          </p:cNvPr>
          <p:cNvGrpSpPr/>
          <p:nvPr/>
        </p:nvGrpSpPr>
        <p:grpSpPr>
          <a:xfrm>
            <a:off x="287080" y="2108853"/>
            <a:ext cx="5539562" cy="4238784"/>
            <a:chOff x="6040606" y="2074460"/>
            <a:chExt cx="6078742" cy="4397544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EF7D92CF-F135-216F-A6A3-8EAE09F147C0}"/>
                </a:ext>
              </a:extLst>
            </p:cNvPr>
            <p:cNvGrpSpPr/>
            <p:nvPr/>
          </p:nvGrpSpPr>
          <p:grpSpPr>
            <a:xfrm>
              <a:off x="6040606" y="2074460"/>
              <a:ext cx="6078742" cy="4397544"/>
              <a:chOff x="6040606" y="2074460"/>
              <a:chExt cx="6078742" cy="4397544"/>
            </a:xfrm>
          </p:grpSpPr>
          <p:pic>
            <p:nvPicPr>
              <p:cNvPr id="1026" name="Picture 2">
                <a:extLst>
                  <a:ext uri="{FF2B5EF4-FFF2-40B4-BE49-F238E27FC236}">
                    <a16:creationId xmlns:a16="http://schemas.microsoft.com/office/drawing/2014/main" id="{CE2B18B8-25C6-EC0C-BC66-CB03A7415AD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482" t="1680" r="1595"/>
              <a:stretch/>
            </p:blipFill>
            <p:spPr bwMode="auto">
              <a:xfrm>
                <a:off x="6040606" y="2074460"/>
                <a:ext cx="6078742" cy="4397544"/>
              </a:xfrm>
              <a:prstGeom prst="rect">
                <a:avLst/>
              </a:prstGeom>
              <a:noFill/>
              <a:ln w="22225">
                <a:solidFill>
                  <a:schemeClr val="accent2"/>
                </a:solidFill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5E57D705-8383-F5AF-86D5-842F99A7C93C}"/>
                  </a:ext>
                </a:extLst>
              </p:cNvPr>
              <p:cNvSpPr/>
              <p:nvPr/>
            </p:nvSpPr>
            <p:spPr>
              <a:xfrm>
                <a:off x="6665976" y="2642616"/>
                <a:ext cx="192024" cy="265176"/>
              </a:xfrm>
              <a:prstGeom prst="rect">
                <a:avLst/>
              </a:prstGeom>
              <a:solidFill>
                <a:srgbClr val="05FEFD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DABA8B48-4929-30FC-BE1C-5AEB96734022}"/>
                </a:ext>
              </a:extLst>
            </p:cNvPr>
            <p:cNvSpPr/>
            <p:nvPr/>
          </p:nvSpPr>
          <p:spPr>
            <a:xfrm>
              <a:off x="9006825" y="2111036"/>
              <a:ext cx="146304" cy="270283"/>
            </a:xfrm>
            <a:prstGeom prst="rect">
              <a:avLst/>
            </a:prstGeom>
            <a:solidFill>
              <a:srgbClr val="FFFFF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14783BA-6340-491C-D575-45F2B9B2B8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American Geophysical Union Fall Meeting 2023 ⦁ AE32A-04 ⦁ 13 December 2023</a:t>
            </a: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C5DDA54-1E91-E383-9640-5119339444BA}"/>
              </a:ext>
            </a:extLst>
          </p:cNvPr>
          <p:cNvSpPr txBox="1"/>
          <p:nvPr/>
        </p:nvSpPr>
        <p:spPr>
          <a:xfrm>
            <a:off x="5967037" y="1969103"/>
            <a:ext cx="5965250" cy="49244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…but to address storm-based analyses, need to cast data into common storm feature framework</a:t>
            </a:r>
          </a:p>
          <a:p>
            <a:endParaRPr lang="en-US" sz="10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 Multiplatform</a:t>
            </a:r>
          </a:p>
          <a:p>
            <a:r>
              <a:rPr lang="en-US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Precipitation</a:t>
            </a:r>
          </a:p>
          <a:p>
            <a:r>
              <a:rPr lang="en-US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Feature (MPF)</a:t>
            </a:r>
          </a:p>
          <a:p>
            <a:r>
              <a:rPr lang="en-US" sz="2800" b="1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Bang et al. 2023</a:t>
            </a:r>
          </a:p>
          <a:p>
            <a:r>
              <a:rPr lang="en-US" sz="1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r>
              <a:rPr lang="en-US" sz="2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Follows from the </a:t>
            </a:r>
          </a:p>
          <a:p>
            <a:r>
              <a:rPr lang="en-US" sz="2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Precipitation </a:t>
            </a:r>
          </a:p>
          <a:p>
            <a:r>
              <a:rPr lang="en-US" sz="2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Feature Database </a:t>
            </a:r>
          </a:p>
          <a:p>
            <a:r>
              <a:rPr lang="en-US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(Nesbitt et al. 2000; Liu et al. 2008) </a:t>
            </a:r>
          </a:p>
          <a:p>
            <a:endParaRPr lang="en-US" dirty="0"/>
          </a:p>
        </p:txBody>
      </p:sp>
      <p:pic>
        <p:nvPicPr>
          <p:cNvPr id="23554" name="Picture 2" descr="image">
            <a:extLst>
              <a:ext uri="{FF2B5EF4-FFF2-40B4-BE49-F238E27FC236}">
                <a16:creationId xmlns:a16="http://schemas.microsoft.com/office/drawing/2014/main" id="{471F7A8E-CE81-CD9D-7D50-121A58883F2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101" t="54264" r="10536"/>
          <a:stretch/>
        </p:blipFill>
        <p:spPr bwMode="auto">
          <a:xfrm>
            <a:off x="9123191" y="3450266"/>
            <a:ext cx="2869078" cy="3136605"/>
          </a:xfrm>
          <a:prstGeom prst="rect">
            <a:avLst/>
          </a:prstGeom>
          <a:noFill/>
          <a:ln w="25400">
            <a:solidFill>
              <a:schemeClr val="accent1">
                <a:shade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EB611E68-198A-8950-F285-3275349C9F89}"/>
              </a:ext>
            </a:extLst>
          </p:cNvPr>
          <p:cNvSpPr/>
          <p:nvPr/>
        </p:nvSpPr>
        <p:spPr>
          <a:xfrm>
            <a:off x="48040" y="45348"/>
            <a:ext cx="12095920" cy="600695"/>
          </a:xfrm>
          <a:prstGeom prst="roundRect">
            <a:avLst/>
          </a:prstGeom>
          <a:solidFill>
            <a:srgbClr val="0A3D91"/>
          </a:solidFill>
          <a:ln w="571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000" b="1" cap="none" spc="0" dirty="0">
                <a:ln>
                  <a:solidFill>
                    <a:schemeClr val="accent1">
                      <a:lumMod val="20000"/>
                      <a:lumOff val="80000"/>
                    </a:schemeClr>
                  </a:solidFill>
                </a:ln>
                <a:solidFill>
                  <a:schemeClr val="bg2"/>
                </a:solidFill>
                <a:latin typeface="+mj-lt"/>
                <a:cs typeface="Aharoni" panose="02010803020104030203" pitchFamily="2" charset="-79"/>
              </a:rPr>
              <a:t>Multiplatform Precipitation Feature (MPF) Origins</a:t>
            </a:r>
            <a:endParaRPr lang="en-US" sz="3000" b="1" dirty="0">
              <a:ln>
                <a:solidFill>
                  <a:schemeClr val="accent1">
                    <a:lumMod val="20000"/>
                    <a:lumOff val="80000"/>
                  </a:schemeClr>
                </a:solidFill>
              </a:ln>
              <a:solidFill>
                <a:schemeClr val="bg2"/>
              </a:solidFill>
              <a:latin typeface="+mj-lt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866772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8560"/>
    </mc:Choice>
    <mc:Fallback xmlns="">
      <p:transition spd="slow" advTm="3856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EA2DA1C2-59C0-C843-61CC-9A2FD38DD3F1}"/>
              </a:ext>
            </a:extLst>
          </p:cNvPr>
          <p:cNvSpPr/>
          <p:nvPr/>
        </p:nvSpPr>
        <p:spPr>
          <a:xfrm>
            <a:off x="7308972" y="1778772"/>
            <a:ext cx="4730628" cy="2358470"/>
          </a:xfrm>
          <a:prstGeom prst="roundRect">
            <a:avLst/>
          </a:prstGeom>
          <a:solidFill>
            <a:schemeClr val="accent2">
              <a:lumMod val="60000"/>
              <a:lumOff val="40000"/>
              <a:alpha val="14441"/>
            </a:schemeClr>
          </a:solidFill>
          <a:ln w="28575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6C613F5-E3CF-6C54-ED74-EA4F2905306E}"/>
              </a:ext>
            </a:extLst>
          </p:cNvPr>
          <p:cNvSpPr txBox="1"/>
          <p:nvPr/>
        </p:nvSpPr>
        <p:spPr>
          <a:xfrm>
            <a:off x="0" y="1105640"/>
            <a:ext cx="532000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/>
            <a:r>
              <a:rPr lang="en-US" sz="2200" dirty="0"/>
              <a:t>Each MPF file facilitates case study analyses: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C60B072-886C-3E65-5C45-6F17FC3F7474}"/>
              </a:ext>
            </a:extLst>
          </p:cNvPr>
          <p:cNvSpPr txBox="1"/>
          <p:nvPr/>
        </p:nvSpPr>
        <p:spPr>
          <a:xfrm>
            <a:off x="0" y="3857440"/>
            <a:ext cx="800669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/>
              <a:t>MPF database enables comprehensive statistical analysis: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ECE75D-FEE0-7C3B-0D10-5E90B6CAF6CD}"/>
              </a:ext>
            </a:extLst>
          </p:cNvPr>
          <p:cNvSpPr txBox="1"/>
          <p:nvPr/>
        </p:nvSpPr>
        <p:spPr>
          <a:xfrm>
            <a:off x="15183" y="4585503"/>
            <a:ext cx="2855999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/>
              <a:t>Median reflectivity for all  MPFs with lightning is 37 </a:t>
            </a:r>
            <a:r>
              <a:rPr lang="en-US" i="1" dirty="0" err="1"/>
              <a:t>dBz</a:t>
            </a:r>
            <a:r>
              <a:rPr lang="en-US" i="1" dirty="0"/>
              <a:t>              </a:t>
            </a:r>
          </a:p>
          <a:p>
            <a:r>
              <a:rPr lang="en-US" i="1" dirty="0"/>
              <a:t>vs. </a:t>
            </a:r>
          </a:p>
          <a:p>
            <a:r>
              <a:rPr lang="en-US" i="1" dirty="0"/>
              <a:t>median of 20 </a:t>
            </a:r>
            <a:r>
              <a:rPr lang="en-US" i="1" dirty="0" err="1"/>
              <a:t>dBz</a:t>
            </a:r>
            <a:r>
              <a:rPr lang="en-US" i="1" dirty="0"/>
              <a:t> without lightning in ISS LIS FOV</a:t>
            </a:r>
          </a:p>
          <a:p>
            <a:endParaRPr lang="en-US" i="1" dirty="0"/>
          </a:p>
          <a:p>
            <a:endParaRPr lang="en-US" i="1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5318EC4-B4CC-50CE-C475-92295B241E2B}"/>
              </a:ext>
            </a:extLst>
          </p:cNvPr>
          <p:cNvSpPr txBox="1"/>
          <p:nvPr/>
        </p:nvSpPr>
        <p:spPr>
          <a:xfrm>
            <a:off x="5170122" y="1883860"/>
            <a:ext cx="213885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/>
              <a:t>102 ISS LIS events within this MPF, located near/around the strongest updraft and graupel particles in deep convection</a:t>
            </a: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B11FEAED-981F-C9B7-BE19-DC3BFDBA5A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605" y="1602928"/>
            <a:ext cx="4952797" cy="2063666"/>
          </a:xfrm>
          <a:prstGeom prst="rect">
            <a:avLst/>
          </a:prstGeom>
          <a:noFill/>
          <a:ln w="25400">
            <a:solidFill>
              <a:srgbClr val="0070C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>
            <a:extLst>
              <a:ext uri="{FF2B5EF4-FFF2-40B4-BE49-F238E27FC236}">
                <a16:creationId xmlns:a16="http://schemas.microsoft.com/office/drawing/2014/main" id="{314CCBAE-E4C2-E3B4-C1C4-31D33920E4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9895" y="4323416"/>
            <a:ext cx="3138602" cy="2238266"/>
          </a:xfrm>
          <a:prstGeom prst="rect">
            <a:avLst/>
          </a:prstGeom>
          <a:noFill/>
          <a:ln w="381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>
            <a:extLst>
              <a:ext uri="{FF2B5EF4-FFF2-40B4-BE49-F238E27FC236}">
                <a16:creationId xmlns:a16="http://schemas.microsoft.com/office/drawing/2014/main" id="{A9C5026A-E7DE-CDDF-B99B-B7BCD0F242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0152" y="4323416"/>
            <a:ext cx="3138602" cy="2238266"/>
          </a:xfrm>
          <a:prstGeom prst="rect">
            <a:avLst/>
          </a:prstGeom>
          <a:noFill/>
          <a:ln w="381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8958936F-A768-B063-4833-CA27ACCF7D68}"/>
              </a:ext>
            </a:extLst>
          </p:cNvPr>
          <p:cNvSpPr txBox="1"/>
          <p:nvPr/>
        </p:nvSpPr>
        <p:spPr>
          <a:xfrm>
            <a:off x="9319638" y="4424104"/>
            <a:ext cx="217803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/>
              <a:t>As MPF maximum reflectivity increases, the median spatial scale of lightning decreases. This may discern stratiform from convective regimes.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9B5DAB7-BD7B-F0CA-4B26-D0AEEF3FA1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American Geophysical Union Fall Meeting 2023 ⦁ AE32A-04 ⦁ 13 December 2023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1D4D994-3BFE-A6E2-B77E-9B18C80D358C}"/>
              </a:ext>
            </a:extLst>
          </p:cNvPr>
          <p:cNvSpPr txBox="1"/>
          <p:nvPr/>
        </p:nvSpPr>
        <p:spPr>
          <a:xfrm>
            <a:off x="2871183" y="738170"/>
            <a:ext cx="942235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accent2"/>
                </a:solidFill>
              </a:rPr>
              <a:t>Version 1 MPF (Bang et al. 2023) : 	GPM Dual-Frequency Precipitation Radar 			                                   		+ GPM VN ground radar retrievals                  			       				   	+ ISS LIS Lightning</a:t>
            </a:r>
          </a:p>
        </p:txBody>
      </p:sp>
      <p:sp>
        <p:nvSpPr>
          <p:cNvPr id="10" name="Right Arrow 9">
            <a:extLst>
              <a:ext uri="{FF2B5EF4-FFF2-40B4-BE49-F238E27FC236}">
                <a16:creationId xmlns:a16="http://schemas.microsoft.com/office/drawing/2014/main" id="{9873AF52-3474-F0E9-90D1-570F4975733F}"/>
              </a:ext>
            </a:extLst>
          </p:cNvPr>
          <p:cNvSpPr/>
          <p:nvPr/>
        </p:nvSpPr>
        <p:spPr>
          <a:xfrm>
            <a:off x="7569517" y="2264956"/>
            <a:ext cx="658368" cy="1426464"/>
          </a:xfrm>
          <a:prstGeom prst="rightArrow">
            <a:avLst/>
          </a:prstGeom>
          <a:solidFill>
            <a:schemeClr val="accent2"/>
          </a:solidFill>
          <a:ln w="3810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2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969C005-35B2-9941-5F38-BB88FE03B6D2}"/>
              </a:ext>
            </a:extLst>
          </p:cNvPr>
          <p:cNvSpPr txBox="1"/>
          <p:nvPr/>
        </p:nvSpPr>
        <p:spPr>
          <a:xfrm rot="18056814">
            <a:off x="7176075" y="2649471"/>
            <a:ext cx="144525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>
                <a:ln>
                  <a:solidFill>
                    <a:srgbClr val="002060"/>
                  </a:solidFill>
                </a:ln>
                <a:solidFill>
                  <a:schemeClr val="accent5">
                    <a:lumMod val="40000"/>
                    <a:lumOff val="60000"/>
                  </a:schemeClr>
                </a:solidFill>
              </a:rPr>
              <a:t>Phase 2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78D8C00-E01F-1397-48CF-7D39BD48E34E}"/>
              </a:ext>
            </a:extLst>
          </p:cNvPr>
          <p:cNvSpPr txBox="1"/>
          <p:nvPr/>
        </p:nvSpPr>
        <p:spPr>
          <a:xfrm>
            <a:off x="8240827" y="2506026"/>
            <a:ext cx="3951173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2060"/>
                </a:solidFill>
              </a:rPr>
              <a:t>Decouple the MPF database from the GPM VN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2060"/>
                </a:solidFill>
              </a:rPr>
              <a:t>Pair ISS LIS data with NEXRAD radars that facilitate dual-Doppler wind retrievals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56C692D-B503-0C76-AD99-9D3F78637DC6}"/>
              </a:ext>
            </a:extLst>
          </p:cNvPr>
          <p:cNvSpPr txBox="1"/>
          <p:nvPr/>
        </p:nvSpPr>
        <p:spPr>
          <a:xfrm>
            <a:off x="8578999" y="1778772"/>
            <a:ext cx="32748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accent1"/>
                </a:solidFill>
              </a:rPr>
              <a:t>Only 40 MPFs with vertical wind retrievals </a:t>
            </a:r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4666804B-9578-FE28-D381-32A39F43214D}"/>
              </a:ext>
            </a:extLst>
          </p:cNvPr>
          <p:cNvSpPr/>
          <p:nvPr/>
        </p:nvSpPr>
        <p:spPr>
          <a:xfrm>
            <a:off x="48040" y="45348"/>
            <a:ext cx="12095920" cy="600695"/>
          </a:xfrm>
          <a:prstGeom prst="roundRect">
            <a:avLst/>
          </a:prstGeom>
          <a:solidFill>
            <a:srgbClr val="0A3D91"/>
          </a:solidFill>
          <a:ln w="571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000" b="1" cap="none" spc="0" dirty="0">
                <a:ln>
                  <a:solidFill>
                    <a:schemeClr val="accent1">
                      <a:lumMod val="20000"/>
                      <a:lumOff val="80000"/>
                    </a:schemeClr>
                  </a:solidFill>
                </a:ln>
                <a:solidFill>
                  <a:schemeClr val="bg2"/>
                </a:solidFill>
                <a:latin typeface="+mj-lt"/>
                <a:cs typeface="Aharoni" panose="02010803020104030203" pitchFamily="2" charset="-79"/>
              </a:rPr>
              <a:t>MPF Database for Storm-Level Analyses: Statistics or Case Studies</a:t>
            </a:r>
            <a:endParaRPr lang="en-US" sz="3000" b="1" dirty="0">
              <a:ln>
                <a:solidFill>
                  <a:schemeClr val="accent1">
                    <a:lumMod val="20000"/>
                    <a:lumOff val="80000"/>
                  </a:schemeClr>
                </a:solidFill>
              </a:ln>
              <a:solidFill>
                <a:schemeClr val="bg2"/>
              </a:solidFill>
              <a:latin typeface="+mj-lt"/>
              <a:cs typeface="Aharoni" panose="02010803020104030203" pitchFamily="2" charset="-79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467811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3916"/>
    </mc:Choice>
    <mc:Fallback xmlns="">
      <p:transition spd="slow" advTm="4391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14" grpId="0"/>
      <p:bldP spid="15" grpId="0"/>
      <p:bldP spid="18" grpId="0"/>
      <p:bldP spid="9" grpId="0"/>
      <p:bldP spid="10" grpId="0" animBg="1"/>
      <p:bldP spid="11" grpId="0"/>
      <p:bldP spid="12" grpId="0"/>
      <p:bldP spid="1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6C57891B-EC38-5DC2-ED75-237D1B25453F}"/>
              </a:ext>
            </a:extLst>
          </p:cNvPr>
          <p:cNvSpPr txBox="1"/>
          <p:nvPr/>
        </p:nvSpPr>
        <p:spPr>
          <a:xfrm>
            <a:off x="48040" y="825816"/>
            <a:ext cx="5476542" cy="65248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002060"/>
              </a:buClr>
            </a:pPr>
            <a:r>
              <a:rPr lang="en-US" sz="2200" b="1" u="sng" dirty="0">
                <a:solidFill>
                  <a:srgbClr val="002060"/>
                </a:solidFill>
              </a:rPr>
              <a:t>Step 1 – Data Selection </a:t>
            </a:r>
          </a:p>
          <a:p>
            <a:pPr>
              <a:buClr>
                <a:srgbClr val="002060"/>
              </a:buClr>
            </a:pPr>
            <a:r>
              <a:rPr lang="en-US" sz="2200" dirty="0">
                <a:solidFill>
                  <a:srgbClr val="002060"/>
                </a:solidFill>
              </a:rPr>
              <a:t>NEXRAD sites: </a:t>
            </a:r>
          </a:p>
          <a:p>
            <a:pPr marL="577850" indent="-225425">
              <a:buClr>
                <a:srgbClr val="002060"/>
              </a:buClr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rgbClr val="002060"/>
                </a:solidFill>
              </a:rPr>
              <a:t>Vertical wind retrievals in the VN use 9 sets of proximal NEXRAD sites</a:t>
            </a:r>
          </a:p>
          <a:p>
            <a:pPr marL="352425" indent="-344488">
              <a:buClr>
                <a:srgbClr val="002060"/>
              </a:buClr>
            </a:pPr>
            <a:r>
              <a:rPr lang="en-US" sz="2200" dirty="0">
                <a:solidFill>
                  <a:srgbClr val="002060"/>
                </a:solidFill>
              </a:rPr>
              <a:t>ISS LIS overpass coincidence</a:t>
            </a:r>
          </a:p>
          <a:p>
            <a:pPr marL="809625" lvl="1" indent="-344488">
              <a:buClr>
                <a:srgbClr val="002060"/>
              </a:buClr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rgbClr val="002060"/>
                </a:solidFill>
              </a:rPr>
              <a:t>1,982 radar overpasses (2017-2020)</a:t>
            </a:r>
          </a:p>
          <a:p>
            <a:pPr marL="809625" lvl="1" indent="-344488">
              <a:buClr>
                <a:srgbClr val="002060"/>
              </a:buClr>
              <a:buFont typeface="Arial" panose="020B0604020202020204" pitchFamily="34" charset="0"/>
              <a:buChar char="•"/>
            </a:pPr>
            <a:endParaRPr lang="en-US" sz="2200" dirty="0">
              <a:solidFill>
                <a:srgbClr val="002060"/>
              </a:solidFill>
            </a:endParaRPr>
          </a:p>
          <a:p>
            <a:pPr marL="809625" lvl="1" indent="-344488">
              <a:buClr>
                <a:srgbClr val="002060"/>
              </a:buClr>
              <a:buFont typeface="Arial" panose="020B0604020202020204" pitchFamily="34" charset="0"/>
              <a:buChar char="•"/>
            </a:pPr>
            <a:endParaRPr lang="en-US" sz="2200" dirty="0">
              <a:solidFill>
                <a:srgbClr val="002060"/>
              </a:solidFill>
            </a:endParaRPr>
          </a:p>
          <a:p>
            <a:pPr marL="7937">
              <a:buClr>
                <a:srgbClr val="002060"/>
              </a:buClr>
            </a:pPr>
            <a:r>
              <a:rPr lang="en-US" sz="2200" b="1" u="sng" dirty="0">
                <a:solidFill>
                  <a:srgbClr val="002060"/>
                </a:solidFill>
              </a:rPr>
              <a:t>Step 2a – Radar Data Pre-Processing</a:t>
            </a:r>
          </a:p>
          <a:p>
            <a:pPr marL="350837" indent="-342900">
              <a:buClr>
                <a:srgbClr val="002060"/>
              </a:buClr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rgbClr val="002060"/>
                </a:solidFill>
              </a:rPr>
              <a:t>Radar data </a:t>
            </a:r>
            <a:r>
              <a:rPr lang="en-US" sz="2200" dirty="0" err="1">
                <a:solidFill>
                  <a:srgbClr val="002060"/>
                </a:solidFill>
              </a:rPr>
              <a:t>QC’d</a:t>
            </a:r>
            <a:r>
              <a:rPr lang="en-US" sz="2200" dirty="0">
                <a:solidFill>
                  <a:srgbClr val="002060"/>
                </a:solidFill>
              </a:rPr>
              <a:t> following VN techniques</a:t>
            </a:r>
          </a:p>
          <a:p>
            <a:pPr marL="808037" lvl="1" indent="-342900">
              <a:buClr>
                <a:srgbClr val="002060"/>
              </a:buClr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rgbClr val="002060"/>
                </a:solidFill>
              </a:rPr>
              <a:t>Filtering by reflectivity, differential reflectivity, and </a:t>
            </a:r>
            <a:r>
              <a:rPr lang="en-US" sz="2200" dirty="0" err="1">
                <a:solidFill>
                  <a:srgbClr val="002060"/>
                </a:solidFill>
              </a:rPr>
              <a:t>copolar</a:t>
            </a:r>
            <a:r>
              <a:rPr lang="en-US" sz="2200" dirty="0">
                <a:solidFill>
                  <a:srgbClr val="002060"/>
                </a:solidFill>
              </a:rPr>
              <a:t> correlation coefficient thresholds</a:t>
            </a:r>
          </a:p>
          <a:p>
            <a:pPr marL="808037" lvl="1" indent="-342900">
              <a:buClr>
                <a:srgbClr val="002060"/>
              </a:buClr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rgbClr val="002060"/>
                </a:solidFill>
              </a:rPr>
              <a:t>Region-based </a:t>
            </a:r>
            <a:r>
              <a:rPr lang="en-US" sz="2200" dirty="0" err="1">
                <a:solidFill>
                  <a:srgbClr val="002060"/>
                </a:solidFill>
              </a:rPr>
              <a:t>dealiasing</a:t>
            </a:r>
            <a:r>
              <a:rPr lang="en-US" sz="2200" dirty="0">
                <a:solidFill>
                  <a:srgbClr val="002060"/>
                </a:solidFill>
              </a:rPr>
              <a:t> </a:t>
            </a:r>
          </a:p>
          <a:p>
            <a:pPr marL="808037" lvl="1" indent="-342900">
              <a:buClr>
                <a:srgbClr val="002060"/>
              </a:buClr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rgbClr val="002060"/>
                </a:solidFill>
              </a:rPr>
              <a:t>Texture fields to reduce non-meteorological echo</a:t>
            </a:r>
          </a:p>
          <a:p>
            <a:pPr marL="465137" lvl="1">
              <a:buClr>
                <a:srgbClr val="002060"/>
              </a:buClr>
            </a:pPr>
            <a:r>
              <a:rPr lang="en-US" dirty="0">
                <a:solidFill>
                  <a:srgbClr val="002060"/>
                </a:solidFill>
              </a:rPr>
              <a:t>(</a:t>
            </a:r>
            <a:r>
              <a:rPr lang="en-US" dirty="0" err="1">
                <a:solidFill>
                  <a:srgbClr val="002060"/>
                </a:solidFill>
              </a:rPr>
              <a:t>Py</a:t>
            </a:r>
            <a:r>
              <a:rPr lang="en-US" dirty="0">
                <a:solidFill>
                  <a:srgbClr val="002060"/>
                </a:solidFill>
              </a:rPr>
              <a:t>-ART; 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Helmus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and Collis 2016</a:t>
            </a:r>
            <a:r>
              <a:rPr lang="en-US" dirty="0">
                <a:solidFill>
                  <a:srgbClr val="002060"/>
                </a:solidFill>
              </a:rPr>
              <a:t>)</a:t>
            </a:r>
          </a:p>
          <a:p>
            <a:pPr marL="808037" lvl="1" indent="-342900">
              <a:buClr>
                <a:srgbClr val="002060"/>
              </a:buClr>
              <a:buFont typeface="Arial" panose="020B0604020202020204" pitchFamily="34" charset="0"/>
              <a:buChar char="•"/>
            </a:pPr>
            <a:endParaRPr lang="en-US" sz="2200" dirty="0"/>
          </a:p>
          <a:p>
            <a:pPr marL="809625" lvl="1" indent="-344488">
              <a:buClr>
                <a:srgbClr val="002060"/>
              </a:buClr>
              <a:buFont typeface="Arial" panose="020B0604020202020204" pitchFamily="34" charset="0"/>
              <a:buChar char="•"/>
            </a:pPr>
            <a:endParaRPr lang="en-US" sz="22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BF34DF5-78A1-6D8F-5C95-EC34619B8F05}"/>
              </a:ext>
            </a:extLst>
          </p:cNvPr>
          <p:cNvSpPr txBox="1"/>
          <p:nvPr/>
        </p:nvSpPr>
        <p:spPr>
          <a:xfrm>
            <a:off x="5315444" y="4265298"/>
            <a:ext cx="682851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937"/>
            <a:r>
              <a:rPr lang="en-US" sz="2200" b="1" u="sng" dirty="0">
                <a:solidFill>
                  <a:srgbClr val="002060"/>
                </a:solidFill>
              </a:rPr>
              <a:t>Step 2b – Radar Data Retrievals</a:t>
            </a:r>
          </a:p>
          <a:p>
            <a:pPr marL="350837" indent="-342900">
              <a:buClr>
                <a:srgbClr val="002060"/>
              </a:buClr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rgbClr val="002060"/>
                </a:solidFill>
              </a:rPr>
              <a:t>Gridding: 1 km x 1 km x 1 km spacing</a:t>
            </a:r>
          </a:p>
          <a:p>
            <a:pPr marL="350837" indent="-342900"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rgbClr val="002060"/>
                </a:solidFill>
              </a:rPr>
              <a:t>Hydrometeor identification</a:t>
            </a:r>
          </a:p>
          <a:p>
            <a:pPr marL="7937"/>
            <a:r>
              <a:rPr lang="en-US" sz="2200" dirty="0">
                <a:solidFill>
                  <a:srgbClr val="002060"/>
                </a:solidFill>
              </a:rPr>
              <a:t>	</a:t>
            </a:r>
            <a:r>
              <a:rPr lang="en-US" sz="1600" dirty="0">
                <a:solidFill>
                  <a:srgbClr val="002060"/>
                </a:solidFill>
              </a:rPr>
              <a:t>(</a:t>
            </a: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Dolan et al. 2009, 2013</a:t>
            </a:r>
            <a:r>
              <a:rPr lang="en-US" sz="1600" dirty="0">
                <a:solidFill>
                  <a:srgbClr val="002060"/>
                </a:solidFill>
              </a:rPr>
              <a:t>)</a:t>
            </a:r>
          </a:p>
          <a:p>
            <a:pPr marL="350837" indent="-342900"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rgbClr val="002060"/>
                </a:solidFill>
              </a:rPr>
              <a:t>3DVAR method for wind retrieval                    </a:t>
            </a:r>
          </a:p>
          <a:p>
            <a:pPr marL="7937"/>
            <a:r>
              <a:rPr lang="en-US" sz="1600" dirty="0">
                <a:solidFill>
                  <a:srgbClr val="002060"/>
                </a:solidFill>
              </a:rPr>
              <a:t>	(PyDDA; </a:t>
            </a: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Shapiro et al. 2009, Potvin et al. 2012, Jackson et al. 2021</a:t>
            </a:r>
            <a:r>
              <a:rPr lang="en-US" sz="1600" dirty="0">
                <a:solidFill>
                  <a:srgbClr val="002060"/>
                </a:solidFill>
              </a:rPr>
              <a:t>) 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9BDB2308-5750-7163-5BF1-9347B4222F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/>
        </p:blipFill>
        <p:spPr bwMode="auto">
          <a:xfrm>
            <a:off x="5492359" y="819150"/>
            <a:ext cx="5320953" cy="3389962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 contourW="38100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99C31FE1-2C32-F3AA-C1FD-37F6288D064C}"/>
              </a:ext>
            </a:extLst>
          </p:cNvPr>
          <p:cNvGrpSpPr/>
          <p:nvPr/>
        </p:nvGrpSpPr>
        <p:grpSpPr>
          <a:xfrm>
            <a:off x="9309858" y="2880479"/>
            <a:ext cx="2867611" cy="1356715"/>
            <a:chOff x="12552782" y="12284469"/>
            <a:chExt cx="3972462" cy="1447070"/>
          </a:xfrm>
        </p:grpSpPr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D68444D4-E54B-1AB0-E560-D945070FBD59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2552782" y="12284469"/>
              <a:ext cx="436484" cy="795061"/>
            </a:xfrm>
            <a:prstGeom prst="straightConnector1">
              <a:avLst/>
            </a:prstGeom>
            <a:ln w="38100">
              <a:solidFill>
                <a:schemeClr val="accent2"/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D1393632-065B-C84A-ED58-0789F7D8C332}"/>
                </a:ext>
              </a:extLst>
            </p:cNvPr>
            <p:cNvSpPr txBox="1"/>
            <p:nvPr/>
          </p:nvSpPr>
          <p:spPr>
            <a:xfrm>
              <a:off x="12854728" y="13042164"/>
              <a:ext cx="3670516" cy="689375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dirty="0"/>
                <a:t>Purple regions: Dual-Doppler wind retrievals</a:t>
              </a:r>
              <a:endParaRPr lang="en-US" sz="600" dirty="0"/>
            </a:p>
          </p:txBody>
        </p:sp>
      </p:grpSp>
      <p:sp>
        <p:nvSpPr>
          <p:cNvPr id="17" name="Footer Placeholder 16">
            <a:extLst>
              <a:ext uri="{FF2B5EF4-FFF2-40B4-BE49-F238E27FC236}">
                <a16:creationId xmlns:a16="http://schemas.microsoft.com/office/drawing/2014/main" id="{7C1E3D23-5491-A11E-A697-4C72D505D8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American Geophysical Union Fall Meeting 2023 ⦁ AE32A-04 ⦁ 13 December 2023</a:t>
            </a:r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817FCF6C-6CEF-FD6B-3F31-430F15F3250B}"/>
              </a:ext>
            </a:extLst>
          </p:cNvPr>
          <p:cNvSpPr/>
          <p:nvPr/>
        </p:nvSpPr>
        <p:spPr>
          <a:xfrm>
            <a:off x="48040" y="45348"/>
            <a:ext cx="12095920" cy="600695"/>
          </a:xfrm>
          <a:prstGeom prst="roundRect">
            <a:avLst/>
          </a:prstGeom>
          <a:solidFill>
            <a:srgbClr val="0A3D91"/>
          </a:solidFill>
          <a:ln w="571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000" b="1" cap="none" spc="0" dirty="0">
                <a:ln>
                  <a:solidFill>
                    <a:schemeClr val="accent1">
                      <a:lumMod val="20000"/>
                      <a:lumOff val="80000"/>
                    </a:schemeClr>
                  </a:solidFill>
                </a:ln>
                <a:solidFill>
                  <a:schemeClr val="bg2"/>
                </a:solidFill>
                <a:latin typeface="+mj-lt"/>
                <a:cs typeface="Aharoni" panose="02010803020104030203" pitchFamily="2" charset="-79"/>
              </a:rPr>
              <a:t>Expanding the MPF Database Using Ground-Based Radars</a:t>
            </a:r>
            <a:endParaRPr lang="en-US" sz="3000" b="1" dirty="0">
              <a:ln>
                <a:solidFill>
                  <a:schemeClr val="accent1">
                    <a:lumMod val="20000"/>
                    <a:lumOff val="80000"/>
                  </a:schemeClr>
                </a:solidFill>
              </a:ln>
              <a:solidFill>
                <a:schemeClr val="bg2"/>
              </a:solidFill>
              <a:latin typeface="+mj-lt"/>
              <a:cs typeface="Aharoni" panose="02010803020104030203" pitchFamily="2" charset="-79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563783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5233"/>
    </mc:Choice>
    <mc:Fallback xmlns="">
      <p:transition spd="slow" advTm="5523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6845C206-D7FE-77AA-13B6-6BB0304E44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/>
        </p:blipFill>
        <p:spPr bwMode="auto">
          <a:xfrm>
            <a:off x="7171808" y="1560898"/>
            <a:ext cx="4896504" cy="43718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B45922A4-B41D-AD00-86B5-92CF6796AAA5}"/>
              </a:ext>
            </a:extLst>
          </p:cNvPr>
          <p:cNvSpPr/>
          <p:nvPr/>
        </p:nvSpPr>
        <p:spPr>
          <a:xfrm>
            <a:off x="7040867" y="3774558"/>
            <a:ext cx="2400846" cy="2158218"/>
          </a:xfrm>
          <a:prstGeom prst="rect">
            <a:avLst/>
          </a:prstGeom>
          <a:solidFill>
            <a:srgbClr val="F9FD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7E67444-7C3A-B690-3681-EDA7D3AE0A0C}"/>
              </a:ext>
            </a:extLst>
          </p:cNvPr>
          <p:cNvSpPr/>
          <p:nvPr/>
        </p:nvSpPr>
        <p:spPr>
          <a:xfrm>
            <a:off x="9441712" y="3728054"/>
            <a:ext cx="2055173" cy="2158218"/>
          </a:xfrm>
          <a:prstGeom prst="rect">
            <a:avLst/>
          </a:prstGeom>
          <a:solidFill>
            <a:srgbClr val="F9FD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61B505A-E575-1743-C515-31FE1C91CDEE}"/>
              </a:ext>
            </a:extLst>
          </p:cNvPr>
          <p:cNvSpPr txBox="1"/>
          <p:nvPr/>
        </p:nvSpPr>
        <p:spPr>
          <a:xfrm>
            <a:off x="210770" y="901401"/>
            <a:ext cx="6830097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u="sng" dirty="0">
                <a:solidFill>
                  <a:srgbClr val="002060"/>
                </a:solidFill>
              </a:rPr>
              <a:t>Step 3 – Prepare Reflectivity for Feature Selection</a:t>
            </a:r>
            <a:r>
              <a:rPr lang="en-US" sz="2200" dirty="0">
                <a:solidFill>
                  <a:srgbClr val="002060"/>
                </a:solidFill>
              </a:rPr>
              <a:t>  </a:t>
            </a:r>
          </a:p>
          <a:p>
            <a:r>
              <a:rPr lang="en-US" sz="2200" dirty="0">
                <a:solidFill>
                  <a:srgbClr val="002060"/>
                </a:solidFill>
              </a:rPr>
              <a:t>Gridded reflectivity data within 100 km of radar site at         height of -10°C </a:t>
            </a:r>
          </a:p>
          <a:p>
            <a:pPr marL="520700" lvl="1" indent="-284163">
              <a:buClr>
                <a:srgbClr val="002060"/>
              </a:buClr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rgbClr val="002060"/>
                </a:solidFill>
              </a:rPr>
              <a:t>Temperature profile based on model reanalysis data</a:t>
            </a:r>
          </a:p>
          <a:p>
            <a:pPr marL="520700" lvl="1" indent="-284163"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rgbClr val="002060"/>
                </a:solidFill>
              </a:rPr>
              <a:t>Highlights region of primary electrification</a:t>
            </a:r>
          </a:p>
          <a:p>
            <a:pPr marL="520700" indent="-284163">
              <a:buFont typeface="Arial" panose="020B0604020202020204" pitchFamily="34" charset="0"/>
              <a:buChar char="•"/>
              <a:tabLst>
                <a:tab pos="227013" algn="l"/>
              </a:tabLst>
            </a:pPr>
            <a:r>
              <a:rPr lang="en-US" sz="2200" dirty="0">
                <a:solidFill>
                  <a:srgbClr val="002060"/>
                </a:solidFill>
              </a:rPr>
              <a:t>Filtered to exclude&lt;20 </a:t>
            </a:r>
            <a:r>
              <a:rPr lang="en-US" sz="2200" dirty="0" err="1">
                <a:solidFill>
                  <a:srgbClr val="002060"/>
                </a:solidFill>
              </a:rPr>
              <a:t>dBz</a:t>
            </a:r>
            <a:r>
              <a:rPr lang="en-US" sz="2200" dirty="0">
                <a:solidFill>
                  <a:srgbClr val="002060"/>
                </a:solidFill>
              </a:rPr>
              <a:t> to distinguish convection</a:t>
            </a:r>
          </a:p>
        </p:txBody>
      </p:sp>
      <p:sp>
        <p:nvSpPr>
          <p:cNvPr id="11" name="Arc 10">
            <a:extLst>
              <a:ext uri="{FF2B5EF4-FFF2-40B4-BE49-F238E27FC236}">
                <a16:creationId xmlns:a16="http://schemas.microsoft.com/office/drawing/2014/main" id="{5D3F043F-6507-5C2B-5AF5-4E61B40ED394}"/>
              </a:ext>
            </a:extLst>
          </p:cNvPr>
          <p:cNvSpPr/>
          <p:nvPr/>
        </p:nvSpPr>
        <p:spPr>
          <a:xfrm rot="15922499">
            <a:off x="8845005" y="509374"/>
            <a:ext cx="1137082" cy="2085605"/>
          </a:xfrm>
          <a:prstGeom prst="arc">
            <a:avLst>
              <a:gd name="adj1" fmla="val 16200000"/>
              <a:gd name="adj2" fmla="val 5389068"/>
            </a:avLst>
          </a:prstGeom>
          <a:ln w="177800">
            <a:solidFill>
              <a:schemeClr val="accent2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252E7D7-0D28-431C-CC33-8DB8C1485EF3}"/>
              </a:ext>
            </a:extLst>
          </p:cNvPr>
          <p:cNvSpPr txBox="1"/>
          <p:nvPr/>
        </p:nvSpPr>
        <p:spPr>
          <a:xfrm>
            <a:off x="163034" y="3204323"/>
            <a:ext cx="675358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u="sng" dirty="0">
                <a:solidFill>
                  <a:srgbClr val="002060"/>
                </a:solidFill>
              </a:rPr>
              <a:t>Step 4 – ID and Label Feature Regions</a:t>
            </a:r>
            <a:r>
              <a:rPr lang="en-US" sz="2200" dirty="0">
                <a:solidFill>
                  <a:srgbClr val="002060"/>
                </a:solidFill>
              </a:rPr>
              <a:t> </a:t>
            </a:r>
          </a:p>
          <a:p>
            <a:r>
              <a:rPr lang="en-US" sz="2200" dirty="0" err="1">
                <a:solidFill>
                  <a:srgbClr val="002060"/>
                </a:solidFill>
              </a:rPr>
              <a:t>Scipy</a:t>
            </a:r>
            <a:r>
              <a:rPr lang="en-US" sz="2200" dirty="0">
                <a:solidFill>
                  <a:srgbClr val="002060"/>
                </a:solidFill>
              </a:rPr>
              <a:t> </a:t>
            </a:r>
            <a:r>
              <a:rPr lang="en-US" sz="2200" dirty="0" err="1">
                <a:solidFill>
                  <a:srgbClr val="002060"/>
                </a:solidFill>
              </a:rPr>
              <a:t>ndimage</a:t>
            </a:r>
            <a:r>
              <a:rPr lang="en-US" sz="2200" dirty="0">
                <a:solidFill>
                  <a:srgbClr val="002060"/>
                </a:solidFill>
              </a:rPr>
              <a:t> algorithm distinguishes isolated regions</a:t>
            </a:r>
          </a:p>
        </p:txBody>
      </p:sp>
      <p:sp>
        <p:nvSpPr>
          <p:cNvPr id="14" name="Arc 13">
            <a:extLst>
              <a:ext uri="{FF2B5EF4-FFF2-40B4-BE49-F238E27FC236}">
                <a16:creationId xmlns:a16="http://schemas.microsoft.com/office/drawing/2014/main" id="{746CE969-9D5B-13B8-167A-179BBC1D6994}"/>
              </a:ext>
            </a:extLst>
          </p:cNvPr>
          <p:cNvSpPr/>
          <p:nvPr/>
        </p:nvSpPr>
        <p:spPr>
          <a:xfrm rot="5682565" flipV="1">
            <a:off x="9062968" y="5019571"/>
            <a:ext cx="1045649" cy="2102369"/>
          </a:xfrm>
          <a:prstGeom prst="arc">
            <a:avLst>
              <a:gd name="adj1" fmla="val 16200000"/>
              <a:gd name="adj2" fmla="val 5389068"/>
            </a:avLst>
          </a:prstGeom>
          <a:ln w="177800">
            <a:solidFill>
              <a:schemeClr val="accent2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12F25BD6-4682-6CDE-2656-9661F728886B}"/>
              </a:ext>
            </a:extLst>
          </p:cNvPr>
          <p:cNvGrpSpPr/>
          <p:nvPr/>
        </p:nvGrpSpPr>
        <p:grpSpPr>
          <a:xfrm rot="21042815">
            <a:off x="8937762" y="3575848"/>
            <a:ext cx="995443" cy="269570"/>
            <a:chOff x="18048668" y="7917905"/>
            <a:chExt cx="995443" cy="269570"/>
          </a:xfrm>
          <a:solidFill>
            <a:schemeClr val="accent2"/>
          </a:solidFill>
        </p:grpSpPr>
        <p:sp>
          <p:nvSpPr>
            <p:cNvPr id="17" name="Arc 16">
              <a:extLst>
                <a:ext uri="{FF2B5EF4-FFF2-40B4-BE49-F238E27FC236}">
                  <a16:creationId xmlns:a16="http://schemas.microsoft.com/office/drawing/2014/main" id="{4EE3B8CE-EAB7-DC99-2A5F-C4DC74FEA43C}"/>
                </a:ext>
              </a:extLst>
            </p:cNvPr>
            <p:cNvSpPr/>
            <p:nvPr/>
          </p:nvSpPr>
          <p:spPr>
            <a:xfrm rot="3129259" flipH="1">
              <a:off x="18516536" y="7673888"/>
              <a:ext cx="45719" cy="981456"/>
            </a:xfrm>
            <a:prstGeom prst="arc">
              <a:avLst>
                <a:gd name="adj1" fmla="val 16200000"/>
                <a:gd name="adj2" fmla="val 5389068"/>
              </a:avLst>
            </a:prstGeom>
            <a:grpFill/>
            <a:ln w="177800">
              <a:solidFill>
                <a:schemeClr val="accent2"/>
              </a:solidFill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8B4ADA1E-F368-5926-82C9-01115D8ED3B4}"/>
                </a:ext>
              </a:extLst>
            </p:cNvPr>
            <p:cNvSpPr/>
            <p:nvPr/>
          </p:nvSpPr>
          <p:spPr>
            <a:xfrm rot="19441625">
              <a:off x="18367455" y="7917905"/>
              <a:ext cx="676656" cy="182880"/>
            </a:xfrm>
            <a:prstGeom prst="rect">
              <a:avLst/>
            </a:prstGeom>
            <a:grp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id="{D4267D8B-B9B3-C99A-CA2E-2D5F5199649E}"/>
              </a:ext>
            </a:extLst>
          </p:cNvPr>
          <p:cNvSpPr txBox="1"/>
          <p:nvPr/>
        </p:nvSpPr>
        <p:spPr>
          <a:xfrm>
            <a:off x="163033" y="4138208"/>
            <a:ext cx="700877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u="sng" dirty="0">
                <a:solidFill>
                  <a:srgbClr val="002060"/>
                </a:solidFill>
              </a:rPr>
              <a:t>Step 5 – Fit Feature Boundary</a:t>
            </a:r>
            <a:r>
              <a:rPr lang="en-US" sz="2200" dirty="0">
                <a:solidFill>
                  <a:srgbClr val="002060"/>
                </a:solidFill>
              </a:rPr>
              <a:t> </a:t>
            </a:r>
          </a:p>
          <a:p>
            <a:r>
              <a:rPr lang="en-US" sz="2200" dirty="0">
                <a:solidFill>
                  <a:srgbClr val="002060"/>
                </a:solidFill>
              </a:rPr>
              <a:t>Convex hull determined around regions identified by </a:t>
            </a:r>
            <a:r>
              <a:rPr lang="en-US" sz="2200" dirty="0" err="1">
                <a:solidFill>
                  <a:srgbClr val="002060"/>
                </a:solidFill>
              </a:rPr>
              <a:t>ndimage</a:t>
            </a:r>
            <a:r>
              <a:rPr lang="en-US" sz="2200" dirty="0">
                <a:solidFill>
                  <a:srgbClr val="002060"/>
                </a:solidFill>
              </a:rPr>
              <a:t>, serves as final MPF container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3ADCB067-193A-60D6-6A7E-460404B5E4AB}"/>
              </a:ext>
            </a:extLst>
          </p:cNvPr>
          <p:cNvSpPr txBox="1"/>
          <p:nvPr/>
        </p:nvSpPr>
        <p:spPr>
          <a:xfrm>
            <a:off x="125668" y="5434275"/>
            <a:ext cx="565418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200" b="1" u="sng" dirty="0">
                <a:solidFill>
                  <a:srgbClr val="002060"/>
                </a:solidFill>
              </a:rPr>
              <a:t>Step 6 – Find Lightning in MPF</a:t>
            </a:r>
            <a:r>
              <a:rPr lang="en-US" sz="2200" dirty="0">
                <a:solidFill>
                  <a:srgbClr val="002060"/>
                </a:solidFill>
              </a:rPr>
              <a:t> </a:t>
            </a:r>
          </a:p>
          <a:p>
            <a:r>
              <a:rPr lang="en-US" sz="2200" dirty="0">
                <a:solidFill>
                  <a:srgbClr val="002060"/>
                </a:solidFill>
              </a:rPr>
              <a:t>ISS LIS lightning data identified within each MPF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830ED12-89B7-3384-E203-248FE8F9E1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American Geophysical Union Fall Meeting 2023 ⦁ AE32A-04 ⦁ 13 December 2023</a:t>
            </a:r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F2394B43-C5EA-BDC6-765D-B9E6AC760340}"/>
              </a:ext>
            </a:extLst>
          </p:cNvPr>
          <p:cNvSpPr/>
          <p:nvPr/>
        </p:nvSpPr>
        <p:spPr>
          <a:xfrm>
            <a:off x="48040" y="45348"/>
            <a:ext cx="12095920" cy="600695"/>
          </a:xfrm>
          <a:prstGeom prst="roundRect">
            <a:avLst/>
          </a:prstGeom>
          <a:solidFill>
            <a:srgbClr val="0A3D91"/>
          </a:solidFill>
          <a:ln w="571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000" b="1" cap="none" spc="0" dirty="0">
                <a:ln>
                  <a:solidFill>
                    <a:schemeClr val="accent1">
                      <a:lumMod val="20000"/>
                      <a:lumOff val="80000"/>
                    </a:schemeClr>
                  </a:solidFill>
                </a:ln>
                <a:solidFill>
                  <a:schemeClr val="bg2"/>
                </a:solidFill>
                <a:latin typeface="+mj-lt"/>
                <a:cs typeface="Aharoni" panose="02010803020104030203" pitchFamily="2" charset="-79"/>
              </a:rPr>
              <a:t>Creating MPFs from Ground-Based Radar Data</a:t>
            </a:r>
            <a:endParaRPr lang="en-US" sz="3000" b="1" dirty="0">
              <a:ln>
                <a:solidFill>
                  <a:schemeClr val="accent1">
                    <a:lumMod val="20000"/>
                    <a:lumOff val="80000"/>
                  </a:schemeClr>
                </a:solidFill>
              </a:ln>
              <a:solidFill>
                <a:schemeClr val="bg2"/>
              </a:solidFill>
              <a:latin typeface="+mj-lt"/>
              <a:cs typeface="Aharoni" panose="02010803020104030203" pitchFamily="2" charset="-79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93910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9279"/>
    </mc:Choice>
    <mc:Fallback xmlns="">
      <p:transition spd="slow" advTm="4927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3" grpId="0"/>
      <p:bldP spid="14" grpId="0" animBg="1"/>
      <p:bldP spid="19" grpId="0"/>
      <p:bldP spid="2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7C5827D3-BE1D-952E-58F5-BAFF04A289D8}"/>
              </a:ext>
            </a:extLst>
          </p:cNvPr>
          <p:cNvSpPr txBox="1"/>
          <p:nvPr/>
        </p:nvSpPr>
        <p:spPr>
          <a:xfrm>
            <a:off x="4690478" y="1408357"/>
            <a:ext cx="4017804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/>
              <a:t>Numerous relevant and representative radar and lightning characteristics saved to a Network Common Data Form (</a:t>
            </a:r>
            <a:r>
              <a:rPr lang="en-US" sz="2200" dirty="0" err="1"/>
              <a:t>netCDF</a:t>
            </a:r>
            <a:r>
              <a:rPr lang="en-US" sz="2200" dirty="0"/>
              <a:t>) file for each MPF</a:t>
            </a:r>
          </a:p>
        </p:txBody>
      </p:sp>
      <p:sp>
        <p:nvSpPr>
          <p:cNvPr id="9" name="Bent Arrow 8">
            <a:extLst>
              <a:ext uri="{FF2B5EF4-FFF2-40B4-BE49-F238E27FC236}">
                <a16:creationId xmlns:a16="http://schemas.microsoft.com/office/drawing/2014/main" id="{A155F343-3144-1B01-F431-FD0D72FAF6F8}"/>
              </a:ext>
            </a:extLst>
          </p:cNvPr>
          <p:cNvSpPr/>
          <p:nvPr/>
        </p:nvSpPr>
        <p:spPr>
          <a:xfrm rot="16200000" flipH="1" flipV="1">
            <a:off x="6577845" y="-1090314"/>
            <a:ext cx="1917060" cy="5691797"/>
          </a:xfrm>
          <a:prstGeom prst="bentArrow">
            <a:avLst>
              <a:gd name="adj1" fmla="val 19263"/>
              <a:gd name="adj2" fmla="val 24479"/>
              <a:gd name="adj3" fmla="val 22069"/>
              <a:gd name="adj4" fmla="val 52270"/>
            </a:avLst>
          </a:prstGeom>
          <a:solidFill>
            <a:srgbClr val="FF33D1"/>
          </a:solidFill>
          <a:ln>
            <a:solidFill>
              <a:srgbClr val="FF33D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6A9F8AD-FA18-B850-DDE8-42BDB986095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25296"/>
          <a:stretch/>
        </p:blipFill>
        <p:spPr>
          <a:xfrm>
            <a:off x="4652342" y="3244002"/>
            <a:ext cx="4213448" cy="2126159"/>
          </a:xfrm>
          <a:prstGeom prst="rect">
            <a:avLst/>
          </a:prstGeom>
          <a:ln w="63500">
            <a:solidFill>
              <a:schemeClr val="tx1"/>
            </a:solidFill>
          </a:ln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07F7C67F-8A8E-60AC-7A94-361CB5D5A77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0676"/>
          <a:stretch/>
        </p:blipFill>
        <p:spPr>
          <a:xfrm>
            <a:off x="8521301" y="2853891"/>
            <a:ext cx="2697969" cy="1901747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pic>
        <p:nvPicPr>
          <p:cNvPr id="20" name="Picture 19" descr="Text, letter&#10;&#10;Description automatically generated">
            <a:extLst>
              <a:ext uri="{FF2B5EF4-FFF2-40B4-BE49-F238E27FC236}">
                <a16:creationId xmlns:a16="http://schemas.microsoft.com/office/drawing/2014/main" id="{165972BD-E033-59B5-FAF5-50E2E1E89772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38536" b="22693"/>
          <a:stretch/>
        </p:blipFill>
        <p:spPr>
          <a:xfrm>
            <a:off x="6958726" y="3346784"/>
            <a:ext cx="2265664" cy="556739"/>
          </a:xfrm>
          <a:prstGeom prst="rect">
            <a:avLst/>
          </a:prstGeom>
          <a:ln w="38100">
            <a:noFill/>
          </a:ln>
        </p:spPr>
      </p:pic>
      <p:pic>
        <p:nvPicPr>
          <p:cNvPr id="21506" name="Picture 2">
            <a:extLst>
              <a:ext uri="{FF2B5EF4-FFF2-40B4-BE49-F238E27FC236}">
                <a16:creationId xmlns:a16="http://schemas.microsoft.com/office/drawing/2014/main" id="{11D8B563-EE51-C9A6-1985-40E73CF26D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071" y="2072781"/>
            <a:ext cx="4223004" cy="35427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6FB8F72-9730-0630-8A60-CA1F2DC6A8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American Geophysical Union Fall Meeting 2023 ⦁ AE32A-04 ⦁ 13 December 2023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AA0F1F2-4C82-FF07-139B-9A2DAFB6B224}"/>
              </a:ext>
            </a:extLst>
          </p:cNvPr>
          <p:cNvSpPr txBox="1"/>
          <p:nvPr/>
        </p:nvSpPr>
        <p:spPr>
          <a:xfrm>
            <a:off x="275641" y="797054"/>
            <a:ext cx="3790296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200" b="1" u="sng" dirty="0">
                <a:solidFill>
                  <a:srgbClr val="002060"/>
                </a:solidFill>
              </a:rPr>
              <a:t>Final – MPF Boundary Used to Accumulate Storm Statistics</a:t>
            </a:r>
            <a:endParaRPr lang="en-US" sz="2200" dirty="0">
              <a:solidFill>
                <a:srgbClr val="002060"/>
              </a:solidFill>
            </a:endParaRPr>
          </a:p>
        </p:txBody>
      </p:sp>
      <p:pic>
        <p:nvPicPr>
          <p:cNvPr id="11" name="Picture 10" descr="Text, letter&#10;&#10;Description automatically generated">
            <a:extLst>
              <a:ext uri="{FF2B5EF4-FFF2-40B4-BE49-F238E27FC236}">
                <a16:creationId xmlns:a16="http://schemas.microsoft.com/office/drawing/2014/main" id="{A9D1C9DA-8F64-5DEB-D745-29A154934E0B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78064" b="22693"/>
          <a:stretch/>
        </p:blipFill>
        <p:spPr>
          <a:xfrm>
            <a:off x="9181858" y="3346784"/>
            <a:ext cx="808601" cy="556740"/>
          </a:xfrm>
          <a:prstGeom prst="rect">
            <a:avLst/>
          </a:prstGeom>
          <a:ln w="38100"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44C9AED1-C494-EC28-657E-70358AFB9F51}"/>
              </a:ext>
            </a:extLst>
          </p:cNvPr>
          <p:cNvSpPr/>
          <p:nvPr/>
        </p:nvSpPr>
        <p:spPr>
          <a:xfrm>
            <a:off x="6926827" y="3305060"/>
            <a:ext cx="3063632" cy="598463"/>
          </a:xfrm>
          <a:prstGeom prst="rect">
            <a:avLst/>
          </a:prstGeom>
          <a:noFill/>
          <a:ln w="63500">
            <a:solidFill>
              <a:srgbClr val="FF4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EEA5D30-365C-A066-CE8D-48EB171E2F86}"/>
              </a:ext>
            </a:extLst>
          </p:cNvPr>
          <p:cNvSpPr txBox="1"/>
          <p:nvPr/>
        </p:nvSpPr>
        <p:spPr>
          <a:xfrm>
            <a:off x="143071" y="5685845"/>
            <a:ext cx="1207554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Clr>
                <a:srgbClr val="002060"/>
              </a:buClr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2060"/>
                </a:solidFill>
              </a:rPr>
              <a:t>Interested in MPFs identified within viable NEXRAD dual-Doppler domains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2060"/>
                </a:solidFill>
              </a:rPr>
              <a:t>9 radar pairs; 2,043 MPFs</a:t>
            </a: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05FE4A4E-C5CE-30D8-C6A3-1DF5817905A5}"/>
              </a:ext>
            </a:extLst>
          </p:cNvPr>
          <p:cNvSpPr/>
          <p:nvPr/>
        </p:nvSpPr>
        <p:spPr>
          <a:xfrm>
            <a:off x="48040" y="45348"/>
            <a:ext cx="12095920" cy="600695"/>
          </a:xfrm>
          <a:prstGeom prst="roundRect">
            <a:avLst/>
          </a:prstGeom>
          <a:solidFill>
            <a:srgbClr val="0A3D91"/>
          </a:solidFill>
          <a:ln w="571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000" b="1" cap="none" spc="0" dirty="0">
                <a:ln>
                  <a:solidFill>
                    <a:schemeClr val="accent1">
                      <a:lumMod val="20000"/>
                      <a:lumOff val="80000"/>
                    </a:schemeClr>
                  </a:solidFill>
                </a:ln>
                <a:solidFill>
                  <a:schemeClr val="bg2"/>
                </a:solidFill>
                <a:latin typeface="+mj-lt"/>
                <a:cs typeface="Aharoni" panose="02010803020104030203" pitchFamily="2" charset="-79"/>
              </a:rPr>
              <a:t>Creating a Database of Ground-Based MPFs</a:t>
            </a:r>
            <a:endParaRPr lang="en-US" sz="3000" b="1" dirty="0">
              <a:ln>
                <a:solidFill>
                  <a:schemeClr val="accent1">
                    <a:lumMod val="20000"/>
                    <a:lumOff val="80000"/>
                  </a:schemeClr>
                </a:solidFill>
              </a:ln>
              <a:solidFill>
                <a:schemeClr val="bg2"/>
              </a:solidFill>
              <a:latin typeface="+mj-lt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132430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7647"/>
    </mc:Choice>
    <mc:Fallback xmlns="">
      <p:transition spd="slow" advTm="27647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0579A08-F7BB-1211-5585-73CA28294F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American Geophysical Union Fall Meeting 2023 ⦁ AE32A-04 ⦁ 13 December 2023</a:t>
            </a:r>
            <a:endParaRPr lang="en-US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24A7104D-1178-637A-948B-DFA1BEEA75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/>
        </p:blipFill>
        <p:spPr bwMode="auto">
          <a:xfrm>
            <a:off x="96032" y="735435"/>
            <a:ext cx="5052598" cy="5857038"/>
          </a:xfrm>
          <a:prstGeom prst="rect">
            <a:avLst/>
          </a:prstGeom>
          <a:noFill/>
          <a:ln w="15875">
            <a:solidFill>
              <a:srgbClr val="00206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912C96EB-B236-1219-950A-96C5C220CD51}"/>
              </a:ext>
            </a:extLst>
          </p:cNvPr>
          <p:cNvSpPr txBox="1"/>
          <p:nvPr/>
        </p:nvSpPr>
        <p:spPr>
          <a:xfrm>
            <a:off x="5338731" y="1351508"/>
            <a:ext cx="6519894" cy="4154984"/>
          </a:xfrm>
          <a:prstGeom prst="rect">
            <a:avLst/>
          </a:prstGeom>
          <a:noFill/>
          <a:ln w="15875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b="1" dirty="0"/>
              <a:t>Feature Counts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/>
              <a:t>Fewest features identified Nov-Feb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/>
              <a:t>Most features identified Jun-Aug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/>
              <a:t>Greater lightning fraction in features May-Oct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400" dirty="0"/>
          </a:p>
          <a:p>
            <a:r>
              <a:rPr lang="en-US" sz="2400" b="1" dirty="0"/>
              <a:t>Feature Size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/>
              <a:t>Features are generally slightly larger in cool and transitional seasons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/>
              <a:t>MPFs with active lightning are generally larger year-round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/>
              <a:t>Lightning MPFs smallest in summer</a:t>
            </a:r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119A5FF2-EC0A-7F70-C05D-96F3A5A1F294}"/>
              </a:ext>
            </a:extLst>
          </p:cNvPr>
          <p:cNvSpPr/>
          <p:nvPr/>
        </p:nvSpPr>
        <p:spPr>
          <a:xfrm>
            <a:off x="48040" y="45348"/>
            <a:ext cx="12095920" cy="600695"/>
          </a:xfrm>
          <a:prstGeom prst="roundRect">
            <a:avLst/>
          </a:prstGeom>
          <a:solidFill>
            <a:srgbClr val="0A3D91"/>
          </a:solidFill>
          <a:ln w="571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000" b="1" cap="none" spc="0" dirty="0">
                <a:ln>
                  <a:solidFill>
                    <a:schemeClr val="accent1">
                      <a:lumMod val="20000"/>
                      <a:lumOff val="80000"/>
                    </a:schemeClr>
                  </a:solidFill>
                </a:ln>
                <a:solidFill>
                  <a:schemeClr val="bg2"/>
                </a:solidFill>
                <a:latin typeface="+mj-lt"/>
                <a:cs typeface="Aharoni" panose="02010803020104030203" pitchFamily="2" charset="-79"/>
              </a:rPr>
              <a:t>MPF Database Characteristics</a:t>
            </a:r>
            <a:endParaRPr lang="en-US" sz="3000" b="1" dirty="0">
              <a:ln>
                <a:solidFill>
                  <a:schemeClr val="accent1">
                    <a:lumMod val="20000"/>
                    <a:lumOff val="80000"/>
                  </a:schemeClr>
                </a:solidFill>
              </a:ln>
              <a:solidFill>
                <a:schemeClr val="bg2"/>
              </a:solidFill>
              <a:latin typeface="+mj-lt"/>
              <a:cs typeface="Aharoni" panose="02010803020104030203" pitchFamily="2" charset="-79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23092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8120"/>
    </mc:Choice>
    <mc:Fallback xmlns="">
      <p:transition spd="slow" advTm="5812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>
            <a:extLst>
              <a:ext uri="{FF2B5EF4-FFF2-40B4-BE49-F238E27FC236}">
                <a16:creationId xmlns:a16="http://schemas.microsoft.com/office/drawing/2014/main" id="{C54CE55F-6B5B-1C15-3B5B-5AA2E7AFF7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/>
        </p:blipFill>
        <p:spPr bwMode="auto">
          <a:xfrm>
            <a:off x="5640459" y="646043"/>
            <a:ext cx="6371249" cy="59984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>
            <a:extLst>
              <a:ext uri="{FF2B5EF4-FFF2-40B4-BE49-F238E27FC236}">
                <a16:creationId xmlns:a16="http://schemas.microsoft.com/office/drawing/2014/main" id="{4927CCD9-CB02-2A73-CA5C-BF579C583B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40" y="4854569"/>
            <a:ext cx="5436108" cy="1789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A34AE0F-C871-F4F2-FE6D-FF4E4688D3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American Geophysical Union Fall Meeting 2023 ⦁ AE32A-04 ⦁ 13 December 2023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1214258-668D-A34D-44F4-60702BFAB024}"/>
              </a:ext>
            </a:extLst>
          </p:cNvPr>
          <p:cNvSpPr txBox="1"/>
          <p:nvPr/>
        </p:nvSpPr>
        <p:spPr>
          <a:xfrm>
            <a:off x="48040" y="732008"/>
            <a:ext cx="5215597" cy="43242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500" dirty="0">
                <a:solidFill>
                  <a:srgbClr val="002060"/>
                </a:solidFill>
              </a:rPr>
              <a:t>Lightning activity corresponds with metrics that relate to updraft’s ability to produce precipitation ice → non-inductive charging            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(e.g.,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</a:rPr>
              <a:t>Deierling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 et al. 2008,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</a:rPr>
              <a:t>Deierling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 and Peterson 2008, Carey et al. 2019)</a:t>
            </a:r>
            <a:r>
              <a:rPr lang="en-US" sz="2500" dirty="0"/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500" dirty="0">
                <a:solidFill>
                  <a:srgbClr val="002060"/>
                </a:solidFill>
              </a:rPr>
              <a:t>How do “flashing” vs. “non-flashing” MPFs compare in terms of: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500" dirty="0">
                <a:solidFill>
                  <a:srgbClr val="002060"/>
                </a:solidFill>
              </a:rPr>
              <a:t>Graupel volume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500" dirty="0">
                <a:solidFill>
                  <a:srgbClr val="002060"/>
                </a:solidFill>
              </a:rPr>
              <a:t>Updraft volume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500" dirty="0">
                <a:solidFill>
                  <a:srgbClr val="002060"/>
                </a:solidFill>
              </a:rPr>
              <a:t>Maximum updraft speed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CF437C5-1B3A-9AD2-F0FE-A20D7C64EAF3}"/>
              </a:ext>
            </a:extLst>
          </p:cNvPr>
          <p:cNvSpPr/>
          <p:nvPr/>
        </p:nvSpPr>
        <p:spPr>
          <a:xfrm>
            <a:off x="5592419" y="2649391"/>
            <a:ext cx="6551541" cy="1971304"/>
          </a:xfrm>
          <a:prstGeom prst="rect">
            <a:avLst/>
          </a:prstGeom>
          <a:solidFill>
            <a:srgbClr val="F9FD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1C51FB7-3090-B729-E2B2-C4B3D226B875}"/>
              </a:ext>
            </a:extLst>
          </p:cNvPr>
          <p:cNvSpPr/>
          <p:nvPr/>
        </p:nvSpPr>
        <p:spPr>
          <a:xfrm>
            <a:off x="5494151" y="4611119"/>
            <a:ext cx="6551541" cy="2012924"/>
          </a:xfrm>
          <a:prstGeom prst="rect">
            <a:avLst/>
          </a:prstGeom>
          <a:solidFill>
            <a:srgbClr val="F9FD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90A9B77-7FEE-A5E2-0716-4FDB4D434278}"/>
              </a:ext>
            </a:extLst>
          </p:cNvPr>
          <p:cNvSpPr/>
          <p:nvPr/>
        </p:nvSpPr>
        <p:spPr>
          <a:xfrm>
            <a:off x="110619" y="4854569"/>
            <a:ext cx="5529838" cy="1751377"/>
          </a:xfrm>
          <a:prstGeom prst="rect">
            <a:avLst/>
          </a:prstGeom>
          <a:solidFill>
            <a:srgbClr val="F9FD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9049B0A-5D7B-A349-7FEA-EE659F0A3ECC}"/>
              </a:ext>
            </a:extLst>
          </p:cNvPr>
          <p:cNvSpPr/>
          <p:nvPr/>
        </p:nvSpPr>
        <p:spPr>
          <a:xfrm>
            <a:off x="5550312" y="667406"/>
            <a:ext cx="6551541" cy="1971304"/>
          </a:xfrm>
          <a:prstGeom prst="rect">
            <a:avLst/>
          </a:prstGeom>
          <a:solidFill>
            <a:srgbClr val="F9FD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303ACBA3-D52F-81DE-2EA4-34267B0F5AF9}"/>
              </a:ext>
            </a:extLst>
          </p:cNvPr>
          <p:cNvSpPr/>
          <p:nvPr/>
        </p:nvSpPr>
        <p:spPr>
          <a:xfrm>
            <a:off x="48040" y="45348"/>
            <a:ext cx="12095920" cy="600695"/>
          </a:xfrm>
          <a:prstGeom prst="roundRect">
            <a:avLst/>
          </a:prstGeom>
          <a:solidFill>
            <a:srgbClr val="0A3D91"/>
          </a:solidFill>
          <a:ln w="571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000" b="1" cap="none" spc="0" dirty="0">
                <a:ln>
                  <a:solidFill>
                    <a:schemeClr val="accent1">
                      <a:lumMod val="20000"/>
                      <a:lumOff val="80000"/>
                    </a:schemeClr>
                  </a:solidFill>
                </a:ln>
                <a:solidFill>
                  <a:schemeClr val="bg2"/>
                </a:solidFill>
                <a:latin typeface="+mj-lt"/>
                <a:cs typeface="Aharoni" panose="02010803020104030203" pitchFamily="2" charset="-79"/>
              </a:rPr>
              <a:t>MPFs with and without Observed Lightning</a:t>
            </a:r>
            <a:endParaRPr lang="en-US" sz="3000" b="1" dirty="0">
              <a:ln>
                <a:solidFill>
                  <a:schemeClr val="accent1">
                    <a:lumMod val="20000"/>
                    <a:lumOff val="80000"/>
                  </a:schemeClr>
                </a:solidFill>
              </a:ln>
              <a:solidFill>
                <a:schemeClr val="bg2"/>
              </a:solidFill>
              <a:latin typeface="+mj-lt"/>
              <a:cs typeface="Aharoni" panose="02010803020104030203" pitchFamily="2" charset="-79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86716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7790"/>
    </mc:Choice>
    <mc:Fallback xmlns="">
      <p:transition spd="slow" advTm="7779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6B3F31F1-1231-312D-0A89-F5F6F3B7872C}"/>
              </a:ext>
            </a:extLst>
          </p:cNvPr>
          <p:cNvSpPr/>
          <p:nvPr/>
        </p:nvSpPr>
        <p:spPr>
          <a:xfrm>
            <a:off x="6096000" y="1768784"/>
            <a:ext cx="6096000" cy="3722327"/>
          </a:xfrm>
          <a:prstGeom prst="rect">
            <a:avLst/>
          </a:prstGeom>
          <a:solidFill>
            <a:srgbClr val="CCEAF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60D344FC-90D1-81D9-5E59-43AA881BCD3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/>
          <a:srcRect b="33002"/>
          <a:stretch/>
        </p:blipFill>
        <p:spPr bwMode="auto">
          <a:xfrm>
            <a:off x="6179991" y="1768784"/>
            <a:ext cx="5963969" cy="37223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EC84EB4-3527-7E87-52F7-03AC9F2ED7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American Geophysical Union Fall Meeting 2023 ⦁ AE32A-04 ⦁ 13 December 2023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C3A0291-1BC9-9F64-EB0B-ADFCE43FFE5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/>
          <a:srcRect t="1" b="33915"/>
          <a:stretch/>
        </p:blipFill>
        <p:spPr bwMode="auto">
          <a:xfrm>
            <a:off x="0" y="1768786"/>
            <a:ext cx="5901189" cy="36715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45910A1-30BA-F42C-CAEF-AE05F741D1D4}"/>
              </a:ext>
            </a:extLst>
          </p:cNvPr>
          <p:cNvSpPr txBox="1"/>
          <p:nvPr/>
        </p:nvSpPr>
        <p:spPr>
          <a:xfrm>
            <a:off x="35952" y="883041"/>
            <a:ext cx="6012008" cy="5493812"/>
          </a:xfrm>
          <a:prstGeom prst="rect">
            <a:avLst/>
          </a:prstGeom>
          <a:solidFill>
            <a:srgbClr val="F9FDFF"/>
          </a:solidFill>
          <a:ln>
            <a:noFill/>
          </a:ln>
        </p:spPr>
        <p:txBody>
          <a:bodyPr wrap="square" rtlCol="0" anchor="ctr">
            <a:spAutoFit/>
          </a:bodyPr>
          <a:lstStyle/>
          <a:p>
            <a:pPr algn="ctr"/>
            <a:endParaRPr lang="en-US" dirty="0"/>
          </a:p>
          <a:p>
            <a:r>
              <a:rPr lang="en-US" sz="2100" dirty="0">
                <a:solidFill>
                  <a:srgbClr val="002060"/>
                </a:solidFill>
              </a:rPr>
              <a:t>Results reinforce that: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100" dirty="0">
                <a:solidFill>
                  <a:srgbClr val="002060"/>
                </a:solidFill>
              </a:rPr>
              <a:t>The presence of lightning indicates graupel and updraft speeds &gt; 7 m/s, as graupel relies on an updraft </a:t>
            </a: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(e.g., Dye et al. 1986, Zipser and Lutz 1994)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100" dirty="0">
                <a:solidFill>
                  <a:srgbClr val="002060"/>
                </a:solidFill>
              </a:rPr>
              <a:t>Some minimum graupel quantity in a storm matters more than relative amount of graupel in storm space for lightning production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100" dirty="0">
                <a:solidFill>
                  <a:srgbClr val="002060"/>
                </a:solidFill>
              </a:rPr>
              <a:t>Weak/small updrafts can support sufficient graupel content for electrification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100" dirty="0">
                <a:solidFill>
                  <a:srgbClr val="002060"/>
                </a:solidFill>
              </a:rPr>
              <a:t>Updraft characteristics vary by season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100" dirty="0">
              <a:solidFill>
                <a:srgbClr val="00206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100" dirty="0">
                <a:solidFill>
                  <a:srgbClr val="002060"/>
                </a:solidFill>
              </a:rPr>
              <a:t>Caveat: LIS might not have observed lightning during overpass (roughly 90 s on average), though storm might have been producing lightning shortly before or after</a:t>
            </a:r>
          </a:p>
          <a:p>
            <a:pPr algn="ctr"/>
            <a:endParaRPr lang="en-US" dirty="0"/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60EF9C4F-E370-0D51-472B-A64B08AFC483}"/>
              </a:ext>
            </a:extLst>
          </p:cNvPr>
          <p:cNvSpPr/>
          <p:nvPr/>
        </p:nvSpPr>
        <p:spPr>
          <a:xfrm>
            <a:off x="48040" y="45348"/>
            <a:ext cx="12095920" cy="600695"/>
          </a:xfrm>
          <a:prstGeom prst="roundRect">
            <a:avLst/>
          </a:prstGeom>
          <a:solidFill>
            <a:srgbClr val="0A3D91"/>
          </a:solidFill>
          <a:ln w="571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000" b="1" cap="none" spc="0" dirty="0">
                <a:ln>
                  <a:solidFill>
                    <a:schemeClr val="accent1">
                      <a:lumMod val="20000"/>
                      <a:lumOff val="80000"/>
                    </a:schemeClr>
                  </a:solidFill>
                </a:ln>
                <a:solidFill>
                  <a:schemeClr val="bg2"/>
                </a:solidFill>
                <a:latin typeface="+mj-lt"/>
                <a:cs typeface="Aharoni" panose="02010803020104030203" pitchFamily="2" charset="-79"/>
              </a:rPr>
              <a:t>MPFs with and without Observed Lightning</a:t>
            </a:r>
            <a:endParaRPr lang="en-US" sz="3000" b="1" dirty="0">
              <a:ln>
                <a:solidFill>
                  <a:schemeClr val="accent1">
                    <a:lumMod val="20000"/>
                    <a:lumOff val="80000"/>
                  </a:schemeClr>
                </a:solidFill>
              </a:ln>
              <a:solidFill>
                <a:schemeClr val="bg2"/>
              </a:solidFill>
              <a:latin typeface="+mj-lt"/>
              <a:cs typeface="Aharoni" panose="02010803020104030203" pitchFamily="2" charset="-79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221071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9818"/>
    </mc:Choice>
    <mc:Fallback xmlns="">
      <p:transition spd="slow" advTm="5981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2" name="Picture 4">
            <a:extLst>
              <a:ext uri="{FF2B5EF4-FFF2-40B4-BE49-F238E27FC236}">
                <a16:creationId xmlns:a16="http://schemas.microsoft.com/office/drawing/2014/main" id="{32DCE4E5-9656-E268-4A51-732FAC6E6A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/>
        </p:blipFill>
        <p:spPr bwMode="auto">
          <a:xfrm>
            <a:off x="247885" y="3890916"/>
            <a:ext cx="5332329" cy="28889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6" name="Picture 8">
            <a:extLst>
              <a:ext uri="{FF2B5EF4-FFF2-40B4-BE49-F238E27FC236}">
                <a16:creationId xmlns:a16="http://schemas.microsoft.com/office/drawing/2014/main" id="{8952D5AD-6244-24FB-1FCC-C87519BB90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/>
          <a:srcRect/>
          <a:stretch/>
        </p:blipFill>
        <p:spPr bwMode="auto">
          <a:xfrm>
            <a:off x="8146894" y="996008"/>
            <a:ext cx="3797221" cy="1971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80" name="Picture 12">
            <a:extLst>
              <a:ext uri="{FF2B5EF4-FFF2-40B4-BE49-F238E27FC236}">
                <a16:creationId xmlns:a16="http://schemas.microsoft.com/office/drawing/2014/main" id="{817D7791-C33C-A3CD-75F8-967EEBC099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/>
          <a:srcRect/>
          <a:stretch/>
        </p:blipFill>
        <p:spPr bwMode="auto">
          <a:xfrm>
            <a:off x="247886" y="921138"/>
            <a:ext cx="5332329" cy="28889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82" name="Picture 14">
            <a:extLst>
              <a:ext uri="{FF2B5EF4-FFF2-40B4-BE49-F238E27FC236}">
                <a16:creationId xmlns:a16="http://schemas.microsoft.com/office/drawing/2014/main" id="{2F80D8EC-9C28-5B97-4439-4873D1CEC2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/>
          <a:srcRect/>
          <a:stretch/>
        </p:blipFill>
        <p:spPr bwMode="auto">
          <a:xfrm>
            <a:off x="8146893" y="996008"/>
            <a:ext cx="3797221" cy="1971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A9481D5-A952-4602-ADA8-48D4C9B5F1E2}"/>
              </a:ext>
            </a:extLst>
          </p:cNvPr>
          <p:cNvSpPr txBox="1"/>
          <p:nvPr/>
        </p:nvSpPr>
        <p:spPr>
          <a:xfrm>
            <a:off x="5725771" y="1381381"/>
            <a:ext cx="227556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1-min ISS LIS flash rate calculated for MPFs viewed by ISS LIS for &gt; 30 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F7611EA-6DB5-6C33-B0EC-565D3D9186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American Geophysical Union Fall Meeting 2023 ⦁ AE32A-04 ⦁ 13 December 2023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9B13CF8-7F88-CC32-CB5F-297C83FDDCF9}"/>
              </a:ext>
            </a:extLst>
          </p:cNvPr>
          <p:cNvSpPr txBox="1"/>
          <p:nvPr/>
        </p:nvSpPr>
        <p:spPr>
          <a:xfrm>
            <a:off x="5600289" y="2905863"/>
            <a:ext cx="6591711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Using simple reflectivity relationships (available from spaceborne precipitation radar), most LIS flashes occur when 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dirty="0"/>
              <a:t>MPF maximum reflectivity &gt; 40 </a:t>
            </a:r>
            <a:r>
              <a:rPr lang="en-US" dirty="0" err="1"/>
              <a:t>dBz</a:t>
            </a:r>
            <a:endParaRPr lang="en-US" dirty="0"/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dirty="0"/>
              <a:t>Reflectivity at -10°C &gt; 30 </a:t>
            </a:r>
            <a:r>
              <a:rPr lang="en-US" dirty="0" err="1"/>
              <a:t>dBz</a:t>
            </a:r>
            <a:endParaRPr lang="en-US" dirty="0"/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dirty="0"/>
              <a:t>Reflectivity at -20°C &gt; 20 </a:t>
            </a:r>
            <a:r>
              <a:rPr lang="en-US" dirty="0" err="1"/>
              <a:t>dBz</a:t>
            </a: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LIS flash rates increase with increasing graupel, loosely indicated by reflectivity magnitudes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LIS detections follow a detection hierarchy (“events” make up “groups”, “groups” make up “flashes”), where flashes require minimum size criteria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Events occur at all reflectivity ranges, but event rates follow similar flash rate relationships with </a:t>
            </a:r>
            <a:r>
              <a:rPr lang="en-US" dirty="0" err="1"/>
              <a:t>dBz</a:t>
            </a:r>
            <a:r>
              <a:rPr lang="en-US" dirty="0"/>
              <a:t>, graupel volume</a:t>
            </a:r>
          </a:p>
        </p:txBody>
      </p:sp>
      <p:pic>
        <p:nvPicPr>
          <p:cNvPr id="7" name="Picture 4">
            <a:extLst>
              <a:ext uri="{FF2B5EF4-FFF2-40B4-BE49-F238E27FC236}">
                <a16:creationId xmlns:a16="http://schemas.microsoft.com/office/drawing/2014/main" id="{8AD19400-E478-99EF-150E-0C6DBB19D1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/>
          <a:srcRect/>
          <a:stretch/>
        </p:blipFill>
        <p:spPr bwMode="auto">
          <a:xfrm>
            <a:off x="247883" y="3889424"/>
            <a:ext cx="5332329" cy="28889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12">
            <a:extLst>
              <a:ext uri="{FF2B5EF4-FFF2-40B4-BE49-F238E27FC236}">
                <a16:creationId xmlns:a16="http://schemas.microsoft.com/office/drawing/2014/main" id="{C6E7349D-EE4C-6C38-FCEA-7C5E253D2C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/>
          <a:srcRect/>
          <a:stretch/>
        </p:blipFill>
        <p:spPr bwMode="auto">
          <a:xfrm>
            <a:off x="247884" y="921139"/>
            <a:ext cx="5332329" cy="28889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39F62D4F-74E2-E436-EBCE-92C5494AE1C1}"/>
              </a:ext>
            </a:extLst>
          </p:cNvPr>
          <p:cNvSpPr/>
          <p:nvPr/>
        </p:nvSpPr>
        <p:spPr>
          <a:xfrm>
            <a:off x="48040" y="45348"/>
            <a:ext cx="12095920" cy="600695"/>
          </a:xfrm>
          <a:prstGeom prst="roundRect">
            <a:avLst/>
          </a:prstGeom>
          <a:solidFill>
            <a:srgbClr val="0A3D91"/>
          </a:solidFill>
          <a:ln w="571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000" b="1" cap="none" spc="0" dirty="0">
                <a:ln>
                  <a:solidFill>
                    <a:schemeClr val="accent1">
                      <a:lumMod val="20000"/>
                      <a:lumOff val="80000"/>
                    </a:schemeClr>
                  </a:solidFill>
                </a:ln>
                <a:solidFill>
                  <a:schemeClr val="bg2"/>
                </a:solidFill>
                <a:latin typeface="+mj-lt"/>
                <a:cs typeface="Aharoni" panose="02010803020104030203" pitchFamily="2" charset="-79"/>
              </a:rPr>
              <a:t>What Do Traditional Flash Rate Relationships Look Like?</a:t>
            </a:r>
            <a:endParaRPr lang="en-US" sz="3000" b="1" dirty="0">
              <a:ln>
                <a:solidFill>
                  <a:schemeClr val="accent1">
                    <a:lumMod val="20000"/>
                    <a:lumOff val="80000"/>
                  </a:schemeClr>
                </a:solidFill>
              </a:ln>
              <a:solidFill>
                <a:schemeClr val="bg2"/>
              </a:solidFill>
              <a:latin typeface="+mj-lt"/>
              <a:cs typeface="Aharoni" panose="02010803020104030203" pitchFamily="2" charset="-79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1584406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3654"/>
    </mc:Choice>
    <mc:Fallback xmlns="">
      <p:transition spd="slow" advTm="10365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42" name="Picture 6">
            <a:extLst>
              <a:ext uri="{FF2B5EF4-FFF2-40B4-BE49-F238E27FC236}">
                <a16:creationId xmlns:a16="http://schemas.microsoft.com/office/drawing/2014/main" id="{F84C13D5-D8CA-9BFB-3B8B-2F6E09E94D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0734" y="807116"/>
            <a:ext cx="5231719" cy="28706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52DB1C-DDA0-B638-5238-159879F350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American Geophysical Union Fall Meeting 2023 ⦁ AE32A-04 ⦁ 13 December 2023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D224716A-5312-001D-DE92-89CB16AC96AF}"/>
              </a:ext>
            </a:extLst>
          </p:cNvPr>
          <p:cNvGrpSpPr/>
          <p:nvPr/>
        </p:nvGrpSpPr>
        <p:grpSpPr>
          <a:xfrm>
            <a:off x="0" y="741819"/>
            <a:ext cx="5231719" cy="2888944"/>
            <a:chOff x="0" y="741819"/>
            <a:chExt cx="5231719" cy="2888944"/>
          </a:xfrm>
        </p:grpSpPr>
        <p:pic>
          <p:nvPicPr>
            <p:cNvPr id="7170" name="Picture 2">
              <a:extLst>
                <a:ext uri="{FF2B5EF4-FFF2-40B4-BE49-F238E27FC236}">
                  <a16:creationId xmlns:a16="http://schemas.microsoft.com/office/drawing/2014/main" id="{2ED904CC-321E-642F-6F1A-A2C55EDD664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/>
            <a:srcRect/>
            <a:stretch/>
          </p:blipFill>
          <p:spPr bwMode="auto">
            <a:xfrm>
              <a:off x="0" y="741819"/>
              <a:ext cx="5231719" cy="288894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E8FB83BD-6CF1-E667-C5BB-2259C1E193E5}"/>
                </a:ext>
              </a:extLst>
            </p:cNvPr>
            <p:cNvSpPr txBox="1"/>
            <p:nvPr/>
          </p:nvSpPr>
          <p:spPr>
            <a:xfrm>
              <a:off x="485460" y="903768"/>
              <a:ext cx="180753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Flashes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BCE55AD6-70E5-C16E-579E-FBDF19EB9058}"/>
              </a:ext>
            </a:extLst>
          </p:cNvPr>
          <p:cNvGrpSpPr/>
          <p:nvPr/>
        </p:nvGrpSpPr>
        <p:grpSpPr>
          <a:xfrm>
            <a:off x="48040" y="3677744"/>
            <a:ext cx="5231719" cy="2834435"/>
            <a:chOff x="48040" y="3677744"/>
            <a:chExt cx="5231719" cy="2834435"/>
          </a:xfrm>
        </p:grpSpPr>
        <p:pic>
          <p:nvPicPr>
            <p:cNvPr id="7" name="Picture 2">
              <a:extLst>
                <a:ext uri="{FF2B5EF4-FFF2-40B4-BE49-F238E27FC236}">
                  <a16:creationId xmlns:a16="http://schemas.microsoft.com/office/drawing/2014/main" id="{67374FBD-8A77-6B0F-F583-B51AF7DE108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040" y="3677744"/>
              <a:ext cx="5231719" cy="283443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8D2AA2AE-EA7C-C7DD-05C6-5A411E4E3203}"/>
                </a:ext>
              </a:extLst>
            </p:cNvPr>
            <p:cNvSpPr txBox="1"/>
            <p:nvPr/>
          </p:nvSpPr>
          <p:spPr>
            <a:xfrm>
              <a:off x="485460" y="3935469"/>
              <a:ext cx="180753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Events</a:t>
              </a:r>
            </a:p>
          </p:txBody>
        </p: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3E1B2597-5CB7-C0D1-B207-D3FE2D16CFFB}"/>
              </a:ext>
            </a:extLst>
          </p:cNvPr>
          <p:cNvSpPr txBox="1"/>
          <p:nvPr/>
        </p:nvSpPr>
        <p:spPr>
          <a:xfrm>
            <a:off x="5809307" y="3671455"/>
            <a:ext cx="6294475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Larger flash footprints and lower event radiance (i.e., light energy density) in higher max reflectivity regions, coincident with increasing hail volume in addition to increasing graupel volumes</a:t>
            </a:r>
          </a:p>
          <a:p>
            <a:endParaRPr lang="en-US" dirty="0"/>
          </a:p>
          <a:p>
            <a:r>
              <a:rPr lang="en-US" dirty="0"/>
              <a:t>In line with “hail holes” observed where lightning minima observed in coincidence with large hail </a:t>
            </a:r>
          </a:p>
          <a:p>
            <a:endParaRPr lang="en-US" dirty="0"/>
          </a:p>
          <a:p>
            <a:r>
              <a:rPr lang="en-US" dirty="0"/>
              <a:t>Not specifically large hail, given low particle concentration, but greater water content supporting hail growth that may increase light extinction (↓ radiance) and expand light pool (↑ footprint)</a:t>
            </a:r>
          </a:p>
          <a:p>
            <a:endParaRPr lang="en-US" dirty="0"/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D96565F7-955A-F88D-6639-C303E264B7BB}"/>
              </a:ext>
            </a:extLst>
          </p:cNvPr>
          <p:cNvCxnSpPr>
            <a:cxnSpLocks/>
          </p:cNvCxnSpPr>
          <p:nvPr/>
        </p:nvCxnSpPr>
        <p:spPr>
          <a:xfrm flipH="1" flipV="1">
            <a:off x="4710223" y="1743740"/>
            <a:ext cx="1099084" cy="1982799"/>
          </a:xfrm>
          <a:prstGeom prst="straightConnector1">
            <a:avLst/>
          </a:prstGeom>
          <a:ln w="4445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97049742-0D8F-90A4-C7C8-03BF7EFA0713}"/>
              </a:ext>
            </a:extLst>
          </p:cNvPr>
          <p:cNvCxnSpPr>
            <a:cxnSpLocks/>
          </p:cNvCxnSpPr>
          <p:nvPr/>
        </p:nvCxnSpPr>
        <p:spPr>
          <a:xfrm flipH="1">
            <a:off x="4710223" y="3726539"/>
            <a:ext cx="1099084" cy="717870"/>
          </a:xfrm>
          <a:prstGeom prst="straightConnector1">
            <a:avLst/>
          </a:prstGeom>
          <a:ln w="4445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9ECAC084-E18F-85B2-C062-C9E9ECB1F903}"/>
              </a:ext>
            </a:extLst>
          </p:cNvPr>
          <p:cNvSpPr/>
          <p:nvPr/>
        </p:nvSpPr>
        <p:spPr>
          <a:xfrm>
            <a:off x="48040" y="45348"/>
            <a:ext cx="12095920" cy="600695"/>
          </a:xfrm>
          <a:prstGeom prst="roundRect">
            <a:avLst/>
          </a:prstGeom>
          <a:solidFill>
            <a:srgbClr val="0A3D91"/>
          </a:solidFill>
          <a:ln w="571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500" b="1" dirty="0">
                <a:ln>
                  <a:solidFill>
                    <a:schemeClr val="accent1">
                      <a:lumMod val="20000"/>
                      <a:lumOff val="80000"/>
                    </a:schemeClr>
                  </a:solidFill>
                </a:ln>
                <a:solidFill>
                  <a:schemeClr val="bg2"/>
                </a:solidFill>
                <a:latin typeface="+mj-lt"/>
                <a:cs typeface="Aharoni" panose="02010803020104030203" pitchFamily="2" charset="-79"/>
              </a:rPr>
              <a:t>Are There Other Lightning-Convective Relationships from the LIS Perspective?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62227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3575"/>
    </mc:Choice>
    <mc:Fallback xmlns="">
      <p:transition spd="slow" advTm="6357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D2A9398-AA4B-D3F9-2C68-C2BAE8FE794B}"/>
              </a:ext>
            </a:extLst>
          </p:cNvPr>
          <p:cNvSpPr txBox="1"/>
          <p:nvPr/>
        </p:nvSpPr>
        <p:spPr>
          <a:xfrm>
            <a:off x="6432793" y="889995"/>
            <a:ext cx="5901189" cy="2277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rgbClr val="002060"/>
                </a:solidFill>
              </a:rPr>
              <a:t>Similarly, lightning gets “brighter” in deeper, larger features</a:t>
            </a:r>
          </a:p>
          <a:p>
            <a:endParaRPr lang="en-US" sz="1000" dirty="0">
              <a:solidFill>
                <a:srgbClr val="002060"/>
              </a:solidFill>
            </a:endParaRPr>
          </a:p>
          <a:p>
            <a:pPr marL="285750" indent="-285750">
              <a:buClr>
                <a:srgbClr val="002060"/>
              </a:buClr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rgbClr val="002060"/>
                </a:solidFill>
              </a:rPr>
              <a:t>… but especially so when the 20 </a:t>
            </a:r>
            <a:r>
              <a:rPr lang="en-US" sz="2200" dirty="0" err="1">
                <a:solidFill>
                  <a:srgbClr val="002060"/>
                </a:solidFill>
              </a:rPr>
              <a:t>dBz</a:t>
            </a:r>
            <a:r>
              <a:rPr lang="en-US" sz="2200" dirty="0">
                <a:solidFill>
                  <a:srgbClr val="002060"/>
                </a:solidFill>
              </a:rPr>
              <a:t> volume (associated with charged precipitation-sized ice) is nearer to storm top, placing lightning closer to the observing platform </a:t>
            </a:r>
          </a:p>
        </p:txBody>
      </p:sp>
      <p:pic>
        <p:nvPicPr>
          <p:cNvPr id="19458" name="Picture 2">
            <a:extLst>
              <a:ext uri="{FF2B5EF4-FFF2-40B4-BE49-F238E27FC236}">
                <a16:creationId xmlns:a16="http://schemas.microsoft.com/office/drawing/2014/main" id="{03E306A1-7456-1A77-49D5-BA9053DCC6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/>
        </p:blipFill>
        <p:spPr bwMode="auto">
          <a:xfrm>
            <a:off x="276992" y="994222"/>
            <a:ext cx="6155800" cy="3351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0BA3C1-9345-7C17-A6BA-440E08939E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American Geophysical Union Fall Meeting 2023 ⦁ AE32A-04 ⦁ 13 December 2023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1C6ED41-02E8-6231-DED9-8F87F754A16D}"/>
              </a:ext>
            </a:extLst>
          </p:cNvPr>
          <p:cNvSpPr txBox="1"/>
          <p:nvPr/>
        </p:nvSpPr>
        <p:spPr>
          <a:xfrm>
            <a:off x="372876" y="4887931"/>
            <a:ext cx="60105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2060"/>
                </a:solidFill>
              </a:rPr>
              <a:t>Pathway for radiance to inform about updraft intensity?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7BBF6E6-3637-29A6-79AF-0ECDF1C86B3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6611834" y="3341632"/>
            <a:ext cx="2434760" cy="3078566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grpSp>
        <p:nvGrpSpPr>
          <p:cNvPr id="18" name="Group 17">
            <a:extLst>
              <a:ext uri="{FF2B5EF4-FFF2-40B4-BE49-F238E27FC236}">
                <a16:creationId xmlns:a16="http://schemas.microsoft.com/office/drawing/2014/main" id="{00E30212-12D4-F0D2-4F45-0BC10C66DD4A}"/>
              </a:ext>
            </a:extLst>
          </p:cNvPr>
          <p:cNvGrpSpPr/>
          <p:nvPr/>
        </p:nvGrpSpPr>
        <p:grpSpPr>
          <a:xfrm>
            <a:off x="9370924" y="3341632"/>
            <a:ext cx="2434760" cy="3078566"/>
            <a:chOff x="9370924" y="3341632"/>
            <a:chExt cx="2434760" cy="3078566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DBF0B741-AD54-D22A-98B4-BE95E6BDAE2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/>
            <a:stretch/>
          </p:blipFill>
          <p:spPr>
            <a:xfrm>
              <a:off x="9370924" y="3341632"/>
              <a:ext cx="2434760" cy="3078566"/>
            </a:xfrm>
            <a:prstGeom prst="rect">
              <a:avLst/>
            </a:prstGeom>
            <a:ln w="38100">
              <a:solidFill>
                <a:schemeClr val="tx1"/>
              </a:solidFill>
            </a:ln>
          </p:spPr>
        </p:pic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3C37B176-F102-DB53-A550-50F631FCEB56}"/>
                </a:ext>
              </a:extLst>
            </p:cNvPr>
            <p:cNvSpPr/>
            <p:nvPr/>
          </p:nvSpPr>
          <p:spPr>
            <a:xfrm>
              <a:off x="9813851" y="4040372"/>
              <a:ext cx="148856" cy="142853"/>
            </a:xfrm>
            <a:prstGeom prst="ellipse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987EF1B6-E777-04F2-5985-E9AA6318E0A1}"/>
                </a:ext>
              </a:extLst>
            </p:cNvPr>
            <p:cNvSpPr/>
            <p:nvPr/>
          </p:nvSpPr>
          <p:spPr>
            <a:xfrm>
              <a:off x="10040679" y="3969487"/>
              <a:ext cx="148856" cy="142853"/>
            </a:xfrm>
            <a:prstGeom prst="ellipse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44306B36-8FCE-2422-2264-BCB19042973C}"/>
                </a:ext>
              </a:extLst>
            </p:cNvPr>
            <p:cNvSpPr/>
            <p:nvPr/>
          </p:nvSpPr>
          <p:spPr>
            <a:xfrm>
              <a:off x="10256876" y="4121887"/>
              <a:ext cx="148856" cy="142853"/>
            </a:xfrm>
            <a:prstGeom prst="ellipse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83A00A2C-9882-5172-1C74-13043EE9BEB7}"/>
                </a:ext>
              </a:extLst>
            </p:cNvPr>
            <p:cNvSpPr/>
            <p:nvPr/>
          </p:nvSpPr>
          <p:spPr>
            <a:xfrm>
              <a:off x="10256876" y="3919865"/>
              <a:ext cx="148856" cy="142853"/>
            </a:xfrm>
            <a:prstGeom prst="ellipse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Lightning Bolt 15">
              <a:extLst>
                <a:ext uri="{FF2B5EF4-FFF2-40B4-BE49-F238E27FC236}">
                  <a16:creationId xmlns:a16="http://schemas.microsoft.com/office/drawing/2014/main" id="{659CC75A-88D3-34CF-0080-6D6D70DD9BD9}"/>
                </a:ext>
              </a:extLst>
            </p:cNvPr>
            <p:cNvSpPr/>
            <p:nvPr/>
          </p:nvSpPr>
          <p:spPr>
            <a:xfrm>
              <a:off x="10166535" y="3749747"/>
              <a:ext cx="694659" cy="744279"/>
            </a:xfrm>
            <a:prstGeom prst="lightningBolt">
              <a:avLst/>
            </a:prstGeom>
            <a:solidFill>
              <a:srgbClr val="FFFF00"/>
            </a:solidFill>
            <a:ln>
              <a:solidFill>
                <a:srgbClr val="FFE33C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9" name="Rectangle 18">
            <a:extLst>
              <a:ext uri="{FF2B5EF4-FFF2-40B4-BE49-F238E27FC236}">
                <a16:creationId xmlns:a16="http://schemas.microsoft.com/office/drawing/2014/main" id="{42B92E08-CE93-3A79-F177-17D0E2265FE1}"/>
              </a:ext>
            </a:extLst>
          </p:cNvPr>
          <p:cNvSpPr/>
          <p:nvPr/>
        </p:nvSpPr>
        <p:spPr>
          <a:xfrm>
            <a:off x="3308184" y="889995"/>
            <a:ext cx="3178954" cy="2859752"/>
          </a:xfrm>
          <a:prstGeom prst="rect">
            <a:avLst/>
          </a:prstGeom>
          <a:solidFill>
            <a:srgbClr val="F9FD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71C51686-1C03-773C-A252-1A9224EE493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48" t="55784" r="53403" b="30575"/>
          <a:stretch/>
        </p:blipFill>
        <p:spPr bwMode="auto">
          <a:xfrm>
            <a:off x="1368738" y="2861553"/>
            <a:ext cx="1775859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ABE9F1B6-17ED-7C48-8ED2-CC03743405DE}"/>
              </a:ext>
            </a:extLst>
          </p:cNvPr>
          <p:cNvSpPr/>
          <p:nvPr/>
        </p:nvSpPr>
        <p:spPr>
          <a:xfrm>
            <a:off x="48040" y="45348"/>
            <a:ext cx="12095920" cy="600695"/>
          </a:xfrm>
          <a:prstGeom prst="roundRect">
            <a:avLst/>
          </a:prstGeom>
          <a:solidFill>
            <a:srgbClr val="0A3D91"/>
          </a:solidFill>
          <a:ln w="571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000" b="1" cap="none" spc="0" dirty="0">
                <a:ln>
                  <a:solidFill>
                    <a:schemeClr val="accent1">
                      <a:lumMod val="20000"/>
                      <a:lumOff val="80000"/>
                    </a:schemeClr>
                  </a:solidFill>
                </a:ln>
                <a:solidFill>
                  <a:schemeClr val="bg2"/>
                </a:solidFill>
                <a:latin typeface="+mj-lt"/>
                <a:cs typeface="Aharoni" panose="02010803020104030203" pitchFamily="2" charset="-79"/>
              </a:rPr>
              <a:t>What Else Might LIS-Observed Lightning Convey?</a:t>
            </a:r>
            <a:endParaRPr lang="en-US" sz="3000" b="1" dirty="0">
              <a:ln>
                <a:solidFill>
                  <a:schemeClr val="accent1">
                    <a:lumMod val="20000"/>
                    <a:lumOff val="80000"/>
                  </a:schemeClr>
                </a:solidFill>
              </a:ln>
              <a:solidFill>
                <a:schemeClr val="bg2"/>
              </a:solidFill>
              <a:latin typeface="+mj-lt"/>
              <a:cs typeface="Aharoni" panose="02010803020104030203" pitchFamily="2" charset="-79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22848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5184"/>
    </mc:Choice>
    <mc:Fallback xmlns="">
      <p:transition spd="slow" advTm="3518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1"/>
      <p:bldP spid="19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3FBE4FE-E92B-B30E-AA63-07DC2AE315E7}"/>
              </a:ext>
            </a:extLst>
          </p:cNvPr>
          <p:cNvSpPr txBox="1"/>
          <p:nvPr/>
        </p:nvSpPr>
        <p:spPr>
          <a:xfrm>
            <a:off x="2059" y="788721"/>
            <a:ext cx="7239989" cy="47551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tx1"/>
                </a:solidFill>
              </a:rPr>
              <a:t>Dataset </a:t>
            </a:r>
            <a:r>
              <a:rPr lang="en-US" sz="2400" dirty="0"/>
              <a:t>expansion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Global ground radar; NEXRAD with wind retrievals, 2020-present</a:t>
            </a:r>
            <a:endParaRPr lang="en-US" sz="1200" dirty="0"/>
          </a:p>
          <a:p>
            <a:r>
              <a:rPr lang="en-US" sz="2400" dirty="0"/>
              <a:t>Opportunity to advance space-based lightning science</a:t>
            </a:r>
            <a:endParaRPr lang="en-US" sz="2400" dirty="0">
              <a:solidFill>
                <a:schemeClr val="tx1"/>
              </a:solidFill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/>
              <a:t>Proven flexibility to incorporate observations from ground or space</a:t>
            </a:r>
            <a:endParaRPr lang="en-US" sz="2400" dirty="0">
              <a:solidFill>
                <a:schemeClr val="tx1"/>
              </a:solidFill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/>
                </a:solidFill>
              </a:rPr>
              <a:t>Satellite radar and </a:t>
            </a:r>
            <a:r>
              <a:rPr lang="en-US" sz="2400" dirty="0"/>
              <a:t>ISS LIS or GLM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1500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FBB6F2A5-FD3B-420B-DE56-42DC94FFF7A4}"/>
              </a:ext>
            </a:extLst>
          </p:cNvPr>
          <p:cNvGrpSpPr/>
          <p:nvPr/>
        </p:nvGrpSpPr>
        <p:grpSpPr>
          <a:xfrm>
            <a:off x="7577573" y="830387"/>
            <a:ext cx="4321350" cy="2792044"/>
            <a:chOff x="6261113" y="-14644"/>
            <a:chExt cx="5179534" cy="3282043"/>
          </a:xfrm>
        </p:grpSpPr>
        <p:sp>
          <p:nvSpPr>
            <p:cNvPr id="5" name="Rounded Rectangle 4">
              <a:extLst>
                <a:ext uri="{FF2B5EF4-FFF2-40B4-BE49-F238E27FC236}">
                  <a16:creationId xmlns:a16="http://schemas.microsoft.com/office/drawing/2014/main" id="{307A48BF-F38B-F91B-4467-67383643A30F}"/>
                </a:ext>
              </a:extLst>
            </p:cNvPr>
            <p:cNvSpPr/>
            <p:nvPr/>
          </p:nvSpPr>
          <p:spPr>
            <a:xfrm>
              <a:off x="6261113" y="-14644"/>
              <a:ext cx="5179534" cy="3282043"/>
            </a:xfrm>
            <a:prstGeom prst="roundRect">
              <a:avLst/>
            </a:prstGeom>
            <a:solidFill>
              <a:srgbClr val="FFFF00">
                <a:alpha val="69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5122" name="Picture 2">
              <a:extLst>
                <a:ext uri="{FF2B5EF4-FFF2-40B4-BE49-F238E27FC236}">
                  <a16:creationId xmlns:a16="http://schemas.microsoft.com/office/drawing/2014/main" id="{D4948835-A20A-9E8D-0A34-1637668D471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/>
            <a:srcRect/>
            <a:stretch/>
          </p:blipFill>
          <p:spPr bwMode="auto">
            <a:xfrm>
              <a:off x="6478001" y="136525"/>
              <a:ext cx="4731932" cy="2979707"/>
            </a:xfrm>
            <a:prstGeom prst="rect">
              <a:avLst/>
            </a:prstGeom>
            <a:noFill/>
            <a:ln w="25400">
              <a:solidFill>
                <a:schemeClr val="accent4">
                  <a:lumMod val="75000"/>
                </a:schemeClr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96779AD4-B908-16E8-7FB2-A17012F52DD1}"/>
              </a:ext>
            </a:extLst>
          </p:cNvPr>
          <p:cNvSpPr txBox="1"/>
          <p:nvPr/>
        </p:nvSpPr>
        <p:spPr>
          <a:xfrm>
            <a:off x="0" y="3333021"/>
            <a:ext cx="12195679" cy="32419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Impacts: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Improving </a:t>
            </a:r>
            <a:r>
              <a:rPr lang="en-US" sz="2400" dirty="0">
                <a:solidFill>
                  <a:schemeClr val="tx1"/>
                </a:solidFill>
              </a:rPr>
              <a:t>knowledge of diversity of lightning-convective relationships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/>
                </a:solidFill>
              </a:rPr>
              <a:t>Defining new satellite lightning relationships with convection (radiance, </a:t>
            </a:r>
            <a:r>
              <a:rPr lang="en-US" sz="2400" dirty="0"/>
              <a:t>optical footprint size)</a:t>
            </a:r>
            <a:endParaRPr lang="en-US" sz="2400" dirty="0">
              <a:solidFill>
                <a:schemeClr val="tx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/>
                </a:solidFill>
              </a:rPr>
              <a:t>Increasing value of lightning data for diagnosis of deep convection in the absence of other satellite and radar data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1200" dirty="0">
              <a:solidFill>
                <a:schemeClr val="tx1"/>
              </a:solidFill>
            </a:endParaRPr>
          </a:p>
          <a:p>
            <a:pPr>
              <a:spcAft>
                <a:spcPts val="400"/>
              </a:spcAft>
            </a:pPr>
            <a:r>
              <a:rPr lang="en-US" sz="1600" dirty="0">
                <a:solidFill>
                  <a:srgbClr val="002060"/>
                </a:solidFill>
              </a:rPr>
              <a:t>Contact: </a:t>
            </a:r>
          </a:p>
          <a:p>
            <a:pPr>
              <a:spcAft>
                <a:spcPts val="400"/>
              </a:spcAft>
            </a:pPr>
            <a:r>
              <a:rPr lang="en-US" sz="1600" dirty="0">
                <a:solidFill>
                  <a:srgbClr val="002060"/>
                </a:solidFill>
              </a:rPr>
              <a:t>MPFs: </a:t>
            </a:r>
            <a:r>
              <a:rPr lang="en-US" sz="1600" dirty="0" err="1">
                <a:solidFill>
                  <a:srgbClr val="002060"/>
                </a:solidFill>
              </a:rPr>
              <a:t>sarah.m.stough@nasa.gov</a:t>
            </a:r>
            <a:r>
              <a:rPr lang="en-US" sz="1600" dirty="0">
                <a:solidFill>
                  <a:srgbClr val="002060"/>
                </a:solidFill>
              </a:rPr>
              <a:t>, </a:t>
            </a:r>
            <a:r>
              <a:rPr lang="en-US" sz="1600" dirty="0" err="1">
                <a:solidFill>
                  <a:srgbClr val="002060"/>
                </a:solidFill>
              </a:rPr>
              <a:t>sarah.d.bang@nasa.gov</a:t>
            </a:r>
            <a:r>
              <a:rPr lang="en-US" sz="1600" dirty="0">
                <a:solidFill>
                  <a:srgbClr val="002060"/>
                </a:solidFill>
              </a:rPr>
              <a:t>, ISS LIS: </a:t>
            </a:r>
            <a:r>
              <a:rPr lang="en-US" sz="1600" dirty="0" err="1">
                <a:solidFill>
                  <a:srgbClr val="002060"/>
                </a:solidFill>
              </a:rPr>
              <a:t>timothy.j.lang@nasa.gov</a:t>
            </a:r>
            <a:r>
              <a:rPr lang="en-US" sz="1600" dirty="0">
                <a:solidFill>
                  <a:srgbClr val="002060"/>
                </a:solidFill>
              </a:rPr>
              <a:t>, GPM VN: </a:t>
            </a:r>
            <a:r>
              <a:rPr lang="en-US" sz="1600" dirty="0" err="1">
                <a:solidFill>
                  <a:srgbClr val="002060"/>
                </a:solidFill>
              </a:rPr>
              <a:t>patrick.n.gatlin@nasa.gov</a:t>
            </a:r>
            <a:endParaRPr lang="en-US" sz="1600" dirty="0">
              <a:solidFill>
                <a:srgbClr val="002060"/>
              </a:solidFill>
            </a:endParaRPr>
          </a:p>
          <a:p>
            <a:r>
              <a:rPr lang="en-US" sz="1600" dirty="0">
                <a:solidFill>
                  <a:srgbClr val="002060"/>
                </a:solidFill>
              </a:rPr>
              <a:t>Acknowledgements: Supported by NASA Earth from ISS program funding, provided to UAH through Cooperative Agreement #80MSFC22M0001.</a:t>
            </a:r>
          </a:p>
          <a:p>
            <a:endParaRPr lang="en-US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BF127BDA-B94B-5E8E-430D-EDD3B6E755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American Geophysical Union Fall Meeting 2023 ⦁ AE32A-04 ⦁ 13 December 2023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201F7AB3-7493-D595-E4D8-BDE7B0AA52FA}"/>
              </a:ext>
            </a:extLst>
          </p:cNvPr>
          <p:cNvSpPr/>
          <p:nvPr/>
        </p:nvSpPr>
        <p:spPr>
          <a:xfrm>
            <a:off x="48040" y="45348"/>
            <a:ext cx="12095920" cy="600695"/>
          </a:xfrm>
          <a:prstGeom prst="roundRect">
            <a:avLst/>
          </a:prstGeom>
          <a:solidFill>
            <a:srgbClr val="0A3D91"/>
          </a:solidFill>
          <a:ln w="571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000" b="1" cap="none" spc="0" dirty="0">
                <a:ln>
                  <a:solidFill>
                    <a:schemeClr val="accent1">
                      <a:lumMod val="20000"/>
                      <a:lumOff val="80000"/>
                    </a:schemeClr>
                  </a:solidFill>
                </a:ln>
                <a:solidFill>
                  <a:schemeClr val="bg2"/>
                </a:solidFill>
                <a:latin typeface="+mj-lt"/>
                <a:cs typeface="Aharoni" panose="02010803020104030203" pitchFamily="2" charset="-79"/>
              </a:rPr>
              <a:t>Ongoing Work and Future Opportunities for Growth</a:t>
            </a:r>
            <a:endParaRPr lang="en-US" sz="3000" b="1" dirty="0">
              <a:ln>
                <a:solidFill>
                  <a:schemeClr val="accent1">
                    <a:lumMod val="20000"/>
                    <a:lumOff val="80000"/>
                  </a:schemeClr>
                </a:solidFill>
              </a:ln>
              <a:solidFill>
                <a:schemeClr val="bg2"/>
              </a:solidFill>
              <a:latin typeface="+mj-lt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4007202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4896"/>
    </mc:Choice>
    <mc:Fallback xmlns="">
      <p:transition spd="slow" advTm="64896"/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5.5|7.2|10.9|8.9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6.4|21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2.6|8.5|15.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8.7|24|14.8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7.8|6.5|18|12.2|9.4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6.5|10.4|8.6|4.1|6.8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2.6|20.4|16.8|15.4|6.4|18.3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9|7.4|4.5|5.4|7.9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1.8|7.8|2.3|7.3"/>
</p:tagLst>
</file>

<file path=ppt/theme/theme1.xml><?xml version="1.0" encoding="utf-8"?>
<a:theme xmlns:a="http://schemas.openxmlformats.org/drawingml/2006/main" name="Parcel">
  <a:themeElements>
    <a:clrScheme name="AGU2022">
      <a:dk1>
        <a:srgbClr val="000000"/>
      </a:dk1>
      <a:lt1>
        <a:srgbClr val="FFFFFF"/>
      </a:lt1>
      <a:dk2>
        <a:srgbClr val="44546A"/>
      </a:dk2>
      <a:lt2>
        <a:srgbClr val="FEFFFF"/>
      </a:lt2>
      <a:accent1>
        <a:srgbClr val="011892"/>
      </a:accent1>
      <a:accent2>
        <a:srgbClr val="942092"/>
      </a:accent2>
      <a:accent3>
        <a:srgbClr val="A5A5A5"/>
      </a:accent3>
      <a:accent4>
        <a:srgbClr val="008F51"/>
      </a:accent4>
      <a:accent5>
        <a:srgbClr val="0096FF"/>
      </a:accent5>
      <a:accent6>
        <a:srgbClr val="70AD47"/>
      </a:accent6>
      <a:hlink>
        <a:srgbClr val="0432FF"/>
      </a:hlink>
      <a:folHlink>
        <a:srgbClr val="0432FF"/>
      </a:folHlink>
    </a:clrScheme>
    <a:fontScheme name="Parcel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c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A425FB89-E954-4A2A-81DC-D90804A94DB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{7E035F71-ED34-2943-907A-3DDB0B58B841}tf10001120</Template>
  <TotalTime>30104</TotalTime>
  <Words>1648</Words>
  <Application>Microsoft Macintosh PowerPoint</Application>
  <PresentationFormat>Widescreen</PresentationFormat>
  <Paragraphs>181</Paragraphs>
  <Slides>15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2" baseType="lpstr">
      <vt:lpstr>Adelle Sans Devanagari</vt:lpstr>
      <vt:lpstr>Arial</vt:lpstr>
      <vt:lpstr>Calibri</vt:lpstr>
      <vt:lpstr>Gill Sans MT</vt:lpstr>
      <vt:lpstr>System Font Regular</vt:lpstr>
      <vt:lpstr>Wingdings</vt:lpstr>
      <vt:lpstr>Parcel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Stough, Sarah M. (MSFC-ST11)[UAH]</dc:creator>
  <cp:lastModifiedBy>Stough, Sarah M. (MSFC-ST11)[UAH]</cp:lastModifiedBy>
  <cp:revision>27</cp:revision>
  <dcterms:created xsi:type="dcterms:W3CDTF">2023-07-24T09:04:41Z</dcterms:created>
  <dcterms:modified xsi:type="dcterms:W3CDTF">2023-12-04T16:22:25Z</dcterms:modified>
</cp:coreProperties>
</file>