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5" r:id="rId5"/>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25FA1-EE15-9036-CC2A-F16E87B1F78C}" name="Hammerschmidt, Mark M. (JSC-EG111)" initials="MH" userId="S::mhammers@ndc.nasa.gov::d03f3fe5-0345-431c-b92e-f3597a520828"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3123"/>
    <a:srgbClr val="6F6F6F"/>
    <a:srgbClr val="931521"/>
    <a:srgbClr val="B0CAEA"/>
    <a:srgbClr val="08121E"/>
    <a:srgbClr val="004080"/>
    <a:srgbClr val="8D2015"/>
    <a:srgbClr val="A23B2A"/>
    <a:srgbClr val="520F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8648" autoAdjust="0"/>
    <p:restoredTop sz="94677"/>
  </p:normalViewPr>
  <p:slideViewPr>
    <p:cSldViewPr snapToGrid="0" snapToObjects="1">
      <p:cViewPr>
        <p:scale>
          <a:sx n="41" d="100"/>
          <a:sy n="41" d="100"/>
        </p:scale>
        <p:origin x="12" y="-4336"/>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A8885-0CEC-4380-B4FE-B6355D14626F}" type="datetimeFigureOut">
              <a:rPr lang="en-US" smtClean="0"/>
              <a:t>12/11/2023</a:t>
            </a:fld>
            <a:endParaRPr lang="en-US" dirty="0"/>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5BEC6-3BD0-4526-B1B5-8C96E206FFE8}" type="slidenum">
              <a:rPr lang="en-US" smtClean="0"/>
              <a:t>‹#›</a:t>
            </a:fld>
            <a:endParaRPr lang="en-US" dirty="0"/>
          </a:p>
        </p:txBody>
      </p:sp>
    </p:spTree>
    <p:extLst>
      <p:ext uri="{BB962C8B-B14F-4D97-AF65-F5344CB8AC3E}">
        <p14:creationId xmlns:p14="http://schemas.microsoft.com/office/powerpoint/2010/main" val="185568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83819" rtl="0" eaLnBrk="1" fontAlgn="auto" latinLnBrk="0" hangingPunct="1">
              <a:lnSpc>
                <a:spcPct val="100000"/>
              </a:lnSpc>
              <a:spcBef>
                <a:spcPts val="0"/>
              </a:spcBef>
              <a:spcAft>
                <a:spcPts val="0"/>
              </a:spcAft>
              <a:buClrTx/>
              <a:buSzTx/>
              <a:buFontTx/>
              <a:buNone/>
              <a:tabLst/>
              <a:defRPr/>
            </a:pPr>
            <a:fld id="{90E036B1-46F0-41B4-A337-E8819C78B4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8381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8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a:prstGeom prst="rect">
            <a:avLst/>
          </a:prstGeo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12/11/2023</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94087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dirty="0"/>
          </a:p>
        </p:txBody>
      </p:sp>
      <p:sp>
        <p:nvSpPr>
          <p:cNvPr id="4" name="TextBox 13">
            <a:extLst>
              <a:ext uri="{FF2B5EF4-FFF2-40B4-BE49-F238E27FC236}">
                <a16:creationId xmlns:a16="http://schemas.microsoft.com/office/drawing/2014/main" id="{9F74606D-A4B1-799E-9E61-6E1C94EBB97B}"/>
              </a:ext>
            </a:extLst>
          </p:cNvPr>
          <p:cNvSpPr txBox="1"/>
          <p:nvPr userDrawn="1"/>
        </p:nvSpPr>
        <p:spPr>
          <a:xfrm>
            <a:off x="621592" y="2007435"/>
            <a:ext cx="2513494" cy="769441"/>
          </a:xfrm>
          <a:prstGeom prst="rect">
            <a:avLst/>
          </a:prstGeom>
          <a:solidFill>
            <a:schemeClr val="tx2"/>
          </a:solidFill>
          <a:ln>
            <a:noFill/>
          </a:ln>
        </p:spPr>
        <p:txBody>
          <a:bodyPr wrap="square" lIns="91440" tIns="45720" rIns="91440" bIns="45720" rtlCol="0" anchor="t">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ctr" defTabSz="1383819"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highlight>
                <a:srgbClr val="003D92"/>
              </a:highlight>
              <a:uLnTx/>
              <a:uFillTx/>
              <a:latin typeface="Calibri"/>
              <a:ea typeface="+mn-ea"/>
              <a:cs typeface="Calibri"/>
            </a:endParaRPr>
          </a:p>
        </p:txBody>
      </p:sp>
    </p:spTree>
    <p:extLst>
      <p:ext uri="{BB962C8B-B14F-4D97-AF65-F5344CB8AC3E}">
        <p14:creationId xmlns:p14="http://schemas.microsoft.com/office/powerpoint/2010/main" val="120241307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mailto:thang.d.le@nasa.gov"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1" name="Picture 2" descr="See the source image">
            <a:extLst>
              <a:ext uri="{FF2B5EF4-FFF2-40B4-BE49-F238E27FC236}">
                <a16:creationId xmlns:a16="http://schemas.microsoft.com/office/drawing/2014/main" id="{FF95AB2F-61E4-4A8B-9AB5-ABD51629F0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09155" y="29281"/>
            <a:ext cx="3163269" cy="264677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ED4C041-5FC7-52BE-5033-5E3D02FFEDEF}"/>
              </a:ext>
            </a:extLst>
          </p:cNvPr>
          <p:cNvSpPr/>
          <p:nvPr/>
        </p:nvSpPr>
        <p:spPr>
          <a:xfrm>
            <a:off x="14907323" y="26164523"/>
            <a:ext cx="4171116" cy="518091"/>
          </a:xfrm>
          <a:prstGeom prst="rect">
            <a:avLst/>
          </a:prstGeom>
        </p:spPr>
        <p:txBody>
          <a:bodyPr wrap="square">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l" defTabSz="1383819"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p:txBody>
      </p:sp>
      <p:sp>
        <p:nvSpPr>
          <p:cNvPr id="18" name="Title 1">
            <a:extLst>
              <a:ext uri="{FF2B5EF4-FFF2-40B4-BE49-F238E27FC236}">
                <a16:creationId xmlns:a16="http://schemas.microsoft.com/office/drawing/2014/main" id="{E1E4C060-8888-4293-850F-D67F08E33C1D}"/>
              </a:ext>
            </a:extLst>
          </p:cNvPr>
          <p:cNvSpPr>
            <a:spLocks noGrp="1"/>
          </p:cNvSpPr>
          <p:nvPr>
            <p:ph type="ctrTitle"/>
          </p:nvPr>
        </p:nvSpPr>
        <p:spPr>
          <a:xfrm>
            <a:off x="621592" y="2868181"/>
            <a:ext cx="14285732" cy="1656853"/>
          </a:xfrm>
        </p:spPr>
        <p:txBody>
          <a:bodyPr anchor="ctr"/>
          <a:lstStyle/>
          <a:p>
            <a:pPr defTabSz="913865">
              <a:spcBef>
                <a:spcPts val="1799"/>
              </a:spcBef>
              <a:spcAft>
                <a:spcPts val="1199"/>
              </a:spcAft>
              <a:defRPr/>
            </a:pPr>
            <a:r>
              <a:rPr lang="en-US" sz="4800" b="1" dirty="0">
                <a:solidFill>
                  <a:schemeClr val="tx1"/>
                </a:solidFill>
                <a:latin typeface="Arial Black" panose="020B0A04020102020204" pitchFamily="34" charset="0"/>
              </a:rPr>
              <a:t>Surface Mating and Attachment</a:t>
            </a:r>
            <a:endParaRPr lang="en-US" sz="4800" dirty="0">
              <a:solidFill>
                <a:schemeClr val="tx1"/>
              </a:solidFill>
              <a:latin typeface="Arial Black" panose="020B0A04020102020204" pitchFamily="34" charset="0"/>
            </a:endParaRPr>
          </a:p>
        </p:txBody>
      </p:sp>
      <p:sp>
        <p:nvSpPr>
          <p:cNvPr id="23" name="TextBox 22">
            <a:extLst>
              <a:ext uri="{FF2B5EF4-FFF2-40B4-BE49-F238E27FC236}">
                <a16:creationId xmlns:a16="http://schemas.microsoft.com/office/drawing/2014/main" id="{8A89AC7C-4430-42D5-A012-1A45D87B4B7A}"/>
              </a:ext>
            </a:extLst>
          </p:cNvPr>
          <p:cNvSpPr txBox="1"/>
          <p:nvPr/>
        </p:nvSpPr>
        <p:spPr>
          <a:xfrm>
            <a:off x="10920887" y="11220286"/>
            <a:ext cx="9441780" cy="14665501"/>
          </a:xfrm>
          <a:prstGeom prst="rect">
            <a:avLst/>
          </a:prstGeom>
          <a:noFill/>
        </p:spPr>
        <p:txBody>
          <a:bodyPr wrap="square" lIns="91385" tIns="45694" rIns="91385" bIns="45694" rtlCol="0">
            <a:spAutoFit/>
          </a:bodyPr>
          <a:lstStyle/>
          <a:p>
            <a:pPr marL="477558" indent="-477558">
              <a:spcBef>
                <a:spcPts val="1199"/>
              </a:spcBef>
              <a:spcAft>
                <a:spcPts val="599"/>
              </a:spcAft>
            </a:pPr>
            <a:r>
              <a:rPr lang="en-US" sz="3200" cap="all" dirty="0">
                <a:solidFill>
                  <a:srgbClr val="853123"/>
                </a:solidFill>
                <a:latin typeface="Arial Black" pitchFamily="34" charset="0"/>
                <a:cs typeface="Times New Roman" pitchFamily="18" charset="0"/>
              </a:rPr>
              <a:t>Outcomes &amp; Infusion</a:t>
            </a:r>
            <a:endParaRPr lang="en-US" sz="3200" cap="all" dirty="0">
              <a:solidFill>
                <a:srgbClr val="00B0F0"/>
              </a:solidFill>
              <a:latin typeface="Arial Black" panose="020B0A04020102020204" pitchFamily="34" charset="0"/>
              <a:cs typeface="Arial" pitchFamily="34" charset="0"/>
            </a:endParaRPr>
          </a:p>
          <a:p>
            <a:r>
              <a:rPr lang="en-US" sz="2200" dirty="0">
                <a:latin typeface="Arial" pitchFamily="34" charset="0"/>
                <a:cs typeface="Arial" pitchFamily="34" charset="0"/>
              </a:rPr>
              <a:t>Increasing the level of maturity of the design that consists of a 6-DOF articulation mechanism to correct docking misalignments and an inflatable shell enclosure for pressurized transfer.</a:t>
            </a:r>
          </a:p>
          <a:p>
            <a:r>
              <a:rPr lang="en-US" sz="2200" dirty="0">
                <a:latin typeface="Arial" pitchFamily="34" charset="0"/>
                <a:cs typeface="Arial" pitchFamily="34" charset="0"/>
              </a:rPr>
              <a:t>Working closely with Paragon Space Development Corp for a parallel path on alternative designs of the shell </a:t>
            </a:r>
            <a:r>
              <a:rPr lang="en-US" sz="2200" dirty="0" err="1">
                <a:latin typeface="Arial" pitchFamily="34" charset="0"/>
                <a:cs typeface="Arial" pitchFamily="34" charset="0"/>
              </a:rPr>
              <a:t>softgoods</a:t>
            </a:r>
            <a:r>
              <a:rPr lang="en-US" sz="2200" dirty="0">
                <a:latin typeface="Arial" pitchFamily="34" charset="0"/>
                <a:cs typeface="Arial" pitchFamily="34" charset="0"/>
              </a:rPr>
              <a:t> and their testbeds, in both full-scale and sub-scale setups.</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pPr>
              <a:spcAft>
                <a:spcPts val="1199"/>
              </a:spcAft>
            </a:pPr>
            <a:r>
              <a:rPr lang="en-US" sz="3200" cap="all" dirty="0">
                <a:solidFill>
                  <a:srgbClr val="853123"/>
                </a:solidFill>
                <a:latin typeface="Arial Black" pitchFamily="34" charset="0"/>
                <a:cs typeface="Times New Roman" pitchFamily="18" charset="0"/>
              </a:rPr>
              <a:t>Future Work</a:t>
            </a:r>
          </a:p>
          <a:p>
            <a:pPr marL="457200" marR="0" lvl="0" indent="-457200" algn="l" defTabSz="457200" rtl="0" eaLnBrk="1" fontAlgn="auto" latinLnBrk="0" hangingPunct="1">
              <a:lnSpc>
                <a:spcPct val="100000"/>
              </a:lnSpc>
              <a:spcBef>
                <a:spcPts val="0"/>
              </a:spcBef>
              <a:spcAft>
                <a:spcPts val="0"/>
              </a:spcAft>
              <a:buClr>
                <a:srgbClr val="000000"/>
              </a:buClr>
              <a:buSzTx/>
              <a:buFont typeface="+mj-lt"/>
              <a:buAutoNum type="arabicPeriod"/>
              <a:tabLst/>
              <a:defRPr/>
            </a:pPr>
            <a:r>
              <a:rPr lang="en-US" sz="2200" dirty="0">
                <a:latin typeface="Arial" panose="020B0604020202020204" pitchFamily="34" charset="0"/>
                <a:cs typeface="Arial" pitchFamily="34" charset="0"/>
              </a:rPr>
              <a:t>Continue to further detail design the articulating mechanism and the inflatable shell enclosure.  Further analysis and  optimization are planned to improve mass efficiency.</a:t>
            </a:r>
          </a:p>
          <a:p>
            <a:pPr marL="457200" marR="0" lvl="0" indent="-457200" algn="l" defTabSz="457200" rtl="0" eaLnBrk="1" fontAlgn="auto" latinLnBrk="0" hangingPunct="1">
              <a:lnSpc>
                <a:spcPct val="100000"/>
              </a:lnSpc>
              <a:spcBef>
                <a:spcPts val="0"/>
              </a:spcBef>
              <a:spcAft>
                <a:spcPts val="0"/>
              </a:spcAft>
              <a:buClr>
                <a:srgbClr val="000000"/>
              </a:buClr>
              <a:buSzTx/>
              <a:buFont typeface="+mj-lt"/>
              <a:buAutoNum type="arabicPeriod"/>
              <a:tabLst/>
              <a:defRPr/>
            </a:pPr>
            <a:r>
              <a:rPr lang="en-US" sz="2200" dirty="0">
                <a:latin typeface="Arial" panose="020B0604020202020204" pitchFamily="34" charset="0"/>
                <a:cs typeface="Arial" pitchFamily="34" charset="0"/>
              </a:rPr>
              <a:t>Upgrade the existing testbed to perform pressurization testing under the desired conditions.</a:t>
            </a:r>
          </a:p>
          <a:p>
            <a:pPr marL="457200" marR="0" lvl="0" indent="-457200" algn="l" defTabSz="457200" rtl="0" eaLnBrk="1" fontAlgn="auto" latinLnBrk="0" hangingPunct="1">
              <a:lnSpc>
                <a:spcPct val="100000"/>
              </a:lnSpc>
              <a:spcBef>
                <a:spcPts val="0"/>
              </a:spcBef>
              <a:spcAft>
                <a:spcPts val="0"/>
              </a:spcAft>
              <a:buClr>
                <a:srgbClr val="000000"/>
              </a:buClr>
              <a:buSzTx/>
              <a:buFont typeface="+mj-lt"/>
              <a:buAutoNum type="arabicPeriod"/>
              <a:tabLst/>
              <a:defRPr/>
            </a:pPr>
            <a:r>
              <a:rPr lang="en-US" sz="2200" dirty="0">
                <a:latin typeface="Arial" panose="020B0604020202020204" pitchFamily="34" charset="0"/>
                <a:cs typeface="Arial" pitchFamily="34" charset="0"/>
              </a:rPr>
              <a:t>Develop Hi-fidelity test bed to evaluate human factors and operational scenarios.</a:t>
            </a:r>
          </a:p>
          <a:p>
            <a:pPr>
              <a:spcAft>
                <a:spcPts val="1199"/>
              </a:spcAft>
            </a:pPr>
            <a:endParaRPr lang="en-US" sz="3200" cap="all" dirty="0">
              <a:solidFill>
                <a:srgbClr val="853123"/>
              </a:solidFill>
              <a:latin typeface="Arial Black" pitchFamily="34" charset="0"/>
              <a:cs typeface="Times New Roman" pitchFamily="18" charset="0"/>
            </a:endParaRPr>
          </a:p>
        </p:txBody>
      </p:sp>
      <p:cxnSp>
        <p:nvCxnSpPr>
          <p:cNvPr id="24" name="Straight Connector 23">
            <a:extLst>
              <a:ext uri="{FF2B5EF4-FFF2-40B4-BE49-F238E27FC236}">
                <a16:creationId xmlns:a16="http://schemas.microsoft.com/office/drawing/2014/main" id="{958D49D5-9EA1-4E11-B4A9-0B1621E3A502}"/>
              </a:ext>
            </a:extLst>
          </p:cNvPr>
          <p:cNvCxnSpPr>
            <a:cxnSpLocks/>
          </p:cNvCxnSpPr>
          <p:nvPr/>
        </p:nvCxnSpPr>
        <p:spPr>
          <a:xfrm>
            <a:off x="10504991" y="5236082"/>
            <a:ext cx="46941" cy="2177882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A5E56A3-368D-444B-91E6-B6C995AAFB5B}"/>
              </a:ext>
            </a:extLst>
          </p:cNvPr>
          <p:cNvSpPr txBox="1"/>
          <p:nvPr/>
        </p:nvSpPr>
        <p:spPr>
          <a:xfrm>
            <a:off x="621591" y="5402188"/>
            <a:ext cx="9566928" cy="8233023"/>
          </a:xfrm>
          <a:prstGeom prst="rect">
            <a:avLst/>
          </a:prstGeom>
          <a:noFill/>
        </p:spPr>
        <p:txBody>
          <a:bodyPr wrap="square" rtlCol="0">
            <a:spAutoFit/>
          </a:bodyPr>
          <a:lstStyle/>
          <a:p>
            <a:pPr marL="228467" indent="-228467">
              <a:spcAft>
                <a:spcPts val="599"/>
              </a:spcAft>
            </a:pPr>
            <a:r>
              <a:rPr lang="en-US" sz="3200" cap="all" dirty="0">
                <a:solidFill>
                  <a:srgbClr val="853123"/>
                </a:solidFill>
                <a:latin typeface="Arial Black" pitchFamily="34" charset="0"/>
                <a:cs typeface="Times New Roman" pitchFamily="18" charset="0"/>
              </a:rPr>
              <a:t>EXECUTIVE SUMMARY</a:t>
            </a:r>
          </a:p>
          <a:p>
            <a:r>
              <a:rPr lang="en-US" sz="2200" dirty="0">
                <a:latin typeface="Arial" pitchFamily="34" charset="0"/>
                <a:cs typeface="Arial" pitchFamily="34" charset="0"/>
              </a:rPr>
              <a:t>A flight-like articulating mechanism with mating standard interface and inflatable enclosure will be built and tested at 10.2 PSIG. The results will support further collaboration with partners working to develop Surface Mating and Pressurized Transfer capability.</a:t>
            </a:r>
          </a:p>
          <a:p>
            <a:endParaRPr lang="en-US" sz="2200" dirty="0">
              <a:latin typeface="Arial" pitchFamily="34" charset="0"/>
              <a:cs typeface="Arial" pitchFamily="34"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Innovation </a:t>
            </a:r>
          </a:p>
          <a:p>
            <a:r>
              <a:rPr lang="en-US" sz="2200" dirty="0">
                <a:latin typeface="Arial" pitchFamily="34" charset="0"/>
                <a:cs typeface="Arial" pitchFamily="34" charset="0"/>
              </a:rPr>
              <a:t>Pressurized crew and cargo transfer capability on surface minimizes the number of EVAs required, lessen the frequency of suit maintenance, and focus crew EVA time for science. Additionally, this capability can enable pressurized logistic transfer. The design will address articulation, mis-alignment accommodation, latching, sealing surface protection, materials, crew passageway integration and features to support transfer operations between surface elements. Eventually, mating interface standardization will provide for commercial industry and international space agencies collaboration for sustained surface operations.     </a:t>
            </a:r>
          </a:p>
          <a:p>
            <a:pPr marR="0" lvl="0" fontAlgn="base">
              <a:lnSpc>
                <a:spcPct val="100000"/>
              </a:lnSpc>
              <a:spcBef>
                <a:spcPct val="0"/>
              </a:spcBef>
              <a:spcAft>
                <a:spcPct val="0"/>
              </a:spcAft>
              <a:buClrTx/>
              <a:buSzTx/>
              <a:tabLst/>
              <a:defRPr/>
            </a:pPr>
            <a:endParaRPr lang="en-US" sz="2200" dirty="0">
              <a:latin typeface="Arial" pitchFamily="34" charset="0"/>
              <a:cs typeface="Arial" pitchFamily="34" charset="0"/>
            </a:endParaRPr>
          </a:p>
          <a:p>
            <a:pPr marR="0" lvl="0" fontAlgn="base">
              <a:lnSpc>
                <a:spcPct val="100000"/>
              </a:lnSpc>
              <a:spcBef>
                <a:spcPct val="0"/>
              </a:spcBef>
              <a:spcAft>
                <a:spcPct val="0"/>
              </a:spcAft>
              <a:buClrTx/>
              <a:buSzTx/>
              <a:tabLst/>
              <a:defRPr/>
            </a:pPr>
            <a:r>
              <a:rPr lang="en-US" sz="2200" dirty="0">
                <a:latin typeface="Arial" pitchFamily="34" charset="0"/>
                <a:cs typeface="Arial" pitchFamily="34" charset="0"/>
              </a:rPr>
              <a:t>This capability currently does not exist.</a:t>
            </a:r>
          </a:p>
          <a:p>
            <a:endParaRPr lang="en-US" sz="2200" dirty="0">
              <a:latin typeface="Arial" pitchFamily="34" charset="0"/>
              <a:cs typeface="Arial" pitchFamily="34"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Collaboration </a:t>
            </a:r>
          </a:p>
          <a:p>
            <a:pPr marL="457200" indent="-457200">
              <a:buFont typeface="+mj-lt"/>
              <a:buAutoNum type="arabicPeriod"/>
            </a:pPr>
            <a:r>
              <a:rPr lang="en-US" sz="2200" dirty="0">
                <a:latin typeface="Arial" pitchFamily="34" charset="0"/>
                <a:cs typeface="Arial" pitchFamily="34" charset="0"/>
              </a:rPr>
              <a:t>GRC Materials &amp; Structures </a:t>
            </a:r>
            <a:r>
              <a:rPr lang="en-US" sz="2200" dirty="0" err="1">
                <a:latin typeface="Arial" pitchFamily="34" charset="0"/>
                <a:cs typeface="Arial" pitchFamily="34" charset="0"/>
              </a:rPr>
              <a:t>Div</a:t>
            </a:r>
            <a:r>
              <a:rPr lang="en-US" sz="2200" dirty="0">
                <a:latin typeface="Arial" pitchFamily="34" charset="0"/>
                <a:cs typeface="Arial" pitchFamily="34" charset="0"/>
              </a:rPr>
              <a:t> (Environment seals)</a:t>
            </a:r>
          </a:p>
          <a:p>
            <a:pPr marL="457200" indent="-457200">
              <a:buFont typeface="+mj-lt"/>
              <a:buAutoNum type="arabicPeriod"/>
            </a:pPr>
            <a:r>
              <a:rPr lang="en-US" sz="2200" dirty="0">
                <a:latin typeface="Arial" pitchFamily="34" charset="0"/>
                <a:cs typeface="Arial" pitchFamily="34" charset="0"/>
              </a:rPr>
              <a:t>Paragon Space Development Corp (Inflatable </a:t>
            </a:r>
            <a:r>
              <a:rPr lang="en-US" sz="2200" dirty="0" err="1">
                <a:latin typeface="Arial" pitchFamily="34" charset="0"/>
                <a:cs typeface="Arial" pitchFamily="34" charset="0"/>
              </a:rPr>
              <a:t>softgoods</a:t>
            </a:r>
            <a:r>
              <a:rPr lang="en-US" sz="2200" dirty="0">
                <a:latin typeface="Arial" pitchFamily="34" charset="0"/>
                <a:cs typeface="Arial" pitchFamily="34" charset="0"/>
              </a:rPr>
              <a:t>)</a:t>
            </a:r>
          </a:p>
        </p:txBody>
      </p:sp>
      <p:sp>
        <p:nvSpPr>
          <p:cNvPr id="29" name="TextBox 28">
            <a:extLst>
              <a:ext uri="{FF2B5EF4-FFF2-40B4-BE49-F238E27FC236}">
                <a16:creationId xmlns:a16="http://schemas.microsoft.com/office/drawing/2014/main" id="{B88ADC10-7404-4F79-9343-33FE4038EA9C}"/>
              </a:ext>
            </a:extLst>
          </p:cNvPr>
          <p:cNvSpPr txBox="1"/>
          <p:nvPr/>
        </p:nvSpPr>
        <p:spPr>
          <a:xfrm>
            <a:off x="11450526" y="10142199"/>
            <a:ext cx="8530701" cy="400110"/>
          </a:xfrm>
          <a:prstGeom prst="rect">
            <a:avLst/>
          </a:prstGeom>
          <a:noFill/>
        </p:spPr>
        <p:txBody>
          <a:bodyPr wrap="square" rtlCol="0">
            <a:spAutoFit/>
          </a:bodyPr>
          <a:lstStyle/>
          <a:p>
            <a:pPr algn="ctr"/>
            <a:r>
              <a:rPr lang="en-US" sz="2000" i="1" dirty="0"/>
              <a:t>Pressurized Articulating Tunnel</a:t>
            </a:r>
          </a:p>
        </p:txBody>
      </p:sp>
      <p:sp>
        <p:nvSpPr>
          <p:cNvPr id="3" name="TextBox 2">
            <a:extLst>
              <a:ext uri="{FF2B5EF4-FFF2-40B4-BE49-F238E27FC236}">
                <a16:creationId xmlns:a16="http://schemas.microsoft.com/office/drawing/2014/main" id="{7032A80C-3E07-F3E9-0EDE-685CADD19A9E}"/>
              </a:ext>
            </a:extLst>
          </p:cNvPr>
          <p:cNvSpPr txBox="1"/>
          <p:nvPr/>
        </p:nvSpPr>
        <p:spPr>
          <a:xfrm>
            <a:off x="751115" y="2078286"/>
            <a:ext cx="2253342" cy="646331"/>
          </a:xfrm>
          <a:prstGeom prst="rect">
            <a:avLst/>
          </a:prstGeom>
          <a:noFill/>
        </p:spPr>
        <p:txBody>
          <a:bodyPr wrap="square">
            <a:spAutoFit/>
          </a:bodyPr>
          <a:lstStyle/>
          <a:p>
            <a:r>
              <a:rPr lang="en-US" sz="3600" b="1" dirty="0">
                <a:solidFill>
                  <a:schemeClr val="bg1"/>
                </a:solidFill>
                <a:latin typeface="Arial" pitchFamily="34" charset="0"/>
                <a:ea typeface="+mj-ea"/>
                <a:cs typeface="Arial" pitchFamily="34" charset="0"/>
              </a:rPr>
              <a:t>TBD</a:t>
            </a:r>
            <a:endParaRPr lang="en-US" sz="3600" dirty="0">
              <a:solidFill>
                <a:schemeClr val="bg1"/>
              </a:solidFill>
            </a:endParaRPr>
          </a:p>
        </p:txBody>
      </p:sp>
      <p:graphicFrame>
        <p:nvGraphicFramePr>
          <p:cNvPr id="7" name="Table 8">
            <a:extLst>
              <a:ext uri="{FF2B5EF4-FFF2-40B4-BE49-F238E27FC236}">
                <a16:creationId xmlns:a16="http://schemas.microsoft.com/office/drawing/2014/main" id="{C93CE800-A5BC-0D85-0F7C-1FD1796760E8}"/>
              </a:ext>
            </a:extLst>
          </p:cNvPr>
          <p:cNvGraphicFramePr>
            <a:graphicFrameLocks noGrp="1"/>
          </p:cNvGraphicFramePr>
          <p:nvPr>
            <p:extLst>
              <p:ext uri="{D42A27DB-BD31-4B8C-83A1-F6EECF244321}">
                <p14:modId xmlns:p14="http://schemas.microsoft.com/office/powerpoint/2010/main" val="241235817"/>
              </p:ext>
            </p:extLst>
          </p:nvPr>
        </p:nvGraphicFramePr>
        <p:xfrm>
          <a:off x="754057" y="4502689"/>
          <a:ext cx="9927563" cy="483596"/>
        </p:xfrm>
        <a:graphic>
          <a:graphicData uri="http://schemas.openxmlformats.org/drawingml/2006/table">
            <a:tbl>
              <a:tblPr firstRow="1" bandRow="1">
                <a:tableStyleId>{5940675A-B579-460E-94D1-54222C63F5DA}</a:tableStyleId>
              </a:tblPr>
              <a:tblGrid>
                <a:gridCol w="9927563">
                  <a:extLst>
                    <a:ext uri="{9D8B030D-6E8A-4147-A177-3AD203B41FA5}">
                      <a16:colId xmlns:a16="http://schemas.microsoft.com/office/drawing/2014/main" val="3842304246"/>
                    </a:ext>
                  </a:extLst>
                </a:gridCol>
              </a:tblGrid>
              <a:tr h="483596">
                <a:tc>
                  <a:txBody>
                    <a:bodyPr/>
                    <a:lstStyle/>
                    <a:p>
                      <a:r>
                        <a:rPr kumimoji="0" lang="en-US" sz="2000" b="1" i="0" u="none" strike="noStrike" kern="1200" cap="none" spc="0" normalizeH="0" baseline="0" noProof="0" dirty="0">
                          <a:ln>
                            <a:noFill/>
                          </a:ln>
                          <a:solidFill>
                            <a:srgbClr val="004080"/>
                          </a:solidFill>
                          <a:effectLst/>
                          <a:uLnTx/>
                          <a:uFillTx/>
                          <a:latin typeface="Arial"/>
                          <a:ea typeface="+mn-ea"/>
                          <a:cs typeface="Arial"/>
                        </a:rPr>
                        <a:t>PM / PI Info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rPr>
                        <a:t> </a:t>
                      </a:r>
                      <a:r>
                        <a:rPr kumimoji="0"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Thang Le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hlinkClick r:id="rId5"/>
                        </a:rPr>
                        <a:t>thang.d.le@nasa.gov</a:t>
                      </a:r>
                      <a:r>
                        <a:rPr kumimoji="0" lang="en-US" sz="2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a:t>
                      </a:r>
                      <a:endPar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5972166"/>
                  </a:ext>
                </a:extLst>
              </a:tr>
            </a:tbl>
          </a:graphicData>
        </a:graphic>
      </p:graphicFrame>
      <p:graphicFrame>
        <p:nvGraphicFramePr>
          <p:cNvPr id="12" name="Table 8">
            <a:extLst>
              <a:ext uri="{FF2B5EF4-FFF2-40B4-BE49-F238E27FC236}">
                <a16:creationId xmlns:a16="http://schemas.microsoft.com/office/drawing/2014/main" id="{51234495-0199-6927-F541-F9A047822B7F}"/>
              </a:ext>
            </a:extLst>
          </p:cNvPr>
          <p:cNvGraphicFramePr>
            <a:graphicFrameLocks noGrp="1"/>
          </p:cNvGraphicFramePr>
          <p:nvPr>
            <p:extLst>
              <p:ext uri="{D42A27DB-BD31-4B8C-83A1-F6EECF244321}">
                <p14:modId xmlns:p14="http://schemas.microsoft.com/office/powerpoint/2010/main" val="1407321870"/>
              </p:ext>
            </p:extLst>
          </p:nvPr>
        </p:nvGraphicFramePr>
        <p:xfrm>
          <a:off x="10920885" y="26164522"/>
          <a:ext cx="9488723" cy="1084878"/>
        </p:xfrm>
        <a:graphic>
          <a:graphicData uri="http://schemas.openxmlformats.org/drawingml/2006/table">
            <a:tbl>
              <a:tblPr firstRow="1" bandRow="1">
                <a:tableStyleId>{5940675A-B579-460E-94D1-54222C63F5DA}</a:tableStyleId>
              </a:tblPr>
              <a:tblGrid>
                <a:gridCol w="1411877">
                  <a:extLst>
                    <a:ext uri="{9D8B030D-6E8A-4147-A177-3AD203B41FA5}">
                      <a16:colId xmlns:a16="http://schemas.microsoft.com/office/drawing/2014/main" val="3842304246"/>
                    </a:ext>
                  </a:extLst>
                </a:gridCol>
                <a:gridCol w="8076846">
                  <a:extLst>
                    <a:ext uri="{9D8B030D-6E8A-4147-A177-3AD203B41FA5}">
                      <a16:colId xmlns:a16="http://schemas.microsoft.com/office/drawing/2014/main" val="2282248312"/>
                    </a:ext>
                  </a:extLst>
                </a:gridCol>
              </a:tblGrid>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DAA# </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20230017717</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5998489"/>
                  </a:ext>
                </a:extLst>
              </a:tr>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NTR#(s)</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NA</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5972166"/>
                  </a:ext>
                </a:extLst>
              </a:tr>
            </a:tbl>
          </a:graphicData>
        </a:graphic>
      </p:graphicFrame>
      <p:sp>
        <p:nvSpPr>
          <p:cNvPr id="15" name="TextBox 14">
            <a:extLst>
              <a:ext uri="{FF2B5EF4-FFF2-40B4-BE49-F238E27FC236}">
                <a16:creationId xmlns:a16="http://schemas.microsoft.com/office/drawing/2014/main" id="{3B84E92A-CDC2-2861-612E-801D0382B221}"/>
              </a:ext>
            </a:extLst>
          </p:cNvPr>
          <p:cNvSpPr txBox="1"/>
          <p:nvPr/>
        </p:nvSpPr>
        <p:spPr>
          <a:xfrm>
            <a:off x="574206" y="23223120"/>
            <a:ext cx="9488722" cy="400110"/>
          </a:xfrm>
          <a:prstGeom prst="rect">
            <a:avLst/>
          </a:prstGeom>
          <a:noFill/>
        </p:spPr>
        <p:txBody>
          <a:bodyPr wrap="square" rtlCol="0">
            <a:spAutoFit/>
          </a:bodyPr>
          <a:lstStyle/>
          <a:p>
            <a:pPr algn="ctr"/>
            <a:r>
              <a:rPr lang="en-US" sz="2000" i="1" dirty="0"/>
              <a:t>Current Testbed</a:t>
            </a:r>
          </a:p>
        </p:txBody>
      </p:sp>
      <p:pic>
        <p:nvPicPr>
          <p:cNvPr id="5" name="Picture 4">
            <a:extLst>
              <a:ext uri="{FF2B5EF4-FFF2-40B4-BE49-F238E27FC236}">
                <a16:creationId xmlns:a16="http://schemas.microsoft.com/office/drawing/2014/main" id="{468B0364-FA1C-68E1-364F-2C3F6E80E74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537558" y="4592897"/>
            <a:ext cx="5703502" cy="5383275"/>
          </a:xfrm>
          <a:prstGeom prst="rect">
            <a:avLst/>
          </a:prstGeom>
        </p:spPr>
      </p:pic>
      <p:pic>
        <p:nvPicPr>
          <p:cNvPr id="10" name="Picture 9">
            <a:extLst>
              <a:ext uri="{FF2B5EF4-FFF2-40B4-BE49-F238E27FC236}">
                <a16:creationId xmlns:a16="http://schemas.microsoft.com/office/drawing/2014/main" id="{B3B904BC-7106-E6E9-0BD8-6972C8E2D57D}"/>
              </a:ext>
            </a:extLst>
          </p:cNvPr>
          <p:cNvPicPr>
            <a:picLocks noChangeAspect="1"/>
          </p:cNvPicPr>
          <p:nvPr/>
        </p:nvPicPr>
        <p:blipFill>
          <a:blip r:embed="rId7"/>
          <a:stretch>
            <a:fillRect/>
          </a:stretch>
        </p:blipFill>
        <p:spPr>
          <a:xfrm>
            <a:off x="574206" y="15308640"/>
            <a:ext cx="9566927" cy="7620671"/>
          </a:xfrm>
          <a:prstGeom prst="rect">
            <a:avLst/>
          </a:prstGeom>
        </p:spPr>
      </p:pic>
      <p:pic>
        <p:nvPicPr>
          <p:cNvPr id="14" name="Picture 13">
            <a:extLst>
              <a:ext uri="{FF2B5EF4-FFF2-40B4-BE49-F238E27FC236}">
                <a16:creationId xmlns:a16="http://schemas.microsoft.com/office/drawing/2014/main" id="{A34F713B-34F2-F984-F3DC-C012FFCECFD4}"/>
              </a:ext>
            </a:extLst>
          </p:cNvPr>
          <p:cNvPicPr>
            <a:picLocks noChangeAspect="1"/>
          </p:cNvPicPr>
          <p:nvPr/>
        </p:nvPicPr>
        <p:blipFill>
          <a:blip r:embed="rId8"/>
          <a:stretch>
            <a:fillRect/>
          </a:stretch>
        </p:blipFill>
        <p:spPr>
          <a:xfrm>
            <a:off x="11968339" y="14774926"/>
            <a:ext cx="7495076" cy="5334771"/>
          </a:xfrm>
          <a:prstGeom prst="rect">
            <a:avLst/>
          </a:prstGeom>
        </p:spPr>
      </p:pic>
      <p:sp>
        <p:nvSpPr>
          <p:cNvPr id="17" name="TextBox 16">
            <a:extLst>
              <a:ext uri="{FF2B5EF4-FFF2-40B4-BE49-F238E27FC236}">
                <a16:creationId xmlns:a16="http://schemas.microsoft.com/office/drawing/2014/main" id="{5EA26206-CBC4-E79F-7A76-E5AAB17114D2}"/>
              </a:ext>
            </a:extLst>
          </p:cNvPr>
          <p:cNvSpPr txBox="1"/>
          <p:nvPr/>
        </p:nvSpPr>
        <p:spPr>
          <a:xfrm>
            <a:off x="11450526" y="20665431"/>
            <a:ext cx="8530701" cy="400110"/>
          </a:xfrm>
          <a:prstGeom prst="rect">
            <a:avLst/>
          </a:prstGeom>
          <a:noFill/>
        </p:spPr>
        <p:txBody>
          <a:bodyPr wrap="square" rtlCol="0">
            <a:spAutoFit/>
          </a:bodyPr>
          <a:lstStyle/>
          <a:p>
            <a:pPr algn="ctr"/>
            <a:r>
              <a:rPr lang="en-US" sz="2000" i="1" dirty="0"/>
              <a:t>Standard Docking Interface Development</a:t>
            </a:r>
          </a:p>
        </p:txBody>
      </p:sp>
    </p:spTree>
    <p:extLst>
      <p:ext uri="{BB962C8B-B14F-4D97-AF65-F5344CB8AC3E}">
        <p14:creationId xmlns:p14="http://schemas.microsoft.com/office/powerpoint/2010/main" val="37377862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C3D926F02355D4DA882E83813082593" ma:contentTypeVersion="14" ma:contentTypeDescription="Create a new document." ma:contentTypeScope="" ma:versionID="778af582960d264f99e0f6211aed6ccd">
  <xsd:schema xmlns:xsd="http://www.w3.org/2001/XMLSchema" xmlns:xs="http://www.w3.org/2001/XMLSchema" xmlns:p="http://schemas.microsoft.com/office/2006/metadata/properties" xmlns:ns2="2fc3fd42-d222-4b79-8c4a-dc9d3bfe864a" xmlns:ns3="d900e117-17a0-4b24-9e47-511ef1d02c43" xmlns:ns4="42799d9c-1a12-4ba6-b108-3fc0c6c1422f" targetNamespace="http://schemas.microsoft.com/office/2006/metadata/properties" ma:root="true" ma:fieldsID="04c229f99b228d13fca853dedb244147" ns2:_="" ns3:_="" ns4:_="">
    <xsd:import namespace="2fc3fd42-d222-4b79-8c4a-dc9d3bfe864a"/>
    <xsd:import namespace="d900e117-17a0-4b24-9e47-511ef1d02c43"/>
    <xsd:import namespace="42799d9c-1a12-4ba6-b108-3fc0c6c1422f"/>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BarbaraReview" minOccurs="0"/>
                <xsd:element ref="ns2:Reviewed"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c3fd42-d222-4b79-8c4a-dc9d3bfe86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BarbaraReview" ma:index="18" nillable="true" ma:displayName="Barbara Review" ma:default="1" ma:format="Dropdown" ma:internalName="BarbaraReview">
      <xsd:simpleType>
        <xsd:restriction base="dms:Boolean"/>
      </xsd:simpleType>
    </xsd:element>
    <xsd:element name="Reviewed" ma:index="19" nillable="true" ma:displayName="Reviewed" ma:default="Yes" ma:format="Dropdown" ma:internalName="Review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6b4400c-9e37-458e-bf3a-f1bde57c4371}" ma:internalName="TaxCatchAll" ma:showField="CatchAllData" ma:web="42799d9c-1a12-4ba6-b108-3fc0c6c142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2799d9c-1a12-4ba6-b108-3fc0c6c1422f"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rbaraReview xmlns="2fc3fd42-d222-4b79-8c4a-dc9d3bfe864a">true</BarbaraReview>
    <TaxCatchAll xmlns="d900e117-17a0-4b24-9e47-511ef1d02c43" xsi:nil="true"/>
    <Reviewed xmlns="2fc3fd42-d222-4b79-8c4a-dc9d3bfe864a">Yes</Reviewed>
    <lcf76f155ced4ddcb4097134ff3c332f xmlns="2fc3fd42-d222-4b79-8c4a-dc9d3bfe864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1F911C5-20C5-4CBA-AF01-390B2A8A997D}">
  <ds:schemaRefs>
    <ds:schemaRef ds:uri="http://schemas.microsoft.com/sharepoint/v3/contenttype/forms"/>
  </ds:schemaRefs>
</ds:datastoreItem>
</file>

<file path=customXml/itemProps2.xml><?xml version="1.0" encoding="utf-8"?>
<ds:datastoreItem xmlns:ds="http://schemas.openxmlformats.org/officeDocument/2006/customXml" ds:itemID="{03C33C1A-B6EA-4836-A354-E265ABFD03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c3fd42-d222-4b79-8c4a-dc9d3bfe864a"/>
    <ds:schemaRef ds:uri="d900e117-17a0-4b24-9e47-511ef1d02c43"/>
    <ds:schemaRef ds:uri="42799d9c-1a12-4ba6-b108-3fc0c6c14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B0B382-9A4A-4C53-BB6E-245A4D922F4F}">
  <ds:schemaRefs>
    <ds:schemaRef ds:uri="http://www.w3.org/XML/1998/namespace"/>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2fc3fd42-d222-4b79-8c4a-dc9d3bfe864a"/>
    <ds:schemaRef ds:uri="d900e117-17a0-4b24-9e47-511ef1d02c43"/>
    <ds:schemaRef ds:uri="42799d9c-1a12-4ba6-b108-3fc0c6c1422f"/>
    <ds:schemaRef ds:uri="http://purl.org/dc/dcmitype/"/>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20448</TotalTime>
  <Words>307</Words>
  <Application>Microsoft Office PowerPoint</Application>
  <PresentationFormat>Custom</PresentationFormat>
  <Paragraphs>55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1_Office Theme</vt:lpstr>
      <vt:lpstr>Surface Mating and Attachment</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Horton, Carol C. (JSC-IB111)[ROTHE ARES Joint Venture]</cp:lastModifiedBy>
  <cp:revision>168</cp:revision>
  <dcterms:created xsi:type="dcterms:W3CDTF">2014-09-29T15:33:51Z</dcterms:created>
  <dcterms:modified xsi:type="dcterms:W3CDTF">2023-12-11T16:28:46Z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0x0101004C3D926F02355D4DA882E83813082593</vt:lpwstr>
  </property>
  <property fmtid="{D5CDD505-2E9C-101B-9397-08002B2CF9AE}" pid="3" name="MediaServiceImageTags">
    <vt:lpwstr/>
  </property>
</Properties>
</file>