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</p:sldMasterIdLst>
  <p:notesMasterIdLst>
    <p:notesMasterId r:id="rId38"/>
  </p:notesMasterIdLst>
  <p:handoutMasterIdLst>
    <p:handoutMasterId r:id="rId39"/>
  </p:handoutMasterIdLst>
  <p:sldIdLst>
    <p:sldId id="266" r:id="rId6"/>
    <p:sldId id="335" r:id="rId7"/>
    <p:sldId id="516" r:id="rId8"/>
    <p:sldId id="520" r:id="rId9"/>
    <p:sldId id="366" r:id="rId10"/>
    <p:sldId id="517" r:id="rId11"/>
    <p:sldId id="511" r:id="rId12"/>
    <p:sldId id="521" r:id="rId13"/>
    <p:sldId id="522" r:id="rId14"/>
    <p:sldId id="510" r:id="rId15"/>
    <p:sldId id="518" r:id="rId16"/>
    <p:sldId id="523" r:id="rId17"/>
    <p:sldId id="513" r:id="rId18"/>
    <p:sldId id="512" r:id="rId19"/>
    <p:sldId id="339" r:id="rId20"/>
    <p:sldId id="539" r:id="rId21"/>
    <p:sldId id="542" r:id="rId22"/>
    <p:sldId id="540" r:id="rId23"/>
    <p:sldId id="541" r:id="rId24"/>
    <p:sldId id="543" r:id="rId25"/>
    <p:sldId id="538" r:id="rId26"/>
    <p:sldId id="300" r:id="rId27"/>
    <p:sldId id="535" r:id="rId28"/>
    <p:sldId id="369" r:id="rId29"/>
    <p:sldId id="526" r:id="rId30"/>
    <p:sldId id="527" r:id="rId31"/>
    <p:sldId id="529" r:id="rId32"/>
    <p:sldId id="532" r:id="rId33"/>
    <p:sldId id="534" r:id="rId34"/>
    <p:sldId id="537" r:id="rId35"/>
    <p:sldId id="536" r:id="rId36"/>
    <p:sldId id="34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6513C16-DD80-E44E-B0A0-3C3E40F5C308}">
          <p14:sldIdLst>
            <p14:sldId id="266"/>
            <p14:sldId id="335"/>
          </p14:sldIdLst>
        </p14:section>
        <p14:section name="Motivating mission and data" id="{249F09A5-F279-874F-8357-DAC614440C65}">
          <p14:sldIdLst>
            <p14:sldId id="516"/>
            <p14:sldId id="520"/>
            <p14:sldId id="366"/>
            <p14:sldId id="517"/>
            <p14:sldId id="511"/>
            <p14:sldId id="521"/>
            <p14:sldId id="522"/>
            <p14:sldId id="510"/>
            <p14:sldId id="518"/>
          </p14:sldIdLst>
        </p14:section>
        <p14:section name="The tools at hand" id="{C39F8130-FBEB-F94A-9CEE-42BD54F0D85A}">
          <p14:sldIdLst>
            <p14:sldId id="523"/>
            <p14:sldId id="513"/>
            <p14:sldId id="512"/>
            <p14:sldId id="339"/>
            <p14:sldId id="539"/>
          </p14:sldIdLst>
        </p14:section>
        <p14:section name="Challenges to overcome" id="{3F87D4B8-4BE5-D942-A946-A115F0C45D1A}">
          <p14:sldIdLst>
            <p14:sldId id="542"/>
            <p14:sldId id="540"/>
            <p14:sldId id="541"/>
            <p14:sldId id="543"/>
            <p14:sldId id="538"/>
            <p14:sldId id="300"/>
          </p14:sldIdLst>
        </p14:section>
        <p14:section name="Aggregating data in the cloud" id="{63823450-CAF1-CF47-9B10-B141EBD1AB3A}">
          <p14:sldIdLst>
            <p14:sldId id="535"/>
            <p14:sldId id="369"/>
            <p14:sldId id="526"/>
            <p14:sldId id="527"/>
            <p14:sldId id="529"/>
            <p14:sldId id="532"/>
            <p14:sldId id="534"/>
            <p14:sldId id="537"/>
            <p14:sldId id="536"/>
          </p14:sldIdLst>
        </p14:section>
        <p14:section name="Conclusion" id="{D39574E6-9E94-F647-A27E-FE8D880775FA}">
          <p14:sldIdLst>
            <p14:sldId id="342"/>
          </p14:sldIdLst>
        </p14:section>
        <p14:section name="extras" id="{E009650E-99B1-5742-9A58-F171239C847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gadia, Vishal (LARC-E301)[STARSS III Affiiate]" initials="BV(IA" lastIdx="4" clrIdx="0">
    <p:extLst>
      <p:ext uri="{19B8F6BF-5375-455C-9EA6-DF929625EA0E}">
        <p15:presenceInfo xmlns:p15="http://schemas.microsoft.com/office/powerpoint/2012/main" userId="S-1-5-21-330711430-3775241029-4075259233-848668" providerId="AD"/>
      </p:ext>
    </p:extLst>
  </p:cmAuthor>
  <p:cmAuthor id="2" name="Groenen, Danielle (LARC-E301)[Science Systems &amp; Applications, Inc.]" initials="GD(S&amp;AI" lastIdx="3" clrIdx="1">
    <p:extLst>
      <p:ext uri="{19B8F6BF-5375-455C-9EA6-DF929625EA0E}">
        <p15:presenceInfo xmlns:p15="http://schemas.microsoft.com/office/powerpoint/2012/main" userId="S-1-5-21-330711430-3775241029-4075259233-904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5FF"/>
    <a:srgbClr val="F2F7FA"/>
    <a:srgbClr val="DBE8EE"/>
    <a:srgbClr val="91B4C8"/>
    <a:srgbClr val="6AC0E1"/>
    <a:srgbClr val="52B3D9"/>
    <a:srgbClr val="68BAE1"/>
    <a:srgbClr val="6DB8E3"/>
    <a:srgbClr val="AAE3F7"/>
    <a:srgbClr val="ABD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9"/>
    <p:restoredTop sz="94643"/>
  </p:normalViewPr>
  <p:slideViewPr>
    <p:cSldViewPr snapToGrid="0">
      <p:cViewPr varScale="1">
        <p:scale>
          <a:sx n="110" d="100"/>
          <a:sy n="110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6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9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94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96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25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0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C2368-807A-704C-A071-978C85D60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1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C2368-807A-704C-A071-978C85D60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8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C2368-807A-704C-A071-978C85D60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6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DACE51-B16C-5F84-D61E-79A2060DE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5AAF-EF1E-4F41-8AF3-F79FF58AA1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34FAE7B5-E540-E919-67FD-A86456CCE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6472B4C4-7DE3-5A63-EBDE-0761003FB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1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DACE51-B16C-5F84-D61E-79A2060DE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5AAF-EF1E-4F41-8AF3-F79FF58AA1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34FAE7B5-E540-E919-67FD-A86456CCE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6472B4C4-7DE3-5A63-EBDE-0761003FB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66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DACE51-B16C-5F84-D61E-79A2060DE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5AAF-EF1E-4F41-8AF3-F79FF58AA1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34FAE7B5-E540-E919-67FD-A86456CCE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6472B4C4-7DE3-5A63-EBDE-0761003FB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117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DACE51-B16C-5F84-D61E-79A2060DE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5AAF-EF1E-4F41-8AF3-F79FF58AA1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34FAE7B5-E540-E919-67FD-A86456CCE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6472B4C4-7DE3-5A63-EBDE-0761003FB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9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048510-E575-EC4D-AC24-1F31E8291FA3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1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 userDrawn="1">
          <p15:clr>
            <a:srgbClr val="FBAE40"/>
          </p15:clr>
        </p15:guide>
        <p15:guide id="2" pos="2424" userDrawn="1">
          <p15:clr>
            <a:srgbClr val="FBAE40"/>
          </p15:clr>
        </p15:guide>
        <p15:guide id="3" pos="336" userDrawn="1">
          <p15:clr>
            <a:srgbClr val="FBAE40"/>
          </p15:clr>
        </p15:guide>
        <p15:guide id="4" orient="horz" pos="2040" userDrawn="1">
          <p15:clr>
            <a:srgbClr val="FBAE40"/>
          </p15:clr>
        </p15:guide>
        <p15:guide id="5" orient="horz" pos="26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A710D8C-AA93-0340-8C1F-B1357FC4E338}" type="datetime1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C3778A4-7E51-F843-B442-9AB8F9B1B316}" type="datetime1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A1E046B-ED24-6E46-B6B7-E0B87B6DBC93}" type="datetime1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BF74303-5CC8-A742-91C1-5C845EA8F6D6}" type="datetime1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599AF67-EA06-934F-8B5B-BDD6DB237689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BA44-6269-1648-A641-A3055C375614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6000" b="1" kern="1200" smtClean="0">
                <a:solidFill>
                  <a:schemeClr val="accent1">
                    <a:lumMod val="75000"/>
                  </a:schemeClr>
                </a:solidFill>
                <a:effectLst/>
                <a:latin typeface="Raavi" panose="020B0502040204020203" pitchFamily="34" charset="0"/>
                <a:ea typeface="+mj-ea"/>
                <a:cs typeface="Raavi" panose="020B0502040204020203" pitchFamily="34" charset="0"/>
              </a:defRPr>
            </a:lvl1pPr>
          </a:lstStyle>
          <a:p>
            <a:r>
              <a:rPr lang="en-US" dirty="0"/>
              <a:t>Click to edit Agenda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01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65138" indent="-228600">
              <a:defRPr/>
            </a:lvl2pPr>
            <a:lvl3pPr marL="914400" indent="-228600">
              <a:defRPr/>
            </a:lvl3pPr>
            <a:lvl4pPr marL="1379538" indent="-228600">
              <a:defRPr/>
            </a:lvl4pPr>
            <a:lvl5pPr marL="18288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106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7369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899F-CF85-F1B5-D58E-6F450FD3F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882F7-C910-2912-8140-E1FCFFDCC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61C31-C19B-CE6C-D5F3-9B855C10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4D8B5-78DD-64DB-DE7D-B2BA24CD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C8336-2FF7-8B92-9CC9-32868D8E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88DD-19A8-9BD6-94A4-F9E082F4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BDA06-4C97-0BA2-1DA3-6C56B3388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B68CF-53B5-A618-2953-458BF3A3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6235D-2112-061C-1141-7FFEB0C9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8070-C94D-B319-1B41-30C55E11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9B84-1F8D-9F43-BBFC-BE9D2B4AD1AD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0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7B0D-289B-8E46-E6EA-84936B39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C016C-F449-9A7F-478A-6A97C8ACE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07D4-A8CE-AFAD-76B9-E960328E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FE1C-A4E6-2563-B125-DDFF867E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331D6-BBD2-F506-861E-02591D81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43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E6B5-E06F-D5F8-8FB4-D6389CD2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5CE4-9FF5-F070-8D13-2E71865CD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CB2BF-0E60-53E9-2BA1-88DF9E7CE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ED0F3-D5B4-B9C1-CFBB-933B2912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1F96D-FFFF-7C6C-EA59-639BB0FF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95584-71E5-24CC-9C78-7C865467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94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24D4-AA61-1C50-1FAF-A55DBA59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C11C5-59C2-2FAE-F6B2-78808C1C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225AA-42C5-53C5-A210-D6345432F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0B847-6143-160C-E782-472FC8520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CE000E-F06C-2D07-0B11-CBA7C8B34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723DF-75A9-8E81-92CF-3AE276CF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30525-2F92-B49D-E390-175C9C387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85099-CAF4-E95D-761B-C9B4B08C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23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F90E-702C-3065-CDAC-D4DC04B2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95148-A0E8-9FA5-D7C5-D01BB96A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85C8A-71C5-E3AD-57FC-56B62E57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F5284-3021-90F8-C9B0-3FC0506B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52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E1336-273D-89A7-51EE-533ABF2D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95AA7-E64E-640B-DE6D-5A73CEF3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A22D1-C00B-F574-B9E9-729E87EC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6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E34D-EEB7-1268-4F4D-20DE9C9D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A711-73DC-A75D-8B2D-CFF796E09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8AFE9-B962-C37F-42A3-1B889420F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E4EDD-9685-443F-BE20-6C24ACB9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6B0A1-3E81-5713-1E43-0A50FD04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A57B-FC06-226F-1C53-E287C600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4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C0A92-F8E6-E5B4-9A5B-511AA8D0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47CC7-62DF-A98A-34DD-37971E3B7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533B7-1857-1F25-1028-4FF3CC70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171A6-85AF-5E7C-6DF0-DD814E9B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3C315-3503-E726-18DA-F115075C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25B3-C594-E43F-8B40-1E262C50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74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3492-6862-DE3C-8ED1-88F82D16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9D1A4-66E3-6DEC-94BB-7704E7E39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67E1-8967-782D-0497-74203F37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E61A-4EA2-6318-C37D-0AF57AC6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A4BA1-6394-6B18-D5E3-31932679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7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E62EC-B665-BAC7-E051-60B68FB7CD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6A26F-B5B8-67A3-4525-A6B5AD7AA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CAC6E-38F8-22A7-F261-F2761B2E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D5381-C358-D59F-1EC1-CAB4816E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9965-397D-457A-AE8F-409BC69C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3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0E3B-566A-3944-93A1-7996F3231232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14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41EF-59A9-EB44-B6A5-EA972A304A2A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 only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057AF-AE6A-72E4-E366-0D791858320C}"/>
              </a:ext>
            </a:extLst>
          </p:cNvPr>
          <p:cNvSpPr/>
          <p:nvPr userDrawn="1"/>
        </p:nvSpPr>
        <p:spPr>
          <a:xfrm>
            <a:off x="0" y="6354532"/>
            <a:ext cx="12192000" cy="51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62F0-D083-B845-B6E9-16FEFBF1BB1D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  <p15:guide id="2" pos="34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5F35-408D-3A4C-9A67-8EC08E9E6686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90583E90-EA64-D543-87D6-FE6E377F3872}" type="datetime1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6505EF1-2689-1D4F-9A49-252FB9CB9F46}" type="datetime1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F3FBE9-9076-9443-A2FD-B1185C139A92}" type="datetime1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0" r:id="rId3"/>
    <p:sldLayoutId id="2147483681" r:id="rId4"/>
    <p:sldLayoutId id="2147483662" r:id="rId5"/>
    <p:sldLayoutId id="2147483663" r:id="rId6"/>
    <p:sldLayoutId id="2147483651" r:id="rId7"/>
    <p:sldLayoutId id="2147483666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8" r:id="rId14"/>
    <p:sldLayoutId id="2147483659" r:id="rId15"/>
    <p:sldLayoutId id="2147483667" r:id="rId16"/>
    <p:sldLayoutId id="214748366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8A96B-D949-5BA4-A270-D3CFB09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A9C3-A080-D0F9-3D4F-BCD102BCC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2B896-5345-B337-E020-D451EEA09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5CA8-0B64-0545-919E-4AA3D89B3E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B107B-A05B-2F34-BB5E-981201A9E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034D-260E-F6A9-B6CE-5B1268026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F439-007A-4A42-8578-3AE838126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sa/harmony" TargetMode="External"/><Relationship Id="rId2" Type="http://schemas.openxmlformats.org/officeDocument/2006/relationships/hyperlink" Target="https://harmony.earthdata.nasa.gov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podaac/concis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ov"/><Relationship Id="rId7" Type="http://schemas.openxmlformats.org/officeDocument/2006/relationships/image" Target="../media/image2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openxmlformats.org/officeDocument/2006/relationships/video" Target="../media/media3.mo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4.sv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hyperlink" Target="https://search.earthdata.nasa.gov/search" TargetMode="Externa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um.earthdata.nasa.gov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B6BAC4-5F87-6542-BEEE-CE4FF0892341}"/>
              </a:ext>
            </a:extLst>
          </p:cNvPr>
          <p:cNvGrpSpPr/>
          <p:nvPr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8F53E66E-30C4-7644-8F60-C9C6E832A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BDA67E5B-1895-B644-AC9A-EA1677FA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A4CD01E-55FA-7E4C-A3E5-99EBE4487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B254E-A277-A14D-A5A7-826D96BB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E82BC-024F-394F-81FE-E6FAEB82C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5532" y="4128217"/>
            <a:ext cx="7547743" cy="135421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Daniel Kaufman</a:t>
            </a:r>
            <a:r>
              <a:rPr lang="en-US" sz="1800" b="1" i="0" u="none" strike="noStrike" baseline="30000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Hazem Mahmoud</a:t>
            </a:r>
            <a:r>
              <a:rPr lang="en-US" baseline="30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  <a:p>
            <a:pPr>
              <a:spcBef>
                <a:spcPts val="400"/>
              </a:spcBef>
            </a:pPr>
            <a:r>
              <a:rPr lang="en-US" b="0" i="0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Luis Lopez</a:t>
            </a:r>
            <a:r>
              <a:rPr lang="en-US" b="0" i="0" baseline="30000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Walter Baskin</a:t>
            </a:r>
            <a:r>
              <a:rPr lang="en-US" baseline="30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b="0" i="0" baseline="300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2D578E-957A-75EB-498F-95915A115BFB}"/>
              </a:ext>
            </a:extLst>
          </p:cNvPr>
          <p:cNvSpPr txBox="1">
            <a:spLocks/>
          </p:cNvSpPr>
          <p:nvPr/>
        </p:nvSpPr>
        <p:spPr>
          <a:xfrm>
            <a:off x="483145" y="3034111"/>
            <a:ext cx="11615373" cy="98488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Multidimensional data aggregation in the cloud with application to geostationary satellite-based air quality monitoring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2CE85DE-5203-3730-3B03-E847BA677C2A}"/>
              </a:ext>
            </a:extLst>
          </p:cNvPr>
          <p:cNvSpPr txBox="1">
            <a:spLocks/>
          </p:cNvSpPr>
          <p:nvPr/>
        </p:nvSpPr>
        <p:spPr>
          <a:xfrm>
            <a:off x="7630510" y="5714097"/>
            <a:ext cx="4561490" cy="11439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NASA Langley Research Center, Atmospheric Science Data Center, Hampton, VA, U.S.A.</a:t>
            </a:r>
          </a:p>
          <a:p>
            <a:r>
              <a:rPr lang="en-US" sz="1500" baseline="30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5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National Snow and Ice Data Center, Boulder, CO, U.S.A.</a:t>
            </a:r>
            <a:endParaRPr lang="en-US" sz="1500" baseline="300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B9D9E-3861-60A3-F45C-AB54F5535416}"/>
              </a:ext>
            </a:extLst>
          </p:cNvPr>
          <p:cNvSpPr txBox="1"/>
          <p:nvPr/>
        </p:nvSpPr>
        <p:spPr>
          <a:xfrm>
            <a:off x="0" y="10441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IN42B-01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:a16="http://schemas.microsoft.com/office/drawing/2014/main" id="{5C8E3975-4E69-AAD8-B54C-96718D64B42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7484"/>
            <a:ext cx="12192000" cy="722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smtClean="0">
                <a:solidFill>
                  <a:schemeClr val="accent1">
                    <a:lumMod val="75000"/>
                  </a:schemeClr>
                </a:solidFill>
                <a:effectLst/>
                <a:latin typeface="Raavi" panose="020B0502040204020203" pitchFamily="34" charset="0"/>
                <a:ea typeface="+mj-ea"/>
                <a:cs typeface="Raav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Structure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9647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F673CE43-F6F8-9191-0895-352353FA2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938" y="1740146"/>
            <a:ext cx="4377221" cy="1474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E663E-12BF-F8EC-8F22-D2DCDAF4550B}"/>
              </a:ext>
            </a:extLst>
          </p:cNvPr>
          <p:cNvSpPr txBox="1"/>
          <p:nvPr/>
        </p:nvSpPr>
        <p:spPr>
          <a:xfrm>
            <a:off x="4129756" y="759149"/>
            <a:ext cx="42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(for Level-2, two dimensional variables)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6266A-6E55-71D2-7B27-12AF8222A150}"/>
              </a:ext>
            </a:extLst>
          </p:cNvPr>
          <p:cNvSpPr txBox="1"/>
          <p:nvPr/>
        </p:nvSpPr>
        <p:spPr>
          <a:xfrm>
            <a:off x="8787810" y="1386203"/>
            <a:ext cx="191547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SCAN 1</a:t>
            </a:r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F5C5F759-5A47-E9C0-87C3-12F3355780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987" y="2705754"/>
            <a:ext cx="4377221" cy="1474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B5A0C-7FF8-8692-FE51-2C7AB7C943D1}"/>
              </a:ext>
            </a:extLst>
          </p:cNvPr>
          <p:cNvSpPr txBox="1"/>
          <p:nvPr/>
        </p:nvSpPr>
        <p:spPr>
          <a:xfrm>
            <a:off x="6307369" y="2374175"/>
            <a:ext cx="191547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SCAN 2</a:t>
            </a:r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A160B7F0-0AD3-1DBC-AAB6-730A978C69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035" y="3672705"/>
            <a:ext cx="4377221" cy="1474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1298C-80A2-4B6D-44CE-287C0C058C46}"/>
              </a:ext>
            </a:extLst>
          </p:cNvPr>
          <p:cNvSpPr txBox="1"/>
          <p:nvPr/>
        </p:nvSpPr>
        <p:spPr>
          <a:xfrm>
            <a:off x="3816417" y="3341126"/>
            <a:ext cx="191547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SCAN 3</a:t>
            </a:r>
          </a:p>
        </p:txBody>
      </p:sp>
    </p:spTree>
    <p:extLst>
      <p:ext uri="{BB962C8B-B14F-4D97-AF65-F5344CB8AC3E}">
        <p14:creationId xmlns:p14="http://schemas.microsoft.com/office/powerpoint/2010/main" val="144154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CE45-4682-8A87-09A1-5F118A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008B-DEFD-2084-954E-F7B609DB6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59"/>
            <a:ext cx="10619923" cy="1236236"/>
          </a:xfrm>
        </p:spPr>
        <p:txBody>
          <a:bodyPr/>
          <a:lstStyle/>
          <a:p>
            <a:pPr algn="ctr"/>
            <a:r>
              <a:rPr lang="en-US" sz="22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the ability for users to download multiple files aggregated into a single file. 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</a:rPr>
              <a:t>With this ability, 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users will more easily be able to analyze multiple scans across an area of interest (e.g., Continental USA).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3A0A-F4A6-9E96-9BF0-E030A82E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5A938-06A2-E158-B056-71C2EF0B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CE45-4682-8A87-09A1-5F118A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 already at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008B-DEFD-2084-954E-F7B609DB6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990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Harmony (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https://harmony.earthdata.nasa.gov/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https://github.com/nasa/harmony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CONCISE (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CONCatenatIon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SErvice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https://github.com/podaac/concise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open-source libraries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3A0A-F4A6-9E96-9BF0-E030A82E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5A938-06A2-E158-B056-71C2EF0B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CE45-4682-8A87-09A1-5F118A67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Harmony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26658-B2A1-4E0B-A140-654ECD3A8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973140"/>
            <a:ext cx="10619923" cy="369332"/>
          </a:xfrm>
        </p:spPr>
        <p:txBody>
          <a:bodyPr/>
          <a:lstStyle/>
          <a:p>
            <a:r>
              <a:rPr lang="en-US" sz="1800" b="1" dirty="0">
                <a:solidFill>
                  <a:srgbClr val="282D35"/>
                </a:solidFill>
                <a:effectLst/>
                <a:latin typeface="AvenirNext" panose="020B0503020202020204" pitchFamily="34" charset="0"/>
              </a:rPr>
              <a:t>“Bringing Data Together by Bringing Services Together”</a:t>
            </a:r>
            <a:endParaRPr lang="en-US" b="1" dirty="0">
              <a:solidFill>
                <a:srgbClr val="282D35"/>
              </a:solidFill>
              <a:latin typeface="AvenirNext" panose="020B0503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3A0A-F4A6-9E96-9BF0-E030A82E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5A938-06A2-E158-B056-71C2EF0B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87A176C-9472-777C-F66E-BD3D2F014309}"/>
              </a:ext>
            </a:extLst>
          </p:cNvPr>
          <p:cNvSpPr txBox="1">
            <a:spLocks/>
          </p:cNvSpPr>
          <p:nvPr/>
        </p:nvSpPr>
        <p:spPr>
          <a:xfrm>
            <a:off x="952500" y="2562664"/>
            <a:ext cx="10619923" cy="132856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Next" panose="020B0503020202020204" pitchFamily="34" charset="0"/>
              </a:rPr>
              <a:t>Regardless of science domain, users will be able to use OGC-compatible tools and a customized API to access cloud hosted data.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Next" panose="020B0503020202020204" pitchFamily="34" charset="0"/>
              </a:rPr>
              <a:t>APIs will allow users to request only the data they want, in the format and projection they want, allowing them to skip manual intermediary processing steps.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B0DF51DC-4D19-3957-7CF9-DD6746A3DCD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86038" y="291955"/>
            <a:ext cx="2030736" cy="909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7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CE45-4682-8A87-09A1-5F118A67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10387"/>
            <a:ext cx="10393680" cy="646331"/>
          </a:xfrm>
        </p:spPr>
        <p:txBody>
          <a:bodyPr/>
          <a:lstStyle/>
          <a:p>
            <a:r>
              <a:rPr lang="en-US" dirty="0"/>
              <a:t>Harmony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3A0A-F4A6-9E96-9BF0-E030A82E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5A938-06A2-E158-B056-71C2EF0B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4" name="Google Shape;506;p41">
            <a:extLst>
              <a:ext uri="{FF2B5EF4-FFF2-40B4-BE49-F238E27FC236}">
                <a16:creationId xmlns:a16="http://schemas.microsoft.com/office/drawing/2014/main" id="{4563A949-95C0-564A-21E9-56E4C58BE842}"/>
              </a:ext>
            </a:extLst>
          </p:cNvPr>
          <p:cNvSpPr/>
          <p:nvPr/>
        </p:nvSpPr>
        <p:spPr>
          <a:xfrm rot="-5400000">
            <a:off x="3777581" y="3240948"/>
            <a:ext cx="3873300" cy="486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Harmony API</a:t>
            </a:r>
            <a:endParaRPr/>
          </a:p>
        </p:txBody>
      </p:sp>
      <p:sp>
        <p:nvSpPr>
          <p:cNvPr id="25" name="Google Shape;507;p41">
            <a:extLst>
              <a:ext uri="{FF2B5EF4-FFF2-40B4-BE49-F238E27FC236}">
                <a16:creationId xmlns:a16="http://schemas.microsoft.com/office/drawing/2014/main" id="{B03CF882-CC6E-106A-AC4C-2F6F8D0E399D}"/>
              </a:ext>
            </a:extLst>
          </p:cNvPr>
          <p:cNvSpPr txBox="1"/>
          <p:nvPr/>
        </p:nvSpPr>
        <p:spPr>
          <a:xfrm>
            <a:off x="1613706" y="2233028"/>
            <a:ext cx="12645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DAAC 1 User</a:t>
            </a:r>
            <a:endParaRPr sz="800"/>
          </a:p>
        </p:txBody>
      </p:sp>
      <p:pic>
        <p:nvPicPr>
          <p:cNvPr id="26" name="Google Shape;508;p41">
            <a:extLst>
              <a:ext uri="{FF2B5EF4-FFF2-40B4-BE49-F238E27FC236}">
                <a16:creationId xmlns:a16="http://schemas.microsoft.com/office/drawing/2014/main" id="{D7A6B4F1-E452-E0D2-5F89-9B59C5C86A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3695" y="1279779"/>
            <a:ext cx="846649" cy="9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09;p41">
            <a:extLst>
              <a:ext uri="{FF2B5EF4-FFF2-40B4-BE49-F238E27FC236}">
                <a16:creationId xmlns:a16="http://schemas.microsoft.com/office/drawing/2014/main" id="{EE8A329B-48D7-09B8-E6A9-E6C9133000CC}"/>
              </a:ext>
            </a:extLst>
          </p:cNvPr>
          <p:cNvPicPr preferRelativeResize="0"/>
          <p:nvPr/>
        </p:nvPicPr>
        <p:blipFill/>
        <p:spPr>
          <a:xfrm flipH="1">
            <a:off x="-1640652" y="4243183"/>
            <a:ext cx="706076" cy="10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10;p41">
            <a:extLst>
              <a:ext uri="{FF2B5EF4-FFF2-40B4-BE49-F238E27FC236}">
                <a16:creationId xmlns:a16="http://schemas.microsoft.com/office/drawing/2014/main" id="{D099D4D6-4EA9-5D3B-CFFC-EB1C9D8E1580}"/>
              </a:ext>
            </a:extLst>
          </p:cNvPr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232" y="2551073"/>
            <a:ext cx="935325" cy="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11;p41">
            <a:extLst>
              <a:ext uri="{FF2B5EF4-FFF2-40B4-BE49-F238E27FC236}">
                <a16:creationId xmlns:a16="http://schemas.microsoft.com/office/drawing/2014/main" id="{94C73B0F-B1C2-BABD-B2A3-211C77C59E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707" y="3851533"/>
            <a:ext cx="935325" cy="9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12;p41">
            <a:extLst>
              <a:ext uri="{FF2B5EF4-FFF2-40B4-BE49-F238E27FC236}">
                <a16:creationId xmlns:a16="http://schemas.microsoft.com/office/drawing/2014/main" id="{86EB6FA2-9B66-DF68-E3D0-842F4D04EED6}"/>
              </a:ext>
            </a:extLst>
          </p:cNvPr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857" y="4386199"/>
            <a:ext cx="1144601" cy="5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13;p41">
            <a:extLst>
              <a:ext uri="{FF2B5EF4-FFF2-40B4-BE49-F238E27FC236}">
                <a16:creationId xmlns:a16="http://schemas.microsoft.com/office/drawing/2014/main" id="{D9B28BEB-EEBD-6697-5D1C-B3A9D1AF593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3707" y="4911207"/>
            <a:ext cx="1264500" cy="144514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514;p41">
            <a:extLst>
              <a:ext uri="{FF2B5EF4-FFF2-40B4-BE49-F238E27FC236}">
                <a16:creationId xmlns:a16="http://schemas.microsoft.com/office/drawing/2014/main" id="{0F6C54E6-75DD-A389-3CCE-A4E52EA96A5B}"/>
              </a:ext>
            </a:extLst>
          </p:cNvPr>
          <p:cNvSpPr txBox="1"/>
          <p:nvPr/>
        </p:nvSpPr>
        <p:spPr>
          <a:xfrm>
            <a:off x="2923207" y="1827423"/>
            <a:ext cx="717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APIs</a:t>
            </a:r>
            <a:endParaRPr/>
          </a:p>
        </p:txBody>
      </p:sp>
      <p:sp>
        <p:nvSpPr>
          <p:cNvPr id="33" name="Google Shape;515;p41">
            <a:extLst>
              <a:ext uri="{FF2B5EF4-FFF2-40B4-BE49-F238E27FC236}">
                <a16:creationId xmlns:a16="http://schemas.microsoft.com/office/drawing/2014/main" id="{FDAEFF21-7D11-EE64-A5A8-3D8C87F22521}"/>
              </a:ext>
            </a:extLst>
          </p:cNvPr>
          <p:cNvSpPr txBox="1"/>
          <p:nvPr/>
        </p:nvSpPr>
        <p:spPr>
          <a:xfrm>
            <a:off x="3355457" y="3001123"/>
            <a:ext cx="717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WMS</a:t>
            </a:r>
            <a:endParaRPr/>
          </a:p>
        </p:txBody>
      </p:sp>
      <p:sp>
        <p:nvSpPr>
          <p:cNvPr id="34" name="Google Shape;516;p41">
            <a:extLst>
              <a:ext uri="{FF2B5EF4-FFF2-40B4-BE49-F238E27FC236}">
                <a16:creationId xmlns:a16="http://schemas.microsoft.com/office/drawing/2014/main" id="{7CAF370F-0C67-0E0A-2149-32D2F3749405}"/>
              </a:ext>
            </a:extLst>
          </p:cNvPr>
          <p:cNvSpPr txBox="1"/>
          <p:nvPr/>
        </p:nvSpPr>
        <p:spPr>
          <a:xfrm>
            <a:off x="3355457" y="4386198"/>
            <a:ext cx="717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WCS</a:t>
            </a:r>
            <a:endParaRPr/>
          </a:p>
        </p:txBody>
      </p:sp>
      <p:sp>
        <p:nvSpPr>
          <p:cNvPr id="35" name="Google Shape;517;p41">
            <a:extLst>
              <a:ext uri="{FF2B5EF4-FFF2-40B4-BE49-F238E27FC236}">
                <a16:creationId xmlns:a16="http://schemas.microsoft.com/office/drawing/2014/main" id="{D16C735D-6C13-AE7E-7B1B-2A3BBB03C442}"/>
              </a:ext>
            </a:extLst>
          </p:cNvPr>
          <p:cNvSpPr txBox="1"/>
          <p:nvPr/>
        </p:nvSpPr>
        <p:spPr>
          <a:xfrm>
            <a:off x="3211832" y="5633898"/>
            <a:ext cx="717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NNT</a:t>
            </a:r>
            <a:endParaRPr/>
          </a:p>
        </p:txBody>
      </p:sp>
      <p:cxnSp>
        <p:nvCxnSpPr>
          <p:cNvPr id="36" name="Google Shape;518;p41">
            <a:extLst>
              <a:ext uri="{FF2B5EF4-FFF2-40B4-BE49-F238E27FC236}">
                <a16:creationId xmlns:a16="http://schemas.microsoft.com/office/drawing/2014/main" id="{1495FF2C-A01B-BAC8-8672-DBC99C288912}"/>
              </a:ext>
            </a:extLst>
          </p:cNvPr>
          <p:cNvCxnSpPr>
            <a:stCxn id="26" idx="3"/>
            <a:endCxn id="24" idx="0"/>
          </p:cNvCxnSpPr>
          <p:nvPr/>
        </p:nvCxnSpPr>
        <p:spPr>
          <a:xfrm>
            <a:off x="2460343" y="1778753"/>
            <a:ext cx="3010500" cy="17055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8" name="Google Shape;520;p41">
            <a:extLst>
              <a:ext uri="{FF2B5EF4-FFF2-40B4-BE49-F238E27FC236}">
                <a16:creationId xmlns:a16="http://schemas.microsoft.com/office/drawing/2014/main" id="{FCA08558-0202-7727-5B85-4F7BACCDFB45}"/>
              </a:ext>
            </a:extLst>
          </p:cNvPr>
          <p:cNvCxnSpPr>
            <a:stCxn id="29" idx="3"/>
            <a:endCxn id="24" idx="0"/>
          </p:cNvCxnSpPr>
          <p:nvPr/>
        </p:nvCxnSpPr>
        <p:spPr>
          <a:xfrm rot="10800000" flipH="1">
            <a:off x="2549032" y="3484333"/>
            <a:ext cx="2922000" cy="8205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" name="Google Shape;521;p41">
            <a:extLst>
              <a:ext uri="{FF2B5EF4-FFF2-40B4-BE49-F238E27FC236}">
                <a16:creationId xmlns:a16="http://schemas.microsoft.com/office/drawing/2014/main" id="{17E0BE31-B410-41E5-8502-3AEE3B97FBF1}"/>
              </a:ext>
            </a:extLst>
          </p:cNvPr>
          <p:cNvCxnSpPr>
            <a:stCxn id="31" idx="3"/>
            <a:endCxn id="24" idx="0"/>
          </p:cNvCxnSpPr>
          <p:nvPr/>
        </p:nvCxnSpPr>
        <p:spPr>
          <a:xfrm rot="10800000" flipH="1">
            <a:off x="2878207" y="3484278"/>
            <a:ext cx="2592600" cy="21495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0" name="Google Shape;522;p41">
            <a:extLst>
              <a:ext uri="{FF2B5EF4-FFF2-40B4-BE49-F238E27FC236}">
                <a16:creationId xmlns:a16="http://schemas.microsoft.com/office/drawing/2014/main" id="{0CFC2966-E10B-DBCD-7B84-094A3EF2A748}"/>
              </a:ext>
            </a:extLst>
          </p:cNvPr>
          <p:cNvSpPr/>
          <p:nvPr/>
        </p:nvSpPr>
        <p:spPr>
          <a:xfrm>
            <a:off x="6889032" y="3164748"/>
            <a:ext cx="789912" cy="638982"/>
          </a:xfrm>
          <a:prstGeom prst="flowChart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Common Message</a:t>
            </a:r>
            <a:endParaRPr sz="1000"/>
          </a:p>
        </p:txBody>
      </p:sp>
      <p:cxnSp>
        <p:nvCxnSpPr>
          <p:cNvPr id="41" name="Google Shape;523;p41">
            <a:extLst>
              <a:ext uri="{FF2B5EF4-FFF2-40B4-BE49-F238E27FC236}">
                <a16:creationId xmlns:a16="http://schemas.microsoft.com/office/drawing/2014/main" id="{44FA8316-5033-5265-86DE-AD82B9E598CC}"/>
              </a:ext>
            </a:extLst>
          </p:cNvPr>
          <p:cNvCxnSpPr>
            <a:stCxn id="24" idx="2"/>
            <a:endCxn id="40" idx="1"/>
          </p:cNvCxnSpPr>
          <p:nvPr/>
        </p:nvCxnSpPr>
        <p:spPr>
          <a:xfrm>
            <a:off x="5957531" y="3484248"/>
            <a:ext cx="931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" name="Google Shape;519;p41">
            <a:extLst>
              <a:ext uri="{FF2B5EF4-FFF2-40B4-BE49-F238E27FC236}">
                <a16:creationId xmlns:a16="http://schemas.microsoft.com/office/drawing/2014/main" id="{D99DFA80-D42C-4489-E8AD-379D490F6786}"/>
              </a:ext>
            </a:extLst>
          </p:cNvPr>
          <p:cNvCxnSpPr>
            <a:cxnSpLocks/>
          </p:cNvCxnSpPr>
          <p:nvPr/>
        </p:nvCxnSpPr>
        <p:spPr>
          <a:xfrm>
            <a:off x="2836681" y="3008673"/>
            <a:ext cx="2634300" cy="4755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6932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CE45-4682-8A87-09A1-5F118A67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84997"/>
            <a:ext cx="10393680" cy="646331"/>
          </a:xfrm>
        </p:spPr>
        <p:txBody>
          <a:bodyPr/>
          <a:lstStyle/>
          <a:p>
            <a:r>
              <a:rPr lang="en-US" dirty="0"/>
              <a:t>Harmony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3A0A-F4A6-9E96-9BF0-E030A82E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5A938-06A2-E158-B056-71C2EF0B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4BE4919D-0138-EEB1-4B81-427C2C18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08976"/>
            <a:ext cx="5390274" cy="4240048"/>
          </a:xfrm>
          <a:prstGeom prst="rect">
            <a:avLst/>
          </a:prstGeom>
        </p:spPr>
      </p:pic>
      <p:pic>
        <p:nvPicPr>
          <p:cNvPr id="9" name="Picture 8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D00EE48D-B801-710E-AD51-6F476DC0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74" y="1308976"/>
            <a:ext cx="4686300" cy="3962400"/>
          </a:xfrm>
          <a:prstGeom prst="rect">
            <a:avLst/>
          </a:prstGeom>
        </p:spPr>
      </p:pic>
      <p:pic>
        <p:nvPicPr>
          <p:cNvPr id="6" name="Google Shape;513;p41">
            <a:extLst>
              <a:ext uri="{FF2B5EF4-FFF2-40B4-BE49-F238E27FC236}">
                <a16:creationId xmlns:a16="http://schemas.microsoft.com/office/drawing/2014/main" id="{8E589AA6-4994-4997-844F-3B4156087DC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0" y="4520778"/>
            <a:ext cx="1154237" cy="1319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4F377-799C-4BCA-AE72-E7AA0EB4EE7D}"/>
              </a:ext>
            </a:extLst>
          </p:cNvPr>
          <p:cNvSpPr txBox="1"/>
          <p:nvPr/>
        </p:nvSpPr>
        <p:spPr>
          <a:xfrm>
            <a:off x="9109277" y="1419926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4DA8B-FA24-D77E-9EBA-A1BF52540D20}"/>
              </a:ext>
            </a:extLst>
          </p:cNvPr>
          <p:cNvSpPr txBox="1"/>
          <p:nvPr/>
        </p:nvSpPr>
        <p:spPr>
          <a:xfrm>
            <a:off x="9109277" y="3503369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2</a:t>
            </a:r>
          </a:p>
        </p:txBody>
      </p:sp>
    </p:spTree>
    <p:extLst>
      <p:ext uri="{BB962C8B-B14F-4D97-AF65-F5344CB8AC3E}">
        <p14:creationId xmlns:p14="http://schemas.microsoft.com/office/powerpoint/2010/main" val="22791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392562-38B9-68FC-B406-77253DED2B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2" y="2857543"/>
            <a:ext cx="5435144" cy="3184115"/>
          </a:xfrm>
          <a:prstGeom prst="rect">
            <a:avLst/>
          </a:prstGeom>
        </p:spPr>
      </p:pic>
      <p:pic>
        <p:nvPicPr>
          <p:cNvPr id="3" name="concat_stack">
            <a:hlinkClick r:id="" action="ppaction://media"/>
            <a:extLst>
              <a:ext uri="{FF2B5EF4-FFF2-40B4-BE49-F238E27FC236}">
                <a16:creationId xmlns:a16="http://schemas.microsoft.com/office/drawing/2014/main" id="{2224E4EE-7FF9-94F6-D517-6CD2EC3E6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453" y="2797068"/>
            <a:ext cx="5435144" cy="32067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9B9447-4FA3-FC2D-BBC5-008B5098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008" y="1714343"/>
            <a:ext cx="2129183" cy="1143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dirty="0">
                <a:solidFill>
                  <a:srgbClr val="34495E"/>
                </a:solidFill>
                <a:latin typeface="Avenir Book" panose="02000503020000020003" pitchFamily="2" charset="0"/>
              </a:rPr>
              <a:t>CONCISE</a:t>
            </a:r>
            <a:br>
              <a:rPr lang="en-US" dirty="0">
                <a:solidFill>
                  <a:srgbClr val="34495E"/>
                </a:solidFill>
              </a:rPr>
            </a:br>
            <a:r>
              <a:rPr lang="en-US" sz="2200" dirty="0">
                <a:solidFill>
                  <a:srgbClr val="34495E"/>
                </a:solidFill>
                <a:latin typeface="Avenir Book" panose="02000503020000020003" pitchFamily="2" charset="0"/>
              </a:rPr>
              <a:t>(“stacking”)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77E6278-D0BE-463A-510B-E02725212996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Existing Harmony Concatenation Service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combines data by creating a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new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 dimension</a:t>
            </a:r>
          </a:p>
        </p:txBody>
      </p:sp>
    </p:spTree>
    <p:extLst>
      <p:ext uri="{BB962C8B-B14F-4D97-AF65-F5344CB8AC3E}">
        <p14:creationId xmlns:p14="http://schemas.microsoft.com/office/powerpoint/2010/main" val="18854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191-54A8-BEA0-37EF-4C06FD9B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3045-27C4-D63B-5A36-23949E77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1798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4BFA-6901-87BB-D9B7-6C6C80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191-54A8-BEA0-37EF-4C06FD9B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3045-27C4-D63B-5A36-23949E77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5850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Handling group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4BFA-6901-87BB-D9B7-6C6C80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191-54A8-BEA0-37EF-4C06FD9B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3045-27C4-D63B-5A36-23949E77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5850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Handling group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4BFA-6901-87BB-D9B7-6C6C80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4B2F6-E429-22C3-BEF5-207F20EC8655}"/>
              </a:ext>
            </a:extLst>
          </p:cNvPr>
          <p:cNvSpPr txBox="1"/>
          <p:nvPr/>
        </p:nvSpPr>
        <p:spPr>
          <a:xfrm>
            <a:off x="6908181" y="6612209"/>
            <a:ext cx="52838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www.unidata.ucar.edu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/software/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netcdf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/workshops/2011/groups-types/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GroupsIntro.html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095DC-EFB7-2C61-98D7-036A8EBA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844" y="2225182"/>
            <a:ext cx="5613400" cy="251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1DA6B-B3C1-25BE-3D38-589F8EEA4FCA}"/>
              </a:ext>
            </a:extLst>
          </p:cNvPr>
          <p:cNvSpPr txBox="1"/>
          <p:nvPr/>
        </p:nvSpPr>
        <p:spPr>
          <a:xfrm>
            <a:off x="6459146" y="1940345"/>
            <a:ext cx="520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  <a:ea typeface="Lato" panose="020F0502020204030203" pitchFamily="34" charset="0"/>
                <a:cs typeface="Lato" panose="020F0502020204030203" pitchFamily="34" charset="0"/>
              </a:rPr>
              <a:t>netCDF-4 (Network Common Data Form) </a:t>
            </a:r>
            <a:r>
              <a:rPr lang="en-US" b="1" dirty="0">
                <a:latin typeface="Helvetica" pitchFamily="2" charset="0"/>
                <a:ea typeface="Lato" panose="020F0502020204030203" pitchFamily="34" charset="0"/>
                <a:cs typeface="Lato" panose="020F0502020204030203" pitchFamily="34" charset="0"/>
              </a:rPr>
              <a:t>groups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46F6F1-E682-0C49-AAE7-7D5D3251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7214" y="1896998"/>
            <a:ext cx="6678104" cy="2446824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Motivating mission and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tools at hand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Aggregating data in the cloud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77C567F-F5B9-F207-71F6-46216D6E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86" y="1195267"/>
            <a:ext cx="6678104" cy="480131"/>
          </a:xfrm>
        </p:spPr>
        <p:txBody>
          <a:bodyPr/>
          <a:lstStyle/>
          <a:p>
            <a:r>
              <a:rPr lang="en-US" sz="2800" b="1" i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Outline</a:t>
            </a:r>
            <a:endParaRPr lang="en-US" sz="3200" b="1" i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191-54A8-BEA0-37EF-4C06FD9B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3045-27C4-D63B-5A36-23949E77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990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Handling group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Creating a new process for concatenation without “reinventing the wheel”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4BFA-6901-87BB-D9B7-6C6C80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C191-54A8-BEA0-37EF-4C06FD9B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to overcome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3045-27C4-D63B-5A36-23949E77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23955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Handling group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Creating a new process for concatenation without “reinventing the wheel”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Hooking up the new process to Harmony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44BFA-6901-87BB-D9B7-6C6C80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392562-38B9-68FC-B406-77253DED2B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2" y="2857543"/>
            <a:ext cx="5435144" cy="3184115"/>
          </a:xfrm>
          <a:prstGeom prst="rect">
            <a:avLst/>
          </a:prstGeom>
        </p:spPr>
      </p:pic>
      <p:pic>
        <p:nvPicPr>
          <p:cNvPr id="3" name="concat_stack">
            <a:hlinkClick r:id="" action="ppaction://media"/>
            <a:extLst>
              <a:ext uri="{FF2B5EF4-FFF2-40B4-BE49-F238E27FC236}">
                <a16:creationId xmlns:a16="http://schemas.microsoft.com/office/drawing/2014/main" id="{2224E4EE-7FF9-94F6-D517-6CD2EC3E6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453" y="2797068"/>
            <a:ext cx="5435144" cy="3206750"/>
          </a:xfrm>
          <a:prstGeom prst="rect">
            <a:avLst/>
          </a:prstGeom>
        </p:spPr>
      </p:pic>
      <p:pic>
        <p:nvPicPr>
          <p:cNvPr id="4" name="concat_extend">
            <a:hlinkClick r:id="" action="ppaction://media"/>
            <a:extLst>
              <a:ext uri="{FF2B5EF4-FFF2-40B4-BE49-F238E27FC236}">
                <a16:creationId xmlns:a16="http://schemas.microsoft.com/office/drawing/2014/main" id="{032988A3-5398-11FB-2CB7-A48AE3076A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68" y="2795671"/>
            <a:ext cx="5439880" cy="320954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AE598C04-2153-F4AF-F5DB-F41E53CE4EA7}"/>
              </a:ext>
            </a:extLst>
          </p:cNvPr>
          <p:cNvSpPr txBox="1">
            <a:spLocks/>
          </p:cNvSpPr>
          <p:nvPr/>
        </p:nvSpPr>
        <p:spPr>
          <a:xfrm>
            <a:off x="7861852" y="1714343"/>
            <a:ext cx="2365513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Stitchee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34495E"/>
              </a:solidFill>
              <a:effectLst/>
              <a:uLnTx/>
              <a:uFillTx/>
              <a:latin typeface="Avenir"/>
              <a:sym typeface="Aveni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(“extending”)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C4DF45-79E5-9EC4-4232-6872DCAC58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054" y="2795671"/>
            <a:ext cx="5469494" cy="3209544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77E6278-D0BE-463A-510B-E02725212996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New Harmony Concatenation Service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that combines data along an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existing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 dimension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2146AF0-AE5B-416C-6416-CAF804E0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008" y="1714343"/>
            <a:ext cx="2129183" cy="1143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dirty="0">
                <a:solidFill>
                  <a:srgbClr val="34495E"/>
                </a:solidFill>
                <a:latin typeface="Avenir Book" panose="02000503020000020003" pitchFamily="2" charset="0"/>
              </a:rPr>
              <a:t>CONCISE</a:t>
            </a:r>
            <a:br>
              <a:rPr lang="en-US" dirty="0">
                <a:solidFill>
                  <a:srgbClr val="34495E"/>
                </a:solidFill>
              </a:rPr>
            </a:br>
            <a:r>
              <a:rPr lang="en-US" sz="2200" dirty="0">
                <a:solidFill>
                  <a:srgbClr val="34495E"/>
                </a:solidFill>
                <a:latin typeface="Avenir Book" panose="02000503020000020003" pitchFamily="2" charset="0"/>
              </a:rPr>
              <a:t>(“stacking”)</a:t>
            </a:r>
          </a:p>
        </p:txBody>
      </p:sp>
      <p:pic>
        <p:nvPicPr>
          <p:cNvPr id="2" name="Picture 1" descr="A cartoon bee sewing with a needle and thread&#10;&#10;Description automatically generated">
            <a:extLst>
              <a:ext uri="{FF2B5EF4-FFF2-40B4-BE49-F238E27FC236}">
                <a16:creationId xmlns:a16="http://schemas.microsoft.com/office/drawing/2014/main" id="{BF11D906-0663-793A-7554-ED27107AD66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328" y="1558773"/>
            <a:ext cx="1279420" cy="15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0AC9-CAA8-0854-AF25-E91F2FB0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54844"/>
            <a:ext cx="10393680" cy="646331"/>
          </a:xfrm>
        </p:spPr>
        <p:txBody>
          <a:bodyPr/>
          <a:lstStyle/>
          <a:p>
            <a:pPr algn="ctr"/>
            <a:r>
              <a:rPr lang="en-US" dirty="0"/>
              <a:t>“Stacking” and “Extending”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concat_extend_and_stack">
            <a:hlinkClick r:id="" action="ppaction://media"/>
            <a:extLst>
              <a:ext uri="{FF2B5EF4-FFF2-40B4-BE49-F238E27FC236}">
                <a16:creationId xmlns:a16="http://schemas.microsoft.com/office/drawing/2014/main" id="{02F539DE-8242-2A70-17F3-46CF08309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592" y="2021235"/>
            <a:ext cx="8053496" cy="39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0AC9-CAA8-0854-AF25-E91F2FB0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68705"/>
            <a:ext cx="10393680" cy="1200329"/>
          </a:xfrm>
        </p:spPr>
        <p:txBody>
          <a:bodyPr/>
          <a:lstStyle/>
          <a:p>
            <a:pPr algn="ctr"/>
            <a:r>
              <a:rPr lang="en-US" dirty="0"/>
              <a:t>An intuitive structure for further exploration and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86034EB-505A-0A9B-E004-121FBFC309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40" y="2133016"/>
            <a:ext cx="777240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019AA3F-6948-3E9F-395D-03B73B63C61C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62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Functionality Overview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34495E"/>
              </a:solidFill>
              <a:effectLst/>
              <a:uLnTx/>
              <a:uFillTx/>
              <a:latin typeface="Avenir"/>
              <a:sym typeface="Avenir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3B8ACD7-8557-B366-E2B7-C9F9C492F559}"/>
              </a:ext>
            </a:extLst>
          </p:cNvPr>
          <p:cNvSpPr/>
          <p:nvPr/>
        </p:nvSpPr>
        <p:spPr>
          <a:xfrm>
            <a:off x="451261" y="2815486"/>
            <a:ext cx="11529445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Concatenate along dimension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58C1B1-0F1F-4A72-1CF5-E43B441423BB}"/>
              </a:ext>
            </a:extLst>
          </p:cNvPr>
          <p:cNvCxnSpPr>
            <a:cxnSpLocks/>
          </p:cNvCxnSpPr>
          <p:nvPr/>
        </p:nvCxnSpPr>
        <p:spPr>
          <a:xfrm>
            <a:off x="10800522" y="3604591"/>
            <a:ext cx="0" cy="1391478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42DF97-2E17-62FC-CCF6-866C9158EA5B}"/>
              </a:ext>
            </a:extLst>
          </p:cNvPr>
          <p:cNvCxnSpPr>
            <a:cxnSpLocks/>
          </p:cNvCxnSpPr>
          <p:nvPr/>
        </p:nvCxnSpPr>
        <p:spPr>
          <a:xfrm>
            <a:off x="1633411" y="1842052"/>
            <a:ext cx="0" cy="927653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pic>
        <p:nvPicPr>
          <p:cNvPr id="19" name="Graphic 18" descr="Document with solid fill">
            <a:extLst>
              <a:ext uri="{FF2B5EF4-FFF2-40B4-BE49-F238E27FC236}">
                <a16:creationId xmlns:a16="http://schemas.microsoft.com/office/drawing/2014/main" id="{B3507AF9-427F-BE1F-C9A5-D33C66556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000" y="843674"/>
            <a:ext cx="914400" cy="914400"/>
          </a:xfrm>
          <a:prstGeom prst="rect">
            <a:avLst/>
          </a:prstGeom>
        </p:spPr>
      </p:pic>
      <p:pic>
        <p:nvPicPr>
          <p:cNvPr id="20" name="Graphic 19" descr="Document with solid fill">
            <a:extLst>
              <a:ext uri="{FF2B5EF4-FFF2-40B4-BE49-F238E27FC236}">
                <a16:creationId xmlns:a16="http://schemas.microsoft.com/office/drawing/2014/main" id="{BC425672-00AA-5789-87E7-4B01FF652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72" y="843674"/>
            <a:ext cx="914400" cy="914400"/>
          </a:xfrm>
          <a:prstGeom prst="rect">
            <a:avLst/>
          </a:prstGeom>
        </p:spPr>
      </p:pic>
      <p:pic>
        <p:nvPicPr>
          <p:cNvPr id="21" name="Graphic 20" descr="Document with solid fill">
            <a:extLst>
              <a:ext uri="{FF2B5EF4-FFF2-40B4-BE49-F238E27FC236}">
                <a16:creationId xmlns:a16="http://schemas.microsoft.com/office/drawing/2014/main" id="{CAC970F5-5945-7B53-6EDC-2F48B55AD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144" y="843674"/>
            <a:ext cx="914400" cy="914400"/>
          </a:xfrm>
          <a:prstGeom prst="rect">
            <a:avLst/>
          </a:prstGeom>
        </p:spPr>
      </p:pic>
      <p:pic>
        <p:nvPicPr>
          <p:cNvPr id="22" name="Graphic 21" descr="Document with solid fill">
            <a:extLst>
              <a:ext uri="{FF2B5EF4-FFF2-40B4-BE49-F238E27FC236}">
                <a16:creationId xmlns:a16="http://schemas.microsoft.com/office/drawing/2014/main" id="{4D20350C-79D9-D5CB-EBF8-4BA99A504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217" y="843674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7B2F34-443C-8946-C38A-2A0056781029}"/>
              </a:ext>
            </a:extLst>
          </p:cNvPr>
          <p:cNvSpPr txBox="1"/>
          <p:nvPr/>
        </p:nvSpPr>
        <p:spPr>
          <a:xfrm>
            <a:off x="2847330" y="117044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1717"/>
                </a:solidFill>
                <a:latin typeface="Avenir Next" panose="020B0503020202020204" pitchFamily="34" charset="0"/>
              </a:rPr>
              <a:t>+ Dimension Name</a:t>
            </a:r>
          </a:p>
        </p:txBody>
      </p:sp>
      <p:pic>
        <p:nvPicPr>
          <p:cNvPr id="24" name="Graphic 23" descr="Document with solid fill">
            <a:extLst>
              <a:ext uri="{FF2B5EF4-FFF2-40B4-BE49-F238E27FC236}">
                <a16:creationId xmlns:a16="http://schemas.microsoft.com/office/drawing/2014/main" id="{51F14FAC-7CE0-E0FA-8348-995063AA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3322" y="50860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2752E90-0523-218A-2120-5E558621A41C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Functionality Overview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34495E"/>
              </a:solidFill>
              <a:effectLst/>
              <a:uLnTx/>
              <a:uFillTx/>
              <a:latin typeface="Avenir"/>
              <a:sym typeface="Avenir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3406551-97BE-563A-3C16-E525879E4240}"/>
              </a:ext>
            </a:extLst>
          </p:cNvPr>
          <p:cNvSpPr/>
          <p:nvPr/>
        </p:nvSpPr>
        <p:spPr>
          <a:xfrm>
            <a:off x="6820929" y="2815486"/>
            <a:ext cx="2312054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xarray.concat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0820C2-4C54-A378-BF4D-FA491725CDB1}"/>
              </a:ext>
            </a:extLst>
          </p:cNvPr>
          <p:cNvSpPr/>
          <p:nvPr/>
        </p:nvSpPr>
        <p:spPr>
          <a:xfrm>
            <a:off x="451262" y="2815486"/>
            <a:ext cx="2336006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Validate input files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8D9C4A-9A75-B466-FCDE-37BDE2603ACF}"/>
              </a:ext>
            </a:extLst>
          </p:cNvPr>
          <p:cNvGrpSpPr/>
          <p:nvPr/>
        </p:nvGrpSpPr>
        <p:grpSpPr>
          <a:xfrm>
            <a:off x="3307571" y="1758074"/>
            <a:ext cx="2994078" cy="2813929"/>
            <a:chOff x="3384689" y="1619003"/>
            <a:chExt cx="2994078" cy="281392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D804CD1-8A38-51D9-BFC7-1DDCE2B06908}"/>
                </a:ext>
              </a:extLst>
            </p:cNvPr>
            <p:cNvSpPr/>
            <p:nvPr/>
          </p:nvSpPr>
          <p:spPr>
            <a:xfrm>
              <a:off x="3384689" y="1619003"/>
              <a:ext cx="2994078" cy="2813929"/>
            </a:xfrm>
            <a:prstGeom prst="roundRect">
              <a:avLst>
                <a:gd name="adj" fmla="val 10591"/>
              </a:avLst>
            </a:prstGeom>
            <a:solidFill>
              <a:srgbClr val="E67E2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5244207-65AB-53B6-18C6-E8FDA60231AA}"/>
                </a:ext>
              </a:extLst>
            </p:cNvPr>
            <p:cNvSpPr/>
            <p:nvPr/>
          </p:nvSpPr>
          <p:spPr>
            <a:xfrm>
              <a:off x="3636523" y="2458357"/>
              <a:ext cx="2542032" cy="704088"/>
            </a:xfrm>
            <a:prstGeom prst="roundRect">
              <a:avLst/>
            </a:prstGeom>
            <a:solidFill>
              <a:srgbClr val="3498DB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Flatten groups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FEF3F7-8587-95EF-AACE-B27F23F4B6E0}"/>
                </a:ext>
              </a:extLst>
            </p:cNvPr>
            <p:cNvSpPr txBox="1"/>
            <p:nvPr/>
          </p:nvSpPr>
          <p:spPr>
            <a:xfrm>
              <a:off x="3927215" y="1807029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67E22"/>
                  </a:solidFill>
                  <a:effectLst/>
                  <a:uLnTx/>
                  <a:uFillTx/>
                  <a:latin typeface="Arial"/>
                </a:rPr>
                <a:t>Each file</a:t>
              </a:r>
            </a:p>
          </p:txBody>
        </p:sp>
        <p:pic>
          <p:nvPicPr>
            <p:cNvPr id="28" name="Graphic 27" descr="Arrow circle with solid fill">
              <a:extLst>
                <a:ext uri="{FF2B5EF4-FFF2-40B4-BE49-F238E27FC236}">
                  <a16:creationId xmlns:a16="http://schemas.microsoft.com/office/drawing/2014/main" id="{E28B2A84-C198-2084-3287-5278DDBC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31090" y="1703780"/>
              <a:ext cx="592667" cy="592667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2B9FF69-C87B-951E-B35C-AAC8307F81A2}"/>
                </a:ext>
              </a:extLst>
            </p:cNvPr>
            <p:cNvSpPr/>
            <p:nvPr/>
          </p:nvSpPr>
          <p:spPr>
            <a:xfrm>
              <a:off x="3636523" y="3399261"/>
              <a:ext cx="2542032" cy="704088"/>
            </a:xfrm>
            <a:prstGeom prst="roundRect">
              <a:avLst/>
            </a:prstGeom>
            <a:solidFill>
              <a:srgbClr val="3498DB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Open as an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xarray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Courier New" panose="02070309020205020404" pitchFamily="49" charset="0"/>
                </a:rPr>
                <a:t>Dataset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endParaRP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07A2113-D8EB-C970-AAC4-F683B995F38A}"/>
              </a:ext>
            </a:extLst>
          </p:cNvPr>
          <p:cNvSpPr/>
          <p:nvPr/>
        </p:nvSpPr>
        <p:spPr>
          <a:xfrm>
            <a:off x="9634251" y="2815486"/>
            <a:ext cx="2418202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rPr>
              <a:t>Reconstruct groups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E3B580-A2A6-4780-C54E-5D42A5DE50F3}"/>
              </a:ext>
            </a:extLst>
          </p:cNvPr>
          <p:cNvCxnSpPr>
            <a:cxnSpLocks/>
          </p:cNvCxnSpPr>
          <p:nvPr/>
        </p:nvCxnSpPr>
        <p:spPr>
          <a:xfrm>
            <a:off x="2831478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71B7D78-5E7A-A6BC-085A-0DC27E9263CF}"/>
              </a:ext>
            </a:extLst>
          </p:cNvPr>
          <p:cNvCxnSpPr>
            <a:cxnSpLocks/>
          </p:cNvCxnSpPr>
          <p:nvPr/>
        </p:nvCxnSpPr>
        <p:spPr>
          <a:xfrm>
            <a:off x="6349593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2B5E6C-FF11-FFE1-5556-06352703803A}"/>
              </a:ext>
            </a:extLst>
          </p:cNvPr>
          <p:cNvCxnSpPr>
            <a:cxnSpLocks/>
          </p:cNvCxnSpPr>
          <p:nvPr/>
        </p:nvCxnSpPr>
        <p:spPr>
          <a:xfrm>
            <a:off x="9166034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9C90C11-5CF5-F433-A615-1D72324C4C9E}"/>
              </a:ext>
            </a:extLst>
          </p:cNvPr>
          <p:cNvCxnSpPr>
            <a:cxnSpLocks/>
          </p:cNvCxnSpPr>
          <p:nvPr/>
        </p:nvCxnSpPr>
        <p:spPr>
          <a:xfrm>
            <a:off x="10800522" y="3604591"/>
            <a:ext cx="0" cy="1391478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4B44A22-D975-5CCC-1E82-8C832D2ECDC6}"/>
              </a:ext>
            </a:extLst>
          </p:cNvPr>
          <p:cNvSpPr/>
          <p:nvPr/>
        </p:nvSpPr>
        <p:spPr>
          <a:xfrm>
            <a:off x="9372600" y="5075583"/>
            <a:ext cx="2769704" cy="715617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Save to disk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95C609-AEBA-FC2E-9724-C5E8434F435A}"/>
              </a:ext>
            </a:extLst>
          </p:cNvPr>
          <p:cNvCxnSpPr>
            <a:cxnSpLocks/>
          </p:cNvCxnSpPr>
          <p:nvPr/>
        </p:nvCxnSpPr>
        <p:spPr>
          <a:xfrm>
            <a:off x="1633411" y="1842052"/>
            <a:ext cx="0" cy="927653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C927A3E-6BAC-2911-9951-17D338FBDAB6}"/>
              </a:ext>
            </a:extLst>
          </p:cNvPr>
          <p:cNvSpPr/>
          <p:nvPr/>
        </p:nvSpPr>
        <p:spPr>
          <a:xfrm>
            <a:off x="0" y="993914"/>
            <a:ext cx="3008244" cy="768626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List of file paths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Concat dimension</a:t>
            </a:r>
          </a:p>
        </p:txBody>
      </p:sp>
    </p:spTree>
    <p:extLst>
      <p:ext uri="{BB962C8B-B14F-4D97-AF65-F5344CB8AC3E}">
        <p14:creationId xmlns:p14="http://schemas.microsoft.com/office/powerpoint/2010/main" val="5422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AE7C1621-10DD-48C6-013A-004C98C9487C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Functionality Overview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34495E"/>
              </a:solidFill>
              <a:effectLst/>
              <a:uLnTx/>
              <a:uFillTx/>
              <a:latin typeface="Avenir"/>
              <a:sym typeface="Avenir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8B76AD-3135-FF06-3934-9B7AFE4E92FF}"/>
              </a:ext>
            </a:extLst>
          </p:cNvPr>
          <p:cNvSpPr/>
          <p:nvPr/>
        </p:nvSpPr>
        <p:spPr>
          <a:xfrm>
            <a:off x="6820929" y="2815486"/>
            <a:ext cx="2312054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xarray.concat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27E401-3A6D-51CA-55C9-94131B1F6AD2}"/>
              </a:ext>
            </a:extLst>
          </p:cNvPr>
          <p:cNvSpPr/>
          <p:nvPr/>
        </p:nvSpPr>
        <p:spPr>
          <a:xfrm>
            <a:off x="451262" y="2815486"/>
            <a:ext cx="2336006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Validate input files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510909-F662-2351-EC33-2A892823A744}"/>
              </a:ext>
            </a:extLst>
          </p:cNvPr>
          <p:cNvGrpSpPr/>
          <p:nvPr/>
        </p:nvGrpSpPr>
        <p:grpSpPr>
          <a:xfrm>
            <a:off x="3307571" y="1758074"/>
            <a:ext cx="2994078" cy="2813929"/>
            <a:chOff x="3384689" y="1619003"/>
            <a:chExt cx="2994078" cy="2813929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45534E8-DE34-ABDD-29E4-0C93AE02C3A4}"/>
                </a:ext>
              </a:extLst>
            </p:cNvPr>
            <p:cNvSpPr/>
            <p:nvPr/>
          </p:nvSpPr>
          <p:spPr>
            <a:xfrm>
              <a:off x="3384689" y="1619003"/>
              <a:ext cx="2994078" cy="2813929"/>
            </a:xfrm>
            <a:prstGeom prst="roundRect">
              <a:avLst>
                <a:gd name="adj" fmla="val 10591"/>
              </a:avLst>
            </a:prstGeom>
            <a:solidFill>
              <a:srgbClr val="E67E2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7599EDE-DAA6-2512-5E8D-7590E02E1D5A}"/>
                </a:ext>
              </a:extLst>
            </p:cNvPr>
            <p:cNvSpPr/>
            <p:nvPr/>
          </p:nvSpPr>
          <p:spPr>
            <a:xfrm>
              <a:off x="3636523" y="2458357"/>
              <a:ext cx="2542032" cy="704088"/>
            </a:xfrm>
            <a:prstGeom prst="roundRect">
              <a:avLst/>
            </a:prstGeom>
            <a:solidFill>
              <a:srgbClr val="3498DB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Flatten groups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9E31B9-34FF-DF0C-3300-968CB7874726}"/>
                </a:ext>
              </a:extLst>
            </p:cNvPr>
            <p:cNvSpPr txBox="1"/>
            <p:nvPr/>
          </p:nvSpPr>
          <p:spPr>
            <a:xfrm>
              <a:off x="3927215" y="1807029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67E22"/>
                  </a:solidFill>
                  <a:effectLst/>
                  <a:uLnTx/>
                  <a:uFillTx/>
                  <a:latin typeface="Arial"/>
                </a:rPr>
                <a:t>Each file</a:t>
              </a:r>
            </a:p>
          </p:txBody>
        </p:sp>
        <p:pic>
          <p:nvPicPr>
            <p:cNvPr id="31" name="Graphic 30" descr="Arrow circle with solid fill">
              <a:extLst>
                <a:ext uri="{FF2B5EF4-FFF2-40B4-BE49-F238E27FC236}">
                  <a16:creationId xmlns:a16="http://schemas.microsoft.com/office/drawing/2014/main" id="{A2A97209-DC22-3BA9-1D55-9CEFFBDC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31090" y="1703780"/>
              <a:ext cx="592667" cy="592667"/>
            </a:xfrm>
            <a:prstGeom prst="rect">
              <a:avLst/>
            </a:prstGeom>
          </p:spPr>
        </p:pic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DA7C6A3-8ECB-EF09-B09C-81982DD1CC21}"/>
                </a:ext>
              </a:extLst>
            </p:cNvPr>
            <p:cNvSpPr/>
            <p:nvPr/>
          </p:nvSpPr>
          <p:spPr>
            <a:xfrm>
              <a:off x="3636523" y="3399261"/>
              <a:ext cx="2542032" cy="704088"/>
            </a:xfrm>
            <a:prstGeom prst="roundRect">
              <a:avLst/>
            </a:prstGeom>
            <a:solidFill>
              <a:srgbClr val="3498DB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Open as an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xarray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171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Courier New" panose="02070309020205020404" pitchFamily="49" charset="0"/>
                </a:rPr>
                <a:t>Dataset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endParaRP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EC8F98F-1194-041D-6DAD-60D13A8BEF3B}"/>
              </a:ext>
            </a:extLst>
          </p:cNvPr>
          <p:cNvSpPr/>
          <p:nvPr/>
        </p:nvSpPr>
        <p:spPr>
          <a:xfrm>
            <a:off x="9634251" y="2815486"/>
            <a:ext cx="2418202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rPr>
              <a:t>Reconstruct groups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F5CB0F-D134-2C48-5F49-EFA650F57827}"/>
              </a:ext>
            </a:extLst>
          </p:cNvPr>
          <p:cNvCxnSpPr>
            <a:cxnSpLocks/>
          </p:cNvCxnSpPr>
          <p:nvPr/>
        </p:nvCxnSpPr>
        <p:spPr>
          <a:xfrm>
            <a:off x="2831478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F4C0CFD-B996-F01C-CF3B-72B2399A95FA}"/>
              </a:ext>
            </a:extLst>
          </p:cNvPr>
          <p:cNvCxnSpPr>
            <a:cxnSpLocks/>
          </p:cNvCxnSpPr>
          <p:nvPr/>
        </p:nvCxnSpPr>
        <p:spPr>
          <a:xfrm>
            <a:off x="6349593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8E7DFC-C896-13FB-96EE-15D4FDA43947}"/>
              </a:ext>
            </a:extLst>
          </p:cNvPr>
          <p:cNvCxnSpPr>
            <a:cxnSpLocks/>
          </p:cNvCxnSpPr>
          <p:nvPr/>
        </p:nvCxnSpPr>
        <p:spPr>
          <a:xfrm>
            <a:off x="9166034" y="3165038"/>
            <a:ext cx="415637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AE7965-F4B1-6413-B225-9E04B5A7BD50}"/>
              </a:ext>
            </a:extLst>
          </p:cNvPr>
          <p:cNvCxnSpPr>
            <a:cxnSpLocks/>
          </p:cNvCxnSpPr>
          <p:nvPr/>
        </p:nvCxnSpPr>
        <p:spPr>
          <a:xfrm>
            <a:off x="10800522" y="3604591"/>
            <a:ext cx="0" cy="1391478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DB1DAEF-A143-EA7F-6AD8-2ACBB8E426B8}"/>
              </a:ext>
            </a:extLst>
          </p:cNvPr>
          <p:cNvSpPr/>
          <p:nvPr/>
        </p:nvSpPr>
        <p:spPr>
          <a:xfrm>
            <a:off x="9372600" y="5075583"/>
            <a:ext cx="2769704" cy="715617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Save to disk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2F862D7-AE1B-4E79-098E-956337B841B4}"/>
              </a:ext>
            </a:extLst>
          </p:cNvPr>
          <p:cNvCxnSpPr>
            <a:cxnSpLocks/>
          </p:cNvCxnSpPr>
          <p:nvPr/>
        </p:nvCxnSpPr>
        <p:spPr>
          <a:xfrm>
            <a:off x="1633411" y="1842052"/>
            <a:ext cx="0" cy="927653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BDB639C-50AE-8C1F-B7B8-DBF784BDC9C2}"/>
              </a:ext>
            </a:extLst>
          </p:cNvPr>
          <p:cNvSpPr/>
          <p:nvPr/>
        </p:nvSpPr>
        <p:spPr>
          <a:xfrm>
            <a:off x="0" y="993914"/>
            <a:ext cx="3008244" cy="768626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List of file paths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Concat dimension</a:t>
            </a:r>
          </a:p>
        </p:txBody>
      </p:sp>
      <p:pic>
        <p:nvPicPr>
          <p:cNvPr id="41" name="Picture 4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9E60ABF-FD09-29A0-D670-B1D43C127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85" y="144673"/>
            <a:ext cx="1167292" cy="1167292"/>
          </a:xfrm>
          <a:prstGeom prst="rect">
            <a:avLst/>
          </a:prstGeom>
        </p:spPr>
      </p:pic>
      <p:pic>
        <p:nvPicPr>
          <p:cNvPr id="42" name="Picture 41" descr="A colorful cubes with a black background&#10;&#10;Description automatically generated">
            <a:extLst>
              <a:ext uri="{FF2B5EF4-FFF2-40B4-BE49-F238E27FC236}">
                <a16:creationId xmlns:a16="http://schemas.microsoft.com/office/drawing/2014/main" id="{39B78434-D11D-A880-89FC-F8DB51060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796" y="191606"/>
            <a:ext cx="1073426" cy="107342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F7B75A0-E371-91C3-9ABE-37F0A55B1F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4141" y="496770"/>
            <a:ext cx="1269113" cy="4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E68F6-B12E-0E42-306C-33BF4DC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2604942-6C98-26D2-BA50-3F69DE42C9A9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Functionality Overview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888F67E-75E3-AD48-8772-7383B4EBA39A}"/>
              </a:ext>
            </a:extLst>
          </p:cNvPr>
          <p:cNvSpPr/>
          <p:nvPr/>
        </p:nvSpPr>
        <p:spPr>
          <a:xfrm>
            <a:off x="6608897" y="2856190"/>
            <a:ext cx="2312054" cy="699105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xarray.concat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E8EF00C-7470-FE40-4433-BBD71B121051}"/>
              </a:ext>
            </a:extLst>
          </p:cNvPr>
          <p:cNvSpPr/>
          <p:nvPr/>
        </p:nvSpPr>
        <p:spPr>
          <a:xfrm>
            <a:off x="212037" y="2862468"/>
            <a:ext cx="2508972" cy="704088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Validate input files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(Exclude empty data files)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6DCC89D-4C2B-B8BF-9497-46E76947C83F}"/>
              </a:ext>
            </a:extLst>
          </p:cNvPr>
          <p:cNvSpPr/>
          <p:nvPr/>
        </p:nvSpPr>
        <p:spPr>
          <a:xfrm>
            <a:off x="3161798" y="1135219"/>
            <a:ext cx="2994078" cy="5570381"/>
          </a:xfrm>
          <a:prstGeom prst="roundRect">
            <a:avLst>
              <a:gd name="adj" fmla="val 10591"/>
            </a:avLst>
          </a:prstGeom>
          <a:solidFill>
            <a:srgbClr val="E67E22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1717">
                  <a:lumMod val="90000"/>
                  <a:lumOff val="10000"/>
                </a:srgb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61E310C-A56E-B557-EB64-129D1E667A2D}"/>
              </a:ext>
            </a:extLst>
          </p:cNvPr>
          <p:cNvSpPr/>
          <p:nvPr/>
        </p:nvSpPr>
        <p:spPr>
          <a:xfrm>
            <a:off x="3293863" y="1867530"/>
            <a:ext cx="2729948" cy="3923670"/>
          </a:xfrm>
          <a:prstGeom prst="roundRect">
            <a:avLst>
              <a:gd name="adj" fmla="val 3560"/>
            </a:avLst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Flatten groups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E20FC8-3114-50D1-D2D3-A80B97C003EA}"/>
              </a:ext>
            </a:extLst>
          </p:cNvPr>
          <p:cNvSpPr txBox="1"/>
          <p:nvPr/>
        </p:nvSpPr>
        <p:spPr>
          <a:xfrm>
            <a:off x="3704324" y="13232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7E22"/>
                </a:solidFill>
                <a:latin typeface="Arial"/>
              </a:rPr>
              <a:t>For each file</a:t>
            </a:r>
          </a:p>
        </p:txBody>
      </p:sp>
      <p:pic>
        <p:nvPicPr>
          <p:cNvPr id="42" name="Graphic 41" descr="Arrow circle with solid fill">
            <a:extLst>
              <a:ext uri="{FF2B5EF4-FFF2-40B4-BE49-F238E27FC236}">
                <a16:creationId xmlns:a16="http://schemas.microsoft.com/office/drawing/2014/main" id="{1AC9A2CE-A58C-A558-B60D-DE4E664AC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8199" y="1219996"/>
            <a:ext cx="592667" cy="592667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47A6EAA-40B4-9D77-324D-6C51AB75285D}"/>
              </a:ext>
            </a:extLst>
          </p:cNvPr>
          <p:cNvSpPr/>
          <p:nvPr/>
        </p:nvSpPr>
        <p:spPr>
          <a:xfrm>
            <a:off x="3291809" y="5883966"/>
            <a:ext cx="2734056" cy="640080"/>
          </a:xfrm>
          <a:prstGeom prst="roundRect">
            <a:avLst/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Open as an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xarray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rPr>
              <a:t>Dataset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71717">
                  <a:lumMod val="90000"/>
                  <a:lumOff val="10000"/>
                </a:srgbClr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B7AFB20-711A-8B54-A2B7-BB7C24E5D4B7}"/>
              </a:ext>
            </a:extLst>
          </p:cNvPr>
          <p:cNvSpPr/>
          <p:nvPr/>
        </p:nvSpPr>
        <p:spPr>
          <a:xfrm>
            <a:off x="9355955" y="1867529"/>
            <a:ext cx="2734056" cy="3922776"/>
          </a:xfrm>
          <a:prstGeom prst="roundRect">
            <a:avLst>
              <a:gd name="adj" fmla="val 4611"/>
            </a:avLst>
          </a:prstGeom>
          <a:solidFill>
            <a:srgbClr val="3498D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ourier New" panose="02070309020205020404" pitchFamily="49" charset="0"/>
              </a:rPr>
              <a:t>Reconstruct groups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A7B24FD-161C-F44C-8FFC-1CEF032BD48A}"/>
              </a:ext>
            </a:extLst>
          </p:cNvPr>
          <p:cNvCxnSpPr>
            <a:cxnSpLocks/>
          </p:cNvCxnSpPr>
          <p:nvPr/>
        </p:nvCxnSpPr>
        <p:spPr>
          <a:xfrm>
            <a:off x="2765218" y="3205742"/>
            <a:ext cx="365760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2635FA6-4134-88E2-74C8-42185E54765C}"/>
              </a:ext>
            </a:extLst>
          </p:cNvPr>
          <p:cNvCxnSpPr>
            <a:cxnSpLocks/>
          </p:cNvCxnSpPr>
          <p:nvPr/>
        </p:nvCxnSpPr>
        <p:spPr>
          <a:xfrm>
            <a:off x="6203821" y="3205742"/>
            <a:ext cx="365760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E4F4020-5D92-079A-0B5A-569EBAB0B30A}"/>
              </a:ext>
            </a:extLst>
          </p:cNvPr>
          <p:cNvCxnSpPr>
            <a:cxnSpLocks/>
          </p:cNvCxnSpPr>
          <p:nvPr/>
        </p:nvCxnSpPr>
        <p:spPr>
          <a:xfrm>
            <a:off x="8954002" y="3205742"/>
            <a:ext cx="365760" cy="0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</a:srgbClr>
            </a:solidFill>
            <a:prstDash val="solid"/>
            <a:tailEnd type="arrow" w="med" len="sm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04C172B-46D3-4309-1084-D91830BBCA60}"/>
              </a:ext>
            </a:extLst>
          </p:cNvPr>
          <p:cNvCxnSpPr>
            <a:cxnSpLocks/>
          </p:cNvCxnSpPr>
          <p:nvPr/>
        </p:nvCxnSpPr>
        <p:spPr>
          <a:xfrm>
            <a:off x="10800522" y="5811078"/>
            <a:ext cx="0" cy="331303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D96F12FD-A9D8-8F4D-AD74-93E9E491447A}"/>
              </a:ext>
            </a:extLst>
          </p:cNvPr>
          <p:cNvSpPr/>
          <p:nvPr/>
        </p:nvSpPr>
        <p:spPr>
          <a:xfrm>
            <a:off x="9372600" y="6221896"/>
            <a:ext cx="2769704" cy="510208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Save to disk</a:t>
            </a:r>
          </a:p>
        </p:txBody>
      </p:sp>
      <p:pic>
        <p:nvPicPr>
          <p:cNvPr id="50" name="Picture 4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78376F-BB82-A288-D9C1-EB0B5674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85" y="144673"/>
            <a:ext cx="1167292" cy="1167292"/>
          </a:xfrm>
          <a:prstGeom prst="rect">
            <a:avLst/>
          </a:prstGeom>
        </p:spPr>
      </p:pic>
      <p:pic>
        <p:nvPicPr>
          <p:cNvPr id="51" name="Picture 50" descr="A colorful cubes with a black background&#10;&#10;Description automatically generated">
            <a:extLst>
              <a:ext uri="{FF2B5EF4-FFF2-40B4-BE49-F238E27FC236}">
                <a16:creationId xmlns:a16="http://schemas.microsoft.com/office/drawing/2014/main" id="{129152BC-8B02-E66C-3FF9-FEDA023F3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796" y="191606"/>
            <a:ext cx="1073426" cy="107342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E53DF60-FC30-EDAD-50E7-EA86712678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4141" y="496770"/>
            <a:ext cx="1269113" cy="463098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EA4EB72-6CBD-E320-6AB8-19FD14A0A73D}"/>
              </a:ext>
            </a:extLst>
          </p:cNvPr>
          <p:cNvSpPr/>
          <p:nvPr/>
        </p:nvSpPr>
        <p:spPr>
          <a:xfrm>
            <a:off x="3445413" y="2319130"/>
            <a:ext cx="2426849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Open Dataset object in append mode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CA5F04-FF87-127B-3CE2-53C81ACE41EF}"/>
              </a:ext>
            </a:extLst>
          </p:cNvPr>
          <p:cNvSpPr/>
          <p:nvPr/>
        </p:nvSpPr>
        <p:spPr>
          <a:xfrm>
            <a:off x="3446263" y="2850873"/>
            <a:ext cx="2425148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Create renamed root-level variables (w/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coords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95206C-0D94-4BEE-110E-E6E0C33D5134}"/>
              </a:ext>
            </a:extLst>
          </p:cNvPr>
          <p:cNvSpPr/>
          <p:nvPr/>
        </p:nvSpPr>
        <p:spPr>
          <a:xfrm>
            <a:off x="3446263" y="3382616"/>
            <a:ext cx="2425148" cy="954158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Create renamed root-level dimensions, and create corresponding coordinate variable if doesn’t exist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FB753B-CB4E-FF9C-EAC1-F1EF221DFD16}"/>
              </a:ext>
            </a:extLst>
          </p:cNvPr>
          <p:cNvSpPr/>
          <p:nvPr/>
        </p:nvSpPr>
        <p:spPr>
          <a:xfrm>
            <a:off x="3446263" y="4404691"/>
            <a:ext cx="2425148" cy="88789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Traverse nested groups, creating (at root level) renamed variables,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coord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attributes, and dimensions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F33944-C8CD-AF4C-0E85-31F2880DD4A1}"/>
              </a:ext>
            </a:extLst>
          </p:cNvPr>
          <p:cNvSpPr/>
          <p:nvPr/>
        </p:nvSpPr>
        <p:spPr>
          <a:xfrm>
            <a:off x="3446263" y="5360504"/>
            <a:ext cx="2425148" cy="337930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Delete non-root groups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E87939A-2152-3A68-395F-9BE49FE8E40C}"/>
              </a:ext>
            </a:extLst>
          </p:cNvPr>
          <p:cNvSpPr/>
          <p:nvPr/>
        </p:nvSpPr>
        <p:spPr>
          <a:xfrm>
            <a:off x="9509559" y="2319130"/>
            <a:ext cx="2426849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Open new Dataset file in write mode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70B12B-06F0-AF7D-8D44-F0C714395FCC}"/>
              </a:ext>
            </a:extLst>
          </p:cNvPr>
          <p:cNvSpPr/>
          <p:nvPr/>
        </p:nvSpPr>
        <p:spPr>
          <a:xfrm>
            <a:off x="9510409" y="2870752"/>
            <a:ext cx="2425148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Create groups based on variable name delimiters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5083BBB-77D5-F99D-28C0-2011B55C32E5}"/>
              </a:ext>
            </a:extLst>
          </p:cNvPr>
          <p:cNvSpPr/>
          <p:nvPr/>
        </p:nvSpPr>
        <p:spPr>
          <a:xfrm>
            <a:off x="9510409" y="3422374"/>
            <a:ext cx="2425148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Create dimensions in appropriate groups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852E29-EB94-F878-87C1-B57DA5ADD099}"/>
              </a:ext>
            </a:extLst>
          </p:cNvPr>
          <p:cNvSpPr/>
          <p:nvPr/>
        </p:nvSpPr>
        <p:spPr>
          <a:xfrm>
            <a:off x="9510409" y="3973996"/>
            <a:ext cx="2425148" cy="1123122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Create variables in appropriate groups, with copied attributes. Shuffle, chunk sizes, compression are newly determined.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695CDD-400E-19CF-E68B-EB64C49C6055}"/>
              </a:ext>
            </a:extLst>
          </p:cNvPr>
          <p:cNvSpPr/>
          <p:nvPr/>
        </p:nvSpPr>
        <p:spPr>
          <a:xfrm>
            <a:off x="9510409" y="5184913"/>
            <a:ext cx="2425148" cy="463826"/>
          </a:xfrm>
          <a:prstGeom prst="rect">
            <a:avLst/>
          </a:prstGeom>
          <a:solidFill>
            <a:srgbClr val="1ABC9C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Reconstruct group paths in coordinate attributes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F7FA404-6418-3A7B-B761-537F252D1397}"/>
              </a:ext>
            </a:extLst>
          </p:cNvPr>
          <p:cNvCxnSpPr>
            <a:cxnSpLocks/>
          </p:cNvCxnSpPr>
          <p:nvPr/>
        </p:nvCxnSpPr>
        <p:spPr>
          <a:xfrm>
            <a:off x="1633411" y="1842052"/>
            <a:ext cx="0" cy="927653"/>
          </a:xfrm>
          <a:prstGeom prst="straightConnector1">
            <a:avLst/>
          </a:prstGeom>
          <a:noFill/>
          <a:ln w="47625" cap="flat" cmpd="sng" algn="ctr">
            <a:solidFill>
              <a:srgbClr val="171717">
                <a:lumMod val="75000"/>
                <a:lumOff val="25000"/>
                <a:alpha val="50156"/>
              </a:srgbClr>
            </a:solidFill>
            <a:prstDash val="solid"/>
            <a:tailEnd type="arrow" w="med" len="sm"/>
          </a:ln>
          <a:effectLst/>
        </p:spPr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66D11B40-B4EE-1DB0-FF51-779AA93D2DE1}"/>
              </a:ext>
            </a:extLst>
          </p:cNvPr>
          <p:cNvSpPr/>
          <p:nvPr/>
        </p:nvSpPr>
        <p:spPr>
          <a:xfrm>
            <a:off x="0" y="993914"/>
            <a:ext cx="3008244" cy="768626"/>
          </a:xfrm>
          <a:prstGeom prst="ellipse">
            <a:avLst/>
          </a:prstGeom>
          <a:solidFill>
            <a:srgbClr val="171717">
              <a:lumMod val="10000"/>
              <a:lumOff val="9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List of file paths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alpha val="50043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 Concat dimension</a:t>
            </a:r>
          </a:p>
        </p:txBody>
      </p:sp>
      <p:pic>
        <p:nvPicPr>
          <p:cNvPr id="65" name="Graphic 64" descr="Line arrow: Rotate left outline">
            <a:extLst>
              <a:ext uri="{FF2B5EF4-FFF2-40B4-BE49-F238E27FC236}">
                <a16:creationId xmlns:a16="http://schemas.microsoft.com/office/drawing/2014/main" id="{F3C26AA7-166A-3544-3397-C588C2282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96980" y="3382616"/>
            <a:ext cx="1457738" cy="1457738"/>
          </a:xfrm>
          <a:prstGeom prst="rect">
            <a:avLst/>
          </a:prstGeom>
        </p:spPr>
      </p:pic>
      <p:pic>
        <p:nvPicPr>
          <p:cNvPr id="66" name="Graphic 65" descr="Open folder outline">
            <a:extLst>
              <a:ext uri="{FF2B5EF4-FFF2-40B4-BE49-F238E27FC236}">
                <a16:creationId xmlns:a16="http://schemas.microsoft.com/office/drawing/2014/main" id="{94ABD283-76AF-AB68-AC98-97B57002F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4955" y="3654285"/>
            <a:ext cx="773390" cy="773390"/>
          </a:xfrm>
          <a:prstGeom prst="rect">
            <a:avLst/>
          </a:prstGeom>
        </p:spPr>
      </p:pic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5FF27CF-418D-5F44-0B23-E02398437512}"/>
              </a:ext>
            </a:extLst>
          </p:cNvPr>
          <p:cNvSpPr/>
          <p:nvPr/>
        </p:nvSpPr>
        <p:spPr>
          <a:xfrm>
            <a:off x="-152466" y="4648945"/>
            <a:ext cx="3008231" cy="69910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(Optionally)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Make new directory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71717">
                    <a:lumMod val="90000"/>
                    <a:lumOff val="10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with copies</a:t>
            </a:r>
          </a:p>
        </p:txBody>
      </p:sp>
    </p:spTree>
    <p:extLst>
      <p:ext uri="{BB962C8B-B14F-4D97-AF65-F5344CB8AC3E}">
        <p14:creationId xmlns:p14="http://schemas.microsoft.com/office/powerpoint/2010/main" val="19121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7C8CCE39-F0EF-51BF-412E-CDE84DA401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109" y="135396"/>
            <a:ext cx="12295038" cy="664287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3A9640D4-938E-1A94-FC01-86AB149E9BEF}"/>
              </a:ext>
            </a:extLst>
          </p:cNvPr>
          <p:cNvSpPr txBox="1">
            <a:spLocks/>
          </p:cNvSpPr>
          <p:nvPr/>
        </p:nvSpPr>
        <p:spPr>
          <a:xfrm>
            <a:off x="508000" y="1730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defRPr sz="3300" b="0" i="0" u="none" strike="noStrike" cap="non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1800"/>
              <a:buFont typeface="Avenir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venir"/>
                <a:sym typeface="Avenir"/>
              </a:rPr>
              <a:t>Functionality Overview</a:t>
            </a:r>
          </a:p>
        </p:txBody>
      </p:sp>
    </p:spTree>
    <p:extLst>
      <p:ext uri="{BB962C8B-B14F-4D97-AF65-F5344CB8AC3E}">
        <p14:creationId xmlns:p14="http://schemas.microsoft.com/office/powerpoint/2010/main" val="6866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42ED06-73B8-A945-BAD8-E30C0F0A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5518B-91B2-EBF4-A6D2-5B5D65D52E9B}"/>
              </a:ext>
            </a:extLst>
          </p:cNvPr>
          <p:cNvSpPr txBox="1"/>
          <p:nvPr/>
        </p:nvSpPr>
        <p:spPr>
          <a:xfrm>
            <a:off x="10293881" y="6611779"/>
            <a:ext cx="1895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tempo.si.edu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gallery.html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8632F0-EA90-A131-6CEE-E5A3708D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58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mission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C0ADD95-42D9-222B-8B68-859ED4999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735305"/>
            <a:ext cx="4243589" cy="28764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/>
              <a:t>Was selected as NASA’s first Earth Venture Instrument in 2012 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Principal Investigator is Dr. Kelly Chance, from Smithsonian Astrophysical Observatory (SAO)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Goal: to measure Air Quality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2B9DB-9A99-8E18-E38D-34A3D721129D}"/>
              </a:ext>
            </a:extLst>
          </p:cNvPr>
          <p:cNvSpPr/>
          <p:nvPr/>
        </p:nvSpPr>
        <p:spPr>
          <a:xfrm>
            <a:off x="638555" y="2155936"/>
            <a:ext cx="1082812" cy="1082812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68090C2-903D-B8CD-A8BE-6BE1EA44C6A5}"/>
              </a:ext>
            </a:extLst>
          </p:cNvPr>
          <p:cNvSpPr txBox="1">
            <a:spLocks/>
          </p:cNvSpPr>
          <p:nvPr/>
        </p:nvSpPr>
        <p:spPr>
          <a:xfrm>
            <a:off x="1721368" y="2409940"/>
            <a:ext cx="3287314" cy="676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900" dirty="0">
                <a:solidFill>
                  <a:srgbClr val="07287D"/>
                </a:solidFill>
              </a:rPr>
              <a:t>Tropospheric Emissions: Monitoring of Pollution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59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9ABA11AB-AEA8-C2A7-0E18-43804D31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08976"/>
            <a:ext cx="5390274" cy="4240048"/>
          </a:xfrm>
          <a:prstGeom prst="rect">
            <a:avLst/>
          </a:prstGeom>
        </p:spPr>
      </p:pic>
      <p:pic>
        <p:nvPicPr>
          <p:cNvPr id="7" name="Picture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0635FD-788D-C011-0DC3-FFDC94F8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74" y="1308976"/>
            <a:ext cx="4686300" cy="396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C6EA29-6AD7-49E6-4CD2-53CB98C17B15}"/>
              </a:ext>
            </a:extLst>
          </p:cNvPr>
          <p:cNvSpPr/>
          <p:nvPr/>
        </p:nvSpPr>
        <p:spPr>
          <a:xfrm>
            <a:off x="8043906" y="3463400"/>
            <a:ext cx="3731740" cy="1795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513;p41">
            <a:extLst>
              <a:ext uri="{FF2B5EF4-FFF2-40B4-BE49-F238E27FC236}">
                <a16:creationId xmlns:a16="http://schemas.microsoft.com/office/drawing/2014/main" id="{CF316142-BB55-FA3A-0831-6C778CB7B3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0" y="4520778"/>
            <a:ext cx="1154237" cy="1319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29550-2164-7337-9B99-8EAE94F92036}"/>
              </a:ext>
            </a:extLst>
          </p:cNvPr>
          <p:cNvSpPr txBox="1"/>
          <p:nvPr/>
        </p:nvSpPr>
        <p:spPr>
          <a:xfrm>
            <a:off x="9109277" y="1419926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8124B-E97F-D86C-7F07-4D05FD940658}"/>
              </a:ext>
            </a:extLst>
          </p:cNvPr>
          <p:cNvSpPr txBox="1"/>
          <p:nvPr/>
        </p:nvSpPr>
        <p:spPr>
          <a:xfrm>
            <a:off x="9109277" y="3503369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2</a:t>
            </a:r>
          </a:p>
        </p:txBody>
      </p:sp>
      <p:pic>
        <p:nvPicPr>
          <p:cNvPr id="8" name="Picture 7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154F1C45-7CF6-C91D-7F29-5377A07143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067" y="3442577"/>
            <a:ext cx="3361981" cy="18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9ABA11AB-AEA8-C2A7-0E18-43804D31C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030" y="1308976"/>
            <a:ext cx="2207744" cy="4240048"/>
          </a:xfrm>
          <a:prstGeom prst="rect">
            <a:avLst/>
          </a:prstGeom>
        </p:spPr>
      </p:pic>
      <p:pic>
        <p:nvPicPr>
          <p:cNvPr id="7" name="Picture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0635FD-788D-C011-0DC3-FFDC94F8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74" y="1308976"/>
            <a:ext cx="4686300" cy="396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C6EA29-6AD7-49E6-4CD2-53CB98C17B15}"/>
              </a:ext>
            </a:extLst>
          </p:cNvPr>
          <p:cNvSpPr/>
          <p:nvPr/>
        </p:nvSpPr>
        <p:spPr>
          <a:xfrm>
            <a:off x="8043906" y="3463400"/>
            <a:ext cx="3731740" cy="1795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D63B561-4107-DAD7-27E0-8FF8829A1B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3" y="2059252"/>
            <a:ext cx="4228879" cy="246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7C832-FF5B-7C24-DE71-73072EF5AA32}"/>
              </a:ext>
            </a:extLst>
          </p:cNvPr>
          <p:cNvSpPr txBox="1"/>
          <p:nvPr/>
        </p:nvSpPr>
        <p:spPr>
          <a:xfrm>
            <a:off x="-26450" y="1344146"/>
            <a:ext cx="426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For example: Earthdata Search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  <a:hlinkClick r:id="rId5"/>
              </a:rPr>
              <a:t>https://search.earthdata.nasa.gov/search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C56EB-EB1B-CE30-2677-1BD5CD2F9FDF}"/>
              </a:ext>
            </a:extLst>
          </p:cNvPr>
          <p:cNvSpPr txBox="1"/>
          <p:nvPr/>
        </p:nvSpPr>
        <p:spPr>
          <a:xfrm>
            <a:off x="9109277" y="1419926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AEAC0-252E-1EAC-899A-B762C1DC0177}"/>
              </a:ext>
            </a:extLst>
          </p:cNvPr>
          <p:cNvSpPr txBox="1"/>
          <p:nvPr/>
        </p:nvSpPr>
        <p:spPr>
          <a:xfrm>
            <a:off x="9109277" y="3503369"/>
            <a:ext cx="9316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Service 2</a:t>
            </a:r>
          </a:p>
        </p:txBody>
      </p:sp>
      <p:pic>
        <p:nvPicPr>
          <p:cNvPr id="8" name="Picture 7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154F1C45-7CF6-C91D-7F29-5377A07143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067" y="3442577"/>
            <a:ext cx="3361981" cy="18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6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4C8A-D80F-8176-8D72-8EAAA7135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10765"/>
            <a:ext cx="10393680" cy="646331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EFB0-57E5-59C7-7F70-85E6EAD4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015437"/>
            <a:ext cx="10619923" cy="57251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 data will provide unprecedented views of air quality over North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Transforming data on-demand for users requires sophisticated data management and data-operations orchestration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Software to concatenate data arrays by creating a new dimension is insufficient for enabling intuitive usage of high temporal geostationary data like TEMPO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new software tool has been developed — and is being tested and improved — to concatenate data arrays along an existing dimension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will seamlessly integrate with the existing subsetting and concatenation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will be invoked and run when queries are sent to Earthdata via Earthdata Search, Harmony-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py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 is underway to expand its capabilities to additional datasets, including the Clouds and the Earth's Radiant Energy System (CERES) radiation budget; Orbiting Carbon Observatory 3 (OCO-3); and the Ice, Cloud, and land Elevation Satellite (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ICESat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and ICESat-2.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keep in mind: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 data (level-2 and level-3) are anticipated to be publicly available in April,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 can be directed to the Earthdata Forum (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https://forum.earthdata.nasa.gov/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B7533-F810-1F41-FB0B-7703B87D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cket launch with a light trail with Gateway Arch in the background&#10;&#10;Description automatically generated">
            <a:extLst>
              <a:ext uri="{FF2B5EF4-FFF2-40B4-BE49-F238E27FC236}">
                <a16:creationId xmlns:a16="http://schemas.microsoft.com/office/drawing/2014/main" id="{B6CA68D4-DB91-E367-B8F4-978FF872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0"/>
            <a:ext cx="9601201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B0E2B0A-33C3-7405-59F8-2170323C6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894" y="183636"/>
            <a:ext cx="4243589" cy="70974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r">
              <a:buNone/>
            </a:pPr>
            <a:r>
              <a:rPr lang="en-US" sz="22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 launched aboard a SpaceX Falcon 9 vehicle on April 7, 2023</a:t>
            </a:r>
          </a:p>
          <a:p>
            <a:pPr marL="0" indent="0" algn="r">
              <a:buNone/>
            </a:pPr>
            <a:endParaRPr lang="en-US" sz="2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6CF3D-7539-AE5E-612C-084E3BA33692}"/>
              </a:ext>
            </a:extLst>
          </p:cNvPr>
          <p:cNvSpPr txBox="1"/>
          <p:nvPr/>
        </p:nvSpPr>
        <p:spPr>
          <a:xfrm>
            <a:off x="6864262" y="6611779"/>
            <a:ext cx="4032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tx1">
                    <a:lumMod val="85000"/>
                  </a:schemeClr>
                </a:solidFill>
              </a:rPr>
              <a:t>pweb.cfa.harvard.edu</a:t>
            </a:r>
            <a:r>
              <a:rPr lang="en-US" sz="1000" dirty="0">
                <a:solidFill>
                  <a:schemeClr val="tx1">
                    <a:lumMod val="85000"/>
                  </a:schemeClr>
                </a:solidFill>
              </a:rPr>
              <a:t>/news/liftoff-tempo-instrument-soars-space</a:t>
            </a:r>
          </a:p>
        </p:txBody>
      </p:sp>
    </p:spTree>
    <p:extLst>
      <p:ext uri="{BB962C8B-B14F-4D97-AF65-F5344CB8AC3E}">
        <p14:creationId xmlns:p14="http://schemas.microsoft.com/office/powerpoint/2010/main" val="157625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AF079-6237-9B35-7D3B-CC045AC9A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89"/>
          <a:stretch/>
        </p:blipFill>
        <p:spPr>
          <a:xfrm>
            <a:off x="-1047320" y="3429004"/>
            <a:ext cx="7765144" cy="3428999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6AA6C3C-4D47-32E3-864E-883EC3BF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7510"/>
            <a:ext cx="5307725" cy="343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9406D-E1A5-A5FF-775D-F648E44F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823" y="406436"/>
            <a:ext cx="4862219" cy="120032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1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</a:t>
            </a:r>
            <a:r>
              <a:rPr lang="en-US" sz="4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</a:t>
            </a:r>
            <a:r>
              <a:rPr lang="en-US" sz="41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uality measurements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6C8F2F-3599-1F68-746B-72B8FB7C3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824" y="1782946"/>
            <a:ext cx="4861433" cy="162300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8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UV/Visible spectrometer view of North America</a:t>
            </a:r>
          </a:p>
          <a:p>
            <a:pPr marL="0" indent="0">
              <a:buNone/>
            </a:pPr>
            <a:endParaRPr lang="en-US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8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Geostationary orbit at altitude of ~36,000 km (~22,000 mi)</a:t>
            </a:r>
          </a:p>
          <a:p>
            <a:pPr marL="0" indent="0">
              <a:buNone/>
            </a:pPr>
            <a:endParaRPr lang="en-US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8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Measures ozone, nitrogen dioxide, formaldehyde, aerosols, and other pollutants </a:t>
            </a:r>
          </a:p>
          <a:p>
            <a:pPr marL="0" indent="0">
              <a:buNone/>
            </a:pPr>
            <a:endParaRPr lang="en-US" sz="1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8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Resolution:</a:t>
            </a:r>
          </a:p>
          <a:p>
            <a:pPr marL="463550" indent="-220663"/>
            <a:r>
              <a:rPr lang="en-US" sz="16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Hourly (~10 mins for special studies)</a:t>
            </a:r>
          </a:p>
          <a:p>
            <a:pPr marL="463550" indent="-220663"/>
            <a:r>
              <a:rPr lang="en-US" sz="16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Approximately 2.4 km N/S × 5.4 km E/W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40D36-F46D-83C2-C626-F7CE7F0D48A6}"/>
              </a:ext>
            </a:extLst>
          </p:cNvPr>
          <p:cNvSpPr txBox="1"/>
          <p:nvPr/>
        </p:nvSpPr>
        <p:spPr>
          <a:xfrm>
            <a:off x="0" y="6611779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accent3"/>
                </a:solidFill>
              </a:rPr>
              <a:t>http://</a:t>
            </a:r>
            <a:r>
              <a:rPr lang="en-US" sz="1000" dirty="0" err="1">
                <a:solidFill>
                  <a:schemeClr val="accent3"/>
                </a:solidFill>
              </a:rPr>
              <a:t>tempo.si.edu</a:t>
            </a:r>
            <a:r>
              <a:rPr lang="en-US" sz="1000" dirty="0">
                <a:solidFill>
                  <a:schemeClr val="accent3"/>
                </a:solidFill>
              </a:rPr>
              <a:t>/</a:t>
            </a:r>
            <a:r>
              <a:rPr lang="en-US" sz="1000" dirty="0" err="1">
                <a:solidFill>
                  <a:schemeClr val="accent3"/>
                </a:solidFill>
              </a:rPr>
              <a:t>instrument.html</a:t>
            </a:r>
            <a:endParaRPr lang="en-US" sz="1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406D-E1A5-A5FF-775D-F648E44F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616076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Atmospheric Science Data Center </a:t>
            </a: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(ASDC) in Hampton, VA,</a:t>
            </a:r>
            <a:b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ingest, archive, and distribute TEMPO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042F2-D2BC-63D6-CBDE-B135E4366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BF229D-A08E-BBC5-8799-68E30454FEEE}"/>
              </a:ext>
            </a:extLst>
          </p:cNvPr>
          <p:cNvCxnSpPr>
            <a:cxnSpLocks/>
          </p:cNvCxnSpPr>
          <p:nvPr/>
        </p:nvCxnSpPr>
        <p:spPr>
          <a:xfrm flipH="1">
            <a:off x="9366069" y="3259183"/>
            <a:ext cx="1502229" cy="620486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D6B568-71A5-4EF3-9A96-0A5B83318B20}"/>
              </a:ext>
            </a:extLst>
          </p:cNvPr>
          <p:cNvSpPr txBox="1"/>
          <p:nvPr/>
        </p:nvSpPr>
        <p:spPr>
          <a:xfrm>
            <a:off x="10054610" y="-12357"/>
            <a:ext cx="21373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tempo.si.edu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gallery.html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38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:a16="http://schemas.microsoft.com/office/drawing/2014/main" id="{5C8E3975-4E69-AAD8-B54C-96718D64B42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7484"/>
            <a:ext cx="12192000" cy="722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smtClean="0">
                <a:solidFill>
                  <a:schemeClr val="accent1">
                    <a:lumMod val="75000"/>
                  </a:schemeClr>
                </a:solidFill>
                <a:effectLst/>
                <a:latin typeface="Raavi" panose="020B0502040204020203" pitchFamily="34" charset="0"/>
                <a:ea typeface="+mj-ea"/>
                <a:cs typeface="Raav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Structure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9647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first-light-video-from-tempo-homepage-tempo_no2_1080p60 - trimmed">
            <a:hlinkClick r:id="" action="ppaction://media"/>
            <a:extLst>
              <a:ext uri="{FF2B5EF4-FFF2-40B4-BE49-F238E27FC236}">
                <a16:creationId xmlns:a16="http://schemas.microsoft.com/office/drawing/2014/main" id="{D59DA608-3818-B19D-BC2B-AECA977AF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830" y="869596"/>
            <a:ext cx="9672340" cy="5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9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:a16="http://schemas.microsoft.com/office/drawing/2014/main" id="{5C8E3975-4E69-AAD8-B54C-96718D64B42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7484"/>
            <a:ext cx="12192000" cy="722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smtClean="0">
                <a:solidFill>
                  <a:schemeClr val="accent1">
                    <a:lumMod val="75000"/>
                  </a:schemeClr>
                </a:solidFill>
                <a:effectLst/>
                <a:latin typeface="Raavi" panose="020B0502040204020203" pitchFamily="34" charset="0"/>
                <a:ea typeface="+mj-ea"/>
                <a:cs typeface="Raav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Structure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9647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F673CE43-F6F8-9191-0895-352353FA2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06" y="1740146"/>
            <a:ext cx="11515453" cy="3878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E663E-12BF-F8EC-8F22-D2DCDAF4550B}"/>
              </a:ext>
            </a:extLst>
          </p:cNvPr>
          <p:cNvSpPr txBox="1"/>
          <p:nvPr/>
        </p:nvSpPr>
        <p:spPr>
          <a:xfrm>
            <a:off x="4129756" y="759149"/>
            <a:ext cx="42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(for Level-2, two dimensional variables)</a:t>
            </a:r>
          </a:p>
        </p:txBody>
      </p:sp>
    </p:spTree>
    <p:extLst>
      <p:ext uri="{BB962C8B-B14F-4D97-AF65-F5344CB8AC3E}">
        <p14:creationId xmlns:p14="http://schemas.microsoft.com/office/powerpoint/2010/main" val="3291414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:a16="http://schemas.microsoft.com/office/drawing/2014/main" id="{5C8E3975-4E69-AAD8-B54C-96718D64B42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7484"/>
            <a:ext cx="12192000" cy="722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smtClean="0">
                <a:solidFill>
                  <a:schemeClr val="accent1">
                    <a:lumMod val="75000"/>
                  </a:schemeClr>
                </a:solidFill>
                <a:effectLst/>
                <a:latin typeface="Raavi" panose="020B0502040204020203" pitchFamily="34" charset="0"/>
                <a:ea typeface="+mj-ea"/>
                <a:cs typeface="Raav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Structure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9647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F673CE43-F6F8-9191-0895-352353FA2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938" y="1740146"/>
            <a:ext cx="4377221" cy="1474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E663E-12BF-F8EC-8F22-D2DCDAF4550B}"/>
              </a:ext>
            </a:extLst>
          </p:cNvPr>
          <p:cNvSpPr txBox="1"/>
          <p:nvPr/>
        </p:nvSpPr>
        <p:spPr>
          <a:xfrm>
            <a:off x="4129756" y="759149"/>
            <a:ext cx="42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647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(for Level-2, two dimensional variables)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6266A-6E55-71D2-7B27-12AF8222A150}"/>
              </a:ext>
            </a:extLst>
          </p:cNvPr>
          <p:cNvSpPr txBox="1"/>
          <p:nvPr/>
        </p:nvSpPr>
        <p:spPr>
          <a:xfrm>
            <a:off x="8787810" y="1386203"/>
            <a:ext cx="191547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SCAN 1</a:t>
            </a:r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F5C5F759-5A47-E9C0-87C3-12F3355780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06" y="1740146"/>
            <a:ext cx="11515453" cy="3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2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_STILL_OPTION_1" id="{A7EB731F-9F26-FA45-B219-A9FC2724B824}" vid="{BB2B4FA0-A277-B74D-BFBF-46A8FBBB8B3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EC8536ABF9348BC4B1703745DD8A9" ma:contentTypeVersion="17" ma:contentTypeDescription="Create a new document." ma:contentTypeScope="" ma:versionID="79f1ac5285e46b546a0adb8aa91483f5">
  <xsd:schema xmlns:xsd="http://www.w3.org/2001/XMLSchema" xmlns:xs="http://www.w3.org/2001/XMLSchema" xmlns:p="http://schemas.microsoft.com/office/2006/metadata/properties" xmlns:ns1="http://schemas.microsoft.com/sharepoint/v3" xmlns:ns2="cf1fd67d-55d4-4326-a7f8-e3b327ab3a23" xmlns:ns3="f5d3a9e4-60b4-411a-a09f-43485e137dff" xmlns:ns4="d900e117-17a0-4b24-9e47-511ef1d02c43" targetNamespace="http://schemas.microsoft.com/office/2006/metadata/properties" ma:root="true" ma:fieldsID="8421626e739faea48c2940ea76b7a77d" ns1:_="" ns2:_="" ns3:_="" ns4:_="">
    <xsd:import namespace="http://schemas.microsoft.com/sharepoint/v3"/>
    <xsd:import namespace="cf1fd67d-55d4-4326-a7f8-e3b327ab3a23"/>
    <xsd:import namespace="f5d3a9e4-60b4-411a-a09f-43485e137dff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fd67d-55d4-4326-a7f8-e3b327ab3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3a9e4-60b4-411a-a09f-43485e137d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bd80194-8495-4771-9290-3ae37e98055c}" ma:internalName="TaxCatchAll" ma:showField="CatchAllData" ma:web="f5d3a9e4-60b4-411a-a09f-43485e137d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f1fd67d-55d4-4326-a7f8-e3b327ab3a23">
      <Terms xmlns="http://schemas.microsoft.com/office/infopath/2007/PartnerControls"/>
    </lcf76f155ced4ddcb4097134ff3c332f>
    <TaxCatchAll xmlns="d900e117-17a0-4b24-9e47-511ef1d02c43" xsi:nil="true"/>
    <Notes xmlns="cf1fd67d-55d4-4326-a7f8-e3b327ab3a2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719516-AD78-468E-A0A0-9DB83BA75532}">
  <ds:schemaRefs>
    <ds:schemaRef ds:uri="cf1fd67d-55d4-4326-a7f8-e3b327ab3a23"/>
    <ds:schemaRef ds:uri="d900e117-17a0-4b24-9e47-511ef1d02c43"/>
    <ds:schemaRef ds:uri="f5d3a9e4-60b4-411a-a09f-43485e137d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6E2327-2EDF-4DFE-86F1-A401F8EEFB99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900e117-17a0-4b24-9e47-511ef1d02c43"/>
    <ds:schemaRef ds:uri="f5d3a9e4-60b4-411a-a09f-43485e137dff"/>
    <ds:schemaRef ds:uri="http://purl.org/dc/elements/1.1/"/>
    <ds:schemaRef ds:uri="http://purl.org/dc/dcmitype/"/>
    <ds:schemaRef ds:uri="http://www.w3.org/XML/1998/namespace"/>
    <ds:schemaRef ds:uri="cf1fd67d-55d4-4326-a7f8-e3b327ab3a23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FAF733-83B8-4CD4-AE53-B5F1FAB4B7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TEMPO_2020MAY19</Template>
  <TotalTime>9670</TotalTime>
  <Words>1111</Words>
  <Application>Microsoft Macintosh PowerPoint</Application>
  <PresentationFormat>Widescreen</PresentationFormat>
  <Paragraphs>203</Paragraphs>
  <Slides>32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Avenir</vt:lpstr>
      <vt:lpstr>Avenir Book</vt:lpstr>
      <vt:lpstr>Avenir Next</vt:lpstr>
      <vt:lpstr>AvenirNext</vt:lpstr>
      <vt:lpstr>Calibri</vt:lpstr>
      <vt:lpstr>Calibri Light</vt:lpstr>
      <vt:lpstr>Courier New</vt:lpstr>
      <vt:lpstr>Helvetica</vt:lpstr>
      <vt:lpstr>Lato</vt:lpstr>
      <vt:lpstr>Raavi</vt:lpstr>
      <vt:lpstr>Verdana</vt:lpstr>
      <vt:lpstr>Wingdings</vt:lpstr>
      <vt:lpstr>Office Theme</vt:lpstr>
      <vt:lpstr>1_Office Theme</vt:lpstr>
      <vt:lpstr>PowerPoint Presentation</vt:lpstr>
      <vt:lpstr>Outline</vt:lpstr>
      <vt:lpstr>The mission</vt:lpstr>
      <vt:lpstr>PowerPoint Presentation</vt:lpstr>
      <vt:lpstr>Air quality measurements</vt:lpstr>
      <vt:lpstr>Atmospheric Science Data Center (ASDC) in Hampton, VA, to ingest, archive, and distribute TEMPO data</vt:lpstr>
      <vt:lpstr>PowerPoint Presentation</vt:lpstr>
      <vt:lpstr>PowerPoint Presentation</vt:lpstr>
      <vt:lpstr>PowerPoint Presentation</vt:lpstr>
      <vt:lpstr>PowerPoint Presentation</vt:lpstr>
      <vt:lpstr>Objective</vt:lpstr>
      <vt:lpstr>Tools already at hand</vt:lpstr>
      <vt:lpstr>NASA’s Harmony project</vt:lpstr>
      <vt:lpstr>Harmony</vt:lpstr>
      <vt:lpstr>Harmony</vt:lpstr>
      <vt:lpstr>CONCISE (“stacking”)</vt:lpstr>
      <vt:lpstr>Challenges to overcome</vt:lpstr>
      <vt:lpstr>Challenges to overcome</vt:lpstr>
      <vt:lpstr>Challenges to overcome</vt:lpstr>
      <vt:lpstr>Challenges to overcome</vt:lpstr>
      <vt:lpstr>Challenges to overcome</vt:lpstr>
      <vt:lpstr>CONCISE (“stacking”)</vt:lpstr>
      <vt:lpstr>“Stacking” and “Extending”</vt:lpstr>
      <vt:lpstr>An intuitive structure for further exploration and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Manager/>
  <Company>HPES ACES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Larson, Timothy R. (LARC-E301)[Science Systems &amp; Applications, Inc.]</dc:creator>
  <cp:keywords/>
  <dc:description/>
  <cp:lastModifiedBy>Kaufman, Daniel (LARC-E301)[STARSS III Affiiate]</cp:lastModifiedBy>
  <cp:revision>105</cp:revision>
  <dcterms:created xsi:type="dcterms:W3CDTF">2020-05-08T02:25:26Z</dcterms:created>
  <dcterms:modified xsi:type="dcterms:W3CDTF">2023-12-08T19:50:52Z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0x0101001DFEC8536ABF9348BC4B1703745DD8A9</vt:lpwstr>
  </property>
  <property fmtid="{D5CDD505-2E9C-101B-9397-08002B2CF9AE}" pid="3" name="MediaServiceImageTags">
    <vt:lpwstr/>
  </property>
</Properties>
</file>