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374" r:id="rId5"/>
    <p:sldId id="834" r:id="rId6"/>
    <p:sldId id="3463" r:id="rId7"/>
    <p:sldId id="3430" r:id="rId8"/>
    <p:sldId id="3462" r:id="rId9"/>
    <p:sldId id="399" r:id="rId10"/>
    <p:sldId id="1397" r:id="rId11"/>
    <p:sldId id="837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46" userDrawn="1">
          <p15:clr>
            <a:srgbClr val="A4A3A4"/>
          </p15:clr>
        </p15:guide>
        <p15:guide id="2" pos="72" userDrawn="1">
          <p15:clr>
            <a:srgbClr val="A4A3A4"/>
          </p15:clr>
        </p15:guide>
        <p15:guide id="4" orient="horz" pos="1598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pos="5688" userDrawn="1">
          <p15:clr>
            <a:srgbClr val="A4A3A4"/>
          </p15:clr>
        </p15:guide>
        <p15:guide id="7" orient="horz" pos="4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1341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6E1B5E-95F8-488B-AD63-A5D4A6177C2C}" v="143" dt="2022-08-02T14:49:49.953"/>
    <p1510:client id="{17499AAC-4EDD-41B9-6E34-7038B09990E7}" v="18" dt="2022-08-03T15:47:21.438"/>
    <p1510:client id="{5A4841CB-B857-A2E9-71B0-EE1081F3DB0C}" v="69" dt="2022-05-09T19:35:58.463"/>
    <p1510:client id="{5E94BE61-7F13-4132-4EDD-A000BF821C19}" v="16" dt="2022-08-07T16:25:05.352"/>
    <p1510:client id="{6B0ECF52-E1DA-45D1-AA2A-5FC07E5F9096}" v="36" dt="2022-08-03T15:26:33.609"/>
    <p1510:client id="{8A88C38F-95D8-544A-B95C-EE36A77BC67B}" v="3" dt="2022-08-07T22:01:22.757"/>
    <p1510:client id="{9CFC4F46-5A30-9249-A57B-C46F9AEC6875}" v="1" dt="2022-05-09T19:39:52.967"/>
    <p1510:client id="{A4090DB7-64B6-9148-48A0-DFD58F104D22}" v="4" dt="2022-08-03T05:54:48.975"/>
    <p1510:client id="{BD58D2B8-9FE7-4CF3-926D-90248A891CF3}" v="6" dt="2022-08-02T05:57:47.4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42" d="100"/>
          <a:sy n="142" d="100"/>
        </p:scale>
        <p:origin x="192" y="392"/>
      </p:cViewPr>
      <p:guideLst>
        <p:guide orient="horz" pos="3046"/>
        <p:guide pos="72"/>
        <p:guide orient="horz" pos="1598"/>
        <p:guide pos="2880"/>
        <p:guide pos="5688"/>
        <p:guide orient="horz" pos="4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EFB07-380D-BE47-AA96-3179ACB84E13}" type="datetime1">
              <a:rPr lang="en-US" smtClean="0"/>
              <a:t>12/6/23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CEAA0-7090-4741-A31A-C3228EAC5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665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41111-E31F-1745-A9DD-F2490535CC8D}" type="datetime1">
              <a:rPr lang="en-US" smtClean="0"/>
              <a:t>12/6/23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64F32-4C5C-8144-BF5E-F81E68DE3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73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64F32-4C5C-8144-BF5E-F81E68DE32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69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64F32-4C5C-8144-BF5E-F81E68DE32A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11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9B285-87D9-454F-8CB1-AD307DD70F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49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endParaRPr lang="en-US" sz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E4037-2441-B44F-A82C-D5E73307839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34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BE4037-2441-B44F-A82C-D5E7330783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2351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BE4037-2441-B44F-A82C-D5E7330783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2010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lob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auto">
          <a:xfrm>
            <a:off x="0" y="2"/>
            <a:ext cx="9144000" cy="514349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82296" tIns="41148" rIns="82296" bIns="4114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229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10" b="0" i="0" u="none" strike="noStrike" cap="none" normalizeH="0" baseline="0">
              <a:ln>
                <a:noFill/>
              </a:ln>
              <a:solidFill>
                <a:srgbClr val="666666"/>
              </a:solidFill>
              <a:effectLst/>
              <a:latin typeface="55 Helvetica Roman" charset="0"/>
              <a:ea typeface="ＭＳ Ｐゴシック" charset="0"/>
            </a:endParaRPr>
          </a:p>
        </p:txBody>
      </p:sp>
      <p:pic>
        <p:nvPicPr>
          <p:cNvPr id="12" name="Picture 11" descr="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-1028701"/>
            <a:ext cx="9144001" cy="61722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9335" y="1119195"/>
            <a:ext cx="3652829" cy="1366837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49332" y="2700345"/>
            <a:ext cx="3652830" cy="1369314"/>
          </a:xfrm>
        </p:spPr>
        <p:txBody>
          <a:bodyPr>
            <a:normAutofit/>
          </a:bodyPr>
          <a:lstStyle>
            <a:lvl1pPr marL="0" indent="0" algn="ctr">
              <a:buNone/>
              <a:defRPr sz="1080">
                <a:solidFill>
                  <a:srgbClr val="FFFFFF"/>
                </a:solidFill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 err="1">
                <a:solidFill>
                  <a:schemeClr val="bg1"/>
                </a:solidFill>
                <a:latin typeface="Helvetica"/>
                <a:cs typeface="Helvetica"/>
              </a:rPr>
              <a:t>www.nasa.gov</a:t>
            </a:r>
            <a:endParaRPr lang="en-US" sz="720">
              <a:solidFill>
                <a:schemeClr val="bg1"/>
              </a:solidFill>
              <a:latin typeface="Helvetica"/>
              <a:cs typeface="Helvetica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386255" y="94156"/>
            <a:ext cx="2" cy="395514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1"/>
          <p:cNvSpPr txBox="1">
            <a:spLocks noChangeArrowheads="1"/>
          </p:cNvSpPr>
          <p:nvPr userDrawn="1"/>
        </p:nvSpPr>
        <p:spPr bwMode="auto">
          <a:xfrm>
            <a:off x="7080960" y="143028"/>
            <a:ext cx="1217000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defTabSz="41148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720">
                <a:solidFill>
                  <a:prstClr val="white"/>
                </a:solidFill>
                <a:latin typeface="Helvetica"/>
                <a:cs typeface="Helvetica"/>
              </a:rPr>
              <a:t>National Aeronautics and</a:t>
            </a:r>
          </a:p>
          <a:p>
            <a:pPr algn="r" defTabSz="41148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720">
                <a:solidFill>
                  <a:prstClr val="white"/>
                </a:solidFill>
                <a:latin typeface="Helvetica"/>
                <a:cs typeface="Helvetica"/>
              </a:rPr>
              <a:t>Space Administration</a:t>
            </a:r>
          </a:p>
        </p:txBody>
      </p:sp>
      <p:pic>
        <p:nvPicPr>
          <p:cNvPr id="13" name="Picture 12" descr="niw_print1500x1247ppi.png">
            <a:extLst>
              <a:ext uri="{FF2B5EF4-FFF2-40B4-BE49-F238E27FC236}">
                <a16:creationId xmlns:a16="http://schemas.microsoft.com/office/drawing/2014/main" id="{993B2EAF-A3ED-7B4D-AB6C-529EE51C0F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4552" y="81428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79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ar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8288" y="0"/>
            <a:ext cx="9144000" cy="51435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763" y="1465366"/>
            <a:ext cx="4344988" cy="87511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26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762" y="2340476"/>
            <a:ext cx="4344988" cy="1125140"/>
          </a:xfrm>
        </p:spPr>
        <p:txBody>
          <a:bodyPr anchor="t">
            <a:normAutofit/>
          </a:bodyPr>
          <a:lstStyle>
            <a:lvl1pPr marL="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niw_print1500x1247pp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5418" y="81188"/>
            <a:ext cx="720294" cy="581164"/>
          </a:xfrm>
          <a:prstGeom prst="rect">
            <a:avLst/>
          </a:prstGeom>
        </p:spPr>
      </p:pic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8331391" y="94156"/>
            <a:ext cx="0" cy="568196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1"/>
          <p:cNvSpPr txBox="1">
            <a:spLocks noChangeArrowheads="1"/>
          </p:cNvSpPr>
          <p:nvPr userDrawn="1"/>
        </p:nvSpPr>
        <p:spPr bwMode="auto">
          <a:xfrm>
            <a:off x="6797228" y="170460"/>
            <a:ext cx="15007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defTabSz="41148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Aeronautics and</a:t>
            </a:r>
          </a:p>
          <a:p>
            <a:pPr algn="r" defTabSz="41148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Space Administration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 err="1">
                <a:solidFill>
                  <a:schemeClr val="bg1"/>
                </a:solidFill>
                <a:latin typeface="Helvetica"/>
                <a:cs typeface="Helvetica"/>
              </a:rPr>
              <a:t>www.nasa.gov</a:t>
            </a:r>
            <a:endParaRPr lang="en-US" sz="72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28600" y="1465898"/>
            <a:ext cx="4109904" cy="20002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0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70081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48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437" y="81430"/>
            <a:ext cx="7610922" cy="41148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2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75" y="700818"/>
            <a:ext cx="8843945" cy="4061422"/>
          </a:xfrm>
        </p:spPr>
        <p:txBody>
          <a:bodyPr/>
          <a:lstStyle>
            <a:lvl1pPr>
              <a:defRPr sz="1170"/>
            </a:lvl1pPr>
            <a:lvl2pPr>
              <a:defRPr sz="1170"/>
            </a:lvl2pPr>
            <a:lvl3pPr>
              <a:defRPr sz="990"/>
            </a:lvl3pPr>
            <a:lvl4pPr>
              <a:defRPr sz="990"/>
            </a:lvl4pPr>
            <a:lvl5pPr>
              <a:defRPr sz="99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>
                <a:solidFill>
                  <a:srgbClr val="7F7F7F"/>
                </a:solidFill>
                <a:latin typeface="Helvetica"/>
                <a:cs typeface="Helvetica"/>
              </a:rPr>
              <a:t>National Aeronautics and Space Administration</a:t>
            </a:r>
          </a:p>
        </p:txBody>
      </p:sp>
      <p:pic>
        <p:nvPicPr>
          <p:cNvPr id="9" name="Picture 8" descr="niw_print1500x1247ppi.png">
            <a:extLst>
              <a:ext uri="{FF2B5EF4-FFF2-40B4-BE49-F238E27FC236}">
                <a16:creationId xmlns:a16="http://schemas.microsoft.com/office/drawing/2014/main" id="{D8F7CCE8-2491-5A4A-A8E8-19756C1D62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6323" y="94236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495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idebar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74" y="696695"/>
            <a:ext cx="6245038" cy="40650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526940" y="696695"/>
            <a:ext cx="2468479" cy="127523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526298" y="2091623"/>
            <a:ext cx="2468479" cy="127523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526298" y="3486551"/>
            <a:ext cx="2468479" cy="127523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9144000" cy="5726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48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769437" y="81430"/>
            <a:ext cx="7610922" cy="41148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2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>
                <a:solidFill>
                  <a:srgbClr val="7F7F7F"/>
                </a:solidFill>
                <a:latin typeface="Helvetica"/>
                <a:cs typeface="Helvetica"/>
              </a:rPr>
              <a:t>National Aeronautics and Space Administration</a:t>
            </a:r>
          </a:p>
        </p:txBody>
      </p:sp>
      <p:pic>
        <p:nvPicPr>
          <p:cNvPr id="12" name="Picture 11" descr="niw_print1500x1247ppi.png">
            <a:extLst>
              <a:ext uri="{FF2B5EF4-FFF2-40B4-BE49-F238E27FC236}">
                <a16:creationId xmlns:a16="http://schemas.microsoft.com/office/drawing/2014/main" id="{548C278D-C700-0C41-B426-266CB4894E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288" y="58376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72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4762" y="0"/>
            <a:ext cx="3494409" cy="515173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174" y="696695"/>
            <a:ext cx="5395243" cy="40650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160217" y="696695"/>
            <a:ext cx="3197001" cy="40650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9144000" cy="5726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48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769437" y="81430"/>
            <a:ext cx="7610922" cy="41148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2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>
                <a:solidFill>
                  <a:schemeClr val="tx1"/>
                </a:solidFill>
                <a:latin typeface="Helvetica"/>
                <a:cs typeface="Helvetica"/>
              </a:rPr>
              <a:t>National Aeronautics and Space Administration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niw_print1500x1247ppi.png">
            <a:extLst>
              <a:ext uri="{FF2B5EF4-FFF2-40B4-BE49-F238E27FC236}">
                <a16:creationId xmlns:a16="http://schemas.microsoft.com/office/drawing/2014/main" id="{48E30C50-DBD2-EF44-A52C-F725F7A090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4552" y="58376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5660635" y="0"/>
            <a:ext cx="3494409" cy="515173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432" y="701219"/>
            <a:ext cx="5395243" cy="40650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5825613" y="701219"/>
            <a:ext cx="3197001" cy="40650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9144000" cy="5726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48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769437" y="81430"/>
            <a:ext cx="7610922" cy="41148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2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National Aeronautics and Space Administration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rgbClr val="000000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niw_print1500x1247ppi.png">
            <a:extLst>
              <a:ext uri="{FF2B5EF4-FFF2-40B4-BE49-F238E27FC236}">
                <a16:creationId xmlns:a16="http://schemas.microsoft.com/office/drawing/2014/main" id="{61019A43-4ED2-7945-9A04-FF5E4ABC49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4552" y="58376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98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9826" y="1793472"/>
            <a:ext cx="6858001" cy="5470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26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9827" y="2340476"/>
            <a:ext cx="6858001" cy="1125140"/>
          </a:xfrm>
        </p:spPr>
        <p:txBody>
          <a:bodyPr anchor="t">
            <a:normAutofit/>
          </a:bodyPr>
          <a:lstStyle>
            <a:lvl1pPr marL="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niw_print1500x1247ppi.png">
            <a:extLst>
              <a:ext uri="{FF2B5EF4-FFF2-40B4-BE49-F238E27FC236}">
                <a16:creationId xmlns:a16="http://schemas.microsoft.com/office/drawing/2014/main" id="{E92708C1-9616-CB49-8AD7-B98345B31B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816" y="150584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6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5726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48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69437" y="81430"/>
            <a:ext cx="7610922" cy="41148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2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iw_print1500x1247ppi.png">
            <a:extLst>
              <a:ext uri="{FF2B5EF4-FFF2-40B4-BE49-F238E27FC236}">
                <a16:creationId xmlns:a16="http://schemas.microsoft.com/office/drawing/2014/main" id="{4E6E399F-E9D3-3340-BAE1-7E02191FBB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5216" y="85010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78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44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Picture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" y="0"/>
            <a:ext cx="9143999" cy="5143500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>
                <a:solidFill>
                  <a:srgbClr val="7F7F7F"/>
                </a:solidFill>
                <a:latin typeface="Helvetica"/>
                <a:cs typeface="Helvetica"/>
              </a:rPr>
              <a:t>National Aeronautics and Space Administration</a:t>
            </a:r>
          </a:p>
        </p:txBody>
      </p:sp>
      <p:pic>
        <p:nvPicPr>
          <p:cNvPr id="8" name="Picture 7" descr="niw_print1500x1247ppi.png">
            <a:extLst>
              <a:ext uri="{FF2B5EF4-FFF2-40B4-BE49-F238E27FC236}">
                <a16:creationId xmlns:a16="http://schemas.microsoft.com/office/drawing/2014/main" id="{3F81C459-8D64-4F46-B371-C591A9235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288" y="66060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13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Picture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2" y="0"/>
            <a:ext cx="9143998" cy="5143500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>
                <a:solidFill>
                  <a:srgbClr val="7F7F7F"/>
                </a:solidFill>
                <a:latin typeface="Helvetica"/>
                <a:cs typeface="Helvetica"/>
              </a:rPr>
              <a:t>National Aeronautics and Space Administration</a:t>
            </a:r>
          </a:p>
        </p:txBody>
      </p:sp>
      <p:pic>
        <p:nvPicPr>
          <p:cNvPr id="3" name="Picture 2" descr="NASA Mono Color Black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2913" y="81429"/>
            <a:ext cx="54689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066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" y="571504"/>
            <a:ext cx="9143999" cy="3567107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73" y="4171532"/>
            <a:ext cx="8843946" cy="2599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26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74" y="4439446"/>
            <a:ext cx="8843947" cy="346868"/>
          </a:xfrm>
        </p:spPr>
        <p:txBody>
          <a:bodyPr>
            <a:normAutofit/>
          </a:bodyPr>
          <a:lstStyle>
            <a:lvl1pPr marL="0" indent="0">
              <a:buNone/>
              <a:defRPr sz="990">
                <a:solidFill>
                  <a:schemeClr val="bg1"/>
                </a:solidFill>
              </a:defRPr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>
                <a:solidFill>
                  <a:srgbClr val="7F7F7F"/>
                </a:solidFill>
                <a:latin typeface="Helvetica"/>
                <a:cs typeface="Helvetica"/>
              </a:rPr>
              <a:t>National Aeronautics and Space Administration</a:t>
            </a:r>
          </a:p>
        </p:txBody>
      </p:sp>
      <p:pic>
        <p:nvPicPr>
          <p:cNvPr id="9" name="Picture 8" descr="niw_print1500x1247ppi.png">
            <a:extLst>
              <a:ext uri="{FF2B5EF4-FFF2-40B4-BE49-F238E27FC236}">
                <a16:creationId xmlns:a16="http://schemas.microsoft.com/office/drawing/2014/main" id="{5EEE24FF-AE79-F040-8558-6CBB5DDD86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4552" y="81428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251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/>
          </a:p>
        </p:txBody>
      </p:sp>
      <p:pic>
        <p:nvPicPr>
          <p:cNvPr id="10" name="Picture 9" descr="niw_print1500x1247pp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4415" y="1762692"/>
            <a:ext cx="1828800" cy="151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213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8073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475" y="863556"/>
            <a:ext cx="8843945" cy="3908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769437" y="81430"/>
            <a:ext cx="7610922" cy="4114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1400" kern="1200">
                <a:solidFill>
                  <a:schemeClr val="bg1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en-US" sz="126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495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2" r:id="rId4"/>
    <p:sldLayoutId id="2147483663" r:id="rId5"/>
    <p:sldLayoutId id="2147483664" r:id="rId6"/>
    <p:sldLayoutId id="2147483651" r:id="rId7"/>
    <p:sldLayoutId id="2147483654" r:id="rId8"/>
    <p:sldLayoutId id="2147483655" r:id="rId9"/>
    <p:sldLayoutId id="2147483657" r:id="rId10"/>
    <p:sldLayoutId id="2147483660" r:id="rId11"/>
    <p:sldLayoutId id="2147483659" r:id="rId12"/>
    <p:sldLayoutId id="2147483658" r:id="rId13"/>
    <p:sldLayoutId id="2147483665" r:id="rId14"/>
  </p:sldLayoutIdLst>
  <p:hf hdr="0" ftr="0" dt="0"/>
  <p:txStyles>
    <p:titleStyle>
      <a:lvl1pPr algn="ctr" defTabSz="411480" rtl="0" eaLnBrk="1" latinLnBrk="0" hangingPunct="1">
        <a:spcBef>
          <a:spcPct val="0"/>
        </a:spcBef>
        <a:buNone/>
        <a:defRPr sz="1260" kern="1200">
          <a:solidFill>
            <a:schemeClr val="bg1"/>
          </a:solidFill>
          <a:latin typeface="Helvetica"/>
          <a:ea typeface="+mj-ea"/>
          <a:cs typeface="Helvetica"/>
        </a:defRPr>
      </a:lvl1pPr>
    </p:titleStyle>
    <p:bodyStyle>
      <a:lvl1pPr marL="0" indent="0" algn="l" defTabSz="411480" rtl="0" eaLnBrk="1" latinLnBrk="0" hangingPunct="1">
        <a:spcBef>
          <a:spcPct val="20000"/>
        </a:spcBef>
        <a:buFont typeface="Arial"/>
        <a:buNone/>
        <a:defRPr sz="1170" kern="1200">
          <a:solidFill>
            <a:schemeClr val="tx1"/>
          </a:solidFill>
          <a:latin typeface="Helvetica"/>
          <a:ea typeface="+mn-ea"/>
          <a:cs typeface="Helvetica"/>
        </a:defRPr>
      </a:lvl1pPr>
      <a:lvl2pPr marL="255118" indent="-205740" algn="l" defTabSz="411480" rtl="0" eaLnBrk="1" latinLnBrk="0" hangingPunct="1">
        <a:spcBef>
          <a:spcPts val="270"/>
        </a:spcBef>
        <a:buFont typeface="Arial"/>
        <a:buChar char="•"/>
        <a:defRPr sz="1170" kern="1200">
          <a:solidFill>
            <a:schemeClr val="tx1"/>
          </a:solidFill>
          <a:latin typeface="Helvetica"/>
          <a:ea typeface="+mn-ea"/>
          <a:cs typeface="Helvetica"/>
        </a:defRPr>
      </a:lvl2pPr>
      <a:lvl3pPr marL="469087" indent="-205740" algn="l" defTabSz="411480" rtl="0" eaLnBrk="1" latinLnBrk="0" hangingPunct="1">
        <a:spcBef>
          <a:spcPts val="270"/>
        </a:spcBef>
        <a:buFont typeface="Lucida Grande"/>
        <a:buChar char="-"/>
        <a:defRPr sz="990" kern="1200">
          <a:solidFill>
            <a:schemeClr val="tx1"/>
          </a:solidFill>
          <a:latin typeface="Helvetica"/>
          <a:ea typeface="+mn-ea"/>
          <a:cs typeface="Helvetica"/>
        </a:defRPr>
      </a:lvl3pPr>
      <a:lvl4pPr marL="658368" indent="0" algn="l" defTabSz="411480" rtl="0" eaLnBrk="1" latinLnBrk="0" hangingPunct="1">
        <a:spcBef>
          <a:spcPts val="270"/>
        </a:spcBef>
        <a:buFont typeface="Arial"/>
        <a:buNone/>
        <a:defRPr sz="990" kern="1200">
          <a:solidFill>
            <a:schemeClr val="tx1"/>
          </a:solidFill>
          <a:latin typeface="Helvetica"/>
          <a:ea typeface="+mn-ea"/>
          <a:cs typeface="Helvetica"/>
        </a:defRPr>
      </a:lvl4pPr>
      <a:lvl5pPr marL="905256" indent="0" algn="l" defTabSz="411480" rtl="0" eaLnBrk="1" latinLnBrk="0" hangingPunct="1">
        <a:spcBef>
          <a:spcPts val="270"/>
        </a:spcBef>
        <a:buFont typeface="Arial"/>
        <a:buNone/>
        <a:defRPr sz="990" kern="1200">
          <a:solidFill>
            <a:schemeClr val="tx1"/>
          </a:solidFill>
          <a:latin typeface="Helvetica"/>
          <a:ea typeface="+mn-ea"/>
          <a:cs typeface="Helvetica"/>
        </a:defRPr>
      </a:lvl5pPr>
      <a:lvl6pPr marL="226314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yes.nasa.gov/apps/orrery/#/sc_capstone?time=2023-12-05T06:42:42.933+00:0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s3vi.ndc.nasa.gov/ssri-kb/" TargetMode="External"/><Relationship Id="rId5" Type="http://schemas.openxmlformats.org/officeDocument/2006/relationships/image" Target="../media/image12.png"/><Relationship Id="rId4" Type="http://schemas.openxmlformats.org/officeDocument/2006/relationships/hyperlink" Target="https://s3vi.ndc.nasa.gov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6EBF06A5-4173-45DE-87B1-0791E098A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06E9F47-DC46-4A02-B5DB-26B56C39C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92853"/>
            <a:ext cx="5850331" cy="4272015"/>
          </a:xfrm>
          <a:custGeom>
            <a:avLst/>
            <a:gdLst>
              <a:gd name="connsiteX0" fmla="*/ 0 w 7800441"/>
              <a:gd name="connsiteY0" fmla="*/ 0 h 5696020"/>
              <a:gd name="connsiteX1" fmla="*/ 7800441 w 7800441"/>
              <a:gd name="connsiteY1" fmla="*/ 0 h 5696020"/>
              <a:gd name="connsiteX2" fmla="*/ 5037161 w 7800441"/>
              <a:gd name="connsiteY2" fmla="*/ 5696020 h 5696020"/>
              <a:gd name="connsiteX3" fmla="*/ 0 w 7800441"/>
              <a:gd name="connsiteY3" fmla="*/ 5696020 h 569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0441" h="5696020">
                <a:moveTo>
                  <a:pt x="0" y="0"/>
                </a:moveTo>
                <a:lnTo>
                  <a:pt x="7800441" y="0"/>
                </a:lnTo>
                <a:lnTo>
                  <a:pt x="5037161" y="5696020"/>
                </a:lnTo>
                <a:lnTo>
                  <a:pt x="0" y="569602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826" y="938728"/>
            <a:ext cx="5321029" cy="82153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914400">
              <a:lnSpc>
                <a:spcPct val="90000"/>
              </a:lnSpc>
            </a:pPr>
            <a:r>
              <a:rPr lang="en-US" sz="2400">
                <a:solidFill>
                  <a:schemeClr val="bg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Space Technology Mission Directorate</a:t>
            </a:r>
            <a:br>
              <a:rPr lang="en-US" sz="24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Small Spacecraft Technology</a:t>
            </a:r>
            <a:br>
              <a:rPr lang="en-US" sz="110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1100" cap="none">
              <a:solidFill>
                <a:srgbClr val="FFFFFF"/>
              </a:solidFill>
              <a:latin typeface="+mj-lt"/>
              <a:cs typeface="+mj-cs"/>
            </a:endParaRPr>
          </a:p>
        </p:txBody>
      </p:sp>
      <p:pic>
        <p:nvPicPr>
          <p:cNvPr id="27" name="Picture 26" descr="niw_print1500x1247ppi.png">
            <a:extLst>
              <a:ext uri="{FF2B5EF4-FFF2-40B4-BE49-F238E27FC236}">
                <a16:creationId xmlns:a16="http://schemas.microsoft.com/office/drawing/2014/main" id="{EC811761-D693-9B46-A0F1-2E3E7C9A09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570" y="465236"/>
            <a:ext cx="606539" cy="48938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D4ED760-F4AF-DD4D-933F-938E40268C17}"/>
              </a:ext>
            </a:extLst>
          </p:cNvPr>
          <p:cNvCxnSpPr>
            <a:cxnSpLocks/>
          </p:cNvCxnSpPr>
          <p:nvPr/>
        </p:nvCxnSpPr>
        <p:spPr>
          <a:xfrm>
            <a:off x="8422831" y="432484"/>
            <a:ext cx="0" cy="568196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11">
            <a:extLst>
              <a:ext uri="{FF2B5EF4-FFF2-40B4-BE49-F238E27FC236}">
                <a16:creationId xmlns:a16="http://schemas.microsoft.com/office/drawing/2014/main" id="{E05984D8-6D72-7141-A097-77586FF41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8512" y="508788"/>
            <a:ext cx="1370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defTabSz="41148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Aeronautics and</a:t>
            </a:r>
          </a:p>
          <a:p>
            <a:pPr algn="r" defTabSz="41148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Space Administration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6FC456A-48C5-59D3-168D-B8A1BEE184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25" t="13736" b="2747"/>
          <a:stretch/>
        </p:blipFill>
        <p:spPr>
          <a:xfrm>
            <a:off x="-2560" y="-6896"/>
            <a:ext cx="9213062" cy="51866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B8FB5B1-3C8A-BAC8-87D9-56176099DA3E}"/>
              </a:ext>
            </a:extLst>
          </p:cNvPr>
          <p:cNvSpPr txBox="1"/>
          <p:nvPr/>
        </p:nvSpPr>
        <p:spPr>
          <a:xfrm>
            <a:off x="3233655" y="1684897"/>
            <a:ext cx="59103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>
                <a:latin typeface="HELVETICA NEUE MEDIUM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NASA Small Spacecraft Technology Program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45BFE1F-2331-1D64-134D-7D90F7519736}"/>
              </a:ext>
            </a:extLst>
          </p:cNvPr>
          <p:cNvCxnSpPr>
            <a:cxnSpLocks/>
          </p:cNvCxnSpPr>
          <p:nvPr/>
        </p:nvCxnSpPr>
        <p:spPr>
          <a:xfrm>
            <a:off x="3233655" y="2807522"/>
            <a:ext cx="3538139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383DBC0-2643-B1D1-0C00-CB30BD3CA572}"/>
              </a:ext>
            </a:extLst>
          </p:cNvPr>
          <p:cNvSpPr txBox="1"/>
          <p:nvPr/>
        </p:nvSpPr>
        <p:spPr>
          <a:xfrm>
            <a:off x="3233655" y="2966291"/>
            <a:ext cx="56684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Elwood F. </a:t>
            </a:r>
            <a:r>
              <a:rPr lang="en-US" sz="2000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Agasid</a:t>
            </a:r>
            <a:endParaRPr lang="en-US" sz="2000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r>
              <a:rPr lang="en-US" sz="2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Deputy Program Manager</a:t>
            </a:r>
          </a:p>
          <a:p>
            <a:r>
              <a:rPr lang="en-US" sz="2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Small Spacecraft Technology Program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94D7AA0-D950-9DCA-4F53-E36DB43E1B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5112" y="-1095983"/>
            <a:ext cx="818580" cy="68359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E65444E-4579-04CF-990D-A0584D2DAC1B}"/>
              </a:ext>
            </a:extLst>
          </p:cNvPr>
          <p:cNvSpPr txBox="1"/>
          <p:nvPr/>
        </p:nvSpPr>
        <p:spPr>
          <a:xfrm>
            <a:off x="7738439" y="-954242"/>
            <a:ext cx="1643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>
                <a:latin typeface="Helvetica" pitchFamily="2" charset="0"/>
              </a:rPr>
              <a:t>National Aeronautics and </a:t>
            </a:r>
          </a:p>
          <a:p>
            <a:pPr algn="r"/>
            <a:r>
              <a:rPr lang="en-US" sz="1000">
                <a:latin typeface="Helvetica" pitchFamily="2" charset="0"/>
              </a:rPr>
              <a:t>Space Administration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B594E2E-0F83-D4EA-3A92-85B34FEC7811}"/>
              </a:ext>
            </a:extLst>
          </p:cNvPr>
          <p:cNvCxnSpPr>
            <a:cxnSpLocks/>
          </p:cNvCxnSpPr>
          <p:nvPr/>
        </p:nvCxnSpPr>
        <p:spPr>
          <a:xfrm>
            <a:off x="9499295" y="-1180589"/>
            <a:ext cx="0" cy="8528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21749FD-82BC-240F-3935-B6D84CBFE13E}"/>
              </a:ext>
            </a:extLst>
          </p:cNvPr>
          <p:cNvSpPr txBox="1"/>
          <p:nvPr/>
        </p:nvSpPr>
        <p:spPr>
          <a:xfrm>
            <a:off x="3233654" y="4397411"/>
            <a:ext cx="6148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2023 AGU Fall Meeting </a:t>
            </a:r>
          </a:p>
          <a:p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San Francisco, CA ✦ 12 December 2023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F364F34-044D-9225-C291-4923923FFD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6549" y="264188"/>
            <a:ext cx="735163" cy="61393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876D7B1-4AA5-407D-2666-5CBA0FF3E6D0}"/>
              </a:ext>
            </a:extLst>
          </p:cNvPr>
          <p:cNvSpPr txBox="1"/>
          <p:nvPr/>
        </p:nvSpPr>
        <p:spPr>
          <a:xfrm>
            <a:off x="6707327" y="405928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>
                <a:latin typeface="Helvetica" pitchFamily="2" charset="0"/>
              </a:rPr>
              <a:t>National Aeronautics and </a:t>
            </a:r>
          </a:p>
          <a:p>
            <a:pPr algn="r"/>
            <a:r>
              <a:rPr lang="en-US" sz="900">
                <a:latin typeface="Helvetica" pitchFamily="2" charset="0"/>
              </a:rPr>
              <a:t>Space Administration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78A210C-F6A6-CD6B-EB64-960F4F84DDE1}"/>
              </a:ext>
            </a:extLst>
          </p:cNvPr>
          <p:cNvCxnSpPr>
            <a:cxnSpLocks/>
          </p:cNvCxnSpPr>
          <p:nvPr/>
        </p:nvCxnSpPr>
        <p:spPr>
          <a:xfrm>
            <a:off x="8247194" y="262708"/>
            <a:ext cx="0" cy="5956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3908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896" y="47378"/>
            <a:ext cx="8201790" cy="662512"/>
          </a:xfrm>
        </p:spPr>
        <p:txBody>
          <a:bodyPr>
            <a:noAutofit/>
          </a:bodyPr>
          <a:lstStyle/>
          <a:p>
            <a:r>
              <a:rPr lang="en-US" sz="3600" b="0" i="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CAPSTONE</a:t>
            </a:r>
            <a:endParaRPr lang="en-US" sz="36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6DD4CE-4FF9-1343-B4C6-56B112DB92F3}"/>
              </a:ext>
            </a:extLst>
          </p:cNvPr>
          <p:cNvSpPr txBox="1"/>
          <p:nvPr/>
        </p:nvSpPr>
        <p:spPr>
          <a:xfrm>
            <a:off x="7253504" y="4803545"/>
            <a:ext cx="1445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Credits: NASA</a:t>
            </a:r>
            <a:endParaRPr lang="en-US" sz="10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79FC72BC-9899-2443-89C1-1C910721ADFB}"/>
              </a:ext>
            </a:extLst>
          </p:cNvPr>
          <p:cNvSpPr txBox="1">
            <a:spLocks/>
          </p:cNvSpPr>
          <p:nvPr/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20" kern="1200">
                <a:solidFill>
                  <a:schemeClr val="bg1"/>
                </a:solidFill>
                <a:latin typeface="Helvetica"/>
                <a:ea typeface="+mn-ea"/>
                <a:cs typeface="Helvetic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9F2107-1728-CF4B-B9CE-67131BF2280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BB6A9242-7AB6-7FC3-6826-1EEDBABBE2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41" t="24954" r="2471" b="8516"/>
          <a:stretch/>
        </p:blipFill>
        <p:spPr>
          <a:xfrm>
            <a:off x="602809" y="781617"/>
            <a:ext cx="7938382" cy="393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70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34ADC5-ADDB-FC1F-067F-999B477085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54" t="11945" r="48438" b="4537"/>
          <a:stretch/>
        </p:blipFill>
        <p:spPr>
          <a:xfrm>
            <a:off x="0" y="672415"/>
            <a:ext cx="2651760" cy="412386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AB5A7F6-30ED-0A4F-B2B7-CAE7C42C4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874" y="217084"/>
            <a:ext cx="7610922" cy="411480"/>
          </a:xfrm>
        </p:spPr>
        <p:txBody>
          <a:bodyPr>
            <a:noAutofit/>
          </a:bodyPr>
          <a:lstStyle/>
          <a:p>
            <a:r>
              <a:rPr lang="en-US" sz="1800" b="0" i="0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Cislunar Autonomous Positioning System Technology Operations and Navigation Experiment</a:t>
            </a:r>
            <a:endParaRPr lang="en-US" sz="1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C66CBF-307A-AE1D-C09C-B52C2EA2F918}"/>
              </a:ext>
            </a:extLst>
          </p:cNvPr>
          <p:cNvSpPr txBox="1"/>
          <p:nvPr/>
        </p:nvSpPr>
        <p:spPr>
          <a:xfrm>
            <a:off x="144311" y="4471085"/>
            <a:ext cx="1531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CAPSTONE Spacecraft</a:t>
            </a:r>
          </a:p>
          <a:p>
            <a:r>
              <a:rPr lang="en-US" sz="1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Credit: NASA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F5F5B9-DE26-093D-D4FB-FEB999FB2D19}"/>
              </a:ext>
            </a:extLst>
          </p:cNvPr>
          <p:cNvSpPr txBox="1"/>
          <p:nvPr/>
        </p:nvSpPr>
        <p:spPr>
          <a:xfrm>
            <a:off x="2088774" y="938097"/>
            <a:ext cx="6765951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Ins="41148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Objectives</a:t>
            </a: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Demonstrate how to enter and function in a near rectilinear halo orbit around the Moon and demonstrate spacecraft-to-spacecraft navigation.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0EF82C-8D52-EE50-F6A7-7111AD8848EA}"/>
              </a:ext>
            </a:extLst>
          </p:cNvPr>
          <p:cNvSpPr txBox="1"/>
          <p:nvPr/>
        </p:nvSpPr>
        <p:spPr>
          <a:xfrm>
            <a:off x="2088774" y="1873868"/>
            <a:ext cx="6765951" cy="107721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Ins="41148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Timeline</a:t>
            </a: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Launched: June 28,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Arrived at Lunar Orbit: November 13,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 demonstration of two-way ranging with LRO: October 14, 2023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ACF830-8B51-DC5E-1BE0-A97449A68FD7}"/>
              </a:ext>
            </a:extLst>
          </p:cNvPr>
          <p:cNvSpPr txBox="1"/>
          <p:nvPr/>
        </p:nvSpPr>
        <p:spPr>
          <a:xfrm>
            <a:off x="2009984" y="4488715"/>
            <a:ext cx="5124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CAPSTONE in NASA’s Eyes Demonstration</a:t>
            </a:r>
            <a:endParaRPr 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773C07-F7E4-6B47-0D25-18415DBC2273}"/>
              </a:ext>
            </a:extLst>
          </p:cNvPr>
          <p:cNvSpPr txBox="1"/>
          <p:nvPr/>
        </p:nvSpPr>
        <p:spPr>
          <a:xfrm>
            <a:off x="2088773" y="3058181"/>
            <a:ext cx="6765951" cy="132343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Ins="41148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Spacecraft and Lunar Orbit</a:t>
            </a: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Size: 12-unit CubeSat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Dimensions and Weight: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Lunar Orbit: Within 1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000 miles of one lunar pole on its near pass and 43,500 miles from the other pole at its peak, every seven days</a:t>
            </a:r>
          </a:p>
        </p:txBody>
      </p:sp>
    </p:spTree>
    <p:extLst>
      <p:ext uri="{BB962C8B-B14F-4D97-AF65-F5344CB8AC3E}">
        <p14:creationId xmlns:p14="http://schemas.microsoft.com/office/powerpoint/2010/main" val="3993466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DAB3E9-92AE-7643-A4D7-75415820EF61}"/>
              </a:ext>
            </a:extLst>
          </p:cNvPr>
          <p:cNvSpPr/>
          <p:nvPr/>
        </p:nvSpPr>
        <p:spPr>
          <a:xfrm>
            <a:off x="0" y="0"/>
            <a:ext cx="9144000" cy="54864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lang="en-US" sz="3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F1D619D-A8A9-774D-A626-FDAEAEFD9302}"/>
              </a:ext>
            </a:extLst>
          </p:cNvPr>
          <p:cNvCxnSpPr/>
          <p:nvPr/>
        </p:nvCxnSpPr>
        <p:spPr>
          <a:xfrm>
            <a:off x="0" y="789768"/>
            <a:ext cx="90937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B191856-DC84-3947-9390-86FFFF345A39}"/>
              </a:ext>
            </a:extLst>
          </p:cNvPr>
          <p:cNvCxnSpPr/>
          <p:nvPr/>
        </p:nvCxnSpPr>
        <p:spPr>
          <a:xfrm>
            <a:off x="-68639" y="4196120"/>
            <a:ext cx="909370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F244E3E-BFA4-924A-AA86-E24034690D4D}"/>
              </a:ext>
            </a:extLst>
          </p:cNvPr>
          <p:cNvCxnSpPr/>
          <p:nvPr/>
        </p:nvCxnSpPr>
        <p:spPr>
          <a:xfrm>
            <a:off x="8417071" y="175780"/>
            <a:ext cx="2" cy="439460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eatballVECTOR.eps">
            <a:extLst>
              <a:ext uri="{FF2B5EF4-FFF2-40B4-BE49-F238E27FC236}">
                <a16:creationId xmlns:a16="http://schemas.microsoft.com/office/drawing/2014/main" id="{AC8A68C6-4842-F54B-A6D9-0D43928C2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877" y="163914"/>
            <a:ext cx="520453" cy="44923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0D72725-32A8-2C46-885D-3A9E605BAA87}"/>
              </a:ext>
            </a:extLst>
          </p:cNvPr>
          <p:cNvSpPr/>
          <p:nvPr/>
        </p:nvSpPr>
        <p:spPr>
          <a:xfrm>
            <a:off x="5707123" y="286123"/>
            <a:ext cx="268571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>
                <a:solidFill>
                  <a:schemeClr val="bg1"/>
                </a:solidFill>
                <a:latin typeface="Helvetica"/>
              </a:rPr>
              <a:t>National Aeronautics and Space Administration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DDD7C9-96F6-6140-9E64-44E55547F501}"/>
              </a:ext>
            </a:extLst>
          </p:cNvPr>
          <p:cNvSpPr txBox="1"/>
          <p:nvPr/>
        </p:nvSpPr>
        <p:spPr>
          <a:xfrm>
            <a:off x="160903" y="4933489"/>
            <a:ext cx="11957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www.nasa.gov</a:t>
            </a:r>
            <a:endParaRPr lang="en-US" sz="12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DA04F5-A9B5-5C9D-34A1-B52047BF4312}"/>
              </a:ext>
            </a:extLst>
          </p:cNvPr>
          <p:cNvSpPr txBox="1"/>
          <p:nvPr/>
        </p:nvSpPr>
        <p:spPr>
          <a:xfrm>
            <a:off x="6171685" y="2764817"/>
            <a:ext cx="27466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2024 AGU Fall Meeting</a:t>
            </a:r>
          </a:p>
          <a:p>
            <a:r>
              <a:rPr lang="en-US" sz="20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San Francisco, CA</a:t>
            </a:r>
          </a:p>
          <a:p>
            <a:endParaRPr lang="en-US" sz="2000" b="1" i="1" dirty="0">
              <a:solidFill>
                <a:schemeClr val="tx2">
                  <a:lumMod val="20000"/>
                  <a:lumOff val="8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2000" b="1" i="1" dirty="0">
                <a:solidFill>
                  <a:schemeClr val="tx2">
                    <a:lumMod val="20000"/>
                    <a:lumOff val="8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 December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B6E746-BF37-D994-A535-074B43E8DB2D}"/>
              </a:ext>
            </a:extLst>
          </p:cNvPr>
          <p:cNvSpPr txBox="1"/>
          <p:nvPr/>
        </p:nvSpPr>
        <p:spPr>
          <a:xfrm>
            <a:off x="3777862" y="4675913"/>
            <a:ext cx="524720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Craig D. Burkhard, Ph.D.</a:t>
            </a:r>
            <a:endParaRPr lang="en-US" sz="1350" i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/>
            <a:r>
              <a:rPr lang="en-US" sz="1350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Deputy Director, NASA Small Spacecraft Systems Virtual Institute </a:t>
            </a:r>
          </a:p>
          <a:p>
            <a:pPr algn="r"/>
            <a:r>
              <a:rPr lang="en-US" sz="1350" i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www.nasa.gov</a:t>
            </a:r>
            <a:r>
              <a:rPr lang="en-US" sz="135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/</a:t>
            </a:r>
            <a:r>
              <a:rPr lang="en-US" sz="1350" i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smallsat</a:t>
            </a:r>
            <a:r>
              <a:rPr lang="en-US" sz="1350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-institute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7792D4-D935-F43B-8825-047547CB5C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3009" r="1217" b="4000"/>
          <a:stretch/>
        </p:blipFill>
        <p:spPr>
          <a:xfrm>
            <a:off x="103619" y="867387"/>
            <a:ext cx="6051982" cy="32046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311F22-B994-46BD-7ABC-DD758785CDD2}"/>
              </a:ext>
            </a:extLst>
          </p:cNvPr>
          <p:cNvSpPr txBox="1"/>
          <p:nvPr/>
        </p:nvSpPr>
        <p:spPr>
          <a:xfrm>
            <a:off x="6171685" y="1461713"/>
            <a:ext cx="29220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Select Online Tool Demonstration </a:t>
            </a:r>
          </a:p>
        </p:txBody>
      </p:sp>
    </p:spTree>
    <p:extLst>
      <p:ext uri="{BB962C8B-B14F-4D97-AF65-F5344CB8AC3E}">
        <p14:creationId xmlns:p14="http://schemas.microsoft.com/office/powerpoint/2010/main" val="2409782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C2C3141A-E8BD-7C09-E259-8B2CE0211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919F2107-1728-CF4B-B9CE-67131BF2280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pic>
        <p:nvPicPr>
          <p:cNvPr id="2" name="Picture 1" descr="A poster of planets and sun&#10;&#10;Description automatically generated with medium confidence">
            <a:extLst>
              <a:ext uri="{FF2B5EF4-FFF2-40B4-BE49-F238E27FC236}">
                <a16:creationId xmlns:a16="http://schemas.microsoft.com/office/drawing/2014/main" id="{F84EE342-DBE8-98B1-D5AB-C69D6F28E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265920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40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413426" y="-46168"/>
            <a:ext cx="6855080" cy="560050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venir Light"/>
                <a:ea typeface="+mj-ea"/>
                <a:cs typeface="+mj-cs"/>
              </a:defRPr>
            </a:lvl1pPr>
          </a:lstStyle>
          <a:p>
            <a:pPr defTabSz="411480">
              <a:spcAft>
                <a:spcPts val="900"/>
              </a:spcAft>
            </a:pPr>
            <a:r>
              <a:rPr lang="en-US" sz="3240" dirty="0">
                <a:solidFill>
                  <a:srgbClr val="C6D9F1"/>
                </a:solidFill>
                <a:latin typeface="Helvetica Neue" panose="02000503000000020004"/>
                <a:cs typeface="Helvetica Neue Light"/>
              </a:rPr>
              <a:t>Small Satellite Search Resources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75A2BB-70D2-4C3F-86EB-F4B72A145BF6}"/>
              </a:ext>
            </a:extLst>
          </p:cNvPr>
          <p:cNvSpPr/>
          <p:nvPr/>
        </p:nvSpPr>
        <p:spPr>
          <a:xfrm>
            <a:off x="8227750" y="4816098"/>
            <a:ext cx="300082" cy="2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0332"/>
            <a:r>
              <a:rPr lang="en-US" sz="810" dirty="0">
                <a:solidFill>
                  <a:prstClr val="white"/>
                </a:solidFill>
                <a:latin typeface="Arial"/>
              </a:rPr>
              <a:t>18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1E6FE-6594-6649-BB96-235E0A8BF1EC}"/>
              </a:ext>
            </a:extLst>
          </p:cNvPr>
          <p:cNvSpPr/>
          <p:nvPr/>
        </p:nvSpPr>
        <p:spPr>
          <a:xfrm>
            <a:off x="457200" y="5023847"/>
            <a:ext cx="8229600" cy="136576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rgbClr val="FEFF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1480"/>
            <a:endParaRPr lang="en-US" sz="162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4CACC5-FCD5-7B5C-023A-F952913783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8" r="2459" b="2491"/>
          <a:stretch/>
        </p:blipFill>
        <p:spPr>
          <a:xfrm>
            <a:off x="240295" y="531534"/>
            <a:ext cx="4246638" cy="23280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77B047-CB95-F4CD-4C71-DE101ECC9B6E}"/>
              </a:ext>
            </a:extLst>
          </p:cNvPr>
          <p:cNvSpPr txBox="1"/>
          <p:nvPr/>
        </p:nvSpPr>
        <p:spPr>
          <a:xfrm>
            <a:off x="1218781" y="2844645"/>
            <a:ext cx="2529860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11480"/>
            <a:r>
              <a:rPr lang="en-US" sz="162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https://s3vi.ndc.nasa.gov/</a:t>
            </a:r>
            <a:endParaRPr lang="en-US" sz="162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FAA304-695D-1786-2611-E9A7668E9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3369" y="2198918"/>
            <a:ext cx="4030103" cy="23425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9FB7DC-175E-F189-C02B-4FABF2E893C3}"/>
              </a:ext>
            </a:extLst>
          </p:cNvPr>
          <p:cNvSpPr txBox="1"/>
          <p:nvPr/>
        </p:nvSpPr>
        <p:spPr>
          <a:xfrm>
            <a:off x="5499018" y="4509508"/>
            <a:ext cx="3424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1480"/>
            <a:r>
              <a:rPr lang="en-US" sz="1600" dirty="0">
                <a:latin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https://s3vi.ndc.nasa.gov/ssri-kb</a:t>
            </a:r>
            <a:r>
              <a:rPr lang="en-US" sz="1440" dirty="0">
                <a:solidFill>
                  <a:srgbClr val="0000FF"/>
                </a:solidFill>
                <a:latin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 sz="1620" dirty="0">
              <a:solidFill>
                <a:prstClr val="white"/>
              </a:solidFill>
              <a:latin typeface="Avenir Light"/>
              <a:cs typeface="Avenir 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ECF927-6E80-C298-26AF-C0C677CA8DF6}"/>
              </a:ext>
            </a:extLst>
          </p:cNvPr>
          <p:cNvSpPr txBox="1"/>
          <p:nvPr/>
        </p:nvSpPr>
        <p:spPr>
          <a:xfrm>
            <a:off x="4767943" y="480274"/>
            <a:ext cx="424663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 defTabSz="41148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prstClr val="white"/>
                </a:solidFill>
                <a:latin typeface="Avenir Light"/>
                <a:cs typeface="Avenir Light"/>
              </a:rPr>
              <a:t>Leverage knowledge from the </a:t>
            </a:r>
            <a:r>
              <a:rPr lang="en-US" sz="1800" dirty="0" err="1">
                <a:solidFill>
                  <a:prstClr val="white"/>
                </a:solidFill>
                <a:latin typeface="Avenir Light"/>
                <a:cs typeface="Avenir Light"/>
              </a:rPr>
              <a:t>SmallSat</a:t>
            </a:r>
            <a:r>
              <a:rPr lang="en-US" sz="1800" dirty="0">
                <a:solidFill>
                  <a:prstClr val="white"/>
                </a:solidFill>
                <a:latin typeface="Avenir Light"/>
                <a:cs typeface="Avenir Light"/>
              </a:rPr>
              <a:t> Community</a:t>
            </a:r>
          </a:p>
          <a:p>
            <a:pPr marL="257175" indent="-257175" defTabSz="41148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prstClr val="white"/>
                </a:solidFill>
                <a:latin typeface="Avenir Light"/>
                <a:cs typeface="Avenir Light"/>
              </a:rPr>
              <a:t>Free, publicly available tool targeting </a:t>
            </a:r>
            <a:r>
              <a:rPr lang="en-US" sz="1800" dirty="0" err="1">
                <a:solidFill>
                  <a:prstClr val="white"/>
                </a:solidFill>
                <a:latin typeface="Avenir Light"/>
                <a:cs typeface="Avenir Light"/>
              </a:rPr>
              <a:t>SmallSat</a:t>
            </a:r>
            <a:r>
              <a:rPr lang="en-US" sz="1800" dirty="0">
                <a:solidFill>
                  <a:prstClr val="white"/>
                </a:solidFill>
                <a:latin typeface="Avenir Light"/>
                <a:cs typeface="Avenir Light"/>
              </a:rPr>
              <a:t> mission successes</a:t>
            </a:r>
          </a:p>
          <a:p>
            <a:pPr marL="257175" indent="-257175" defTabSz="41148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prstClr val="white"/>
                </a:solidFill>
                <a:latin typeface="Avenir Light"/>
                <a:cs typeface="Avenir Light"/>
              </a:rPr>
              <a:t>Go-to starting place for information on a broad range of topics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085E8F-F8AD-EBFA-3FB4-0B48C13C2E65}"/>
              </a:ext>
            </a:extLst>
          </p:cNvPr>
          <p:cNvSpPr txBox="1"/>
          <p:nvPr/>
        </p:nvSpPr>
        <p:spPr>
          <a:xfrm>
            <a:off x="183197" y="3181629"/>
            <a:ext cx="46010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 defTabSz="411480">
              <a:buFont typeface="Arial" panose="020B0604020202020204" pitchFamily="34" charset="0"/>
              <a:buChar char="•"/>
            </a:pPr>
            <a:r>
              <a:rPr lang="en-US" dirty="0">
                <a:latin typeface="Titillium Web" panose="00000500000000000000" pitchFamily="2" charset="0"/>
              </a:rPr>
              <a:t>D</a:t>
            </a:r>
            <a:r>
              <a:rPr lang="en-US" b="0" i="0" dirty="0">
                <a:effectLst/>
                <a:latin typeface="Titillium Web" panose="00000500000000000000" pitchFamily="2" charset="0"/>
              </a:rPr>
              <a:t>isseminate small spacecraft knowledge for the benefit of the community</a:t>
            </a:r>
            <a:endParaRPr lang="en-US" sz="1800" dirty="0">
              <a:solidFill>
                <a:prstClr val="white"/>
              </a:solidFill>
              <a:latin typeface="Avenir Light"/>
              <a:cs typeface="Avenir Light"/>
            </a:endParaRPr>
          </a:p>
          <a:p>
            <a:pPr marL="257175" indent="-257175" defTabSz="41148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prstClr val="white"/>
                </a:solidFill>
                <a:latin typeface="Avenir Light"/>
                <a:cs typeface="Avenir Light"/>
              </a:rPr>
              <a:t>Free, publicly available tool targeting </a:t>
            </a:r>
            <a:r>
              <a:rPr lang="en-US" sz="1800" dirty="0" err="1">
                <a:solidFill>
                  <a:prstClr val="white"/>
                </a:solidFill>
                <a:latin typeface="Avenir Light"/>
                <a:cs typeface="Avenir Light"/>
              </a:rPr>
              <a:t>SmallSat</a:t>
            </a:r>
            <a:r>
              <a:rPr lang="en-US" sz="1800" dirty="0">
                <a:solidFill>
                  <a:prstClr val="white"/>
                </a:solidFill>
                <a:latin typeface="Avenir Light"/>
                <a:cs typeface="Avenir Light"/>
              </a:rPr>
              <a:t> </a:t>
            </a:r>
            <a:r>
              <a:rPr lang="en-US" dirty="0">
                <a:solidFill>
                  <a:prstClr val="white"/>
                </a:solidFill>
                <a:latin typeface="Avenir Light"/>
                <a:cs typeface="Avenir Light"/>
              </a:rPr>
              <a:t>internal and external databases</a:t>
            </a:r>
          </a:p>
          <a:p>
            <a:pPr marL="257175" indent="-257175" defTabSz="41148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prstClr val="white"/>
                </a:solidFill>
                <a:latin typeface="Avenir Light"/>
                <a:cs typeface="Avenir Light"/>
              </a:rPr>
              <a:t>C</a:t>
            </a:r>
            <a:r>
              <a:rPr lang="en-US" dirty="0">
                <a:solidFill>
                  <a:prstClr val="white"/>
                </a:solidFill>
                <a:latin typeface="Avenir Light"/>
                <a:cs typeface="Avenir Light"/>
              </a:rPr>
              <a:t>urrently contains ~38,000 records</a:t>
            </a:r>
            <a:endParaRPr lang="en-US" sz="1800" dirty="0">
              <a:solidFill>
                <a:prstClr val="white"/>
              </a:solidFill>
              <a:latin typeface="Avenir Light"/>
              <a:cs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2546504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545409" y="-46168"/>
            <a:ext cx="6684542" cy="560050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venir Light"/>
                <a:ea typeface="+mj-ea"/>
                <a:cs typeface="+mj-cs"/>
              </a:defRPr>
            </a:lvl1pPr>
          </a:lstStyle>
          <a:p>
            <a:pPr algn="l" defTabSz="411480">
              <a:spcAft>
                <a:spcPts val="900"/>
              </a:spcAft>
            </a:pPr>
            <a:r>
              <a:rPr lang="en-US" sz="3240" dirty="0">
                <a:solidFill>
                  <a:srgbClr val="C6D9F1"/>
                </a:solidFill>
                <a:latin typeface="Helvetica Neue" panose="02000503000000020004"/>
                <a:cs typeface="Helvetica Neue Light"/>
              </a:rPr>
              <a:t>Questions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013BC2-E8B5-4E3F-B9E6-2800486A1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783" y="805665"/>
            <a:ext cx="1237738" cy="12377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9704C0-7315-4174-8163-69ECFB101E7F}"/>
              </a:ext>
            </a:extLst>
          </p:cNvPr>
          <p:cNvSpPr txBox="1"/>
          <p:nvPr/>
        </p:nvSpPr>
        <p:spPr>
          <a:xfrm>
            <a:off x="389963" y="2074032"/>
            <a:ext cx="1910699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1480"/>
            <a:r>
              <a:rPr lang="en-US" sz="1620" dirty="0">
                <a:solidFill>
                  <a:prstClr val="white"/>
                </a:solidFill>
                <a:latin typeface="Avenir Light"/>
                <a:cs typeface="Avenir Light"/>
              </a:rPr>
              <a:t>FLEET CHART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C4EF1A-1218-4613-8F2A-41428303E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7818" y="817560"/>
            <a:ext cx="1237739" cy="12377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77AA95-C9C1-497F-BE35-FE136A219C68}"/>
              </a:ext>
            </a:extLst>
          </p:cNvPr>
          <p:cNvSpPr txBox="1"/>
          <p:nvPr/>
        </p:nvSpPr>
        <p:spPr>
          <a:xfrm>
            <a:off x="1957164" y="2042595"/>
            <a:ext cx="191069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1480"/>
            <a:r>
              <a:rPr lang="en-US" sz="1620" dirty="0">
                <a:solidFill>
                  <a:prstClr val="white"/>
                </a:solidFill>
                <a:latin typeface="Avenir Light"/>
                <a:cs typeface="Avenir Light"/>
              </a:rPr>
              <a:t>INFORMATION SEARCH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3DCE19-A672-46C9-998F-73DEFCDB3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1507" y="785208"/>
            <a:ext cx="1272506" cy="12725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F6CB87A-B4D0-4237-848A-0EB4B5F9ACEF}"/>
              </a:ext>
            </a:extLst>
          </p:cNvPr>
          <p:cNvSpPr txBox="1"/>
          <p:nvPr/>
        </p:nvSpPr>
        <p:spPr>
          <a:xfrm>
            <a:off x="3558807" y="2049751"/>
            <a:ext cx="191069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1480"/>
            <a:r>
              <a:rPr lang="en-US" sz="1620" dirty="0">
                <a:solidFill>
                  <a:prstClr val="white"/>
                </a:solidFill>
                <a:latin typeface="Avenir Light"/>
                <a:cs typeface="Avenir Light"/>
              </a:rPr>
              <a:t>2022 SMALLSAT STATE OF THE ART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389B13-850C-47C8-8543-2A6E264C9B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7419" y="770896"/>
            <a:ext cx="1272506" cy="12725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62CB465-9845-4725-AB6B-C7793054934C}"/>
              </a:ext>
            </a:extLst>
          </p:cNvPr>
          <p:cNvSpPr txBox="1"/>
          <p:nvPr/>
        </p:nvSpPr>
        <p:spPr>
          <a:xfrm>
            <a:off x="5203386" y="2055674"/>
            <a:ext cx="191069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1480"/>
            <a:r>
              <a:rPr lang="en-US" sz="1620" dirty="0">
                <a:solidFill>
                  <a:prstClr val="white"/>
                </a:solidFill>
                <a:latin typeface="Avenir Light"/>
                <a:cs typeface="Avenir Light"/>
              </a:rPr>
              <a:t>SSRI KNOWLEDGE BASE TOOL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E90F8D9-650B-48D5-B631-3360360756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4020" y="769898"/>
            <a:ext cx="1272507" cy="127250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1D4DDC0-66BF-4AFD-8CB0-0787719B81EC}"/>
              </a:ext>
            </a:extLst>
          </p:cNvPr>
          <p:cNvSpPr txBox="1"/>
          <p:nvPr/>
        </p:nvSpPr>
        <p:spPr>
          <a:xfrm>
            <a:off x="6822603" y="2005704"/>
            <a:ext cx="1910699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1480"/>
            <a:r>
              <a:rPr lang="en-US" sz="1620" dirty="0">
                <a:solidFill>
                  <a:prstClr val="white"/>
                </a:solidFill>
                <a:latin typeface="Avenir Light"/>
                <a:cs typeface="Avenir Light"/>
              </a:rPr>
              <a:t>COMMUNITY </a:t>
            </a:r>
          </a:p>
          <a:p>
            <a:pPr algn="ctr" defTabSz="411480"/>
            <a:r>
              <a:rPr lang="en-US" sz="1620" dirty="0">
                <a:solidFill>
                  <a:prstClr val="white"/>
                </a:solidFill>
                <a:latin typeface="Avenir Light"/>
                <a:cs typeface="Avenir Light"/>
              </a:rPr>
              <a:t>OF PRACTICE WEBINAR SERIES</a:t>
            </a:r>
          </a:p>
        </p:txBody>
      </p:sp>
    </p:spTree>
    <p:extLst>
      <p:ext uri="{BB962C8B-B14F-4D97-AF65-F5344CB8AC3E}">
        <p14:creationId xmlns:p14="http://schemas.microsoft.com/office/powerpoint/2010/main" val="3142396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3631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 xmlns="7bb0c73d-aac2-4d90-9304-0cef3268e164" xsi:nil="true"/>
    <TaxCatchAll xmlns="d900e117-17a0-4b24-9e47-511ef1d02c43" xsi:nil="true"/>
    <Data_x0020_Categorization xmlns="d900e117-17a0-4b24-9e47-511ef1d02c43" xsi:nil="true"/>
    <lcf76f155ced4ddcb4097134ff3c332f xmlns="7bb0c73d-aac2-4d90-9304-0cef3268e164">
      <Terms xmlns="http://schemas.microsoft.com/office/infopath/2007/PartnerControls"/>
    </lcf76f155ced4ddcb4097134ff3c332f>
    <SharedWithUsers xmlns="99c7c3cf-5a2b-4818-9c71-301ab410e3bc">
      <UserInfo>
        <DisplayName>Hunter, Roger C. (ARC-P)</DisplayName>
        <AccountId>22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DBDC61403394EAA63AE97D6A62752" ma:contentTypeVersion="18" ma:contentTypeDescription="Create a new document." ma:contentTypeScope="" ma:versionID="910b10d47eb66ae887dd46951873f652">
  <xsd:schema xmlns:xsd="http://www.w3.org/2001/XMLSchema" xmlns:xs="http://www.w3.org/2001/XMLSchema" xmlns:p="http://schemas.microsoft.com/office/2006/metadata/properties" xmlns:ns2="7bb0c73d-aac2-4d90-9304-0cef3268e164" xmlns:ns3="99c7c3cf-5a2b-4818-9c71-301ab410e3bc" xmlns:ns4="d900e117-17a0-4b24-9e47-511ef1d02c43" targetNamespace="http://schemas.microsoft.com/office/2006/metadata/properties" ma:root="true" ma:fieldsID="29ecd2a8fbc280e4487197355e0ae623" ns2:_="" ns3:_="" ns4:_="">
    <xsd:import namespace="7bb0c73d-aac2-4d90-9304-0cef3268e164"/>
    <xsd:import namespace="99c7c3cf-5a2b-4818-9c71-301ab410e3bc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4:Data_x0020_Categorization" minOccurs="0"/>
                <xsd:element ref="ns2:Not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b0c73d-aac2-4d90-9304-0cef3268e1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Note" ma:index="19" nillable="true" ma:displayName="Note" ma:format="Dropdown" ma:internalName="Not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7c3cf-5a2b-4818-9c71-301ab410e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Data_x0020_Categorization" ma:index="18" nillable="true" ma:displayName="Data Categorization" ma:description="This column is for noting what type of file is being stored so items are clearly marked. Please note that for something to be considered  for &quot;Public Release&quot; it must go through for Center Export Control Representative. And if you have questions about data classifications or want to have your data reviewed, visit: https://nasa.sharepoint.com/sites/privacy" ma:format="Dropdown" ma:internalName="Data_x0020_Categorization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NASA Internal"/>
                        <xsd:enumeration value="ITAR/EAR...CUI: Export Control"/>
                        <xsd:enumeration value="CUI: General Proprietary Business Information"/>
                        <xsd:enumeration value="CUI: Emergency Management"/>
                        <xsd:enumeration value="CUI: General Financial Information"/>
                        <xsd:enumeration value="CUI: General Critical Infrastructure Information"/>
                        <xsd:enumeration value="CUI: Internal Personnel Rules/Practice"/>
                        <xsd:enumeration value="CUI: Investigation"/>
                        <xsd:enumeration value="CUI: Information Systems Vulnerability Information"/>
                        <xsd:enumeration value="CUI: Patent Application"/>
                        <xsd:enumeration value="Sensitive PII...CUI: General Privacy"/>
                        <xsd:enumeration value="SBU: Company Proprietary Information"/>
                        <xsd:enumeration value="SBU: Financial Institution Information"/>
                        <xsd:enumeration value="SBU"/>
                        <xsd:enumeration value="EAR"/>
                        <xsd:enumeration value="ITAR"/>
                        <xsd:enumeration value="CUI"/>
                        <xsd:enumeration value="CUI//SP-PROCURE"/>
                        <xsd:enumeration value="CUI//SP-PROPIN"/>
                        <xsd:enumeration value="CUI//SP-EXPT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TaxCatchAll" ma:index="22" nillable="true" ma:displayName="Taxonomy Catch All Column" ma:hidden="true" ma:list="{c0724002-d4db-44ac-8776-594a50b3999b}" ma:internalName="TaxCatchAll" ma:showField="CatchAllData" ma:web="99c7c3cf-5a2b-4818-9c71-301ab410e3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F01276-647C-4137-B133-821AA74229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F138A9-95CD-4AB8-9D83-C7F8F90C37F8}">
  <ds:schemaRefs>
    <ds:schemaRef ds:uri="7bb0c73d-aac2-4d90-9304-0cef3268e164"/>
    <ds:schemaRef ds:uri="99c7c3cf-5a2b-4818-9c71-301ab410e3bc"/>
    <ds:schemaRef ds:uri="d900e117-17a0-4b24-9e47-511ef1d02c43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2D38D65-A673-4139-BF53-D040F1AEFAB3}">
  <ds:schemaRefs>
    <ds:schemaRef ds:uri="7bb0c73d-aac2-4d90-9304-0cef3268e164"/>
    <ds:schemaRef ds:uri="99c7c3cf-5a2b-4818-9c71-301ab410e3bc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328</Words>
  <Application>Microsoft Macintosh PowerPoint</Application>
  <PresentationFormat>On-screen Show (16:9)</PresentationFormat>
  <Paragraphs>65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55 Helvetica Roman</vt:lpstr>
      <vt:lpstr>Arial</vt:lpstr>
      <vt:lpstr>Avenir Light</vt:lpstr>
      <vt:lpstr>Calibri</vt:lpstr>
      <vt:lpstr>Helvetica</vt:lpstr>
      <vt:lpstr>Helvetica Neue</vt:lpstr>
      <vt:lpstr>Helvetica Neue Light</vt:lpstr>
      <vt:lpstr>Helvetica Neue Medium</vt:lpstr>
      <vt:lpstr>Helvetica Neue Medium</vt:lpstr>
      <vt:lpstr>Lucida Grande</vt:lpstr>
      <vt:lpstr>Titillium Web</vt:lpstr>
      <vt:lpstr>Office Theme</vt:lpstr>
      <vt:lpstr>Space Technology Mission Directorate Small Spacecraft Technology </vt:lpstr>
      <vt:lpstr>CAPSTONE</vt:lpstr>
      <vt:lpstr>Cislunar Autonomous Positioning System Technology Operations and Navigation Experiment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Hunter, Roger C. (ARC-P)</dc:creator>
  <cp:lastModifiedBy>Fishman, Julianna L. (ARC-PX)[MILLENNIUM ENGINEERING &amp; INTEGRATION CO]</cp:lastModifiedBy>
  <cp:revision>10</cp:revision>
  <dcterms:created xsi:type="dcterms:W3CDTF">2020-04-11T17:09:31Z</dcterms:created>
  <dcterms:modified xsi:type="dcterms:W3CDTF">2023-12-06T18:19:15Z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0x010100E83DBDC61403394EAA63AE97D6A62752</vt:lpwstr>
  </property>
  <property fmtid="{D5CDD505-2E9C-101B-9397-08002B2CF9AE}" pid="3" name="MediaServiceImageTags">
    <vt:lpwstr/>
  </property>
</Properties>
</file>