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1694" r:id="rId2"/>
    <p:sldId id="1732" r:id="rId3"/>
    <p:sldId id="1774" r:id="rId4"/>
    <p:sldId id="1780" r:id="rId5"/>
    <p:sldId id="1779" r:id="rId6"/>
    <p:sldId id="1782" r:id="rId7"/>
    <p:sldId id="1776" r:id="rId8"/>
    <p:sldId id="1781" r:id="rId9"/>
    <p:sldId id="1775" r:id="rId10"/>
    <p:sldId id="1770" r:id="rId11"/>
    <p:sldId id="1771" r:id="rId12"/>
    <p:sldId id="1784" r:id="rId13"/>
    <p:sldId id="1777" r:id="rId14"/>
    <p:sldId id="1772" r:id="rId15"/>
    <p:sldId id="1778" r:id="rId16"/>
    <p:sldId id="1745" r:id="rId17"/>
    <p:sldId id="1758" r:id="rId1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1B1AB05-53E7-F64E-9B6E-0466CBC701C3}">
          <p14:sldIdLst>
            <p14:sldId id="1694"/>
            <p14:sldId id="1732"/>
            <p14:sldId id="1774"/>
            <p14:sldId id="1780"/>
            <p14:sldId id="1779"/>
            <p14:sldId id="1782"/>
            <p14:sldId id="1776"/>
            <p14:sldId id="1781"/>
            <p14:sldId id="1775"/>
            <p14:sldId id="1770"/>
            <p14:sldId id="1771"/>
            <p14:sldId id="1784"/>
            <p14:sldId id="1777"/>
            <p14:sldId id="1772"/>
            <p14:sldId id="1778"/>
            <p14:sldId id="1745"/>
            <p14:sldId id="1758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5AE1"/>
    <a:srgbClr val="F80017"/>
    <a:srgbClr val="F18056"/>
    <a:srgbClr val="444CCB"/>
    <a:srgbClr val="D3090A"/>
    <a:srgbClr val="FF22EE"/>
    <a:srgbClr val="800000"/>
    <a:srgbClr val="00B033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16" autoAdjust="0"/>
    <p:restoredTop sz="98178" autoAdjust="0"/>
  </p:normalViewPr>
  <p:slideViewPr>
    <p:cSldViewPr snapToGrid="0">
      <p:cViewPr varScale="1">
        <p:scale>
          <a:sx n="246" d="100"/>
          <a:sy n="246" d="100"/>
        </p:scale>
        <p:origin x="192" y="32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5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29" d="100"/>
          <a:sy n="129" d="100"/>
        </p:scale>
        <p:origin x="5936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DE90B83-E345-4856-AEA2-35E0B41B8E7C}" type="datetime1">
              <a:rPr lang="en-US"/>
              <a:pPr/>
              <a:t>12/13/23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40C096-BC5A-4292-8C70-B1EE8A6566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702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252DC2EB-6F82-418A-83B5-FF53ED322D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10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39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51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53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19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04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4" y="1016000"/>
            <a:ext cx="11453284" cy="5453062"/>
          </a:xfrm>
        </p:spPr>
        <p:txBody>
          <a:bodyPr/>
          <a:lstStyle>
            <a:lvl1pPr>
              <a:defRPr sz="2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E64E96B5-6276-A74E-A3A7-1D5F525DC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23333" y="304800"/>
            <a:ext cx="11453284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ctr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AC7DDB88-051E-C049-8940-D9018F847C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89004" y="6469063"/>
            <a:ext cx="1189567" cy="38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B2D4379-E161-47CD-B0C9-1B70C6F881DE}" type="slidenum">
              <a:rPr lang="en-US" smtClean="0"/>
              <a:pPr/>
              <a:t>‹#›</a:t>
            </a:fld>
            <a:endParaRPr lang="en-US" b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448DC-6DEC-1F41-A3E2-2E3107AEBE5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42384" y="966788"/>
            <a:ext cx="10293349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0070C0"/>
                </a:gs>
                <a:gs pos="9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EE334056-B3C1-FE49-B8D9-2C92FF0AE1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7376" y="6469061"/>
            <a:ext cx="2107823" cy="38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FF0000"/>
                </a:solidFill>
                <a:latin typeface="Arial" panose="020B0604020202020204" pitchFamily="34" charset="0"/>
                <a:ea typeface="ＭＳ Ｐゴシック" pitchFamily="-111" charset="-128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9pPr>
          </a:lstStyle>
          <a:p>
            <a:r>
              <a:rPr lang="en-US" b="0" dirty="0"/>
              <a:t>2024 AIAA SciTech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5A68B-4E91-4A2E-B045-F9D69D1228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999507-6FD4-43BA-966F-CA1DDF24C4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E9EE35-1C23-4666-BE6C-0E31FCA6D8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F10F1-C2AF-4EC0-8EC9-6A7162A9E5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FA592-E07B-40EE-9E8C-0F42AECB3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4474D-81E4-4E7B-805D-81388FC7BA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735CA-354B-44C3-8BE6-82841C18F4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D16886-AC18-46F4-A8D8-44D5BF8EB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66700"/>
            <a:ext cx="2895600" cy="5995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66700"/>
            <a:ext cx="8483600" cy="5995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DED230-0D99-450A-A45D-2754FDC201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1" y="4114800"/>
            <a:ext cx="11571817" cy="2147888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84B7AB-FDBA-42EB-B1F7-D8FBE2A26E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059122-49D2-4F71-B9BB-3083C777DE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1">
            <a:extLst>
              <a:ext uri="{FF2B5EF4-FFF2-40B4-BE49-F238E27FC236}">
                <a16:creationId xmlns:a16="http://schemas.microsoft.com/office/drawing/2014/main" id="{EDE63687-AC27-2C4F-A4C0-57CD11F32B1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74651" y="100019"/>
            <a:ext cx="11432116" cy="6389695"/>
            <a:chOff x="217" y="39"/>
            <a:chExt cx="5401" cy="4025"/>
          </a:xfrm>
        </p:grpSpPr>
        <p:sp>
          <p:nvSpPr>
            <p:cNvPr id="9" name="AutoShape 22">
              <a:extLst>
                <a:ext uri="{FF2B5EF4-FFF2-40B4-BE49-F238E27FC236}">
                  <a16:creationId xmlns:a16="http://schemas.microsoft.com/office/drawing/2014/main" id="{B273B97F-3C6E-4349-AB5D-0BFD89311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" y="148"/>
              <a:ext cx="5401" cy="3916"/>
            </a:xfrm>
            <a:prstGeom prst="roundRect">
              <a:avLst>
                <a:gd name="adj" fmla="val 23"/>
              </a:avLst>
            </a:prstGeom>
            <a:solidFill>
              <a:schemeClr val="bg1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>
              <a:outerShdw dist="35921" dir="2700000" algn="ctr" rotWithShape="0">
                <a:srgbClr val="727272">
                  <a:alpha val="74997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000" b="1">
                <a:latin typeface="Helvetica" pitchFamily="-108" charset="0"/>
                <a:ea typeface="+mn-ea"/>
              </a:endParaRPr>
            </a:p>
          </p:txBody>
        </p:sp>
        <p:sp>
          <p:nvSpPr>
            <p:cNvPr id="10" name="Text Box 24">
              <a:extLst>
                <a:ext uri="{FF2B5EF4-FFF2-40B4-BE49-F238E27FC236}">
                  <a16:creationId xmlns:a16="http://schemas.microsoft.com/office/drawing/2014/main" id="{3FE52318-F253-F84C-ABB3-F8C720081C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0" y="39"/>
              <a:ext cx="1038" cy="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37931725" indent="-37474525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algn="ctr" eaLnBrk="1" hangingPunct="1">
                <a:lnSpc>
                  <a:spcPct val="94000"/>
                </a:lnSpc>
                <a:spcBef>
                  <a:spcPts val="613"/>
                </a:spcBef>
                <a:buClr>
                  <a:srgbClr val="7A0061"/>
                </a:buClr>
                <a:buSzPct val="50000"/>
                <a:buFont typeface="Times" charset="0"/>
                <a:buNone/>
                <a:defRPr/>
              </a:pPr>
              <a:r>
                <a:rPr lang="en-GB" sz="1000" b="1" dirty="0">
                  <a:solidFill>
                    <a:srgbClr val="0070C0"/>
                  </a:solidFill>
                  <a:latin typeface="Times" charset="0"/>
                </a:rPr>
                <a:t>LANGLEY RESEARCH CENTER</a:t>
              </a:r>
            </a:p>
          </p:txBody>
        </p:sp>
      </p:grpSp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557867" y="266700"/>
            <a:ext cx="1032933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1" y="1016000"/>
            <a:ext cx="11571817" cy="524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86400" y="6378576"/>
            <a:ext cx="5700184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677085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77600" y="6392864"/>
            <a:ext cx="55033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800000"/>
                </a:solidFill>
                <a:latin typeface="75 Helvetica Bold" pitchFamily="1" charset="0"/>
              </a:defRPr>
            </a:lvl1pPr>
          </a:lstStyle>
          <a:p>
            <a:fld id="{DB2D4379-E161-47CD-B0C9-1B70C6F881D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B41588-2519-594F-B122-8C6E30E2203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02157" y="45467"/>
            <a:ext cx="928205" cy="7889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13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12" Type="http://schemas.openxmlformats.org/officeDocument/2006/relationships/image" Target="../media/image15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tiff"/><Relationship Id="rId10" Type="http://schemas.openxmlformats.org/officeDocument/2006/relationships/image" Target="../media/image12.tiff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emf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150D2A9-90E1-4CFE-CA50-F491C231A0D5}"/>
              </a:ext>
            </a:extLst>
          </p:cNvPr>
          <p:cNvGrpSpPr/>
          <p:nvPr/>
        </p:nvGrpSpPr>
        <p:grpSpPr>
          <a:xfrm rot="923563" flipH="1">
            <a:off x="2641264" y="2321875"/>
            <a:ext cx="4056538" cy="2702022"/>
            <a:chOff x="2612740" y="2070538"/>
            <a:chExt cx="3814336" cy="255062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5D1704C-B61A-8763-4FB6-BE8331600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27" t="11034" r="1254" b="15255"/>
            <a:stretch/>
          </p:blipFill>
          <p:spPr>
            <a:xfrm>
              <a:off x="2612740" y="2071432"/>
              <a:ext cx="3814336" cy="254973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C3F54C9-AB89-C33E-A785-D80BF82A68BD}"/>
                </a:ext>
              </a:extLst>
            </p:cNvPr>
            <p:cNvSpPr/>
            <p:nvPr/>
          </p:nvSpPr>
          <p:spPr bwMode="auto">
            <a:xfrm>
              <a:off x="5181600" y="2070538"/>
              <a:ext cx="914396" cy="7514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  <p:sp>
        <p:nvSpPr>
          <p:cNvPr id="6" name="Text Box 6">
            <a:extLst>
              <a:ext uri="{FF2B5EF4-FFF2-40B4-BE49-F238E27FC236}">
                <a16:creationId xmlns:a16="http://schemas.microsoft.com/office/drawing/2014/main" id="{DA5A8426-1F3D-3944-8507-12A5E84CD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60" y="4753041"/>
            <a:ext cx="11381873" cy="69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058" tIns="41029" rIns="82058" bIns="41029">
            <a:spAutoFit/>
          </a:bodyPr>
          <a:lstStyle/>
          <a:p>
            <a:pPr algn="ctr" defTabSz="820738" eaLnBrk="0" hangingPunct="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Brett Hiller, Richard Campbell, and Michelle Banchy</a:t>
            </a:r>
          </a:p>
          <a:p>
            <a:pPr algn="ctr" defTabSz="820738" eaLnBrk="0" hangingPunct="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EBD50D2-38E8-8646-8932-17B321C71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59" y="849094"/>
            <a:ext cx="11381874" cy="86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algn="ctr" eaLnBrk="1" hangingPunct="1"/>
            <a:r>
              <a:rPr lang="en-US" sz="32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Transonic Cruise Slotted Wing Design for </a:t>
            </a:r>
            <a:br>
              <a:rPr lang="en-US" sz="32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Transport Aircraft using CDISC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2CE4C8-D5F6-8047-B6A6-66A6DDE69045}"/>
              </a:ext>
            </a:extLst>
          </p:cNvPr>
          <p:cNvSpPr txBox="1"/>
          <p:nvPr/>
        </p:nvSpPr>
        <p:spPr>
          <a:xfrm>
            <a:off x="230773" y="6051489"/>
            <a:ext cx="117304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Copyright 2024 United States Government as represented by the Administrator of the National Aeronautics and Space Administration. No copyright is claimed in the United States 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under Title 17, U.S. Code. All Other Rights Reserved. Published by the American Institute of Aeronautics and Astronautics, Inc. with permission.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597D3017-FD05-C14E-B351-53F3BA67B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751" y="5576821"/>
            <a:ext cx="8422499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058" tIns="41029" rIns="82058" bIns="41029">
            <a:spAutoFit/>
          </a:bodyPr>
          <a:lstStyle/>
          <a:p>
            <a:pPr algn="ctr" defTabSz="820738" eaLnBrk="0" hangingPunct="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AIAA SciTech Forum, January 2024</a:t>
            </a:r>
          </a:p>
        </p:txBody>
      </p:sp>
      <p:pic>
        <p:nvPicPr>
          <p:cNvPr id="14" name="Picture 13" descr="A diagram of a red circle&#10;&#10;Description automatically generated with medium confidence">
            <a:extLst>
              <a:ext uri="{FF2B5EF4-FFF2-40B4-BE49-F238E27FC236}">
                <a16:creationId xmlns:a16="http://schemas.microsoft.com/office/drawing/2014/main" id="{75AD513A-9A6C-8E57-9315-59B6676644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097" t="10722" r="6776" b="12383"/>
          <a:stretch/>
        </p:blipFill>
        <p:spPr>
          <a:xfrm>
            <a:off x="6886295" y="2003363"/>
            <a:ext cx="2541169" cy="2340865"/>
          </a:xfrm>
          <a:prstGeom prst="rect">
            <a:avLst/>
          </a:prstGeom>
          <a:ln w="28575">
            <a:solidFill>
              <a:schemeClr val="tx1"/>
            </a:solidFill>
            <a:prstDash val="sysDot"/>
          </a:ln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58B0843-0C24-2391-F699-4245A9EEC7EB}"/>
              </a:ext>
            </a:extLst>
          </p:cNvPr>
          <p:cNvCxnSpPr>
            <a:cxnSpLocks/>
          </p:cNvCxnSpPr>
          <p:nvPr/>
        </p:nvCxnSpPr>
        <p:spPr bwMode="auto">
          <a:xfrm flipV="1">
            <a:off x="5184647" y="4205520"/>
            <a:ext cx="433336" cy="2052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838DEDF-8D79-65E6-D872-BF300115F30A}"/>
              </a:ext>
            </a:extLst>
          </p:cNvPr>
          <p:cNvCxnSpPr>
            <a:cxnSpLocks/>
          </p:cNvCxnSpPr>
          <p:nvPr/>
        </p:nvCxnSpPr>
        <p:spPr bwMode="auto">
          <a:xfrm flipV="1">
            <a:off x="5748791" y="3188709"/>
            <a:ext cx="1003126" cy="7224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28B0E21-94E0-610E-005D-5FFCFE9874B3}"/>
              </a:ext>
            </a:extLst>
          </p:cNvPr>
          <p:cNvCxnSpPr>
            <a:cxnSpLocks/>
          </p:cNvCxnSpPr>
          <p:nvPr/>
        </p:nvCxnSpPr>
        <p:spPr bwMode="auto">
          <a:xfrm flipV="1">
            <a:off x="5184647" y="3844625"/>
            <a:ext cx="429768" cy="18624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5C52D87-571B-6D65-75FA-164419DC4F5D}"/>
              </a:ext>
            </a:extLst>
          </p:cNvPr>
          <p:cNvCxnSpPr>
            <a:cxnSpLocks/>
          </p:cNvCxnSpPr>
          <p:nvPr/>
        </p:nvCxnSpPr>
        <p:spPr bwMode="auto">
          <a:xfrm>
            <a:off x="5614415" y="3844625"/>
            <a:ext cx="0" cy="37989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9AFE3D6-D3D0-9234-C45B-EC3668906EA2}"/>
              </a:ext>
            </a:extLst>
          </p:cNvPr>
          <p:cNvCxnSpPr>
            <a:cxnSpLocks/>
          </p:cNvCxnSpPr>
          <p:nvPr/>
        </p:nvCxnSpPr>
        <p:spPr bwMode="auto">
          <a:xfrm>
            <a:off x="5184647" y="4030867"/>
            <a:ext cx="0" cy="37989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738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2AF8C5-7F36-D944-B83F-A5EC619E5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Introduction</a:t>
            </a:r>
          </a:p>
          <a:p>
            <a:endParaRPr lang="en-US" sz="2400" dirty="0"/>
          </a:p>
          <a:p>
            <a:r>
              <a:rPr lang="en-US" sz="2400" dirty="0"/>
              <a:t>Geometry and Design Conditions</a:t>
            </a:r>
          </a:p>
          <a:p>
            <a:endParaRPr lang="en-US" sz="2400" dirty="0"/>
          </a:p>
          <a:p>
            <a:r>
              <a:rPr lang="en-US" sz="2400" dirty="0"/>
              <a:t>Computational Tools and Design Constraints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Design Approach</a:t>
            </a:r>
          </a:p>
          <a:p>
            <a:endParaRPr lang="en-US" sz="2400" dirty="0"/>
          </a:p>
          <a:p>
            <a:r>
              <a:rPr lang="en-US" sz="2400" dirty="0"/>
              <a:t>Design Results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Concluding Remarks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F91B97-79ED-F14B-B01A-23B1016F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0A144-9C96-754D-BC49-7CFA38C0F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2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2807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F27FEA-1C76-3B47-DA06-D2DFB21D9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/>
              <a:t>Concept</a:t>
            </a:r>
            <a:br>
              <a:rPr lang="en-US" dirty="0"/>
            </a:br>
            <a:r>
              <a:rPr lang="en-US" sz="2000" b="0" dirty="0">
                <a:solidFill>
                  <a:schemeClr val="tx1"/>
                </a:solidFill>
              </a:rPr>
              <a:t>The Cruise Slotted Wing (CSW) is a transonic multielement wing concept with a forward main element and an aft flap element, separated to form an intermediate slot.</a:t>
            </a: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u="sng" dirty="0"/>
              <a:t>Design Advantage</a:t>
            </a:r>
            <a:br>
              <a:rPr lang="en-US" dirty="0"/>
            </a:br>
            <a:r>
              <a:rPr lang="en-US" sz="2000" b="0" dirty="0">
                <a:solidFill>
                  <a:schemeClr val="tx1"/>
                </a:solidFill>
              </a:rPr>
              <a:t>Flow-through slot </a:t>
            </a:r>
            <a:r>
              <a:rPr lang="en-US" b="0" dirty="0">
                <a:solidFill>
                  <a:schemeClr val="tx1"/>
                </a:solidFill>
              </a:rPr>
              <a:t>permits stronger pressure recovery without </a:t>
            </a:r>
            <a:r>
              <a:rPr lang="en-US" sz="2000" b="0" dirty="0">
                <a:solidFill>
                  <a:schemeClr val="tx1"/>
                </a:solidFill>
              </a:rPr>
              <a:t>separation,</a:t>
            </a:r>
            <a:br>
              <a:rPr lang="en-US" sz="2000" b="0" dirty="0">
                <a:solidFill>
                  <a:schemeClr val="tx1"/>
                </a:solidFill>
              </a:rPr>
            </a:br>
            <a:r>
              <a:rPr lang="en-US" sz="2000" b="0" dirty="0">
                <a:solidFill>
                  <a:schemeClr val="tx1"/>
                </a:solidFill>
              </a:rPr>
              <a:t>enables greater aft loading to help reduce shock strength and pressure drag</a:t>
            </a:r>
            <a:endParaRPr lang="en-US" b="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AF4D6E-31E3-4F75-22AA-09EEDF37F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Cruise Slotted Wing Technology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E725F-8985-505E-92B2-ADDD8FEF7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3</a:t>
            </a:fld>
            <a:endParaRPr lang="en-US" b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C89217-9B5C-B45B-6C0E-05ADFBC7A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222" y="2366369"/>
            <a:ext cx="3400698" cy="24703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7C7552-8173-2851-F721-3100D4C3B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590" y="2360739"/>
            <a:ext cx="3526015" cy="247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5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50F4A2-73FC-0FC7-AE61-21D28A9BF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Cruise Slotted Wing Design Trades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53495D-8F50-24C8-3B4D-6C6271AB01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4</a:t>
            </a:fld>
            <a:endParaRPr lang="en-US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2D5DD-FEE2-613B-22E8-93A13B79E7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1190" y="2577877"/>
            <a:ext cx="831550" cy="7979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040AD97E-A68E-ABFF-D7E4-F72F43473297}"/>
                  </a:ext>
                </a:extLst>
              </p:cNvPr>
              <p:cNvSpPr/>
              <p:nvPr/>
            </p:nvSpPr>
            <p:spPr bwMode="auto">
              <a:xfrm>
                <a:off x="6345937" y="2577877"/>
                <a:ext cx="5308584" cy="808348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          	</a:t>
                </a: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Increased Mach Number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𝐌</m:t>
                        </m:r>
                      </m:e>
                      <m:sub>
                        <m:r>
                          <a:rPr lang="en-US" sz="16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)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Helvetica" pitchFamily="2" charset="0"/>
                  <a:ea typeface="ＭＳ Ｐゴシック" pitchFamily="-108" charset="-128"/>
                  <a:cs typeface="Times New Roman" panose="02020603050405020304" pitchFamily="18" charset="0"/>
                </a:endParaRPr>
              </a:p>
              <a:p>
                <a:pPr lvl="2" eaLnBrk="0" hangingPunct="0"/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Reduced travel time, more daily city </a:t>
                </a:r>
                <a:r>
                  <a:rPr lang="en-US" sz="1600" dirty="0"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pairs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pitchFamily="2" charset="0"/>
                  <a:ea typeface="ＭＳ Ｐゴシック" pitchFamily="-108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040AD97E-A68E-ABFF-D7E4-F72F434732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5937" y="2577877"/>
                <a:ext cx="5308584" cy="80834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302FD97C-C286-EED7-5B67-57E8A306833E}"/>
                  </a:ext>
                </a:extLst>
              </p:cNvPr>
              <p:cNvSpPr/>
              <p:nvPr/>
            </p:nvSpPr>
            <p:spPr bwMode="auto">
              <a:xfrm>
                <a:off x="6345934" y="5488770"/>
                <a:ext cx="5308582" cy="808348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>
                    <a:solidFill>
                      <a:schemeClr val="accent2"/>
                    </a:solidFill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	</a:t>
                </a: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Decreased Wing Sweep (</a:t>
                </a:r>
                <a14:m>
                  <m:oMath xmlns:m="http://schemas.openxmlformats.org/officeDocument/2006/math">
                    <m:r>
                      <a:rPr lang="en-US" sz="16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𝛌</m:t>
                    </m:r>
                  </m:oMath>
                </a14:m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)</a:t>
                </a:r>
              </a:p>
              <a:p>
                <a:pPr lvl="2" eaLnBrk="0" hangingPunct="0"/>
                <a:r>
                  <a:rPr lang="en-US" sz="1600" dirty="0"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Lighter wing, potential laminar flow benefit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pitchFamily="2" charset="0"/>
                  <a:ea typeface="ＭＳ Ｐゴシック" pitchFamily="-108" charset="-128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302FD97C-C286-EED7-5B67-57E8A30683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5934" y="5488770"/>
                <a:ext cx="5308582" cy="80834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BFA27CC-A1A4-0A83-2BFE-052CB4900749}"/>
              </a:ext>
            </a:extLst>
          </p:cNvPr>
          <p:cNvSpPr/>
          <p:nvPr/>
        </p:nvSpPr>
        <p:spPr bwMode="auto">
          <a:xfrm>
            <a:off x="6345935" y="1629829"/>
            <a:ext cx="5308582" cy="808348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2D2AFF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	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Decreased Cruise Drag</a:t>
            </a:r>
          </a:p>
          <a:p>
            <a:pPr lvl="2" eaLnBrk="0" hangingPunct="0"/>
            <a:r>
              <a:rPr lang="en-US" sz="1600" dirty="0">
                <a:latin typeface="Helvetica" pitchFamily="2" charset="0"/>
                <a:ea typeface="ＭＳ Ｐゴシック" pitchFamily="-108" charset="-128"/>
                <a:cs typeface="Times New Roman" panose="02020603050405020304" pitchFamily="18" charset="0"/>
              </a:rPr>
              <a:t>Less fuel consumption, lower emissions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" pitchFamily="2" charset="0"/>
              <a:ea typeface="ＭＳ Ｐゴシック" pitchFamily="-108" charset="-128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0BC697-B603-6B1A-17D7-6B80DBD69C5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1190" y="1641831"/>
            <a:ext cx="831550" cy="7963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A86C0D-C450-0FD4-1CD0-6976EAA68D9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34" b="94083" l="4013" r="95987">
                        <a14:foregroundMark x1="90635" y1="40828" x2="90635" y2="40828"/>
                        <a14:foregroundMark x1="95987" y1="39053" x2="95987" y2="39053"/>
                        <a14:foregroundMark x1="55518" y1="94083" x2="55518" y2="94083"/>
                        <a14:foregroundMark x1="11037" y1="4734" x2="11037" y2="4734"/>
                        <a14:foregroundMark x1="4013" y1="45562" x2="4013" y2="455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946" y="2735812"/>
            <a:ext cx="369382" cy="2082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4598A34-2EA4-EFE4-92A6-3D454482770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0064" y="3544160"/>
            <a:ext cx="819150" cy="8083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41EFAFBE-137E-09A0-BCF3-7E7064416E87}"/>
                  </a:ext>
                </a:extLst>
              </p:cNvPr>
              <p:cNvSpPr/>
              <p:nvPr/>
            </p:nvSpPr>
            <p:spPr bwMode="auto">
              <a:xfrm>
                <a:off x="6345935" y="3544160"/>
                <a:ext cx="5308582" cy="808348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	</a:t>
                </a: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Increased Lift Coefficient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𝐂</m:t>
                        </m:r>
                      </m:e>
                      <m:sub>
                        <m:r>
                          <a:rPr lang="en-US" sz="16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𝐋</m:t>
                        </m:r>
                      </m:sub>
                    </m:sSub>
                  </m:oMath>
                </a14:m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)</a:t>
                </a:r>
              </a:p>
              <a:p>
                <a:pPr lvl="2" eaLnBrk="0" hangingPunct="0"/>
                <a:r>
                  <a:rPr lang="en-US" sz="1600" dirty="0"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Greater payload capacity or lower wing area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pitchFamily="2" charset="0"/>
                  <a:ea typeface="ＭＳ Ｐゴシック" pitchFamily="-108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41EFAFBE-137E-09A0-BCF3-7E7064416E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5935" y="3544160"/>
                <a:ext cx="5308582" cy="808348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EDADED5D-239A-D05C-F448-B561EA1D0ED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0060" y="5511036"/>
            <a:ext cx="832677" cy="7632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24972EA-51DC-1065-3430-4E77CCEEB73B}"/>
                  </a:ext>
                </a:extLst>
              </p:cNvPr>
              <p:cNvSpPr txBox="1"/>
              <p:nvPr/>
            </p:nvSpPr>
            <p:spPr>
              <a:xfrm>
                <a:off x="1456801" y="2806675"/>
                <a:ext cx="3920560" cy="6462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𝛋</m:t>
                          </m:r>
                        </m:e>
                        <m:sub>
                          <m:r>
                            <a:rPr lang="en-US" sz="2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𝐀</m:t>
                          </m:r>
                        </m:sub>
                      </m:sSub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𝐌</m:t>
                          </m:r>
                        </m:e>
                        <m:sub>
                          <m:r>
                            <a:rPr lang="en-US" sz="2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𝐜𝐨𝐬</m:t>
                      </m:r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𝛌</m:t>
                      </m:r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𝐂</m:t>
                              </m:r>
                            </m:e>
                            <m:sub>
                              <m:r>
                                <a:rPr lang="en-US" sz="2000" b="1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𝐋</m:t>
                              </m:r>
                            </m:sub>
                          </m:sSub>
                        </m:num>
                        <m:den>
                          <m:r>
                            <a:rPr lang="en-US" sz="2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  <m:func>
                            <m:funcPr>
                              <m:ctrlPr>
                                <a:rPr lang="en-US" sz="2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𝐜𝐨𝐬</m:t>
                                  </m:r>
                                </m:e>
                                <m:sup>
                                  <m:r>
                                    <a:rPr lang="en-US" sz="2000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sz="2000" b="1" i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𝛌</m:t>
                              </m:r>
                            </m:e>
                          </m:func>
                        </m:den>
                      </m:f>
                      <m:r>
                        <a:rPr lang="en-US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en-US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𝐭</m:t>
                                  </m:r>
                                </m:num>
                                <m:den>
                                  <m:r>
                                    <a:rPr lang="en-US" sz="2000" b="1" i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𝐜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0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𝐜𝐨𝐬</m:t>
                          </m:r>
                          <m:r>
                            <a:rPr lang="en-US" sz="2000" b="1" i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𝛌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24972EA-51DC-1065-3430-4E77CCEEB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801" y="2806675"/>
                <a:ext cx="3920560" cy="646203"/>
              </a:xfrm>
              <a:prstGeom prst="rect">
                <a:avLst/>
              </a:prstGeom>
              <a:blipFill>
                <a:blip r:embed="rId12"/>
                <a:stretch>
                  <a:fillRect t="-101923" r="-3871" b="-10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C10FDF9-AFF1-F567-EA52-BC3544D013EF}"/>
              </a:ext>
            </a:extLst>
          </p:cNvPr>
          <p:cNvSpPr txBox="1"/>
          <p:nvPr/>
        </p:nvSpPr>
        <p:spPr>
          <a:xfrm>
            <a:off x="7957900" y="1143454"/>
            <a:ext cx="22831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Design Benefits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F33B85-5AF9-FAE5-A52C-86D3562807E9}"/>
              </a:ext>
            </a:extLst>
          </p:cNvPr>
          <p:cNvSpPr txBox="1"/>
          <p:nvPr/>
        </p:nvSpPr>
        <p:spPr>
          <a:xfrm>
            <a:off x="289753" y="1143454"/>
            <a:ext cx="6254656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Korn Equation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Competing design trades analytically described 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using 3D Korn Equation for transonic wing performance</a:t>
            </a:r>
            <a:b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C57D68-1548-7D45-3BE3-F9BF80187341}"/>
                  </a:ext>
                </a:extLst>
              </p:cNvPr>
              <p:cNvSpPr txBox="1"/>
              <p:nvPr/>
            </p:nvSpPr>
            <p:spPr>
              <a:xfrm>
                <a:off x="361316" y="4068254"/>
                <a:ext cx="6120364" cy="1920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en-US" sz="2000" b="1" u="sng" kern="0" dirty="0">
                    <a:solidFill>
                      <a:srgbClr val="0070C0"/>
                    </a:solidFill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Airfoil Technology Factor</a:t>
                </a:r>
                <a:endParaRPr lang="en-US" sz="2000" b="1" u="sng" dirty="0">
                  <a:solidFill>
                    <a:srgbClr val="0070C0"/>
                  </a:solidFill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en-US" sz="2000" kern="0" dirty="0"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Improvement in aerodynamic efficiency (ML/D)</a:t>
                </a:r>
                <a:br>
                  <a:rPr lang="en-US" sz="2000" kern="0" dirty="0"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</a:br>
                <a:r>
                  <a:rPr lang="en-US" sz="2000" kern="0" dirty="0"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considered an increase in technology factor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κ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 b="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</m:sub>
                        </m:sSub>
                      </m:e>
                    </m:d>
                  </m:oMath>
                </a14:m>
                <a:endParaRPr lang="en-US" sz="2000" kern="0" dirty="0">
                  <a:solidFill>
                    <a:srgbClr val="0070C0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20000"/>
                  </a:spcBef>
                  <a:defRPr/>
                </a:pPr>
                <a:endParaRPr lang="en-US" sz="900" kern="0" dirty="0">
                  <a:solidFill>
                    <a:srgbClr val="0070C0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endParaRPr>
              </a:p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en-US" sz="2000" kern="0" dirty="0"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Enables one or a combination of</a:t>
                </a:r>
                <a:br>
                  <a:rPr lang="en-US" sz="2000" kern="0" dirty="0"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</a:br>
                <a:r>
                  <a:rPr lang="en-US" sz="2000" kern="0" dirty="0">
                    <a:latin typeface="Arial" panose="020B0604020202020204" pitchFamily="34" charset="0"/>
                    <a:ea typeface="ＭＳ Ｐゴシック"/>
                    <a:cs typeface="Arial" panose="020B0604020202020204" pitchFamily="34" charset="0"/>
                  </a:rPr>
                  <a:t>vehicle-level benefits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C57D68-1548-7D45-3BE3-F9BF80187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316" y="4068254"/>
                <a:ext cx="6120364" cy="1920526"/>
              </a:xfrm>
              <a:prstGeom prst="rect">
                <a:avLst/>
              </a:prstGeom>
              <a:blipFill>
                <a:blip r:embed="rId13"/>
                <a:stretch>
                  <a:fillRect t="-1974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BAFCF473-98D4-36E8-B6C1-3ECFB9AE4A28}"/>
                  </a:ext>
                </a:extLst>
              </p:cNvPr>
              <p:cNvSpPr/>
              <p:nvPr/>
            </p:nvSpPr>
            <p:spPr bwMode="auto">
              <a:xfrm>
                <a:off x="6345934" y="4516465"/>
                <a:ext cx="5308583" cy="808348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                </a:t>
                </a:r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Increased Wing Thickness</a:t>
                </a:r>
                <a14:m>
                  <m:oMath xmlns:m="http://schemas.openxmlformats.org/officeDocument/2006/math">
                    <m:r>
                      <a:rPr lang="en-US" sz="1600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𝐭</m:t>
                        </m:r>
                      </m:num>
                      <m:den>
                        <m:r>
                          <a:rPr lang="en-US" sz="1600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</m:t>
                        </m:r>
                      </m:den>
                    </m:f>
                  </m:oMath>
                </a14:m>
                <a:r>
                  <a:rPr kumimoji="0" lang="en-US" sz="16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)</a:t>
                </a:r>
              </a:p>
              <a:p>
                <a:pPr lvl="2" eaLnBrk="0" hangingPunct="0"/>
                <a:r>
                  <a:rPr lang="en-US" sz="1600" dirty="0">
                    <a:latin typeface="Helvetica" pitchFamily="2" charset="0"/>
                    <a:ea typeface="ＭＳ Ｐゴシック" pitchFamily="-108" charset="-128"/>
                    <a:cs typeface="Times New Roman" panose="02020603050405020304" pitchFamily="18" charset="0"/>
                  </a:rPr>
                  <a:t>Lighter wing, greater fuel volume + range</a:t>
                </a:r>
                <a:endParaRPr kumimoji="0" lang="en-US" sz="1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Helvetica" pitchFamily="2" charset="0"/>
                  <a:ea typeface="ＭＳ Ｐゴシック" pitchFamily="-108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BAFCF473-98D4-36E8-B6C1-3ECFB9AE4A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5934" y="4516465"/>
                <a:ext cx="5308583" cy="808348"/>
              </a:xfrm>
              <a:prstGeom prst="roundRect">
                <a:avLst/>
              </a:prstGeom>
              <a:blipFill>
                <a:blip r:embed="rId14"/>
                <a:stretch>
                  <a:fillRect t="-31343" b="-28358"/>
                </a:stretch>
              </a:blip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DF0BFD08-6DE1-1AFE-5F5E-6AA2C5FA4EA7}"/>
              </a:ext>
            </a:extLst>
          </p:cNvPr>
          <p:cNvSpPr/>
          <p:nvPr/>
        </p:nvSpPr>
        <p:spPr bwMode="auto">
          <a:xfrm>
            <a:off x="6460061" y="4529523"/>
            <a:ext cx="832677" cy="786082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B3FD5DA8-F6C8-7506-3158-3AC1A4FFF938}"/>
              </a:ext>
            </a:extLst>
          </p:cNvPr>
          <p:cNvSpPr>
            <a:spLocks noChangeAspect="1"/>
          </p:cNvSpPr>
          <p:nvPr/>
        </p:nvSpPr>
        <p:spPr bwMode="auto">
          <a:xfrm>
            <a:off x="6469066" y="4834304"/>
            <a:ext cx="822960" cy="232724"/>
          </a:xfrm>
          <a:custGeom>
            <a:avLst/>
            <a:gdLst>
              <a:gd name="connsiteX0" fmla="*/ 5626800 w 5626800"/>
              <a:gd name="connsiteY0" fmla="*/ 579600 h 1591200"/>
              <a:gd name="connsiteX1" fmla="*/ 5418000 w 5626800"/>
              <a:gd name="connsiteY1" fmla="*/ 500400 h 1591200"/>
              <a:gd name="connsiteX2" fmla="*/ 5263200 w 5626800"/>
              <a:gd name="connsiteY2" fmla="*/ 468000 h 1591200"/>
              <a:gd name="connsiteX3" fmla="*/ 5137200 w 5626800"/>
              <a:gd name="connsiteY3" fmla="*/ 435600 h 1591200"/>
              <a:gd name="connsiteX4" fmla="*/ 5000400 w 5626800"/>
              <a:gd name="connsiteY4" fmla="*/ 406800 h 1591200"/>
              <a:gd name="connsiteX5" fmla="*/ 4820400 w 5626800"/>
              <a:gd name="connsiteY5" fmla="*/ 374400 h 1591200"/>
              <a:gd name="connsiteX6" fmla="*/ 4658400 w 5626800"/>
              <a:gd name="connsiteY6" fmla="*/ 342000 h 1591200"/>
              <a:gd name="connsiteX7" fmla="*/ 4500000 w 5626800"/>
              <a:gd name="connsiteY7" fmla="*/ 316800 h 1591200"/>
              <a:gd name="connsiteX8" fmla="*/ 4298400 w 5626800"/>
              <a:gd name="connsiteY8" fmla="*/ 277200 h 1591200"/>
              <a:gd name="connsiteX9" fmla="*/ 4158000 w 5626800"/>
              <a:gd name="connsiteY9" fmla="*/ 252000 h 1591200"/>
              <a:gd name="connsiteX10" fmla="*/ 3949200 w 5626800"/>
              <a:gd name="connsiteY10" fmla="*/ 230400 h 1591200"/>
              <a:gd name="connsiteX11" fmla="*/ 3693600 w 5626800"/>
              <a:gd name="connsiteY11" fmla="*/ 190800 h 1591200"/>
              <a:gd name="connsiteX12" fmla="*/ 3528000 w 5626800"/>
              <a:gd name="connsiteY12" fmla="*/ 172800 h 1591200"/>
              <a:gd name="connsiteX13" fmla="*/ 3333600 w 5626800"/>
              <a:gd name="connsiteY13" fmla="*/ 154800 h 1591200"/>
              <a:gd name="connsiteX14" fmla="*/ 3175200 w 5626800"/>
              <a:gd name="connsiteY14" fmla="*/ 133200 h 1591200"/>
              <a:gd name="connsiteX15" fmla="*/ 2962800 w 5626800"/>
              <a:gd name="connsiteY15" fmla="*/ 115200 h 1591200"/>
              <a:gd name="connsiteX16" fmla="*/ 2746800 w 5626800"/>
              <a:gd name="connsiteY16" fmla="*/ 93600 h 1591200"/>
              <a:gd name="connsiteX17" fmla="*/ 2595600 w 5626800"/>
              <a:gd name="connsiteY17" fmla="*/ 86400 h 1591200"/>
              <a:gd name="connsiteX18" fmla="*/ 2455200 w 5626800"/>
              <a:gd name="connsiteY18" fmla="*/ 72000 h 1591200"/>
              <a:gd name="connsiteX19" fmla="*/ 2325600 w 5626800"/>
              <a:gd name="connsiteY19" fmla="*/ 57600 h 1591200"/>
              <a:gd name="connsiteX20" fmla="*/ 2181600 w 5626800"/>
              <a:gd name="connsiteY20" fmla="*/ 46800 h 1591200"/>
              <a:gd name="connsiteX21" fmla="*/ 2084400 w 5626800"/>
              <a:gd name="connsiteY21" fmla="*/ 46800 h 1591200"/>
              <a:gd name="connsiteX22" fmla="*/ 1890000 w 5626800"/>
              <a:gd name="connsiteY22" fmla="*/ 28800 h 1591200"/>
              <a:gd name="connsiteX23" fmla="*/ 1764000 w 5626800"/>
              <a:gd name="connsiteY23" fmla="*/ 21600 h 1591200"/>
              <a:gd name="connsiteX24" fmla="*/ 1627200 w 5626800"/>
              <a:gd name="connsiteY24" fmla="*/ 14400 h 1591200"/>
              <a:gd name="connsiteX25" fmla="*/ 1411200 w 5626800"/>
              <a:gd name="connsiteY25" fmla="*/ 7200 h 1591200"/>
              <a:gd name="connsiteX26" fmla="*/ 1227600 w 5626800"/>
              <a:gd name="connsiteY26" fmla="*/ 0 h 1591200"/>
              <a:gd name="connsiteX27" fmla="*/ 1062000 w 5626800"/>
              <a:gd name="connsiteY27" fmla="*/ 10800 h 1591200"/>
              <a:gd name="connsiteX28" fmla="*/ 835200 w 5626800"/>
              <a:gd name="connsiteY28" fmla="*/ 25200 h 1591200"/>
              <a:gd name="connsiteX29" fmla="*/ 694800 w 5626800"/>
              <a:gd name="connsiteY29" fmla="*/ 54000 h 1591200"/>
              <a:gd name="connsiteX30" fmla="*/ 543600 w 5626800"/>
              <a:gd name="connsiteY30" fmla="*/ 93600 h 1591200"/>
              <a:gd name="connsiteX31" fmla="*/ 360000 w 5626800"/>
              <a:gd name="connsiteY31" fmla="*/ 165600 h 1591200"/>
              <a:gd name="connsiteX32" fmla="*/ 190800 w 5626800"/>
              <a:gd name="connsiteY32" fmla="*/ 262800 h 1591200"/>
              <a:gd name="connsiteX33" fmla="*/ 90000 w 5626800"/>
              <a:gd name="connsiteY33" fmla="*/ 352800 h 1591200"/>
              <a:gd name="connsiteX34" fmla="*/ 39600 w 5626800"/>
              <a:gd name="connsiteY34" fmla="*/ 432000 h 1591200"/>
              <a:gd name="connsiteX35" fmla="*/ 10800 w 5626800"/>
              <a:gd name="connsiteY35" fmla="*/ 500400 h 1591200"/>
              <a:gd name="connsiteX36" fmla="*/ 0 w 5626800"/>
              <a:gd name="connsiteY36" fmla="*/ 576000 h 1591200"/>
              <a:gd name="connsiteX37" fmla="*/ 10800 w 5626800"/>
              <a:gd name="connsiteY37" fmla="*/ 640800 h 1591200"/>
              <a:gd name="connsiteX38" fmla="*/ 32400 w 5626800"/>
              <a:gd name="connsiteY38" fmla="*/ 716400 h 1591200"/>
              <a:gd name="connsiteX39" fmla="*/ 64800 w 5626800"/>
              <a:gd name="connsiteY39" fmla="*/ 792000 h 1591200"/>
              <a:gd name="connsiteX40" fmla="*/ 118800 w 5626800"/>
              <a:gd name="connsiteY40" fmla="*/ 864000 h 1591200"/>
              <a:gd name="connsiteX41" fmla="*/ 172800 w 5626800"/>
              <a:gd name="connsiteY41" fmla="*/ 928800 h 1591200"/>
              <a:gd name="connsiteX42" fmla="*/ 248400 w 5626800"/>
              <a:gd name="connsiteY42" fmla="*/ 997200 h 1591200"/>
              <a:gd name="connsiteX43" fmla="*/ 345600 w 5626800"/>
              <a:gd name="connsiteY43" fmla="*/ 1076400 h 1591200"/>
              <a:gd name="connsiteX44" fmla="*/ 432000 w 5626800"/>
              <a:gd name="connsiteY44" fmla="*/ 1130400 h 1591200"/>
              <a:gd name="connsiteX45" fmla="*/ 511200 w 5626800"/>
              <a:gd name="connsiteY45" fmla="*/ 1180800 h 1591200"/>
              <a:gd name="connsiteX46" fmla="*/ 615600 w 5626800"/>
              <a:gd name="connsiteY46" fmla="*/ 1234800 h 1591200"/>
              <a:gd name="connsiteX47" fmla="*/ 730800 w 5626800"/>
              <a:gd name="connsiteY47" fmla="*/ 1292400 h 1591200"/>
              <a:gd name="connsiteX48" fmla="*/ 846000 w 5626800"/>
              <a:gd name="connsiteY48" fmla="*/ 1339200 h 1591200"/>
              <a:gd name="connsiteX49" fmla="*/ 975600 w 5626800"/>
              <a:gd name="connsiteY49" fmla="*/ 1393200 h 1591200"/>
              <a:gd name="connsiteX50" fmla="*/ 1083600 w 5626800"/>
              <a:gd name="connsiteY50" fmla="*/ 1429200 h 1591200"/>
              <a:gd name="connsiteX51" fmla="*/ 1238400 w 5626800"/>
              <a:gd name="connsiteY51" fmla="*/ 1483200 h 1591200"/>
              <a:gd name="connsiteX52" fmla="*/ 1324800 w 5626800"/>
              <a:gd name="connsiteY52" fmla="*/ 1504800 h 1591200"/>
              <a:gd name="connsiteX53" fmla="*/ 1450800 w 5626800"/>
              <a:gd name="connsiteY53" fmla="*/ 1537200 h 1591200"/>
              <a:gd name="connsiteX54" fmla="*/ 1602000 w 5626800"/>
              <a:gd name="connsiteY54" fmla="*/ 1562400 h 1591200"/>
              <a:gd name="connsiteX55" fmla="*/ 1764000 w 5626800"/>
              <a:gd name="connsiteY55" fmla="*/ 1580400 h 1591200"/>
              <a:gd name="connsiteX56" fmla="*/ 1962000 w 5626800"/>
              <a:gd name="connsiteY56" fmla="*/ 1591200 h 1591200"/>
              <a:gd name="connsiteX57" fmla="*/ 2188800 w 5626800"/>
              <a:gd name="connsiteY57" fmla="*/ 1591200 h 1591200"/>
              <a:gd name="connsiteX58" fmla="*/ 2372400 w 5626800"/>
              <a:gd name="connsiteY58" fmla="*/ 1576800 h 1591200"/>
              <a:gd name="connsiteX59" fmla="*/ 2552400 w 5626800"/>
              <a:gd name="connsiteY59" fmla="*/ 1544400 h 1591200"/>
              <a:gd name="connsiteX60" fmla="*/ 2674800 w 5626800"/>
              <a:gd name="connsiteY60" fmla="*/ 1522800 h 1591200"/>
              <a:gd name="connsiteX61" fmla="*/ 2826000 w 5626800"/>
              <a:gd name="connsiteY61" fmla="*/ 1490400 h 1591200"/>
              <a:gd name="connsiteX62" fmla="*/ 3013200 w 5626800"/>
              <a:gd name="connsiteY62" fmla="*/ 1443600 h 1591200"/>
              <a:gd name="connsiteX63" fmla="*/ 3189600 w 5626800"/>
              <a:gd name="connsiteY63" fmla="*/ 1400400 h 1591200"/>
              <a:gd name="connsiteX64" fmla="*/ 3355200 w 5626800"/>
              <a:gd name="connsiteY64" fmla="*/ 1353600 h 1591200"/>
              <a:gd name="connsiteX65" fmla="*/ 3499200 w 5626800"/>
              <a:gd name="connsiteY65" fmla="*/ 1310400 h 1591200"/>
              <a:gd name="connsiteX66" fmla="*/ 3650400 w 5626800"/>
              <a:gd name="connsiteY66" fmla="*/ 1263600 h 1591200"/>
              <a:gd name="connsiteX67" fmla="*/ 3812400 w 5626800"/>
              <a:gd name="connsiteY67" fmla="*/ 1206000 h 1591200"/>
              <a:gd name="connsiteX68" fmla="*/ 3934800 w 5626800"/>
              <a:gd name="connsiteY68" fmla="*/ 1162800 h 1591200"/>
              <a:gd name="connsiteX69" fmla="*/ 4082400 w 5626800"/>
              <a:gd name="connsiteY69" fmla="*/ 1112400 h 1591200"/>
              <a:gd name="connsiteX70" fmla="*/ 4219200 w 5626800"/>
              <a:gd name="connsiteY70" fmla="*/ 1065600 h 1591200"/>
              <a:gd name="connsiteX71" fmla="*/ 4356000 w 5626800"/>
              <a:gd name="connsiteY71" fmla="*/ 1015200 h 1591200"/>
              <a:gd name="connsiteX72" fmla="*/ 4464000 w 5626800"/>
              <a:gd name="connsiteY72" fmla="*/ 975600 h 1591200"/>
              <a:gd name="connsiteX73" fmla="*/ 4615200 w 5626800"/>
              <a:gd name="connsiteY73" fmla="*/ 914400 h 1591200"/>
              <a:gd name="connsiteX74" fmla="*/ 4755600 w 5626800"/>
              <a:gd name="connsiteY74" fmla="*/ 860400 h 1591200"/>
              <a:gd name="connsiteX75" fmla="*/ 4921200 w 5626800"/>
              <a:gd name="connsiteY75" fmla="*/ 795600 h 1591200"/>
              <a:gd name="connsiteX76" fmla="*/ 5047200 w 5626800"/>
              <a:gd name="connsiteY76" fmla="*/ 748800 h 1591200"/>
              <a:gd name="connsiteX77" fmla="*/ 5158800 w 5626800"/>
              <a:gd name="connsiteY77" fmla="*/ 716400 h 1591200"/>
              <a:gd name="connsiteX78" fmla="*/ 5317200 w 5626800"/>
              <a:gd name="connsiteY78" fmla="*/ 662400 h 1591200"/>
              <a:gd name="connsiteX79" fmla="*/ 5428800 w 5626800"/>
              <a:gd name="connsiteY79" fmla="*/ 637200 h 1591200"/>
              <a:gd name="connsiteX80" fmla="*/ 5529600 w 5626800"/>
              <a:gd name="connsiteY80" fmla="*/ 608400 h 1591200"/>
              <a:gd name="connsiteX81" fmla="*/ 5626800 w 5626800"/>
              <a:gd name="connsiteY81" fmla="*/ 579600 h 15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626800" h="1591200">
                <a:moveTo>
                  <a:pt x="5626800" y="579600"/>
                </a:moveTo>
                <a:lnTo>
                  <a:pt x="5418000" y="500400"/>
                </a:lnTo>
                <a:lnTo>
                  <a:pt x="5263200" y="468000"/>
                </a:lnTo>
                <a:lnTo>
                  <a:pt x="5137200" y="435600"/>
                </a:lnTo>
                <a:lnTo>
                  <a:pt x="5000400" y="406800"/>
                </a:lnTo>
                <a:lnTo>
                  <a:pt x="4820400" y="374400"/>
                </a:lnTo>
                <a:lnTo>
                  <a:pt x="4658400" y="342000"/>
                </a:lnTo>
                <a:lnTo>
                  <a:pt x="4500000" y="316800"/>
                </a:lnTo>
                <a:lnTo>
                  <a:pt x="4298400" y="277200"/>
                </a:lnTo>
                <a:lnTo>
                  <a:pt x="4158000" y="252000"/>
                </a:lnTo>
                <a:lnTo>
                  <a:pt x="3949200" y="230400"/>
                </a:lnTo>
                <a:lnTo>
                  <a:pt x="3693600" y="190800"/>
                </a:lnTo>
                <a:lnTo>
                  <a:pt x="3528000" y="172800"/>
                </a:lnTo>
                <a:lnTo>
                  <a:pt x="3333600" y="154800"/>
                </a:lnTo>
                <a:lnTo>
                  <a:pt x="3175200" y="133200"/>
                </a:lnTo>
                <a:lnTo>
                  <a:pt x="2962800" y="115200"/>
                </a:lnTo>
                <a:lnTo>
                  <a:pt x="2746800" y="93600"/>
                </a:lnTo>
                <a:lnTo>
                  <a:pt x="2595600" y="86400"/>
                </a:lnTo>
                <a:lnTo>
                  <a:pt x="2455200" y="72000"/>
                </a:lnTo>
                <a:lnTo>
                  <a:pt x="2325600" y="57600"/>
                </a:lnTo>
                <a:lnTo>
                  <a:pt x="2181600" y="46800"/>
                </a:lnTo>
                <a:lnTo>
                  <a:pt x="2084400" y="46800"/>
                </a:lnTo>
                <a:lnTo>
                  <a:pt x="1890000" y="28800"/>
                </a:lnTo>
                <a:lnTo>
                  <a:pt x="1764000" y="21600"/>
                </a:lnTo>
                <a:lnTo>
                  <a:pt x="1627200" y="14400"/>
                </a:lnTo>
                <a:lnTo>
                  <a:pt x="1411200" y="7200"/>
                </a:lnTo>
                <a:lnTo>
                  <a:pt x="1227600" y="0"/>
                </a:lnTo>
                <a:lnTo>
                  <a:pt x="1062000" y="10800"/>
                </a:lnTo>
                <a:lnTo>
                  <a:pt x="835200" y="25200"/>
                </a:lnTo>
                <a:lnTo>
                  <a:pt x="694800" y="54000"/>
                </a:lnTo>
                <a:lnTo>
                  <a:pt x="543600" y="93600"/>
                </a:lnTo>
                <a:lnTo>
                  <a:pt x="360000" y="165600"/>
                </a:lnTo>
                <a:lnTo>
                  <a:pt x="190800" y="262800"/>
                </a:lnTo>
                <a:lnTo>
                  <a:pt x="90000" y="352800"/>
                </a:lnTo>
                <a:lnTo>
                  <a:pt x="39600" y="432000"/>
                </a:lnTo>
                <a:lnTo>
                  <a:pt x="10800" y="500400"/>
                </a:lnTo>
                <a:lnTo>
                  <a:pt x="0" y="576000"/>
                </a:lnTo>
                <a:lnTo>
                  <a:pt x="10800" y="640800"/>
                </a:lnTo>
                <a:lnTo>
                  <a:pt x="32400" y="716400"/>
                </a:lnTo>
                <a:lnTo>
                  <a:pt x="64800" y="792000"/>
                </a:lnTo>
                <a:lnTo>
                  <a:pt x="118800" y="864000"/>
                </a:lnTo>
                <a:lnTo>
                  <a:pt x="172800" y="928800"/>
                </a:lnTo>
                <a:lnTo>
                  <a:pt x="248400" y="997200"/>
                </a:lnTo>
                <a:lnTo>
                  <a:pt x="345600" y="1076400"/>
                </a:lnTo>
                <a:lnTo>
                  <a:pt x="432000" y="1130400"/>
                </a:lnTo>
                <a:lnTo>
                  <a:pt x="511200" y="1180800"/>
                </a:lnTo>
                <a:lnTo>
                  <a:pt x="615600" y="1234800"/>
                </a:lnTo>
                <a:lnTo>
                  <a:pt x="730800" y="1292400"/>
                </a:lnTo>
                <a:lnTo>
                  <a:pt x="846000" y="1339200"/>
                </a:lnTo>
                <a:lnTo>
                  <a:pt x="975600" y="1393200"/>
                </a:lnTo>
                <a:lnTo>
                  <a:pt x="1083600" y="1429200"/>
                </a:lnTo>
                <a:lnTo>
                  <a:pt x="1238400" y="1483200"/>
                </a:lnTo>
                <a:lnTo>
                  <a:pt x="1324800" y="1504800"/>
                </a:lnTo>
                <a:lnTo>
                  <a:pt x="1450800" y="1537200"/>
                </a:lnTo>
                <a:lnTo>
                  <a:pt x="1602000" y="1562400"/>
                </a:lnTo>
                <a:lnTo>
                  <a:pt x="1764000" y="1580400"/>
                </a:lnTo>
                <a:lnTo>
                  <a:pt x="1962000" y="1591200"/>
                </a:lnTo>
                <a:lnTo>
                  <a:pt x="2188800" y="1591200"/>
                </a:lnTo>
                <a:lnTo>
                  <a:pt x="2372400" y="1576800"/>
                </a:lnTo>
                <a:lnTo>
                  <a:pt x="2552400" y="1544400"/>
                </a:lnTo>
                <a:lnTo>
                  <a:pt x="2674800" y="1522800"/>
                </a:lnTo>
                <a:lnTo>
                  <a:pt x="2826000" y="1490400"/>
                </a:lnTo>
                <a:lnTo>
                  <a:pt x="3013200" y="1443600"/>
                </a:lnTo>
                <a:lnTo>
                  <a:pt x="3189600" y="1400400"/>
                </a:lnTo>
                <a:lnTo>
                  <a:pt x="3355200" y="1353600"/>
                </a:lnTo>
                <a:lnTo>
                  <a:pt x="3499200" y="1310400"/>
                </a:lnTo>
                <a:lnTo>
                  <a:pt x="3650400" y="1263600"/>
                </a:lnTo>
                <a:lnTo>
                  <a:pt x="3812400" y="1206000"/>
                </a:lnTo>
                <a:lnTo>
                  <a:pt x="3934800" y="1162800"/>
                </a:lnTo>
                <a:lnTo>
                  <a:pt x="4082400" y="1112400"/>
                </a:lnTo>
                <a:lnTo>
                  <a:pt x="4219200" y="1065600"/>
                </a:lnTo>
                <a:lnTo>
                  <a:pt x="4356000" y="1015200"/>
                </a:lnTo>
                <a:lnTo>
                  <a:pt x="4464000" y="975600"/>
                </a:lnTo>
                <a:lnTo>
                  <a:pt x="4615200" y="914400"/>
                </a:lnTo>
                <a:lnTo>
                  <a:pt x="4755600" y="860400"/>
                </a:lnTo>
                <a:lnTo>
                  <a:pt x="4921200" y="795600"/>
                </a:lnTo>
                <a:lnTo>
                  <a:pt x="5047200" y="748800"/>
                </a:lnTo>
                <a:lnTo>
                  <a:pt x="5158800" y="716400"/>
                </a:lnTo>
                <a:lnTo>
                  <a:pt x="5317200" y="662400"/>
                </a:lnTo>
                <a:lnTo>
                  <a:pt x="5428800" y="637200"/>
                </a:lnTo>
                <a:lnTo>
                  <a:pt x="5529600" y="608400"/>
                </a:lnTo>
                <a:lnTo>
                  <a:pt x="5626800" y="579600"/>
                </a:lnTo>
                <a:close/>
              </a:path>
            </a:pathLst>
          </a:cu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075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3" grpId="0" animBg="1"/>
      <p:bldP spid="19" grpId="0"/>
      <p:bldP spid="23" grpId="0"/>
      <p:bldP spid="2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AF4D6E-31E3-4F75-22AA-09EEDF37F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E725F-8985-505E-92B2-ADDD8FEF7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5</a:t>
            </a:fld>
            <a:endParaRPr lang="en-US" b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D17061-D399-C833-CDDC-63C26A44D42E}"/>
              </a:ext>
            </a:extLst>
          </p:cNvPr>
          <p:cNvSpPr txBox="1"/>
          <p:nvPr/>
        </p:nvSpPr>
        <p:spPr>
          <a:xfrm>
            <a:off x="430202" y="1083793"/>
            <a:ext cx="113315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kern="0" dirty="0">
                <a:solidFill>
                  <a:srgbClr val="0070C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Objective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Quantify the potential vehicle performance benefits of CSW technology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in application to next-generation, single-aisle transonic commercial transports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with cruise speeds near Mach 0.8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104805A-D95F-F7C6-33C0-7FC6978B7824}"/>
              </a:ext>
            </a:extLst>
          </p:cNvPr>
          <p:cNvSpPr>
            <a:spLocks/>
          </p:cNvSpPr>
          <p:nvPr/>
        </p:nvSpPr>
        <p:spPr>
          <a:xfrm>
            <a:off x="553910" y="3087342"/>
            <a:ext cx="3383280" cy="2560320"/>
          </a:xfrm>
          <a:prstGeom prst="roundRect">
            <a:avLst/>
          </a:prstGeom>
          <a:solidFill>
            <a:schemeClr val="tx1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kern="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Goal: To </a:t>
            </a:r>
            <a:r>
              <a:rPr kumimoji="0" lang="en-US" sz="160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design tool</a:t>
            </a:r>
            <a:b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1400" i="1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AIAA Paper 2021-2525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B931020-6D77-07BF-5104-044EF0A1005B}"/>
              </a:ext>
            </a:extLst>
          </p:cNvPr>
          <p:cNvSpPr>
            <a:spLocks/>
          </p:cNvSpPr>
          <p:nvPr/>
        </p:nvSpPr>
        <p:spPr>
          <a:xfrm>
            <a:off x="8163451" y="3087342"/>
            <a:ext cx="3383280" cy="2560320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prstClr val="white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Goal: To </a:t>
            </a:r>
            <a:r>
              <a:rPr lang="en-US" sz="1600" u="sng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confirm</a:t>
            </a:r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drag benefit</a:t>
            </a:r>
            <a:b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1400" i="1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Current Paper</a:t>
            </a:r>
            <a:endParaRPr lang="en-US" sz="1600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DB98136-0FEA-D17A-CE2F-6A40C0792792}"/>
              </a:ext>
            </a:extLst>
          </p:cNvPr>
          <p:cNvSpPr>
            <a:spLocks/>
          </p:cNvSpPr>
          <p:nvPr/>
        </p:nvSpPr>
        <p:spPr>
          <a:xfrm>
            <a:off x="4358644" y="3087342"/>
            <a:ext cx="3383280" cy="2560320"/>
          </a:xfrm>
          <a:prstGeom prst="roundRect">
            <a:avLst/>
          </a:prstGeom>
          <a:solidFill>
            <a:schemeClr val="tx1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Goal: To </a:t>
            </a:r>
            <a:r>
              <a:rPr lang="en-US" sz="1600" u="sng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quantify</a:t>
            </a:r>
            <a: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drag benefit</a:t>
            </a:r>
            <a:br>
              <a:rPr lang="en-US" sz="1600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1400" i="1" kern="0" dirty="0">
                <a:solidFill>
                  <a:schemeClr val="bg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AIAA Paper 2021-2525</a:t>
            </a:r>
            <a:endParaRPr lang="en-US" sz="1600" i="1" kern="0" dirty="0">
              <a:solidFill>
                <a:schemeClr val="bg1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798B66-1C2E-9B23-674D-F3EB7E58FBA5}"/>
              </a:ext>
            </a:extLst>
          </p:cNvPr>
          <p:cNvSpPr txBox="1"/>
          <p:nvPr/>
        </p:nvSpPr>
        <p:spPr>
          <a:xfrm>
            <a:off x="912498" y="2598332"/>
            <a:ext cx="26661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CDISC Development</a:t>
            </a:r>
            <a:endParaRPr lang="en-US" sz="2000" b="1" u="sng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03C87A-5D52-BD1E-D4FC-3B27E4350A4A}"/>
              </a:ext>
            </a:extLst>
          </p:cNvPr>
          <p:cNvSpPr txBox="1"/>
          <p:nvPr/>
        </p:nvSpPr>
        <p:spPr>
          <a:xfrm>
            <a:off x="4930362" y="2642536"/>
            <a:ext cx="2239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 Airfoil Design</a:t>
            </a:r>
            <a:endParaRPr lang="en-US" sz="2000" b="1" u="sng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9D5D5F59-963B-4DA3-A0AB-1DB3F0843489}"/>
              </a:ext>
            </a:extLst>
          </p:cNvPr>
          <p:cNvSpPr/>
          <p:nvPr/>
        </p:nvSpPr>
        <p:spPr bwMode="auto">
          <a:xfrm>
            <a:off x="3956342" y="4109785"/>
            <a:ext cx="395158" cy="302544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5A5A51-4B00-013D-280A-2635C449193D}"/>
              </a:ext>
            </a:extLst>
          </p:cNvPr>
          <p:cNvSpPr txBox="1"/>
          <p:nvPr/>
        </p:nvSpPr>
        <p:spPr>
          <a:xfrm>
            <a:off x="8787651" y="2647277"/>
            <a:ext cx="2134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 Wing Design</a:t>
            </a:r>
            <a:endParaRPr lang="en-US" sz="2000" b="1" u="sng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0A1EECAD-8864-3ECB-82F4-32902DDADD12}"/>
              </a:ext>
            </a:extLst>
          </p:cNvPr>
          <p:cNvSpPr/>
          <p:nvPr/>
        </p:nvSpPr>
        <p:spPr bwMode="auto">
          <a:xfrm>
            <a:off x="7764610" y="4104514"/>
            <a:ext cx="395158" cy="302544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pic>
        <p:nvPicPr>
          <p:cNvPr id="22" name="Picture 21" descr="Chart&#10;&#10;Description automatically generated">
            <a:extLst>
              <a:ext uri="{FF2B5EF4-FFF2-40B4-BE49-F238E27FC236}">
                <a16:creationId xmlns:a16="http://schemas.microsoft.com/office/drawing/2014/main" id="{70B56682-3E6F-3C57-3EEF-900F2A4522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2" t="39877" r="12292" b="42096"/>
          <a:stretch/>
        </p:blipFill>
        <p:spPr>
          <a:xfrm>
            <a:off x="4448724" y="4147341"/>
            <a:ext cx="3203119" cy="709389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356B049-678E-827F-74A6-C63BC1422A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64" t="12619" r="3536" b="46571"/>
          <a:stretch/>
        </p:blipFill>
        <p:spPr>
          <a:xfrm>
            <a:off x="814732" y="3495658"/>
            <a:ext cx="2865872" cy="1473311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AADB9B34-D624-0DA8-36AB-9C160CBCD6EE}"/>
              </a:ext>
            </a:extLst>
          </p:cNvPr>
          <p:cNvGrpSpPr/>
          <p:nvPr/>
        </p:nvGrpSpPr>
        <p:grpSpPr>
          <a:xfrm>
            <a:off x="9088263" y="3144455"/>
            <a:ext cx="1539122" cy="1955440"/>
            <a:chOff x="9253268" y="3167281"/>
            <a:chExt cx="1539122" cy="1955440"/>
          </a:xfrm>
        </p:grpSpPr>
        <p:pic>
          <p:nvPicPr>
            <p:cNvPr id="42" name="Picture 41" descr="A diagram of a cone shaped object&#10;&#10;Description automatically generated">
              <a:extLst>
                <a:ext uri="{FF2B5EF4-FFF2-40B4-BE49-F238E27FC236}">
                  <a16:creationId xmlns:a16="http://schemas.microsoft.com/office/drawing/2014/main" id="{3707E372-1CC2-07F1-9A01-7150E8FC20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5997" t="1457" r="15537" b="589"/>
            <a:stretch/>
          </p:blipFill>
          <p:spPr>
            <a:xfrm>
              <a:off x="9253268" y="3167281"/>
              <a:ext cx="1539122" cy="195544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9F6AD96-A1DD-5B4D-3D6C-7E83FCAA0DFA}"/>
                </a:ext>
              </a:extLst>
            </p:cNvPr>
            <p:cNvSpPr/>
            <p:nvPr/>
          </p:nvSpPr>
          <p:spPr bwMode="auto">
            <a:xfrm>
              <a:off x="9253269" y="3174156"/>
              <a:ext cx="798782" cy="8300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Black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A4C54B1-4BAF-A897-A7C0-1B7A0B7AFE68}"/>
              </a:ext>
            </a:extLst>
          </p:cNvPr>
          <p:cNvSpPr txBox="1"/>
          <p:nvPr/>
        </p:nvSpPr>
        <p:spPr>
          <a:xfrm>
            <a:off x="4283591" y="3334591"/>
            <a:ext cx="35699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 Laminar Multielement Airfoil (ALMA)</a:t>
            </a:r>
            <a:b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2.7% profile drag reduction</a:t>
            </a:r>
            <a:br>
              <a:rPr lang="en-US" sz="14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 to supercritical airfoil</a:t>
            </a:r>
            <a:endParaRPr lang="en-US" sz="1400" b="1" i="1" baseline="-25000" dirty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3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/>
      <p:bldP spid="21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3475E8-6CB3-6D36-1998-C25E0223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Geometry and Design Conditions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64CA3B-599B-2753-4634-E3FF27247E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6</a:t>
            </a:fld>
            <a:endParaRPr lang="en-US" b="0" dirty="0"/>
          </a:p>
        </p:txBody>
      </p:sp>
      <p:pic>
        <p:nvPicPr>
          <p:cNvPr id="5" name="Picture 4" descr="A yellow airplane model&#10;&#10;Description automatically generated">
            <a:extLst>
              <a:ext uri="{FF2B5EF4-FFF2-40B4-BE49-F238E27FC236}">
                <a16:creationId xmlns:a16="http://schemas.microsoft.com/office/drawing/2014/main" id="{6CC31C0E-180C-DE7B-B07A-058F91D43C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7" t="1081" r="1254" b="15255"/>
          <a:stretch/>
        </p:blipFill>
        <p:spPr>
          <a:xfrm>
            <a:off x="6340617" y="1215848"/>
            <a:ext cx="3012954" cy="228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D7805C-1FD2-B105-E1D5-1733A91AC8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7" t="1081" r="1254" b="15255"/>
          <a:stretch/>
        </p:blipFill>
        <p:spPr>
          <a:xfrm>
            <a:off x="6340617" y="3931616"/>
            <a:ext cx="3012954" cy="2286000"/>
          </a:xfrm>
          <a:prstGeom prst="rect">
            <a:avLst/>
          </a:prstGeom>
        </p:spPr>
      </p:pic>
      <p:pic>
        <p:nvPicPr>
          <p:cNvPr id="9" name="Picture 8" descr="A yellow light on a white background&#10;&#10;Description automatically generated">
            <a:extLst>
              <a:ext uri="{FF2B5EF4-FFF2-40B4-BE49-F238E27FC236}">
                <a16:creationId xmlns:a16="http://schemas.microsoft.com/office/drawing/2014/main" id="{04429C6A-AF48-E0C4-8418-D3E21C805B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7" t="1080" r="18214" b="1968"/>
          <a:stretch/>
        </p:blipFill>
        <p:spPr>
          <a:xfrm>
            <a:off x="9503553" y="1153972"/>
            <a:ext cx="2134163" cy="2269478"/>
          </a:xfrm>
          <a:prstGeom prst="rect">
            <a:avLst/>
          </a:prstGeom>
        </p:spPr>
      </p:pic>
      <p:pic>
        <p:nvPicPr>
          <p:cNvPr id="10" name="Picture 9" descr="A red blue and yellow triangle&#10;&#10;Description automatically generated">
            <a:extLst>
              <a:ext uri="{FF2B5EF4-FFF2-40B4-BE49-F238E27FC236}">
                <a16:creationId xmlns:a16="http://schemas.microsoft.com/office/drawing/2014/main" id="{1F8E332D-D129-719E-F323-D2171E0439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27" t="1081" r="18214" b="1959"/>
          <a:stretch/>
        </p:blipFill>
        <p:spPr>
          <a:xfrm>
            <a:off x="9503553" y="3862865"/>
            <a:ext cx="2134163" cy="22696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15DBBC-C042-9E5C-0BDD-4AEDDD2B38BC}"/>
              </a:ext>
            </a:extLst>
          </p:cNvPr>
          <p:cNvSpPr txBox="1"/>
          <p:nvPr/>
        </p:nvSpPr>
        <p:spPr>
          <a:xfrm>
            <a:off x="325960" y="1110893"/>
            <a:ext cx="5959793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Baseline Conventional Wing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Mach-0.8 variant of the Common Research Model (CRM-M8) created for a representative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single-aisle, transonic transport aircraft model</a:t>
            </a:r>
            <a:b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152397-13D3-B6E5-6D0C-BABE552849BA}"/>
              </a:ext>
            </a:extLst>
          </p:cNvPr>
          <p:cNvSpPr txBox="1"/>
          <p:nvPr/>
        </p:nvSpPr>
        <p:spPr>
          <a:xfrm>
            <a:off x="380824" y="3975825"/>
            <a:ext cx="5959793" cy="2111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Baseline Cruise Slotted Wing</a:t>
            </a:r>
          </a:p>
          <a:p>
            <a:pPr algn="ctr"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MAKESLOT code creates partial-span, 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slotted wing geometry from conventional wing</a:t>
            </a:r>
          </a:p>
          <a:p>
            <a:pPr algn="ctr" eaLnBrk="0" hangingPunct="0">
              <a:spcBef>
                <a:spcPct val="20000"/>
              </a:spcBef>
              <a:defRPr/>
            </a:pPr>
            <a:endParaRPr kumimoji="0" lang="en-US" sz="1100" b="1" i="0" u="sng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algn="ctr" eaLnBrk="0" hangingPunct="0">
              <a:spcBef>
                <a:spcPct val="20000"/>
              </a:spcBef>
              <a:defRPr/>
            </a:pPr>
            <a:r>
              <a:rPr kumimoji="0" lang="en-US" sz="2000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Features common fuselage and inboard wing, </a:t>
            </a:r>
            <a:br>
              <a:rPr kumimoji="0" lang="en-US" sz="2000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kumimoji="0" lang="en-US" sz="2000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out</a:t>
            </a: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board slotted wing with </a:t>
            </a:r>
            <a:r>
              <a:rPr lang="en-US" sz="2000" kern="0" dirty="0">
                <a:solidFill>
                  <a:srgbClr val="C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main element </a:t>
            </a: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and </a:t>
            </a:r>
            <a:r>
              <a:rPr lang="en-US" sz="2000" kern="0" dirty="0">
                <a:solidFill>
                  <a:srgbClr val="0432FF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flap</a:t>
            </a:r>
            <a:b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1E0C25-4D80-EB02-D637-26E0C74B7F20}"/>
              </a:ext>
            </a:extLst>
          </p:cNvPr>
          <p:cNvSpPr txBox="1"/>
          <p:nvPr/>
        </p:nvSpPr>
        <p:spPr>
          <a:xfrm>
            <a:off x="7703560" y="3411007"/>
            <a:ext cx="30129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CRM-M8 Conventional Wing</a:t>
            </a:r>
            <a:endParaRPr lang="en-US" sz="8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3CB70E-CCCC-43B3-2818-07DF8A91E095}"/>
              </a:ext>
            </a:extLst>
          </p:cNvPr>
          <p:cNvSpPr txBox="1"/>
          <p:nvPr/>
        </p:nvSpPr>
        <p:spPr>
          <a:xfrm>
            <a:off x="7703560" y="6142993"/>
            <a:ext cx="30129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CRM-M8 Cruise Slotted Wing</a:t>
            </a:r>
            <a:endParaRPr lang="en-US" sz="8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E41DDF-E9C7-F29F-00B0-478F6D35696E}"/>
              </a:ext>
            </a:extLst>
          </p:cNvPr>
          <p:cNvSpPr/>
          <p:nvPr/>
        </p:nvSpPr>
        <p:spPr bwMode="auto">
          <a:xfrm>
            <a:off x="6244372" y="1081015"/>
            <a:ext cx="5487380" cy="2331525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98F533-9D26-2B71-530D-0B82162B6A7C}"/>
              </a:ext>
            </a:extLst>
          </p:cNvPr>
          <p:cNvSpPr/>
          <p:nvPr/>
        </p:nvSpPr>
        <p:spPr bwMode="auto">
          <a:xfrm>
            <a:off x="6244372" y="3802506"/>
            <a:ext cx="5487380" cy="2331525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AA399B6-C273-2908-FDF4-EDF47E20A159}"/>
              </a:ext>
            </a:extLst>
          </p:cNvPr>
          <p:cNvGrpSpPr/>
          <p:nvPr/>
        </p:nvGrpSpPr>
        <p:grpSpPr>
          <a:xfrm>
            <a:off x="1678403" y="2523724"/>
            <a:ext cx="3203027" cy="818565"/>
            <a:chOff x="697346" y="2602855"/>
            <a:chExt cx="3224526" cy="857650"/>
          </a:xfrm>
        </p:grpSpPr>
        <p:pic>
          <p:nvPicPr>
            <p:cNvPr id="13" name="Picture 12" descr="A table with numbers and a few letters&#10;&#10;Description automatically generated with medium confidence">
              <a:extLst>
                <a:ext uri="{FF2B5EF4-FFF2-40B4-BE49-F238E27FC236}">
                  <a16:creationId xmlns:a16="http://schemas.microsoft.com/office/drawing/2014/main" id="{0EABBF5C-A554-B330-BB4C-E73CC0A6DA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627"/>
            <a:stretch/>
          </p:blipFill>
          <p:spPr>
            <a:xfrm>
              <a:off x="697346" y="2602856"/>
              <a:ext cx="1114037" cy="857649"/>
            </a:xfrm>
            <a:prstGeom prst="rect">
              <a:avLst/>
            </a:prstGeom>
          </p:spPr>
        </p:pic>
        <p:pic>
          <p:nvPicPr>
            <p:cNvPr id="2" name="Picture 1" descr="A table with numbers and a few letters&#10;&#10;Description automatically generated with medium confidence">
              <a:extLst>
                <a:ext uri="{FF2B5EF4-FFF2-40B4-BE49-F238E27FC236}">
                  <a16:creationId xmlns:a16="http://schemas.microsoft.com/office/drawing/2014/main" id="{E9FE7D5C-2F20-ED5F-014F-55EB8D6490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10" r="-1"/>
            <a:stretch/>
          </p:blipFill>
          <p:spPr>
            <a:xfrm>
              <a:off x="1811382" y="2602855"/>
              <a:ext cx="2110490" cy="8576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916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4F249A-18A1-A8F8-B5BA-FEDCE6C5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8A3F44-607A-E2DA-F2FD-2B5535B60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7</a:t>
            </a:fld>
            <a:endParaRPr lang="en-US" b="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B1F8426-2CDA-F76C-9411-0ECFAF177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829" y="1514897"/>
            <a:ext cx="8376342" cy="382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03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E5B621-B24F-0346-ADF4-ACA3F1F97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Multielement Design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7F58F-4406-A395-6396-C1E12FFBE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8</a:t>
            </a:fld>
            <a:endParaRPr lang="en-US" b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484B06-940D-27A2-6B5B-13A3EFB5A4A9}"/>
              </a:ext>
            </a:extLst>
          </p:cNvPr>
          <p:cNvSpPr txBox="1"/>
          <p:nvPr/>
        </p:nvSpPr>
        <p:spPr>
          <a:xfrm>
            <a:off x="423333" y="963401"/>
            <a:ext cx="7063157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Flow Constraints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sz="2000" b="1" kern="0" dirty="0">
                <a:solidFill>
                  <a:srgbClr val="0070C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Target Pressure Generation</a:t>
            </a:r>
            <a:endParaRPr lang="en-US" sz="2000" b="1" kern="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End of Initial Acceleration</a:t>
            </a:r>
          </a:p>
          <a:p>
            <a:pPr lvl="1"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Main: multipoint best practice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Flap: 5% of flap chord, limited crossflow (CF) </a:t>
            </a:r>
          </a:p>
          <a:p>
            <a:pPr lvl="1"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              concern due to low Re</a:t>
            </a:r>
            <a:r>
              <a:rPr lang="en-US" sz="2000" kern="0" baseline="-25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c</a:t>
            </a: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 and sweep</a:t>
            </a: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Midchord Pressure Gradient</a:t>
            </a:r>
          </a:p>
          <a:p>
            <a:pPr lvl="1"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Main: multipoint best practice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Flap: control Tollmien-Schlichting (TS) </a:t>
            </a: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Start of Pressure Recovery</a:t>
            </a:r>
          </a:p>
          <a:p>
            <a:pPr lvl="1"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Main: stable shock at 70% total chord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Flap: attached recovery at 95% total chord</a:t>
            </a:r>
            <a:br>
              <a:rPr lang="en-US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</a:br>
            <a:endParaRPr lang="en-US" sz="600" kern="0" dirty="0">
              <a:solidFill>
                <a:srgbClr val="0070C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  <a:sym typeface="Wingdings" pitchFamily="2" charset="2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en-US" sz="2000" b="1" kern="0" dirty="0">
                <a:solidFill>
                  <a:srgbClr val="0070C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Multielement Load Balancing</a:t>
            </a:r>
            <a:endParaRPr lang="en-US" sz="2000" b="1" kern="0" dirty="0">
              <a:solidFill>
                <a:schemeClr val="bg2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Alters sectional lift required for both elements</a:t>
            </a:r>
          </a:p>
          <a:p>
            <a:pPr lvl="1"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loading ratio = c</a:t>
            </a:r>
            <a:r>
              <a:rPr lang="en-US" sz="2000" kern="0" baseline="-25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l,flap </a:t>
            </a: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/ c</a:t>
            </a:r>
            <a:r>
              <a:rPr lang="en-US" sz="2000" kern="0" baseline="-25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l,main</a:t>
            </a:r>
            <a:endParaRPr lang="en-US" sz="2000" kern="0" baseline="-2500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AC61FC-D443-8E62-1566-41CC8F4BBE9C}"/>
              </a:ext>
            </a:extLst>
          </p:cNvPr>
          <p:cNvSpPr txBox="1"/>
          <p:nvPr/>
        </p:nvSpPr>
        <p:spPr>
          <a:xfrm>
            <a:off x="7173044" y="5841234"/>
            <a:ext cx="43107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CDISC Slotted Airfoil Target Pressures</a:t>
            </a:r>
            <a:endParaRPr lang="en-US" sz="800" b="1" dirty="0"/>
          </a:p>
        </p:txBody>
      </p:sp>
      <p:pic>
        <p:nvPicPr>
          <p:cNvPr id="28" name="Picture 27" descr="A graph with a red and blue line&#10;&#10;Description automatically generated">
            <a:extLst>
              <a:ext uri="{FF2B5EF4-FFF2-40B4-BE49-F238E27FC236}">
                <a16:creationId xmlns:a16="http://schemas.microsoft.com/office/drawing/2014/main" id="{4B0EAC2B-1BDF-41FC-F73E-E682C0C6A1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9" t="3164" r="4479" b="1469"/>
          <a:stretch/>
        </p:blipFill>
        <p:spPr>
          <a:xfrm>
            <a:off x="6561062" y="1304440"/>
            <a:ext cx="4922725" cy="452098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0E70C77-B2EB-C8F8-D4AD-428BC17358AC}"/>
              </a:ext>
            </a:extLst>
          </p:cNvPr>
          <p:cNvSpPr txBox="1"/>
          <p:nvPr/>
        </p:nvSpPr>
        <p:spPr>
          <a:xfrm>
            <a:off x="8129096" y="4136477"/>
            <a:ext cx="1593705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End of Initial 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Acceleration (x</a:t>
            </a:r>
            <a:r>
              <a: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3D925BC-2446-D4BB-9558-B68A955885C7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7689273" y="2867891"/>
            <a:ext cx="1236676" cy="126858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1F17036-84A7-8950-E31F-BEA7E3E4A806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8925949" y="3336966"/>
            <a:ext cx="1417459" cy="79951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7F7775F-02FF-7406-F73E-C1A5559172AE}"/>
                  </a:ext>
                </a:extLst>
              </p:cNvPr>
              <p:cNvSpPr txBox="1"/>
              <p:nvPr/>
            </p:nvSpPr>
            <p:spPr>
              <a:xfrm>
                <a:off x="7798229" y="1750407"/>
                <a:ext cx="1856598" cy="58214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Midchord Pressure </a:t>
                </a:r>
                <a:b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Gradient (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14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1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∆</m:t>
                        </m:r>
                        <m:sSub>
                          <m:sSubPr>
                            <m:ctrlPr>
                              <a:rPr lang="en-US" sz="1400" b="1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1400" b="1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sz="1400" b="1" i="1" dirty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𝑷</m:t>
                            </m:r>
                          </m:sub>
                        </m:sSub>
                      </m:num>
                      <m:den>
                        <m:r>
                          <a:rPr lang="en-US" sz="14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∆</m:t>
                        </m:r>
                        <m:r>
                          <a:rPr lang="en-US" sz="14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sz="14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en-US" sz="14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/</m:t>
                        </m:r>
                        <m:r>
                          <a:rPr lang="en-US" sz="14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  <m:r>
                          <a:rPr lang="en-US" sz="14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7F7775F-02FF-7406-F73E-C1A555917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229" y="1750407"/>
                <a:ext cx="1856598" cy="582147"/>
              </a:xfrm>
              <a:prstGeom prst="rect">
                <a:avLst/>
              </a:prstGeom>
              <a:blipFill>
                <a:blip r:embed="rId3"/>
                <a:stretch>
                  <a:fillRect t="-33333" r="-676" b="-102083"/>
                </a:stretch>
              </a:blipFill>
              <a:ln w="12700">
                <a:solidFill>
                  <a:schemeClr val="tx1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CFB21C5-5604-7DB5-9FAC-4C64FFB3473B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8726528" y="2332554"/>
            <a:ext cx="1" cy="52692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D54F150-7800-4D68-7B98-CBE8821292E4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8726528" y="2332554"/>
            <a:ext cx="1976887" cy="9392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8B18AAA-32B4-B136-B8E4-EF3CD9766EA2}"/>
              </a:ext>
            </a:extLst>
          </p:cNvPr>
          <p:cNvSpPr txBox="1"/>
          <p:nvPr/>
        </p:nvSpPr>
        <p:spPr>
          <a:xfrm>
            <a:off x="8374955" y="4299950"/>
            <a:ext cx="1678665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Start of Pressure 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Recovery (x</a:t>
            </a:r>
            <a:r>
              <a: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7E9425A-AF7D-5EB6-C0AA-5E4F55C3415C}"/>
              </a:ext>
            </a:extLst>
          </p:cNvPr>
          <p:cNvCxnSpPr>
            <a:cxnSpLocks/>
            <a:stCxn id="41" idx="0"/>
          </p:cNvCxnSpPr>
          <p:nvPr/>
        </p:nvCxnSpPr>
        <p:spPr>
          <a:xfrm flipV="1">
            <a:off x="9214288" y="3064848"/>
            <a:ext cx="742697" cy="123510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538FAA2-51BC-4D8E-68E0-1AC01FF514CB}"/>
              </a:ext>
            </a:extLst>
          </p:cNvPr>
          <p:cNvCxnSpPr>
            <a:cxnSpLocks/>
            <a:stCxn id="41" idx="0"/>
          </p:cNvCxnSpPr>
          <p:nvPr/>
        </p:nvCxnSpPr>
        <p:spPr>
          <a:xfrm flipV="1">
            <a:off x="9214288" y="3394587"/>
            <a:ext cx="1760292" cy="90536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FCDFCA4-5BCF-C3E5-360C-875414DB03EA}"/>
              </a:ext>
            </a:extLst>
          </p:cNvPr>
          <p:cNvCxnSpPr>
            <a:cxnSpLocks/>
          </p:cNvCxnSpPr>
          <p:nvPr/>
        </p:nvCxnSpPr>
        <p:spPr>
          <a:xfrm>
            <a:off x="7356764" y="3164762"/>
            <a:ext cx="4041883" cy="0"/>
          </a:xfrm>
          <a:prstGeom prst="line">
            <a:avLst/>
          </a:prstGeom>
          <a:noFill/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lgDashDot"/>
            <a:miter lim="800000"/>
          </a:ln>
          <a:effectLst/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E2A22D9-7EAB-02D7-F86F-5EE938C29575}"/>
              </a:ext>
            </a:extLst>
          </p:cNvPr>
          <p:cNvSpPr txBox="1"/>
          <p:nvPr/>
        </p:nvSpPr>
        <p:spPr>
          <a:xfrm>
            <a:off x="10864873" y="2867891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</a:t>
            </a:r>
            <a:r>
              <a:rPr lang="en-US" sz="1200" b="1" baseline="-25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lang="en-US" sz="12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8B755E-265A-D171-605F-5C73EC4EA582}"/>
              </a:ext>
            </a:extLst>
          </p:cNvPr>
          <p:cNvSpPr txBox="1"/>
          <p:nvPr/>
        </p:nvSpPr>
        <p:spPr>
          <a:xfrm>
            <a:off x="9837743" y="4718928"/>
            <a:ext cx="1515158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Subsonic Flap</a:t>
            </a:r>
            <a:b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Load Balancing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284F612-8A5D-CF6E-C278-45B4223F2EF8}"/>
              </a:ext>
            </a:extLst>
          </p:cNvPr>
          <p:cNvCxnSpPr>
            <a:cxnSpLocks/>
            <a:stCxn id="54" idx="0"/>
          </p:cNvCxnSpPr>
          <p:nvPr/>
        </p:nvCxnSpPr>
        <p:spPr>
          <a:xfrm flipV="1">
            <a:off x="10595322" y="4387763"/>
            <a:ext cx="1" cy="3311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57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7" grpId="0" animBg="1"/>
      <p:bldP spid="37" grpId="1" animBg="1"/>
      <p:bldP spid="41" grpId="0" animBg="1"/>
      <p:bldP spid="41" grpId="1" animBg="1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E5B621-B24F-0346-ADF4-ACA3F1F97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CDISC Multielement Design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7F58F-4406-A395-6396-C1E12FFBE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9</a:t>
            </a:fld>
            <a:endParaRPr lang="en-US" b="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FC26989-0B91-7261-319F-ED2D78B29BE0}"/>
              </a:ext>
            </a:extLst>
          </p:cNvPr>
          <p:cNvSpPr txBox="1"/>
          <p:nvPr/>
        </p:nvSpPr>
        <p:spPr>
          <a:xfrm>
            <a:off x="423333" y="947454"/>
            <a:ext cx="6889260" cy="5275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Geometry Constraints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Flap Overhang (o</a:t>
            </a:r>
            <a:r>
              <a:rPr lang="en-US" sz="2000" b="1" kern="0" baseline="-250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</a:t>
            </a: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)</a:t>
            </a:r>
            <a:b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Horizontal distance between the flap leading edge (LE) and the main element trailing edge (TE) </a:t>
            </a: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slot length</a:t>
            </a:r>
            <a:endParaRPr lang="en-US" sz="2000" kern="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eaLnBrk="0" hangingPunct="0">
              <a:spcBef>
                <a:spcPct val="20000"/>
              </a:spcBef>
              <a:defRPr/>
            </a:pPr>
            <a:br>
              <a:rPr lang="en-US" sz="12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b="1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Flap Deflection (𝛅</a:t>
            </a:r>
            <a:r>
              <a:rPr lang="en-US" sz="2000" b="1" kern="0" baseline="-25000" dirty="0">
                <a:solidFill>
                  <a:schemeClr val="tx2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</a:t>
            </a:r>
            <a:r>
              <a:rPr lang="en-US" sz="2000" b="1" kern="0" dirty="0">
                <a:solidFill>
                  <a:schemeClr val="tx2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)</a:t>
            </a:r>
            <a:br>
              <a:rPr lang="en-US" sz="2000" b="1" kern="0" dirty="0">
                <a:solidFill>
                  <a:schemeClr val="bg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Flap incidence angle relative to the 𝛂 = 0</a:t>
            </a:r>
            <a:r>
              <a:rPr lang="en-US" sz="2000" kern="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° </a:t>
            </a: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reference line 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flap loading</a:t>
            </a:r>
            <a:endParaRPr lang="en-US" sz="2000" b="1" kern="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eaLnBrk="0" hangingPunct="0">
              <a:spcBef>
                <a:spcPct val="20000"/>
              </a:spcBef>
              <a:defRPr/>
            </a:pPr>
            <a:br>
              <a:rPr lang="en-US" sz="12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b="1" kern="0" dirty="0">
                <a:solidFill>
                  <a:srgbClr val="C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Slot Exit Gap (g</a:t>
            </a:r>
            <a:r>
              <a:rPr lang="en-US" sz="2000" b="1" kern="0" baseline="-25000" dirty="0">
                <a:solidFill>
                  <a:srgbClr val="C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</a:t>
            </a:r>
            <a:r>
              <a:rPr lang="en-US" sz="2000" b="1" kern="0" dirty="0">
                <a:solidFill>
                  <a:srgbClr val="C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)</a:t>
            </a:r>
            <a:br>
              <a:rPr lang="en-US" sz="2000" b="1" kern="0" dirty="0">
                <a:solidFill>
                  <a:srgbClr val="C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Vertical distance between the main element TE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and the flap upper surface </a:t>
            </a: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min. wake interference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endParaRPr lang="en-US" sz="1200" kern="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en-US" sz="2000" b="1" kern="0" dirty="0">
                <a:solidFill>
                  <a:srgbClr val="0432FF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Slot Inlet Gap (g</a:t>
            </a:r>
            <a:r>
              <a:rPr lang="en-US" sz="2000" b="1" kern="0" baseline="-25000" dirty="0">
                <a:solidFill>
                  <a:srgbClr val="0432FF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</a:t>
            </a:r>
            <a:r>
              <a:rPr lang="en-US" sz="2000" b="1" kern="0" dirty="0">
                <a:solidFill>
                  <a:srgbClr val="0432FF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)</a:t>
            </a:r>
            <a:br>
              <a:rPr lang="en-US" sz="2000" b="1" kern="0" dirty="0">
                <a:solidFill>
                  <a:srgbClr val="0432FF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Shortest distance between flap LE and the max. surface slope point on the main element lower surface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increase main element camber and aft loading</a:t>
            </a:r>
            <a:endParaRPr lang="en-US" sz="2000" b="1" kern="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08ED37A-6D5D-1921-7817-3EB5058E18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64" t="12619" r="3536" b="46571"/>
          <a:stretch/>
        </p:blipFill>
        <p:spPr>
          <a:xfrm>
            <a:off x="7282824" y="2332981"/>
            <a:ext cx="4394797" cy="22593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F0CE89F3-8C99-F92B-026B-26BCDB97375B}"/>
              </a:ext>
            </a:extLst>
          </p:cNvPr>
          <p:cNvSpPr txBox="1"/>
          <p:nvPr/>
        </p:nvSpPr>
        <p:spPr>
          <a:xfrm>
            <a:off x="7378537" y="4631324"/>
            <a:ext cx="42033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CDISC Slotted Airfoil Parameterization</a:t>
            </a:r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27856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32D7FD-B4A8-70E0-7F21-436744AC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7EB77-AA5E-8E9B-8E3D-D6205F41B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10</a:t>
            </a:fld>
            <a:endParaRPr lang="en-US" b="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83A2C7C-2DC7-FD58-DBA4-934FBA881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61" y="1548778"/>
            <a:ext cx="2394712" cy="2922637"/>
          </a:xfrm>
          <a:prstGeom prst="rect">
            <a:avLst/>
          </a:prstGeom>
        </p:spPr>
      </p:pic>
      <p:pic>
        <p:nvPicPr>
          <p:cNvPr id="30" name="Picture 29" descr="A table with numbers and symbols&#10;&#10;Description automatically generated">
            <a:extLst>
              <a:ext uri="{FF2B5EF4-FFF2-40B4-BE49-F238E27FC236}">
                <a16:creationId xmlns:a16="http://schemas.microsoft.com/office/drawing/2014/main" id="{F801DE8A-93B0-09AE-7B2D-837246500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665" y="4471414"/>
            <a:ext cx="4017369" cy="184658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E0731FA-81D3-9529-F86B-DDC7F275D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8888" y="1548777"/>
            <a:ext cx="2394712" cy="2922637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1D3AFBB1-8570-3E04-96E1-D1D315C89802}"/>
              </a:ext>
            </a:extLst>
          </p:cNvPr>
          <p:cNvSpPr txBox="1"/>
          <p:nvPr/>
        </p:nvSpPr>
        <p:spPr>
          <a:xfrm>
            <a:off x="1674843" y="1066592"/>
            <a:ext cx="34356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Design Stations (13 Total)</a:t>
            </a:r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0547FA-02D2-95D8-0F99-6CE69AC32D1C}"/>
              </a:ext>
            </a:extLst>
          </p:cNvPr>
          <p:cNvSpPr txBox="1"/>
          <p:nvPr/>
        </p:nvSpPr>
        <p:spPr>
          <a:xfrm>
            <a:off x="6096000" y="1066592"/>
            <a:ext cx="5547360" cy="5176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Design Strategy</a:t>
            </a:r>
            <a:endParaRPr kumimoji="0" lang="en-US" sz="1200" b="1" i="0" u="sng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rgbClr val="0070C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Conventional Wing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CDISC best practices for turbulent supercritical wing design, used target pressure constraint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Cruise Slotted Wing</a:t>
            </a:r>
          </a:p>
          <a:p>
            <a:pPr marL="171450" indent="-1714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Matched design 𝛂 of conventional wing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        Limit change in fuselage/fairing drag</a:t>
            </a:r>
            <a:endParaRPr lang="en-US" sz="2000" kern="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171450" indent="-1714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Matched spanwise lift distribution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    </a:t>
            </a: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Limit change in induced drag</a:t>
            </a:r>
            <a:endParaRPr lang="en-US" sz="500" kern="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171450" indent="-1714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Identical inboard wing design constraints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    </a:t>
            </a: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Isolate drag change to outboard wing</a:t>
            </a:r>
            <a:endParaRPr lang="en-US" sz="500" kern="0" dirty="0">
              <a:latin typeface="Arial" panose="020B0604020202020204" pitchFamily="34" charset="0"/>
              <a:ea typeface="ＭＳ Ｐゴシック"/>
              <a:cs typeface="Arial" panose="020B0604020202020204" pitchFamily="34" charset="0"/>
              <a:sym typeface="Wingdings" pitchFamily="2" charset="2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Outboard wing design using new constraints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 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  <a:sym typeface="Wingdings" pitchFamily="2" charset="2"/>
              </a:rPr>
              <a:t> Min. shock strength with subsonic flap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-111" charset="0"/>
              <a:ea typeface="ＭＳ Ｐゴシック" pitchFamily="-111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1EBDEA-8FE1-D956-6BF9-411A0D150D22}"/>
              </a:ext>
            </a:extLst>
          </p:cNvPr>
          <p:cNvSpPr/>
          <p:nvPr/>
        </p:nvSpPr>
        <p:spPr bwMode="auto">
          <a:xfrm>
            <a:off x="1276894" y="4824549"/>
            <a:ext cx="3795540" cy="22642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BB1BC3-1DEF-7E4B-B1F4-DF5F29B00426}"/>
              </a:ext>
            </a:extLst>
          </p:cNvPr>
          <p:cNvSpPr/>
          <p:nvPr/>
        </p:nvSpPr>
        <p:spPr bwMode="auto">
          <a:xfrm>
            <a:off x="1276894" y="5991062"/>
            <a:ext cx="3795540" cy="22642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277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32D7FD-B4A8-70E0-7F21-436744AC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Results: Pressures and Geometry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7EB77-AA5E-8E9B-8E3D-D6205F41B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11</a:t>
            </a:fld>
            <a:endParaRPr lang="en-US" b="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A905BF-9040-2708-3232-EBACAD602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079" y="1296086"/>
            <a:ext cx="2802446" cy="25378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DCED0D8-DE7F-AE4B-81D1-F36306EC2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079" y="3905593"/>
            <a:ext cx="2802446" cy="25378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138041C-2D75-F0DE-FD92-16BE72C17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7701" y="1301465"/>
            <a:ext cx="2802446" cy="25378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D7B3A8-AE46-2CEC-B14D-7580E11B1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4582" y="3905592"/>
            <a:ext cx="2802445" cy="2537879"/>
          </a:xfrm>
          <a:prstGeom prst="rect">
            <a:avLst/>
          </a:prstGeom>
        </p:spPr>
      </p:pic>
      <p:pic>
        <p:nvPicPr>
          <p:cNvPr id="2" name="Picture 1" descr="A diagram of a red and blue triangle&#10;&#10;Description automatically generated">
            <a:extLst>
              <a:ext uri="{FF2B5EF4-FFF2-40B4-BE49-F238E27FC236}">
                <a16:creationId xmlns:a16="http://schemas.microsoft.com/office/drawing/2014/main" id="{D9DDFA6F-8AEA-35B8-B62E-EDD658027F1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74" t="1457" r="15537" b="589"/>
          <a:stretch/>
        </p:blipFill>
        <p:spPr>
          <a:xfrm>
            <a:off x="1918180" y="1390489"/>
            <a:ext cx="2163956" cy="22572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 descr="A diagram of a cone shaped object&#10;&#10;Description automatically generated">
            <a:extLst>
              <a:ext uri="{FF2B5EF4-FFF2-40B4-BE49-F238E27FC236}">
                <a16:creationId xmlns:a16="http://schemas.microsoft.com/office/drawing/2014/main" id="{0AC5FB96-8F02-AC62-AE18-2723994FA32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4" t="1457" r="15537" b="589"/>
          <a:stretch/>
        </p:blipFill>
        <p:spPr>
          <a:xfrm>
            <a:off x="1918180" y="3994351"/>
            <a:ext cx="2163956" cy="22572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8F9C62-DAEE-7A99-8974-9E084B7C5105}"/>
              </a:ext>
            </a:extLst>
          </p:cNvPr>
          <p:cNvSpPr txBox="1"/>
          <p:nvPr/>
        </p:nvSpPr>
        <p:spPr>
          <a:xfrm>
            <a:off x="314489" y="2226740"/>
            <a:ext cx="15660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Conventional</a:t>
            </a:r>
            <a:b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Wing</a:t>
            </a:r>
            <a:endParaRPr lang="en-US" sz="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55C1F6-907C-B38E-C798-024A2EEEF743}"/>
              </a:ext>
            </a:extLst>
          </p:cNvPr>
          <p:cNvSpPr txBox="1"/>
          <p:nvPr/>
        </p:nvSpPr>
        <p:spPr>
          <a:xfrm>
            <a:off x="252271" y="4661591"/>
            <a:ext cx="15660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Slotted</a:t>
            </a:r>
            <a:b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kumimoji="0" lang="en-US" sz="16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Wing</a:t>
            </a:r>
            <a:endParaRPr lang="en-US" sz="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E57793-B496-35CA-BFF5-5B3BFCE9255C}"/>
              </a:ext>
            </a:extLst>
          </p:cNvPr>
          <p:cNvSpPr txBox="1"/>
          <p:nvPr/>
        </p:nvSpPr>
        <p:spPr>
          <a:xfrm>
            <a:off x="3048838" y="981505"/>
            <a:ext cx="60943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 = 0.8, Re</a:t>
            </a:r>
            <a:r>
              <a:rPr kumimoji="0" lang="en-US" sz="1600" b="1" i="0" u="none" strike="noStrike" kern="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cref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= 21.1 million, </a:t>
            </a:r>
            <a:r>
              <a:rPr lang="en-US" sz="1600" b="1" kern="0" dirty="0">
                <a:solidFill>
                  <a:srgbClr val="0070C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</a:t>
            </a:r>
            <a:r>
              <a:rPr lang="en-US" sz="1600" b="1" kern="0" baseline="-25000" dirty="0">
                <a:solidFill>
                  <a:srgbClr val="0070C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= 0.543</a:t>
            </a:r>
            <a:endParaRPr lang="en-US" sz="8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AB04B9-93D9-BF77-5D4A-537DCD3DDEB8}"/>
              </a:ext>
            </a:extLst>
          </p:cNvPr>
          <p:cNvCxnSpPr>
            <a:cxnSpLocks/>
          </p:cNvCxnSpPr>
          <p:nvPr/>
        </p:nvCxnSpPr>
        <p:spPr bwMode="auto">
          <a:xfrm>
            <a:off x="3219356" y="2377522"/>
            <a:ext cx="45975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8DB38C1-60CB-D346-60A4-2C68FBCC0547}"/>
              </a:ext>
            </a:extLst>
          </p:cNvPr>
          <p:cNvSpPr txBox="1"/>
          <p:nvPr/>
        </p:nvSpPr>
        <p:spPr>
          <a:xfrm>
            <a:off x="3679115" y="2237498"/>
            <a:ext cx="2807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8</a:t>
            </a:r>
            <a:endParaRPr lang="en-US" sz="600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9EA83A-1B73-9065-5E43-A0AC20FDDB9A}"/>
              </a:ext>
            </a:extLst>
          </p:cNvPr>
          <p:cNvCxnSpPr>
            <a:cxnSpLocks/>
          </p:cNvCxnSpPr>
          <p:nvPr/>
        </p:nvCxnSpPr>
        <p:spPr bwMode="auto">
          <a:xfrm>
            <a:off x="3219356" y="4982666"/>
            <a:ext cx="459759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68465B4-910F-041D-EDF2-AEBF433F499F}"/>
              </a:ext>
            </a:extLst>
          </p:cNvPr>
          <p:cNvSpPr txBox="1"/>
          <p:nvPr/>
        </p:nvSpPr>
        <p:spPr>
          <a:xfrm>
            <a:off x="3679115" y="4837263"/>
            <a:ext cx="2807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8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16558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32D7FD-B4A8-70E0-7F21-436744AC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Results: NLF Predictions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7EB77-AA5E-8E9B-8E3D-D6205F41B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12</a:t>
            </a:fld>
            <a:endParaRPr lang="en-US" b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361A7C-7877-39C7-F2F1-A4020FABF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66" y="3224682"/>
            <a:ext cx="5854700" cy="26035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CAB166-47EC-EF92-DAFD-8D3CD13F7F62}"/>
              </a:ext>
            </a:extLst>
          </p:cNvPr>
          <p:cNvSpPr txBox="1"/>
          <p:nvPr/>
        </p:nvSpPr>
        <p:spPr>
          <a:xfrm>
            <a:off x="1021080" y="1249472"/>
            <a:ext cx="63672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NLF Predictions for Flap Design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Transition predictions estimate NLF for 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71% of upper surface and 77% of lower surface</a:t>
            </a:r>
            <a:b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using critical N-factor (NF) of 9</a:t>
            </a:r>
            <a:endParaRPr kumimoji="0" lang="en-US" sz="10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Black" pitchFamily="-111" charset="0"/>
              <a:ea typeface="ＭＳ Ｐゴシック" pitchFamily="-111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113CE71-BA7F-B487-7376-2C1375D41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839" y="1024278"/>
            <a:ext cx="3170572" cy="279440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5039AD2-B895-3BB0-99FD-09DFBB81D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685" y="3670999"/>
            <a:ext cx="3174726" cy="279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0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685C69D6-F0EC-BCD5-DC03-541600E45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1016000"/>
            <a:ext cx="11453284" cy="545306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Cruise Assessment (M = 0.8, Re</a:t>
            </a:r>
            <a:r>
              <a:rPr lang="en-US" baseline="-25000" dirty="0"/>
              <a:t>cref</a:t>
            </a:r>
            <a:r>
              <a:rPr lang="en-US" dirty="0"/>
              <a:t> = 21.1 million)</a:t>
            </a:r>
            <a:br>
              <a:rPr lang="en-US" dirty="0"/>
            </a:br>
            <a:r>
              <a:rPr lang="en-US" b="0" dirty="0">
                <a:solidFill>
                  <a:schemeClr val="tx1"/>
                </a:solidFill>
              </a:rPr>
              <a:t>The </a:t>
            </a:r>
            <a:r>
              <a:rPr lang="en-US" sz="2000" b="0" dirty="0">
                <a:solidFill>
                  <a:schemeClr val="tx1"/>
                </a:solidFill>
              </a:rPr>
              <a:t>CSW shows comparable cruise dra</a:t>
            </a:r>
            <a:r>
              <a:rPr lang="en-US" b="0" dirty="0">
                <a:solidFill>
                  <a:schemeClr val="tx1"/>
                </a:solidFill>
              </a:rPr>
              <a:t>g (~1 ct.)</a:t>
            </a:r>
            <a:r>
              <a:rPr lang="en-US" sz="2000" b="0" dirty="0">
                <a:solidFill>
                  <a:schemeClr val="tx1"/>
                </a:solidFill>
              </a:rPr>
              <a:t> to the conventional wing.</a:t>
            </a:r>
            <a:br>
              <a:rPr lang="en-US" sz="2000" b="0" dirty="0">
                <a:solidFill>
                  <a:schemeClr val="tx1"/>
                </a:solidFill>
              </a:rPr>
            </a:br>
            <a:r>
              <a:rPr lang="en-US" sz="2000" b="0" dirty="0">
                <a:solidFill>
                  <a:schemeClr val="tx1"/>
                </a:solidFill>
              </a:rPr>
              <a:t>NLF flap significantly reduces skin-friction penalty, but no pressure drag savings at design condition</a:t>
            </a: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br>
              <a:rPr lang="en-US" dirty="0">
                <a:solidFill>
                  <a:schemeClr val="tx1"/>
                </a:solidFill>
              </a:rPr>
            </a:b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C0E76E7-C7CD-6493-D7A8-EFC963C1CCC5}"/>
              </a:ext>
            </a:extLst>
          </p:cNvPr>
          <p:cNvGrpSpPr/>
          <p:nvPr/>
        </p:nvGrpSpPr>
        <p:grpSpPr>
          <a:xfrm>
            <a:off x="724816" y="3545556"/>
            <a:ext cx="4893618" cy="2788554"/>
            <a:chOff x="724816" y="3545556"/>
            <a:chExt cx="4893618" cy="278855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4A0F739-F556-AEF0-0985-5D833669DD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286"/>
            <a:stretch/>
          </p:blipFill>
          <p:spPr>
            <a:xfrm>
              <a:off x="724816" y="3545556"/>
              <a:ext cx="4893618" cy="278855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A85F76F-9527-15D6-B7E0-F041E8449C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7029" t="10577" r="39624" b="68286"/>
            <a:stretch/>
          </p:blipFill>
          <p:spPr>
            <a:xfrm>
              <a:off x="3021874" y="3643663"/>
              <a:ext cx="2525486" cy="635727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DE32D7FD-B4A8-70E0-7F21-436744AC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Results: Cruise Forces and Moments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7EB77-AA5E-8E9B-8E3D-D6205F41B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13</a:t>
            </a:fld>
            <a:endParaRPr lang="en-US" b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30630D-12C8-8844-7594-21F359709552}"/>
              </a:ext>
            </a:extLst>
          </p:cNvPr>
          <p:cNvSpPr txBox="1"/>
          <p:nvPr/>
        </p:nvSpPr>
        <p:spPr>
          <a:xfrm>
            <a:off x="3433156" y="4522648"/>
            <a:ext cx="9934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+</a:t>
            </a:r>
            <a:r>
              <a:rPr lang="en-US" sz="2000" b="1" kern="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3.9 </a:t>
            </a: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ct</a:t>
            </a:r>
            <a:endParaRPr lang="en-US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EF0049-34FA-1097-F91F-23CDE860F226}"/>
              </a:ext>
            </a:extLst>
          </p:cNvPr>
          <p:cNvGrpSpPr/>
          <p:nvPr/>
        </p:nvGrpSpPr>
        <p:grpSpPr>
          <a:xfrm>
            <a:off x="2766538" y="2002780"/>
            <a:ext cx="5888161" cy="1337096"/>
            <a:chOff x="2365516" y="2066965"/>
            <a:chExt cx="5888161" cy="1337096"/>
          </a:xfrm>
        </p:grpSpPr>
        <p:pic>
          <p:nvPicPr>
            <p:cNvPr id="6" name="Picture 5" descr="A table with numbers and symbols&#10;&#10;Description automatically generated">
              <a:extLst>
                <a:ext uri="{FF2B5EF4-FFF2-40B4-BE49-F238E27FC236}">
                  <a16:creationId xmlns:a16="http://schemas.microsoft.com/office/drawing/2014/main" id="{C21E16DB-3767-861E-09B3-803462D2F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7597"/>
            <a:stretch/>
          </p:blipFill>
          <p:spPr>
            <a:xfrm>
              <a:off x="2365516" y="2066965"/>
              <a:ext cx="4723261" cy="1337096"/>
            </a:xfrm>
            <a:prstGeom prst="rect">
              <a:avLst/>
            </a:prstGeom>
          </p:spPr>
        </p:pic>
        <p:pic>
          <p:nvPicPr>
            <p:cNvPr id="7" name="Picture 6" descr="A table with numbers and symbols&#10;&#10;Description automatically generated">
              <a:extLst>
                <a:ext uri="{FF2B5EF4-FFF2-40B4-BE49-F238E27FC236}">
                  <a16:creationId xmlns:a16="http://schemas.microsoft.com/office/drawing/2014/main" id="{794DE9CB-5B21-275B-4D3B-9AD8B2C331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94"/>
            <a:stretch/>
          </p:blipFill>
          <p:spPr>
            <a:xfrm>
              <a:off x="7080067" y="2066965"/>
              <a:ext cx="1173610" cy="1337096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300A660-39BC-8815-5F99-48947B1409B2}"/>
              </a:ext>
            </a:extLst>
          </p:cNvPr>
          <p:cNvSpPr txBox="1"/>
          <p:nvPr/>
        </p:nvSpPr>
        <p:spPr>
          <a:xfrm>
            <a:off x="3113808" y="4770151"/>
            <a:ext cx="9934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+</a:t>
            </a: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0.5 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6D2FEB-AEA1-A4D9-153D-AAF76977E1A3}"/>
              </a:ext>
            </a:extLst>
          </p:cNvPr>
          <p:cNvSpPr txBox="1"/>
          <p:nvPr/>
        </p:nvSpPr>
        <p:spPr>
          <a:xfrm>
            <a:off x="4651860" y="4024766"/>
            <a:ext cx="9934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+</a:t>
            </a: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2.5 ct</a:t>
            </a:r>
            <a:endParaRPr lang="en-US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3D14DD-37D8-298B-2689-379F5CB215E6}"/>
              </a:ext>
            </a:extLst>
          </p:cNvPr>
          <p:cNvSpPr txBox="1"/>
          <p:nvPr/>
        </p:nvSpPr>
        <p:spPr>
          <a:xfrm>
            <a:off x="4384766" y="4254851"/>
            <a:ext cx="9934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+</a:t>
            </a: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0.6 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34190B-FAF2-6DEB-0490-818F212E7024}"/>
              </a:ext>
            </a:extLst>
          </p:cNvPr>
          <p:cNvSpPr/>
          <p:nvPr/>
        </p:nvSpPr>
        <p:spPr bwMode="auto">
          <a:xfrm>
            <a:off x="6662057" y="2151017"/>
            <a:ext cx="819032" cy="107115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52EE7EE-D49D-B8E2-7928-01740A242F7B}"/>
              </a:ext>
            </a:extLst>
          </p:cNvPr>
          <p:cNvGrpSpPr/>
          <p:nvPr/>
        </p:nvGrpSpPr>
        <p:grpSpPr>
          <a:xfrm>
            <a:off x="6096000" y="3518124"/>
            <a:ext cx="4970042" cy="2877828"/>
            <a:chOff x="6096000" y="3518124"/>
            <a:chExt cx="4970042" cy="287782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9C00874-5F6D-D20C-5130-CD197AB91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3518124"/>
              <a:ext cx="4970042" cy="287782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DC6AB9E-BA63-DD45-7EDE-36A7B653F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8416" t="945" r="40465" b="71914"/>
            <a:stretch/>
          </p:blipFill>
          <p:spPr>
            <a:xfrm>
              <a:off x="8581021" y="3545556"/>
              <a:ext cx="2400488" cy="781100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72C8CD9-FD88-A109-8A2D-867422015368}"/>
              </a:ext>
            </a:extLst>
          </p:cNvPr>
          <p:cNvSpPr txBox="1"/>
          <p:nvPr/>
        </p:nvSpPr>
        <p:spPr>
          <a:xfrm>
            <a:off x="7008181" y="4370041"/>
            <a:ext cx="9934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92 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234846-818F-D7B9-3077-BE90E668809D}"/>
              </a:ext>
            </a:extLst>
          </p:cNvPr>
          <p:cNvSpPr txBox="1"/>
          <p:nvPr/>
        </p:nvSpPr>
        <p:spPr>
          <a:xfrm>
            <a:off x="8253376" y="4079335"/>
            <a:ext cx="1212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125 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38C4CB-3540-10C5-35D9-398FCE82C66F}"/>
              </a:ext>
            </a:extLst>
          </p:cNvPr>
          <p:cNvSpPr txBox="1"/>
          <p:nvPr/>
        </p:nvSpPr>
        <p:spPr>
          <a:xfrm>
            <a:off x="9627294" y="5200971"/>
            <a:ext cx="9934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21 ct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3C6DAE4-E00A-4BB1-FD82-B6D96B24A461}"/>
              </a:ext>
            </a:extLst>
          </p:cNvPr>
          <p:cNvCxnSpPr>
            <a:stCxn id="20" idx="2"/>
          </p:cNvCxnSpPr>
          <p:nvPr/>
        </p:nvCxnSpPr>
        <p:spPr bwMode="auto">
          <a:xfrm flipH="1">
            <a:off x="3021874" y="3222171"/>
            <a:ext cx="4049699" cy="66185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2730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  <p:bldP spid="19" grpId="0"/>
      <p:bldP spid="20" grpId="0" animBg="1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32D7FD-B4A8-70E0-7F21-436744AC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Results: Off-design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7EB77-AA5E-8E9B-8E3D-D6205F41B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14</a:t>
            </a:fld>
            <a:endParaRPr lang="en-US" b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8A285D5-E0BC-6FA1-173F-70A984016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204" y="1067800"/>
            <a:ext cx="5042327" cy="2286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565A88-40C6-6A87-7502-524E0931E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206" y="3968486"/>
            <a:ext cx="5042325" cy="2286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BCE4219-4363-064C-B6AA-E008F027B2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33" y="1190945"/>
            <a:ext cx="6003354" cy="527811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0078936-1ADB-24BA-241C-91DED0F2028F}"/>
              </a:ext>
            </a:extLst>
          </p:cNvPr>
          <p:cNvSpPr txBox="1"/>
          <p:nvPr/>
        </p:nvSpPr>
        <p:spPr>
          <a:xfrm>
            <a:off x="6329258" y="3353800"/>
            <a:ext cx="5547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Flap Upper Surface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A46F0E6-7D53-BEE8-3378-80330F981C82}"/>
              </a:ext>
            </a:extLst>
          </p:cNvPr>
          <p:cNvSpPr txBox="1"/>
          <p:nvPr/>
        </p:nvSpPr>
        <p:spPr>
          <a:xfrm>
            <a:off x="6426687" y="6039910"/>
            <a:ext cx="5547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Flap Lower Surface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E0DF3-5641-08C9-CD81-3878F5366273}"/>
              </a:ext>
            </a:extLst>
          </p:cNvPr>
          <p:cNvSpPr txBox="1"/>
          <p:nvPr/>
        </p:nvSpPr>
        <p:spPr>
          <a:xfrm>
            <a:off x="2293536" y="982663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 = 0.8, Re</a:t>
            </a:r>
            <a:r>
              <a:rPr kumimoji="0" lang="en-US" sz="2000" b="1" i="0" u="none" strike="noStrike" kern="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cref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= 21.1 million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54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32D7FD-B4A8-70E0-7F21-436744AC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Results: Off-design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7EB77-AA5E-8E9B-8E3D-D6205F41B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15</a:t>
            </a:fld>
            <a:endParaRPr lang="en-US" b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3C80CE-F71F-F6B9-47FA-E3971CC6A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77" y="1287911"/>
            <a:ext cx="5665992" cy="51811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88A973-C80E-A3A2-220B-AB1D4CCB727D}"/>
              </a:ext>
            </a:extLst>
          </p:cNvPr>
          <p:cNvSpPr txBox="1"/>
          <p:nvPr/>
        </p:nvSpPr>
        <p:spPr>
          <a:xfrm>
            <a:off x="6329258" y="3353800"/>
            <a:ext cx="5547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Flap Upper Surface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2EC24-D9FC-474B-D3C6-664E8A23AAE1}"/>
              </a:ext>
            </a:extLst>
          </p:cNvPr>
          <p:cNvSpPr txBox="1"/>
          <p:nvPr/>
        </p:nvSpPr>
        <p:spPr>
          <a:xfrm>
            <a:off x="6426687" y="6039910"/>
            <a:ext cx="55473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Flap Lower Surface</a:t>
            </a:r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3D8432E-A266-7396-8E77-53D84F298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774" y="1067800"/>
            <a:ext cx="5042325" cy="2286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C67B867-C9F7-B5D5-DD4D-024E16041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203" y="3839047"/>
            <a:ext cx="5042325" cy="2286000"/>
          </a:xfrm>
          <a:prstGeom prst="rect">
            <a:avLst/>
          </a:prstGeom>
        </p:spPr>
      </p:pic>
      <p:sp>
        <p:nvSpPr>
          <p:cNvPr id="27" name="Down Arrow 26">
            <a:extLst>
              <a:ext uri="{FF2B5EF4-FFF2-40B4-BE49-F238E27FC236}">
                <a16:creationId xmlns:a16="http://schemas.microsoft.com/office/drawing/2014/main" id="{A0602621-4B4B-C612-0462-83D37377E0BB}"/>
              </a:ext>
            </a:extLst>
          </p:cNvPr>
          <p:cNvSpPr/>
          <p:nvPr/>
        </p:nvSpPr>
        <p:spPr bwMode="auto">
          <a:xfrm rot="10800000">
            <a:off x="3636498" y="5068462"/>
            <a:ext cx="136726" cy="201296"/>
          </a:xfrm>
          <a:prstGeom prst="downArrow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31DD264D-7D60-3295-CF21-ABFE01F76D8E}"/>
              </a:ext>
            </a:extLst>
          </p:cNvPr>
          <p:cNvSpPr/>
          <p:nvPr/>
        </p:nvSpPr>
        <p:spPr bwMode="auto">
          <a:xfrm rot="10800000">
            <a:off x="4370498" y="5068463"/>
            <a:ext cx="136726" cy="201296"/>
          </a:xfrm>
          <a:prstGeom prst="downArrow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EE1B9DBE-9877-8A5A-3CFC-37897607ECAF}"/>
              </a:ext>
            </a:extLst>
          </p:cNvPr>
          <p:cNvSpPr/>
          <p:nvPr/>
        </p:nvSpPr>
        <p:spPr bwMode="auto">
          <a:xfrm rot="10800000">
            <a:off x="5104497" y="5068462"/>
            <a:ext cx="136726" cy="201296"/>
          </a:xfrm>
          <a:prstGeom prst="downArrow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Black" pitchFamily="-108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A495E3-754F-83FC-29F6-27B6A38117C2}"/>
              </a:ext>
            </a:extLst>
          </p:cNvPr>
          <p:cNvSpPr txBox="1"/>
          <p:nvPr/>
        </p:nvSpPr>
        <p:spPr>
          <a:xfrm>
            <a:off x="1865204" y="1038757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</a:t>
            </a:r>
            <a:r>
              <a:rPr kumimoji="0" lang="en-US" sz="2000" b="1" i="0" u="none" strike="noStrike" kern="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= 0.543, Re</a:t>
            </a:r>
            <a:r>
              <a:rPr kumimoji="0" lang="en-US" sz="2000" b="1" i="0" u="none" strike="noStrike" kern="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cref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= 21.1 million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25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ED8D64-480C-1841-8368-83F4B85ED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4C544-9647-0D4F-9E0C-D9024ED9E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16</a:t>
            </a:fld>
            <a:endParaRPr lang="en-US" b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F26AF3-4532-6CB8-3371-65854DB47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Series of CDISC multielement flow and geometry constraints created to enable the computational design of transonic cruise slotted wings</a:t>
            </a:r>
          </a:p>
          <a:p>
            <a:endParaRPr lang="en-US" dirty="0"/>
          </a:p>
          <a:p>
            <a:r>
              <a:rPr lang="en-US" dirty="0"/>
              <a:t>Partial-span, Cruise Slotted Wing (CSW) designed for a Mach-0.8 variant of the CRM</a:t>
            </a:r>
          </a:p>
          <a:p>
            <a:pPr lvl="1"/>
            <a:r>
              <a:rPr lang="en-US" dirty="0"/>
              <a:t>Subsonic flap loading was maximized to reduce main element shock strength and shift terminating shock location aft by 10% chord relative to supercritical wing</a:t>
            </a:r>
          </a:p>
          <a:p>
            <a:pPr lvl="1"/>
            <a:r>
              <a:rPr lang="en-US" dirty="0"/>
              <a:t>Leverages Aft Laminar Multielement Airfoil (ALMA) concept to achieve NLF on approximately</a:t>
            </a:r>
            <a:br>
              <a:rPr lang="en-US" dirty="0"/>
            </a:br>
            <a:r>
              <a:rPr lang="en-US" dirty="0"/>
              <a:t>75% of flap surface area (upper/lower surfaces)</a:t>
            </a:r>
          </a:p>
          <a:p>
            <a:pPr lvl="1"/>
            <a:r>
              <a:rPr lang="en-US" dirty="0"/>
              <a:t>Cruise drag estimates from USM3D-ME showed comparable performance relative to supercritical wing at flight conditions representative of single-aisle, transonic transports</a:t>
            </a:r>
          </a:p>
          <a:p>
            <a:pPr lvl="1"/>
            <a:r>
              <a:rPr lang="en-US" dirty="0"/>
              <a:t>Off-design assessments showed limited NLF sensitivity to 𝛂 and more gradual drag rise</a:t>
            </a:r>
          </a:p>
          <a:p>
            <a:pPr lvl="1"/>
            <a:endParaRPr lang="en-US" sz="2000" dirty="0"/>
          </a:p>
          <a:p>
            <a:r>
              <a:rPr lang="en-US" sz="2200" dirty="0"/>
              <a:t>Future work planned to explore other trades and CSW design with full-chord NLF</a:t>
            </a:r>
          </a:p>
          <a:p>
            <a:pPr lvl="1"/>
            <a:r>
              <a:rPr lang="en-US" dirty="0"/>
              <a:t>Explore alternative design trades, including Mach number, thickness, etc.</a:t>
            </a:r>
          </a:p>
          <a:p>
            <a:pPr lvl="1"/>
            <a:r>
              <a:rPr lang="en-US" dirty="0"/>
              <a:t>Crossflow Attenuated Natural Laminar Flow (CATNLF) methods used to design main element</a:t>
            </a:r>
          </a:p>
          <a:p>
            <a:pPr lvl="2"/>
            <a:r>
              <a:rPr lang="en-US" dirty="0"/>
              <a:t>Achieves skin-friction drag reductions and improved drag rise behavior</a:t>
            </a: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015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E5DA6833-A362-9F4C-A501-ECF628634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7167" y="4518976"/>
            <a:ext cx="7577666" cy="610808"/>
          </a:xfrm>
          <a:ln w="38100">
            <a:solidFill>
              <a:schemeClr val="tx1"/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sz="2400" dirty="0"/>
              <a:t>Contact: Brett Hiller &lt;brett.hiller@nasa.gov&gt;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C2181-BD37-BD47-ACCE-2CB562C314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612" y="743897"/>
            <a:ext cx="4377155" cy="35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9716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124310</TotalTime>
  <Words>1179</Words>
  <Application>Microsoft Macintosh PowerPoint</Application>
  <PresentationFormat>Widescreen</PresentationFormat>
  <Paragraphs>203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75 Helvetica Bold</vt:lpstr>
      <vt:lpstr>Arial</vt:lpstr>
      <vt:lpstr>Arial Black</vt:lpstr>
      <vt:lpstr>Cambria Math</vt:lpstr>
      <vt:lpstr>Helvetica</vt:lpstr>
      <vt:lpstr>Times</vt:lpstr>
      <vt:lpstr>Blank Presentation</vt:lpstr>
      <vt:lpstr>PowerPoint Presentation</vt:lpstr>
      <vt:lpstr>Outline</vt:lpstr>
      <vt:lpstr>Cruise Slotted Wing Technology</vt:lpstr>
      <vt:lpstr>Cruise Slotted Wing Design Trades</vt:lpstr>
      <vt:lpstr>Research Plan</vt:lpstr>
      <vt:lpstr>Geometry and Design Conditions</vt:lpstr>
      <vt:lpstr>Computational Tools</vt:lpstr>
      <vt:lpstr>CDISC Multielement Design Constraints</vt:lpstr>
      <vt:lpstr>CDISC Multielement Design Constraints</vt:lpstr>
      <vt:lpstr>Design Approach</vt:lpstr>
      <vt:lpstr>Design Results: Pressures and Geometry</vt:lpstr>
      <vt:lpstr>Design Results: NLF Predictions</vt:lpstr>
      <vt:lpstr>Design Results: Cruise Forces and Moments</vt:lpstr>
      <vt:lpstr>Design Results: Off-design Performance</vt:lpstr>
      <vt:lpstr>Design Results: Off-design Performance</vt:lpstr>
      <vt:lpstr>Concluding Remarks</vt:lpstr>
      <vt:lpstr>PowerPoint Presentation</vt:lpstr>
    </vt:vector>
  </TitlesOfParts>
  <Company>Maria Werries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Werries</dc:creator>
  <cp:lastModifiedBy>Hiller, Brett R. (LARC-D301)</cp:lastModifiedBy>
  <cp:revision>2856</cp:revision>
  <cp:lastPrinted>2023-12-11T15:03:27Z</cp:lastPrinted>
  <dcterms:created xsi:type="dcterms:W3CDTF">2014-06-04T14:23:11Z</dcterms:created>
  <dcterms:modified xsi:type="dcterms:W3CDTF">2023-12-13T15:57:08Z</dcterms:modified>
</cp:coreProperties>
</file>