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5"/>
    <p:sldMasterId id="2147483733" r:id="rId6"/>
    <p:sldMasterId id="2147483749" r:id="rId7"/>
    <p:sldMasterId id="2147483808" r:id="rId8"/>
    <p:sldMasterId id="2147483828" r:id="rId9"/>
    <p:sldMasterId id="2147483835" r:id="rId10"/>
    <p:sldMasterId id="2147483865" r:id="rId11"/>
    <p:sldMasterId id="2147483915" r:id="rId12"/>
    <p:sldMasterId id="2147483935" r:id="rId13"/>
  </p:sldMasterIdLst>
  <p:notesMasterIdLst>
    <p:notesMasterId r:id="rId23"/>
  </p:notesMasterIdLst>
  <p:sldIdLst>
    <p:sldId id="1909" r:id="rId14"/>
    <p:sldId id="38507" r:id="rId15"/>
    <p:sldId id="16104" r:id="rId16"/>
    <p:sldId id="37822" r:id="rId17"/>
    <p:sldId id="37751" r:id="rId18"/>
    <p:sldId id="1042653029" r:id="rId19"/>
    <p:sldId id="1042653031" r:id="rId20"/>
    <p:sldId id="1042653032" r:id="rId21"/>
    <p:sldId id="104265303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5C48AF-5FF4-0542-90E9-111CB0B64DF9}">
          <p14:sldIdLst>
            <p14:sldId id="1909"/>
          </p14:sldIdLst>
        </p14:section>
        <p14:section name="Untitled Section" id="{4E54E708-95F5-4974-BF89-764889704020}">
          <p14:sldIdLst>
            <p14:sldId id="38507"/>
            <p14:sldId id="16104"/>
            <p14:sldId id="37822"/>
            <p14:sldId id="37751"/>
            <p14:sldId id="1042653029"/>
            <p14:sldId id="1042653031"/>
            <p14:sldId id="1042653032"/>
            <p14:sldId id="10426530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0D246F-5D55-A6CA-EA62-82630B0B6A63}" name="Deans, Matt {HQ - he, him} (GRC-OA000)" initials="D(" userId="S::mcdeans@ndc.nasa.gov::17b4534e-4764-46b6-a681-d7938fe29b9f" providerId="AD"/>
  <p188:author id="{A7512E75-54F1-B797-6CFB-65986DE2919C}" name="JAROSLAW NIEMCZURA" initials="JN" userId="S::jniemczu@ndc.nasa.gov::36322d9b-e160-460a-931b-23a78b05f4ac" providerId="AD"/>
  <p188:author id="{EFE702D9-D368-2ABD-732A-2E97A7A9B60E}" name="Moyer, David S. (JSC-ER311)" initials="MDS(E" userId="S::dmoyer@ndc.nasa.gov::645604bb-d6ef-4fe5-8aaf-0498e49fd31b" providerId="AD"/>
  <p188:author id="{994AB9EB-2181-935C-B0F3-36E52030ADAF}" name="Jan Rogers" initials="JR" userId="S::jrrogers@ndc.nasa.gov::bd9d1a9b-c609-4388-ae34-f35da313fc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stetic, Jenn (HQ-OA000)" initials="GJ(O" lastIdx="33" clrIdx="0">
    <p:extLst>
      <p:ext uri="{19B8F6BF-5375-455C-9EA6-DF929625EA0E}">
        <p15:presenceInfo xmlns:p15="http://schemas.microsoft.com/office/powerpoint/2012/main" userId="S::jgusteti@ndc.nasa.gov::2048cfdd-9287-49ba-9714-674768184db6" providerId="AD"/>
      </p:ext>
    </p:extLst>
  </p:cmAuthor>
  <p:cmAuthor id="2" name="Seaward, Desiree F. (HQ-OC000)" initials="SDF(" lastIdx="22" clrIdx="1">
    <p:extLst>
      <p:ext uri="{19B8F6BF-5375-455C-9EA6-DF929625EA0E}">
        <p15:presenceInfo xmlns:p15="http://schemas.microsoft.com/office/powerpoint/2012/main" userId="S::dseaward@ndc.nasa.gov::9367d367-5402-4c09-920a-e16616c983e9" providerId="AD"/>
      </p:ext>
    </p:extLst>
  </p:cmAuthor>
  <p:cmAuthor id="3" name="Roeum, Voleak O. (HQ-OC000)" initials="RVO(O" lastIdx="32" clrIdx="2">
    <p:extLst>
      <p:ext uri="{19B8F6BF-5375-455C-9EA6-DF929625EA0E}">
        <p15:presenceInfo xmlns:p15="http://schemas.microsoft.com/office/powerpoint/2012/main" userId="S::vroeum@ndc.nasa.gov::30844999-cf06-48dd-9cd4-2a3f0d000719" providerId="AD"/>
      </p:ext>
    </p:extLst>
  </p:cmAuthor>
  <p:cmAuthor id="4" name="Gonzales, Elizabeth A (HQ-CM000)[THE AEROSPACE CORPORATION]" initials="GEA(AC" lastIdx="3" clrIdx="3">
    <p:extLst>
      <p:ext uri="{19B8F6BF-5375-455C-9EA6-DF929625EA0E}">
        <p15:presenceInfo xmlns:p15="http://schemas.microsoft.com/office/powerpoint/2012/main" userId="S::eagonza6@ndc.nasa.gov::052f499d-f986-4707-9efb-1726a95b2146" providerId="AD"/>
      </p:ext>
    </p:extLst>
  </p:cmAuthor>
  <p:cmAuthor id="5" name="Meyer, Claudia M. (GRC-OA000)" initials="MCM(" lastIdx="33" clrIdx="4">
    <p:extLst>
      <p:ext uri="{19B8F6BF-5375-455C-9EA6-DF929625EA0E}">
        <p15:presenceInfo xmlns:p15="http://schemas.microsoft.com/office/powerpoint/2012/main" userId="S::cmmeyer1@ndc.nasa.gov::ee3fbc9a-a477-4ef4-adfc-e79e8752c598" providerId="AD"/>
      </p:ext>
    </p:extLst>
  </p:cmAuthor>
  <p:cmAuthor id="6" name="Kaminski, Amy P. (HQ-OA000)" initials="KAP(" lastIdx="1" clrIdx="5">
    <p:extLst>
      <p:ext uri="{19B8F6BF-5375-455C-9EA6-DF929625EA0E}">
        <p15:presenceInfo xmlns:p15="http://schemas.microsoft.com/office/powerpoint/2012/main" userId="S::akaminsk@ndc.nasa.gov::afdd8c2c-c305-4111-bb8c-f3b1d06c42fa" providerId="AD"/>
      </p:ext>
    </p:extLst>
  </p:cmAuthor>
  <p:cmAuthor id="7" name="Henderson, Zachary L. (MSFC-RS50)" initials="H(" lastIdx="17" clrIdx="6">
    <p:extLst>
      <p:ext uri="{19B8F6BF-5375-455C-9EA6-DF929625EA0E}">
        <p15:presenceInfo xmlns:p15="http://schemas.microsoft.com/office/powerpoint/2012/main" userId="S::zhenders@ndc.nasa.gov::06a13eac-cd0b-45c8-918a-05350c6f42b5" providerId="AD"/>
      </p:ext>
    </p:extLst>
  </p:cmAuthor>
  <p:cmAuthor id="8" name="Montanez, Karilys (HQ-OC000)" initials="MK(" lastIdx="57" clrIdx="7">
    <p:extLst>
      <p:ext uri="{19B8F6BF-5375-455C-9EA6-DF929625EA0E}">
        <p15:presenceInfo xmlns:p15="http://schemas.microsoft.com/office/powerpoint/2012/main" userId="S::kmontane@ndc.nasa.gov::5e3a8d95-262a-441f-bbfe-7323ae210337" providerId="AD"/>
      </p:ext>
    </p:extLst>
  </p:cmAuthor>
  <p:cmAuthor id="9" name="Mcdonald, Mark A. (JSC-OA000)" initials="M(" lastIdx="3" clrIdx="8">
    <p:extLst>
      <p:ext uri="{19B8F6BF-5375-455C-9EA6-DF929625EA0E}">
        <p15:presenceInfo xmlns:p15="http://schemas.microsoft.com/office/powerpoint/2012/main" userId="S::mamcdona@ndc.nasa.gov::9c274715-21c3-4d98-9ae4-cfb7a586c1ca" providerId="AD"/>
      </p:ext>
    </p:extLst>
  </p:cmAuthor>
  <p:cmAuthor id="10" name="Baker, Christopher E. (HQ-OA000)" initials="BCE(O" lastIdx="1" clrIdx="9">
    <p:extLst>
      <p:ext uri="{19B8F6BF-5375-455C-9EA6-DF929625EA0E}">
        <p15:presenceInfo xmlns:p15="http://schemas.microsoft.com/office/powerpoint/2012/main" userId="S::cebaker2@ndc.nasa.gov::e1744532-db9b-44de-9061-575c8fb69188" providerId="AD"/>
      </p:ext>
    </p:extLst>
  </p:cmAuthor>
  <p:cmAuthor id="11" name="Pelayo, Nikka Lyn (GSFC-400.0)[THE AEROSPACE CORPORATION]" initials="PC" lastIdx="1" clrIdx="10">
    <p:extLst>
      <p:ext uri="{19B8F6BF-5375-455C-9EA6-DF929625EA0E}">
        <p15:presenceInfo xmlns:p15="http://schemas.microsoft.com/office/powerpoint/2012/main" userId="S::npelayo@ndc.nasa.gov::b4b01de0-168a-4a7e-a7d4-8571b1f7da78" providerId="AD"/>
      </p:ext>
    </p:extLst>
  </p:cmAuthor>
  <p:cmAuthor id="12" name="Nguyen, Mau V. (HQ-OC000)" initials="NMV(" lastIdx="3" clrIdx="11">
    <p:extLst>
      <p:ext uri="{19B8F6BF-5375-455C-9EA6-DF929625EA0E}">
        <p15:presenceInfo xmlns:p15="http://schemas.microsoft.com/office/powerpoint/2012/main" userId="S::mvnguyen@ndc.nasa.gov::960facf7-739b-4928-8681-c8c2b4fcb99f" providerId="AD"/>
      </p:ext>
    </p:extLst>
  </p:cmAuthor>
  <p:cmAuthor id="13" name="Ondrus, Peter W. (HQ-OC000)" initials="O(" lastIdx="2" clrIdx="12">
    <p:extLst>
      <p:ext uri="{19B8F6BF-5375-455C-9EA6-DF929625EA0E}">
        <p15:presenceInfo xmlns:p15="http://schemas.microsoft.com/office/powerpoint/2012/main" userId="S::pwondrus@ndc.nasa.gov::5c4c2bbe-5231-4bae-836b-f7984fb0fd53" providerId="AD"/>
      </p:ext>
    </p:extLst>
  </p:cmAuthor>
  <p:cmAuthor id="14" name="Shaffer, Richard A. (HQ-LE020)" initials="SRA(" lastIdx="1" clrIdx="13">
    <p:extLst>
      <p:ext uri="{19B8F6BF-5375-455C-9EA6-DF929625EA0E}">
        <p15:presenceInfo xmlns:p15="http://schemas.microsoft.com/office/powerpoint/2012/main" userId="S::rashaffe@ndc.nasa.gov::1cb8986f-896c-4a31-b3c1-c6c2e3a069bf" providerId="AD"/>
      </p:ext>
    </p:extLst>
  </p:cmAuthor>
  <p:cmAuthor id="15" name="Niemczura, Jerry (HQ-8020)[BOOZ ALLEN HAMILTON]" initials="NJ(8AH" lastIdx="49" clrIdx="14">
    <p:extLst>
      <p:ext uri="{19B8F6BF-5375-455C-9EA6-DF929625EA0E}">
        <p15:presenceInfo xmlns:p15="http://schemas.microsoft.com/office/powerpoint/2012/main" userId="S::jniemczu@ndc.nasa.gov::36322d9b-e160-460a-931b-23a78b05f4ac" providerId="AD"/>
      </p:ext>
    </p:extLst>
  </p:cmAuthor>
  <p:cmAuthor id="16" name="Rogers, Jan R. (MSFC-ST20)" initials="RJR(S" lastIdx="27" clrIdx="15">
    <p:extLst>
      <p:ext uri="{19B8F6BF-5375-455C-9EA6-DF929625EA0E}">
        <p15:presenceInfo xmlns:p15="http://schemas.microsoft.com/office/powerpoint/2012/main" userId="S::jrrogers@ndc.nasa.gov::bd9d1a9b-c609-4388-ae34-f35da313fc10" providerId="AD"/>
      </p:ext>
    </p:extLst>
  </p:cmAuthor>
  <p:cmAuthor id="17" name="Friend, Sheena A. (HQ-OA000)[Agile Decision Sciences]" initials="FSA(ODS" lastIdx="2" clrIdx="16">
    <p:extLst>
      <p:ext uri="{19B8F6BF-5375-455C-9EA6-DF929625EA0E}">
        <p15:presenceInfo xmlns:p15="http://schemas.microsoft.com/office/powerpoint/2012/main" userId="S::safrien1@ndc.nasa.gov::cfa07778-61c8-445c-9783-3dd2c9fdff89" providerId="AD"/>
      </p:ext>
    </p:extLst>
  </p:cmAuthor>
  <p:cmAuthor id="18" name="Deans, Matthew C. (GRC-OA000)" initials="D(" lastIdx="4" clrIdx="17">
    <p:extLst>
      <p:ext uri="{19B8F6BF-5375-455C-9EA6-DF929625EA0E}">
        <p15:presenceInfo xmlns:p15="http://schemas.microsoft.com/office/powerpoint/2012/main" userId="S::mcdeans@ndc.nasa.gov::17b4534e-4764-46b6-a681-d7938fe29b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15922"/>
    <a:srgbClr val="D3FFEC"/>
    <a:srgbClr val="BBFCE2"/>
    <a:srgbClr val="EE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6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CEBB4-B115-4964-92FC-64B8EF0A97A1}"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F570E-61F2-43D8-924A-E7B7C59E6752}" type="slidenum">
              <a:rPr lang="en-US" smtClean="0"/>
              <a:t>‹#›</a:t>
            </a:fld>
            <a:endParaRPr lang="en-US"/>
          </a:p>
        </p:txBody>
      </p:sp>
    </p:spTree>
    <p:extLst>
      <p:ext uri="{BB962C8B-B14F-4D97-AF65-F5344CB8AC3E}">
        <p14:creationId xmlns:p14="http://schemas.microsoft.com/office/powerpoint/2010/main" val="88616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8F570E-61F2-43D8-924A-E7B7C59E6752}" type="slidenum">
              <a:rPr lang="en-US" smtClean="0"/>
              <a:t>1</a:t>
            </a:fld>
            <a:endParaRPr lang="en-US"/>
          </a:p>
        </p:txBody>
      </p:sp>
    </p:spTree>
    <p:extLst>
      <p:ext uri="{BB962C8B-B14F-4D97-AF65-F5344CB8AC3E}">
        <p14:creationId xmlns:p14="http://schemas.microsoft.com/office/powerpoint/2010/main" val="359432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Introduce STMD, including the portfolio and program structure</a:t>
            </a:r>
          </a:p>
          <a:p>
            <a:r>
              <a:rPr lang="en-US" b="0" i="0" u="none" strike="noStrike" dirty="0">
                <a:solidFill>
                  <a:srgbClr val="000000"/>
                </a:solidFill>
                <a:effectLst/>
                <a:latin typeface="Calibri" panose="020F0502020204030204" pitchFamily="34" charset="0"/>
              </a:rPr>
              <a:t>Key takeaway: STMD has a lot of power/energy investments across all stages of development </a:t>
            </a:r>
          </a:p>
          <a:p>
            <a:r>
              <a:rPr lang="en-US" b="0" i="0" u="none" strike="noStrike" dirty="0">
                <a:solidFill>
                  <a:srgbClr val="000000"/>
                </a:solidFill>
                <a:effectLst/>
                <a:latin typeface="Calibri" panose="020F0502020204030204" pitchFamily="34" charset="0"/>
              </a:rPr>
              <a:t>Preview that you will give you some high-level examples of R&amp;D in each of these areas, many of which they will hear more about over the next few days</a:t>
            </a:r>
          </a:p>
          <a:p>
            <a:endParaRPr lang="en-US" dirty="0"/>
          </a:p>
        </p:txBody>
      </p:sp>
      <p:sp>
        <p:nvSpPr>
          <p:cNvPr id="4" name="Slide Number Placeholder 3"/>
          <p:cNvSpPr>
            <a:spLocks noGrp="1"/>
          </p:cNvSpPr>
          <p:nvPr>
            <p:ph type="sldNum" sz="quarter" idx="5"/>
          </p:nvPr>
        </p:nvSpPr>
        <p:spPr/>
        <p:txBody>
          <a:bodyPr/>
          <a:lstStyle/>
          <a:p>
            <a:fld id="{62F8B8F4-26AE-7945-B191-44A6B6A70C9D}" type="slidenum">
              <a:rPr lang="en-US" smtClean="0"/>
              <a:t>2</a:t>
            </a:fld>
            <a:endParaRPr lang="en-US"/>
          </a:p>
        </p:txBody>
      </p:sp>
    </p:spTree>
    <p:extLst>
      <p:ext uri="{BB962C8B-B14F-4D97-AF65-F5344CB8AC3E}">
        <p14:creationId xmlns:p14="http://schemas.microsoft.com/office/powerpoint/2010/main" val="118594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DDCF2-9B85-7E48-A229-6803093FC2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39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37FD631-0FB2-466D-8005-A0F7F824E106}" type="slidenum">
              <a:rPr lang="en-US" smtClean="0"/>
              <a:pPr>
                <a:defRPr/>
              </a:pPr>
              <a:t>4</a:t>
            </a:fld>
            <a:endParaRPr lang="en-US" dirty="0"/>
          </a:p>
        </p:txBody>
      </p:sp>
    </p:spTree>
    <p:extLst>
      <p:ext uri="{BB962C8B-B14F-4D97-AF65-F5344CB8AC3E}">
        <p14:creationId xmlns:p14="http://schemas.microsoft.com/office/powerpoint/2010/main" val="223595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3FEB4B-EECE-4C61-B636-41B493B5775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32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3FEB4B-EECE-4C61-B636-41B493B5775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26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3FEB4B-EECE-4C61-B636-41B493B5775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55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99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3092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416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7"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121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5"/>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5"/>
            <a:ext cx="3860800" cy="210205"/>
          </a:xfrm>
          <a:prstGeom prst="rect">
            <a:avLst/>
          </a:prstGeom>
        </p:spPr>
        <p:txBody>
          <a:bodyPr lIns="91429" tIns="45714" rIns="91429" bIns="45714"/>
          <a:lstStyle/>
          <a:p>
            <a:pPr defTabSz="914270"/>
            <a:r>
              <a:rPr lang="en-US">
                <a:solidFill>
                  <a:prstClr val="black">
                    <a:tint val="75000"/>
                  </a:prstClr>
                </a:solidFill>
                <a:ea typeface="MS PGothic" charset="0"/>
              </a:rPr>
              <a:t>Pre-Decisional • NASA Internal Use Only • Do Not Distribute</a:t>
            </a:r>
          </a:p>
        </p:txBody>
      </p:sp>
      <p:sp>
        <p:nvSpPr>
          <p:cNvPr id="6" name="Slide Number Placeholder 5"/>
          <p:cNvSpPr>
            <a:spLocks noGrp="1"/>
          </p:cNvSpPr>
          <p:nvPr>
            <p:ph type="sldNum" sz="quarter" idx="12"/>
          </p:nvPr>
        </p:nvSpPr>
        <p:spPr>
          <a:xfrm>
            <a:off x="9347200" y="6638285"/>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151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9"/>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9"/>
            <a:ext cx="3860800" cy="210205"/>
          </a:xfrm>
          <a:prstGeom prst="rect">
            <a:avLst/>
          </a:prstGeom>
        </p:spPr>
        <p:txBody>
          <a:bodyPr lIns="91429" tIns="45714" rIns="91429" bIns="45714"/>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a:xfrm>
            <a:off x="8737600" y="6628249"/>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30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30" y="319370"/>
            <a:ext cx="8451273" cy="508131"/>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265541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9"/>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8"/>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en-US">
                <a:solidFill>
                  <a:srgbClr val="000000">
                    <a:lumMod val="50000"/>
                    <a:lumOff val="50000"/>
                  </a:srgbClr>
                </a:solidFill>
              </a:rPr>
              <a:t>Pre-Decisional • NASA Internal Use Only • Do Not Distribute</a:t>
            </a:r>
          </a:p>
        </p:txBody>
      </p:sp>
    </p:spTree>
    <p:extLst>
      <p:ext uri="{BB962C8B-B14F-4D97-AF65-F5344CB8AC3E}">
        <p14:creationId xmlns:p14="http://schemas.microsoft.com/office/powerpoint/2010/main" val="5531943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15E2-DF27-DB47-9499-9E5CD9E0C10C}"/>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25C461A-D60F-4D4E-9A5D-ED2D5F143802}"/>
              </a:ext>
            </a:extLst>
          </p:cNvPr>
          <p:cNvSpPr>
            <a:spLocks noGrp="1"/>
          </p:cNvSpPr>
          <p:nvPr>
            <p:ph type="body" sz="quarter" idx="10"/>
          </p:nvPr>
        </p:nvSpPr>
        <p:spPr>
          <a:xfrm>
            <a:off x="558800" y="1817915"/>
            <a:ext cx="11074400" cy="4637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35CDE713-0348-7A41-9512-E0D85AB4C822}"/>
              </a:ext>
            </a:extLst>
          </p:cNvPr>
          <p:cNvSpPr>
            <a:spLocks noGrp="1"/>
          </p:cNvSpPr>
          <p:nvPr>
            <p:ph type="sldNum" sz="quarter" idx="4"/>
          </p:nvPr>
        </p:nvSpPr>
        <p:spPr>
          <a:xfrm>
            <a:off x="1" y="6545524"/>
            <a:ext cx="541868" cy="245092"/>
          </a:xfrm>
          <a:prstGeom prst="rect">
            <a:avLst/>
          </a:prstGeom>
        </p:spPr>
        <p:txBody>
          <a:bodyPr vert="horz" lIns="91440" tIns="45720" rIns="91440" bIns="45720" rtlCol="0" anchor="ctr"/>
          <a:lstStyle>
            <a:lvl1pPr algn="ctr">
              <a:defRPr sz="900" b="0" i="0">
                <a:solidFill>
                  <a:schemeClr val="accent6"/>
                </a:solidFill>
                <a:latin typeface="Helvetica" pitchFamily="2" charset="0"/>
                <a:ea typeface="Helvetica Neue Light" panose="02000403000000020004" pitchFamily="2" charset="0"/>
              </a:defRPr>
            </a:lvl1pPr>
          </a:lstStyle>
          <a:p>
            <a:fld id="{78954722-3AE8-564D-8323-FFB0A98D9DE3}" type="slidenum">
              <a:rPr lang="en-US" smtClean="0"/>
              <a:pPr/>
              <a:t>‹#›</a:t>
            </a:fld>
            <a:endParaRPr lang="en-US"/>
          </a:p>
        </p:txBody>
      </p:sp>
    </p:spTree>
    <p:extLst>
      <p:ext uri="{BB962C8B-B14F-4D97-AF65-F5344CB8AC3E}">
        <p14:creationId xmlns:p14="http://schemas.microsoft.com/office/powerpoint/2010/main" val="3851058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488565" y="9526"/>
            <a:ext cx="8569841" cy="7381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 name="Rectangle 4"/>
          <p:cNvSpPr>
            <a:spLocks noGrp="1" noChangeArrowheads="1"/>
          </p:cNvSpPr>
          <p:nvPr>
            <p:ph type="sldNum" sz="quarter" idx="4"/>
          </p:nvPr>
        </p:nvSpPr>
        <p:spPr>
          <a:xfrm>
            <a:off x="11684000" y="6719888"/>
            <a:ext cx="508000" cy="138112"/>
          </a:xfrm>
          <a:prstGeom prst="rect">
            <a:avLst/>
          </a:prstGeom>
        </p:spPr>
        <p:txBody>
          <a:bodyPr tIns="0" bIns="0" anchor="ctr" anchorCtr="0"/>
          <a:lstStyle>
            <a:lvl1pPr algn="r">
              <a:defRPr sz="600">
                <a:solidFill>
                  <a:schemeClr val="tx1">
                    <a:lumMod val="65000"/>
                    <a:lumOff val="35000"/>
                  </a:schemeClr>
                </a:solidFill>
                <a:latin typeface="Arial" charset="0"/>
                <a:ea typeface="ＭＳ Ｐゴシック" pitchFamily="-106" charset="-128"/>
                <a:cs typeface="ＭＳ Ｐゴシック"/>
              </a:defRPr>
            </a:lvl1pPr>
          </a:lstStyle>
          <a:p>
            <a:pPr>
              <a:defRPr/>
            </a:pPr>
            <a:fld id="{E052AB38-EE6F-D14D-B3E4-0679C7FBFBC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Tree>
    <p:extLst>
      <p:ext uri="{BB962C8B-B14F-4D97-AF65-F5344CB8AC3E}">
        <p14:creationId xmlns:p14="http://schemas.microsoft.com/office/powerpoint/2010/main" val="34152730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36"/>
            <a:ext cx="10515600" cy="701675"/>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610600" y="6356362"/>
            <a:ext cx="2743200" cy="365125"/>
          </a:xfrm>
          <a:prstGeom prst="rect">
            <a:avLst/>
          </a:prstGeom>
        </p:spPr>
        <p:txBody>
          <a:bodyPr/>
          <a:lstStyle/>
          <a:p>
            <a:fld id="{BA160F9F-5A53-4DFD-BA55-8E3063BB41B2}" type="slidenum">
              <a:rPr lang="en-US" smtClean="0">
                <a:solidFill>
                  <a:prstClr val="black">
                    <a:tint val="75000"/>
                  </a:prstClr>
                </a:solidFill>
              </a:rPr>
              <a:pPr/>
              <a:t>‹#›</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7"/>
            <a:ext cx="4114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9374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63" y="1003417"/>
            <a:ext cx="11612071" cy="5173551"/>
          </a:xfrm>
          <a:prstGeom prst="rect">
            <a:avLst/>
          </a:prstGeom>
        </p:spPr>
        <p:txBody>
          <a:bodyPr vert="horz" lIns="91440" tIns="45720" rIns="91440" bIns="45720" rtlCol="0">
            <a:normAutofit/>
          </a:bodyPr>
          <a:lstStyle>
            <a:lvl1pPr marL="254794" indent="-254794">
              <a:buFont typeface="Wingdings" panose="05000000000000000000" pitchFamily="2" charset="2"/>
              <a:buChar char="Ø"/>
              <a:defRPr sz="2100">
                <a:latin typeface="Arial" panose="020B0604020202020204" pitchFamily="34" charset="0"/>
                <a:cs typeface="Arial" panose="020B0604020202020204" pitchFamily="34" charset="0"/>
              </a:defRPr>
            </a:lvl1pPr>
            <a:lvl2pPr marL="600075" indent="-257175">
              <a:buFont typeface="Wingdings" panose="05000000000000000000" pitchFamily="2" charset="2"/>
              <a:buChar char="§"/>
              <a:defRPr sz="1800">
                <a:latin typeface="Arial" panose="020B0604020202020204" pitchFamily="34" charset="0"/>
                <a:cs typeface="Arial" panose="020B0604020202020204" pitchFamily="34" charset="0"/>
              </a:defRPr>
            </a:lvl2pPr>
            <a:lvl3pPr marL="942975" indent="-257175">
              <a:buFont typeface="Arial" panose="020B0604020202020204" pitchFamily="34" charset="0"/>
              <a:buChar char="•"/>
              <a:defRPr sz="1500">
                <a:latin typeface="Arial" panose="020B0604020202020204" pitchFamily="34" charset="0"/>
                <a:cs typeface="Arial" panose="020B0604020202020204" pitchFamily="34" charset="0"/>
              </a:defRPr>
            </a:lvl3pPr>
            <a:lvl4pPr marL="1243013" indent="-214313">
              <a:buFont typeface="Courier New" panose="02070309020205020404" pitchFamily="49" charset="0"/>
              <a:buChar char="o"/>
              <a:defRPr sz="135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6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300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279851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3115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0"/>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370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605" y="3"/>
            <a:ext cx="11296199" cy="657275"/>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8"/>
            <a:ext cx="11296200" cy="570230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83"/>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6866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2"/>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267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3534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6543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6691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1852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568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327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30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0"/>
            <a:ext cx="3860800" cy="210205"/>
          </a:xfrm>
          <a:prstGeom prst="rect">
            <a:avLst/>
          </a:prstGeom>
        </p:spPr>
        <p:txBody>
          <a:bodyPr lIns="91429" tIns="45714" rIns="91429" bIns="45714"/>
          <a:lstStyle/>
          <a:p>
            <a:pPr defTabSz="914270"/>
            <a:r>
              <a:rPr lang="en-US">
                <a:solidFill>
                  <a:prstClr val="black">
                    <a:tint val="75000"/>
                  </a:prstClr>
                </a:solidFill>
                <a:ea typeface="MS PGothic" charset="0"/>
              </a:rPr>
              <a:t>Pre-Decisional • NASA Internal Use Only • Do Not Distribute</a:t>
            </a:r>
          </a:p>
        </p:txBody>
      </p:sp>
      <p:sp>
        <p:nvSpPr>
          <p:cNvPr id="6" name="Slide Number Placeholder 5"/>
          <p:cNvSpPr>
            <a:spLocks noGrp="1"/>
          </p:cNvSpPr>
          <p:nvPr>
            <p:ph type="sldNum" sz="quarter" idx="12"/>
          </p:nvPr>
        </p:nvSpPr>
        <p:spPr>
          <a:xfrm>
            <a:off x="9347200" y="6638280"/>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9413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7"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536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5"/>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5"/>
            <a:ext cx="3860800" cy="210205"/>
          </a:xfrm>
          <a:prstGeom prst="rect">
            <a:avLst/>
          </a:prstGeom>
        </p:spPr>
        <p:txBody>
          <a:bodyPr lIns="91429" tIns="45714" rIns="91429" bIns="45714"/>
          <a:lstStyle/>
          <a:p>
            <a:pPr defTabSz="914270"/>
            <a:r>
              <a:rPr lang="en-US">
                <a:solidFill>
                  <a:prstClr val="black">
                    <a:tint val="75000"/>
                  </a:prstClr>
                </a:solidFill>
                <a:ea typeface="MS PGothic" charset="0"/>
              </a:rPr>
              <a:t>Pre-Decisional • NASA Internal Use Only • Do Not Distribute</a:t>
            </a:r>
          </a:p>
        </p:txBody>
      </p:sp>
      <p:sp>
        <p:nvSpPr>
          <p:cNvPr id="6" name="Slide Number Placeholder 5"/>
          <p:cNvSpPr>
            <a:spLocks noGrp="1"/>
          </p:cNvSpPr>
          <p:nvPr>
            <p:ph type="sldNum" sz="quarter" idx="12"/>
          </p:nvPr>
        </p:nvSpPr>
        <p:spPr>
          <a:xfrm>
            <a:off x="9347200" y="6638285"/>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2608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9"/>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9"/>
            <a:ext cx="3860800" cy="210205"/>
          </a:xfrm>
          <a:prstGeom prst="rect">
            <a:avLst/>
          </a:prstGeom>
        </p:spPr>
        <p:txBody>
          <a:bodyPr lIns="91429" tIns="45714" rIns="91429" bIns="45714"/>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a:xfrm>
            <a:off x="8737600" y="6628249"/>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7663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30" y="319370"/>
            <a:ext cx="8451273" cy="508131"/>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4311025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9"/>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8"/>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en-US">
                <a:solidFill>
                  <a:srgbClr val="000000">
                    <a:lumMod val="50000"/>
                    <a:lumOff val="50000"/>
                  </a:srgbClr>
                </a:solidFill>
              </a:rPr>
              <a:t>Pre-Decisional • NASA Internal Use Only • Do Not Distribute</a:t>
            </a:r>
          </a:p>
        </p:txBody>
      </p:sp>
    </p:spTree>
    <p:extLst>
      <p:ext uri="{BB962C8B-B14F-4D97-AF65-F5344CB8AC3E}">
        <p14:creationId xmlns:p14="http://schemas.microsoft.com/office/powerpoint/2010/main" val="21083743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15E2-DF27-DB47-9499-9E5CD9E0C10C}"/>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25C461A-D60F-4D4E-9A5D-ED2D5F143802}"/>
              </a:ext>
            </a:extLst>
          </p:cNvPr>
          <p:cNvSpPr>
            <a:spLocks noGrp="1"/>
          </p:cNvSpPr>
          <p:nvPr>
            <p:ph type="body" sz="quarter" idx="10"/>
          </p:nvPr>
        </p:nvSpPr>
        <p:spPr>
          <a:xfrm>
            <a:off x="558800" y="1817915"/>
            <a:ext cx="11074400" cy="4637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35CDE713-0348-7A41-9512-E0D85AB4C822}"/>
              </a:ext>
            </a:extLst>
          </p:cNvPr>
          <p:cNvSpPr>
            <a:spLocks noGrp="1"/>
          </p:cNvSpPr>
          <p:nvPr>
            <p:ph type="sldNum" sz="quarter" idx="4"/>
          </p:nvPr>
        </p:nvSpPr>
        <p:spPr>
          <a:xfrm>
            <a:off x="1" y="6545524"/>
            <a:ext cx="541868" cy="245092"/>
          </a:xfrm>
          <a:prstGeom prst="rect">
            <a:avLst/>
          </a:prstGeom>
        </p:spPr>
        <p:txBody>
          <a:bodyPr vert="horz" lIns="91440" tIns="45720" rIns="91440" bIns="45720" rtlCol="0" anchor="ctr"/>
          <a:lstStyle>
            <a:lvl1pPr algn="ctr">
              <a:defRPr sz="900" b="0" i="0">
                <a:solidFill>
                  <a:schemeClr val="accent6"/>
                </a:solidFill>
                <a:latin typeface="Helvetica" pitchFamily="2" charset="0"/>
                <a:ea typeface="Helvetica Neue Light" panose="02000403000000020004" pitchFamily="2" charset="0"/>
              </a:defRPr>
            </a:lvl1pPr>
          </a:lstStyle>
          <a:p>
            <a:fld id="{78954722-3AE8-564D-8323-FFB0A98D9DE3}" type="slidenum">
              <a:rPr lang="en-US" smtClean="0"/>
              <a:pPr/>
              <a:t>‹#›</a:t>
            </a:fld>
            <a:endParaRPr lang="en-US"/>
          </a:p>
        </p:txBody>
      </p:sp>
    </p:spTree>
    <p:extLst>
      <p:ext uri="{BB962C8B-B14F-4D97-AF65-F5344CB8AC3E}">
        <p14:creationId xmlns:p14="http://schemas.microsoft.com/office/powerpoint/2010/main" val="21104940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36"/>
            <a:ext cx="10515600" cy="701675"/>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610600" y="6356362"/>
            <a:ext cx="2743200" cy="365125"/>
          </a:xfrm>
          <a:prstGeom prst="rect">
            <a:avLst/>
          </a:prstGeom>
        </p:spPr>
        <p:txBody>
          <a:bodyPr/>
          <a:lstStyle/>
          <a:p>
            <a:fld id="{BA160F9F-5A53-4DFD-BA55-8E3063BB41B2}" type="slidenum">
              <a:rPr lang="en-US" smtClean="0">
                <a:solidFill>
                  <a:prstClr val="black">
                    <a:tint val="75000"/>
                  </a:prstClr>
                </a:solidFill>
              </a:rPr>
              <a:pPr/>
              <a:t>‹#›</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7"/>
            <a:ext cx="4114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294890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63" y="1003417"/>
            <a:ext cx="11612071" cy="5173551"/>
          </a:xfrm>
          <a:prstGeom prst="rect">
            <a:avLst/>
          </a:prstGeom>
        </p:spPr>
        <p:txBody>
          <a:bodyPr vert="horz" lIns="91440" tIns="45720" rIns="91440" bIns="45720" rtlCol="0">
            <a:normAutofit/>
          </a:bodyPr>
          <a:lstStyle>
            <a:lvl1pPr marL="254794" indent="-254794">
              <a:buFont typeface="Wingdings" panose="05000000000000000000" pitchFamily="2" charset="2"/>
              <a:buChar char="Ø"/>
              <a:defRPr sz="2100">
                <a:latin typeface="Arial" panose="020B0604020202020204" pitchFamily="34" charset="0"/>
                <a:cs typeface="Arial" panose="020B0604020202020204" pitchFamily="34" charset="0"/>
              </a:defRPr>
            </a:lvl1pPr>
            <a:lvl2pPr marL="600075" indent="-257175">
              <a:buFont typeface="Wingdings" panose="05000000000000000000" pitchFamily="2" charset="2"/>
              <a:buChar char="§"/>
              <a:defRPr sz="1800">
                <a:latin typeface="Arial" panose="020B0604020202020204" pitchFamily="34" charset="0"/>
                <a:cs typeface="Arial" panose="020B0604020202020204" pitchFamily="34" charset="0"/>
              </a:defRPr>
            </a:lvl2pPr>
            <a:lvl3pPr marL="942975" indent="-257175">
              <a:buFont typeface="Arial" panose="020B0604020202020204" pitchFamily="34" charset="0"/>
              <a:buChar char="•"/>
              <a:defRPr sz="1500">
                <a:latin typeface="Arial" panose="020B0604020202020204" pitchFamily="34" charset="0"/>
                <a:cs typeface="Arial" panose="020B0604020202020204" pitchFamily="34" charset="0"/>
              </a:defRPr>
            </a:lvl3pPr>
            <a:lvl4pPr marL="1243013" indent="-214313">
              <a:buFont typeface="Courier New" panose="02070309020205020404" pitchFamily="49" charset="0"/>
              <a:buChar char="o"/>
              <a:defRPr sz="135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6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300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326788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4"/>
            <a:ext cx="3860800" cy="210205"/>
          </a:xfrm>
          <a:prstGeom prst="rect">
            <a:avLst/>
          </a:prstGeom>
        </p:spPr>
        <p:txBody>
          <a:bodyPr lIns="91429" tIns="45714" rIns="91429" bIns="45714"/>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a:xfrm>
            <a:off x="8737600" y="6628244"/>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73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39068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en-US">
                <a:solidFill>
                  <a:srgbClr val="000000">
                    <a:lumMod val="50000"/>
                    <a:lumOff val="50000"/>
                  </a:srgbClr>
                </a:solidFill>
              </a:rPr>
              <a:t>Pre-Decisional • NASA Internal Use Only • Do Not Distribute</a:t>
            </a:r>
          </a:p>
        </p:txBody>
      </p:sp>
    </p:spTree>
    <p:extLst>
      <p:ext uri="{BB962C8B-B14F-4D97-AF65-F5344CB8AC3E}">
        <p14:creationId xmlns:p14="http://schemas.microsoft.com/office/powerpoint/2010/main" val="245392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320555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14140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a:solidFill>
                  <a:schemeClr val="bg1">
                    <a:lumMod val="85000"/>
                  </a:schemeClr>
                </a:solidFill>
                <a:latin typeface="Arial Bold" charset="0"/>
                <a:ea typeface="ＭＳ Ｐゴシック" charset="-128"/>
                <a:cs typeface="ＭＳ Ｐゴシック" charset="-128"/>
              </a:rPr>
              <a:t> </a:t>
            </a:r>
          </a:p>
        </p:txBody>
      </p:sp>
      <p:sp>
        <p:nvSpPr>
          <p:cNvPr id="3" name="Title 2">
            <a:extLst>
              <a:ext uri="{FF2B5EF4-FFF2-40B4-BE49-F238E27FC236}">
                <a16:creationId xmlns:a16="http://schemas.microsoft.com/office/drawing/2014/main" id="{7CFA182F-CBEA-4A56-94CC-C9EB30C6D6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9113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168734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599" y="0"/>
            <a:ext cx="11296199" cy="657274"/>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5"/>
            <a:ext cx="11296200" cy="5702302"/>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3624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7" name="Title 1"/>
          <p:cNvSpPr>
            <a:spLocks noGrp="1"/>
          </p:cNvSpPr>
          <p:nvPr>
            <p:ph type="title"/>
          </p:nvPr>
        </p:nvSpPr>
        <p:spPr>
          <a:xfrm>
            <a:off x="2235200" y="0"/>
            <a:ext cx="8737600" cy="1066800"/>
          </a:xfrm>
          <a:prstGeom prst="rect">
            <a:avLst/>
          </a:prstGeom>
        </p:spPr>
        <p:txBody>
          <a:bodyPr anchor="ctr"/>
          <a:lstStyle>
            <a:lvl1pPr algn="l">
              <a:defRPr sz="2400">
                <a:solidFill>
                  <a:srgbClr val="F5D224"/>
                </a:solidFill>
                <a:latin typeface="Arial"/>
                <a:cs typeface="Arial"/>
              </a:defRPr>
            </a:lvl1pPr>
          </a:lstStyle>
          <a:p>
            <a:endParaRPr lang="en-US"/>
          </a:p>
        </p:txBody>
      </p:sp>
      <p:sp>
        <p:nvSpPr>
          <p:cNvPr id="9" name="Footer Placeholder 4"/>
          <p:cNvSpPr>
            <a:spLocks noGrp="1"/>
          </p:cNvSpPr>
          <p:nvPr>
            <p:ph type="ftr" sz="quarter" idx="11"/>
          </p:nvPr>
        </p:nvSpPr>
        <p:spPr>
          <a:xfrm>
            <a:off x="4353748" y="6492876"/>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r>
              <a:rPr lang="en-US"/>
              <a:t>CUI//SP-BUDG</a:t>
            </a:r>
          </a:p>
        </p:txBody>
      </p:sp>
      <p:sp>
        <p:nvSpPr>
          <p:cNvPr id="6" name="Slide Number Placeholder 5"/>
          <p:cNvSpPr>
            <a:spLocks noGrp="1"/>
          </p:cNvSpPr>
          <p:nvPr>
            <p:ph type="sldNum" sz="quarter" idx="12"/>
          </p:nvPr>
        </p:nvSpPr>
        <p:spPr>
          <a:xfrm>
            <a:off x="11550651"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fld id="{03B832E3-8C39-492D-B877-0E7BABDD06E0}" type="slidenum">
              <a:rPr lang="en-US" smtClean="0">
                <a:solidFill>
                  <a:prstClr val="black"/>
                </a:solidFill>
                <a:latin typeface="Arial" pitchFamily="34" charset="0"/>
                <a:ea typeface="ＭＳ Ｐゴシック" pitchFamily="34" charset="-128"/>
              </a:rPr>
              <a:pPr fontAlgn="base">
                <a:spcBef>
                  <a:spcPct val="0"/>
                </a:spcBef>
                <a:spcAft>
                  <a:spcPct val="0"/>
                </a:spcAft>
              </a:pPr>
              <a:t>‹#›</a:t>
            </a:fld>
            <a:endParaRPr lang="en-US">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1712025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Blank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4"/>
          <p:cNvSpPr>
            <a:spLocks noGrp="1" noChangeArrowheads="1"/>
          </p:cNvSpPr>
          <p:nvPr>
            <p:ph type="sldNum" sz="quarter" idx="4"/>
          </p:nvPr>
        </p:nvSpPr>
        <p:spPr>
          <a:xfrm>
            <a:off x="11684000" y="6719888"/>
            <a:ext cx="508000" cy="138112"/>
          </a:xfrm>
          <a:prstGeom prst="rect">
            <a:avLst/>
          </a:prstGeom>
        </p:spPr>
        <p:txBody>
          <a:bodyPr tIns="0" bIns="0" anchor="ctr" anchorCtr="0"/>
          <a:lstStyle>
            <a:lvl1pPr algn="r">
              <a:defRPr sz="600">
                <a:solidFill>
                  <a:schemeClr val="tx1">
                    <a:lumMod val="65000"/>
                    <a:lumOff val="35000"/>
                  </a:schemeClr>
                </a:solidFill>
                <a:latin typeface="Arial" charset="0"/>
                <a:ea typeface="ＭＳ Ｐゴシック" pitchFamily="-106" charset="-128"/>
                <a:cs typeface="ＭＳ Ｐゴシック"/>
              </a:defRPr>
            </a:lvl1pPr>
          </a:lstStyle>
          <a:p>
            <a:pPr fontAlgn="base">
              <a:spcBef>
                <a:spcPct val="0"/>
              </a:spcBef>
              <a:spcAft>
                <a:spcPct val="0"/>
              </a:spcAft>
              <a:defRPr/>
            </a:pPr>
            <a:fld id="{E052AB38-EE6F-D14D-B3E4-0679C7FBFBC1}" type="slidenum">
              <a:rPr lang="en-US" smtClean="0">
                <a:solidFill>
                  <a:srgbClr val="000000">
                    <a:lumMod val="65000"/>
                    <a:lumOff val="35000"/>
                  </a:srgbClr>
                </a:solidFill>
                <a:sym typeface="Gill Sans" pitchFamily="-84" charset="0"/>
              </a:rPr>
              <a:pPr fontAlgn="base">
                <a:spcBef>
                  <a:spcPct val="0"/>
                </a:spcBef>
                <a:spcAft>
                  <a:spcPct val="0"/>
                </a:spcAft>
                <a:defRPr/>
              </a:pPr>
              <a:t>‹#›</a:t>
            </a:fld>
            <a:endParaRPr lang="en-US">
              <a:solidFill>
                <a:srgbClr val="000000">
                  <a:lumMod val="65000"/>
                  <a:lumOff val="35000"/>
                </a:srgbClr>
              </a:solidFill>
              <a:sym typeface="Gill Sans" pitchFamily="-84" charset="0"/>
            </a:endParaRPr>
          </a:p>
        </p:txBody>
      </p:sp>
      <p:sp>
        <p:nvSpPr>
          <p:cNvPr id="7" name="Rectangle 5"/>
          <p:cNvSpPr>
            <a:spLocks noGrp="1" noChangeArrowheads="1"/>
          </p:cNvSpPr>
          <p:nvPr>
            <p:ph type="dt" sz="half" idx="2"/>
          </p:nvPr>
        </p:nvSpPr>
        <p:spPr>
          <a:xfrm>
            <a:off x="0" y="6719888"/>
            <a:ext cx="1930400" cy="138112"/>
          </a:xfrm>
          <a:prstGeom prst="rect">
            <a:avLst/>
          </a:prstGeom>
        </p:spPr>
        <p:txBody>
          <a:bodyPr tIns="0" bIns="0" anchor="ctr" anchorCtr="0"/>
          <a:lstStyle>
            <a:lvl1pPr algn="l">
              <a:defRPr sz="600">
                <a:solidFill>
                  <a:schemeClr val="tx1">
                    <a:lumMod val="65000"/>
                    <a:lumOff val="35000"/>
                  </a:schemeClr>
                </a:solidFill>
                <a:latin typeface="Arial" charset="0"/>
                <a:ea typeface="ＭＳ Ｐゴシック" pitchFamily="-106" charset="-128"/>
                <a:cs typeface="ＭＳ Ｐゴシック"/>
              </a:defRPr>
            </a:lvl1pPr>
          </a:lstStyle>
          <a:p>
            <a:pPr fontAlgn="base">
              <a:spcBef>
                <a:spcPct val="0"/>
              </a:spcBef>
              <a:spcAft>
                <a:spcPct val="0"/>
              </a:spcAft>
              <a:defRPr/>
            </a:pPr>
            <a:fld id="{5AD089CF-8038-44E5-B1DC-F2618AF84E77}" type="datetime1">
              <a:rPr lang="en-US" smtClean="0">
                <a:solidFill>
                  <a:srgbClr val="000000">
                    <a:lumMod val="65000"/>
                    <a:lumOff val="35000"/>
                  </a:srgbClr>
                </a:solidFill>
                <a:sym typeface="Gill Sans" pitchFamily="-84" charset="0"/>
              </a:rPr>
              <a:t>12/6/2023</a:t>
            </a:fld>
            <a:endParaRPr lang="en-US">
              <a:solidFill>
                <a:srgbClr val="000000">
                  <a:lumMod val="65000"/>
                  <a:lumOff val="35000"/>
                </a:srgbClr>
              </a:solidFill>
              <a:sym typeface="Gill Sans" pitchFamily="-84" charset="0"/>
            </a:endParaRPr>
          </a:p>
        </p:txBody>
      </p:sp>
      <p:sp>
        <p:nvSpPr>
          <p:cNvPr id="8" name="Footer Placeholder 7"/>
          <p:cNvSpPr>
            <a:spLocks noGrp="1" noChangeArrowheads="1"/>
          </p:cNvSpPr>
          <p:nvPr>
            <p:ph type="ftr" sz="quarter" idx="3"/>
          </p:nvPr>
        </p:nvSpPr>
        <p:spPr>
          <a:xfrm>
            <a:off x="3111500" y="6719888"/>
            <a:ext cx="5985933" cy="138112"/>
          </a:xfrm>
          <a:prstGeom prst="rect">
            <a:avLst/>
          </a:prstGeom>
        </p:spPr>
        <p:txBody>
          <a:bodyPr tIns="0" bIns="0" anchor="ctr" anchorCtr="0"/>
          <a:lstStyle>
            <a:lvl1pPr algn="ctr">
              <a:defRPr sz="600">
                <a:solidFill>
                  <a:schemeClr val="tx1">
                    <a:lumMod val="65000"/>
                    <a:lumOff val="35000"/>
                  </a:schemeClr>
                </a:solidFill>
                <a:latin typeface="Arial" charset="0"/>
                <a:ea typeface="ＭＳ Ｐゴシック" pitchFamily="-106" charset="-128"/>
                <a:cs typeface="ＭＳ Ｐゴシック"/>
              </a:defRPr>
            </a:lvl1pPr>
          </a:lstStyle>
          <a:p>
            <a:pPr fontAlgn="base">
              <a:spcBef>
                <a:spcPct val="0"/>
              </a:spcBef>
              <a:spcAft>
                <a:spcPct val="0"/>
              </a:spcAft>
              <a:defRPr/>
            </a:pPr>
            <a:r>
              <a:rPr lang="en-US">
                <a:solidFill>
                  <a:srgbClr val="000000">
                    <a:lumMod val="65000"/>
                    <a:lumOff val="35000"/>
                  </a:srgbClr>
                </a:solidFill>
                <a:sym typeface="Gill Sans" pitchFamily="-84" charset="0"/>
              </a:rPr>
              <a:t>Pre Decisional: Contains NASA Sensitive Information</a:t>
            </a:r>
          </a:p>
        </p:txBody>
      </p:sp>
    </p:spTree>
    <p:extLst>
      <p:ext uri="{BB962C8B-B14F-4D97-AF65-F5344CB8AC3E}">
        <p14:creationId xmlns:p14="http://schemas.microsoft.com/office/powerpoint/2010/main" val="4218609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2"/>
            <a:ext cx="2844800" cy="210205"/>
          </a:xfrm>
          <a:prstGeom prst="rect">
            <a:avLst/>
          </a:prstGeom>
        </p:spPr>
        <p:txBody>
          <a:bodyPr lIns="91429" tIns="45714" rIns="91429" bIns="45714"/>
          <a:lstStyle/>
          <a:p>
            <a:fld id="{1B97E36C-8DD2-42E9-8F91-E03097798017}"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628242"/>
            <a:ext cx="3860800" cy="210205"/>
          </a:xfrm>
          <a:prstGeom prst="rect">
            <a:avLst/>
          </a:prstGeom>
        </p:spPr>
        <p:txBody>
          <a:bodyPr lIns="91429" tIns="45714" rIns="91429" bIns="45714"/>
          <a:lstStyle/>
          <a:p>
            <a:r>
              <a:rPr lang="en-US">
                <a:solidFill>
                  <a:prstClr val="black">
                    <a:tint val="75000"/>
                  </a:prstClr>
                </a:solidFill>
              </a:rPr>
              <a:t>NASA Pre-decisional – Internal Use Only – Do Not Distribute</a:t>
            </a:r>
          </a:p>
        </p:txBody>
      </p:sp>
      <p:sp>
        <p:nvSpPr>
          <p:cNvPr id="6" name="Slide Number Placeholder 5"/>
          <p:cNvSpPr>
            <a:spLocks noGrp="1"/>
          </p:cNvSpPr>
          <p:nvPr>
            <p:ph type="sldNum" sz="quarter" idx="12"/>
          </p:nvPr>
        </p:nvSpPr>
        <p:spPr>
          <a:xfrm>
            <a:off x="8737600" y="6628242"/>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557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64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599" y="0"/>
            <a:ext cx="11296199" cy="657274"/>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5"/>
            <a:ext cx="11296200" cy="570230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661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121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476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591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97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28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04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433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0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597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09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0"/>
            <a:ext cx="3860800" cy="210205"/>
          </a:xfrm>
          <a:prstGeom prst="rect">
            <a:avLst/>
          </a:prstGeom>
        </p:spPr>
        <p:txBody>
          <a:bodyPr lIns="91429" tIns="45714" rIns="91429" bIns="45714"/>
          <a:lstStyle/>
          <a:p>
            <a:pPr defTabSz="914270"/>
            <a:r>
              <a:rPr lang="en-US">
                <a:solidFill>
                  <a:prstClr val="black">
                    <a:tint val="75000"/>
                  </a:prstClr>
                </a:solidFill>
                <a:ea typeface="MS PGothic" charset="0"/>
              </a:rPr>
              <a:t>Pre-Decisional • NASA Internal Use Only • Do Not Distribute</a:t>
            </a:r>
          </a:p>
        </p:txBody>
      </p:sp>
      <p:sp>
        <p:nvSpPr>
          <p:cNvPr id="6" name="Slide Number Placeholder 5"/>
          <p:cNvSpPr>
            <a:spLocks noGrp="1"/>
          </p:cNvSpPr>
          <p:nvPr>
            <p:ph type="sldNum" sz="quarter" idx="12"/>
          </p:nvPr>
        </p:nvSpPr>
        <p:spPr>
          <a:xfrm>
            <a:off x="9347200" y="6638280"/>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765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4"/>
            <a:ext cx="3860800" cy="210205"/>
          </a:xfrm>
          <a:prstGeom prst="rect">
            <a:avLst/>
          </a:prstGeom>
        </p:spPr>
        <p:txBody>
          <a:bodyPr lIns="91429" tIns="45714" rIns="91429" bIns="45714"/>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a:xfrm>
            <a:off x="8737600" y="6628244"/>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263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8479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en-US">
                <a:solidFill>
                  <a:srgbClr val="000000">
                    <a:lumMod val="50000"/>
                    <a:lumOff val="50000"/>
                  </a:srgbClr>
                </a:solidFill>
              </a:rPr>
              <a:t>Pre-Decisional • NASA Internal Use Only • Do Not Distribute</a:t>
            </a:r>
          </a:p>
        </p:txBody>
      </p:sp>
    </p:spTree>
    <p:extLst>
      <p:ext uri="{BB962C8B-B14F-4D97-AF65-F5344CB8AC3E}">
        <p14:creationId xmlns:p14="http://schemas.microsoft.com/office/powerpoint/2010/main" val="135359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6D77A0-27A3-4199-B4C8-30A7D66C29A7}"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333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599" y="0"/>
            <a:ext cx="11296199" cy="657274"/>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5"/>
            <a:ext cx="11296200" cy="570230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70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017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BE643-0ACC-41A9-9EE8-C9DCA869F133}"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a:xfrm>
            <a:off x="9448800" y="6469694"/>
            <a:ext cx="2743200" cy="365125"/>
          </a:xfrm>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433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1D70B-81F8-4527-BBBF-345319122112}" type="datetime1">
              <a:rPr lang="en-US" smtClean="0">
                <a:solidFill>
                  <a:prstClr val="black">
                    <a:tint val="75000"/>
                  </a:prstClr>
                </a:solidFill>
              </a:rPr>
              <a:t>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201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05B146-D4B3-4D50-AB8D-00762395BB7A}" type="datetime1">
              <a:rPr lang="en-US" smtClean="0">
                <a:solidFill>
                  <a:prstClr val="black">
                    <a:tint val="75000"/>
                  </a:prstClr>
                </a:solidFill>
              </a:rPr>
              <a:t>12/6/2023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38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73B03E-588B-4E9B-A817-AB0A67B067DB}" type="datetime1">
              <a:rPr lang="en-US" smtClean="0">
                <a:solidFill>
                  <a:prstClr val="black">
                    <a:tint val="75000"/>
                  </a:prstClr>
                </a:solidFill>
              </a:rPr>
              <a:t>12/6/2023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310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A6947-D128-4C44-8926-41D29C1C0360}" type="datetime1">
              <a:rPr lang="en-US" smtClean="0">
                <a:solidFill>
                  <a:prstClr val="black">
                    <a:tint val="75000"/>
                  </a:prstClr>
                </a:solidFill>
              </a:rPr>
              <a:t>12/6/2023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657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ECA6CB-2E3B-41AB-8AAE-C75CEE687D68}" type="datetime1">
              <a:rPr lang="en-US" smtClean="0">
                <a:solidFill>
                  <a:prstClr val="black">
                    <a:tint val="75000"/>
                  </a:prstClr>
                </a:solidFill>
              </a:rPr>
              <a:t>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89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F8E4A6-8EA6-4140-9887-7DC7C49711E0}" type="datetime1">
              <a:rPr lang="en-US" smtClean="0">
                <a:solidFill>
                  <a:prstClr val="black">
                    <a:tint val="75000"/>
                  </a:prstClr>
                </a:solidFill>
              </a:rPr>
              <a:t>12/6/2023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34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F9B07-4F02-4AB5-B60B-5C9E9CCF3F51}"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790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AB24F-CB82-4981-BB92-A9582DCD0B9E}"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862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0" cy="210205"/>
          </a:xfrm>
          <a:prstGeom prst="rect">
            <a:avLst/>
          </a:prstGeom>
        </p:spPr>
        <p:txBody>
          <a:bodyPr lIns="91429" tIns="45714" rIns="91429" bIns="45714"/>
          <a:lstStyle/>
          <a:p>
            <a:pPr defTabSz="914270"/>
            <a:fld id="{753C6DA0-755A-42A6-9460-C7284F8B2385}" type="datetime1">
              <a:rPr lang="en-US" smtClean="0">
                <a:solidFill>
                  <a:prstClr val="black">
                    <a:tint val="75000"/>
                  </a:prstClr>
                </a:solidFill>
                <a:ea typeface="MS PGothic" charset="0"/>
              </a:rPr>
              <a:t>12/6/2023</a:t>
            </a:fld>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0"/>
            <a:ext cx="3860800" cy="210205"/>
          </a:xfrm>
          <a:prstGeom prst="rect">
            <a:avLst/>
          </a:prstGeom>
        </p:spPr>
        <p:txBody>
          <a:bodyPr lIns="91429" tIns="45714" rIns="91429" bIns="45714"/>
          <a:lstStyle/>
          <a:p>
            <a:pPr defTabSz="914270"/>
            <a:r>
              <a:rPr lang="fr-FR">
                <a:solidFill>
                  <a:prstClr val="black">
                    <a:tint val="75000"/>
                  </a:prstClr>
                </a:solidFill>
                <a:ea typeface="MS PGothic" charset="0"/>
              </a:rPr>
              <a:t>Pre Decisional: Contains NASA Sensitive Information</a:t>
            </a:r>
            <a:endParaRPr lang="en-US">
              <a:solidFill>
                <a:prstClr val="black">
                  <a:tint val="75000"/>
                </a:prstClr>
              </a:solidFill>
              <a:ea typeface="MS PGothic" charset="0"/>
            </a:endParaRPr>
          </a:p>
        </p:txBody>
      </p:sp>
      <p:sp>
        <p:nvSpPr>
          <p:cNvPr id="6" name="Slide Number Placeholder 5"/>
          <p:cNvSpPr>
            <a:spLocks noGrp="1"/>
          </p:cNvSpPr>
          <p:nvPr>
            <p:ph type="sldNum" sz="quarter" idx="12"/>
          </p:nvPr>
        </p:nvSpPr>
        <p:spPr>
          <a:xfrm>
            <a:off x="9347200" y="6638280"/>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90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824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0" cy="210205"/>
          </a:xfrm>
          <a:prstGeom prst="rect">
            <a:avLst/>
          </a:prstGeom>
        </p:spPr>
        <p:txBody>
          <a:bodyPr lIns="91429" tIns="45714" rIns="91429" bIns="45714"/>
          <a:lstStyle/>
          <a:p>
            <a:fld id="{ED4A0D58-2FBE-4A99-963B-002493EF16EA}"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628244"/>
            <a:ext cx="3860800" cy="210205"/>
          </a:xfrm>
          <a:prstGeom prst="rect">
            <a:avLst/>
          </a:prstGeom>
        </p:spPr>
        <p:txBody>
          <a:bodyPr lIns="91429" tIns="45714" rIns="91429" bIns="45714"/>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628244"/>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80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288825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E00681AF-188E-43C8-B64B-F4ED088BADE5}" type="datetime1">
              <a:rPr lang="en-US" smtClean="0">
                <a:solidFill>
                  <a:srgbClr val="000000">
                    <a:lumMod val="65000"/>
                    <a:lumOff val="35000"/>
                  </a:srgbClr>
                </a:solidFill>
              </a:rPr>
              <a:t>12/6/2023</a:t>
            </a:fld>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fr-FR">
                <a:solidFill>
                  <a:srgbClr val="000000">
                    <a:lumMod val="50000"/>
                    <a:lumOff val="50000"/>
                  </a:srgbClr>
                </a:solidFill>
              </a:rPr>
              <a:t>Pre Decisional: Contains NASA Sensitive Information</a:t>
            </a:r>
            <a:endParaRPr lang="en-US">
              <a:solidFill>
                <a:srgbClr val="000000">
                  <a:lumMod val="50000"/>
                  <a:lumOff val="50000"/>
                </a:srgbClr>
              </a:solidFill>
            </a:endParaRPr>
          </a:p>
        </p:txBody>
      </p:sp>
    </p:spTree>
    <p:extLst>
      <p:ext uri="{BB962C8B-B14F-4D97-AF65-F5344CB8AC3E}">
        <p14:creationId xmlns:p14="http://schemas.microsoft.com/office/powerpoint/2010/main" val="2778451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0"/>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CUI//SP-BUDG</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427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605" y="3"/>
            <a:ext cx="11296199" cy="657275"/>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8"/>
            <a:ext cx="11296200" cy="570230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83"/>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7066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2"/>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CUI//SP-BUDG</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977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CUI//SP-BUDG</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067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CUI//SP-BUDG</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569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CUI//SP-BUDG</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8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CUI//SP-BUDG</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04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794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CUI//SP-BUDG</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409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CUI//SP-BUDG</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10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CUI//SP-BUDG</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200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7"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CUI//SP-BUDG</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9776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5"/>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5"/>
            <a:ext cx="3860800" cy="210205"/>
          </a:xfrm>
          <a:prstGeom prst="rect">
            <a:avLst/>
          </a:prstGeom>
        </p:spPr>
        <p:txBody>
          <a:bodyPr lIns="91429" tIns="45714" rIns="91429" bIns="45714"/>
          <a:lstStyle/>
          <a:p>
            <a:pPr defTabSz="914270"/>
            <a:r>
              <a:rPr lang="en-US">
                <a:solidFill>
                  <a:prstClr val="black">
                    <a:tint val="75000"/>
                  </a:prstClr>
                </a:solidFill>
                <a:ea typeface="MS PGothic" charset="0"/>
              </a:rPr>
              <a:t>CUI//SP-BUDG</a:t>
            </a:r>
          </a:p>
        </p:txBody>
      </p:sp>
      <p:sp>
        <p:nvSpPr>
          <p:cNvPr id="6" name="Slide Number Placeholder 5"/>
          <p:cNvSpPr>
            <a:spLocks noGrp="1"/>
          </p:cNvSpPr>
          <p:nvPr>
            <p:ph type="sldNum" sz="quarter" idx="12"/>
          </p:nvPr>
        </p:nvSpPr>
        <p:spPr>
          <a:xfrm>
            <a:off x="9347200" y="6638285"/>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5152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9"/>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9"/>
            <a:ext cx="3860800" cy="210205"/>
          </a:xfrm>
          <a:prstGeom prst="rect">
            <a:avLst/>
          </a:prstGeom>
        </p:spPr>
        <p:txBody>
          <a:bodyPr lIns="91429" tIns="45714" rIns="91429" bIns="45714"/>
          <a:lstStyle/>
          <a:p>
            <a:r>
              <a:rPr lang="en-US">
                <a:solidFill>
                  <a:prstClr val="black">
                    <a:tint val="75000"/>
                  </a:prstClr>
                </a:solidFill>
              </a:rPr>
              <a:t>CUI//SP-BUDG</a:t>
            </a:r>
          </a:p>
        </p:txBody>
      </p:sp>
      <p:sp>
        <p:nvSpPr>
          <p:cNvPr id="6" name="Slide Number Placeholder 5"/>
          <p:cNvSpPr>
            <a:spLocks noGrp="1"/>
          </p:cNvSpPr>
          <p:nvPr>
            <p:ph type="sldNum" sz="quarter" idx="12"/>
          </p:nvPr>
        </p:nvSpPr>
        <p:spPr>
          <a:xfrm>
            <a:off x="8737600" y="6628249"/>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5"/>
            <a:ext cx="10972800" cy="5416551"/>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027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30" y="319370"/>
            <a:ext cx="8451273" cy="508131"/>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82884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9"/>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8"/>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en-US">
                <a:solidFill>
                  <a:srgbClr val="000000">
                    <a:lumMod val="50000"/>
                    <a:lumOff val="50000"/>
                  </a:srgbClr>
                </a:solidFill>
              </a:rPr>
              <a:t>CUI//SP-BUDG</a:t>
            </a:r>
          </a:p>
        </p:txBody>
      </p:sp>
    </p:spTree>
    <p:extLst>
      <p:ext uri="{BB962C8B-B14F-4D97-AF65-F5344CB8AC3E}">
        <p14:creationId xmlns:p14="http://schemas.microsoft.com/office/powerpoint/2010/main" val="4234076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15E2-DF27-DB47-9499-9E5CD9E0C10C}"/>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25C461A-D60F-4D4E-9A5D-ED2D5F143802}"/>
              </a:ext>
            </a:extLst>
          </p:cNvPr>
          <p:cNvSpPr>
            <a:spLocks noGrp="1"/>
          </p:cNvSpPr>
          <p:nvPr>
            <p:ph type="body" sz="quarter" idx="10"/>
          </p:nvPr>
        </p:nvSpPr>
        <p:spPr>
          <a:xfrm>
            <a:off x="558800" y="1817915"/>
            <a:ext cx="11074400" cy="4637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35CDE713-0348-7A41-9512-E0D85AB4C822}"/>
              </a:ext>
            </a:extLst>
          </p:cNvPr>
          <p:cNvSpPr>
            <a:spLocks noGrp="1"/>
          </p:cNvSpPr>
          <p:nvPr>
            <p:ph type="sldNum" sz="quarter" idx="4"/>
          </p:nvPr>
        </p:nvSpPr>
        <p:spPr>
          <a:xfrm>
            <a:off x="1" y="6545524"/>
            <a:ext cx="541868" cy="245092"/>
          </a:xfrm>
          <a:prstGeom prst="rect">
            <a:avLst/>
          </a:prstGeom>
        </p:spPr>
        <p:txBody>
          <a:bodyPr vert="horz" lIns="91440" tIns="45720" rIns="91440" bIns="45720" rtlCol="0" anchor="ctr"/>
          <a:lstStyle>
            <a:lvl1pPr algn="ctr">
              <a:defRPr sz="900" b="0" i="0">
                <a:solidFill>
                  <a:schemeClr val="accent6"/>
                </a:solidFill>
                <a:latin typeface="Helvetica" pitchFamily="2" charset="0"/>
                <a:ea typeface="Helvetica Neue Light" panose="02000403000000020004" pitchFamily="2" charset="0"/>
              </a:defRPr>
            </a:lvl1pPr>
          </a:lstStyle>
          <a:p>
            <a:fld id="{78954722-3AE8-564D-8323-FFB0A98D9DE3}" type="slidenum">
              <a:rPr lang="en-US" smtClean="0"/>
              <a:pPr/>
              <a:t>‹#›</a:t>
            </a:fld>
            <a:endParaRPr lang="en-US"/>
          </a:p>
        </p:txBody>
      </p:sp>
    </p:spTree>
    <p:extLst>
      <p:ext uri="{BB962C8B-B14F-4D97-AF65-F5344CB8AC3E}">
        <p14:creationId xmlns:p14="http://schemas.microsoft.com/office/powerpoint/2010/main" val="1095521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488565" y="9526"/>
            <a:ext cx="8569841" cy="7381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 name="Rectangle 4"/>
          <p:cNvSpPr>
            <a:spLocks noGrp="1" noChangeArrowheads="1"/>
          </p:cNvSpPr>
          <p:nvPr>
            <p:ph type="sldNum" sz="quarter" idx="4"/>
          </p:nvPr>
        </p:nvSpPr>
        <p:spPr>
          <a:xfrm>
            <a:off x="11684000" y="6719888"/>
            <a:ext cx="508000" cy="138112"/>
          </a:xfrm>
          <a:prstGeom prst="rect">
            <a:avLst/>
          </a:prstGeom>
        </p:spPr>
        <p:txBody>
          <a:bodyPr tIns="0" bIns="0" anchor="ctr" anchorCtr="0"/>
          <a:lstStyle>
            <a:lvl1pPr algn="r">
              <a:defRPr sz="600">
                <a:solidFill>
                  <a:schemeClr val="tx1">
                    <a:lumMod val="65000"/>
                    <a:lumOff val="35000"/>
                  </a:schemeClr>
                </a:solidFill>
                <a:latin typeface="Arial" charset="0"/>
                <a:ea typeface="ＭＳ Ｐゴシック" pitchFamily="-106" charset="-128"/>
                <a:cs typeface="ＭＳ Ｐゴシック"/>
              </a:defRPr>
            </a:lvl1pPr>
          </a:lstStyle>
          <a:p>
            <a:pPr>
              <a:defRPr/>
            </a:pPr>
            <a:fld id="{E052AB38-EE6F-D14D-B3E4-0679C7FBFBC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Tree>
    <p:extLst>
      <p:ext uri="{BB962C8B-B14F-4D97-AF65-F5344CB8AC3E}">
        <p14:creationId xmlns:p14="http://schemas.microsoft.com/office/powerpoint/2010/main" val="229099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10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12/6/2023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42518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12/6/2023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31703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12/6/2023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13439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12/6/2023</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72221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0510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930400" y="32412"/>
            <a:ext cx="8331200" cy="838200"/>
          </a:xfrm>
          <a:prstGeom prst="rect">
            <a:avLst/>
          </a:prstGeom>
        </p:spPr>
        <p:txBody>
          <a:bodyPr anchor="ctr"/>
          <a:lstStyle>
            <a:lvl1pPr>
              <a:defRPr sz="2800" b="1" i="0">
                <a:solidFill>
                  <a:schemeClr val="bg1"/>
                </a:solidFill>
                <a:effectLst/>
                <a:latin typeface="Calibri" pitchFamily="34" charset="0"/>
              </a:defRPr>
            </a:lvl1pPr>
          </a:lstStyle>
          <a:p>
            <a:pPr algn="ctr" eaLnBrk="0" fontAlgn="base" hangingPunct="0">
              <a:lnSpc>
                <a:spcPct val="85000"/>
              </a:lnSpc>
              <a:spcBef>
                <a:spcPct val="0"/>
              </a:spcBef>
              <a:spcAft>
                <a:spcPct val="0"/>
              </a:spcAft>
              <a:defRPr/>
            </a:pPr>
            <a:r>
              <a:rPr lang="en-US" sz="2800" kern="0">
                <a:solidFill>
                  <a:prstClr val="white"/>
                </a:solidFill>
              </a:rPr>
              <a:t>Click to edit Master title style</a:t>
            </a:r>
          </a:p>
        </p:txBody>
      </p:sp>
    </p:spTree>
    <p:extLst>
      <p:ext uri="{BB962C8B-B14F-4D97-AF65-F5344CB8AC3E}">
        <p14:creationId xmlns:p14="http://schemas.microsoft.com/office/powerpoint/2010/main" val="1105367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685800"/>
          </a:xfrm>
          <a:prstGeom prst="rect">
            <a:avLst/>
          </a:prstGeom>
          <a:noFill/>
          <a:ln w="9525">
            <a:noFill/>
            <a:miter lim="800000"/>
            <a:headEnd/>
            <a:tailEnd/>
          </a:ln>
        </p:spPr>
        <p:txBody>
          <a:bodyPr/>
          <a:lstStyle>
            <a:lvl1pPr>
              <a:defRPr sz="2500"/>
            </a:lvl1pPr>
          </a:lstStyle>
          <a:p>
            <a:pPr lvl="0"/>
            <a:endParaRPr lang="en-US"/>
          </a:p>
        </p:txBody>
      </p:sp>
    </p:spTree>
    <p:extLst>
      <p:ext uri="{BB962C8B-B14F-4D97-AF65-F5344CB8AC3E}">
        <p14:creationId xmlns:p14="http://schemas.microsoft.com/office/powerpoint/2010/main" val="2633121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76200"/>
            <a:ext cx="8331200" cy="838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58800" y="1371601"/>
            <a:ext cx="5435600" cy="3667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1"/>
            <a:ext cx="5435600" cy="3667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1081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6099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Calibri" panose="020F050202020403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09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7301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522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608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35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686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84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04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532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376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03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A21B065-8D5E-4DBB-8169-B49F4A662CC9}"/>
              </a:ext>
            </a:extLst>
          </p:cNvPr>
          <p:cNvSpPr>
            <a:spLocks noGrp="1"/>
          </p:cNvSpPr>
          <p:nvPr>
            <p:ph idx="1"/>
          </p:nvPr>
        </p:nvSpPr>
        <p:spPr>
          <a:xfrm>
            <a:off x="558800" y="1371605"/>
            <a:ext cx="11074400" cy="2092881"/>
          </a:xfrm>
          <a:prstGeom prst="rect">
            <a:avLst/>
          </a:prstGeom>
        </p:spPr>
        <p:txBody>
          <a:bodyPr/>
          <a:lstStyle>
            <a:lvl1pPr>
              <a:defRPr sz="2200" b="0">
                <a:solidFill>
                  <a:schemeClr val="tx1"/>
                </a:solidFill>
              </a:defRPr>
            </a:lvl1pPr>
            <a:lvl2pPr>
              <a:defRPr sz="2000" b="0">
                <a:solidFill>
                  <a:schemeClr val="tx1"/>
                </a:solidFill>
              </a:defRPr>
            </a:lvl2pPr>
            <a:lvl3pPr marL="1143000" indent="-228600">
              <a:buFont typeface="Courier New" panose="02070309020205020404" pitchFamily="49" charset="0"/>
              <a:buChar char="o"/>
              <a:defRPr sz="1800" b="0">
                <a:solidFill>
                  <a:schemeClr val="tx1"/>
                </a:solidFill>
              </a:defRPr>
            </a:lvl3pPr>
            <a:lvl4pPr marL="1600200" indent="-228600">
              <a:buFont typeface="Wingdings" panose="05000000000000000000" pitchFamily="2" charset="2"/>
              <a:buChar char="§"/>
              <a:defRPr sz="1800" b="0">
                <a:solidFill>
                  <a:schemeClr val="tx1"/>
                </a:solidFill>
              </a:defRPr>
            </a:lvl4pPr>
            <a:lvl5pPr>
              <a:defRPr sz="18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8B82F4F6-9EC3-4792-BC36-1D1636BC2C31}"/>
              </a:ext>
            </a:extLst>
          </p:cNvPr>
          <p:cNvSpPr>
            <a:spLocks noGrp="1"/>
          </p:cNvSpPr>
          <p:nvPr>
            <p:ph type="body" sz="quarter" idx="10"/>
          </p:nvPr>
        </p:nvSpPr>
        <p:spPr>
          <a:xfrm>
            <a:off x="0" y="0"/>
            <a:ext cx="12192000" cy="897775"/>
          </a:xfrm>
          <a:prstGeom prst="rect">
            <a:avLst/>
          </a:prstGeom>
        </p:spPr>
        <p:txBody>
          <a:bodyPr anchor="ctr"/>
          <a:lstStyle>
            <a:lvl1pPr marL="0" indent="0" algn="ctr">
              <a:buNone/>
              <a:defRPr>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09625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715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536949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0"/>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0063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605" y="3"/>
            <a:ext cx="11296199" cy="657275"/>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8"/>
            <a:ext cx="11296200" cy="570230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83"/>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63467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2"/>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334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3534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9589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7640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3123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9724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93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1.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6.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image" Target="../media/image1.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5647811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4" r:id="rId16"/>
    <p:sldLayoutId id="2147483715" r:id="rId17"/>
    <p:sldLayoutId id="2147483716" r:id="rId18"/>
    <p:sldLayoutId id="2147483717" r:id="rId19"/>
    <p:sldLayoutId id="2147483718" r:id="rId20"/>
    <p:sldLayoutId id="2147483827" r:id="rId21"/>
    <p:sldLayoutId id="2147483672"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851098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FD78B-744D-4DFC-99B5-67E8BADEA801}" type="datetime1">
              <a:rPr lang="en-US" smtClean="0">
                <a:solidFill>
                  <a:prstClr val="black">
                    <a:tint val="75000"/>
                  </a:prstClr>
                </a:solidFill>
              </a:rPr>
              <a:t>12/6/2023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4"/>
          </p:nvPr>
        </p:nvSpPr>
        <p:spPr>
          <a:xfrm>
            <a:off x="9448800" y="64909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496666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CUI//SP-BUDG</a:t>
            </a:r>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1"/>
            <a:ext cx="12192000" cy="647700"/>
          </a:xfrm>
          <a:prstGeom prst="rect">
            <a:avLst/>
          </a:prstGeom>
        </p:spPr>
      </p:pic>
      <p:sp>
        <p:nvSpPr>
          <p:cNvPr id="8" name="Title 1"/>
          <p:cNvSpPr txBox="1">
            <a:spLocks/>
          </p:cNvSpPr>
          <p:nvPr/>
        </p:nvSpPr>
        <p:spPr>
          <a:xfrm>
            <a:off x="212748" y="99759"/>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5899173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
        <p:nvSpPr>
          <p:cNvPr id="7" name="Text Box 6"/>
          <p:cNvSpPr txBox="1">
            <a:spLocks noChangeArrowheads="1"/>
          </p:cNvSpPr>
          <p:nvPr userDrawn="1"/>
        </p:nvSpPr>
        <p:spPr bwMode="auto">
          <a:xfrm>
            <a:off x="9550400" y="6654801"/>
            <a:ext cx="2641600" cy="246221"/>
          </a:xfrm>
          <a:prstGeom prst="rect">
            <a:avLst/>
          </a:prstGeom>
          <a:noFill/>
          <a:ln w="12700">
            <a:noFill/>
            <a:miter lim="800000"/>
            <a:headEnd/>
            <a:tailEnd/>
          </a:ln>
          <a:effectLst/>
        </p:spPr>
        <p:txBody>
          <a:bodyPr>
            <a:spAutoFit/>
          </a:bodyPr>
          <a:lstStyle/>
          <a:p>
            <a:pPr algn="r" eaLnBrk="0" fontAlgn="base" hangingPunct="0">
              <a:spcBef>
                <a:spcPct val="50000"/>
              </a:spcBef>
              <a:spcAft>
                <a:spcPct val="0"/>
              </a:spcAft>
            </a:pPr>
            <a:fld id="{71B4D800-781D-4E7D-B117-FABD764A66A3}" type="slidenum">
              <a:rPr lang="en-US" sz="1000" smtClean="0">
                <a:solidFill>
                  <a:srgbClr val="000000"/>
                </a:solidFill>
              </a:rPr>
              <a:pPr algn="r" eaLnBrk="0" fontAlgn="base" hangingPunct="0">
                <a:spcBef>
                  <a:spcPct val="50000"/>
                </a:spcBef>
                <a:spcAft>
                  <a:spcPct val="0"/>
                </a:spcAft>
              </a:pPr>
              <a:t>‹#›</a:t>
            </a:fld>
            <a:endParaRPr lang="en-US" sz="1000">
              <a:solidFill>
                <a:srgbClr val="000000"/>
              </a:solidFill>
            </a:endParaRPr>
          </a:p>
        </p:txBody>
      </p:sp>
    </p:spTree>
    <p:extLst>
      <p:ext uri="{BB962C8B-B14F-4D97-AF65-F5344CB8AC3E}">
        <p14:creationId xmlns:p14="http://schemas.microsoft.com/office/powerpoint/2010/main" val="1799587784"/>
      </p:ext>
    </p:extLst>
  </p:cSld>
  <p:clrMap bg1="lt1" tx1="dk1" bg2="lt2" tx2="dk2" accent1="accent1" accent2="accent2" accent3="accent3" accent4="accent4" accent5="accent5" accent6="accent6" hlink="hlink" folHlink="folHlink"/>
  <p:sldLayoutIdLst>
    <p:sldLayoutId id="2147483829" r:id="rId1"/>
    <p:sldLayoutId id="2147483830"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8" cstate="print"/>
            <a:srcRect l="16981" t="17609" b="49792"/>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81975" y="1884045"/>
              <a:ext cx="753034" cy="640080"/>
            </a:xfrm>
            <a:prstGeom prst="rect">
              <a:avLst/>
            </a:prstGeom>
          </p:spPr>
        </p:pic>
      </p:grpSp>
      <p:sp>
        <p:nvSpPr>
          <p:cNvPr id="7" name="Text Box 6"/>
          <p:cNvSpPr txBox="1">
            <a:spLocks noChangeArrowheads="1"/>
          </p:cNvSpPr>
          <p:nvPr userDrawn="1"/>
        </p:nvSpPr>
        <p:spPr bwMode="auto">
          <a:xfrm>
            <a:off x="9550400" y="6654801"/>
            <a:ext cx="2641600" cy="246221"/>
          </a:xfrm>
          <a:prstGeom prst="rect">
            <a:avLst/>
          </a:prstGeom>
          <a:noFill/>
          <a:ln w="12700">
            <a:noFill/>
            <a:miter lim="800000"/>
            <a:headEnd/>
            <a:tailEnd/>
          </a:ln>
          <a:effectLst/>
        </p:spPr>
        <p:txBody>
          <a:bodyPr>
            <a:spAutoFit/>
          </a:bodyPr>
          <a:lstStyle/>
          <a:p>
            <a:pPr algn="r" eaLnBrk="0" fontAlgn="base" hangingPunct="0">
              <a:spcBef>
                <a:spcPct val="50000"/>
              </a:spcBef>
              <a:spcAft>
                <a:spcPct val="0"/>
              </a:spcAft>
            </a:pPr>
            <a:fld id="{71B4D800-781D-4E7D-B117-FABD764A66A3}" type="slidenum">
              <a:rPr lang="en-US" sz="1000" smtClean="0">
                <a:solidFill>
                  <a:srgbClr val="000000"/>
                </a:solidFill>
              </a:rPr>
              <a:pPr algn="r" eaLnBrk="0" fontAlgn="base" hangingPunct="0">
                <a:spcBef>
                  <a:spcPct val="50000"/>
                </a:spcBef>
                <a:spcAft>
                  <a:spcPct val="0"/>
                </a:spcAft>
              </a:pPr>
              <a:t>‹#›</a:t>
            </a:fld>
            <a:endParaRPr lang="en-US" sz="1000">
              <a:solidFill>
                <a:srgbClr val="000000"/>
              </a:solidFill>
            </a:endParaRPr>
          </a:p>
        </p:txBody>
      </p:sp>
    </p:spTree>
    <p:extLst>
      <p:ext uri="{BB962C8B-B14F-4D97-AF65-F5344CB8AC3E}">
        <p14:creationId xmlns:p14="http://schemas.microsoft.com/office/powerpoint/2010/main" val="258007039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42" r:id="rId4"/>
    <p:sldLayoutId id="2147483844" r:id="rId5"/>
    <p:sldLayoutId id="2147483845" r:id="rId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A938890-DCF6-8D48-A435-0BFAC5ADC6F3}"/>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47700"/>
          </a:xfrm>
          <a:prstGeom prst="rect">
            <a:avLst/>
          </a:prstGeom>
        </p:spPr>
      </p:pic>
      <p:pic>
        <p:nvPicPr>
          <p:cNvPr id="8" name="Picture 7">
            <a:extLst>
              <a:ext uri="{FF2B5EF4-FFF2-40B4-BE49-F238E27FC236}">
                <a16:creationId xmlns:a16="http://schemas.microsoft.com/office/drawing/2014/main" id="{9627855B-5CAA-CB45-80C2-D98E6A28B3A1}"/>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1431880" y="-20626"/>
            <a:ext cx="760120" cy="646103"/>
          </a:xfrm>
          <a:prstGeom prst="rect">
            <a:avLst/>
          </a:prstGeom>
        </p:spPr>
      </p:pic>
    </p:spTree>
    <p:extLst>
      <p:ext uri="{BB962C8B-B14F-4D97-AF65-F5344CB8AC3E}">
        <p14:creationId xmlns:p14="http://schemas.microsoft.com/office/powerpoint/2010/main" val="176428923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95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0" y="1"/>
            <a:ext cx="12192000" cy="647700"/>
          </a:xfrm>
          <a:prstGeom prst="rect">
            <a:avLst/>
          </a:prstGeom>
        </p:spPr>
      </p:pic>
      <p:sp>
        <p:nvSpPr>
          <p:cNvPr id="8" name="Title 1"/>
          <p:cNvSpPr txBox="1">
            <a:spLocks/>
          </p:cNvSpPr>
          <p:nvPr/>
        </p:nvSpPr>
        <p:spPr>
          <a:xfrm>
            <a:off x="212748" y="99759"/>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
        <p:nvSpPr>
          <p:cNvPr id="9" name="TextBox 8">
            <a:extLst>
              <a:ext uri="{FF2B5EF4-FFF2-40B4-BE49-F238E27FC236}">
                <a16:creationId xmlns:a16="http://schemas.microsoft.com/office/drawing/2014/main" id="{D34802E2-2F3B-44F5-9DFE-6C7FF1400FC7}"/>
              </a:ext>
            </a:extLst>
          </p:cNvPr>
          <p:cNvSpPr txBox="1"/>
          <p:nvPr userDrawn="1"/>
        </p:nvSpPr>
        <p:spPr>
          <a:xfrm>
            <a:off x="4635402" y="-33454"/>
            <a:ext cx="28185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0000"/>
                </a:solidFill>
              </a:rPr>
              <a:t>Controlled Unclassified Information (CUI)</a:t>
            </a:r>
          </a:p>
        </p:txBody>
      </p:sp>
    </p:spTree>
    <p:extLst>
      <p:ext uri="{BB962C8B-B14F-4D97-AF65-F5344CB8AC3E}">
        <p14:creationId xmlns:p14="http://schemas.microsoft.com/office/powerpoint/2010/main" val="367768726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0" y="1"/>
            <a:ext cx="12192000" cy="647700"/>
          </a:xfrm>
          <a:prstGeom prst="rect">
            <a:avLst/>
          </a:prstGeom>
        </p:spPr>
      </p:pic>
      <p:sp>
        <p:nvSpPr>
          <p:cNvPr id="8" name="Title 1"/>
          <p:cNvSpPr txBox="1">
            <a:spLocks/>
          </p:cNvSpPr>
          <p:nvPr/>
        </p:nvSpPr>
        <p:spPr>
          <a:xfrm>
            <a:off x="212748" y="99759"/>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0383977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3" r:id="rId17"/>
    <p:sldLayoutId id="2147483954"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743250-D8B8-EC46-98C8-675295BD5490}"/>
              </a:ext>
            </a:extLst>
          </p:cNvPr>
          <p:cNvSpPr txBox="1"/>
          <p:nvPr/>
        </p:nvSpPr>
        <p:spPr>
          <a:xfrm>
            <a:off x="478971" y="3581654"/>
            <a:ext cx="10658668" cy="1384995"/>
          </a:xfrm>
          <a:prstGeom prst="rect">
            <a:avLst/>
          </a:prstGeom>
          <a:noFill/>
        </p:spPr>
        <p:txBody>
          <a:bodyPr wrap="square" lIns="91440" tIns="45720" rIns="91440" bIns="45720" rtlCol="0" anchor="t">
            <a:spAutoFit/>
          </a:bodyPr>
          <a:lstStyle/>
          <a:p>
            <a:pPr lvl="0">
              <a:defRPr/>
            </a:pPr>
            <a:r>
              <a:rPr lang="en-US" sz="2800" b="1" dirty="0">
                <a:solidFill>
                  <a:schemeClr val="bg1"/>
                </a:solidFill>
                <a:latin typeface="Helvetica Neue"/>
                <a:ea typeface="Helvetica Neue" charset="0"/>
                <a:cs typeface="Helvetica Neue" charset="0"/>
              </a:rPr>
              <a:t>Space Technology Research Grants (STRG) Program</a:t>
            </a:r>
          </a:p>
          <a:p>
            <a:pPr lvl="0">
              <a:defRPr/>
            </a:pPr>
            <a:r>
              <a:rPr lang="en-US" sz="2800" b="1" i="0" u="none" strike="noStrike" kern="1200" cap="none" spc="0" normalizeH="0" baseline="0" noProof="0" dirty="0">
                <a:ln>
                  <a:noFill/>
                </a:ln>
                <a:solidFill>
                  <a:schemeClr val="bg1"/>
                </a:solidFill>
                <a:effectLst/>
                <a:uLnTx/>
                <a:uFillTx/>
                <a:latin typeface="Helvetica Neue"/>
                <a:ea typeface="Helvetica Neue" charset="0"/>
                <a:cs typeface="Helvetica Neue" charset="0"/>
              </a:rPr>
              <a:t>NASA Space Technology Graduate Research Opportunities (NSTGRO)</a:t>
            </a:r>
          </a:p>
        </p:txBody>
      </p:sp>
      <p:sp>
        <p:nvSpPr>
          <p:cNvPr id="6" name="TextBox 5">
            <a:extLst>
              <a:ext uri="{FF2B5EF4-FFF2-40B4-BE49-F238E27FC236}">
                <a16:creationId xmlns:a16="http://schemas.microsoft.com/office/drawing/2014/main" id="{58D89A71-4B21-C048-832D-C1F95145D8ED}"/>
              </a:ext>
            </a:extLst>
          </p:cNvPr>
          <p:cNvSpPr txBox="1"/>
          <p:nvPr/>
        </p:nvSpPr>
        <p:spPr>
          <a:xfrm>
            <a:off x="477417" y="5048111"/>
            <a:ext cx="11458828" cy="646331"/>
          </a:xfrm>
          <a:prstGeom prst="rect">
            <a:avLst/>
          </a:prstGeom>
          <a:noFill/>
        </p:spPr>
        <p:txBody>
          <a:bodyPr wrap="square" lIns="91440" tIns="45720" rIns="91440" bIns="45720" rtlCol="0" anchor="t">
            <a:spAutoFit/>
          </a:bodyPr>
          <a:lstStyle/>
          <a:p>
            <a:pPr>
              <a:defRPr/>
            </a:pPr>
            <a:r>
              <a:rPr lang="en-US">
                <a:solidFill>
                  <a:srgbClr val="FFFFFF"/>
                </a:solidFill>
                <a:latin typeface="Helvetica Neue"/>
                <a:cs typeface="Calibri"/>
              </a:rPr>
              <a:t>Program Executive: Dr. Matt Deans</a:t>
            </a:r>
          </a:p>
          <a:p>
            <a:pPr>
              <a:defRPr/>
            </a:pPr>
            <a:endParaRPr lang="en-US">
              <a:solidFill>
                <a:srgbClr val="FFFFFF"/>
              </a:solidFill>
              <a:latin typeface="Helvetica Neue"/>
              <a:cs typeface="Calibri"/>
            </a:endParaRPr>
          </a:p>
        </p:txBody>
      </p:sp>
      <p:pic>
        <p:nvPicPr>
          <p:cNvPr id="3" name="Picture 2">
            <a:extLst>
              <a:ext uri="{FF2B5EF4-FFF2-40B4-BE49-F238E27FC236}">
                <a16:creationId xmlns:a16="http://schemas.microsoft.com/office/drawing/2014/main" id="{EB0A99A4-2EBD-27C9-9728-50C1300E84E9}"/>
              </a:ext>
            </a:extLst>
          </p:cNvPr>
          <p:cNvPicPr>
            <a:picLocks noChangeAspect="1"/>
          </p:cNvPicPr>
          <p:nvPr/>
        </p:nvPicPr>
        <p:blipFill rotWithShape="1">
          <a:blip r:embed="rId3"/>
          <a:srcRect t="8889"/>
          <a:stretch/>
        </p:blipFill>
        <p:spPr>
          <a:xfrm>
            <a:off x="0" y="0"/>
            <a:ext cx="12326032" cy="6858000"/>
          </a:xfrm>
          <a:prstGeom prst="rect">
            <a:avLst/>
          </a:prstGeom>
        </p:spPr>
      </p:pic>
    </p:spTree>
    <p:extLst>
      <p:ext uri="{BB962C8B-B14F-4D97-AF65-F5344CB8AC3E}">
        <p14:creationId xmlns:p14="http://schemas.microsoft.com/office/powerpoint/2010/main" val="216680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541C76-887A-E746-881D-E4CAC0C5ACE0}"/>
              </a:ext>
            </a:extLst>
          </p:cNvPr>
          <p:cNvPicPr>
            <a:picLocks noChangeAspect="1"/>
          </p:cNvPicPr>
          <p:nvPr/>
        </p:nvPicPr>
        <p:blipFill>
          <a:blip r:embed="rId3"/>
          <a:srcRect/>
          <a:stretch/>
        </p:blipFill>
        <p:spPr>
          <a:xfrm>
            <a:off x="-13063" y="0"/>
            <a:ext cx="12192000" cy="6858000"/>
          </a:xfrm>
          <a:prstGeom prst="rect">
            <a:avLst/>
          </a:prstGeom>
        </p:spPr>
      </p:pic>
      <p:sp>
        <p:nvSpPr>
          <p:cNvPr id="2" name="Title 1">
            <a:extLst>
              <a:ext uri="{FF2B5EF4-FFF2-40B4-BE49-F238E27FC236}">
                <a16:creationId xmlns:a16="http://schemas.microsoft.com/office/drawing/2014/main" id="{E88CC1C8-9BF7-8E4C-BEFE-EBA90F1F35C0}"/>
              </a:ext>
            </a:extLst>
          </p:cNvPr>
          <p:cNvSpPr>
            <a:spLocks noGrp="1"/>
          </p:cNvSpPr>
          <p:nvPr>
            <p:ph type="ctrTitle"/>
          </p:nvPr>
        </p:nvSpPr>
        <p:spPr>
          <a:xfrm>
            <a:off x="0" y="0"/>
            <a:ext cx="12192000" cy="873303"/>
          </a:xfrm>
          <a:effectLst>
            <a:outerShdw blurRad="127000" algn="ctr" rotWithShape="0">
              <a:prstClr val="black"/>
            </a:outerShdw>
          </a:effectLst>
        </p:spPr>
        <p:txBody>
          <a:bodyPr>
            <a:normAutofit/>
          </a:bodyPr>
          <a:lstStyle/>
          <a:p>
            <a:r>
              <a:rPr lang="en-US" sz="4400" b="1">
                <a:solidFill>
                  <a:schemeClr val="bg1"/>
                </a:solidFill>
                <a:latin typeface="Arial" panose="020B0604020202020204" pitchFamily="34" charset="0"/>
                <a:cs typeface="Arial" panose="020B0604020202020204" pitchFamily="34" charset="0"/>
              </a:rPr>
              <a:t>SPACE TECHNOLOGY PORTFOLIO</a:t>
            </a:r>
          </a:p>
        </p:txBody>
      </p:sp>
      <p:sp>
        <p:nvSpPr>
          <p:cNvPr id="14" name="Slide Number Placeholder 1">
            <a:extLst>
              <a:ext uri="{FF2B5EF4-FFF2-40B4-BE49-F238E27FC236}">
                <a16:creationId xmlns:a16="http://schemas.microsoft.com/office/drawing/2014/main" id="{06CB3282-1C46-1647-AFA2-A81F182EFFE6}"/>
              </a:ext>
            </a:extLst>
          </p:cNvPr>
          <p:cNvSpPr>
            <a:spLocks noGrp="1"/>
          </p:cNvSpPr>
          <p:nvPr>
            <p:ph type="sldNum" sz="quarter" idx="12"/>
          </p:nvPr>
        </p:nvSpPr>
        <p:spPr>
          <a:xfrm>
            <a:off x="9274848" y="63478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3C6E5-ABCA-D247-98E1-2274F89B260E}" type="slidenum">
              <a:rPr kumimoji="0" lang="en-US" sz="1200" b="0" i="0" u="none" strike="noStrike" kern="1200" cap="none" spc="0" normalizeH="0" baseline="0" noProof="0" smtClean="0">
                <a:ln>
                  <a:noFill/>
                </a:ln>
                <a:solidFill>
                  <a:schemeClr val="bg2">
                    <a:lumMod val="90000"/>
                  </a:scheme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chemeClr val="bg2">
                  <a:lumMod val="90000"/>
                </a:schemeClr>
              </a:solidFill>
              <a:effectLst/>
              <a:uLnTx/>
              <a:uFillTx/>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B968C936-3EB4-6D44-B25B-410B34346B24}"/>
              </a:ext>
            </a:extLst>
          </p:cNvPr>
          <p:cNvSpPr txBox="1">
            <a:spLocks/>
          </p:cNvSpPr>
          <p:nvPr/>
        </p:nvSpPr>
        <p:spPr>
          <a:xfrm>
            <a:off x="39189" y="1064958"/>
            <a:ext cx="4369546" cy="3618984"/>
          </a:xfrm>
          <a:prstGeom prst="rect">
            <a:avLst/>
          </a:prstGeom>
          <a:effectLst>
            <a:outerShdw blurRad="127000" algn="ctr" rotWithShape="0">
              <a:prstClr val="black"/>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99FF"/>
                </a:solidFill>
                <a:effectLst/>
                <a:uLnTx/>
                <a:uFillTx/>
                <a:latin typeface="Arial" panose="020B0604020202020204" pitchFamily="34" charset="0"/>
                <a:cs typeface="Arial" panose="020B0604020202020204" pitchFamily="34" charset="0"/>
              </a:rPr>
              <a:t>EARLY STAGE INNOVATION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99FF"/>
                </a:solidFill>
                <a:effectLst/>
                <a:uLnTx/>
                <a:uFillTx/>
                <a:latin typeface="Arial" panose="020B0604020202020204" pitchFamily="34" charset="0"/>
                <a:cs typeface="Arial" panose="020B0604020202020204" pitchFamily="34" charset="0"/>
              </a:rPr>
              <a:t>AND PARTNERSHIPS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Early Stage Innovation</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Space Tech Research Grants </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Center Innovation Fund</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Early Career Initiative</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Prizes, Challenges &amp; Crowdsourcing</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NASA Innovation Advanced Concepts</a:t>
            </a:r>
          </a:p>
          <a:p>
            <a:pPr marL="0" marR="0" lvl="0" indent="-22098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Technology Transfer</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57C7F1F6-2BF9-3A4A-A514-11D645638061}"/>
              </a:ext>
            </a:extLst>
          </p:cNvPr>
          <p:cNvSpPr txBox="1">
            <a:spLocks/>
          </p:cNvSpPr>
          <p:nvPr/>
        </p:nvSpPr>
        <p:spPr>
          <a:xfrm>
            <a:off x="3814012" y="1089189"/>
            <a:ext cx="2583704" cy="2718685"/>
          </a:xfrm>
          <a:prstGeom prst="rect">
            <a:avLst/>
          </a:prstGeom>
          <a:effectLst>
            <a:outerShdw blurRad="127000" algn="ctr" rotWithShape="0">
              <a:prstClr val="black"/>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6600"/>
                </a:solidFill>
                <a:effectLst/>
                <a:uLnTx/>
                <a:uFillTx/>
                <a:latin typeface="Arial" panose="020B0604020202020204" pitchFamily="34" charset="0"/>
                <a:cs typeface="Arial" panose="020B0604020202020204" pitchFamily="34" charset="0"/>
              </a:rPr>
              <a:t>SBIR/STTR PROGRAMS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Small Business Innovation Research</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Small Business Technology Transfer</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B8F62A58-0997-1949-87D2-A397CE018E51}"/>
              </a:ext>
            </a:extLst>
          </p:cNvPr>
          <p:cNvSpPr txBox="1">
            <a:spLocks/>
          </p:cNvSpPr>
          <p:nvPr/>
        </p:nvSpPr>
        <p:spPr>
          <a:xfrm>
            <a:off x="6384653" y="1064959"/>
            <a:ext cx="2345954" cy="2505205"/>
          </a:xfrm>
          <a:prstGeom prst="rect">
            <a:avLst/>
          </a:prstGeom>
          <a:effectLst>
            <a:outerShdw blurRad="127000" algn="ctr" rotWithShape="0">
              <a:prstClr val="black"/>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TECHNOLOGY MATURATION</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Game Changing Development</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Lunar Surface Innovation Initiative</a:t>
            </a:r>
          </a:p>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0E748A03-4055-7342-9C80-0E49AEA0E85D}"/>
              </a:ext>
            </a:extLst>
          </p:cNvPr>
          <p:cNvSpPr txBox="1">
            <a:spLocks/>
          </p:cNvSpPr>
          <p:nvPr/>
        </p:nvSpPr>
        <p:spPr>
          <a:xfrm>
            <a:off x="8645506" y="1064959"/>
            <a:ext cx="3761276" cy="2505205"/>
          </a:xfrm>
          <a:prstGeom prst="rect">
            <a:avLst/>
          </a:prstGeom>
          <a:effectLst>
            <a:outerShdw blurRad="127000" algn="ctr" rotWithShape="0">
              <a:prstClr val="black"/>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TECHNOLOGY DEMONSTRATION</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Technology Demonstration Missions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Small Spacecraft Technology</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Flight Opportunities</a:t>
            </a:r>
          </a:p>
        </p:txBody>
      </p:sp>
    </p:spTree>
    <p:extLst>
      <p:ext uri="{BB962C8B-B14F-4D97-AF65-F5344CB8AC3E}">
        <p14:creationId xmlns:p14="http://schemas.microsoft.com/office/powerpoint/2010/main" val="102011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438B72B-50DA-46EC-84D5-8D01F386F51D}"/>
              </a:ext>
            </a:extLst>
          </p:cNvPr>
          <p:cNvSpPr txBox="1"/>
          <p:nvPr/>
        </p:nvSpPr>
        <p:spPr>
          <a:xfrm>
            <a:off x="0" y="63060"/>
            <a:ext cx="11575894" cy="4801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b="1" dirty="0">
                <a:solidFill>
                  <a:srgbClr val="FFFFFF"/>
                </a:solidFill>
                <a:latin typeface="Calibri" panose="020F0502020204030204"/>
                <a:ea typeface="+mj-ea"/>
                <a:cs typeface="Calibri" panose="020F0502020204030204" pitchFamily="34" charset="0"/>
              </a:rPr>
              <a:t>Early Stage Innovations and Partnerships (ESIP) - Strategic Framework</a:t>
            </a:r>
          </a:p>
        </p:txBody>
      </p:sp>
      <p:sp>
        <p:nvSpPr>
          <p:cNvPr id="10" name="Rectangle 9">
            <a:extLst>
              <a:ext uri="{FF2B5EF4-FFF2-40B4-BE49-F238E27FC236}">
                <a16:creationId xmlns:a16="http://schemas.microsoft.com/office/drawing/2014/main" id="{7420AE7C-9573-438E-B248-680556631566}"/>
              </a:ext>
            </a:extLst>
          </p:cNvPr>
          <p:cNvSpPr/>
          <p:nvPr/>
        </p:nvSpPr>
        <p:spPr>
          <a:xfrm>
            <a:off x="8874559" y="3683482"/>
            <a:ext cx="2788920" cy="20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CD3385-BED4-40EB-897C-904D8D38AD3A}"/>
              </a:ext>
            </a:extLst>
          </p:cNvPr>
          <p:cNvSpPr/>
          <p:nvPr/>
        </p:nvSpPr>
        <p:spPr>
          <a:xfrm>
            <a:off x="8872754" y="3692128"/>
            <a:ext cx="2792530" cy="653273"/>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A51FB34-C82B-48F3-B62B-122789580585}"/>
              </a:ext>
            </a:extLst>
          </p:cNvPr>
          <p:cNvSpPr/>
          <p:nvPr/>
        </p:nvSpPr>
        <p:spPr>
          <a:xfrm>
            <a:off x="8874559" y="4345402"/>
            <a:ext cx="2788920" cy="3561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E9B9B50-C203-4DDC-8257-F7C30840F106}"/>
              </a:ext>
            </a:extLst>
          </p:cNvPr>
          <p:cNvSpPr/>
          <p:nvPr/>
        </p:nvSpPr>
        <p:spPr>
          <a:xfrm>
            <a:off x="6038627" y="3683482"/>
            <a:ext cx="2788920" cy="20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A223EB7-266A-4810-B4D8-F8A5C42CCEA3}"/>
              </a:ext>
            </a:extLst>
          </p:cNvPr>
          <p:cNvSpPr/>
          <p:nvPr/>
        </p:nvSpPr>
        <p:spPr>
          <a:xfrm>
            <a:off x="6036822" y="3693619"/>
            <a:ext cx="2792530" cy="653273"/>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F14D8B-6E90-4A77-BE6D-DE60E4BC6615}"/>
              </a:ext>
            </a:extLst>
          </p:cNvPr>
          <p:cNvSpPr/>
          <p:nvPr/>
        </p:nvSpPr>
        <p:spPr>
          <a:xfrm>
            <a:off x="6038627" y="4346893"/>
            <a:ext cx="2788920" cy="3561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C6C80D6-89F8-40E1-AA1E-05206D73A15D}"/>
              </a:ext>
            </a:extLst>
          </p:cNvPr>
          <p:cNvSpPr/>
          <p:nvPr/>
        </p:nvSpPr>
        <p:spPr>
          <a:xfrm>
            <a:off x="3208206" y="3683482"/>
            <a:ext cx="2788920" cy="20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5D461FA-5487-46F7-BD01-CD36754CCBC7}"/>
              </a:ext>
            </a:extLst>
          </p:cNvPr>
          <p:cNvSpPr/>
          <p:nvPr/>
        </p:nvSpPr>
        <p:spPr>
          <a:xfrm>
            <a:off x="3206401" y="3693619"/>
            <a:ext cx="2792530" cy="653273"/>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92ACA6F-AB97-4BDC-B424-EB4D2405E48E}"/>
              </a:ext>
            </a:extLst>
          </p:cNvPr>
          <p:cNvSpPr/>
          <p:nvPr/>
        </p:nvSpPr>
        <p:spPr>
          <a:xfrm>
            <a:off x="3208206" y="4346893"/>
            <a:ext cx="2788920" cy="3561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8A6A52E-F692-47D4-96C5-20C9EFCAE25D}"/>
              </a:ext>
            </a:extLst>
          </p:cNvPr>
          <p:cNvSpPr txBox="1"/>
          <p:nvPr/>
        </p:nvSpPr>
        <p:spPr>
          <a:xfrm>
            <a:off x="8926224" y="4738584"/>
            <a:ext cx="26855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Grow support for the portfolio by communicating its transformative impact and potential</a:t>
            </a:r>
          </a:p>
        </p:txBody>
      </p:sp>
      <p:sp>
        <p:nvSpPr>
          <p:cNvPr id="24" name="Rectangle 23">
            <a:extLst>
              <a:ext uri="{FF2B5EF4-FFF2-40B4-BE49-F238E27FC236}">
                <a16:creationId xmlns:a16="http://schemas.microsoft.com/office/drawing/2014/main" id="{F26004FF-3FB2-4AC8-9C3A-90605C25A41F}"/>
              </a:ext>
            </a:extLst>
          </p:cNvPr>
          <p:cNvSpPr/>
          <p:nvPr/>
        </p:nvSpPr>
        <p:spPr>
          <a:xfrm>
            <a:off x="364959" y="3683482"/>
            <a:ext cx="2788920" cy="20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A9FBB8F-008C-45B4-91E8-5801FFCD76A6}"/>
              </a:ext>
            </a:extLst>
          </p:cNvPr>
          <p:cNvSpPr/>
          <p:nvPr/>
        </p:nvSpPr>
        <p:spPr>
          <a:xfrm>
            <a:off x="363154" y="3683719"/>
            <a:ext cx="2792530" cy="653273"/>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BC98615-586E-4846-818B-539AA1E81ECF}"/>
              </a:ext>
            </a:extLst>
          </p:cNvPr>
          <p:cNvSpPr/>
          <p:nvPr/>
        </p:nvSpPr>
        <p:spPr>
          <a:xfrm>
            <a:off x="363154" y="1466521"/>
            <a:ext cx="10327340"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11491AB-AE9F-48BA-BB99-848883C4DDB2}"/>
              </a:ext>
            </a:extLst>
          </p:cNvPr>
          <p:cNvSpPr/>
          <p:nvPr/>
        </p:nvSpPr>
        <p:spPr>
          <a:xfrm>
            <a:off x="363154" y="2573621"/>
            <a:ext cx="10327340"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446395D-241E-4DA8-8056-40C0CD5D43D9}"/>
              </a:ext>
            </a:extLst>
          </p:cNvPr>
          <p:cNvSpPr/>
          <p:nvPr/>
        </p:nvSpPr>
        <p:spPr>
          <a:xfrm>
            <a:off x="367073" y="943026"/>
            <a:ext cx="1605570" cy="529611"/>
          </a:xfrm>
          <a:prstGeom prst="rect">
            <a:avLst/>
          </a:prstGeom>
          <a:solidFill>
            <a:srgbClr val="1A3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B58D4E0-DE35-4D9D-BFD4-D97B6E83E9C6}"/>
              </a:ext>
            </a:extLst>
          </p:cNvPr>
          <p:cNvSpPr/>
          <p:nvPr/>
        </p:nvSpPr>
        <p:spPr>
          <a:xfrm>
            <a:off x="363154" y="2062475"/>
            <a:ext cx="1609489" cy="5079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364E3E8-0D08-4416-934C-F404940BE27C}"/>
              </a:ext>
            </a:extLst>
          </p:cNvPr>
          <p:cNvSpPr txBox="1"/>
          <p:nvPr/>
        </p:nvSpPr>
        <p:spPr>
          <a:xfrm>
            <a:off x="477753" y="893865"/>
            <a:ext cx="12111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Vision</a:t>
            </a:r>
          </a:p>
        </p:txBody>
      </p:sp>
      <p:sp>
        <p:nvSpPr>
          <p:cNvPr id="33" name="TextBox 32">
            <a:extLst>
              <a:ext uri="{FF2B5EF4-FFF2-40B4-BE49-F238E27FC236}">
                <a16:creationId xmlns:a16="http://schemas.microsoft.com/office/drawing/2014/main" id="{705AE1CA-0019-4770-920D-6287D4A79943}"/>
              </a:ext>
            </a:extLst>
          </p:cNvPr>
          <p:cNvSpPr txBox="1"/>
          <p:nvPr/>
        </p:nvSpPr>
        <p:spPr>
          <a:xfrm>
            <a:off x="477753" y="2045277"/>
            <a:ext cx="1609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Mission</a:t>
            </a:r>
          </a:p>
        </p:txBody>
      </p:sp>
      <p:sp>
        <p:nvSpPr>
          <p:cNvPr id="34" name="TextBox 33">
            <a:extLst>
              <a:ext uri="{FF2B5EF4-FFF2-40B4-BE49-F238E27FC236}">
                <a16:creationId xmlns:a16="http://schemas.microsoft.com/office/drawing/2014/main" id="{B8C4B815-F9AE-4EC4-B737-BE0CE9BD6965}"/>
              </a:ext>
            </a:extLst>
          </p:cNvPr>
          <p:cNvSpPr txBox="1"/>
          <p:nvPr/>
        </p:nvSpPr>
        <p:spPr>
          <a:xfrm>
            <a:off x="1182807" y="3770798"/>
            <a:ext cx="14643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Goal 1</a:t>
            </a:r>
            <a:endParaRPr kumimoji="0" lang="en-US" sz="2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5" name="TextBox 34">
            <a:extLst>
              <a:ext uri="{FF2B5EF4-FFF2-40B4-BE49-F238E27FC236}">
                <a16:creationId xmlns:a16="http://schemas.microsoft.com/office/drawing/2014/main" id="{E14DC411-3BB5-40FB-846A-C0529B6D1911}"/>
              </a:ext>
            </a:extLst>
          </p:cNvPr>
          <p:cNvSpPr txBox="1"/>
          <p:nvPr/>
        </p:nvSpPr>
        <p:spPr>
          <a:xfrm>
            <a:off x="4056208" y="3770798"/>
            <a:ext cx="1328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Goal 2</a:t>
            </a:r>
            <a:endParaRPr kumimoji="0" lang="en-US" sz="2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6" name="TextBox 35">
            <a:extLst>
              <a:ext uri="{FF2B5EF4-FFF2-40B4-BE49-F238E27FC236}">
                <a16:creationId xmlns:a16="http://schemas.microsoft.com/office/drawing/2014/main" id="{0CB9333C-2633-4C5B-AB5F-D3419DA72A1C}"/>
              </a:ext>
            </a:extLst>
          </p:cNvPr>
          <p:cNvSpPr txBox="1"/>
          <p:nvPr/>
        </p:nvSpPr>
        <p:spPr>
          <a:xfrm>
            <a:off x="7000551" y="3770798"/>
            <a:ext cx="1198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Goal 3</a:t>
            </a:r>
            <a:endParaRPr kumimoji="0" lang="en-US" sz="2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7" name="TextBox 36">
            <a:extLst>
              <a:ext uri="{FF2B5EF4-FFF2-40B4-BE49-F238E27FC236}">
                <a16:creationId xmlns:a16="http://schemas.microsoft.com/office/drawing/2014/main" id="{BC8624B0-79DB-4210-A274-1297CC8CAA3D}"/>
              </a:ext>
            </a:extLst>
          </p:cNvPr>
          <p:cNvSpPr txBox="1"/>
          <p:nvPr/>
        </p:nvSpPr>
        <p:spPr>
          <a:xfrm>
            <a:off x="9843914" y="3770798"/>
            <a:ext cx="12044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Goal 4</a:t>
            </a:r>
            <a:endParaRPr kumimoji="0" lang="en-US" sz="2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8" name="TextBox 37">
            <a:extLst>
              <a:ext uri="{FF2B5EF4-FFF2-40B4-BE49-F238E27FC236}">
                <a16:creationId xmlns:a16="http://schemas.microsoft.com/office/drawing/2014/main" id="{0A473CA5-2BC7-4C76-B040-41CB38396F5D}"/>
              </a:ext>
            </a:extLst>
          </p:cNvPr>
          <p:cNvSpPr txBox="1"/>
          <p:nvPr/>
        </p:nvSpPr>
        <p:spPr>
          <a:xfrm>
            <a:off x="503400" y="1474313"/>
            <a:ext cx="92139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American aerospace innovation enables NASA's mission and invigorates our economic future</a:t>
            </a:r>
            <a:endPar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4E35B1E-C85F-47D9-BAC7-FE6498083A90}"/>
              </a:ext>
            </a:extLst>
          </p:cNvPr>
          <p:cNvSpPr txBox="1"/>
          <p:nvPr/>
        </p:nvSpPr>
        <p:spPr>
          <a:xfrm>
            <a:off x="503400" y="2592658"/>
            <a:ext cx="99945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Empower a community of innovators spearheading aerospace research and game-changing technology ventures</a:t>
            </a:r>
            <a:endPar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A971520D-8239-4529-9142-54D6972A6DA3}"/>
              </a:ext>
            </a:extLst>
          </p:cNvPr>
          <p:cNvSpPr txBox="1"/>
          <p:nvPr/>
        </p:nvSpPr>
        <p:spPr>
          <a:xfrm>
            <a:off x="477753" y="4738584"/>
            <a:ext cx="25633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Curate a diversified portfolio of ambitious, risk-informed early-stage technology investments</a:t>
            </a:r>
          </a:p>
        </p:txBody>
      </p:sp>
      <p:sp>
        <p:nvSpPr>
          <p:cNvPr id="41" name="TextBox 40">
            <a:extLst>
              <a:ext uri="{FF2B5EF4-FFF2-40B4-BE49-F238E27FC236}">
                <a16:creationId xmlns:a16="http://schemas.microsoft.com/office/drawing/2014/main" id="{18DA4647-3D44-44D4-986D-729EBB36B6B9}"/>
              </a:ext>
            </a:extLst>
          </p:cNvPr>
          <p:cNvSpPr txBox="1"/>
          <p:nvPr/>
        </p:nvSpPr>
        <p:spPr>
          <a:xfrm>
            <a:off x="3332122" y="4738584"/>
            <a:ext cx="25410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Build and nurture diverse communities across the portfolio's R&amp;D cycle</a:t>
            </a:r>
          </a:p>
        </p:txBody>
      </p:sp>
      <p:sp>
        <p:nvSpPr>
          <p:cNvPr id="42" name="TextBox 41">
            <a:extLst>
              <a:ext uri="{FF2B5EF4-FFF2-40B4-BE49-F238E27FC236}">
                <a16:creationId xmlns:a16="http://schemas.microsoft.com/office/drawing/2014/main" id="{60506671-7961-435B-88C6-DA349973D0A3}"/>
              </a:ext>
            </a:extLst>
          </p:cNvPr>
          <p:cNvSpPr txBox="1"/>
          <p:nvPr/>
        </p:nvSpPr>
        <p:spPr>
          <a:xfrm>
            <a:off x="6090292" y="4738584"/>
            <a:ext cx="26855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Arial Narrow"/>
                <a:ea typeface="+mn-ea"/>
                <a:cs typeface="Segoe UI"/>
              </a:rPr>
              <a:t>Expand access to new and existing technology transition pathways</a:t>
            </a:r>
          </a:p>
        </p:txBody>
      </p:sp>
      <p:sp>
        <p:nvSpPr>
          <p:cNvPr id="44" name="Rectangle 43">
            <a:extLst>
              <a:ext uri="{FF2B5EF4-FFF2-40B4-BE49-F238E27FC236}">
                <a16:creationId xmlns:a16="http://schemas.microsoft.com/office/drawing/2014/main" id="{B803CA30-9EB5-4699-B228-883B7E38E652}"/>
              </a:ext>
            </a:extLst>
          </p:cNvPr>
          <p:cNvSpPr/>
          <p:nvPr/>
        </p:nvSpPr>
        <p:spPr>
          <a:xfrm>
            <a:off x="364042" y="3155275"/>
            <a:ext cx="1608601" cy="507404"/>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23C28EF-065D-4E88-892E-9BF17E27394C}"/>
              </a:ext>
            </a:extLst>
          </p:cNvPr>
          <p:cNvSpPr txBox="1"/>
          <p:nvPr/>
        </p:nvSpPr>
        <p:spPr>
          <a:xfrm>
            <a:off x="477753" y="3108309"/>
            <a:ext cx="1335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Goals</a:t>
            </a:r>
          </a:p>
        </p:txBody>
      </p:sp>
      <p:sp>
        <p:nvSpPr>
          <p:cNvPr id="46" name="Rectangle 45">
            <a:extLst>
              <a:ext uri="{FF2B5EF4-FFF2-40B4-BE49-F238E27FC236}">
                <a16:creationId xmlns:a16="http://schemas.microsoft.com/office/drawing/2014/main" id="{C14B361A-A225-49C8-BE27-12AF58B9903C}"/>
              </a:ext>
            </a:extLst>
          </p:cNvPr>
          <p:cNvSpPr/>
          <p:nvPr/>
        </p:nvSpPr>
        <p:spPr>
          <a:xfrm>
            <a:off x="364959" y="4336993"/>
            <a:ext cx="2788920" cy="3561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4BE73E57-261A-4DB6-965A-BF37F1560662}"/>
              </a:ext>
            </a:extLst>
          </p:cNvPr>
          <p:cNvSpPr txBox="1"/>
          <p:nvPr/>
        </p:nvSpPr>
        <p:spPr>
          <a:xfrm>
            <a:off x="601876" y="4318771"/>
            <a:ext cx="247404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rPr>
              <a:t>Early-Stage Investments</a:t>
            </a:r>
            <a:endParaRPr kumimoji="0" lang="en-US" sz="1800" b="1"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C5C7DFD7-8D08-4184-9251-F603FAC92454}"/>
              </a:ext>
            </a:extLst>
          </p:cNvPr>
          <p:cNvSpPr txBox="1"/>
          <p:nvPr/>
        </p:nvSpPr>
        <p:spPr>
          <a:xfrm>
            <a:off x="3505386" y="4347940"/>
            <a:ext cx="21945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rPr>
              <a:t>Breadth of Innovators</a:t>
            </a:r>
          </a:p>
        </p:txBody>
      </p:sp>
      <p:sp>
        <p:nvSpPr>
          <p:cNvPr id="49" name="TextBox 48">
            <a:extLst>
              <a:ext uri="{FF2B5EF4-FFF2-40B4-BE49-F238E27FC236}">
                <a16:creationId xmlns:a16="http://schemas.microsoft.com/office/drawing/2014/main" id="{F67AC4C5-DB81-4E53-8A51-8083E986F9AE}"/>
              </a:ext>
            </a:extLst>
          </p:cNvPr>
          <p:cNvSpPr txBox="1"/>
          <p:nvPr/>
        </p:nvSpPr>
        <p:spPr>
          <a:xfrm>
            <a:off x="6335807" y="4330848"/>
            <a:ext cx="21945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Arial Narrow" panose="020B0606020202030204" pitchFamily="34" charset="0"/>
                <a:ea typeface="+mn-ea"/>
                <a:cs typeface="+mn-cs"/>
              </a:rPr>
              <a:t>Transition Pathways</a:t>
            </a:r>
          </a:p>
        </p:txBody>
      </p:sp>
      <p:sp>
        <p:nvSpPr>
          <p:cNvPr id="50" name="TextBox 49">
            <a:extLst>
              <a:ext uri="{FF2B5EF4-FFF2-40B4-BE49-F238E27FC236}">
                <a16:creationId xmlns:a16="http://schemas.microsoft.com/office/drawing/2014/main" id="{21938F5D-0AF3-4051-80CC-34467FA140A3}"/>
              </a:ext>
            </a:extLst>
          </p:cNvPr>
          <p:cNvSpPr txBox="1"/>
          <p:nvPr/>
        </p:nvSpPr>
        <p:spPr>
          <a:xfrm>
            <a:off x="9171739" y="4322691"/>
            <a:ext cx="219456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rPr>
              <a:t>Program Champion</a:t>
            </a:r>
          </a:p>
        </p:txBody>
      </p:sp>
      <p:pic>
        <p:nvPicPr>
          <p:cNvPr id="51" name="Graphic 50" descr="Money outline">
            <a:extLst>
              <a:ext uri="{FF2B5EF4-FFF2-40B4-BE49-F238E27FC236}">
                <a16:creationId xmlns:a16="http://schemas.microsoft.com/office/drawing/2014/main" id="{CD2C66D3-EFD5-419A-8F80-3B13205BBA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876" y="3740625"/>
            <a:ext cx="554664" cy="554664"/>
          </a:xfrm>
          <a:prstGeom prst="rect">
            <a:avLst/>
          </a:prstGeom>
        </p:spPr>
      </p:pic>
      <p:pic>
        <p:nvPicPr>
          <p:cNvPr id="52" name="Graphic 51" descr="Flask outline">
            <a:extLst>
              <a:ext uri="{FF2B5EF4-FFF2-40B4-BE49-F238E27FC236}">
                <a16:creationId xmlns:a16="http://schemas.microsoft.com/office/drawing/2014/main" id="{A6A77EEA-77E0-4A52-9696-6992AAA33D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98605" y="3734294"/>
            <a:ext cx="509066" cy="509066"/>
          </a:xfrm>
          <a:prstGeom prst="rect">
            <a:avLst/>
          </a:prstGeom>
        </p:spPr>
      </p:pic>
      <p:pic>
        <p:nvPicPr>
          <p:cNvPr id="53" name="Graphic 52" descr="Route (Two Pins With A Path) outline">
            <a:extLst>
              <a:ext uri="{FF2B5EF4-FFF2-40B4-BE49-F238E27FC236}">
                <a16:creationId xmlns:a16="http://schemas.microsoft.com/office/drawing/2014/main" id="{167F1FC2-4206-4F1C-9051-B6DA6EB9511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03760" y="3797772"/>
            <a:ext cx="509067" cy="509067"/>
          </a:xfrm>
          <a:prstGeom prst="rect">
            <a:avLst/>
          </a:prstGeom>
        </p:spPr>
      </p:pic>
      <p:pic>
        <p:nvPicPr>
          <p:cNvPr id="54" name="Graphic 53" descr="Podium outline">
            <a:extLst>
              <a:ext uri="{FF2B5EF4-FFF2-40B4-BE49-F238E27FC236}">
                <a16:creationId xmlns:a16="http://schemas.microsoft.com/office/drawing/2014/main" id="{D4C73023-31FB-4A9A-893A-EE18D568A09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25549" y="3777784"/>
            <a:ext cx="500451" cy="500451"/>
          </a:xfrm>
          <a:prstGeom prst="rect">
            <a:avLst/>
          </a:prstGeom>
        </p:spPr>
      </p:pic>
    </p:spTree>
    <p:extLst>
      <p:ext uri="{BB962C8B-B14F-4D97-AF65-F5344CB8AC3E}">
        <p14:creationId xmlns:p14="http://schemas.microsoft.com/office/powerpoint/2010/main" val="2633613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065C6EB0-D481-964C-B037-576AF90E78AE}"/>
              </a:ext>
            </a:extLst>
          </p:cNvPr>
          <p:cNvSpPr/>
          <p:nvPr/>
        </p:nvSpPr>
        <p:spPr>
          <a:xfrm>
            <a:off x="10376687" y="2714497"/>
            <a:ext cx="1682598" cy="2800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6DD35BE2-BB3B-684C-A8E5-CC7D92F9F11B}"/>
              </a:ext>
            </a:extLst>
          </p:cNvPr>
          <p:cNvSpPr/>
          <p:nvPr/>
        </p:nvSpPr>
        <p:spPr>
          <a:xfrm>
            <a:off x="8655974" y="2714498"/>
            <a:ext cx="1677358" cy="2800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13EA9C1B-2105-6A4D-ADDC-F3C125D23408}"/>
              </a:ext>
            </a:extLst>
          </p:cNvPr>
          <p:cNvSpPr/>
          <p:nvPr/>
        </p:nvSpPr>
        <p:spPr>
          <a:xfrm>
            <a:off x="6941311" y="2714498"/>
            <a:ext cx="1685786" cy="2800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D791689B-72B2-8444-BC42-18D2A6471D5B}"/>
              </a:ext>
            </a:extLst>
          </p:cNvPr>
          <p:cNvSpPr/>
          <p:nvPr/>
        </p:nvSpPr>
        <p:spPr>
          <a:xfrm>
            <a:off x="5230672" y="2714499"/>
            <a:ext cx="1680795" cy="2800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E74FAE3F-0CDC-DB4A-9161-267AD4D5523F}"/>
              </a:ext>
            </a:extLst>
          </p:cNvPr>
          <p:cNvSpPr/>
          <p:nvPr/>
        </p:nvSpPr>
        <p:spPr>
          <a:xfrm>
            <a:off x="3513664" y="2708221"/>
            <a:ext cx="1680277" cy="2800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C1732C1-A567-9A45-BC29-0F5AFDE32479}"/>
              </a:ext>
            </a:extLst>
          </p:cNvPr>
          <p:cNvSpPr/>
          <p:nvPr/>
        </p:nvSpPr>
        <p:spPr>
          <a:xfrm>
            <a:off x="1809085" y="2714500"/>
            <a:ext cx="1678675" cy="27952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1BABA86-2A5E-4DA3-83F3-1EB339E97810}"/>
              </a:ext>
            </a:extLst>
          </p:cNvPr>
          <p:cNvSpPr txBox="1"/>
          <p:nvPr/>
        </p:nvSpPr>
        <p:spPr>
          <a:xfrm>
            <a:off x="40096" y="71811"/>
            <a:ext cx="12111807" cy="523220"/>
          </a:xfrm>
          <a:prstGeom prst="rect">
            <a:avLst/>
          </a:prstGeom>
          <a:noFill/>
        </p:spPr>
        <p:txBody>
          <a:bodyPr wrap="square" lIns="91440" tIns="45720" rIns="91440" bIns="45720" anchor="t">
            <a:spAutoFit/>
          </a:bodyPr>
          <a:lstStyle/>
          <a:p>
            <a:pPr>
              <a:spcAft>
                <a:spcPts val="400"/>
              </a:spcAft>
            </a:pPr>
            <a:r>
              <a:rPr lang="en-US" sz="2800" b="1" dirty="0">
                <a:solidFill>
                  <a:schemeClr val="bg1"/>
                </a:solidFill>
                <a:cs typeface="Arial Narrow" panose="020B0604020202020204" pitchFamily="34" charset="0"/>
              </a:rPr>
              <a:t>The Early Stage Innovation and Partnerships (ESIP) Portfolio</a:t>
            </a:r>
          </a:p>
        </p:txBody>
      </p:sp>
      <p:sp>
        <p:nvSpPr>
          <p:cNvPr id="13" name="Rectangle 12">
            <a:extLst>
              <a:ext uri="{FF2B5EF4-FFF2-40B4-BE49-F238E27FC236}">
                <a16:creationId xmlns:a16="http://schemas.microsoft.com/office/drawing/2014/main" id="{56440B81-6D00-4D12-8AF9-FCBEA91EAB01}"/>
              </a:ext>
            </a:extLst>
          </p:cNvPr>
          <p:cNvSpPr/>
          <p:nvPr/>
        </p:nvSpPr>
        <p:spPr>
          <a:xfrm>
            <a:off x="1177046" y="862427"/>
            <a:ext cx="9765274" cy="646331"/>
          </a:xfrm>
          <a:prstGeom prst="rect">
            <a:avLst/>
          </a:prstGeom>
          <a:solidFill>
            <a:schemeClr val="bg1">
              <a:lumMod val="95000"/>
            </a:schemeClr>
          </a:solidFill>
          <a:ln>
            <a:solidFill>
              <a:srgbClr val="002060"/>
            </a:solidFill>
          </a:ln>
        </p:spPr>
        <p:txBody>
          <a:bodyPr wrap="square">
            <a:spAutoFit/>
          </a:bodyPr>
          <a:lstStyle/>
          <a:p>
            <a:pPr algn="ctr">
              <a:spcAft>
                <a:spcPts val="400"/>
              </a:spcAft>
            </a:pPr>
            <a:r>
              <a:rPr lang="en-US" dirty="0">
                <a:solidFill>
                  <a:srgbClr val="002060"/>
                </a:solidFill>
                <a:latin typeface="Arial Narrow" panose="020B0604020202020204" pitchFamily="34" charset="0"/>
                <a:cs typeface="Arial Narrow" panose="020B0604020202020204" pitchFamily="34" charset="0"/>
              </a:rPr>
              <a:t>Working together, ESIP amplifies the value and impact of STMD’s and NASA’s early-stage technology development and tech commercialization programs. Each of ESIP’s programs and activities play an important role in this work.</a:t>
            </a:r>
          </a:p>
        </p:txBody>
      </p:sp>
      <p:sp>
        <p:nvSpPr>
          <p:cNvPr id="6" name="Rectangle 5">
            <a:extLst>
              <a:ext uri="{FF2B5EF4-FFF2-40B4-BE49-F238E27FC236}">
                <a16:creationId xmlns:a16="http://schemas.microsoft.com/office/drawing/2014/main" id="{CCF28BAA-E946-1141-B1E8-0AD3686C316E}"/>
              </a:ext>
            </a:extLst>
          </p:cNvPr>
          <p:cNvSpPr/>
          <p:nvPr/>
        </p:nvSpPr>
        <p:spPr>
          <a:xfrm>
            <a:off x="99243" y="2671697"/>
            <a:ext cx="1682598" cy="2830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33D84E9-73C5-6C4A-9818-F0214E5F02E1}"/>
              </a:ext>
            </a:extLst>
          </p:cNvPr>
          <p:cNvSpPr/>
          <p:nvPr/>
        </p:nvSpPr>
        <p:spPr>
          <a:xfrm>
            <a:off x="99243" y="1844342"/>
            <a:ext cx="1682598" cy="11402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7392B24-4FEE-A944-81C3-C957C0007D4A}"/>
              </a:ext>
            </a:extLst>
          </p:cNvPr>
          <p:cNvSpPr txBox="1"/>
          <p:nvPr/>
        </p:nvSpPr>
        <p:spPr>
          <a:xfrm>
            <a:off x="327621" y="2561800"/>
            <a:ext cx="121635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NIAC</a:t>
            </a:r>
            <a:endParaRPr lang="en-US" sz="2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864B32BD-AABF-6F42-9A76-832898551226}"/>
              </a:ext>
            </a:extLst>
          </p:cNvPr>
          <p:cNvSpPr txBox="1"/>
          <p:nvPr/>
        </p:nvSpPr>
        <p:spPr>
          <a:xfrm>
            <a:off x="84869" y="4041409"/>
            <a:ext cx="1695690" cy="1384995"/>
          </a:xfrm>
          <a:prstGeom prst="rect">
            <a:avLst/>
          </a:prstGeom>
          <a:noFill/>
        </p:spPr>
        <p:txBody>
          <a:bodyPr wrap="square" rtlCol="0">
            <a:spAutoFit/>
          </a:bodyPr>
          <a:lstStyle/>
          <a:p>
            <a:pPr lvl="0"/>
            <a:r>
              <a:rPr lang="en-US" sz="1200" dirty="0">
                <a:latin typeface="Arial Narrow" panose="020B0606020202030204" pitchFamily="34" charset="0"/>
                <a:cs typeface="Arial"/>
              </a:rPr>
              <a:t>Nurtures </a:t>
            </a:r>
            <a:r>
              <a:rPr lang="en-US" sz="1200" b="1" dirty="0">
                <a:solidFill>
                  <a:schemeClr val="accent1">
                    <a:lumMod val="50000"/>
                  </a:schemeClr>
                </a:solidFill>
                <a:latin typeface="Arial Narrow" panose="020B0606020202030204" pitchFamily="34" charset="0"/>
                <a:cs typeface="Arial"/>
              </a:rPr>
              <a:t>visionary ideas </a:t>
            </a:r>
            <a:r>
              <a:rPr lang="en-US" sz="1200" dirty="0">
                <a:latin typeface="Arial Narrow" panose="020B0606020202030204" pitchFamily="34" charset="0"/>
                <a:cs typeface="Arial"/>
              </a:rPr>
              <a:t>that could transform future NASA missions by engaging America’s innovators and entrepreneurs as partners in the journey.</a:t>
            </a:r>
          </a:p>
        </p:txBody>
      </p:sp>
      <p:sp>
        <p:nvSpPr>
          <p:cNvPr id="12" name="Rectangle 11">
            <a:extLst>
              <a:ext uri="{FF2B5EF4-FFF2-40B4-BE49-F238E27FC236}">
                <a16:creationId xmlns:a16="http://schemas.microsoft.com/office/drawing/2014/main" id="{8E903D68-6EDD-B940-ADC2-379FC8354BD6}"/>
              </a:ext>
            </a:extLst>
          </p:cNvPr>
          <p:cNvSpPr/>
          <p:nvPr/>
        </p:nvSpPr>
        <p:spPr>
          <a:xfrm>
            <a:off x="101047" y="2997474"/>
            <a:ext cx="1682597" cy="1014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7401F5A-1824-064D-B6C1-A335E8C5BDE5}"/>
              </a:ext>
            </a:extLst>
          </p:cNvPr>
          <p:cNvSpPr txBox="1"/>
          <p:nvPr/>
        </p:nvSpPr>
        <p:spPr>
          <a:xfrm>
            <a:off x="105789" y="2968348"/>
            <a:ext cx="1682598" cy="1014809"/>
          </a:xfrm>
          <a:prstGeom prst="rect">
            <a:avLst/>
          </a:prstGeom>
          <a:noFill/>
        </p:spPr>
        <p:txBody>
          <a:bodyPr wrap="square" anchor="ctr">
            <a:noAutofit/>
          </a:bodyPr>
          <a:lstStyle/>
          <a:p>
            <a:pPr lvl="0" algn="ctr"/>
            <a:r>
              <a:rPr lang="en-US" sz="1500" b="1" dirty="0">
                <a:solidFill>
                  <a:schemeClr val="bg1"/>
                </a:solidFill>
                <a:latin typeface="Arial Narrow" panose="020B0606020202030204" pitchFamily="34" charset="0"/>
                <a:cs typeface="Arial"/>
              </a:rPr>
              <a:t>NASA Innovative Advanced Concepts</a:t>
            </a:r>
            <a:endParaRPr lang="en-US" sz="1500" dirty="0">
              <a:solidFill>
                <a:schemeClr val="bg1"/>
              </a:solidFill>
              <a:latin typeface="Arial Narrow" panose="020B0606020202030204" pitchFamily="34" charset="0"/>
              <a:cs typeface="Arial"/>
            </a:endParaRPr>
          </a:p>
        </p:txBody>
      </p:sp>
      <p:sp>
        <p:nvSpPr>
          <p:cNvPr id="70" name="Rectangle 69">
            <a:extLst>
              <a:ext uri="{FF2B5EF4-FFF2-40B4-BE49-F238E27FC236}">
                <a16:creationId xmlns:a16="http://schemas.microsoft.com/office/drawing/2014/main" id="{6D8E7572-0D4C-8246-BA5C-B47ACC115DC6}"/>
              </a:ext>
            </a:extLst>
          </p:cNvPr>
          <p:cNvSpPr/>
          <p:nvPr/>
        </p:nvSpPr>
        <p:spPr>
          <a:xfrm>
            <a:off x="1806222" y="1841990"/>
            <a:ext cx="1682598" cy="114021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C5FB96C5-5BD6-514F-BDAD-C73B1FC27252}"/>
              </a:ext>
            </a:extLst>
          </p:cNvPr>
          <p:cNvSpPr txBox="1"/>
          <p:nvPr/>
        </p:nvSpPr>
        <p:spPr>
          <a:xfrm>
            <a:off x="2034600" y="2561800"/>
            <a:ext cx="121635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STRG</a:t>
            </a:r>
            <a:endParaRPr lang="en-US" sz="2000" dirty="0">
              <a:solidFill>
                <a:schemeClr val="bg1"/>
              </a:solidFill>
              <a:latin typeface="Arial Narrow" panose="020B0606020202030204" pitchFamily="34" charset="0"/>
            </a:endParaRPr>
          </a:p>
        </p:txBody>
      </p:sp>
      <p:sp>
        <p:nvSpPr>
          <p:cNvPr id="72" name="TextBox 71">
            <a:extLst>
              <a:ext uri="{FF2B5EF4-FFF2-40B4-BE49-F238E27FC236}">
                <a16:creationId xmlns:a16="http://schemas.microsoft.com/office/drawing/2014/main" id="{4CD79D26-C0EE-CA47-96E3-2098DA78AC96}"/>
              </a:ext>
            </a:extLst>
          </p:cNvPr>
          <p:cNvSpPr txBox="1"/>
          <p:nvPr/>
        </p:nvSpPr>
        <p:spPr>
          <a:xfrm>
            <a:off x="1813748" y="4041409"/>
            <a:ext cx="1695690" cy="1200329"/>
          </a:xfrm>
          <a:prstGeom prst="rect">
            <a:avLst/>
          </a:prstGeom>
          <a:noFill/>
        </p:spPr>
        <p:txBody>
          <a:bodyPr wrap="square" rtlCol="0">
            <a:spAutoFit/>
          </a:bodyPr>
          <a:lstStyle/>
          <a:p>
            <a:pPr lvl="0"/>
            <a:r>
              <a:rPr lang="en-US" sz="1200" dirty="0">
                <a:latin typeface="Arial Narrow" panose="020B0606020202030204" pitchFamily="34" charset="0"/>
                <a:cs typeface="Arial"/>
              </a:rPr>
              <a:t>Challenges the spectrum of </a:t>
            </a:r>
            <a:r>
              <a:rPr lang="en-US" sz="1200" b="1" dirty="0">
                <a:solidFill>
                  <a:schemeClr val="accent1">
                    <a:lumMod val="50000"/>
                  </a:schemeClr>
                </a:solidFill>
                <a:latin typeface="Arial Narrow" panose="020B0606020202030204" pitchFamily="34" charset="0"/>
                <a:cs typeface="Arial"/>
              </a:rPr>
              <a:t>academic researchers </a:t>
            </a:r>
            <a:r>
              <a:rPr lang="en-US" sz="1200" dirty="0">
                <a:latin typeface="Arial Narrow" panose="020B0606020202030204" pitchFamily="34" charset="0"/>
                <a:cs typeface="Arial"/>
              </a:rPr>
              <a:t>to making science, space travel, and exploration more effective, affordable, and sustainable</a:t>
            </a:r>
            <a:r>
              <a:rPr lang="en-US" sz="1200" dirty="0">
                <a:cs typeface="Arial"/>
              </a:rPr>
              <a:t>.</a:t>
            </a:r>
          </a:p>
        </p:txBody>
      </p:sp>
      <p:sp>
        <p:nvSpPr>
          <p:cNvPr id="73" name="Rectangle 72">
            <a:extLst>
              <a:ext uri="{FF2B5EF4-FFF2-40B4-BE49-F238E27FC236}">
                <a16:creationId xmlns:a16="http://schemas.microsoft.com/office/drawing/2014/main" id="{24EDD6FF-1230-194D-B73E-7AC46C9705DE}"/>
              </a:ext>
            </a:extLst>
          </p:cNvPr>
          <p:cNvSpPr/>
          <p:nvPr/>
        </p:nvSpPr>
        <p:spPr>
          <a:xfrm>
            <a:off x="1808026" y="2997474"/>
            <a:ext cx="1682597" cy="1019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48FFDEEA-C210-4840-9A8C-ACCEC7F45421}"/>
              </a:ext>
            </a:extLst>
          </p:cNvPr>
          <p:cNvSpPr txBox="1"/>
          <p:nvPr/>
        </p:nvSpPr>
        <p:spPr>
          <a:xfrm>
            <a:off x="1806222" y="2997474"/>
            <a:ext cx="1682598" cy="1014809"/>
          </a:xfrm>
          <a:prstGeom prst="rect">
            <a:avLst/>
          </a:prstGeom>
          <a:noFill/>
        </p:spPr>
        <p:txBody>
          <a:bodyPr wrap="square" anchor="ctr">
            <a:noAutofit/>
          </a:bodyPr>
          <a:lstStyle/>
          <a:p>
            <a:pPr lvl="0" algn="ctr"/>
            <a:r>
              <a:rPr lang="en-US" sz="1600" b="1" dirty="0">
                <a:solidFill>
                  <a:schemeClr val="bg1"/>
                </a:solidFill>
                <a:latin typeface="Arial Narrow" panose="020B0606020202030204" pitchFamily="34" charset="0"/>
                <a:cs typeface="Arial"/>
              </a:rPr>
              <a:t>Space Tech Research Grants</a:t>
            </a:r>
            <a:endParaRPr lang="en-US" sz="1600" dirty="0"/>
          </a:p>
        </p:txBody>
      </p:sp>
      <p:sp>
        <p:nvSpPr>
          <p:cNvPr id="75" name="Rectangle 74">
            <a:extLst>
              <a:ext uri="{FF2B5EF4-FFF2-40B4-BE49-F238E27FC236}">
                <a16:creationId xmlns:a16="http://schemas.microsoft.com/office/drawing/2014/main" id="{4B4E97D0-1F5E-A14D-9C86-3C6B8DF37570}"/>
              </a:ext>
            </a:extLst>
          </p:cNvPr>
          <p:cNvSpPr/>
          <p:nvPr/>
        </p:nvSpPr>
        <p:spPr>
          <a:xfrm>
            <a:off x="3511398" y="1841990"/>
            <a:ext cx="1682598" cy="11402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FD6BD845-CE73-8A48-B4DA-BBEB14711DDE}"/>
              </a:ext>
            </a:extLst>
          </p:cNvPr>
          <p:cNvSpPr txBox="1"/>
          <p:nvPr/>
        </p:nvSpPr>
        <p:spPr>
          <a:xfrm>
            <a:off x="3712532" y="2561800"/>
            <a:ext cx="1267184"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CIF/ECI</a:t>
            </a:r>
            <a:endParaRPr lang="en-US" sz="2000" dirty="0">
              <a:solidFill>
                <a:schemeClr val="bg1"/>
              </a:solidFill>
              <a:latin typeface="Arial Narrow" panose="020B0606020202030204" pitchFamily="34" charset="0"/>
            </a:endParaRPr>
          </a:p>
        </p:txBody>
      </p:sp>
      <p:sp>
        <p:nvSpPr>
          <p:cNvPr id="77" name="TextBox 76">
            <a:extLst>
              <a:ext uri="{FF2B5EF4-FFF2-40B4-BE49-F238E27FC236}">
                <a16:creationId xmlns:a16="http://schemas.microsoft.com/office/drawing/2014/main" id="{3FB6342A-32F3-0D4A-9E7A-69FB06ADECB4}"/>
              </a:ext>
            </a:extLst>
          </p:cNvPr>
          <p:cNvSpPr txBox="1"/>
          <p:nvPr/>
        </p:nvSpPr>
        <p:spPr>
          <a:xfrm>
            <a:off x="3511398" y="4041409"/>
            <a:ext cx="1695690" cy="1015663"/>
          </a:xfrm>
          <a:prstGeom prst="rect">
            <a:avLst/>
          </a:prstGeom>
          <a:noFill/>
        </p:spPr>
        <p:txBody>
          <a:bodyPr wrap="square" rtlCol="0">
            <a:spAutoFit/>
          </a:bodyPr>
          <a:lstStyle/>
          <a:p>
            <a:pPr lvl="0"/>
            <a:r>
              <a:rPr lang="en-US" sz="1200" dirty="0">
                <a:latin typeface="Arial Narrow" panose="020B0606020202030204" pitchFamily="34" charset="0"/>
                <a:cs typeface="Arial"/>
              </a:rPr>
              <a:t>Stimulate and encourage creativity and innovation within the </a:t>
            </a:r>
            <a:r>
              <a:rPr lang="en-US" sz="1200" b="1" dirty="0">
                <a:solidFill>
                  <a:schemeClr val="accent1">
                    <a:lumMod val="50000"/>
                  </a:schemeClr>
                </a:solidFill>
                <a:latin typeface="Arial Narrow" panose="020B0606020202030204" pitchFamily="34" charset="0"/>
                <a:cs typeface="Arial"/>
              </a:rPr>
              <a:t>NASA Centers</a:t>
            </a:r>
            <a:r>
              <a:rPr lang="en-US" sz="1200" b="1" dirty="0">
                <a:latin typeface="Arial Narrow" panose="020B0606020202030204" pitchFamily="34" charset="0"/>
                <a:cs typeface="Arial"/>
              </a:rPr>
              <a:t> </a:t>
            </a:r>
            <a:r>
              <a:rPr lang="en-US" sz="1200" b="1" dirty="0">
                <a:solidFill>
                  <a:srgbClr val="4472C4">
                    <a:lumMod val="50000"/>
                  </a:srgbClr>
                </a:solidFill>
                <a:latin typeface="Arial Narrow" panose="020B0606020202030204" pitchFamily="34" charset="0"/>
                <a:cs typeface="Arial"/>
              </a:rPr>
              <a:t>and Early Career leaders. </a:t>
            </a:r>
            <a:endParaRPr lang="en-US" sz="1200" dirty="0">
              <a:latin typeface="Arial Narrow" panose="020B0606020202030204" pitchFamily="34" charset="0"/>
              <a:ea typeface="ＭＳ Ｐゴシック"/>
              <a:cs typeface="Arial"/>
            </a:endParaRPr>
          </a:p>
        </p:txBody>
      </p:sp>
      <p:sp>
        <p:nvSpPr>
          <p:cNvPr id="78" name="Rectangle 77">
            <a:extLst>
              <a:ext uri="{FF2B5EF4-FFF2-40B4-BE49-F238E27FC236}">
                <a16:creationId xmlns:a16="http://schemas.microsoft.com/office/drawing/2014/main" id="{E32473F5-F158-534C-BCB7-1C3C35FD4343}"/>
              </a:ext>
            </a:extLst>
          </p:cNvPr>
          <p:cNvSpPr/>
          <p:nvPr/>
        </p:nvSpPr>
        <p:spPr>
          <a:xfrm>
            <a:off x="3513202" y="2997474"/>
            <a:ext cx="1677133" cy="1025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3CC93A62-91F8-8C4B-93A4-F629ABF781E8}"/>
              </a:ext>
            </a:extLst>
          </p:cNvPr>
          <p:cNvSpPr txBox="1"/>
          <p:nvPr/>
        </p:nvSpPr>
        <p:spPr>
          <a:xfrm>
            <a:off x="3505429" y="2997474"/>
            <a:ext cx="1682598" cy="1019403"/>
          </a:xfrm>
          <a:prstGeom prst="rect">
            <a:avLst/>
          </a:prstGeom>
          <a:noFill/>
        </p:spPr>
        <p:txBody>
          <a:bodyPr wrap="square" anchor="ctr">
            <a:noAutofit/>
          </a:bodyPr>
          <a:lstStyle/>
          <a:p>
            <a:pPr lvl="0" algn="ctr"/>
            <a:r>
              <a:rPr lang="en-US" sz="1600" b="1" dirty="0">
                <a:solidFill>
                  <a:schemeClr val="bg1"/>
                </a:solidFill>
                <a:latin typeface="Arial Narrow" panose="020B0606020202030204" pitchFamily="34" charset="0"/>
                <a:cs typeface="Arial"/>
              </a:rPr>
              <a:t>Center Innovation Fund / Early Career Initiative </a:t>
            </a:r>
            <a:endParaRPr lang="en-US" sz="1600" dirty="0"/>
          </a:p>
        </p:txBody>
      </p:sp>
      <p:sp>
        <p:nvSpPr>
          <p:cNvPr id="80" name="Rectangle 79">
            <a:extLst>
              <a:ext uri="{FF2B5EF4-FFF2-40B4-BE49-F238E27FC236}">
                <a16:creationId xmlns:a16="http://schemas.microsoft.com/office/drawing/2014/main" id="{A84982EB-BE07-5A4E-A13D-875BBAAC76DE}"/>
              </a:ext>
            </a:extLst>
          </p:cNvPr>
          <p:cNvSpPr/>
          <p:nvPr/>
        </p:nvSpPr>
        <p:spPr>
          <a:xfrm>
            <a:off x="5227066" y="1841989"/>
            <a:ext cx="1682598" cy="11402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F1199DA3-4934-F947-8051-B082674A4A50}"/>
              </a:ext>
            </a:extLst>
          </p:cNvPr>
          <p:cNvSpPr txBox="1"/>
          <p:nvPr/>
        </p:nvSpPr>
        <p:spPr>
          <a:xfrm>
            <a:off x="5455444" y="2561800"/>
            <a:ext cx="121635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PCC</a:t>
            </a:r>
            <a:endParaRPr lang="en-US" sz="2000" dirty="0">
              <a:solidFill>
                <a:schemeClr val="bg1"/>
              </a:solidFill>
              <a:latin typeface="Arial Narrow" panose="020B0606020202030204" pitchFamily="34" charset="0"/>
            </a:endParaRPr>
          </a:p>
        </p:txBody>
      </p:sp>
      <p:sp>
        <p:nvSpPr>
          <p:cNvPr id="82" name="TextBox 81">
            <a:extLst>
              <a:ext uri="{FF2B5EF4-FFF2-40B4-BE49-F238E27FC236}">
                <a16:creationId xmlns:a16="http://schemas.microsoft.com/office/drawing/2014/main" id="{87411CF3-3A99-A940-8B54-0928DB2DEFC3}"/>
              </a:ext>
            </a:extLst>
          </p:cNvPr>
          <p:cNvSpPr txBox="1"/>
          <p:nvPr/>
        </p:nvSpPr>
        <p:spPr>
          <a:xfrm>
            <a:off x="5227066" y="4041409"/>
            <a:ext cx="1695690" cy="1015663"/>
          </a:xfrm>
          <a:prstGeom prst="rect">
            <a:avLst/>
          </a:prstGeom>
          <a:noFill/>
        </p:spPr>
        <p:txBody>
          <a:bodyPr wrap="square" rtlCol="0">
            <a:spAutoFit/>
          </a:bodyPr>
          <a:lstStyle/>
          <a:p>
            <a:pPr lvl="0"/>
            <a:r>
              <a:rPr lang="en-US" sz="1200" dirty="0">
                <a:latin typeface="Arial Narrow" panose="020B0606020202030204" pitchFamily="34" charset="0"/>
                <a:cs typeface="Arial"/>
              </a:rPr>
              <a:t>Makes opportunities available for </a:t>
            </a:r>
            <a:r>
              <a:rPr lang="en-US" sz="1200" b="1" dirty="0">
                <a:solidFill>
                  <a:schemeClr val="accent1">
                    <a:lumMod val="50000"/>
                  </a:schemeClr>
                </a:solidFill>
                <a:latin typeface="Arial Narrow" panose="020B0606020202030204" pitchFamily="34" charset="0"/>
                <a:cs typeface="Arial"/>
              </a:rPr>
              <a:t>public participation </a:t>
            </a:r>
            <a:r>
              <a:rPr lang="en-US" sz="1200" dirty="0">
                <a:latin typeface="Arial Narrow" panose="020B0606020202030204" pitchFamily="34" charset="0"/>
                <a:cs typeface="Arial"/>
              </a:rPr>
              <a:t>in NASA </a:t>
            </a:r>
            <a:r>
              <a:rPr lang="en-US" sz="1200" dirty="0">
                <a:latin typeface="Arial Narrow" panose="020B0606020202030204" pitchFamily="34" charset="0"/>
              </a:rPr>
              <a:t>research and technology </a:t>
            </a:r>
            <a:r>
              <a:rPr lang="en-US" sz="1200" dirty="0">
                <a:solidFill>
                  <a:prstClr val="black">
                    <a:hueOff val="0"/>
                    <a:satOff val="0"/>
                    <a:lumOff val="0"/>
                    <a:alphaOff val="0"/>
                  </a:prstClr>
                </a:solidFill>
                <a:latin typeface="Arial Narrow" panose="020B0606020202030204" pitchFamily="34" charset="0"/>
                <a:cs typeface="Arial"/>
              </a:rPr>
              <a:t>solutions to support.​</a:t>
            </a:r>
          </a:p>
        </p:txBody>
      </p:sp>
      <p:sp>
        <p:nvSpPr>
          <p:cNvPr id="83" name="Rectangle 82">
            <a:extLst>
              <a:ext uri="{FF2B5EF4-FFF2-40B4-BE49-F238E27FC236}">
                <a16:creationId xmlns:a16="http://schemas.microsoft.com/office/drawing/2014/main" id="{11F06660-96B9-1841-8258-C95651A6B112}"/>
              </a:ext>
            </a:extLst>
          </p:cNvPr>
          <p:cNvSpPr/>
          <p:nvPr/>
        </p:nvSpPr>
        <p:spPr>
          <a:xfrm>
            <a:off x="5228870" y="2997474"/>
            <a:ext cx="1682597" cy="1019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6FBC9900-1916-404F-B2CD-AA6BF1E8499B}"/>
              </a:ext>
            </a:extLst>
          </p:cNvPr>
          <p:cNvSpPr txBox="1"/>
          <p:nvPr/>
        </p:nvSpPr>
        <p:spPr>
          <a:xfrm>
            <a:off x="5222244" y="3002178"/>
            <a:ext cx="1682598" cy="1005872"/>
          </a:xfrm>
          <a:prstGeom prst="rect">
            <a:avLst/>
          </a:prstGeom>
          <a:noFill/>
        </p:spPr>
        <p:txBody>
          <a:bodyPr wrap="square" anchor="ctr">
            <a:noAutofit/>
          </a:bodyPr>
          <a:lstStyle/>
          <a:p>
            <a:pPr lvl="0" algn="ctr"/>
            <a:r>
              <a:rPr lang="en-US" sz="1600" b="1" dirty="0">
                <a:solidFill>
                  <a:schemeClr val="bg1"/>
                </a:solidFill>
                <a:latin typeface="Arial Narrow" panose="020B0606020202030204" pitchFamily="34" charset="0"/>
                <a:cs typeface="Arial"/>
              </a:rPr>
              <a:t>Prizes, Challenges, &amp; Crowdsourcing </a:t>
            </a:r>
          </a:p>
        </p:txBody>
      </p:sp>
      <p:sp>
        <p:nvSpPr>
          <p:cNvPr id="85" name="Rectangle 84">
            <a:extLst>
              <a:ext uri="{FF2B5EF4-FFF2-40B4-BE49-F238E27FC236}">
                <a16:creationId xmlns:a16="http://schemas.microsoft.com/office/drawing/2014/main" id="{FE5DA483-4D27-7C43-81E3-3AA9606706A4}"/>
              </a:ext>
            </a:extLst>
          </p:cNvPr>
          <p:cNvSpPr/>
          <p:nvPr/>
        </p:nvSpPr>
        <p:spPr>
          <a:xfrm>
            <a:off x="6943114" y="1841990"/>
            <a:ext cx="1682598" cy="11483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5AD6B64-9FA1-324B-B6B0-BC555CDDE4DB}"/>
              </a:ext>
            </a:extLst>
          </p:cNvPr>
          <p:cNvSpPr txBox="1"/>
          <p:nvPr/>
        </p:nvSpPr>
        <p:spPr>
          <a:xfrm>
            <a:off x="7171492" y="2561800"/>
            <a:ext cx="121635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ESIC</a:t>
            </a:r>
            <a:endParaRPr lang="en-US" sz="2000" dirty="0">
              <a:solidFill>
                <a:schemeClr val="bg1"/>
              </a:solidFill>
              <a:latin typeface="Arial Narrow" panose="020B0606020202030204" pitchFamily="34" charset="0"/>
            </a:endParaRPr>
          </a:p>
        </p:txBody>
      </p:sp>
      <p:sp>
        <p:nvSpPr>
          <p:cNvPr id="87" name="TextBox 86">
            <a:extLst>
              <a:ext uri="{FF2B5EF4-FFF2-40B4-BE49-F238E27FC236}">
                <a16:creationId xmlns:a16="http://schemas.microsoft.com/office/drawing/2014/main" id="{E128B802-03CB-A04D-BC15-4259B2B116B2}"/>
              </a:ext>
            </a:extLst>
          </p:cNvPr>
          <p:cNvSpPr txBox="1"/>
          <p:nvPr/>
        </p:nvSpPr>
        <p:spPr>
          <a:xfrm>
            <a:off x="6941311" y="4041409"/>
            <a:ext cx="1695690" cy="1200329"/>
          </a:xfrm>
          <a:prstGeom prst="rect">
            <a:avLst/>
          </a:prstGeom>
          <a:noFill/>
        </p:spPr>
        <p:txBody>
          <a:bodyPr wrap="square" rtlCol="0">
            <a:spAutoFit/>
          </a:bodyPr>
          <a:lstStyle/>
          <a:p>
            <a:pPr lvl="0"/>
            <a:r>
              <a:rPr lang="en-US" sz="1200" dirty="0">
                <a:solidFill>
                  <a:prstClr val="black">
                    <a:hueOff val="0"/>
                    <a:satOff val="0"/>
                    <a:lumOff val="0"/>
                    <a:alphaOff val="0"/>
                  </a:prstClr>
                </a:solidFill>
                <a:latin typeface="Arial Narrow" panose="020B0606020202030204" pitchFamily="34" charset="0"/>
                <a:cs typeface="Arial"/>
              </a:rPr>
              <a:t>Advances </a:t>
            </a:r>
            <a:r>
              <a:rPr lang="en-US" sz="1200" b="1" dirty="0">
                <a:solidFill>
                  <a:srgbClr val="4472C4">
                    <a:lumMod val="50000"/>
                  </a:srgbClr>
                </a:solidFill>
                <a:latin typeface="Arial Narrow" panose="020B0606020202030204" pitchFamily="34" charset="0"/>
                <a:cs typeface="Arial"/>
              </a:rPr>
              <a:t>joint priorities and innovative pilots </a:t>
            </a:r>
            <a:r>
              <a:rPr lang="en-US" sz="1200" dirty="0">
                <a:solidFill>
                  <a:prstClr val="black">
                    <a:hueOff val="0"/>
                    <a:satOff val="0"/>
                    <a:lumOff val="0"/>
                    <a:alphaOff val="0"/>
                  </a:prstClr>
                </a:solidFill>
                <a:latin typeface="Arial Narrow" panose="020B0606020202030204" pitchFamily="34" charset="0"/>
                <a:cs typeface="Arial"/>
              </a:rPr>
              <a:t>to under-represented communities, academic research and public private partnerships.</a:t>
            </a:r>
          </a:p>
        </p:txBody>
      </p:sp>
      <p:sp>
        <p:nvSpPr>
          <p:cNvPr id="88" name="Rectangle 87">
            <a:extLst>
              <a:ext uri="{FF2B5EF4-FFF2-40B4-BE49-F238E27FC236}">
                <a16:creationId xmlns:a16="http://schemas.microsoft.com/office/drawing/2014/main" id="{5C2D381D-5511-3844-AE66-C2F8CBB39BAB}"/>
              </a:ext>
            </a:extLst>
          </p:cNvPr>
          <p:cNvSpPr/>
          <p:nvPr/>
        </p:nvSpPr>
        <p:spPr>
          <a:xfrm>
            <a:off x="6944918" y="2997474"/>
            <a:ext cx="1682597" cy="10007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0969A34C-69C7-1D43-AD3B-F81F44EAFF9B}"/>
              </a:ext>
            </a:extLst>
          </p:cNvPr>
          <p:cNvSpPr txBox="1"/>
          <p:nvPr/>
        </p:nvSpPr>
        <p:spPr>
          <a:xfrm>
            <a:off x="6927331" y="2997474"/>
            <a:ext cx="1682598" cy="1005873"/>
          </a:xfrm>
          <a:prstGeom prst="rect">
            <a:avLst/>
          </a:prstGeom>
          <a:noFill/>
        </p:spPr>
        <p:txBody>
          <a:bodyPr wrap="square" anchor="ctr">
            <a:noAutofit/>
          </a:bodyPr>
          <a:lstStyle/>
          <a:p>
            <a:pPr lvl="0" algn="ctr"/>
            <a:r>
              <a:rPr lang="en-US" sz="1600" b="1" dirty="0">
                <a:solidFill>
                  <a:schemeClr val="bg1"/>
                </a:solidFill>
                <a:latin typeface="Arial Narrow" panose="020B0606020202030204" pitchFamily="34" charset="0"/>
                <a:cs typeface="Arial"/>
              </a:rPr>
              <a:t>Early-Stage Innovation and Commerce </a:t>
            </a:r>
            <a:endParaRPr lang="en-US" sz="1600" dirty="0"/>
          </a:p>
        </p:txBody>
      </p:sp>
      <p:sp>
        <p:nvSpPr>
          <p:cNvPr id="90" name="Rectangle 89">
            <a:extLst>
              <a:ext uri="{FF2B5EF4-FFF2-40B4-BE49-F238E27FC236}">
                <a16:creationId xmlns:a16="http://schemas.microsoft.com/office/drawing/2014/main" id="{5F4857D4-57F3-E941-8666-377D8282B673}"/>
              </a:ext>
            </a:extLst>
          </p:cNvPr>
          <p:cNvSpPr/>
          <p:nvPr/>
        </p:nvSpPr>
        <p:spPr>
          <a:xfrm>
            <a:off x="8657359" y="1841990"/>
            <a:ext cx="1682598" cy="1148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81CF8FC2-0597-414E-8778-43D8CFD2B517}"/>
              </a:ext>
            </a:extLst>
          </p:cNvPr>
          <p:cNvSpPr txBox="1"/>
          <p:nvPr/>
        </p:nvSpPr>
        <p:spPr>
          <a:xfrm>
            <a:off x="8668328" y="2561800"/>
            <a:ext cx="1664265"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SBIR/STTR</a:t>
            </a:r>
            <a:endParaRPr lang="en-US" sz="2000" dirty="0">
              <a:solidFill>
                <a:schemeClr val="bg1"/>
              </a:solidFill>
              <a:latin typeface="Arial Narrow" panose="020B0606020202030204" pitchFamily="34" charset="0"/>
            </a:endParaRPr>
          </a:p>
        </p:txBody>
      </p:sp>
      <p:sp>
        <p:nvSpPr>
          <p:cNvPr id="92" name="TextBox 91">
            <a:extLst>
              <a:ext uri="{FF2B5EF4-FFF2-40B4-BE49-F238E27FC236}">
                <a16:creationId xmlns:a16="http://schemas.microsoft.com/office/drawing/2014/main" id="{2B9E1C28-02D0-434B-B257-79FD23E896D4}"/>
              </a:ext>
            </a:extLst>
          </p:cNvPr>
          <p:cNvSpPr txBox="1"/>
          <p:nvPr/>
        </p:nvSpPr>
        <p:spPr>
          <a:xfrm>
            <a:off x="8644856" y="4041409"/>
            <a:ext cx="1695690" cy="1384995"/>
          </a:xfrm>
          <a:prstGeom prst="rect">
            <a:avLst/>
          </a:prstGeom>
          <a:noFill/>
        </p:spPr>
        <p:txBody>
          <a:bodyPr wrap="square" rtlCol="0">
            <a:spAutoFit/>
          </a:bodyPr>
          <a:lstStyle/>
          <a:p>
            <a:pPr lvl="0"/>
            <a:r>
              <a:rPr lang="en-US" sz="1200" dirty="0">
                <a:latin typeface="Arial Narrow" panose="020B0606020202030204" pitchFamily="34" charset="0"/>
                <a:cs typeface="Arial"/>
              </a:rPr>
              <a:t>Engages </a:t>
            </a:r>
            <a:r>
              <a:rPr lang="en-US" sz="1200" b="1" dirty="0">
                <a:solidFill>
                  <a:schemeClr val="accent1">
                    <a:lumMod val="50000"/>
                  </a:schemeClr>
                </a:solidFill>
                <a:latin typeface="Arial Narrow" panose="020B0606020202030204" pitchFamily="34" charset="0"/>
                <a:cs typeface="Arial"/>
              </a:rPr>
              <a:t>small businesses, research institutions, and entrepreneurs </a:t>
            </a:r>
            <a:r>
              <a:rPr lang="en-US" sz="1200" dirty="0">
                <a:latin typeface="Arial Narrow" panose="020B0606020202030204" pitchFamily="34" charset="0"/>
                <a:cs typeface="Arial"/>
              </a:rPr>
              <a:t>in technology R&amp;D that meet NASA needs and  could be commercialized.</a:t>
            </a:r>
          </a:p>
        </p:txBody>
      </p:sp>
      <p:sp>
        <p:nvSpPr>
          <p:cNvPr id="93" name="Rectangle 92">
            <a:extLst>
              <a:ext uri="{FF2B5EF4-FFF2-40B4-BE49-F238E27FC236}">
                <a16:creationId xmlns:a16="http://schemas.microsoft.com/office/drawing/2014/main" id="{133BC827-A2ED-6649-BFD9-66AF5D09B02B}"/>
              </a:ext>
            </a:extLst>
          </p:cNvPr>
          <p:cNvSpPr/>
          <p:nvPr/>
        </p:nvSpPr>
        <p:spPr>
          <a:xfrm>
            <a:off x="8659163" y="2997474"/>
            <a:ext cx="1682597" cy="1003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FF995D18-1EE8-4645-B406-3D55AAB9A6B3}"/>
              </a:ext>
            </a:extLst>
          </p:cNvPr>
          <p:cNvSpPr txBox="1"/>
          <p:nvPr/>
        </p:nvSpPr>
        <p:spPr>
          <a:xfrm>
            <a:off x="8657359" y="2997474"/>
            <a:ext cx="1682598" cy="1010576"/>
          </a:xfrm>
          <a:prstGeom prst="rect">
            <a:avLst/>
          </a:prstGeom>
          <a:noFill/>
        </p:spPr>
        <p:txBody>
          <a:bodyPr wrap="square" anchor="ctr">
            <a:noAutofit/>
          </a:bodyPr>
          <a:lstStyle/>
          <a:p>
            <a:pPr lvl="0" algn="ctr"/>
            <a:r>
              <a:rPr lang="en-US" sz="1400" b="1" dirty="0">
                <a:solidFill>
                  <a:schemeClr val="bg1"/>
                </a:solidFill>
                <a:latin typeface="Arial Narrow" panose="020B0606020202030204" pitchFamily="34" charset="0"/>
                <a:cs typeface="Arial"/>
              </a:rPr>
              <a:t>Small Business Innovation Research / Small Business Technology Transfer</a:t>
            </a:r>
            <a:endParaRPr lang="en-US" sz="1400" dirty="0">
              <a:latin typeface="Arial Narrow" panose="020B0606020202030204" pitchFamily="34" charset="0"/>
              <a:cs typeface="Arial"/>
            </a:endParaRPr>
          </a:p>
        </p:txBody>
      </p:sp>
      <p:sp>
        <p:nvSpPr>
          <p:cNvPr id="95" name="Rectangle 94">
            <a:extLst>
              <a:ext uri="{FF2B5EF4-FFF2-40B4-BE49-F238E27FC236}">
                <a16:creationId xmlns:a16="http://schemas.microsoft.com/office/drawing/2014/main" id="{5A669E8A-4898-6D4F-846F-172A44681B6F}"/>
              </a:ext>
            </a:extLst>
          </p:cNvPr>
          <p:cNvSpPr/>
          <p:nvPr/>
        </p:nvSpPr>
        <p:spPr>
          <a:xfrm>
            <a:off x="10376687" y="1841990"/>
            <a:ext cx="1682598" cy="11483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4D85F3F6-761D-2C4A-85F1-17AB6E860CA3}"/>
              </a:ext>
            </a:extLst>
          </p:cNvPr>
          <p:cNvSpPr txBox="1"/>
          <p:nvPr/>
        </p:nvSpPr>
        <p:spPr>
          <a:xfrm>
            <a:off x="10605065" y="2561800"/>
            <a:ext cx="121635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T2</a:t>
            </a:r>
            <a:endParaRPr lang="en-US" sz="2000" dirty="0">
              <a:solidFill>
                <a:schemeClr val="bg1"/>
              </a:solidFill>
              <a:latin typeface="Arial Narrow" panose="020B0606020202030204" pitchFamily="34" charset="0"/>
            </a:endParaRPr>
          </a:p>
        </p:txBody>
      </p:sp>
      <p:sp>
        <p:nvSpPr>
          <p:cNvPr id="97" name="TextBox 96">
            <a:extLst>
              <a:ext uri="{FF2B5EF4-FFF2-40B4-BE49-F238E27FC236}">
                <a16:creationId xmlns:a16="http://schemas.microsoft.com/office/drawing/2014/main" id="{AC50F84F-7716-1448-B67C-3FEFC87AB3FD}"/>
              </a:ext>
            </a:extLst>
          </p:cNvPr>
          <p:cNvSpPr txBox="1"/>
          <p:nvPr/>
        </p:nvSpPr>
        <p:spPr>
          <a:xfrm>
            <a:off x="10376687" y="4041409"/>
            <a:ext cx="1695690" cy="1200329"/>
          </a:xfrm>
          <a:prstGeom prst="rect">
            <a:avLst/>
          </a:prstGeom>
          <a:noFill/>
        </p:spPr>
        <p:txBody>
          <a:bodyPr wrap="square" rtlCol="0">
            <a:spAutoFit/>
          </a:bodyPr>
          <a:lstStyle/>
          <a:p>
            <a:pPr lvl="0"/>
            <a:r>
              <a:rPr lang="en-US" sz="1200" dirty="0">
                <a:latin typeface="Arial Narrow" panose="020B0606020202030204" pitchFamily="34" charset="0"/>
                <a:cs typeface="Arial"/>
              </a:rPr>
              <a:t>Ensures that innovations developed for exploration and discovery are maximizing the benefit to the Nation and enabling </a:t>
            </a:r>
            <a:r>
              <a:rPr lang="en-US" sz="1200" b="1" dirty="0">
                <a:solidFill>
                  <a:schemeClr val="accent1">
                    <a:lumMod val="50000"/>
                  </a:schemeClr>
                </a:solidFill>
                <a:latin typeface="Arial Narrow" panose="020B0606020202030204" pitchFamily="34" charset="0"/>
                <a:cs typeface="Arial"/>
              </a:rPr>
              <a:t>spinoffs</a:t>
            </a:r>
            <a:r>
              <a:rPr lang="en-US" sz="1200" dirty="0">
                <a:latin typeface="Arial Narrow" panose="020B0606020202030204" pitchFamily="34" charset="0"/>
                <a:cs typeface="Arial"/>
              </a:rPr>
              <a:t>.</a:t>
            </a:r>
          </a:p>
        </p:txBody>
      </p:sp>
      <p:sp>
        <p:nvSpPr>
          <p:cNvPr id="98" name="Rectangle 97">
            <a:extLst>
              <a:ext uri="{FF2B5EF4-FFF2-40B4-BE49-F238E27FC236}">
                <a16:creationId xmlns:a16="http://schemas.microsoft.com/office/drawing/2014/main" id="{71077449-2D95-F04D-8B85-1AA4A92D77E5}"/>
              </a:ext>
            </a:extLst>
          </p:cNvPr>
          <p:cNvSpPr/>
          <p:nvPr/>
        </p:nvSpPr>
        <p:spPr>
          <a:xfrm>
            <a:off x="10378491" y="2997474"/>
            <a:ext cx="1672195" cy="1002146"/>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B59192BC-B4D4-E74E-B634-3BBC94D1F083}"/>
              </a:ext>
            </a:extLst>
          </p:cNvPr>
          <p:cNvSpPr txBox="1"/>
          <p:nvPr/>
        </p:nvSpPr>
        <p:spPr>
          <a:xfrm>
            <a:off x="10376686" y="2997474"/>
            <a:ext cx="1659625" cy="996935"/>
          </a:xfrm>
          <a:prstGeom prst="rect">
            <a:avLst/>
          </a:prstGeom>
          <a:noFill/>
        </p:spPr>
        <p:txBody>
          <a:bodyPr wrap="square" anchor="ctr">
            <a:noAutofit/>
          </a:bodyPr>
          <a:lstStyle/>
          <a:p>
            <a:pPr lvl="0" algn="ctr"/>
            <a:r>
              <a:rPr lang="en-US" sz="1600" b="1" dirty="0">
                <a:solidFill>
                  <a:schemeClr val="bg1"/>
                </a:solidFill>
                <a:latin typeface="Arial Narrow" panose="020B0606020202030204" pitchFamily="34" charset="0"/>
                <a:cs typeface="Arial"/>
              </a:rPr>
              <a:t>Technology Transfer</a:t>
            </a:r>
          </a:p>
        </p:txBody>
      </p:sp>
      <p:pic>
        <p:nvPicPr>
          <p:cNvPr id="3" name="Picture 2" descr="Icon&#10;&#10;Description automatically generated">
            <a:extLst>
              <a:ext uri="{FF2B5EF4-FFF2-40B4-BE49-F238E27FC236}">
                <a16:creationId xmlns:a16="http://schemas.microsoft.com/office/drawing/2014/main" id="{30E93B96-F16D-7C47-994C-54DD8849511F}"/>
              </a:ext>
            </a:extLst>
          </p:cNvPr>
          <p:cNvPicPr>
            <a:picLocks noChangeAspect="1"/>
          </p:cNvPicPr>
          <p:nvPr/>
        </p:nvPicPr>
        <p:blipFill>
          <a:blip r:embed="rId3"/>
          <a:stretch>
            <a:fillRect/>
          </a:stretch>
        </p:blipFill>
        <p:spPr>
          <a:xfrm>
            <a:off x="603005" y="1903244"/>
            <a:ext cx="731520" cy="731520"/>
          </a:xfrm>
          <a:prstGeom prst="rect">
            <a:avLst/>
          </a:prstGeom>
        </p:spPr>
      </p:pic>
      <p:pic>
        <p:nvPicPr>
          <p:cNvPr id="5" name="Picture 4" descr="Icon&#10;&#10;Description automatically generated">
            <a:extLst>
              <a:ext uri="{FF2B5EF4-FFF2-40B4-BE49-F238E27FC236}">
                <a16:creationId xmlns:a16="http://schemas.microsoft.com/office/drawing/2014/main" id="{9F2F65FC-1C4F-F544-B8D9-93D092737323}"/>
              </a:ext>
            </a:extLst>
          </p:cNvPr>
          <p:cNvPicPr>
            <a:picLocks noChangeAspect="1"/>
          </p:cNvPicPr>
          <p:nvPr/>
        </p:nvPicPr>
        <p:blipFill>
          <a:blip r:embed="rId4"/>
          <a:stretch>
            <a:fillRect/>
          </a:stretch>
        </p:blipFill>
        <p:spPr>
          <a:xfrm>
            <a:off x="2323835" y="1903244"/>
            <a:ext cx="731520" cy="731520"/>
          </a:xfrm>
          <a:prstGeom prst="rect">
            <a:avLst/>
          </a:prstGeom>
        </p:spPr>
      </p:pic>
      <p:pic>
        <p:nvPicPr>
          <p:cNvPr id="16" name="Picture 15" descr="Icon&#10;&#10;Description automatically generated">
            <a:extLst>
              <a:ext uri="{FF2B5EF4-FFF2-40B4-BE49-F238E27FC236}">
                <a16:creationId xmlns:a16="http://schemas.microsoft.com/office/drawing/2014/main" id="{8F7BB053-B135-F044-ACAC-E7DECB50D043}"/>
              </a:ext>
            </a:extLst>
          </p:cNvPr>
          <p:cNvPicPr>
            <a:picLocks noChangeAspect="1"/>
          </p:cNvPicPr>
          <p:nvPr/>
        </p:nvPicPr>
        <p:blipFill>
          <a:blip r:embed="rId5"/>
          <a:stretch>
            <a:fillRect/>
          </a:stretch>
        </p:blipFill>
        <p:spPr>
          <a:xfrm>
            <a:off x="4027684" y="1903244"/>
            <a:ext cx="731520" cy="731520"/>
          </a:xfrm>
          <a:prstGeom prst="rect">
            <a:avLst/>
          </a:prstGeom>
        </p:spPr>
      </p:pic>
      <p:pic>
        <p:nvPicPr>
          <p:cNvPr id="18" name="Picture 17" descr="A picture containing text, tableware, vector graphics&#10;&#10;Description automatically generated">
            <a:extLst>
              <a:ext uri="{FF2B5EF4-FFF2-40B4-BE49-F238E27FC236}">
                <a16:creationId xmlns:a16="http://schemas.microsoft.com/office/drawing/2014/main" id="{E2D00A1D-D12D-5C40-B751-450550B65658}"/>
              </a:ext>
            </a:extLst>
          </p:cNvPr>
          <p:cNvPicPr>
            <a:picLocks noChangeAspect="1"/>
          </p:cNvPicPr>
          <p:nvPr/>
        </p:nvPicPr>
        <p:blipFill>
          <a:blip r:embed="rId6"/>
          <a:stretch>
            <a:fillRect/>
          </a:stretch>
        </p:blipFill>
        <p:spPr>
          <a:xfrm>
            <a:off x="5714851" y="1903244"/>
            <a:ext cx="731520" cy="731520"/>
          </a:xfrm>
          <a:prstGeom prst="rect">
            <a:avLst/>
          </a:prstGeom>
        </p:spPr>
      </p:pic>
      <p:pic>
        <p:nvPicPr>
          <p:cNvPr id="20" name="Picture 19" descr="Icon&#10;&#10;Description automatically generated">
            <a:extLst>
              <a:ext uri="{FF2B5EF4-FFF2-40B4-BE49-F238E27FC236}">
                <a16:creationId xmlns:a16="http://schemas.microsoft.com/office/drawing/2014/main" id="{C04316E8-0802-8A4B-BB7B-8DE26B5F221E}"/>
              </a:ext>
            </a:extLst>
          </p:cNvPr>
          <p:cNvPicPr>
            <a:picLocks noChangeAspect="1"/>
          </p:cNvPicPr>
          <p:nvPr/>
        </p:nvPicPr>
        <p:blipFill>
          <a:blip r:embed="rId7"/>
          <a:stretch>
            <a:fillRect/>
          </a:stretch>
        </p:blipFill>
        <p:spPr>
          <a:xfrm>
            <a:off x="7397449" y="1903244"/>
            <a:ext cx="731520" cy="731520"/>
          </a:xfrm>
          <a:prstGeom prst="rect">
            <a:avLst/>
          </a:prstGeom>
        </p:spPr>
      </p:pic>
      <p:pic>
        <p:nvPicPr>
          <p:cNvPr id="22" name="Picture 21" descr="Icon&#10;&#10;Description automatically generated">
            <a:extLst>
              <a:ext uri="{FF2B5EF4-FFF2-40B4-BE49-F238E27FC236}">
                <a16:creationId xmlns:a16="http://schemas.microsoft.com/office/drawing/2014/main" id="{2C721C50-5127-6642-B2D8-C3E07B49730B}"/>
              </a:ext>
            </a:extLst>
          </p:cNvPr>
          <p:cNvPicPr>
            <a:picLocks noChangeAspect="1"/>
          </p:cNvPicPr>
          <p:nvPr/>
        </p:nvPicPr>
        <p:blipFill>
          <a:blip r:embed="rId8"/>
          <a:stretch>
            <a:fillRect/>
          </a:stretch>
        </p:blipFill>
        <p:spPr>
          <a:xfrm>
            <a:off x="9139179" y="1903244"/>
            <a:ext cx="731520" cy="731520"/>
          </a:xfrm>
          <a:prstGeom prst="rect">
            <a:avLst/>
          </a:prstGeom>
        </p:spPr>
      </p:pic>
      <p:pic>
        <p:nvPicPr>
          <p:cNvPr id="24" name="Picture 23" descr="Icon&#10;&#10;Description automatically generated">
            <a:extLst>
              <a:ext uri="{FF2B5EF4-FFF2-40B4-BE49-F238E27FC236}">
                <a16:creationId xmlns:a16="http://schemas.microsoft.com/office/drawing/2014/main" id="{7A81E67E-0B7E-0441-A283-732AF1CF7A99}"/>
              </a:ext>
            </a:extLst>
          </p:cNvPr>
          <p:cNvPicPr>
            <a:picLocks noChangeAspect="1"/>
          </p:cNvPicPr>
          <p:nvPr/>
        </p:nvPicPr>
        <p:blipFill>
          <a:blip r:embed="rId9"/>
          <a:stretch>
            <a:fillRect/>
          </a:stretch>
        </p:blipFill>
        <p:spPr>
          <a:xfrm>
            <a:off x="10858772" y="1903244"/>
            <a:ext cx="731520" cy="731520"/>
          </a:xfrm>
          <a:prstGeom prst="rect">
            <a:avLst/>
          </a:prstGeom>
        </p:spPr>
      </p:pic>
      <p:sp>
        <p:nvSpPr>
          <p:cNvPr id="32" name="Trapezoid 31">
            <a:extLst>
              <a:ext uri="{FF2B5EF4-FFF2-40B4-BE49-F238E27FC236}">
                <a16:creationId xmlns:a16="http://schemas.microsoft.com/office/drawing/2014/main" id="{4360890E-3D34-4257-B1B9-FE19E299D761}"/>
              </a:ext>
            </a:extLst>
          </p:cNvPr>
          <p:cNvSpPr/>
          <p:nvPr/>
        </p:nvSpPr>
        <p:spPr>
          <a:xfrm>
            <a:off x="84869" y="1549400"/>
            <a:ext cx="11951443" cy="272284"/>
          </a:xfrm>
          <a:prstGeom prst="trapezoid">
            <a:avLst>
              <a:gd name="adj" fmla="val 343578"/>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37066E1A-5CD6-47DB-A09C-A4E699C4CAAD}"/>
              </a:ext>
            </a:extLst>
          </p:cNvPr>
          <p:cNvCxnSpPr>
            <a:cxnSpLocks/>
          </p:cNvCxnSpPr>
          <p:nvPr/>
        </p:nvCxnSpPr>
        <p:spPr>
          <a:xfrm flipV="1">
            <a:off x="1813748" y="1508758"/>
            <a:ext cx="184972" cy="3399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AD823FA-CBD7-4526-99DF-8DE5311C0FA5}"/>
              </a:ext>
            </a:extLst>
          </p:cNvPr>
          <p:cNvCxnSpPr>
            <a:cxnSpLocks/>
          </p:cNvCxnSpPr>
          <p:nvPr/>
        </p:nvCxnSpPr>
        <p:spPr>
          <a:xfrm flipV="1">
            <a:off x="1780559" y="1495228"/>
            <a:ext cx="197341" cy="35326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9B0203C-0745-427C-8FA7-0284EB57F99C}"/>
              </a:ext>
            </a:extLst>
          </p:cNvPr>
          <p:cNvCxnSpPr>
            <a:cxnSpLocks/>
          </p:cNvCxnSpPr>
          <p:nvPr/>
        </p:nvCxnSpPr>
        <p:spPr>
          <a:xfrm flipV="1">
            <a:off x="3485632" y="1501071"/>
            <a:ext cx="151771" cy="34074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6D7257F-9812-4FDC-A1F3-30CD97A43934}"/>
              </a:ext>
            </a:extLst>
          </p:cNvPr>
          <p:cNvCxnSpPr>
            <a:cxnSpLocks/>
          </p:cNvCxnSpPr>
          <p:nvPr/>
        </p:nvCxnSpPr>
        <p:spPr>
          <a:xfrm flipV="1">
            <a:off x="3519082" y="1500896"/>
            <a:ext cx="148583" cy="34852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C1E2EAA-574A-4A1A-8F9A-090518C8AD81}"/>
              </a:ext>
            </a:extLst>
          </p:cNvPr>
          <p:cNvCxnSpPr>
            <a:cxnSpLocks/>
          </p:cNvCxnSpPr>
          <p:nvPr/>
        </p:nvCxnSpPr>
        <p:spPr>
          <a:xfrm flipV="1">
            <a:off x="5230379" y="1510150"/>
            <a:ext cx="56054" cy="34326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00F71F6-49B2-4F71-885F-BD028577FB33}"/>
              </a:ext>
            </a:extLst>
          </p:cNvPr>
          <p:cNvCxnSpPr>
            <a:cxnSpLocks/>
          </p:cNvCxnSpPr>
          <p:nvPr/>
        </p:nvCxnSpPr>
        <p:spPr>
          <a:xfrm flipV="1">
            <a:off x="5188027" y="1504528"/>
            <a:ext cx="73904" cy="3448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B800F15-65AC-4E56-9F61-878195A2CE97}"/>
              </a:ext>
            </a:extLst>
          </p:cNvPr>
          <p:cNvCxnSpPr>
            <a:cxnSpLocks/>
          </p:cNvCxnSpPr>
          <p:nvPr/>
        </p:nvCxnSpPr>
        <p:spPr>
          <a:xfrm flipV="1">
            <a:off x="6906384" y="1508758"/>
            <a:ext cx="16372" cy="33558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3D59FDC-A74D-41ED-A44C-FFF6EA47C535}"/>
              </a:ext>
            </a:extLst>
          </p:cNvPr>
          <p:cNvCxnSpPr>
            <a:cxnSpLocks/>
          </p:cNvCxnSpPr>
          <p:nvPr/>
        </p:nvCxnSpPr>
        <p:spPr>
          <a:xfrm flipH="1" flipV="1">
            <a:off x="6942734" y="1508758"/>
            <a:ext cx="9516" cy="33973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63083E2-FEE3-4E35-BA2C-1C63B04356A4}"/>
              </a:ext>
            </a:extLst>
          </p:cNvPr>
          <p:cNvCxnSpPr>
            <a:cxnSpLocks/>
          </p:cNvCxnSpPr>
          <p:nvPr/>
        </p:nvCxnSpPr>
        <p:spPr>
          <a:xfrm flipH="1" flipV="1">
            <a:off x="8609929" y="1504528"/>
            <a:ext cx="9516" cy="33043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C2F741D-14A8-4C73-9759-BC30D7663E95}"/>
              </a:ext>
            </a:extLst>
          </p:cNvPr>
          <p:cNvCxnSpPr>
            <a:cxnSpLocks/>
          </p:cNvCxnSpPr>
          <p:nvPr/>
        </p:nvCxnSpPr>
        <p:spPr>
          <a:xfrm flipH="1" flipV="1">
            <a:off x="8630749" y="1504528"/>
            <a:ext cx="35181" cy="3502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531C0F1-C2A0-4C12-86CF-6ED784560D83}"/>
              </a:ext>
            </a:extLst>
          </p:cNvPr>
          <p:cNvCxnSpPr>
            <a:cxnSpLocks/>
          </p:cNvCxnSpPr>
          <p:nvPr/>
        </p:nvCxnSpPr>
        <p:spPr>
          <a:xfrm flipH="1" flipV="1">
            <a:off x="10233160" y="1502981"/>
            <a:ext cx="106929" cy="3363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9F29906-5095-41D9-89A4-EAB603BCC108}"/>
              </a:ext>
            </a:extLst>
          </p:cNvPr>
          <p:cNvCxnSpPr>
            <a:cxnSpLocks/>
          </p:cNvCxnSpPr>
          <p:nvPr/>
        </p:nvCxnSpPr>
        <p:spPr>
          <a:xfrm flipH="1" flipV="1">
            <a:off x="10246252" y="1502980"/>
            <a:ext cx="139526" cy="35236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DCAB3D-0117-46B8-8F5A-C7D5BEC2D6CF}"/>
              </a:ext>
            </a:extLst>
          </p:cNvPr>
          <p:cNvCxnSpPr>
            <a:cxnSpLocks/>
          </p:cNvCxnSpPr>
          <p:nvPr/>
        </p:nvCxnSpPr>
        <p:spPr>
          <a:xfrm flipV="1">
            <a:off x="68981" y="1505150"/>
            <a:ext cx="1105394" cy="32980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9CB43F6-BBEE-4A1F-B471-A9E83D4C7FEB}"/>
              </a:ext>
            </a:extLst>
          </p:cNvPr>
          <p:cNvCxnSpPr>
            <a:cxnSpLocks/>
          </p:cNvCxnSpPr>
          <p:nvPr/>
        </p:nvCxnSpPr>
        <p:spPr>
          <a:xfrm flipH="1" flipV="1">
            <a:off x="10933229" y="1506052"/>
            <a:ext cx="1116175" cy="3357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Slide Number Placeholder 1">
            <a:extLst>
              <a:ext uri="{FF2B5EF4-FFF2-40B4-BE49-F238E27FC236}">
                <a16:creationId xmlns:a16="http://schemas.microsoft.com/office/drawing/2014/main" id="{E13A9A17-DC00-53A6-AA5A-5E8A54F1058F}"/>
              </a:ext>
            </a:extLst>
          </p:cNvPr>
          <p:cNvSpPr txBox="1">
            <a:spLocks/>
          </p:cNvSpPr>
          <p:nvPr/>
        </p:nvSpPr>
        <p:spPr>
          <a:xfrm>
            <a:off x="9363931" y="6442998"/>
            <a:ext cx="2743200" cy="365125"/>
          </a:xfrm>
          <a:prstGeom prst="rect">
            <a:avLst/>
          </a:prstGeom>
        </p:spPr>
        <p:txBody>
          <a:bodyPr/>
          <a:lstStyle>
            <a:defPPr>
              <a:defRPr lang="en-US"/>
            </a:defPPr>
            <a:lvl1pPr marL="0" algn="l" defTabSz="914400" rtl="0" eaLnBrk="1" latinLnBrk="0" hangingPunct="1">
              <a:defRPr sz="11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1C508F0-1AA7-8449-B96D-5FDB74B9F69F}" type="slidenum">
              <a:rPr lang="en-US" smtClean="0"/>
              <a:pPr algn="r"/>
              <a:t>4</a:t>
            </a:fld>
            <a:endParaRPr lang="en-US" dirty="0"/>
          </a:p>
        </p:txBody>
      </p:sp>
      <p:sp>
        <p:nvSpPr>
          <p:cNvPr id="2" name="Rectangle 1">
            <a:extLst>
              <a:ext uri="{FF2B5EF4-FFF2-40B4-BE49-F238E27FC236}">
                <a16:creationId xmlns:a16="http://schemas.microsoft.com/office/drawing/2014/main" id="{8A9AD2E2-9FE0-49DE-A632-BFD595052564}"/>
              </a:ext>
            </a:extLst>
          </p:cNvPr>
          <p:cNvSpPr/>
          <p:nvPr/>
        </p:nvSpPr>
        <p:spPr>
          <a:xfrm>
            <a:off x="89984" y="6252432"/>
            <a:ext cx="11956762" cy="519180"/>
          </a:xfrm>
          <a:prstGeom prst="rect">
            <a:avLst/>
          </a:prstGeom>
          <a:solidFill>
            <a:srgbClr val="2C8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931CA56-C6BC-4EBE-8294-B2DC101385AE}"/>
              </a:ext>
            </a:extLst>
          </p:cNvPr>
          <p:cNvSpPr txBox="1"/>
          <p:nvPr/>
        </p:nvSpPr>
        <p:spPr>
          <a:xfrm>
            <a:off x="2411572" y="6215055"/>
            <a:ext cx="7680503" cy="307777"/>
          </a:xfrm>
          <a:prstGeom prst="rect">
            <a:avLst/>
          </a:prstGeom>
          <a:noFill/>
        </p:spPr>
        <p:txBody>
          <a:bodyPr wrap="square" rtlCol="0">
            <a:spAutoFit/>
          </a:bodyPr>
          <a:lstStyle/>
          <a:p>
            <a:pPr algn="ctr"/>
            <a:r>
              <a:rPr lang="en-US" sz="1400" b="1" spc="200" dirty="0">
                <a:solidFill>
                  <a:schemeClr val="bg1"/>
                </a:solidFill>
              </a:rPr>
              <a:t> -------------------------- Cross-Cutting Activities -------------------------- </a:t>
            </a:r>
          </a:p>
        </p:txBody>
      </p:sp>
      <p:sp>
        <p:nvSpPr>
          <p:cNvPr id="111" name="TextBox 110">
            <a:extLst>
              <a:ext uri="{FF2B5EF4-FFF2-40B4-BE49-F238E27FC236}">
                <a16:creationId xmlns:a16="http://schemas.microsoft.com/office/drawing/2014/main" id="{0F533DA2-D234-4E6A-B791-9F4C6F5556CD}"/>
              </a:ext>
            </a:extLst>
          </p:cNvPr>
          <p:cNvSpPr txBox="1"/>
          <p:nvPr/>
        </p:nvSpPr>
        <p:spPr>
          <a:xfrm>
            <a:off x="821933" y="6468093"/>
            <a:ext cx="10859783" cy="307777"/>
          </a:xfrm>
          <a:prstGeom prst="rect">
            <a:avLst/>
          </a:prstGeom>
          <a:noFill/>
        </p:spPr>
        <p:txBody>
          <a:bodyPr wrap="square" rtlCol="0">
            <a:spAutoFit/>
          </a:bodyPr>
          <a:lstStyle/>
          <a:p>
            <a:pPr algn="ctr"/>
            <a:r>
              <a:rPr lang="en-US" sz="1400" dirty="0">
                <a:solidFill>
                  <a:schemeClr val="bg1"/>
                </a:solidFill>
              </a:rPr>
              <a:t>Diversity, Equity, Inclusion, and Accessibility (DEIA) • I-Corps and Entrepreneurial Projects </a:t>
            </a:r>
          </a:p>
        </p:txBody>
      </p:sp>
      <p:sp>
        <p:nvSpPr>
          <p:cNvPr id="113" name="Rectangle 112">
            <a:extLst>
              <a:ext uri="{FF2B5EF4-FFF2-40B4-BE49-F238E27FC236}">
                <a16:creationId xmlns:a16="http://schemas.microsoft.com/office/drawing/2014/main" id="{64AC31A5-E255-4960-445C-89C397FDDE2B}"/>
              </a:ext>
            </a:extLst>
          </p:cNvPr>
          <p:cNvSpPr/>
          <p:nvPr/>
        </p:nvSpPr>
        <p:spPr>
          <a:xfrm>
            <a:off x="99763"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AB3AABB9-2BCA-DC30-F831-E9FE3FB35A4B}"/>
              </a:ext>
            </a:extLst>
          </p:cNvPr>
          <p:cNvSpPr/>
          <p:nvPr/>
        </p:nvSpPr>
        <p:spPr>
          <a:xfrm>
            <a:off x="1813748"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500877FE-B607-1BF2-1997-08E6714755D7}"/>
              </a:ext>
            </a:extLst>
          </p:cNvPr>
          <p:cNvSpPr/>
          <p:nvPr/>
        </p:nvSpPr>
        <p:spPr>
          <a:xfrm>
            <a:off x="3517944"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B1DC0C72-A48A-1695-7897-F5511C2ECC15}"/>
              </a:ext>
            </a:extLst>
          </p:cNvPr>
          <p:cNvSpPr/>
          <p:nvPr/>
        </p:nvSpPr>
        <p:spPr>
          <a:xfrm>
            <a:off x="5228870"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9A262D25-34DC-AA52-62F7-487B23E2CFD5}"/>
              </a:ext>
            </a:extLst>
          </p:cNvPr>
          <p:cNvSpPr/>
          <p:nvPr/>
        </p:nvSpPr>
        <p:spPr>
          <a:xfrm>
            <a:off x="6936847"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EB29E7BF-B1A2-1CA8-4294-643592B17169}"/>
              </a:ext>
            </a:extLst>
          </p:cNvPr>
          <p:cNvSpPr/>
          <p:nvPr/>
        </p:nvSpPr>
        <p:spPr>
          <a:xfrm>
            <a:off x="8649995"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A83078D3-4F48-E15E-5EC8-3F61D110D370}"/>
              </a:ext>
            </a:extLst>
          </p:cNvPr>
          <p:cNvSpPr/>
          <p:nvPr/>
        </p:nvSpPr>
        <p:spPr>
          <a:xfrm>
            <a:off x="10371944" y="5552493"/>
            <a:ext cx="1682598" cy="65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A28D6E1-F15B-9821-8D6C-F7689B9237BD}"/>
              </a:ext>
            </a:extLst>
          </p:cNvPr>
          <p:cNvSpPr txBox="1"/>
          <p:nvPr/>
        </p:nvSpPr>
        <p:spPr>
          <a:xfrm>
            <a:off x="238235" y="5608589"/>
            <a:ext cx="1266391" cy="523220"/>
          </a:xfrm>
          <a:prstGeom prst="rect">
            <a:avLst/>
          </a:prstGeom>
          <a:noFill/>
        </p:spPr>
        <p:txBody>
          <a:bodyPr wrap="square" rtlCol="0">
            <a:spAutoFit/>
          </a:bodyPr>
          <a:lstStyle/>
          <a:p>
            <a:pPr algn="ctr"/>
            <a:r>
              <a:rPr lang="en-US" sz="1400" b="1" dirty="0"/>
              <a:t>30+ </a:t>
            </a:r>
            <a:r>
              <a:rPr lang="en-US" sz="1400" dirty="0"/>
              <a:t>grants annually</a:t>
            </a:r>
          </a:p>
        </p:txBody>
      </p:sp>
      <p:sp>
        <p:nvSpPr>
          <p:cNvPr id="122" name="TextBox 121">
            <a:extLst>
              <a:ext uri="{FF2B5EF4-FFF2-40B4-BE49-F238E27FC236}">
                <a16:creationId xmlns:a16="http://schemas.microsoft.com/office/drawing/2014/main" id="{3D0A09A9-2E20-E366-9DB2-907E27EAEB94}"/>
              </a:ext>
            </a:extLst>
          </p:cNvPr>
          <p:cNvSpPr txBox="1"/>
          <p:nvPr/>
        </p:nvSpPr>
        <p:spPr>
          <a:xfrm>
            <a:off x="1898535" y="5524253"/>
            <a:ext cx="1526115"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300+ </a:t>
            </a:r>
            <a:r>
              <a:rPr lang="en-US" sz="1400" dirty="0">
                <a:solidFill>
                  <a:prstClr val="black"/>
                </a:solidFill>
                <a:latin typeface="Arial" panose="020B0604020202020204" pitchFamily="34" charset="0"/>
                <a:cs typeface="Arial" panose="020B0604020202020204" pitchFamily="34" charset="0"/>
              </a:rPr>
              <a:t>grants with dozens of universities </a:t>
            </a:r>
            <a:endParaRPr lang="en-US" sz="1400"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4E4FE038-0FB6-4937-06AB-264CF07DAB53}"/>
              </a:ext>
            </a:extLst>
          </p:cNvPr>
          <p:cNvSpPr txBox="1"/>
          <p:nvPr/>
        </p:nvSpPr>
        <p:spPr>
          <a:xfrm>
            <a:off x="3711813" y="5523139"/>
            <a:ext cx="1266391" cy="738664"/>
          </a:xfrm>
          <a:prstGeom prst="rect">
            <a:avLst/>
          </a:prstGeom>
          <a:noFill/>
        </p:spPr>
        <p:txBody>
          <a:bodyPr wrap="square" rtlCol="0">
            <a:spAutoFit/>
          </a:bodyPr>
          <a:lstStyle/>
          <a:p>
            <a:pPr lvl="0" algn="ctr">
              <a:defRPr/>
            </a:pPr>
            <a:r>
              <a:rPr lang="en-US" sz="1400" b="1" dirty="0">
                <a:solidFill>
                  <a:prstClr val="black"/>
                </a:solidFill>
                <a:latin typeface="Arial" panose="020B0604020202020204" pitchFamily="34" charset="0"/>
                <a:cs typeface="Arial" panose="020B0604020202020204" pitchFamily="34" charset="0"/>
              </a:rPr>
              <a:t>~140 </a:t>
            </a:r>
            <a:r>
              <a:rPr lang="en-US" sz="1400" dirty="0">
                <a:solidFill>
                  <a:prstClr val="black"/>
                </a:solidFill>
                <a:latin typeface="Arial" panose="020B0604020202020204" pitchFamily="34" charset="0"/>
                <a:cs typeface="Arial" panose="020B0604020202020204" pitchFamily="34" charset="0"/>
              </a:rPr>
              <a:t>projects across NASA Centers </a:t>
            </a:r>
          </a:p>
        </p:txBody>
      </p:sp>
      <p:sp>
        <p:nvSpPr>
          <p:cNvPr id="124" name="TextBox 123">
            <a:extLst>
              <a:ext uri="{FF2B5EF4-FFF2-40B4-BE49-F238E27FC236}">
                <a16:creationId xmlns:a16="http://schemas.microsoft.com/office/drawing/2014/main" id="{368B37EE-D80F-7743-7E4A-AE76B3D88E49}"/>
              </a:ext>
            </a:extLst>
          </p:cNvPr>
          <p:cNvSpPr txBox="1"/>
          <p:nvPr/>
        </p:nvSpPr>
        <p:spPr>
          <a:xfrm>
            <a:off x="5435169" y="5605498"/>
            <a:ext cx="1266391" cy="523220"/>
          </a:xfrm>
          <a:prstGeom prst="rect">
            <a:avLst/>
          </a:prstGeom>
          <a:noFill/>
        </p:spPr>
        <p:txBody>
          <a:bodyPr wrap="square" rtlCol="0">
            <a:spAutoFit/>
          </a:bodyPr>
          <a:lstStyle/>
          <a:p>
            <a:pPr algn="ctr"/>
            <a:r>
              <a:rPr lang="en-US" sz="1400" b="1" dirty="0"/>
              <a:t>&gt;40</a:t>
            </a:r>
          </a:p>
          <a:p>
            <a:pPr algn="ctr"/>
            <a:r>
              <a:rPr lang="en-US" sz="1400" dirty="0"/>
              <a:t>Activities</a:t>
            </a:r>
          </a:p>
        </p:txBody>
      </p:sp>
      <p:sp>
        <p:nvSpPr>
          <p:cNvPr id="125" name="TextBox 124">
            <a:extLst>
              <a:ext uri="{FF2B5EF4-FFF2-40B4-BE49-F238E27FC236}">
                <a16:creationId xmlns:a16="http://schemas.microsoft.com/office/drawing/2014/main" id="{4B03C87D-E54A-E0D8-B3EF-B32C7E0C110C}"/>
              </a:ext>
            </a:extLst>
          </p:cNvPr>
          <p:cNvSpPr txBox="1"/>
          <p:nvPr/>
        </p:nvSpPr>
        <p:spPr>
          <a:xfrm>
            <a:off x="7153020" y="5498980"/>
            <a:ext cx="1266391" cy="738664"/>
          </a:xfrm>
          <a:prstGeom prst="rect">
            <a:avLst/>
          </a:prstGeom>
          <a:noFill/>
        </p:spPr>
        <p:txBody>
          <a:bodyPr wrap="square" rtlCol="0">
            <a:spAutoFit/>
          </a:bodyPr>
          <a:lstStyle/>
          <a:p>
            <a:pPr marL="0" lvl="1" algn="ctr" defTabSz="651917" fontAlgn="base">
              <a:spcBef>
                <a:spcPct val="0"/>
              </a:spcBef>
              <a:spcAft>
                <a:spcPct val="35000"/>
              </a:spcAft>
              <a:buClr>
                <a:srgbClr val="FFFFFF"/>
              </a:buClr>
              <a:defRPr/>
            </a:pPr>
            <a:r>
              <a:rPr lang="en-US" sz="1400" b="1" dirty="0">
                <a:solidFill>
                  <a:prstClr val="black"/>
                </a:solidFill>
                <a:latin typeface="Arial" panose="020B0604020202020204" pitchFamily="34" charset="0"/>
                <a:cs typeface="Arial" panose="020B0604020202020204" pitchFamily="34" charset="0"/>
              </a:rPr>
              <a:t>~10 </a:t>
            </a:r>
            <a:r>
              <a:rPr lang="en-US" sz="1400" dirty="0">
                <a:solidFill>
                  <a:prstClr val="black"/>
                </a:solidFill>
                <a:latin typeface="Arial" panose="020B0604020202020204" pitchFamily="34" charset="0"/>
                <a:cs typeface="Arial" panose="020B0604020202020204" pitchFamily="34" charset="0"/>
              </a:rPr>
              <a:t>pilot investments/ projects</a:t>
            </a:r>
          </a:p>
        </p:txBody>
      </p:sp>
      <p:sp>
        <p:nvSpPr>
          <p:cNvPr id="126" name="TextBox 125">
            <a:extLst>
              <a:ext uri="{FF2B5EF4-FFF2-40B4-BE49-F238E27FC236}">
                <a16:creationId xmlns:a16="http://schemas.microsoft.com/office/drawing/2014/main" id="{4CA17BB0-E9FD-2847-BC05-D80E5558D1B0}"/>
              </a:ext>
            </a:extLst>
          </p:cNvPr>
          <p:cNvSpPr txBox="1"/>
          <p:nvPr/>
        </p:nvSpPr>
        <p:spPr>
          <a:xfrm>
            <a:off x="8634878" y="5519516"/>
            <a:ext cx="1723356" cy="954107"/>
          </a:xfrm>
          <a:prstGeom prst="rect">
            <a:avLst/>
          </a:prstGeom>
          <a:noFill/>
        </p:spPr>
        <p:txBody>
          <a:bodyPr wrap="square" rtlCol="0">
            <a:spAutoFit/>
          </a:bodyPr>
          <a:lstStyle/>
          <a:p>
            <a:pPr lvl="0" algn="ctr">
              <a:defRPr/>
            </a:pPr>
            <a:r>
              <a:rPr lang="en-US" sz="1400" b="1" dirty="0">
                <a:solidFill>
                  <a:prstClr val="black"/>
                </a:solidFill>
                <a:latin typeface="Arial" panose="020B0604020202020204" pitchFamily="34" charset="0"/>
                <a:cs typeface="Arial" panose="020B0604020202020204" pitchFamily="34" charset="0"/>
              </a:rPr>
              <a:t>&gt;500 contracts </a:t>
            </a:r>
            <a:r>
              <a:rPr lang="en-US" sz="1400" dirty="0">
                <a:solidFill>
                  <a:prstClr val="black"/>
                </a:solidFill>
                <a:latin typeface="Arial" panose="020B0604020202020204" pitchFamily="34" charset="0"/>
                <a:cs typeface="Arial" panose="020B0604020202020204" pitchFamily="34" charset="0"/>
              </a:rPr>
              <a:t>with hundreds of small businesses</a:t>
            </a:r>
          </a:p>
          <a:p>
            <a:pPr algn="ctr"/>
            <a:endParaRPr lang="en-US" sz="1400" dirty="0">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0BFB609B-E37E-8351-CC20-D0AB921C05EA}"/>
              </a:ext>
            </a:extLst>
          </p:cNvPr>
          <p:cNvSpPr txBox="1"/>
          <p:nvPr/>
        </p:nvSpPr>
        <p:spPr>
          <a:xfrm>
            <a:off x="10298293" y="5519516"/>
            <a:ext cx="1733948" cy="738664"/>
          </a:xfrm>
          <a:prstGeom prst="rect">
            <a:avLst/>
          </a:prstGeom>
          <a:noFill/>
        </p:spPr>
        <p:txBody>
          <a:bodyPr wrap="square" rtlCol="0">
            <a:spAutoFit/>
          </a:bodyPr>
          <a:lstStyle/>
          <a:p>
            <a:pPr marL="0" lvl="1" algn="ctr" defTabSz="651917" fontAlgn="base">
              <a:spcBef>
                <a:spcPct val="0"/>
              </a:spcBef>
              <a:spcAft>
                <a:spcPct val="35000"/>
              </a:spcAft>
              <a:buClr>
                <a:srgbClr val="FFFFFF"/>
              </a:buClr>
              <a:defRPr/>
            </a:pPr>
            <a:r>
              <a:rPr lang="en-US" sz="1400" b="1" dirty="0">
                <a:solidFill>
                  <a:prstClr val="black"/>
                </a:solidFill>
                <a:latin typeface="Arial" panose="020B0604020202020204" pitchFamily="34" charset="0"/>
                <a:cs typeface="Arial" panose="020B0604020202020204" pitchFamily="34" charset="0"/>
              </a:rPr>
              <a:t>&gt;1,500 </a:t>
            </a:r>
            <a:r>
              <a:rPr lang="en-US" sz="1400" dirty="0">
                <a:solidFill>
                  <a:prstClr val="black"/>
                </a:solidFill>
                <a:latin typeface="Arial" panose="020B0604020202020204" pitchFamily="34" charset="0"/>
                <a:cs typeface="Arial" panose="020B0604020202020204" pitchFamily="34" charset="0"/>
              </a:rPr>
              <a:t>Active Patents &amp; </a:t>
            </a:r>
            <a:r>
              <a:rPr lang="en-US" sz="1400" b="1" dirty="0">
                <a:solidFill>
                  <a:prstClr val="black"/>
                </a:solidFill>
                <a:latin typeface="Arial" panose="020B0604020202020204" pitchFamily="34" charset="0"/>
                <a:cs typeface="Arial" panose="020B0604020202020204" pitchFamily="34" charset="0"/>
              </a:rPr>
              <a:t>&gt;700 </a:t>
            </a:r>
            <a:r>
              <a:rPr lang="en-US" sz="1400" dirty="0">
                <a:solidFill>
                  <a:prstClr val="black"/>
                </a:solidFill>
                <a:latin typeface="Arial" panose="020B0604020202020204" pitchFamily="34" charset="0"/>
                <a:cs typeface="Arial" panose="020B0604020202020204" pitchFamily="34" charset="0"/>
              </a:rPr>
              <a:t>Licenses</a:t>
            </a:r>
          </a:p>
        </p:txBody>
      </p:sp>
      <p:sp>
        <p:nvSpPr>
          <p:cNvPr id="15" name="Slide Number Placeholder 14">
            <a:extLst>
              <a:ext uri="{FF2B5EF4-FFF2-40B4-BE49-F238E27FC236}">
                <a16:creationId xmlns:a16="http://schemas.microsoft.com/office/drawing/2014/main" id="{380C50C8-F491-26E2-676B-20A29DC32402}"/>
              </a:ext>
            </a:extLst>
          </p:cNvPr>
          <p:cNvSpPr>
            <a:spLocks noGrp="1"/>
          </p:cNvSpPr>
          <p:nvPr>
            <p:ph type="sldNum" sz="quarter" idx="12"/>
          </p:nvPr>
        </p:nvSpPr>
        <p:spPr/>
        <p:txBody>
          <a:bodyPr/>
          <a:lstStyle/>
          <a:p>
            <a:pPr algn="r"/>
            <a:fld id="{41C508F0-1AA7-8449-B96D-5FDB74B9F69F}" type="slidenum">
              <a:rPr lang="en-US" smtClean="0"/>
              <a:pPr algn="r"/>
              <a:t>4</a:t>
            </a:fld>
            <a:endParaRPr lang="en-US" dirty="0"/>
          </a:p>
        </p:txBody>
      </p:sp>
      <p:sp>
        <p:nvSpPr>
          <p:cNvPr id="19" name="Rectangle: Rounded Corners 18">
            <a:extLst>
              <a:ext uri="{FF2B5EF4-FFF2-40B4-BE49-F238E27FC236}">
                <a16:creationId xmlns:a16="http://schemas.microsoft.com/office/drawing/2014/main" id="{FE96B963-0025-599F-C351-046314EECF9B}"/>
              </a:ext>
            </a:extLst>
          </p:cNvPr>
          <p:cNvSpPr/>
          <p:nvPr/>
        </p:nvSpPr>
        <p:spPr>
          <a:xfrm>
            <a:off x="1780558" y="1821684"/>
            <a:ext cx="1728619" cy="443649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D67503D-B9E3-6145-1577-986418711AB1}"/>
              </a:ext>
            </a:extLst>
          </p:cNvPr>
          <p:cNvSpPr/>
          <p:nvPr/>
        </p:nvSpPr>
        <p:spPr>
          <a:xfrm>
            <a:off x="8635609" y="1805408"/>
            <a:ext cx="1728619" cy="443649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04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29612" y="5465171"/>
            <a:ext cx="2227384" cy="36933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Calibri"/>
              </a:rPr>
              <a:t>January 19, 2021 </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6421475" y="1313204"/>
            <a:ext cx="4443658"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STMD Monthly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Space Technology </a:t>
            </a:r>
            <a:b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Research Grants Program</a:t>
            </a:r>
            <a:endPar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6421475" y="3100887"/>
            <a:ext cx="4443658" cy="193899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Program Executive:</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Claudia Meyer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Presented by:</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Jerry Niemczura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Jan Rogers</a:t>
            </a:r>
          </a:p>
        </p:txBody>
      </p:sp>
      <p:sp>
        <p:nvSpPr>
          <p:cNvPr id="5" name="TextBox 4">
            <a:extLst>
              <a:ext uri="{FF2B5EF4-FFF2-40B4-BE49-F238E27FC236}">
                <a16:creationId xmlns:a16="http://schemas.microsoft.com/office/drawing/2014/main" id="{4D44A033-B7C0-4FCA-8CDF-B122060539FD}"/>
              </a:ext>
            </a:extLst>
          </p:cNvPr>
          <p:cNvSpPr txBox="1">
            <a:spLocks noChangeAspect="1"/>
          </p:cNvSpPr>
          <p:nvPr/>
        </p:nvSpPr>
        <p:spPr>
          <a:xfrm>
            <a:off x="88128" y="1737279"/>
            <a:ext cx="8831376" cy="4655582"/>
          </a:xfrm>
          <a:prstGeom prst="roundRect">
            <a:avLst>
              <a:gd name="adj" fmla="val 5089"/>
            </a:avLst>
          </a:prstGeom>
          <a:noFill/>
          <a:ln w="28575">
            <a:noFill/>
          </a:ln>
        </p:spPr>
        <p:txBody>
          <a:bodyPr wrap="square" lIns="91440" tIns="45720" rIns="91440" bIns="45720" rtlCol="0" anchor="t">
            <a:spAutoFit/>
          </a:bodyPr>
          <a:lstStyle/>
          <a:p>
            <a:pPr eaLnBrk="0" fontAlgn="base" hangingPunct="0">
              <a:spcBef>
                <a:spcPts val="600"/>
              </a:spcBef>
              <a:spcAft>
                <a:spcPct val="0"/>
              </a:spcAft>
              <a:buSzPct val="100000"/>
              <a:defRPr/>
            </a:pPr>
            <a:r>
              <a:rPr kumimoji="0" lang="en-US" sz="1600" b="1" i="0" u="none" strike="noStrike" kern="0" cap="none" spc="0" normalizeH="0" baseline="0" noProof="0" dirty="0">
                <a:ln>
                  <a:noFill/>
                </a:ln>
                <a:solidFill>
                  <a:srgbClr val="0000FF"/>
                </a:solidFill>
                <a:effectLst/>
                <a:uLnTx/>
                <a:uFillTx/>
                <a:latin typeface="Calibri"/>
                <a:ea typeface="+mn-ea"/>
                <a:cs typeface="Calibri"/>
              </a:rPr>
              <a:t>NASA Space Technology Graduate Research Opportunities (NSTGRO)</a:t>
            </a:r>
            <a:r>
              <a:rPr lang="en-US" sz="1600" b="1" kern="0" dirty="0">
                <a:solidFill>
                  <a:srgbClr val="0000FF"/>
                </a:solidFill>
                <a:latin typeface="Calibri"/>
                <a:cs typeface="Calibri"/>
              </a:rPr>
              <a:t>  - ~$84k per year, ~2 to 4 years</a:t>
            </a:r>
            <a:endParaRPr lang="en-US" sz="1400" b="1" i="1" u="none" strike="noStrike" kern="0" cap="none" spc="0" normalizeH="0" baseline="0" noProof="0" dirty="0">
              <a:ln>
                <a:noFill/>
              </a:ln>
              <a:solidFill>
                <a:srgbClr val="00B050"/>
              </a:solidFill>
              <a:effectLst/>
              <a:uLnTx/>
              <a:uFillTx/>
              <a:latin typeface="Calibri"/>
              <a:cs typeface="Calibri" panose="020F0502020204030204" pitchFamily="34" charset="0"/>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ea typeface="+mn-ea"/>
                <a:cs typeface="Calibri"/>
              </a:rPr>
              <a:t>Graduate student research in space technology; research conducted on campuses and at NASA Centers and not-for-profit R&amp;D labs</a:t>
            </a:r>
            <a:endParaRPr lang="en-US" sz="1400" b="0" i="0" u="none" strike="noStrike" kern="0" cap="none" spc="0" normalizeH="0" baseline="0" noProof="0" dirty="0">
              <a:ln>
                <a:noFill/>
              </a:ln>
              <a:solidFill>
                <a:srgbClr val="000000"/>
              </a:solidFill>
              <a:effectLst/>
              <a:uLnTx/>
              <a:uFillTx/>
              <a:latin typeface="Calibri"/>
              <a:cs typeface="Calibri"/>
            </a:endParaRPr>
          </a:p>
          <a:p>
            <a:pPr eaLnBrk="0" fontAlgn="base" hangingPunct="0">
              <a:spcBef>
                <a:spcPts val="1200"/>
              </a:spcBef>
              <a:spcAft>
                <a:spcPct val="0"/>
              </a:spcAft>
              <a:buSzPct val="100000"/>
              <a:defRPr/>
            </a:pPr>
            <a:r>
              <a:rPr kumimoji="0" lang="en-US" sz="1600" b="1" i="0" u="none" strike="noStrike" kern="0" cap="none" spc="0" normalizeH="0" baseline="0" noProof="0" dirty="0">
                <a:ln>
                  <a:noFill/>
                </a:ln>
                <a:solidFill>
                  <a:srgbClr val="0000FF"/>
                </a:solidFill>
                <a:effectLst/>
                <a:uLnTx/>
                <a:uFillTx/>
                <a:latin typeface="Calibri"/>
                <a:ea typeface="+mn-ea"/>
                <a:cs typeface="Calibri"/>
              </a:rPr>
              <a:t>Early Career Faculty (ECF)</a:t>
            </a:r>
            <a:r>
              <a:rPr lang="en-US" sz="1600" b="1" kern="0" dirty="0">
                <a:solidFill>
                  <a:srgbClr val="0000FF"/>
                </a:solidFill>
                <a:latin typeface="Calibri"/>
                <a:cs typeface="Calibri"/>
              </a:rPr>
              <a:t> - ~$200k per year, up to 3 years</a:t>
            </a:r>
            <a:endParaRPr lang="en-US" sz="1400" kern="0" dirty="0">
              <a:solidFill>
                <a:srgbClr val="000000"/>
              </a:solidFill>
              <a:latin typeface="Calibri"/>
              <a:cs typeface="Calibri" panose="020F0502020204030204" pitchFamily="34" charset="0"/>
            </a:endParaRPr>
          </a:p>
          <a:p>
            <a:pPr marL="515620" lvl="1" indent="-285750">
              <a:spcAft>
                <a:spcPct val="0"/>
              </a:spcAft>
              <a:buFont typeface="Arial" panose="020B0604020202020204" pitchFamily="34" charset="0"/>
              <a:buChar char="•"/>
              <a:defRPr/>
            </a:pPr>
            <a:r>
              <a:rPr lang="en-US" sz="1400" kern="0" dirty="0">
                <a:solidFill>
                  <a:srgbClr val="000000"/>
                </a:solidFill>
                <a:latin typeface="Calibri"/>
                <a:cs typeface="Calibri"/>
              </a:rPr>
              <a:t>Focused</a:t>
            </a:r>
            <a:r>
              <a:rPr kumimoji="0" lang="en-US" sz="1400" u="none" strike="noStrike" kern="0" cap="none" spc="0" normalizeH="0" baseline="0" noProof="0" dirty="0">
                <a:ln>
                  <a:noFill/>
                </a:ln>
                <a:solidFill>
                  <a:srgbClr val="000000"/>
                </a:solidFill>
                <a:effectLst/>
                <a:uLnTx/>
                <a:uFillTx/>
                <a:latin typeface="Calibri"/>
                <a:ea typeface="+mn-ea"/>
                <a:cs typeface="Calibri"/>
              </a:rPr>
              <a:t> on supporting outstanding faculty researchers early in their careers as they conduct space technology research of high priority to NASA’s Mission Directorates</a:t>
            </a:r>
            <a:r>
              <a:rPr lang="en-US" sz="1400" kern="0" dirty="0">
                <a:solidFill>
                  <a:srgbClr val="000000"/>
                </a:solidFill>
                <a:latin typeface="Calibri"/>
                <a:cs typeface="Calibri"/>
              </a:rPr>
              <a:t> </a:t>
            </a:r>
            <a:endParaRPr lang="en-US" sz="1400" u="none" strike="noStrike" kern="0" cap="none" spc="0" normalizeH="0" baseline="0" noProof="0" dirty="0">
              <a:ln>
                <a:noFill/>
              </a:ln>
              <a:solidFill>
                <a:srgbClr val="000000"/>
              </a:solidFill>
              <a:effectLst/>
              <a:uLnTx/>
              <a:uFillTx/>
              <a:latin typeface="Calibri"/>
              <a:cs typeface="Calibri" panose="020F0502020204030204" pitchFamily="34" charset="0"/>
            </a:endParaRPr>
          </a:p>
          <a:p>
            <a:pPr eaLnBrk="0" fontAlgn="base" hangingPunct="0">
              <a:spcBef>
                <a:spcPts val="1200"/>
              </a:spcBef>
              <a:spcAft>
                <a:spcPct val="0"/>
              </a:spcAft>
              <a:buSzPct val="100000"/>
              <a:defRPr/>
            </a:pPr>
            <a:r>
              <a:rPr kumimoji="0" lang="en-US" sz="1600" b="1" i="0" u="none" strike="noStrike" kern="0" cap="none" spc="0" normalizeH="0" baseline="0" noProof="0" dirty="0">
                <a:ln>
                  <a:noFill/>
                </a:ln>
                <a:solidFill>
                  <a:srgbClr val="0000FF"/>
                </a:solidFill>
                <a:effectLst/>
                <a:uLnTx/>
                <a:uFillTx/>
                <a:latin typeface="Calibri"/>
                <a:ea typeface="+mn-ea"/>
                <a:cs typeface="Calibri"/>
              </a:rPr>
              <a:t>Early Stage Innovations (ESI</a:t>
            </a:r>
            <a:r>
              <a:rPr lang="en-US" sz="1600" b="1" kern="0" dirty="0">
                <a:solidFill>
                  <a:srgbClr val="0000FF"/>
                </a:solidFill>
                <a:latin typeface="Calibri" panose="020F0502020204030204"/>
                <a:cs typeface="Calibri"/>
              </a:rPr>
              <a:t>) - up to $250k per year – NTE $650k total, up to 3 years</a:t>
            </a:r>
            <a:endParaRPr kumimoji="0" lang="en-US" sz="1400" b="1" u="none" strike="noStrike" kern="0" cap="none" spc="0" normalizeH="0" baseline="0" noProof="0" dirty="0">
              <a:ln>
                <a:noFill/>
              </a:ln>
              <a:solidFill>
                <a:srgbClr val="0000FF"/>
              </a:solidFill>
              <a:effectLst/>
              <a:uLnTx/>
              <a:uFillTx/>
              <a:latin typeface="Calibri"/>
              <a:ea typeface="+mn-ea"/>
              <a:cs typeface="Calibri" panose="020F0502020204030204" pitchFamily="34" charset="0"/>
            </a:endParaRPr>
          </a:p>
          <a:p>
            <a:pPr marL="515620" lvl="1" indent="-285750" eaLnBrk="0" fontAlgn="base" hangingPunct="0">
              <a:spcAft>
                <a:spcPct val="0"/>
              </a:spcAft>
              <a:buFont typeface="Arial" panose="020B0604020202020204" pitchFamily="34" charset="0"/>
              <a:buChar char="•"/>
              <a:defRPr/>
            </a:pPr>
            <a:r>
              <a:rPr kumimoji="0" lang="en-US" sz="1400" b="0" i="0" u="none" strike="noStrike" kern="0" cap="none" spc="0" normalizeH="0" baseline="0" noProof="0" dirty="0">
                <a:ln>
                  <a:noFill/>
                </a:ln>
                <a:solidFill>
                  <a:srgbClr val="000000"/>
                </a:solidFill>
                <a:effectLst/>
                <a:uLnTx/>
                <a:uFillTx/>
                <a:latin typeface="Calibri"/>
                <a:ea typeface="+mn-ea"/>
                <a:cs typeface="Calibri"/>
              </a:rPr>
              <a:t>University-led, possibly multiple investigator, efforts on early-stage space technology research of high priority to NASA’s Mission Directorates</a:t>
            </a:r>
            <a:r>
              <a:rPr lang="en-US" sz="1400" kern="0" dirty="0">
                <a:solidFill>
                  <a:srgbClr val="000000"/>
                </a:solidFill>
                <a:latin typeface="Calibri"/>
                <a:cs typeface="Calibri"/>
              </a:rPr>
              <a:t> </a:t>
            </a:r>
            <a:endParaRPr lang="en-US" sz="1400" b="0" i="0" u="none" strike="noStrike" kern="0" cap="none" spc="0" normalizeH="0" baseline="0" noProof="0" dirty="0">
              <a:ln>
                <a:noFill/>
              </a:ln>
              <a:solidFill>
                <a:srgbClr val="000000"/>
              </a:solidFill>
              <a:effectLst/>
              <a:uLnTx/>
              <a:uFillTx/>
              <a:latin typeface="Calibri"/>
              <a:cs typeface="Calibri" panose="020F0502020204030204" pitchFamily="34" charset="0"/>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Calibri"/>
                <a:ea typeface="+mn-ea"/>
                <a:cs typeface="Calibri"/>
              </a:rPr>
              <a:t>Paid teaming with other universities, industry, and non-profits permitted</a:t>
            </a:r>
            <a:endParaRPr lang="en-US" sz="1400" b="0" i="0" u="none" strike="noStrike" kern="0" cap="none" spc="0" normalizeH="0" baseline="0" noProof="0" dirty="0">
              <a:ln>
                <a:noFill/>
              </a:ln>
              <a:solidFill>
                <a:srgbClr val="000000"/>
              </a:solidFill>
              <a:effectLst/>
              <a:uLnTx/>
              <a:uFillTx/>
              <a:latin typeface="Calibri"/>
              <a:cs typeface="Calibri"/>
            </a:endParaRPr>
          </a:p>
          <a:p>
            <a:pPr eaLnBrk="0" fontAlgn="base" hangingPunct="0">
              <a:spcBef>
                <a:spcPts val="1200"/>
              </a:spcBef>
              <a:spcAft>
                <a:spcPct val="0"/>
              </a:spcAft>
              <a:buSzPct val="100000"/>
              <a:defRPr/>
            </a:pPr>
            <a:r>
              <a:rPr kumimoji="0" lang="en-US" sz="1600" b="1" i="0" u="none" strike="noStrike" kern="0" cap="none" spc="0" normalizeH="0" baseline="0" noProof="0" dirty="0">
                <a:ln>
                  <a:noFill/>
                </a:ln>
                <a:solidFill>
                  <a:srgbClr val="0000FF"/>
                </a:solidFill>
                <a:effectLst/>
                <a:uLnTx/>
                <a:uFillTx/>
                <a:latin typeface="Calibri"/>
                <a:ea typeface="+mn-ea"/>
                <a:cs typeface="Calibri"/>
              </a:rPr>
              <a:t>Lunar Surface Technology Research (</a:t>
            </a:r>
            <a:r>
              <a:rPr kumimoji="0" lang="en-US" sz="1600" b="1" i="0" u="none" strike="noStrike" kern="0" cap="none" spc="0" normalizeH="0" baseline="0" noProof="0" dirty="0" err="1">
                <a:ln>
                  <a:noFill/>
                </a:ln>
                <a:solidFill>
                  <a:srgbClr val="0000FF"/>
                </a:solidFill>
                <a:effectLst/>
                <a:uLnTx/>
                <a:uFillTx/>
                <a:latin typeface="Calibri"/>
                <a:ea typeface="+mn-ea"/>
                <a:cs typeface="Calibri"/>
              </a:rPr>
              <a:t>LuSTR</a:t>
            </a:r>
            <a:r>
              <a:rPr kumimoji="0" lang="en-US" sz="1600" b="1" i="0" u="none" strike="noStrike" kern="0" cap="none" spc="0" normalizeH="0" baseline="0" noProof="0">
                <a:ln>
                  <a:noFill/>
                </a:ln>
                <a:solidFill>
                  <a:srgbClr val="0000FF"/>
                </a:solidFill>
                <a:effectLst/>
                <a:uLnTx/>
                <a:uFillTx/>
                <a:latin typeface="Calibri"/>
                <a:ea typeface="+mn-ea"/>
                <a:cs typeface="Calibri"/>
              </a:rPr>
              <a:t>) Opportunities</a:t>
            </a:r>
            <a:r>
              <a:rPr lang="en-US" sz="1600" b="1" kern="0">
                <a:solidFill>
                  <a:srgbClr val="0000FF"/>
                </a:solidFill>
                <a:latin typeface="Calibri"/>
                <a:cs typeface="Calibri"/>
              </a:rPr>
              <a:t> - up to $2M total, up to 2 years</a:t>
            </a:r>
            <a:endParaRPr kumimoji="0" lang="en-US" sz="1400" b="1" i="0" u="none" strike="noStrike" kern="0" cap="none" spc="0" normalizeH="0" baseline="0" noProof="0">
              <a:ln>
                <a:noFill/>
              </a:ln>
              <a:solidFill>
                <a:srgbClr val="0000FF"/>
              </a:solidFill>
              <a:effectLst/>
              <a:uLnTx/>
              <a:uFillTx/>
              <a:latin typeface="Calibri"/>
              <a:ea typeface="+mn-ea"/>
              <a:cs typeface="Calibri" panose="020F0502020204030204" pitchFamily="34" charset="0"/>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a:ea typeface="+mn-ea"/>
                <a:cs typeface="Calibri"/>
              </a:rPr>
              <a:t>University-led efforts addressing high priority lunar surface challenges</a:t>
            </a:r>
            <a:endParaRPr lang="en-US" sz="1400" b="0" i="0" u="none" strike="noStrike" kern="0" cap="none" spc="0" normalizeH="0" baseline="0" noProof="0">
              <a:ln>
                <a:noFill/>
              </a:ln>
              <a:solidFill>
                <a:srgbClr val="000000"/>
              </a:solidFill>
              <a:effectLst/>
              <a:uLnTx/>
              <a:uFillTx/>
              <a:latin typeface="Calibri"/>
              <a:cs typeface="Calibri"/>
            </a:endParaRPr>
          </a:p>
          <a:p>
            <a:pPr marL="515620" lvl="1" indent="-285750" eaLnBrk="0" fontAlgn="base" hangingPunct="0">
              <a:spcAft>
                <a:spcPct val="0"/>
              </a:spcAft>
              <a:buFont typeface="Arial" panose="020B0604020202020204" pitchFamily="34" charset="0"/>
              <a:buChar char="•"/>
              <a:defRPr/>
            </a:pPr>
            <a:r>
              <a:rPr kumimoji="0" lang="en-US" sz="1400" b="0" i="0" u="none" strike="noStrike" kern="0" cap="none" spc="0" normalizeH="0" baseline="0" noProof="0">
                <a:ln>
                  <a:noFill/>
                </a:ln>
                <a:solidFill>
                  <a:srgbClr val="000000"/>
                </a:solidFill>
                <a:effectLst/>
                <a:uLnTx/>
                <a:uFillTx/>
                <a:latin typeface="Calibri"/>
                <a:ea typeface="+mn-ea"/>
                <a:cs typeface="Calibri"/>
              </a:rPr>
              <a:t>Short duration, high value grants with emphasis on technology development and</a:t>
            </a:r>
            <a:r>
              <a:rPr lang="en-US" sz="1400" kern="0">
                <a:solidFill>
                  <a:srgbClr val="000000"/>
                </a:solidFill>
                <a:latin typeface="Calibri"/>
                <a:cs typeface="Calibri"/>
              </a:rPr>
              <a:t> </a:t>
            </a:r>
            <a:r>
              <a:rPr kumimoji="0" lang="en-US" sz="1400" b="0" i="0" u="none" strike="noStrike" kern="0" cap="none" spc="0" normalizeH="0" baseline="0" noProof="0">
                <a:ln>
                  <a:noFill/>
                </a:ln>
                <a:solidFill>
                  <a:srgbClr val="000000"/>
                </a:solidFill>
                <a:effectLst/>
                <a:uLnTx/>
                <a:uFillTx/>
                <a:latin typeface="Calibri"/>
                <a:ea typeface="+mn-ea"/>
                <a:cs typeface="Calibri"/>
              </a:rPr>
              <a:t> potential infusion</a:t>
            </a:r>
            <a:endParaRPr lang="en-US" sz="1400" b="0" i="0" u="none" strike="noStrike" kern="0" cap="none" spc="0" normalizeH="0" baseline="0" noProof="0">
              <a:ln>
                <a:noFill/>
              </a:ln>
              <a:solidFill>
                <a:srgbClr val="000000"/>
              </a:solidFill>
              <a:effectLst/>
              <a:uLnTx/>
              <a:uFillTx/>
              <a:latin typeface="Calibri"/>
              <a:cs typeface="Calibri"/>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Calibri"/>
                <a:ea typeface="+mn-ea"/>
                <a:cs typeface="Calibri"/>
              </a:rPr>
              <a:t>Paid teaming with other universities, industry, and non-profits encouraged</a:t>
            </a:r>
            <a:endParaRPr lang="en-US" sz="1400" b="0" i="0" u="none" strike="noStrike" kern="0" cap="none" spc="0" normalizeH="0" baseline="0" noProof="0">
              <a:ln>
                <a:noFill/>
              </a:ln>
              <a:solidFill>
                <a:srgbClr val="000000"/>
              </a:solidFill>
              <a:effectLst/>
              <a:uLnTx/>
              <a:uFillTx/>
              <a:latin typeface="Calibri"/>
              <a:cs typeface="Calibri"/>
            </a:endParaRPr>
          </a:p>
          <a:p>
            <a:pPr eaLnBrk="0" fontAlgn="base" hangingPunct="0">
              <a:spcBef>
                <a:spcPts val="1200"/>
              </a:spcBef>
              <a:spcAft>
                <a:spcPct val="0"/>
              </a:spcAft>
              <a:buSzPct val="100000"/>
              <a:defRPr/>
            </a:pPr>
            <a:r>
              <a:rPr kumimoji="0" lang="en-US" sz="1600" b="1" i="0" u="none" strike="noStrike" kern="0" cap="none" spc="0" normalizeH="0" baseline="0" noProof="0">
                <a:ln>
                  <a:noFill/>
                </a:ln>
                <a:solidFill>
                  <a:srgbClr val="0000FF"/>
                </a:solidFill>
                <a:effectLst/>
                <a:uLnTx/>
                <a:uFillTx/>
                <a:latin typeface="Calibri"/>
                <a:ea typeface="+mn-ea"/>
                <a:cs typeface="Calibri"/>
              </a:rPr>
              <a:t>Space Technology Research Institutes (STRI)</a:t>
            </a:r>
            <a:r>
              <a:rPr lang="en-US" sz="1600" b="1" i="1" kern="0">
                <a:solidFill>
                  <a:srgbClr val="00B050"/>
                </a:solidFill>
                <a:latin typeface="Calibri" panose="020F0502020204030204"/>
                <a:cs typeface="Calibri"/>
              </a:rPr>
              <a:t>  </a:t>
            </a:r>
            <a:r>
              <a:rPr lang="en-US" sz="1600" b="1" kern="0">
                <a:solidFill>
                  <a:srgbClr val="0000FF"/>
                </a:solidFill>
                <a:latin typeface="Calibri" panose="020F0502020204030204"/>
                <a:cs typeface="Calibri"/>
              </a:rPr>
              <a:t>- up to $3M per year, planned for 5 years</a:t>
            </a:r>
            <a:endParaRPr lang="en-US" sz="1400" b="1" kern="0">
              <a:solidFill>
                <a:srgbClr val="0000FF"/>
              </a:solidFill>
              <a:latin typeface="Calibri" panose="020F0502020204030204"/>
              <a:cs typeface="Calibri" panose="020F0502020204030204" pitchFamily="34" charset="0"/>
            </a:endParaRPr>
          </a:p>
          <a:p>
            <a:pPr marL="515620" lvl="1" indent="-285750">
              <a:spcAft>
                <a:spcPct val="0"/>
              </a:spcAft>
              <a:buFont typeface="Arial" panose="020B0604020202020204" pitchFamily="34" charset="0"/>
              <a:buChar char="•"/>
              <a:defRPr/>
            </a:pPr>
            <a:r>
              <a:rPr lang="en-US" sz="1400" kern="0">
                <a:solidFill>
                  <a:srgbClr val="000000"/>
                </a:solidFill>
                <a:latin typeface="Calibri" panose="020F0502020204030204"/>
                <a:cs typeface="Calibri"/>
              </a:rPr>
              <a:t>University-led</a:t>
            </a:r>
            <a:r>
              <a:rPr kumimoji="0" lang="en-US" sz="1400" b="0" i="0" u="none" strike="noStrike" kern="0" cap="none" spc="0" normalizeH="0" baseline="0" noProof="0">
                <a:ln>
                  <a:noFill/>
                </a:ln>
                <a:solidFill>
                  <a:srgbClr val="000000"/>
                </a:solidFill>
                <a:effectLst/>
                <a:uLnTx/>
                <a:uFillTx/>
                <a:latin typeface="Calibri"/>
                <a:ea typeface="+mn-ea"/>
                <a:cs typeface="Calibri"/>
              </a:rPr>
              <a:t>, integrated, multidisciplinary teams focused on high-priority early-stage space technology research for several years</a:t>
            </a:r>
            <a:endParaRPr lang="en-US"/>
          </a:p>
        </p:txBody>
      </p:sp>
      <p:sp>
        <p:nvSpPr>
          <p:cNvPr id="6" name="TextBox 5">
            <a:extLst>
              <a:ext uri="{FF2B5EF4-FFF2-40B4-BE49-F238E27FC236}">
                <a16:creationId xmlns:a16="http://schemas.microsoft.com/office/drawing/2014/main" id="{4B032586-23BB-44D6-9CCE-7F75009701C9}"/>
              </a:ext>
            </a:extLst>
          </p:cNvPr>
          <p:cNvSpPr txBox="1"/>
          <p:nvPr/>
        </p:nvSpPr>
        <p:spPr>
          <a:xfrm>
            <a:off x="4572000" y="914400"/>
            <a:ext cx="4368800" cy="307777"/>
          </a:xfrm>
          <a:prstGeom prst="rect">
            <a:avLst/>
          </a:prstGeom>
          <a:noFill/>
        </p:spPr>
        <p:txBody>
          <a:bodyPr wrap="square" numCol="1" rtlCol="0">
            <a:spAutoFit/>
          </a:bodyPr>
          <a:lstStyle/>
          <a:p>
            <a:pPr marL="411480" marR="0" lvl="1" indent="-227013"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a:ln>
                <a:noFill/>
              </a:ln>
              <a:solidFill>
                <a:prstClr val="white">
                  <a:lumMod val="10000"/>
                </a:prstClr>
              </a:solidFill>
              <a:effectLst/>
              <a:uLnTx/>
              <a:uFillTx/>
              <a:latin typeface="Calibri"/>
              <a:ea typeface="MS PGothic" pitchFamily="34" charset="-128"/>
              <a:cs typeface="Arial"/>
            </a:endParaRPr>
          </a:p>
        </p:txBody>
      </p:sp>
      <p:sp>
        <p:nvSpPr>
          <p:cNvPr id="7" name="TextBox 6">
            <a:extLst>
              <a:ext uri="{FF2B5EF4-FFF2-40B4-BE49-F238E27FC236}">
                <a16:creationId xmlns:a16="http://schemas.microsoft.com/office/drawing/2014/main" id="{753FF469-9A91-4632-AAD5-85AEF19F8586}"/>
              </a:ext>
            </a:extLst>
          </p:cNvPr>
          <p:cNvSpPr txBox="1"/>
          <p:nvPr/>
        </p:nvSpPr>
        <p:spPr>
          <a:xfrm>
            <a:off x="4572000" y="914400"/>
            <a:ext cx="4368800" cy="307777"/>
          </a:xfrm>
          <a:prstGeom prst="rect">
            <a:avLst/>
          </a:prstGeom>
          <a:noFill/>
        </p:spPr>
        <p:txBody>
          <a:bodyPr wrap="square" numCol="1" rtlCol="0">
            <a:spAutoFit/>
          </a:bodyPr>
          <a:lstStyle/>
          <a:p>
            <a:pPr marL="411480" marR="0" lvl="1" indent="-227013"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a:ln>
                <a:noFill/>
              </a:ln>
              <a:solidFill>
                <a:prstClr val="white">
                  <a:lumMod val="10000"/>
                </a:prstClr>
              </a:solidFill>
              <a:effectLst/>
              <a:uLnTx/>
              <a:uFillTx/>
              <a:latin typeface="Calibri"/>
              <a:ea typeface="ヒラギノ角ゴ Pro W3" pitchFamily="-107" charset="-128"/>
              <a:cs typeface="Arial"/>
            </a:endParaRPr>
          </a:p>
        </p:txBody>
      </p:sp>
      <p:sp>
        <p:nvSpPr>
          <p:cNvPr id="10" name="TextBox 9">
            <a:extLst>
              <a:ext uri="{FF2B5EF4-FFF2-40B4-BE49-F238E27FC236}">
                <a16:creationId xmlns:a16="http://schemas.microsoft.com/office/drawing/2014/main" id="{FB12C321-82E2-49D9-A47B-70B735DEE3EA}"/>
              </a:ext>
            </a:extLst>
          </p:cNvPr>
          <p:cNvSpPr txBox="1"/>
          <p:nvPr/>
        </p:nvSpPr>
        <p:spPr>
          <a:xfrm>
            <a:off x="192456" y="658056"/>
            <a:ext cx="8739748" cy="1200329"/>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FF"/>
                </a:solidFill>
                <a:effectLst/>
                <a:uLnTx/>
                <a:uFillTx/>
                <a:latin typeface="Calibri"/>
                <a:ea typeface="ＭＳ Ｐゴシック" charset="-128"/>
                <a:cs typeface="Calibri" panose="020F0502020204030204" pitchFamily="34" charset="0"/>
              </a:rPr>
              <a:t>Engage Academia</a:t>
            </a:r>
            <a:r>
              <a:rPr kumimoji="0" lang="en-US" b="0" i="1" u="none" strike="noStrike" kern="1200" cap="none" spc="0" normalizeH="0" baseline="0" noProof="0" dirty="0">
                <a:ln>
                  <a:noFill/>
                </a:ln>
                <a:solidFill>
                  <a:srgbClr val="376092"/>
                </a:solidFill>
                <a:effectLst/>
                <a:uLnTx/>
                <a:uFillTx/>
                <a:latin typeface="Calibri"/>
                <a:ea typeface="ＭＳ Ｐゴシック" charset="-128"/>
                <a:cs typeface="Calibri" panose="020F0502020204030204" pitchFamily="34" charset="0"/>
              </a:rPr>
              <a:t>: </a:t>
            </a:r>
            <a:r>
              <a:rPr kumimoji="0" lang="en-US" b="0" i="1" u="none" strike="noStrike" kern="1200" cap="none" spc="0" normalizeH="0" baseline="0" noProof="0" dirty="0">
                <a:ln>
                  <a:noFill/>
                </a:ln>
                <a:solidFill>
                  <a:srgbClr val="000000"/>
                </a:solidFill>
                <a:effectLst/>
                <a:uLnTx/>
                <a:uFillTx/>
                <a:latin typeface="Calibri"/>
                <a:ea typeface="ＭＳ Ｐゴシック" charset="-128"/>
                <a:cs typeface="Calibri" panose="020F0502020204030204" pitchFamily="34" charset="0"/>
              </a:rPr>
              <a:t>tap into spectrum of academic researchers, from graduate students to senior faculty members, to examine the theoretical feasibility of ideas and approaches that are critical to making science, space travel, and exploration more effective, affordable, and sustainable</a:t>
            </a:r>
            <a:r>
              <a:rPr kumimoji="0" lang="en-US" b="0" i="1" u="none" strike="noStrike" kern="1200" cap="none" spc="0" normalizeH="0" baseline="0" noProof="0" dirty="0">
                <a:ln>
                  <a:noFill/>
                </a:ln>
                <a:solidFill>
                  <a:srgbClr val="376092"/>
                </a:solidFill>
                <a:effectLst/>
                <a:uLnTx/>
                <a:uFillTx/>
                <a:latin typeface="Calibri"/>
                <a:ea typeface="ＭＳ Ｐゴシック" charset="-128"/>
                <a:cs typeface="Calibri" panose="020F0502020204030204" pitchFamily="34" charset="0"/>
              </a:rPr>
              <a:t>. </a:t>
            </a:r>
          </a:p>
        </p:txBody>
      </p:sp>
      <p:sp>
        <p:nvSpPr>
          <p:cNvPr id="11" name="TextBox 10">
            <a:extLst>
              <a:ext uri="{FF2B5EF4-FFF2-40B4-BE49-F238E27FC236}">
                <a16:creationId xmlns:a16="http://schemas.microsoft.com/office/drawing/2014/main" id="{7C0820CC-31AA-49BF-81A1-AD38A78125D2}"/>
              </a:ext>
            </a:extLst>
          </p:cNvPr>
          <p:cNvSpPr txBox="1"/>
          <p:nvPr/>
        </p:nvSpPr>
        <p:spPr>
          <a:xfrm>
            <a:off x="-36605" y="6524215"/>
            <a:ext cx="12228605" cy="338554"/>
          </a:xfrm>
          <a:prstGeom prst="rect">
            <a:avLst/>
          </a:prstGeom>
          <a:solidFill>
            <a:schemeClr val="bg1">
              <a:lumMod val="8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a:ea typeface="MS PGothic" pitchFamily="34" charset="-128"/>
                <a:cs typeface="Calibri" panose="020F0502020204030204" pitchFamily="34" charset="0"/>
              </a:rPr>
              <a:t>Accelerate development of groundbreaking high-risk/high-payoff low-TRL space technologies</a:t>
            </a:r>
          </a:p>
        </p:txBody>
      </p:sp>
      <p:sp>
        <p:nvSpPr>
          <p:cNvPr id="41" name="Rectangle 25">
            <a:extLst>
              <a:ext uri="{FF2B5EF4-FFF2-40B4-BE49-F238E27FC236}">
                <a16:creationId xmlns:a16="http://schemas.microsoft.com/office/drawing/2014/main" id="{5E133A38-9E57-402E-9FE4-530991A85342}"/>
              </a:ext>
            </a:extLst>
          </p:cNvPr>
          <p:cNvSpPr txBox="1">
            <a:spLocks noChangeArrowheads="1"/>
          </p:cNvSpPr>
          <p:nvPr/>
        </p:nvSpPr>
        <p:spPr>
          <a:xfrm>
            <a:off x="0" y="-3628"/>
            <a:ext cx="12192000" cy="644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rPr>
              <a:t>Space Technology Research Grants (STRG) - Program Overview</a:t>
            </a:r>
            <a:endParaRPr kumimoji="0" lang="en-US" sz="2400" b="1" i="1"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endParaRPr>
          </a:p>
        </p:txBody>
      </p:sp>
      <p:pic>
        <p:nvPicPr>
          <p:cNvPr id="3" name="Picture 2" descr="Illustration of a Mars transit habitat and nuclear propulsion system that could one day take astronauts to Mars.">
            <a:extLst>
              <a:ext uri="{FF2B5EF4-FFF2-40B4-BE49-F238E27FC236}">
                <a16:creationId xmlns:a16="http://schemas.microsoft.com/office/drawing/2014/main" id="{BEFE5AAB-2711-BCB8-FF5D-1E958B9B7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030" y="683574"/>
            <a:ext cx="2317066" cy="130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blazar jet in the middle of a galaxy makes it appear especially bright">
            <a:extLst>
              <a:ext uri="{FF2B5EF4-FFF2-40B4-BE49-F238E27FC236}">
                <a16:creationId xmlns:a16="http://schemas.microsoft.com/office/drawing/2014/main" id="{655B8E17-6CE5-E414-997D-6E67CFA89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3766" y="2108621"/>
            <a:ext cx="2334320" cy="17507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Waxing gibbous moon.">
            <a:extLst>
              <a:ext uri="{FF2B5EF4-FFF2-40B4-BE49-F238E27FC236}">
                <a16:creationId xmlns:a16="http://schemas.microsoft.com/office/drawing/2014/main" id="{6167F600-15EF-9BE7-54B7-E2ADCEA15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3766" y="3990225"/>
            <a:ext cx="2315055" cy="23150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BEE37F2E-8258-E3F7-E705-61974D8A200A}"/>
              </a:ext>
            </a:extLst>
          </p:cNvPr>
          <p:cNvSpPr/>
          <p:nvPr/>
        </p:nvSpPr>
        <p:spPr>
          <a:xfrm>
            <a:off x="40533" y="5465170"/>
            <a:ext cx="8366620" cy="95281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66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29612" y="5465171"/>
            <a:ext cx="2227384" cy="36933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Calibri"/>
              </a:rPr>
              <a:t>January 19, 2021 </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6421475" y="1313204"/>
            <a:ext cx="4443658"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STMD Monthly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Space Technology </a:t>
            </a:r>
            <a:b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Research Grants Program</a:t>
            </a:r>
            <a:endPar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4D44A033-B7C0-4FCA-8CDF-B122060539FD}"/>
              </a:ext>
            </a:extLst>
          </p:cNvPr>
          <p:cNvSpPr txBox="1">
            <a:spLocks noChangeAspect="1"/>
          </p:cNvSpPr>
          <p:nvPr/>
        </p:nvSpPr>
        <p:spPr>
          <a:xfrm>
            <a:off x="-5813" y="641095"/>
            <a:ext cx="9655843" cy="3008709"/>
          </a:xfrm>
          <a:prstGeom prst="roundRect">
            <a:avLst>
              <a:gd name="adj" fmla="val 5089"/>
            </a:avLst>
          </a:prstGeom>
          <a:noFill/>
          <a:ln w="28575">
            <a:noFill/>
          </a:ln>
        </p:spPr>
        <p:txBody>
          <a:bodyPr wrap="square" lIns="91440" tIns="45720" rIns="91440" bIns="45720" rtlCol="0" anchor="t">
            <a:spAutoFit/>
          </a:bodyPr>
          <a:lstStyle/>
          <a:p>
            <a:pPr eaLnBrk="0" fontAlgn="base" hangingPunct="0">
              <a:spcBef>
                <a:spcPts val="600"/>
              </a:spcBef>
              <a:spcAft>
                <a:spcPct val="0"/>
              </a:spcAft>
              <a:buSzPct val="100000"/>
              <a:defRPr/>
            </a:pPr>
            <a:r>
              <a:rPr lang="en-US" sz="2400" b="1" u="none" strike="noStrike" kern="0" cap="none" spc="0" normalizeH="0" baseline="0" noProof="0" dirty="0">
                <a:ln>
                  <a:noFill/>
                </a:ln>
                <a:solidFill>
                  <a:srgbClr val="0000FF"/>
                </a:solidFill>
                <a:effectLst/>
                <a:uLnTx/>
                <a:uFillTx/>
                <a:latin typeface="Calibri"/>
                <a:cs typeface="Calibri"/>
              </a:rPr>
              <a:t>Solicitation</a:t>
            </a:r>
            <a:r>
              <a:rPr lang="en-US" sz="2400" b="1" kern="0" dirty="0">
                <a:solidFill>
                  <a:srgbClr val="0000FF"/>
                </a:solidFill>
                <a:latin typeface="Calibri"/>
                <a:cs typeface="Calibri"/>
              </a:rPr>
              <a:t>:</a:t>
            </a:r>
            <a:endParaRPr lang="en-US" sz="2000" b="1" u="none" strike="noStrike" kern="0" cap="none" spc="0" normalizeH="0" baseline="0" noProof="0" dirty="0">
              <a:ln>
                <a:noFill/>
              </a:ln>
              <a:solidFill>
                <a:srgbClr val="00B050"/>
              </a:solidFill>
              <a:effectLst/>
              <a:uLnTx/>
              <a:uFillTx/>
              <a:latin typeface="Calibri"/>
              <a:cs typeface="Calibri" panose="020F0502020204030204" pitchFamily="34" charset="0"/>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a:ea typeface="+mn-ea"/>
                <a:cs typeface="Calibri"/>
              </a:rPr>
              <a:t>STRI22 Solicitation featured a </a:t>
            </a:r>
            <a:r>
              <a:rPr kumimoji="0" lang="en-US" sz="2000" b="0" i="0" u="sng" strike="noStrike" kern="0" cap="none" spc="0" normalizeH="0" baseline="0" noProof="0" dirty="0">
                <a:ln>
                  <a:noFill/>
                </a:ln>
                <a:solidFill>
                  <a:srgbClr val="000000"/>
                </a:solidFill>
                <a:effectLst/>
                <a:uLnTx/>
                <a:uFillTx/>
                <a:latin typeface="Calibri"/>
                <a:ea typeface="+mn-ea"/>
                <a:cs typeface="Calibri"/>
              </a:rPr>
              <a:t>Quantum Technologies for Remote Sensing</a:t>
            </a:r>
            <a:r>
              <a:rPr kumimoji="0" lang="en-US" sz="2000" b="0" i="0" strike="noStrike" kern="0" cap="none" spc="0" normalizeH="0" baseline="0" noProof="0" dirty="0">
                <a:ln>
                  <a:noFill/>
                </a:ln>
                <a:solidFill>
                  <a:srgbClr val="000000"/>
                </a:solidFill>
                <a:effectLst/>
                <a:uLnTx/>
                <a:uFillTx/>
                <a:latin typeface="Calibri"/>
                <a:ea typeface="+mn-ea"/>
                <a:cs typeface="Calibri"/>
              </a:rPr>
              <a:t> </a:t>
            </a:r>
            <a:r>
              <a:rPr kumimoji="0" lang="en-US" sz="2000" b="0" i="0" u="none" strike="noStrike" kern="0" cap="none" spc="0" normalizeH="0" baseline="0" noProof="0" dirty="0">
                <a:ln>
                  <a:noFill/>
                </a:ln>
                <a:solidFill>
                  <a:srgbClr val="000000"/>
                </a:solidFill>
                <a:effectLst/>
                <a:uLnTx/>
                <a:uFillTx/>
                <a:latin typeface="Calibri"/>
                <a:ea typeface="+mn-ea"/>
                <a:cs typeface="Calibri"/>
              </a:rPr>
              <a:t>topic</a:t>
            </a: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2000" kern="0" dirty="0">
                <a:solidFill>
                  <a:srgbClr val="000000"/>
                </a:solidFill>
                <a:latin typeface="Calibri"/>
                <a:cs typeface="Calibri"/>
              </a:rPr>
              <a:t>Goal: </a:t>
            </a:r>
          </a:p>
          <a:p>
            <a:pPr marL="972820" lvl="2" indent="-285750" eaLnBrk="0" fontAlgn="base" hangingPunct="0">
              <a:spcAft>
                <a:spcPct val="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ea typeface="+mn-ea"/>
                <a:cs typeface="Calibri"/>
              </a:rPr>
              <a:t>Develop quantum-based technologies that can improve NASA’s science investigations, and to perform research and development that will result in a path toward their advancement for remote sensing space instruments.</a:t>
            </a:r>
          </a:p>
          <a:p>
            <a:pPr marL="972820" lvl="2" indent="-285750" eaLnBrk="0" fontAlgn="base" hangingPunct="0">
              <a:spcAft>
                <a:spcPct val="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a:ea typeface="+mn-ea"/>
                <a:cs typeface="Calibri"/>
              </a:rPr>
              <a:t>Develop a quantum sensor system to TRL 2-3 for sensor(s) and/or instrument(s) for space-based operation for future Earth Science needs as described in the 2017 Earth Science Decadal Survey</a:t>
            </a:r>
          </a:p>
        </p:txBody>
      </p:sp>
      <p:sp>
        <p:nvSpPr>
          <p:cNvPr id="41" name="Rectangle 25">
            <a:extLst>
              <a:ext uri="{FF2B5EF4-FFF2-40B4-BE49-F238E27FC236}">
                <a16:creationId xmlns:a16="http://schemas.microsoft.com/office/drawing/2014/main" id="{5E133A38-9E57-402E-9FE4-530991A85342}"/>
              </a:ext>
            </a:extLst>
          </p:cNvPr>
          <p:cNvSpPr txBox="1">
            <a:spLocks noChangeArrowheads="1"/>
          </p:cNvSpPr>
          <p:nvPr/>
        </p:nvSpPr>
        <p:spPr>
          <a:xfrm>
            <a:off x="0" y="-3628"/>
            <a:ext cx="12192000" cy="644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rPr>
              <a:t>Space Technology Research Grants (STRG) </a:t>
            </a:r>
            <a:r>
              <a:rPr lang="en-US" sz="2400" b="1" dirty="0">
                <a:solidFill>
                  <a:srgbClr val="FFFFFF"/>
                </a:solidFill>
                <a:latin typeface="Calibri" panose="020F0502020204030204"/>
                <a:cs typeface="Calibri" panose="020F0502020204030204" pitchFamily="34" charset="0"/>
              </a:rPr>
              <a:t>- Quantum Technologies for Remote Sensing</a:t>
            </a:r>
          </a:p>
        </p:txBody>
      </p:sp>
      <p:pic>
        <p:nvPicPr>
          <p:cNvPr id="3" name="Picture 2">
            <a:extLst>
              <a:ext uri="{FF2B5EF4-FFF2-40B4-BE49-F238E27FC236}">
                <a16:creationId xmlns:a16="http://schemas.microsoft.com/office/drawing/2014/main" id="{CE775C9A-DBD5-864C-4DEB-7A35C209EE4F}"/>
              </a:ext>
            </a:extLst>
          </p:cNvPr>
          <p:cNvPicPr>
            <a:picLocks noChangeAspect="1"/>
          </p:cNvPicPr>
          <p:nvPr/>
        </p:nvPicPr>
        <p:blipFill rotWithShape="1">
          <a:blip r:embed="rId3"/>
          <a:srcRect r="45193" b="17557"/>
          <a:stretch/>
        </p:blipFill>
        <p:spPr>
          <a:xfrm>
            <a:off x="8700117" y="1605305"/>
            <a:ext cx="3491883" cy="5252696"/>
          </a:xfrm>
          <a:prstGeom prst="rect">
            <a:avLst/>
          </a:prstGeom>
        </p:spPr>
      </p:pic>
      <p:sp>
        <p:nvSpPr>
          <p:cNvPr id="4" name="TextBox 3">
            <a:extLst>
              <a:ext uri="{FF2B5EF4-FFF2-40B4-BE49-F238E27FC236}">
                <a16:creationId xmlns:a16="http://schemas.microsoft.com/office/drawing/2014/main" id="{A4505489-AE6A-F1C0-52E4-F883EB2D35FD}"/>
              </a:ext>
            </a:extLst>
          </p:cNvPr>
          <p:cNvSpPr txBox="1">
            <a:spLocks noChangeAspect="1"/>
          </p:cNvSpPr>
          <p:nvPr/>
        </p:nvSpPr>
        <p:spPr>
          <a:xfrm>
            <a:off x="-5813" y="3083934"/>
            <a:ext cx="8812462" cy="4354711"/>
          </a:xfrm>
          <a:prstGeom prst="roundRect">
            <a:avLst>
              <a:gd name="adj" fmla="val 5089"/>
            </a:avLst>
          </a:prstGeom>
          <a:noFill/>
          <a:ln w="28575">
            <a:noFill/>
          </a:ln>
        </p:spPr>
        <p:txBody>
          <a:bodyPr wrap="square" lIns="91440" tIns="45720" rIns="91440" bIns="45720" rtlCol="0" anchor="t">
            <a:spAutoFit/>
          </a:bodyPr>
          <a:lstStyle/>
          <a:p>
            <a:pPr eaLnBrk="0" fontAlgn="base" hangingPunct="0">
              <a:spcBef>
                <a:spcPts val="600"/>
              </a:spcBef>
              <a:spcAft>
                <a:spcPct val="0"/>
              </a:spcAft>
              <a:buSzPct val="100000"/>
              <a:defRPr/>
            </a:pPr>
            <a:endParaRPr kumimoji="0" lang="en-US" sz="2000" b="0" i="0" u="none" strike="noStrike" kern="0" cap="none" spc="0" normalizeH="0" baseline="0" noProof="0" dirty="0">
              <a:ln>
                <a:noFill/>
              </a:ln>
              <a:solidFill>
                <a:srgbClr val="000000"/>
              </a:solidFill>
              <a:effectLst/>
              <a:uLnTx/>
              <a:uFillTx/>
              <a:latin typeface="Calibri"/>
              <a:ea typeface="+mn-ea"/>
              <a:cs typeface="Calibri"/>
            </a:endParaRPr>
          </a:p>
          <a:p>
            <a:pPr eaLnBrk="0" fontAlgn="base" hangingPunct="0">
              <a:spcBef>
                <a:spcPts val="600"/>
              </a:spcBef>
              <a:spcAft>
                <a:spcPct val="0"/>
              </a:spcAft>
              <a:buSzPct val="100000"/>
              <a:defRPr/>
            </a:pPr>
            <a:r>
              <a:rPr lang="en-US" sz="2400" b="1" u="none" strike="noStrike" kern="0" cap="none" spc="0" normalizeH="0" baseline="0" noProof="0" dirty="0">
                <a:ln>
                  <a:noFill/>
                </a:ln>
                <a:solidFill>
                  <a:srgbClr val="0000FF"/>
                </a:solidFill>
                <a:effectLst/>
                <a:uLnTx/>
                <a:uFillTx/>
                <a:latin typeface="Calibri"/>
                <a:cs typeface="Calibri"/>
              </a:rPr>
              <a:t>Award</a:t>
            </a:r>
            <a:r>
              <a:rPr lang="en-US" sz="2400" b="1" kern="0" dirty="0">
                <a:solidFill>
                  <a:srgbClr val="0000FF"/>
                </a:solidFill>
                <a:latin typeface="Calibri"/>
                <a:cs typeface="Calibri"/>
              </a:rPr>
              <a:t>:</a:t>
            </a:r>
            <a:endParaRPr lang="en-US" sz="2000" b="1" u="none" strike="noStrike" kern="0" cap="none" spc="0" normalizeH="0" baseline="0" noProof="0" dirty="0">
              <a:ln>
                <a:noFill/>
              </a:ln>
              <a:solidFill>
                <a:srgbClr val="00B050"/>
              </a:solidFill>
              <a:effectLst/>
              <a:uLnTx/>
              <a:uFillTx/>
              <a:latin typeface="Calibri"/>
              <a:cs typeface="Calibri" panose="020F0502020204030204" pitchFamily="34" charset="0"/>
            </a:endParaRPr>
          </a:p>
          <a:p>
            <a:pPr marL="51562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2000" dirty="0">
                <a:solidFill>
                  <a:srgbClr val="1B1B1B"/>
                </a:solidFill>
                <a:latin typeface="Public Sans Web"/>
              </a:rPr>
              <a:t>The University of Texas at Austin, Dr. Srinivas </a:t>
            </a:r>
            <a:r>
              <a:rPr lang="en-US" sz="2000" dirty="0" err="1">
                <a:solidFill>
                  <a:srgbClr val="1B1B1B"/>
                </a:solidFill>
                <a:latin typeface="Public Sans Web"/>
              </a:rPr>
              <a:t>Bettadpur</a:t>
            </a:r>
            <a:r>
              <a:rPr lang="en-US" sz="2000" dirty="0">
                <a:solidFill>
                  <a:srgbClr val="1B1B1B"/>
                </a:solidFill>
                <a:latin typeface="Public Sans Web"/>
              </a:rPr>
              <a:t>, will lead the </a:t>
            </a:r>
            <a:r>
              <a:rPr lang="en-US" sz="2000" u="sng" dirty="0">
                <a:solidFill>
                  <a:srgbClr val="1B1B1B"/>
                </a:solidFill>
                <a:latin typeface="Public Sans Web"/>
              </a:rPr>
              <a:t>Quantum Pathways Institute</a:t>
            </a:r>
          </a:p>
          <a:p>
            <a:pPr marL="515620" lvl="1" indent="-285750" eaLnBrk="0" fontAlgn="base" hangingPunct="0">
              <a:spcAft>
                <a:spcPct val="0"/>
              </a:spcAft>
              <a:buFont typeface="Arial" panose="020B0604020202020204" pitchFamily="34" charset="0"/>
              <a:buChar char="•"/>
              <a:defRPr/>
            </a:pPr>
            <a:r>
              <a:rPr lang="en-US" sz="2000" dirty="0">
                <a:solidFill>
                  <a:srgbClr val="1B1B1B"/>
                </a:solidFill>
                <a:latin typeface="Public Sans Web"/>
              </a:rPr>
              <a:t>Partners include University of Colorado Boulder; University of California, Santa Barbara; California Institute of Technology; and the National Institute of Standards and Technology</a:t>
            </a:r>
          </a:p>
          <a:p>
            <a:pPr marL="515620" lvl="1" indent="-285750" eaLnBrk="0" fontAlgn="base" hangingPunct="0">
              <a:spcAft>
                <a:spcPct val="0"/>
              </a:spcAft>
              <a:buFont typeface="Arial" panose="020B0604020202020204" pitchFamily="34" charset="0"/>
              <a:buChar char="•"/>
              <a:defRPr/>
            </a:pPr>
            <a:r>
              <a:rPr lang="en-US" sz="2000" dirty="0">
                <a:solidFill>
                  <a:srgbClr val="1B1B1B"/>
                </a:solidFill>
                <a:latin typeface="Public Sans Web"/>
              </a:rPr>
              <a:t>The institute will work to further advance the physics underlying quantum sensors, design how these sensors could be built for space missions and understand how mission design and systems engineering would need to adapt to accommodate this new technology</a:t>
            </a:r>
          </a:p>
          <a:p>
            <a:br>
              <a:rPr lang="en-US" sz="2000" dirty="0"/>
            </a:br>
            <a:endParaRPr lang="en-US" sz="2000" dirty="0">
              <a:solidFill>
                <a:srgbClr val="1B1B1B"/>
              </a:solidFill>
              <a:latin typeface="Public Sans Web"/>
            </a:endParaRPr>
          </a:p>
        </p:txBody>
      </p:sp>
    </p:spTree>
    <p:extLst>
      <p:ext uri="{BB962C8B-B14F-4D97-AF65-F5344CB8AC3E}">
        <p14:creationId xmlns:p14="http://schemas.microsoft.com/office/powerpoint/2010/main" val="194660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a:extLst>
              <a:ext uri="{FF2B5EF4-FFF2-40B4-BE49-F238E27FC236}">
                <a16:creationId xmlns:a16="http://schemas.microsoft.com/office/drawing/2014/main" id="{3ECFBCE7-44DA-4968-ABAA-18E8C4426031}"/>
              </a:ext>
            </a:extLst>
          </p:cNvPr>
          <p:cNvSpPr txBox="1">
            <a:spLocks noChangeArrowheads="1"/>
          </p:cNvSpPr>
          <p:nvPr/>
        </p:nvSpPr>
        <p:spPr>
          <a:xfrm>
            <a:off x="0" y="-3628"/>
            <a:ext cx="12192000" cy="644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rPr>
              <a:t>SBIR Ignite</a:t>
            </a:r>
            <a:endParaRPr kumimoji="0" lang="en-US" sz="2800" b="1" i="1"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endParaRPr>
          </a:p>
        </p:txBody>
      </p:sp>
      <p:sp>
        <p:nvSpPr>
          <p:cNvPr id="2" name="Content Placeholder 1">
            <a:extLst>
              <a:ext uri="{FF2B5EF4-FFF2-40B4-BE49-F238E27FC236}">
                <a16:creationId xmlns:a16="http://schemas.microsoft.com/office/drawing/2014/main" id="{CFB3F95B-DEF9-49C2-EBDB-8F3D8E1FC5EE}"/>
              </a:ext>
            </a:extLst>
          </p:cNvPr>
          <p:cNvSpPr txBox="1">
            <a:spLocks/>
          </p:cNvSpPr>
          <p:nvPr/>
        </p:nvSpPr>
        <p:spPr>
          <a:xfrm>
            <a:off x="6803590" y="683331"/>
            <a:ext cx="5220243" cy="3552337"/>
          </a:xfrm>
          <a:prstGeom prst="snip2DiagRect">
            <a:avLst>
              <a:gd name="adj1" fmla="val 0"/>
              <a:gd name="adj2" fmla="val 11247"/>
            </a:avLst>
          </a:prstGeom>
          <a:solidFill>
            <a:schemeClr val="accent1">
              <a:lumMod val="7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u="sng" dirty="0">
                <a:solidFill>
                  <a:schemeClr val="bg1"/>
                </a:solidFill>
                <a:cs typeface="Arial"/>
              </a:rPr>
              <a:t>Planned solicitation release: August 2024</a:t>
            </a:r>
          </a:p>
          <a:p>
            <a:pPr marL="285750" indent="-285750">
              <a:lnSpc>
                <a:spcPct val="100000"/>
              </a:lnSpc>
            </a:pPr>
            <a:r>
              <a:rPr lang="en-US" sz="2000" dirty="0">
                <a:solidFill>
                  <a:schemeClr val="bg1"/>
                </a:solidFill>
                <a:cs typeface="Arial"/>
              </a:rPr>
              <a:t>Phase I award - $150k</a:t>
            </a:r>
          </a:p>
          <a:p>
            <a:pPr marL="285750" indent="-285750">
              <a:lnSpc>
                <a:spcPct val="100000"/>
              </a:lnSpc>
            </a:pPr>
            <a:r>
              <a:rPr lang="en-US" sz="2000" dirty="0">
                <a:solidFill>
                  <a:schemeClr val="bg1"/>
                </a:solidFill>
                <a:cs typeface="Arial"/>
              </a:rPr>
              <a:t>Phase II award - $850k</a:t>
            </a:r>
          </a:p>
          <a:p>
            <a:pPr marL="285750" indent="-285750">
              <a:lnSpc>
                <a:spcPct val="100000"/>
              </a:lnSpc>
            </a:pPr>
            <a:r>
              <a:rPr lang="en-US" sz="2000" dirty="0">
                <a:solidFill>
                  <a:schemeClr val="bg1"/>
                </a:solidFill>
                <a:cs typeface="Arial"/>
              </a:rPr>
              <a:t>Submission includes</a:t>
            </a:r>
          </a:p>
          <a:p>
            <a:pPr marL="742950" lvl="1" indent="-285750">
              <a:lnSpc>
                <a:spcPct val="100000"/>
              </a:lnSpc>
            </a:pPr>
            <a:r>
              <a:rPr lang="en-US" sz="2000" dirty="0">
                <a:solidFill>
                  <a:schemeClr val="bg1"/>
                </a:solidFill>
                <a:cs typeface="Arial"/>
              </a:rPr>
              <a:t>15-page Slide Deck</a:t>
            </a:r>
          </a:p>
          <a:p>
            <a:pPr marL="742950" lvl="1" indent="-285750">
              <a:lnSpc>
                <a:spcPct val="100000"/>
              </a:lnSpc>
            </a:pPr>
            <a:r>
              <a:rPr lang="en-US" sz="2000" dirty="0">
                <a:solidFill>
                  <a:schemeClr val="bg1"/>
                </a:solidFill>
                <a:cs typeface="Arial"/>
              </a:rPr>
              <a:t>7-page White Paper</a:t>
            </a:r>
          </a:p>
          <a:p>
            <a:pPr marL="285750" indent="-285750">
              <a:lnSpc>
                <a:spcPct val="100000"/>
              </a:lnSpc>
            </a:pPr>
            <a:r>
              <a:rPr lang="en-US" sz="2000" dirty="0">
                <a:solidFill>
                  <a:schemeClr val="bg1"/>
                </a:solidFill>
                <a:cs typeface="Arial"/>
              </a:rPr>
              <a:t>Selected proposal to present a Pitch before final selection</a:t>
            </a:r>
          </a:p>
        </p:txBody>
      </p:sp>
      <p:sp>
        <p:nvSpPr>
          <p:cNvPr id="6" name="Content Placeholder 7">
            <a:extLst>
              <a:ext uri="{FF2B5EF4-FFF2-40B4-BE49-F238E27FC236}">
                <a16:creationId xmlns:a16="http://schemas.microsoft.com/office/drawing/2014/main" id="{5C784F37-AB97-E08A-0CC4-73FBCF15DC28}"/>
              </a:ext>
            </a:extLst>
          </p:cNvPr>
          <p:cNvSpPr txBox="1">
            <a:spLocks/>
          </p:cNvSpPr>
          <p:nvPr/>
        </p:nvSpPr>
        <p:spPr>
          <a:xfrm>
            <a:off x="87479" y="641095"/>
            <a:ext cx="6716111" cy="6295733"/>
          </a:xfrm>
          <a:prstGeom prst="snip2DiagRect">
            <a:avLst>
              <a:gd name="adj1" fmla="val 0"/>
              <a:gd name="adj2" fmla="val 5904"/>
            </a:avLst>
          </a:prstGeom>
          <a:noFill/>
          <a:ln>
            <a:noFill/>
          </a:ln>
        </p:spPr>
        <p:txBody>
          <a:bodyPr>
            <a:noAutofit/>
          </a:bodyPr>
          <a:lstStyle>
            <a:defPPr>
              <a:defRPr lang="en-US"/>
            </a:defPPr>
            <a:lvl1pPr marL="285750" indent="-285750">
              <a:lnSpc>
                <a:spcPct val="100000"/>
              </a:lnSpc>
              <a:spcBef>
                <a:spcPts val="1000"/>
              </a:spcBef>
              <a:buFont typeface="Arial" panose="020B0604020202020204" pitchFamily="34" charset="0"/>
              <a:buChar char="•"/>
              <a:defRPr>
                <a:solidFill>
                  <a:schemeClr val="bg1"/>
                </a:solidFill>
                <a:cs typeface="Arial"/>
              </a:defRPr>
            </a:lvl1pPr>
            <a:lvl2pPr marL="742950" lvl="1" indent="-285750">
              <a:lnSpc>
                <a:spcPct val="100000"/>
              </a:lnSpc>
              <a:spcBef>
                <a:spcPts val="500"/>
              </a:spcBef>
              <a:buFont typeface="Arial" panose="020B0604020202020204" pitchFamily="34" charset="0"/>
              <a:buChar char="•"/>
              <a:defRPr>
                <a:solidFill>
                  <a:schemeClr val="bg1"/>
                </a:solidFill>
                <a:cs typeface="Arial"/>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100" b="1" u="sng" dirty="0">
                <a:solidFill>
                  <a:sysClr val="windowText" lastClr="000000"/>
                </a:solidFill>
                <a:cs typeface="+mn-cs"/>
              </a:rPr>
              <a:t>Key Differences from the SBIR Mainline Solicitation</a:t>
            </a:r>
          </a:p>
          <a:p>
            <a:pPr lvl="1"/>
            <a:r>
              <a:rPr lang="en-US" sz="2100" i="1" u="sng" dirty="0">
                <a:solidFill>
                  <a:sysClr val="windowText" lastClr="000000"/>
                </a:solidFill>
                <a:cs typeface="+mn-cs"/>
              </a:rPr>
              <a:t>Commercialization</a:t>
            </a:r>
            <a:r>
              <a:rPr lang="en-US" sz="2100" dirty="0">
                <a:solidFill>
                  <a:sysClr val="windowText" lastClr="000000"/>
                </a:solidFill>
                <a:cs typeface="+mn-cs"/>
              </a:rPr>
              <a:t>: </a:t>
            </a:r>
            <a:r>
              <a:rPr lang="en-US" sz="2100" dirty="0">
                <a:solidFill>
                  <a:sysClr val="windowText" lastClr="000000"/>
                </a:solidFill>
              </a:rPr>
              <a:t>Seeks tech that will stimulate the market and for which NASA is not the primary customer.</a:t>
            </a:r>
          </a:p>
          <a:p>
            <a:pPr lvl="1"/>
            <a:r>
              <a:rPr lang="en-US" sz="2100" i="1" u="sng" dirty="0">
                <a:solidFill>
                  <a:sysClr val="windowText" lastClr="000000"/>
                </a:solidFill>
                <a:cs typeface="+mn-cs"/>
              </a:rPr>
              <a:t>Engagement</a:t>
            </a:r>
            <a:r>
              <a:rPr lang="en-US" sz="2100" dirty="0">
                <a:solidFill>
                  <a:sysClr val="windowText" lastClr="000000"/>
                </a:solidFill>
                <a:cs typeface="+mn-cs"/>
              </a:rPr>
              <a:t>: </a:t>
            </a:r>
            <a:r>
              <a:rPr lang="en-US" sz="2100" dirty="0">
                <a:solidFill>
                  <a:sysClr val="windowText" lastClr="000000"/>
                </a:solidFill>
              </a:rPr>
              <a:t>Includes direct engagement with a panel of experts for down-selected companies.</a:t>
            </a:r>
          </a:p>
          <a:p>
            <a:pPr lvl="1"/>
            <a:r>
              <a:rPr lang="en-US" sz="2100" i="1" u="sng" dirty="0">
                <a:solidFill>
                  <a:sysClr val="windowText" lastClr="000000"/>
                </a:solidFill>
                <a:cs typeface="+mn-cs"/>
              </a:rPr>
              <a:t>Topics</a:t>
            </a:r>
            <a:r>
              <a:rPr lang="en-US" sz="2100" dirty="0">
                <a:solidFill>
                  <a:sysClr val="windowText" lastClr="000000"/>
                </a:solidFill>
                <a:cs typeface="+mn-cs"/>
              </a:rPr>
              <a:t>: </a:t>
            </a:r>
            <a:r>
              <a:rPr lang="en-US" sz="2100" dirty="0">
                <a:solidFill>
                  <a:sysClr val="windowText" lastClr="000000"/>
                </a:solidFill>
              </a:rPr>
              <a:t>Features a select few topics relevant to emerging commercial markets in aerospace.</a:t>
            </a:r>
          </a:p>
          <a:p>
            <a:pPr lvl="1"/>
            <a:r>
              <a:rPr lang="en-US" sz="2100" i="1" u="sng" dirty="0">
                <a:solidFill>
                  <a:sysClr val="windowText" lastClr="000000"/>
                </a:solidFill>
                <a:cs typeface="+mn-cs"/>
              </a:rPr>
              <a:t>Less Prescriptive Solicitation</a:t>
            </a:r>
            <a:r>
              <a:rPr lang="en-US" sz="2100" dirty="0">
                <a:solidFill>
                  <a:sysClr val="windowText" lastClr="000000"/>
                </a:solidFill>
                <a:cs typeface="+mn-cs"/>
              </a:rPr>
              <a:t>: </a:t>
            </a:r>
            <a:r>
              <a:rPr lang="en-US" sz="2100" dirty="0">
                <a:solidFill>
                  <a:sysClr val="windowText" lastClr="000000"/>
                </a:solidFill>
              </a:rPr>
              <a:t>Encourages companies to maintain their go-to-market strategies</a:t>
            </a:r>
          </a:p>
          <a:p>
            <a:pPr lvl="1"/>
            <a:r>
              <a:rPr lang="en-US" sz="2100" i="1" u="sng" dirty="0">
                <a:solidFill>
                  <a:sysClr val="windowText" lastClr="000000"/>
                </a:solidFill>
                <a:cs typeface="+mn-cs"/>
              </a:rPr>
              <a:t>Shorter Proposal</a:t>
            </a:r>
            <a:r>
              <a:rPr lang="en-US" sz="2100" dirty="0">
                <a:solidFill>
                  <a:sysClr val="windowText" lastClr="000000"/>
                </a:solidFill>
                <a:cs typeface="+mn-cs"/>
              </a:rPr>
              <a:t>:</a:t>
            </a:r>
            <a:r>
              <a:rPr lang="en-US" sz="2100" dirty="0">
                <a:solidFill>
                  <a:sysClr val="windowText" lastClr="000000"/>
                </a:solidFill>
              </a:rPr>
              <a:t> Requires a short proposal and a slide deck in response to the solicitation</a:t>
            </a:r>
          </a:p>
          <a:p>
            <a:pPr lvl="1"/>
            <a:r>
              <a:rPr lang="en-US" sz="2100" i="1" u="sng" dirty="0">
                <a:solidFill>
                  <a:sysClr val="windowText" lastClr="000000"/>
                </a:solidFill>
                <a:cs typeface="+mn-cs"/>
              </a:rPr>
              <a:t>Accelerated Award Schedule</a:t>
            </a:r>
            <a:r>
              <a:rPr lang="en-US" sz="2100" dirty="0">
                <a:solidFill>
                  <a:sysClr val="windowText" lastClr="000000"/>
                </a:solidFill>
                <a:cs typeface="+mn-cs"/>
              </a:rPr>
              <a:t>: </a:t>
            </a:r>
            <a:r>
              <a:rPr lang="en-US" sz="2100" dirty="0">
                <a:solidFill>
                  <a:sysClr val="windowText" lastClr="000000"/>
                </a:solidFill>
              </a:rPr>
              <a:t>Phase II proposal due earlier in the Phase I period, allowing Phase II awards to be made faster</a:t>
            </a:r>
          </a:p>
        </p:txBody>
      </p:sp>
      <p:pic>
        <p:nvPicPr>
          <p:cNvPr id="1028" name="Picture 4" descr="Technology - NASA">
            <a:extLst>
              <a:ext uri="{FF2B5EF4-FFF2-40B4-BE49-F238E27FC236}">
                <a16:creationId xmlns:a16="http://schemas.microsoft.com/office/drawing/2014/main" id="{1B0A8762-EC69-4066-E5D5-59C72DCA6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66439"/>
          <a:stretch/>
        </p:blipFill>
        <p:spPr bwMode="auto">
          <a:xfrm>
            <a:off x="6957615" y="4277905"/>
            <a:ext cx="5045197" cy="25800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3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temperatures map">
            <a:extLst>
              <a:ext uri="{FF2B5EF4-FFF2-40B4-BE49-F238E27FC236}">
                <a16:creationId xmlns:a16="http://schemas.microsoft.com/office/drawing/2014/main" id="{B3CD8F19-A47D-9E5B-7A48-B9BCCD69D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460"/>
            <a:ext cx="12192000" cy="5697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A40D49-9C92-D638-6CDE-9A05B30F0288}"/>
              </a:ext>
            </a:extLst>
          </p:cNvPr>
          <p:cNvSpPr/>
          <p:nvPr/>
        </p:nvSpPr>
        <p:spPr>
          <a:xfrm>
            <a:off x="0" y="1545132"/>
            <a:ext cx="12192000" cy="6137930"/>
          </a:xfrm>
          <a:prstGeom prst="rect">
            <a:avLst/>
          </a:prstGeom>
          <a:gradFill>
            <a:gsLst>
              <a:gs pos="17000">
                <a:schemeClr val="bg1"/>
              </a:gs>
              <a:gs pos="100000">
                <a:schemeClr val="bg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5">
            <a:extLst>
              <a:ext uri="{FF2B5EF4-FFF2-40B4-BE49-F238E27FC236}">
                <a16:creationId xmlns:a16="http://schemas.microsoft.com/office/drawing/2014/main" id="{3ECFBCE7-44DA-4968-ABAA-18E8C4426031}"/>
              </a:ext>
            </a:extLst>
          </p:cNvPr>
          <p:cNvSpPr txBox="1">
            <a:spLocks noChangeArrowheads="1"/>
          </p:cNvSpPr>
          <p:nvPr/>
        </p:nvSpPr>
        <p:spPr>
          <a:xfrm>
            <a:off x="0" y="-3628"/>
            <a:ext cx="12192000" cy="644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rPr>
              <a:t>SBIR Ignite</a:t>
            </a:r>
            <a:endParaRPr kumimoji="0" lang="en-US" sz="2800" b="1" i="1"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endParaRPr>
          </a:p>
        </p:txBody>
      </p:sp>
      <p:sp>
        <p:nvSpPr>
          <p:cNvPr id="5" name="Content Placeholder 7">
            <a:extLst>
              <a:ext uri="{FF2B5EF4-FFF2-40B4-BE49-F238E27FC236}">
                <a16:creationId xmlns:a16="http://schemas.microsoft.com/office/drawing/2014/main" id="{17FD61D1-0D6A-7043-2394-EF0E71E8FB3F}"/>
              </a:ext>
            </a:extLst>
          </p:cNvPr>
          <p:cNvSpPr txBox="1">
            <a:spLocks/>
          </p:cNvSpPr>
          <p:nvPr/>
        </p:nvSpPr>
        <p:spPr>
          <a:xfrm>
            <a:off x="44390" y="726770"/>
            <a:ext cx="12100264" cy="270222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Recent SBIR Ignite topics in collaboration with NASA Science Mission Directorate:</a:t>
            </a:r>
          </a:p>
          <a:p>
            <a:pPr marL="285750" indent="-285750"/>
            <a:r>
              <a:rPr lang="en-US" sz="2400" u="sng" dirty="0"/>
              <a:t>2022</a:t>
            </a:r>
            <a:r>
              <a:rPr lang="en-US" sz="2400" dirty="0"/>
              <a:t>: Technologies Using NASA Data to Foster Climate Resilience</a:t>
            </a:r>
          </a:p>
          <a:p>
            <a:pPr lvl="1"/>
            <a:r>
              <a:rPr lang="en-US" sz="2000" b="1" i="0" dirty="0" err="1">
                <a:solidFill>
                  <a:srgbClr val="1B1B1B"/>
                </a:solidFill>
                <a:effectLst/>
                <a:latin typeface="Public Sans Web"/>
              </a:rPr>
              <a:t>StormImpact</a:t>
            </a:r>
            <a:r>
              <a:rPr lang="en-US" sz="2000" b="1" i="0" dirty="0">
                <a:solidFill>
                  <a:srgbClr val="1B1B1B"/>
                </a:solidFill>
                <a:effectLst/>
                <a:latin typeface="Public Sans Web"/>
              </a:rPr>
              <a:t> Inc., Dublin, Ohio</a:t>
            </a:r>
            <a:r>
              <a:rPr lang="en-US" sz="2000" b="0" i="0" dirty="0">
                <a:solidFill>
                  <a:srgbClr val="1B1B1B"/>
                </a:solidFill>
                <a:effectLst/>
                <a:latin typeface="Public Sans Web"/>
              </a:rPr>
              <a:t>: Optimizing vegetation management to improve the resilience of the electrical power system to extreme weather</a:t>
            </a:r>
          </a:p>
          <a:p>
            <a:pPr lvl="1"/>
            <a:r>
              <a:rPr lang="en-US" sz="2000" b="1" i="0" dirty="0" err="1">
                <a:solidFill>
                  <a:srgbClr val="1B1B1B"/>
                </a:solidFill>
                <a:effectLst/>
                <a:latin typeface="Public Sans Web"/>
              </a:rPr>
              <a:t>Terrafuse</a:t>
            </a:r>
            <a:r>
              <a:rPr lang="en-US" sz="2000" b="1" i="0" dirty="0">
                <a:solidFill>
                  <a:srgbClr val="1B1B1B"/>
                </a:solidFill>
                <a:effectLst/>
                <a:latin typeface="Public Sans Web"/>
              </a:rPr>
              <a:t>, Inc., Pleasanton, California</a:t>
            </a:r>
            <a:r>
              <a:rPr lang="en-US" sz="2000" b="0" i="0" dirty="0">
                <a:solidFill>
                  <a:srgbClr val="1B1B1B"/>
                </a:solidFill>
                <a:effectLst/>
                <a:latin typeface="Public Sans Web"/>
              </a:rPr>
              <a:t>: Wildfire Mitigation through Explainable Risk Predictions</a:t>
            </a:r>
            <a:endParaRPr lang="en-US" sz="4800" dirty="0"/>
          </a:p>
          <a:p>
            <a:pPr marL="285750" indent="-285750"/>
            <a:r>
              <a:rPr lang="en-US" sz="2400" u="sng" dirty="0"/>
              <a:t>2023</a:t>
            </a:r>
            <a:r>
              <a:rPr lang="en-US" sz="2400" dirty="0"/>
              <a:t>: Earth Science Decision Support Tools with a Focus on the Mitigation of Climate Change Impacts in the areas of Wildfires and Water Management</a:t>
            </a:r>
          </a:p>
        </p:txBody>
      </p:sp>
    </p:spTree>
    <p:extLst>
      <p:ext uri="{BB962C8B-B14F-4D97-AF65-F5344CB8AC3E}">
        <p14:creationId xmlns:p14="http://schemas.microsoft.com/office/powerpoint/2010/main" val="422201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29612" y="5465171"/>
            <a:ext cx="2227384" cy="36933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Calibri"/>
              </a:rPr>
              <a:t>January 19, 2021 </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6421475" y="1313204"/>
            <a:ext cx="4443658"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STMD Monthly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Space Technology </a:t>
            </a:r>
            <a:b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Research Grants Program</a:t>
            </a:r>
            <a:endPar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6421475" y="3100887"/>
            <a:ext cx="4443658" cy="1938992"/>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Program Executive:</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Claudia Meyer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Presented by:</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Jerry Niemczura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Calibri"/>
              </a:rPr>
              <a:t>Jan Rogers</a:t>
            </a:r>
          </a:p>
        </p:txBody>
      </p:sp>
      <p:sp>
        <p:nvSpPr>
          <p:cNvPr id="6" name="TextBox 5">
            <a:extLst>
              <a:ext uri="{FF2B5EF4-FFF2-40B4-BE49-F238E27FC236}">
                <a16:creationId xmlns:a16="http://schemas.microsoft.com/office/drawing/2014/main" id="{4B032586-23BB-44D6-9CCE-7F75009701C9}"/>
              </a:ext>
            </a:extLst>
          </p:cNvPr>
          <p:cNvSpPr txBox="1"/>
          <p:nvPr/>
        </p:nvSpPr>
        <p:spPr>
          <a:xfrm>
            <a:off x="4572000" y="914400"/>
            <a:ext cx="4368800" cy="307777"/>
          </a:xfrm>
          <a:prstGeom prst="rect">
            <a:avLst/>
          </a:prstGeom>
          <a:noFill/>
        </p:spPr>
        <p:txBody>
          <a:bodyPr wrap="square" numCol="1" rtlCol="0">
            <a:spAutoFit/>
          </a:bodyPr>
          <a:lstStyle/>
          <a:p>
            <a:pPr marL="411480" marR="0" lvl="1" indent="-227013"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a:ln>
                <a:noFill/>
              </a:ln>
              <a:solidFill>
                <a:prstClr val="white">
                  <a:lumMod val="10000"/>
                </a:prstClr>
              </a:solidFill>
              <a:effectLst/>
              <a:uLnTx/>
              <a:uFillTx/>
              <a:latin typeface="Calibri"/>
              <a:ea typeface="MS PGothic" pitchFamily="34" charset="-128"/>
              <a:cs typeface="Arial"/>
            </a:endParaRPr>
          </a:p>
        </p:txBody>
      </p:sp>
      <p:sp>
        <p:nvSpPr>
          <p:cNvPr id="7" name="TextBox 6">
            <a:extLst>
              <a:ext uri="{FF2B5EF4-FFF2-40B4-BE49-F238E27FC236}">
                <a16:creationId xmlns:a16="http://schemas.microsoft.com/office/drawing/2014/main" id="{753FF469-9A91-4632-AAD5-85AEF19F8586}"/>
              </a:ext>
            </a:extLst>
          </p:cNvPr>
          <p:cNvSpPr txBox="1"/>
          <p:nvPr/>
        </p:nvSpPr>
        <p:spPr>
          <a:xfrm>
            <a:off x="4572000" y="914400"/>
            <a:ext cx="4368800" cy="307777"/>
          </a:xfrm>
          <a:prstGeom prst="rect">
            <a:avLst/>
          </a:prstGeom>
          <a:noFill/>
        </p:spPr>
        <p:txBody>
          <a:bodyPr wrap="square" numCol="1" rtlCol="0">
            <a:spAutoFit/>
          </a:bodyPr>
          <a:lstStyle/>
          <a:p>
            <a:pPr marL="411480" marR="0" lvl="1" indent="-227013" algn="l" defTabSz="457200" rtl="0" eaLnBrk="1" fontAlgn="auto" latinLnBrk="0" hangingPunct="1">
              <a:lnSpc>
                <a:spcPct val="100000"/>
              </a:lnSpc>
              <a:spcBef>
                <a:spcPts val="0"/>
              </a:spcBef>
              <a:spcAft>
                <a:spcPts val="600"/>
              </a:spcAft>
              <a:buClrTx/>
              <a:buSzTx/>
              <a:buFont typeface="Arial"/>
              <a:buChar char="•"/>
              <a:tabLst/>
              <a:defRPr/>
            </a:pPr>
            <a:endParaRPr kumimoji="0" lang="en-US" sz="1400" b="0" i="0" u="none" strike="noStrike" kern="1200" cap="none" spc="0" normalizeH="0" baseline="0" noProof="0">
              <a:ln>
                <a:noFill/>
              </a:ln>
              <a:solidFill>
                <a:prstClr val="white">
                  <a:lumMod val="10000"/>
                </a:prstClr>
              </a:solidFill>
              <a:effectLst/>
              <a:uLnTx/>
              <a:uFillTx/>
              <a:latin typeface="Calibri"/>
              <a:ea typeface="ヒラギノ角ゴ Pro W3" pitchFamily="-107" charset="-128"/>
              <a:cs typeface="Arial"/>
            </a:endParaRPr>
          </a:p>
        </p:txBody>
      </p:sp>
      <p:sp>
        <p:nvSpPr>
          <p:cNvPr id="41" name="Rectangle 25">
            <a:extLst>
              <a:ext uri="{FF2B5EF4-FFF2-40B4-BE49-F238E27FC236}">
                <a16:creationId xmlns:a16="http://schemas.microsoft.com/office/drawing/2014/main" id="{5E133A38-9E57-402E-9FE4-530991A85342}"/>
              </a:ext>
            </a:extLst>
          </p:cNvPr>
          <p:cNvSpPr txBox="1">
            <a:spLocks noChangeArrowheads="1"/>
          </p:cNvSpPr>
          <p:nvPr/>
        </p:nvSpPr>
        <p:spPr>
          <a:xfrm>
            <a:off x="0" y="-3628"/>
            <a:ext cx="12192000" cy="6447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rPr>
              <a:t>SBIR </a:t>
            </a:r>
            <a:r>
              <a:rPr kumimoji="0" lang="en-US" sz="2400" b="1" i="0" u="none" strike="noStrike" kern="1200" cap="none" spc="0" normalizeH="0" baseline="0" noProof="0" dirty="0" err="1">
                <a:ln>
                  <a:noFill/>
                </a:ln>
                <a:solidFill>
                  <a:srgbClr val="FFFFFF"/>
                </a:solidFill>
                <a:effectLst/>
                <a:uLnTx/>
                <a:uFillTx/>
                <a:latin typeface="Calibri" panose="020F0502020204030204"/>
                <a:ea typeface="+mj-ea"/>
                <a:cs typeface="Calibri" panose="020F0502020204030204" pitchFamily="34" charset="0"/>
              </a:rPr>
              <a:t>Sequentials</a:t>
            </a:r>
            <a:endParaRPr kumimoji="0" lang="en-US" sz="2400" b="1" i="1" u="none" strike="noStrike" kern="1200" cap="none" spc="0" normalizeH="0" baseline="0" noProof="0" dirty="0">
              <a:ln>
                <a:noFill/>
              </a:ln>
              <a:solidFill>
                <a:srgbClr val="FFFFFF"/>
              </a:solidFill>
              <a:effectLst/>
              <a:uLnTx/>
              <a:uFillTx/>
              <a:latin typeface="Calibri" panose="020F0502020204030204"/>
              <a:ea typeface="+mj-ea"/>
              <a:cs typeface="Calibri" panose="020F0502020204030204" pitchFamily="34" charset="0"/>
            </a:endParaRPr>
          </a:p>
        </p:txBody>
      </p:sp>
      <p:pic>
        <p:nvPicPr>
          <p:cNvPr id="2050" name="Picture 2" descr="Wildfire Drone flying through the air while the sun is setting in the background.">
            <a:extLst>
              <a:ext uri="{FF2B5EF4-FFF2-40B4-BE49-F238E27FC236}">
                <a16:creationId xmlns:a16="http://schemas.microsoft.com/office/drawing/2014/main" id="{B679ECD5-35EC-7B65-7D4B-C9FF07440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745" y="3611715"/>
            <a:ext cx="5290504" cy="29759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5788F54-66F4-1FDE-72E4-D9DB98659CAE}"/>
              </a:ext>
            </a:extLst>
          </p:cNvPr>
          <p:cNvSpPr txBox="1"/>
          <p:nvPr/>
        </p:nvSpPr>
        <p:spPr>
          <a:xfrm>
            <a:off x="-3799" y="3592737"/>
            <a:ext cx="6972158" cy="3170099"/>
          </a:xfrm>
          <a:prstGeom prst="rect">
            <a:avLst/>
          </a:prstGeom>
          <a:noFill/>
        </p:spPr>
        <p:txBody>
          <a:bodyPr wrap="square">
            <a:spAutoFit/>
          </a:bodyPr>
          <a:lstStyle/>
          <a:p>
            <a:pPr marL="285750" indent="-285750">
              <a:buFont typeface="Arial" panose="020B0604020202020204" pitchFamily="34" charset="0"/>
              <a:buChar char="•"/>
            </a:pPr>
            <a:r>
              <a:rPr lang="en-US" sz="2000" b="1" dirty="0" err="1"/>
              <a:t>Makel</a:t>
            </a:r>
            <a:r>
              <a:rPr lang="en-US" sz="2000" b="1" dirty="0"/>
              <a:t> Engineering in Chico, California</a:t>
            </a:r>
            <a:r>
              <a:rPr lang="en-US" sz="2000" dirty="0"/>
              <a:t>, will advance a chemical microsensor instrument package for uncrewed aerial vehicles (UAVs). This will enable chemical and particulate detection for pre-fire, active fire, and post-fire studies to better understand and manage wildfires and their impacts</a:t>
            </a:r>
          </a:p>
          <a:p>
            <a:pPr marL="285750" indent="-285750">
              <a:buFont typeface="Arial" panose="020B0604020202020204" pitchFamily="34" charset="0"/>
              <a:buChar char="•"/>
            </a:pPr>
            <a:r>
              <a:rPr lang="en-US" sz="2000" b="1" dirty="0" err="1"/>
              <a:t>Xiomas</a:t>
            </a:r>
            <a:r>
              <a:rPr lang="en-US" sz="2000" b="1" dirty="0"/>
              <a:t> Technologies in Ann Arbor, Michigan</a:t>
            </a:r>
            <a:r>
              <a:rPr lang="en-US" sz="2000" dirty="0"/>
              <a:t>, is developing a thermal mapping and measurement system that may be deployed on air platforms like UAVs or on small satellites to enable active fire front detection and enhanced wildfire studies</a:t>
            </a:r>
          </a:p>
        </p:txBody>
      </p:sp>
      <p:sp>
        <p:nvSpPr>
          <p:cNvPr id="16" name="TextBox 15">
            <a:extLst>
              <a:ext uri="{FF2B5EF4-FFF2-40B4-BE49-F238E27FC236}">
                <a16:creationId xmlns:a16="http://schemas.microsoft.com/office/drawing/2014/main" id="{6E2EF657-8632-3420-3C2B-2AB96E5537AB}"/>
              </a:ext>
            </a:extLst>
          </p:cNvPr>
          <p:cNvSpPr txBox="1"/>
          <p:nvPr/>
        </p:nvSpPr>
        <p:spPr>
          <a:xfrm>
            <a:off x="84084" y="620114"/>
            <a:ext cx="12069675" cy="2862322"/>
          </a:xfrm>
          <a:prstGeom prst="rect">
            <a:avLst/>
          </a:prstGeom>
          <a:noFill/>
        </p:spPr>
        <p:txBody>
          <a:bodyPr wrap="square">
            <a:spAutoFit/>
          </a:bodyPr>
          <a:lstStyle/>
          <a:p>
            <a:pPr algn="l"/>
            <a:r>
              <a:rPr lang="en-US" sz="2000" dirty="0"/>
              <a:t>Per SBIR/STTR policy and authorized exceptions, NASA may operate various Post Phase II mechanisms to enable the further development and transition of technologies, including </a:t>
            </a:r>
            <a:r>
              <a:rPr lang="en-US" sz="2000" u="sng" dirty="0"/>
              <a:t>Sequential Phase II award mechanisms</a:t>
            </a:r>
            <a:endParaRPr lang="en-US" sz="2000" dirty="0"/>
          </a:p>
          <a:p>
            <a:pPr marL="342900" indent="-342900" algn="l">
              <a:buFont typeface="Arial" panose="020B0604020202020204" pitchFamily="34" charset="0"/>
              <a:buChar char="•"/>
            </a:pPr>
            <a:r>
              <a:rPr lang="en-US" sz="2000" dirty="0"/>
              <a:t>Per the SBIR/STTR Policy Directive, a Phase II awardee may receive one additional Sequential Phase II award to continue the work of an initial Phase II award</a:t>
            </a:r>
          </a:p>
          <a:p>
            <a:pPr marL="342900" indent="-342900" algn="l">
              <a:buFont typeface="Arial" panose="020B0604020202020204" pitchFamily="34" charset="0"/>
              <a:buChar char="•"/>
            </a:pPr>
            <a:r>
              <a:rPr lang="en-US" sz="2000" dirty="0"/>
              <a:t>These opportunities may be featured on the NASA SBIR/STTR website (sbir.nasa.gov), featured in NASA SBIR/STTR communications, and posted on SAM.gov.</a:t>
            </a:r>
          </a:p>
          <a:p>
            <a:pPr marL="342900" indent="-342900" algn="l">
              <a:buFont typeface="Arial" panose="020B0604020202020204" pitchFamily="34" charset="0"/>
              <a:buChar char="•"/>
            </a:pPr>
            <a:endParaRPr lang="en-US" sz="2000" dirty="0"/>
          </a:p>
          <a:p>
            <a:pPr algn="ctr"/>
            <a:r>
              <a:rPr lang="en-US" sz="2000" dirty="0"/>
              <a:t>In a recent solicitation, NASA sought technologies to help address wildfires, supporting both the NASA </a:t>
            </a:r>
            <a:r>
              <a:rPr lang="en-US" sz="2000" dirty="0" err="1"/>
              <a:t>FireTech</a:t>
            </a:r>
            <a:r>
              <a:rPr lang="en-US" sz="2000" dirty="0"/>
              <a:t> program, run by NASA’s Earth Science Technology Office, and broader NASA initiatives</a:t>
            </a:r>
          </a:p>
        </p:txBody>
      </p:sp>
      <p:cxnSp>
        <p:nvCxnSpPr>
          <p:cNvPr id="3" name="Straight Connector 2">
            <a:extLst>
              <a:ext uri="{FF2B5EF4-FFF2-40B4-BE49-F238E27FC236}">
                <a16:creationId xmlns:a16="http://schemas.microsoft.com/office/drawing/2014/main" id="{2DA8F363-97A1-9AC1-5063-2756743C6477}"/>
              </a:ext>
            </a:extLst>
          </p:cNvPr>
          <p:cNvCxnSpPr/>
          <p:nvPr/>
        </p:nvCxnSpPr>
        <p:spPr>
          <a:xfrm>
            <a:off x="609600" y="2651760"/>
            <a:ext cx="109728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224860"/>
      </p:ext>
    </p:extLst>
  </p:cSld>
  <p:clrMapOvr>
    <a:masterClrMapping/>
  </p:clrMapOvr>
</p:sld>
</file>

<file path=ppt/theme/theme1.xml><?xml version="1.0" encoding="utf-8"?>
<a:theme xmlns:a="http://schemas.openxmlformats.org/drawingml/2006/main" name="7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4_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cmpd="dbl">
          <a:solidFill>
            <a:srgbClr val="0070C0"/>
          </a:solidFill>
          <a:extLst>
            <a:ext uri="{C807C97D-BFC1-408E-A445-0C87EB9F89A2}">
              <ask:lineSketchStyleProps xmlns:ask="http://schemas.microsoft.com/office/drawing/2018/sketchyshapes">
                <ask:type>
                  <ask:lineSketchNone/>
                </ask:type>
              </ask:lineSketchStyleProps>
            </a:ext>
          </a:extLst>
        </a:ln>
      </a:spPr>
      <a:bodyPr lIns="91440" tIns="45720" rIns="91440" bIns="45720" anchor="t">
        <a:normAutofit fontScale="70000" lnSpcReduction="20000"/>
      </a:bodyPr>
      <a:lstStyle>
        <a:def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kumimoji="0" sz="2300" b="1" i="0" u="none" strike="noStrike" kern="1200" cap="none" spc="0" normalizeH="0" baseline="0" noProof="0" dirty="0">
            <a:ln>
              <a:noFill/>
            </a:ln>
            <a:solidFill>
              <a:srgbClr val="0070C0"/>
            </a:solidFill>
            <a:effectLst/>
            <a:uLnTx/>
            <a:uFillTx/>
            <a:latin typeface="Calibri" panose="020F0502020204030204"/>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Application xmlns="http://www.sap.com/cof/powerpoint/application">
  <Version>2</Version>
  <Revision>2.7.400.87314</Revision>
</Application>
</file>

<file path=customXml/item3.xml><?xml version="1.0" encoding="utf-8"?>
<ct:contentTypeSchema xmlns:ct="http://schemas.microsoft.com/office/2006/metadata/contentType" xmlns:ma="http://schemas.microsoft.com/office/2006/metadata/properties/metaAttributes" ct:_="" ma:_="" ma:contentTypeName="Document" ma:contentTypeID="0x010100EB3FFDC5EF4E9046BB83152F8C34DB32" ma:contentTypeVersion="5" ma:contentTypeDescription="Create a new document." ma:contentTypeScope="" ma:versionID="f2c064447b29afa511e09d6520062700">
  <xsd:schema xmlns:xsd="http://www.w3.org/2001/XMLSchema" xmlns:xs="http://www.w3.org/2001/XMLSchema" xmlns:p="http://schemas.microsoft.com/office/2006/metadata/properties" xmlns:ns2="e3a2302b-2139-4023-8af7-7fef40cd3c51" xmlns:ns3="1c80272b-e6d4-4a4c-987e-58217cddda0a" targetNamespace="http://schemas.microsoft.com/office/2006/metadata/properties" ma:root="true" ma:fieldsID="93fe52b0da3526adaa7408d2433f75f2" ns2:_="" ns3:_="">
    <xsd:import namespace="e3a2302b-2139-4023-8af7-7fef40cd3c51"/>
    <xsd:import namespace="1c80272b-e6d4-4a4c-987e-58217cddda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2302b-2139-4023-8af7-7fef40cd3c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0272b-e6d4-4a4c-987e-58217cddda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2DEF40-BAAB-49CB-B4A3-466525BACDE2}">
  <ds:schemaRefs>
    <ds:schemaRef ds:uri="http://schemas.microsoft.com/office/2006/documentManagement/types"/>
    <ds:schemaRef ds:uri="http://purl.org/dc/terms/"/>
    <ds:schemaRef ds:uri="http://purl.org/dc/elements/1.1/"/>
    <ds:schemaRef ds:uri="1c80272b-e6d4-4a4c-987e-58217cddda0a"/>
    <ds:schemaRef ds:uri="http://schemas.openxmlformats.org/package/2006/metadata/core-properties"/>
    <ds:schemaRef ds:uri="e3a2302b-2139-4023-8af7-7fef40cd3c5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DD26939-0F30-4AB5-A34F-A14CB2ABAAB8}">
  <ds:schemaRefs>
    <ds:schemaRef ds:uri="http://www.sap.com/cof/powerpoint/application"/>
  </ds:schemaRefs>
</ds:datastoreItem>
</file>

<file path=customXml/itemProps3.xml><?xml version="1.0" encoding="utf-8"?>
<ds:datastoreItem xmlns:ds="http://schemas.openxmlformats.org/officeDocument/2006/customXml" ds:itemID="{9FF49C52-8127-4D5A-B221-41C041C7BD9C}">
  <ds:schemaRefs>
    <ds:schemaRef ds:uri="1c80272b-e6d4-4a4c-987e-58217cddda0a"/>
    <ds:schemaRef ds:uri="e3a2302b-2139-4023-8af7-7fef40cd3c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270E5053-5B75-4CCA-B451-0B4C13FB6CC5}">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462</TotalTime>
  <Words>1515</Words>
  <Application>Microsoft Office PowerPoint</Application>
  <PresentationFormat>Widescreen</PresentationFormat>
  <Paragraphs>165</Paragraphs>
  <Slides>9</Slides>
  <Notes>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9</vt:i4>
      </vt:variant>
    </vt:vector>
  </HeadingPairs>
  <TitlesOfParts>
    <vt:vector size="29" baseType="lpstr">
      <vt:lpstr>Arial</vt:lpstr>
      <vt:lpstr>Arial Black</vt:lpstr>
      <vt:lpstr>Arial Bold</vt:lpstr>
      <vt:lpstr>Arial Narrow</vt:lpstr>
      <vt:lpstr>Calibri</vt:lpstr>
      <vt:lpstr>Calibri Light</vt:lpstr>
      <vt:lpstr>Courier New</vt:lpstr>
      <vt:lpstr>Helvetica</vt:lpstr>
      <vt:lpstr>Helvetica Neue</vt:lpstr>
      <vt:lpstr>Public Sans Web</vt:lpstr>
      <vt:lpstr>Wingdings</vt:lpstr>
      <vt:lpstr>76_Office Theme</vt:lpstr>
      <vt:lpstr>77_Office Theme</vt:lpstr>
      <vt:lpstr>74_Office Theme</vt:lpstr>
      <vt:lpstr>72_Office Theme</vt:lpstr>
      <vt:lpstr>3_Office Theme</vt:lpstr>
      <vt:lpstr>7_Office Theme</vt:lpstr>
      <vt:lpstr>53_Office Theme</vt:lpstr>
      <vt:lpstr>73_Office Theme</vt:lpstr>
      <vt:lpstr>75_Office Theme</vt:lpstr>
      <vt:lpstr>PowerPoint Presentation</vt:lpstr>
      <vt:lpstr>SPACE TECHNOLOGY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Seaward, Desiree F. (HQ-OC000)</dc:creator>
  <cp:lastModifiedBy>Deans, Matt {HQ - he, him} (GRC-OA000)</cp:lastModifiedBy>
  <cp:revision>9</cp:revision>
  <dcterms:created xsi:type="dcterms:W3CDTF">2021-08-06T17:50:10Z</dcterms:created>
  <dcterms:modified xsi:type="dcterms:W3CDTF">2023-12-06T20:31:21Z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0x010100EB3FFDC5EF4E9046BB83152F8C34DB32</vt:lpwstr>
  </property>
  <property fmtid="{D5CDD505-2E9C-101B-9397-08002B2CF9AE}" pid="3" name="MediaServiceImageTags">
    <vt:lpwstr/>
  </property>
</Properties>
</file>