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333" r:id="rId3"/>
    <p:sldId id="546" r:id="rId4"/>
    <p:sldId id="571" r:id="rId5"/>
    <p:sldId id="277" r:id="rId6"/>
    <p:sldId id="534" r:id="rId7"/>
    <p:sldId id="602" r:id="rId8"/>
    <p:sldId id="600" r:id="rId9"/>
    <p:sldId id="598" r:id="rId10"/>
    <p:sldId id="585" r:id="rId11"/>
    <p:sldId id="618" r:id="rId12"/>
    <p:sldId id="619" r:id="rId13"/>
    <p:sldId id="604" r:id="rId14"/>
    <p:sldId id="580" r:id="rId15"/>
    <p:sldId id="605" r:id="rId16"/>
    <p:sldId id="612" r:id="rId17"/>
    <p:sldId id="545" r:id="rId18"/>
    <p:sldId id="548" r:id="rId19"/>
    <p:sldId id="601" r:id="rId20"/>
    <p:sldId id="620" r:id="rId21"/>
    <p:sldId id="540" r:id="rId22"/>
    <p:sldId id="58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962"/>
    <p:restoredTop sz="96953"/>
  </p:normalViewPr>
  <p:slideViewPr>
    <p:cSldViewPr snapToGrid="0" snapToObjects="1">
      <p:cViewPr varScale="1">
        <p:scale>
          <a:sx n="123" d="100"/>
          <a:sy n="123" d="100"/>
        </p:scale>
        <p:origin x="200" y="9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0EEC9-5722-1D41-8485-2D71CA2439C4}" type="datetimeFigureOut">
              <a:rPr lang="en-US" smtClean="0"/>
              <a:t>12/6/23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133D9-670F-D14A-A1F8-261E8050C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05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133D9-670F-D14A-A1F8-261E8050CC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04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I am going to break the cardinal rule of giving a talk – I am not going to give you a highly focused talk on a single specific topic.  I am going to cover a lot of different topics, a lot of different instruments and even talk about poorly constrained inversion problems.  My main goal of today’s talk is to convince you that this type of data, data taken from a </a:t>
            </a:r>
            <a:r>
              <a:rPr lang="en-US" dirty="0" err="1"/>
              <a:t>slitless</a:t>
            </a:r>
            <a:r>
              <a:rPr lang="en-US" dirty="0"/>
              <a:t> spectrograph, is extremely useful and should be pursued in the next decade of solar observations.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133D9-670F-D14A-A1F8-261E8050CC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45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Intensity of an emission line from a single ion is related by this eqn. which is the emissivity function times the DEM. The emissivity function contains probability of transition from a </a:t>
            </a:r>
            <a:r>
              <a:rPr lang="en-US" dirty="0" err="1"/>
              <a:t>j</a:t>
            </a:r>
            <a:r>
              <a:rPr lang="en-US" dirty="0" err="1">
                <a:sym typeface="Wingdings" pitchFamily="2" charset="2"/>
              </a:rPr>
              <a:t>i</a:t>
            </a:r>
            <a:r>
              <a:rPr lang="en-US" dirty="0">
                <a:sym typeface="Wingdings" pitchFamily="2" charset="2"/>
              </a:rPr>
              <a:t> state times number density of the ion in a given state. DEM measures the amount of plasma integrated along the line of sight as a function of temperature.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28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Intensity of an emission line from a single ion is related by this eqn. which is the emissivity function times the DEM. The emissivity function contains probability of transition from a </a:t>
            </a:r>
            <a:r>
              <a:rPr lang="en-US" dirty="0" err="1"/>
              <a:t>j</a:t>
            </a:r>
            <a:r>
              <a:rPr lang="en-US" dirty="0" err="1">
                <a:sym typeface="Wingdings" pitchFamily="2" charset="2"/>
              </a:rPr>
              <a:t>i</a:t>
            </a:r>
            <a:r>
              <a:rPr lang="en-US" dirty="0">
                <a:sym typeface="Wingdings" pitchFamily="2" charset="2"/>
              </a:rPr>
              <a:t> state times number density of the ion in a given state. DEM measures the amount of plasma integrated along the line of sight as a function of temperature.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4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Motivate with EIS matrix without 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12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Motivate with EIS matrix without 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90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This inversion uses machine </a:t>
            </a:r>
            <a:r>
              <a:rPr lang="en-US" dirty="0" err="1"/>
              <a:t>learining</a:t>
            </a:r>
            <a:r>
              <a:rPr lang="en-US" dirty="0"/>
              <a:t>, we developed. There could be other solutions, to probe, students can run </a:t>
            </a:r>
            <a:r>
              <a:rPr lang="en-US" dirty="0" err="1"/>
              <a:t>multiople</a:t>
            </a:r>
            <a:r>
              <a:rPr lang="en-US" dirty="0"/>
              <a:t> inversion with different knobs.. Bring student </a:t>
            </a:r>
            <a:r>
              <a:rPr lang="en-US" dirty="0" err="1"/>
              <a:t>invovlement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D3A31-3899-504E-BAD5-434AB06623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45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Multi ion vs single ion define them here. Tell them here no longer standard </a:t>
            </a:r>
            <a:r>
              <a:rPr lang="en-US" dirty="0" err="1"/>
              <a:t>dEM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48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Motivate with EIS matrix without 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99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this with temperature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2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Wingdings" pitchFamily="2" charset="2"/>
              </a:rPr>
              <a:t>The number density of an ion in a given state is given by fraction of population of excited level (T, n, k); times relative abundance of an ion (T, </a:t>
            </a:r>
            <a:r>
              <a:rPr lang="en-US" dirty="0" err="1">
                <a:sym typeface="Wingdings" pitchFamily="2" charset="2"/>
              </a:rPr>
              <a:t>ioneq</a:t>
            </a:r>
            <a:r>
              <a:rPr lang="en-US" dirty="0">
                <a:sym typeface="Wingdings" pitchFamily="2" charset="2"/>
              </a:rPr>
              <a:t>) ; times relative abundance of element </a:t>
            </a:r>
            <a:r>
              <a:rPr lang="en-US" dirty="0" err="1">
                <a:sym typeface="Wingdings" pitchFamily="2" charset="2"/>
              </a:rPr>
              <a:t>w.r.t</a:t>
            </a:r>
            <a:r>
              <a:rPr lang="en-US" dirty="0">
                <a:sym typeface="Wingdings" pitchFamily="2" charset="2"/>
              </a:rPr>
              <a:t> H; number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43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ym typeface="Wingdings" pitchFamily="2" charset="2"/>
              </a:rPr>
              <a:t>The number density of an ion in a given state is given by fraction of population of excited level (T, n, k); times relative abundance of an ion (T, </a:t>
            </a:r>
            <a:r>
              <a:rPr lang="en-US" dirty="0" err="1">
                <a:sym typeface="Wingdings" pitchFamily="2" charset="2"/>
              </a:rPr>
              <a:t>ioneq</a:t>
            </a:r>
            <a:r>
              <a:rPr lang="en-US" dirty="0">
                <a:sym typeface="Wingdings" pitchFamily="2" charset="2"/>
              </a:rPr>
              <a:t>) ; times relative abundance of element </a:t>
            </a:r>
            <a:r>
              <a:rPr lang="en-US" dirty="0" err="1">
                <a:sym typeface="Wingdings" pitchFamily="2" charset="2"/>
              </a:rPr>
              <a:t>w.r.t</a:t>
            </a:r>
            <a:r>
              <a:rPr lang="en-US" dirty="0">
                <a:sym typeface="Wingdings" pitchFamily="2" charset="2"/>
              </a:rPr>
              <a:t> H; number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84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this with temperature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612D9-8F3C-F343-9CA2-60AE187EFD0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17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0096F-E72B-BE4E-A355-1ECFB00B0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81FBC-1497-3F41-9580-28647C234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97F68-2907-FA45-9300-C4A4F492C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F8AC1-860D-544D-BDC6-5B0653D39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C55CF-631A-8F40-A759-6F9E5F7E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71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51CD9-29C9-6A44-890B-42383C97D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2CDB8-364D-A147-92A6-6A548ABBB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6D204-8339-0E4D-952C-3AB6A2FA1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FC3D7-0C25-2A4D-B792-F5D6F7B0A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33FCD-4A5A-D245-8B55-153AADEFB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table, sitting, indoor, orange&#10;&#10;Description automatically generated">
            <a:extLst>
              <a:ext uri="{FF2B5EF4-FFF2-40B4-BE49-F238E27FC236}">
                <a16:creationId xmlns:a16="http://schemas.microsoft.com/office/drawing/2014/main" id="{BDA905B5-6210-0F45-95EB-3DF63A7243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</a:blip>
          <a:srcRect l="2045" r="2045"/>
          <a:stretch/>
        </p:blipFill>
        <p:spPr>
          <a:xfrm>
            <a:off x="-1" y="0"/>
            <a:ext cx="12192001" cy="169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2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98B40-7C4A-6343-9B92-EE9B26227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DA396-EAF1-EA4A-9978-BB10399CF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38793-88A3-B546-BCAB-AA7885F41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553D7-742E-8B42-92D1-EFA6B9D50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EAE92-3926-0647-9F48-9D22819DA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5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DDACE-C2E0-D342-B803-1B2FA8B50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1676D-8568-324D-835E-9F7156DDF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339909-4C6C-904C-8737-B5C6AC430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4CC1F6-EE20-6A47-95CC-F32290541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DA5A9-CE1A-1544-A457-66E27B221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7C201-080C-C549-B5CA-AC7EE72D6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9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443A1-872D-564B-B0BE-CFE45728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09930-1FBB-664F-9D2E-64D93B202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C8CBF-ADF3-9142-9F02-65A3CC00E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F6303-EC89-9848-B618-32F77E6EAE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04C15E-CE9B-7E45-AE0C-918C7277A8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2B0F6E-BB13-BC46-97C5-3B1BF276A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F033B9-5EA9-814E-B4DC-5A7232E0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AFC4BD-90FD-D241-AF31-9C25D3456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79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74222-8BBB-0849-93A5-E9B773624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C9099B-552E-D647-90A7-913A0DA46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182D1-17CD-604E-ABD1-533350F34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BFF024-64DF-EC48-B0C0-E55FB6452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AC611A-8AB3-5541-82FC-36799DE7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534FD8-BD2B-A146-986A-76960FFA3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309EB-A5C7-174D-AED5-6FAA77AAA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1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4F757-DDB6-D640-B3AD-FE5D9CF7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E00BC-ADD4-424C-ABD3-5A409C97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C333E-045C-3647-A6A7-417C8FA26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986AB-2B7A-3249-8FE0-A1D1C45CB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4D2C6-C99B-9F49-BDA2-D3F9F0E05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DCF67F-4B95-7344-A7E7-F182DD40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2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646FD-9CE8-524D-8435-1A9693CD5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58142E-A782-3E4B-B8EA-1766D27BA8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9A7F5-3E37-794A-B085-CBDF703FC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96C0C-C16C-C143-8FAF-3DFC4D3BF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F10C5-394A-B349-B994-8675EBFF0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AD418-B859-D948-B99E-2AA8721F3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3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0A66E-162A-8A4D-9B23-B70FABEC1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5352EA-AEA4-2B46-AE4D-95757F7CB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73C49-E3E8-E947-B11E-076B99F78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0AB7C-6E23-B747-AC71-D03E2E1ED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C911E-8462-F048-82F1-757D0C686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7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CE96CA-52F1-A643-BCBD-E34B2068BD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BA999-931F-CC45-9387-BDBFB4EFC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AB091-EDFD-0540-93C9-F5CB8021E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AF5D-5811-464C-B45E-262CAE9F40FF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416CF-CB3C-304C-B068-8D621B14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7F420-3D2E-8143-AE99-4057B711F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91AB-B954-3046-9E8D-5F368D425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50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712F26-D263-2F4C-8479-929C29A6F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50B65-B4A7-6742-B804-148C67C90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00C85-FE0A-E44C-A77F-DA92F3CBD1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9/17/20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B775C-55E8-9240-B307-952E74853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20CCD-1367-F24D-852B-38B47891C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91AB-B954-3046-9E8D-5F368D4257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png"/><Relationship Id="rId7" Type="http://schemas.microsoft.com/office/2007/relationships/hdphoto" Target="../media/hdphoto3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microsoft.com/office/2007/relationships/hdphoto" Target="../media/hdphoto5.wdp"/><Relationship Id="rId5" Type="http://schemas.openxmlformats.org/officeDocument/2006/relationships/image" Target="../media/image25.png"/><Relationship Id="rId10" Type="http://schemas.openxmlformats.org/officeDocument/2006/relationships/image" Target="../media/image35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41737EF-0066-B849-85F5-29AC32DF40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F930F-8F69-D346-906E-146DDF916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4168"/>
            <a:ext cx="9144000" cy="2387600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Alternate Inversion Paradigm for </a:t>
            </a:r>
            <a:r>
              <a:rPr lang="en-US" sz="48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Spectroheliogram</a:t>
            </a:r>
            <a:r>
              <a:rPr lang="en-US" sz="4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</a:t>
            </a:r>
            <a:br>
              <a:rPr lang="en-US" sz="4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29656-0658-C94E-9D79-C4BE677C5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50425"/>
            <a:ext cx="9144000" cy="217580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Amy Winebarger, P.S. </a:t>
            </a:r>
            <a:r>
              <a:rPr lang="en-US" dirty="0" err="1">
                <a:solidFill>
                  <a:schemeClr val="bg1"/>
                </a:solidFill>
              </a:rPr>
              <a:t>Athiray</a:t>
            </a:r>
            <a:r>
              <a:rPr lang="en-US" dirty="0">
                <a:solidFill>
                  <a:schemeClr val="bg1"/>
                </a:solidFill>
              </a:rPr>
              <a:t>, Giulio del Zanna, Arthur </a:t>
            </a:r>
            <a:r>
              <a:rPr lang="en-US" dirty="0" err="1">
                <a:solidFill>
                  <a:schemeClr val="bg1"/>
                </a:solidFill>
              </a:rPr>
              <a:t>Hochedez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Dyana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Beabout</a:t>
            </a:r>
            <a:r>
              <a:rPr lang="en-US" dirty="0">
                <a:solidFill>
                  <a:schemeClr val="bg1"/>
                </a:solidFill>
              </a:rPr>
              <a:t>, Katharine Reeves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NASA Marshall Space Flight Center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of Alabama – Huntsville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of Cambridge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Mines Paris - PSL</a:t>
            </a:r>
            <a:endParaRPr lang="en-US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Smithsonian Astrophysical Observatory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752315-BC03-97BD-FF4E-1101D83135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587"/>
          <a:stretch/>
        </p:blipFill>
        <p:spPr>
          <a:xfrm>
            <a:off x="0" y="4866422"/>
            <a:ext cx="12192000" cy="146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84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FAF74-B81E-0C42-B2C6-55C898743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goal of today’s talk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55684-D8C0-4D47-9C95-D4303D305FA6}"/>
              </a:ext>
            </a:extLst>
          </p:cNvPr>
          <p:cNvSpPr txBox="1"/>
          <p:nvPr/>
        </p:nvSpPr>
        <p:spPr>
          <a:xfrm>
            <a:off x="112426" y="1782261"/>
            <a:ext cx="3385457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/>
              <a:t>Imaging Spectrographs provide useful, powerful, </a:t>
            </a:r>
            <a:r>
              <a:rPr lang="en-US" sz="2800" b="1" i="1" dirty="0">
                <a:solidFill>
                  <a:srgbClr val="FF0000"/>
                </a:solidFill>
              </a:rPr>
              <a:t>interpretable</a:t>
            </a:r>
            <a:r>
              <a:rPr lang="en-US" sz="2800" b="1" i="1" dirty="0"/>
              <a:t> data.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F990DFB-241D-A740-830A-85083F95EBC5}"/>
              </a:ext>
            </a:extLst>
          </p:cNvPr>
          <p:cNvGrpSpPr/>
          <p:nvPr/>
        </p:nvGrpSpPr>
        <p:grpSpPr>
          <a:xfrm>
            <a:off x="4369255" y="4897728"/>
            <a:ext cx="7821479" cy="1905414"/>
            <a:chOff x="330062" y="4696267"/>
            <a:chExt cx="7821479" cy="19054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7CC15EB-8C5D-7F45-AEF6-4974631DD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0062" y="4696267"/>
              <a:ext cx="7821479" cy="153608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422F9B-3B33-A945-B5FC-3FD897FEA325}"/>
                </a:ext>
              </a:extLst>
            </p:cNvPr>
            <p:cNvSpPr txBox="1"/>
            <p:nvPr/>
          </p:nvSpPr>
          <p:spPr>
            <a:xfrm>
              <a:off x="5363737" y="6232349"/>
              <a:ext cx="2787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Expected MOXSI data</a:t>
              </a:r>
            </a:p>
          </p:txBody>
        </p:sp>
      </p:grp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2E36D6CF-FD7A-18DE-F8D7-882176A9B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23562"/>
            <a:ext cx="4054695" cy="21795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0F35BD-5308-8509-8E72-1F4EDEF0B0A9}"/>
              </a:ext>
            </a:extLst>
          </p:cNvPr>
          <p:cNvSpPr txBox="1"/>
          <p:nvPr/>
        </p:nvSpPr>
        <p:spPr>
          <a:xfrm>
            <a:off x="0" y="4254230"/>
            <a:ext cx="240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MaGIXS</a:t>
            </a:r>
            <a:r>
              <a:rPr lang="en-US" dirty="0"/>
              <a:t> Flight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8FD52C-C5B4-B799-4829-8C2D9042B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781" y="1696948"/>
            <a:ext cx="8541793" cy="22872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97C377-E7D3-14A6-B4F2-F833283B1D43}"/>
              </a:ext>
            </a:extLst>
          </p:cNvPr>
          <p:cNvSpPr txBox="1"/>
          <p:nvPr/>
        </p:nvSpPr>
        <p:spPr>
          <a:xfrm>
            <a:off x="9673832" y="3837801"/>
            <a:ext cx="240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ECCCO Long Wavelength Channel</a:t>
            </a:r>
          </a:p>
        </p:txBody>
      </p:sp>
    </p:spTree>
    <p:extLst>
      <p:ext uri="{BB962C8B-B14F-4D97-AF65-F5344CB8AC3E}">
        <p14:creationId xmlns:p14="http://schemas.microsoft.com/office/powerpoint/2010/main" val="3889407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CEBC-9EE5-B3B2-3829-662AB3489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365" y="681037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Line Intensity from a single 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A1187-A218-E391-7CD6-337A5432D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3846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        [ergs cm</a:t>
                </a:r>
                <a:r>
                  <a:rPr lang="en-US" baseline="30000" dirty="0"/>
                  <a:t>-2</a:t>
                </a:r>
                <a:r>
                  <a:rPr lang="en-US" dirty="0"/>
                  <a:t> s</a:t>
                </a:r>
                <a:r>
                  <a:rPr lang="en-US" baseline="30000" dirty="0"/>
                  <a:t>-1</a:t>
                </a:r>
                <a:r>
                  <a:rPr lang="en-US" dirty="0"/>
                  <a:t> sr</a:t>
                </a:r>
                <a:r>
                  <a:rPr lang="en-US" baseline="30000" dirty="0"/>
                  <a:t>-1</a:t>
                </a:r>
                <a:r>
                  <a:rPr lang="en-US" dirty="0"/>
                  <a:t>]</a:t>
                </a:r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we define emission measure: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𝐸𝑀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𝑑𝑧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𝑑𝑇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dT</m:t>
                    </m:r>
                  </m:oMath>
                </a14:m>
                <a:r>
                  <a:rPr lang="en-US" dirty="0"/>
                  <a:t> [cm</a:t>
                </a:r>
                <a:r>
                  <a:rPr lang="en-US" baseline="30000" dirty="0"/>
                  <a:t>-5</a:t>
                </a:r>
                <a:r>
                  <a:rPr lang="en-US" dirty="0"/>
                  <a:t>]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and the emissivity function: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 [ergs cm</a:t>
                </a:r>
                <a:r>
                  <a:rPr lang="en-US" baseline="30000" dirty="0"/>
                  <a:t>3</a:t>
                </a:r>
                <a:r>
                  <a:rPr lang="en-US" dirty="0"/>
                  <a:t> s</a:t>
                </a:r>
                <a:r>
                  <a:rPr lang="en-US" baseline="30000" dirty="0"/>
                  <a:t>-1 </a:t>
                </a:r>
                <a:r>
                  <a:rPr lang="en-US" dirty="0"/>
                  <a:t>sr</a:t>
                </a:r>
                <a:r>
                  <a:rPr lang="en-US" baseline="30000" dirty="0"/>
                  <a:t>-1</a:t>
                </a:r>
                <a:r>
                  <a:rPr lang="en-US" dirty="0"/>
                  <a:t>]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A1187-A218-E391-7CD6-337A5432D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38461"/>
              </a:xfrm>
              <a:blipFill>
                <a:blip r:embed="rId3"/>
                <a:stretch>
                  <a:fillRect l="-1206" t="-14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AC6FC12-7EB2-7DA4-650C-E6B52ABFF47F}"/>
              </a:ext>
            </a:extLst>
          </p:cNvPr>
          <p:cNvSpPr txBox="1"/>
          <p:nvPr/>
        </p:nvSpPr>
        <p:spPr>
          <a:xfrm>
            <a:off x="3917373" y="6199516"/>
            <a:ext cx="3740727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Atomic physics assumptions</a:t>
            </a:r>
          </a:p>
        </p:txBody>
      </p:sp>
    </p:spTree>
    <p:extLst>
      <p:ext uri="{BB962C8B-B14F-4D97-AF65-F5344CB8AC3E}">
        <p14:creationId xmlns:p14="http://schemas.microsoft.com/office/powerpoint/2010/main" val="2507120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CEBC-9EE5-B3B2-3829-662AB3489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365" y="713455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Finding the EM distribution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A1187-A218-E391-7CD6-337A5432D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1162264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A1187-A218-E391-7CD6-337A5432D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1162264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F697EFD-84A9-F3C9-C5A6-E4CE5CEDF67D}"/>
              </a:ext>
            </a:extLst>
          </p:cNvPr>
          <p:cNvSpPr txBox="1"/>
          <p:nvPr/>
        </p:nvSpPr>
        <p:spPr>
          <a:xfrm>
            <a:off x="7227292" y="2404610"/>
            <a:ext cx="1140056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unknown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FD3480-8FBE-C95F-EBD9-2E9ACEEAB2AA}"/>
              </a:ext>
            </a:extLst>
          </p:cNvPr>
          <p:cNvSpPr txBox="1"/>
          <p:nvPr/>
        </p:nvSpPr>
        <p:spPr>
          <a:xfrm>
            <a:off x="5887015" y="2404610"/>
            <a:ext cx="865943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known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DC67B9-0655-3592-FC26-2BB19D26798B}"/>
              </a:ext>
            </a:extLst>
          </p:cNvPr>
          <p:cNvSpPr txBox="1"/>
          <p:nvPr/>
        </p:nvSpPr>
        <p:spPr>
          <a:xfrm>
            <a:off x="3898201" y="2414331"/>
            <a:ext cx="1140056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observed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D55AA6C-524C-4CEA-3071-8821C518022F}"/>
              </a:ext>
            </a:extLst>
          </p:cNvPr>
          <p:cNvGrpSpPr>
            <a:grpSpLocks noChangeAspect="1"/>
          </p:cNvGrpSpPr>
          <p:nvPr/>
        </p:nvGrpSpPr>
        <p:grpSpPr>
          <a:xfrm>
            <a:off x="384364" y="2976563"/>
            <a:ext cx="7122680" cy="3200400"/>
            <a:chOff x="14510" y="867082"/>
            <a:chExt cx="5587355" cy="373211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1C4376-42B8-11BF-DC21-B02FA43A1C05}"/>
                </a:ext>
              </a:extLst>
            </p:cNvPr>
            <p:cNvSpPr txBox="1"/>
            <p:nvPr/>
          </p:nvSpPr>
          <p:spPr>
            <a:xfrm>
              <a:off x="1187606" y="2681908"/>
              <a:ext cx="426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=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A6634DA-2865-5310-0085-8BD24373F264}"/>
                </a:ext>
              </a:extLst>
            </p:cNvPr>
            <p:cNvGrpSpPr/>
            <p:nvPr/>
          </p:nvGrpSpPr>
          <p:grpSpPr>
            <a:xfrm>
              <a:off x="14510" y="867082"/>
              <a:ext cx="5587355" cy="3732116"/>
              <a:chOff x="0" y="1301991"/>
              <a:chExt cx="5587355" cy="3732116"/>
            </a:xfrm>
          </p:grpSpPr>
          <p:sp>
            <p:nvSpPr>
              <p:cNvPr id="12" name="Double Bracket 11">
                <a:extLst>
                  <a:ext uri="{FF2B5EF4-FFF2-40B4-BE49-F238E27FC236}">
                    <a16:creationId xmlns:a16="http://schemas.microsoft.com/office/drawing/2014/main" id="{0D64F786-E3E8-35E0-F541-8AB719202979}"/>
                  </a:ext>
                </a:extLst>
              </p:cNvPr>
              <p:cNvSpPr/>
              <p:nvPr/>
            </p:nvSpPr>
            <p:spPr>
              <a:xfrm>
                <a:off x="318836" y="1798983"/>
                <a:ext cx="867408" cy="3140765"/>
              </a:xfrm>
              <a:prstGeom prst="bracketPair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Double Bracket 12">
                <a:extLst>
                  <a:ext uri="{FF2B5EF4-FFF2-40B4-BE49-F238E27FC236}">
                    <a16:creationId xmlns:a16="http://schemas.microsoft.com/office/drawing/2014/main" id="{E7DA0024-B591-9962-A7BE-05EAC6531D2A}"/>
                  </a:ext>
                </a:extLst>
              </p:cNvPr>
              <p:cNvSpPr/>
              <p:nvPr/>
            </p:nvSpPr>
            <p:spPr>
              <a:xfrm>
                <a:off x="1480930" y="1704498"/>
                <a:ext cx="2427655" cy="3329609"/>
              </a:xfrm>
              <a:prstGeom prst="bracketPair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Double Bracket 13">
                <a:extLst>
                  <a:ext uri="{FF2B5EF4-FFF2-40B4-BE49-F238E27FC236}">
                    <a16:creationId xmlns:a16="http://schemas.microsoft.com/office/drawing/2014/main" id="{80E4F374-6C42-C98F-9617-D23D137B9E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08782" y="1798983"/>
                <a:ext cx="663771" cy="3140765"/>
              </a:xfrm>
              <a:prstGeom prst="bracketPair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CBFE56-BCE3-C886-7F2B-31E12652DF1C}"/>
                  </a:ext>
                </a:extLst>
              </p:cNvPr>
              <p:cNvSpPr txBox="1"/>
              <p:nvPr/>
            </p:nvSpPr>
            <p:spPr>
              <a:xfrm>
                <a:off x="4008777" y="2047461"/>
                <a:ext cx="1570372" cy="394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EM (T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)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49ADE51-A311-1016-5F97-E17BF0D4CF43}"/>
                  </a:ext>
                </a:extLst>
              </p:cNvPr>
              <p:cNvSpPr txBox="1"/>
              <p:nvPr/>
            </p:nvSpPr>
            <p:spPr>
              <a:xfrm>
                <a:off x="288247" y="1904291"/>
                <a:ext cx="980628" cy="538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</a:t>
                </a:r>
                <a:r>
                  <a:rPr lang="en-US" sz="2400" baseline="-25000" dirty="0"/>
                  <a:t>line1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0A853442-76F8-EBA0-473B-7D3DEEE45F3C}"/>
                      </a:ext>
                    </a:extLst>
                  </p:cNvPr>
                  <p:cNvSpPr txBox="1"/>
                  <p:nvPr/>
                </p:nvSpPr>
                <p:spPr>
                  <a:xfrm>
                    <a:off x="1577069" y="1899432"/>
                    <a:ext cx="1350515" cy="4582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r>
                      <a:rPr lang="en-US" sz="1400" dirty="0"/>
                      <a:t>(T</a:t>
                    </a:r>
                    <a:r>
                      <a:rPr lang="en-US" sz="1400" baseline="-25000" dirty="0"/>
                      <a:t>1</a:t>
                    </a:r>
                    <a:r>
                      <a:rPr lang="en-US" sz="1400" dirty="0"/>
                      <a:t>)</a:t>
                    </a:r>
                  </a:p>
                </p:txBody>
              </p:sp>
            </mc:Choice>
            <mc:Fallback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0A853442-76F8-EBA0-473B-7D3DEEE45F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77069" y="1899432"/>
                    <a:ext cx="1350515" cy="45828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156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B587BC-A119-A728-1DBB-56B9781DB768}"/>
                  </a:ext>
                </a:extLst>
              </p:cNvPr>
              <p:cNvSpPr txBox="1"/>
              <p:nvPr/>
            </p:nvSpPr>
            <p:spPr>
              <a:xfrm rot="16200000">
                <a:off x="-472973" y="2991678"/>
                <a:ext cx="13152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/>
                  <a:t>nlines</a:t>
                </a:r>
                <a:endParaRPr lang="en-US" sz="1400" b="1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450344F-841E-C25B-7A82-3F0FE0892912}"/>
                  </a:ext>
                </a:extLst>
              </p:cNvPr>
              <p:cNvSpPr txBox="1"/>
              <p:nvPr/>
            </p:nvSpPr>
            <p:spPr>
              <a:xfrm rot="5400000">
                <a:off x="4136323" y="3357013"/>
                <a:ext cx="13152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/>
                  <a:t>nfree</a:t>
                </a:r>
                <a:endParaRPr lang="en-US" sz="1400" b="1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F3B9A9-4E46-376D-495F-70D0655E79E5}"/>
                  </a:ext>
                </a:extLst>
              </p:cNvPr>
              <p:cNvSpPr txBox="1"/>
              <p:nvPr/>
            </p:nvSpPr>
            <p:spPr>
              <a:xfrm>
                <a:off x="2309190" y="1301991"/>
                <a:ext cx="13152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err="1"/>
                  <a:t>nfree</a:t>
                </a:r>
                <a:endParaRPr lang="en-US" sz="1400" b="1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C84E9F2-D205-F854-2103-955084F1BCE9}"/>
                  </a:ext>
                </a:extLst>
              </p:cNvPr>
              <p:cNvSpPr txBox="1"/>
              <p:nvPr/>
            </p:nvSpPr>
            <p:spPr>
              <a:xfrm>
                <a:off x="4016983" y="2373939"/>
                <a:ext cx="1570372" cy="394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EM (T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)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6F8B9A-4CE6-249E-EFE1-200C8B9B50DE}"/>
                  </a:ext>
                </a:extLst>
              </p:cNvPr>
              <p:cNvSpPr txBox="1"/>
              <p:nvPr/>
            </p:nvSpPr>
            <p:spPr>
              <a:xfrm>
                <a:off x="3959082" y="4441209"/>
                <a:ext cx="1570372" cy="394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EM (T</a:t>
                </a:r>
                <a:r>
                  <a:rPr lang="en-US" sz="1600" baseline="-25000" dirty="0"/>
                  <a:t>m</a:t>
                </a:r>
                <a:r>
                  <a:rPr lang="en-US" sz="1600" dirty="0"/>
                  <a:t>)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129F404-9D4D-7DC3-818C-885075D4C9C6}"/>
                  </a:ext>
                </a:extLst>
              </p:cNvPr>
              <p:cNvSpPr txBox="1"/>
              <p:nvPr/>
            </p:nvSpPr>
            <p:spPr>
              <a:xfrm>
                <a:off x="4297166" y="2721350"/>
                <a:ext cx="195896" cy="1722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558CB0A-0EBB-02A7-90FD-D25D404BB4FD}"/>
                  </a:ext>
                </a:extLst>
              </p:cNvPr>
              <p:cNvSpPr txBox="1"/>
              <p:nvPr/>
            </p:nvSpPr>
            <p:spPr>
              <a:xfrm>
                <a:off x="586424" y="2506155"/>
                <a:ext cx="19589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048087-6A94-2EAE-1788-C99F4850676A}"/>
                  </a:ext>
                </a:extLst>
              </p:cNvPr>
              <p:cNvSpPr txBox="1"/>
              <p:nvPr/>
            </p:nvSpPr>
            <p:spPr>
              <a:xfrm>
                <a:off x="278754" y="4448397"/>
                <a:ext cx="1123967" cy="5383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/>
                  <a:t>I</a:t>
                </a:r>
                <a:r>
                  <a:rPr lang="en-US" sz="2400" baseline="-25000" dirty="0" err="1"/>
                  <a:t>line</a:t>
                </a:r>
                <a:r>
                  <a:rPr lang="en-US" sz="2400" baseline="-25000" dirty="0"/>
                  <a:t> n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3AAAB0F-B9AB-B4B8-BD78-60C6BB8E71A7}"/>
                  </a:ext>
                </a:extLst>
              </p:cNvPr>
              <p:cNvSpPr txBox="1"/>
              <p:nvPr/>
            </p:nvSpPr>
            <p:spPr>
              <a:xfrm>
                <a:off x="1778079" y="2359338"/>
                <a:ext cx="19589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7E8F97B-FA50-F484-7251-B4F62217C95A}"/>
                  </a:ext>
                </a:extLst>
              </p:cNvPr>
              <p:cNvSpPr txBox="1"/>
              <p:nvPr/>
            </p:nvSpPr>
            <p:spPr>
              <a:xfrm>
                <a:off x="2557371" y="2355407"/>
                <a:ext cx="195896" cy="1754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  <a:p>
                <a:r>
                  <a:rPr lang="en-US" dirty="0"/>
                  <a:t>.</a:t>
                </a:r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0DA8D57-F840-4716-C98F-5325615E0344}"/>
                  </a:ext>
                </a:extLst>
              </p:cNvPr>
              <p:cNvSpPr txBox="1"/>
              <p:nvPr/>
            </p:nvSpPr>
            <p:spPr>
              <a:xfrm>
                <a:off x="2413935" y="5603737"/>
                <a:ext cx="115853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400" dirty="0"/>
                  <a:t>(T</a:t>
                </a:r>
                <a:r>
                  <a:rPr lang="en-US" sz="1400" baseline="-25000" dirty="0"/>
                  <a:t>m</a:t>
                </a:r>
                <a:r>
                  <a:rPr lang="en-US" sz="1400" dirty="0"/>
                  <a:t>)</a:t>
                </a: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0DA8D57-F840-4716-C98F-5325615E0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35" y="5603737"/>
                <a:ext cx="1158530" cy="392993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EF370F2-F89E-F4F5-0A24-FCA40B87014C}"/>
                  </a:ext>
                </a:extLst>
              </p:cNvPr>
              <p:cNvSpPr txBox="1"/>
              <p:nvPr/>
            </p:nvSpPr>
            <p:spPr>
              <a:xfrm>
                <a:off x="3346123" y="3465186"/>
                <a:ext cx="115853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/>
                  <a:t>(T</a:t>
                </a:r>
                <a:r>
                  <a:rPr lang="en-US" sz="1400" baseline="-25000" dirty="0"/>
                  <a:t>2</a:t>
                </a:r>
                <a:r>
                  <a:rPr lang="en-US" sz="1400" dirty="0"/>
                  <a:t>)</a:t>
                </a: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EF370F2-F89E-F4F5-0A24-FCA40B870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123" y="3465186"/>
                <a:ext cx="1158530" cy="392993"/>
              </a:xfrm>
              <a:prstGeom prst="rect">
                <a:avLst/>
              </a:prstGeom>
              <a:blipFill>
                <a:blip r:embed="rId6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2B7B13F2-FE91-8A91-E144-B372FCDD19AD}"/>
              </a:ext>
            </a:extLst>
          </p:cNvPr>
          <p:cNvSpPr txBox="1"/>
          <p:nvPr/>
        </p:nvSpPr>
        <p:spPr>
          <a:xfrm rot="16200000">
            <a:off x="4590229" y="3371400"/>
            <a:ext cx="249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1690C3F-320C-138B-7CE4-4CDF31047084}"/>
                  </a:ext>
                </a:extLst>
              </p:cNvPr>
              <p:cNvSpPr txBox="1"/>
              <p:nvPr/>
            </p:nvSpPr>
            <p:spPr>
              <a:xfrm>
                <a:off x="4602793" y="5619400"/>
                <a:ext cx="115853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400" dirty="0"/>
                  <a:t>(T</a:t>
                </a:r>
                <a:r>
                  <a:rPr lang="en-US" sz="1400" baseline="-25000" dirty="0"/>
                  <a:t>m</a:t>
                </a:r>
                <a:r>
                  <a:rPr lang="en-US" sz="1400" dirty="0"/>
                  <a:t>)</a:t>
                </a: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1690C3F-320C-138B-7CE4-4CDF31047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793" y="5619400"/>
                <a:ext cx="1158530" cy="392993"/>
              </a:xfrm>
              <a:prstGeom prst="rect">
                <a:avLst/>
              </a:prstGeom>
              <a:blipFill>
                <a:blip r:embed="rId7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8EF3797C-A504-32A2-2736-0CC403939BCB}"/>
              </a:ext>
            </a:extLst>
          </p:cNvPr>
          <p:cNvSpPr txBox="1"/>
          <p:nvPr/>
        </p:nvSpPr>
        <p:spPr>
          <a:xfrm>
            <a:off x="4419233" y="3842435"/>
            <a:ext cx="249725" cy="150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FF3890-A3FA-C073-F3F4-C7772F254D37}"/>
              </a:ext>
            </a:extLst>
          </p:cNvPr>
          <p:cNvSpPr txBox="1"/>
          <p:nvPr/>
        </p:nvSpPr>
        <p:spPr>
          <a:xfrm>
            <a:off x="4814420" y="3842435"/>
            <a:ext cx="249725" cy="150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E9A360-A4BA-C523-9C90-3C762DF02432}"/>
              </a:ext>
            </a:extLst>
          </p:cNvPr>
          <p:cNvSpPr txBox="1"/>
          <p:nvPr/>
        </p:nvSpPr>
        <p:spPr>
          <a:xfrm>
            <a:off x="7433233" y="3615826"/>
            <a:ext cx="41806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Matrix multiplication.</a:t>
            </a:r>
          </a:p>
          <a:p>
            <a:endParaRPr lang="en-US" sz="3200" dirty="0"/>
          </a:p>
          <a:p>
            <a:r>
              <a:rPr lang="en-US" sz="3200" dirty="0"/>
              <a:t>Multiple methods to find EM(T).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18B021-6F5D-1CDC-3F67-3F96C241F4FE}"/>
              </a:ext>
            </a:extLst>
          </p:cNvPr>
          <p:cNvSpPr txBox="1"/>
          <p:nvPr/>
        </p:nvSpPr>
        <p:spPr>
          <a:xfrm>
            <a:off x="2162168" y="6317453"/>
            <a:ext cx="3464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Y = Mx</a:t>
            </a:r>
          </a:p>
        </p:txBody>
      </p:sp>
    </p:spTree>
    <p:extLst>
      <p:ext uri="{BB962C8B-B14F-4D97-AF65-F5344CB8AC3E}">
        <p14:creationId xmlns:p14="http://schemas.microsoft.com/office/powerpoint/2010/main" val="2234966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8AE8CC5-72D8-737F-D81E-CFA3B25B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009"/>
            <a:ext cx="10515600" cy="1325563"/>
          </a:xfrm>
        </p:spPr>
        <p:txBody>
          <a:bodyPr/>
          <a:lstStyle/>
          <a:p>
            <a:r>
              <a:rPr lang="en-US" dirty="0"/>
              <a:t>Full spectrum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E74DE0-7243-90FA-130E-1EB66370038F}"/>
                  </a:ext>
                </a:extLst>
              </p:cNvPr>
              <p:cNvSpPr txBox="1"/>
              <p:nvPr/>
            </p:nvSpPr>
            <p:spPr>
              <a:xfrm>
                <a:off x="572529" y="1687635"/>
                <a:ext cx="11046941" cy="33978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To get the observed spectrum, we sum all the spectral lines:</a:t>
                </a:r>
                <a:endParaRPr lang="en-US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𝐸𝐴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𝐸𝑀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E74DE0-7243-90FA-130E-1EB663700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29" y="1687635"/>
                <a:ext cx="11046941" cy="3397853"/>
              </a:xfrm>
              <a:prstGeom prst="rect">
                <a:avLst/>
              </a:prstGeom>
              <a:blipFill>
                <a:blip r:embed="rId2"/>
                <a:stretch>
                  <a:fillRect l="-690" t="-21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995F21-C6B3-ED1C-34C0-429E415B02DF}"/>
              </a:ext>
            </a:extLst>
          </p:cNvPr>
          <p:cNvSpPr txBox="1"/>
          <p:nvPr/>
        </p:nvSpPr>
        <p:spPr>
          <a:xfrm>
            <a:off x="7504849" y="162009"/>
            <a:ext cx="453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*ignoring continuum for simplicity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C88271-99EA-72B3-1E9B-7FA1404F2483}"/>
              </a:ext>
            </a:extLst>
          </p:cNvPr>
          <p:cNvSpPr txBox="1"/>
          <p:nvPr/>
        </p:nvSpPr>
        <p:spPr>
          <a:xfrm>
            <a:off x="6070453" y="2754166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transitions from a single 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7F4BC-A4E9-53FF-E61E-29782164203F}"/>
              </a:ext>
            </a:extLst>
          </p:cNvPr>
          <p:cNvSpPr txBox="1"/>
          <p:nvPr/>
        </p:nvSpPr>
        <p:spPr>
          <a:xfrm>
            <a:off x="5452752" y="3123498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ions of a single element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52B130-A452-92A9-FE9F-87A326E2A887}"/>
              </a:ext>
            </a:extLst>
          </p:cNvPr>
          <p:cNvSpPr txBox="1"/>
          <p:nvPr/>
        </p:nvSpPr>
        <p:spPr>
          <a:xfrm>
            <a:off x="5009339" y="3418353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elements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FCE966AF-680E-363F-70ED-AAD02A31A298}"/>
              </a:ext>
            </a:extLst>
          </p:cNvPr>
          <p:cNvSpPr/>
          <p:nvPr/>
        </p:nvSpPr>
        <p:spPr>
          <a:xfrm>
            <a:off x="4743111" y="2794524"/>
            <a:ext cx="218661" cy="94239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48B596EB-5651-6B83-4A49-60FFC56560DB}"/>
              </a:ext>
            </a:extLst>
          </p:cNvPr>
          <p:cNvSpPr/>
          <p:nvPr/>
        </p:nvSpPr>
        <p:spPr>
          <a:xfrm>
            <a:off x="5234091" y="2825572"/>
            <a:ext cx="218661" cy="55399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81C3F410-F85B-A7BA-97B0-25FF7DC3CAE9}"/>
              </a:ext>
            </a:extLst>
          </p:cNvPr>
          <p:cNvSpPr/>
          <p:nvPr/>
        </p:nvSpPr>
        <p:spPr>
          <a:xfrm>
            <a:off x="5781853" y="2815408"/>
            <a:ext cx="218661" cy="27396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5A2678-C895-CECE-A06E-58C23A98EE34}"/>
              </a:ext>
            </a:extLst>
          </p:cNvPr>
          <p:cNvSpPr/>
          <p:nvPr/>
        </p:nvSpPr>
        <p:spPr>
          <a:xfrm>
            <a:off x="4679406" y="2070051"/>
            <a:ext cx="3508629" cy="716737"/>
          </a:xfrm>
          <a:prstGeom prst="rect">
            <a:avLst/>
          </a:prstGeom>
          <a:solidFill>
            <a:schemeClr val="accent1">
              <a:alpha val="33028"/>
            </a:schemeClr>
          </a:solidFill>
          <a:ln>
            <a:solidFill>
              <a:schemeClr val="accent1">
                <a:shade val="15000"/>
                <a:alpha val="12721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334D22-248E-D651-4E11-2D1454F07DEA}"/>
              </a:ext>
            </a:extLst>
          </p:cNvPr>
          <p:cNvSpPr txBox="1"/>
          <p:nvPr/>
        </p:nvSpPr>
        <p:spPr>
          <a:xfrm>
            <a:off x="2525009" y="2754166"/>
            <a:ext cx="14588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934E5D-4AC9-9CE3-83CF-6EFA3C5C1532}"/>
              </a:ext>
            </a:extLst>
          </p:cNvPr>
          <p:cNvSpPr txBox="1"/>
          <p:nvPr/>
        </p:nvSpPr>
        <p:spPr>
          <a:xfrm>
            <a:off x="9216235" y="2561117"/>
            <a:ext cx="12388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Unknown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C54CC7-5E3C-E37F-C151-43D08D29E54B}"/>
              </a:ext>
            </a:extLst>
          </p:cNvPr>
          <p:cNvSpPr txBox="1"/>
          <p:nvPr/>
        </p:nvSpPr>
        <p:spPr>
          <a:xfrm>
            <a:off x="4482650" y="4082540"/>
            <a:ext cx="40891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Known Response, R, contains instrument and atomic parameters</a:t>
            </a:r>
          </a:p>
        </p:txBody>
      </p:sp>
    </p:spTree>
    <p:extLst>
      <p:ext uri="{BB962C8B-B14F-4D97-AF65-F5344CB8AC3E}">
        <p14:creationId xmlns:p14="http://schemas.microsoft.com/office/powerpoint/2010/main" val="1282792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F061-047A-14CF-8F6C-6A4357C6B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63" y="681212"/>
            <a:ext cx="10515600" cy="40192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Write this as a matrix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7BEB39-8FD5-423A-EAD3-A4DE31E4F1A8}"/>
              </a:ext>
            </a:extLst>
          </p:cNvPr>
          <p:cNvGrpSpPr>
            <a:grpSpLocks noChangeAspect="1"/>
          </p:cNvGrpSpPr>
          <p:nvPr/>
        </p:nvGrpSpPr>
        <p:grpSpPr>
          <a:xfrm>
            <a:off x="309452" y="2808074"/>
            <a:ext cx="4793074" cy="3200400"/>
            <a:chOff x="14510" y="867082"/>
            <a:chExt cx="5587355" cy="373211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4FD8EE-A0AA-49C6-08FE-91C23B5E8D8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323700" y="1459251"/>
              <a:ext cx="1192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R(p</a:t>
              </a:r>
              <a:r>
                <a:rPr lang="en-US" sz="1400" baseline="-25000" dirty="0"/>
                <a:t>1</a:t>
              </a:r>
              <a:r>
                <a:rPr lang="en-US" sz="1400" dirty="0"/>
                <a:t>,T</a:t>
              </a:r>
              <a:r>
                <a:rPr lang="en-US" sz="1400" baseline="-25000" dirty="0"/>
                <a:t>2</a:t>
              </a:r>
              <a:r>
                <a:rPr lang="en-US" sz="1400" dirty="0"/>
                <a:t>)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19EDA31-4D1B-F7E9-84FB-54BDB4756E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510" y="867082"/>
              <a:ext cx="5587355" cy="3732116"/>
              <a:chOff x="14510" y="867082"/>
              <a:chExt cx="5587355" cy="3732116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48B5975-0F1A-A6DF-A574-611BCEC5B10D}"/>
                  </a:ext>
                </a:extLst>
              </p:cNvPr>
              <p:cNvSpPr txBox="1"/>
              <p:nvPr/>
            </p:nvSpPr>
            <p:spPr>
              <a:xfrm>
                <a:off x="1187606" y="2681908"/>
                <a:ext cx="426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=</a:t>
                </a: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F66CBEE-0452-593B-D42C-264D516399D4}"/>
                  </a:ext>
                </a:extLst>
              </p:cNvPr>
              <p:cNvGrpSpPr/>
              <p:nvPr/>
            </p:nvGrpSpPr>
            <p:grpSpPr>
              <a:xfrm>
                <a:off x="14510" y="867082"/>
                <a:ext cx="5587355" cy="3732116"/>
                <a:chOff x="0" y="1301991"/>
                <a:chExt cx="5587355" cy="3732116"/>
              </a:xfrm>
            </p:grpSpPr>
            <p:sp>
              <p:nvSpPr>
                <p:cNvPr id="14" name="Double Bracket 13">
                  <a:extLst>
                    <a:ext uri="{FF2B5EF4-FFF2-40B4-BE49-F238E27FC236}">
                      <a16:creationId xmlns:a16="http://schemas.microsoft.com/office/drawing/2014/main" id="{91FC332B-A194-73C2-1619-CC5D900ADAB9}"/>
                    </a:ext>
                  </a:extLst>
                </p:cNvPr>
                <p:cNvSpPr/>
                <p:nvPr/>
              </p:nvSpPr>
              <p:spPr>
                <a:xfrm>
                  <a:off x="318836" y="1798983"/>
                  <a:ext cx="711369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Double Bracket 14">
                  <a:extLst>
                    <a:ext uri="{FF2B5EF4-FFF2-40B4-BE49-F238E27FC236}">
                      <a16:creationId xmlns:a16="http://schemas.microsoft.com/office/drawing/2014/main" id="{4EBFFE55-662D-2A22-FC41-C31E7D96430C}"/>
                    </a:ext>
                  </a:extLst>
                </p:cNvPr>
                <p:cNvSpPr/>
                <p:nvPr/>
              </p:nvSpPr>
              <p:spPr>
                <a:xfrm>
                  <a:off x="1480930" y="1704498"/>
                  <a:ext cx="2427655" cy="3329609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Double Bracket 15">
                  <a:extLst>
                    <a:ext uri="{FF2B5EF4-FFF2-40B4-BE49-F238E27FC236}">
                      <a16:creationId xmlns:a16="http://schemas.microsoft.com/office/drawing/2014/main" id="{11D88952-9A14-CF4E-EEAA-9F050016230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08783" y="1798983"/>
                  <a:ext cx="813167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94D8862-E56F-CB15-03FC-A0BCF35D643E}"/>
                    </a:ext>
                  </a:extLst>
                </p:cNvPr>
                <p:cNvSpPr txBox="1"/>
                <p:nvPr/>
              </p:nvSpPr>
              <p:spPr>
                <a:xfrm>
                  <a:off x="4008777" y="2047461"/>
                  <a:ext cx="1570372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23F5275-99BD-06CE-328C-49843E150C58}"/>
                    </a:ext>
                  </a:extLst>
                </p:cNvPr>
                <p:cNvSpPr txBox="1"/>
                <p:nvPr/>
              </p:nvSpPr>
              <p:spPr>
                <a:xfrm>
                  <a:off x="288247" y="1904291"/>
                  <a:ext cx="9806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09F7719-A804-58EE-78F9-3E3025FD8D31}"/>
                    </a:ext>
                  </a:extLst>
                </p:cNvPr>
                <p:cNvSpPr txBox="1"/>
                <p:nvPr/>
              </p:nvSpPr>
              <p:spPr>
                <a:xfrm>
                  <a:off x="1472725" y="1886423"/>
                  <a:ext cx="11926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,T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0593B0A-C1C0-6DCC-EF77-F3A6011C55BA}"/>
                    </a:ext>
                  </a:extLst>
                </p:cNvPr>
                <p:cNvSpPr txBox="1"/>
                <p:nvPr/>
              </p:nvSpPr>
              <p:spPr>
                <a:xfrm rot="16200000">
                  <a:off x="-472973" y="2991678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npixels</a:t>
                  </a:r>
                  <a:endParaRPr lang="en-US" sz="1400" b="1" dirty="0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A06389E-07EA-3E62-793D-0A3EA75FF3D5}"/>
                    </a:ext>
                  </a:extLst>
                </p:cNvPr>
                <p:cNvSpPr txBox="1"/>
                <p:nvPr/>
              </p:nvSpPr>
              <p:spPr>
                <a:xfrm rot="5400000">
                  <a:off x="4384968" y="3438901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36EA245-B26A-BD06-CC60-C8AB60E58DB5}"/>
                    </a:ext>
                  </a:extLst>
                </p:cNvPr>
                <p:cNvSpPr txBox="1"/>
                <p:nvPr/>
              </p:nvSpPr>
              <p:spPr>
                <a:xfrm>
                  <a:off x="2309190" y="1301991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9B81399-F644-53E7-3E32-5426AB451072}"/>
                    </a:ext>
                  </a:extLst>
                </p:cNvPr>
                <p:cNvSpPr txBox="1"/>
                <p:nvPr/>
              </p:nvSpPr>
              <p:spPr>
                <a:xfrm>
                  <a:off x="4016983" y="2373939"/>
                  <a:ext cx="1570372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(T</a:t>
                  </a:r>
                  <a:r>
                    <a:rPr lang="en-US" sz="1400" baseline="-25000" dirty="0"/>
                    <a:t>2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CF312B4-69AC-C17E-C560-8DB366618EBD}"/>
                    </a:ext>
                  </a:extLst>
                </p:cNvPr>
                <p:cNvSpPr txBox="1"/>
                <p:nvPr/>
              </p:nvSpPr>
              <p:spPr>
                <a:xfrm>
                  <a:off x="3959082" y="4441208"/>
                  <a:ext cx="15703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(T</a:t>
                  </a:r>
                  <a:r>
                    <a:rPr lang="en-US" sz="1400" baseline="-25000" dirty="0"/>
                    <a:t>m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C7CBFBF-72DC-75FD-F845-362BB99FCB07}"/>
                    </a:ext>
                  </a:extLst>
                </p:cNvPr>
                <p:cNvSpPr txBox="1"/>
                <p:nvPr/>
              </p:nvSpPr>
              <p:spPr>
                <a:xfrm>
                  <a:off x="4349546" y="2690785"/>
                  <a:ext cx="195896" cy="17543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2CD71C6-2B7A-B1B1-1596-73929B125634}"/>
                    </a:ext>
                  </a:extLst>
                </p:cNvPr>
                <p:cNvSpPr txBox="1"/>
                <p:nvPr/>
              </p:nvSpPr>
              <p:spPr>
                <a:xfrm>
                  <a:off x="1453221" y="4474861"/>
                  <a:ext cx="1192696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R(p</a:t>
                  </a:r>
                  <a:r>
                    <a:rPr lang="en-US" sz="1400" baseline="-25000" dirty="0"/>
                    <a:t>npix</a:t>
                  </a:r>
                  <a:r>
                    <a:rPr lang="en-US" sz="1400" dirty="0"/>
                    <a:t>,T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CC5B1AE-6DD0-E1B7-F530-FCE2695CD33D}"/>
                    </a:ext>
                  </a:extLst>
                </p:cNvPr>
                <p:cNvSpPr txBox="1"/>
                <p:nvPr/>
              </p:nvSpPr>
              <p:spPr>
                <a:xfrm>
                  <a:off x="586424" y="250615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94F8FA7-1D0D-30B5-14F3-9FEB5FABE884}"/>
                    </a:ext>
                  </a:extLst>
                </p:cNvPr>
                <p:cNvSpPr txBox="1"/>
                <p:nvPr/>
              </p:nvSpPr>
              <p:spPr>
                <a:xfrm>
                  <a:off x="278754" y="4448397"/>
                  <a:ext cx="11239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</a:t>
                  </a:r>
                  <a:r>
                    <a:rPr lang="en-US" sz="1400" dirty="0" err="1"/>
                    <a:t>p</a:t>
                  </a:r>
                  <a:r>
                    <a:rPr lang="en-US" sz="1400" baseline="-25000" dirty="0" err="1"/>
                    <a:t>pix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BA8A2C4-CF5A-4638-5729-F3FA685A66CD}"/>
                    </a:ext>
                  </a:extLst>
                </p:cNvPr>
                <p:cNvSpPr txBox="1"/>
                <p:nvPr/>
              </p:nvSpPr>
              <p:spPr>
                <a:xfrm>
                  <a:off x="1778079" y="2359338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2AF5C705-8B63-855B-931B-805281B47934}"/>
                    </a:ext>
                  </a:extLst>
                </p:cNvPr>
                <p:cNvSpPr txBox="1"/>
                <p:nvPr/>
              </p:nvSpPr>
              <p:spPr>
                <a:xfrm>
                  <a:off x="2522545" y="234059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</p:grp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633E5FB-1F84-6F51-B9E2-B37F324B39CA}"/>
              </a:ext>
            </a:extLst>
          </p:cNvPr>
          <p:cNvSpPr txBox="1"/>
          <p:nvPr/>
        </p:nvSpPr>
        <p:spPr>
          <a:xfrm>
            <a:off x="1326475" y="2029055"/>
            <a:ext cx="2714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hnschrift" panose="020B0502040204020203" pitchFamily="34" charset="0"/>
              </a:rPr>
              <a:t>Full detector - Slit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FE5ABD-E8EF-AB88-8E74-3FD9923CA531}"/>
                  </a:ext>
                </a:extLst>
              </p:cNvPr>
              <p:cNvSpPr txBox="1"/>
              <p:nvPr/>
            </p:nvSpPr>
            <p:spPr>
              <a:xfrm>
                <a:off x="6058691" y="2055964"/>
                <a:ext cx="5823857" cy="2211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/>
                  <a:t>Y = Mx    </a:t>
                </a:r>
              </a:p>
              <a:p>
                <a:pPr algn="ctr"/>
                <a:r>
                  <a:rPr lang="en-US" sz="2800" b="1" dirty="0"/>
                  <a:t>                    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  <m:sup/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𝐸𝑀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  <a:p>
                <a:pPr algn="ctr"/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FE5ABD-E8EF-AB88-8E74-3FD9923CA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8691" y="2055964"/>
                <a:ext cx="5823857" cy="2211631"/>
              </a:xfrm>
              <a:prstGeom prst="rect">
                <a:avLst/>
              </a:prstGeom>
              <a:blipFill>
                <a:blip r:embed="rId3"/>
                <a:stretch>
                  <a:fillRect t="-2857" b="-45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8C5A608-AE9F-670B-67D9-A7E28370BFBA}"/>
              </a:ext>
            </a:extLst>
          </p:cNvPr>
          <p:cNvCxnSpPr>
            <a:cxnSpLocks/>
          </p:cNvCxnSpPr>
          <p:nvPr/>
        </p:nvCxnSpPr>
        <p:spPr>
          <a:xfrm>
            <a:off x="9514114" y="2459367"/>
            <a:ext cx="387511" cy="8651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ED5BBE7-0403-72C5-696F-9E827C74281D}"/>
              </a:ext>
            </a:extLst>
          </p:cNvPr>
          <p:cNvCxnSpPr>
            <a:cxnSpLocks/>
          </p:cNvCxnSpPr>
          <p:nvPr/>
        </p:nvCxnSpPr>
        <p:spPr>
          <a:xfrm>
            <a:off x="9111343" y="2613255"/>
            <a:ext cx="0" cy="5485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772FA0A-6201-0F9E-FDF3-7AC929B6E308}"/>
              </a:ext>
            </a:extLst>
          </p:cNvPr>
          <p:cNvCxnSpPr>
            <a:cxnSpLocks/>
          </p:cNvCxnSpPr>
          <p:nvPr/>
        </p:nvCxnSpPr>
        <p:spPr>
          <a:xfrm flipH="1">
            <a:off x="7959436" y="2486262"/>
            <a:ext cx="429612" cy="822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EBCFAAF-235B-661F-CBC9-D438E8F83306}"/>
              </a:ext>
            </a:extLst>
          </p:cNvPr>
          <p:cNvSpPr txBox="1"/>
          <p:nvPr/>
        </p:nvSpPr>
        <p:spPr>
          <a:xfrm>
            <a:off x="5267010" y="4263610"/>
            <a:ext cx="6346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Matrix multiplication.</a:t>
            </a:r>
          </a:p>
          <a:p>
            <a:endParaRPr lang="en-US" sz="3200" dirty="0"/>
          </a:p>
          <a:p>
            <a:r>
              <a:rPr lang="en-US" sz="3200" dirty="0"/>
              <a:t>Multiple methods to find EM(T).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A06FBB-5842-CEAE-FB78-CEFA9B0ABCA7}"/>
              </a:ext>
            </a:extLst>
          </p:cNvPr>
          <p:cNvSpPr txBox="1"/>
          <p:nvPr/>
        </p:nvSpPr>
        <p:spPr>
          <a:xfrm>
            <a:off x="909427" y="6178748"/>
            <a:ext cx="3464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Y = Mx</a:t>
            </a:r>
          </a:p>
        </p:txBody>
      </p:sp>
    </p:spTree>
    <p:extLst>
      <p:ext uri="{BB962C8B-B14F-4D97-AF65-F5344CB8AC3E}">
        <p14:creationId xmlns:p14="http://schemas.microsoft.com/office/powerpoint/2010/main" val="2531311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8AE8CC5-72D8-737F-D81E-CFA3B25B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009"/>
            <a:ext cx="10515600" cy="1325563"/>
          </a:xfrm>
        </p:spPr>
        <p:txBody>
          <a:bodyPr/>
          <a:lstStyle/>
          <a:p>
            <a:r>
              <a:rPr lang="en-US" dirty="0"/>
              <a:t>Data from </a:t>
            </a:r>
            <a:r>
              <a:rPr lang="en-US" dirty="0" err="1"/>
              <a:t>slitless</a:t>
            </a:r>
            <a:r>
              <a:rPr lang="en-US" dirty="0"/>
              <a:t> imaging spectrograph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E74DE0-7243-90FA-130E-1EB66370038F}"/>
                  </a:ext>
                </a:extLst>
              </p:cNvPr>
              <p:cNvSpPr txBox="1"/>
              <p:nvPr/>
            </p:nvSpPr>
            <p:spPr>
              <a:xfrm>
                <a:off x="572528" y="2377393"/>
                <a:ext cx="11046941" cy="15511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𝑝𝑖𝑥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𝐸𝐴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𝐸𝑀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E74DE0-7243-90FA-130E-1EB663700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28" y="2377393"/>
                <a:ext cx="11046941" cy="1551194"/>
              </a:xfrm>
              <a:prstGeom prst="rect">
                <a:avLst/>
              </a:prstGeom>
              <a:blipFill>
                <a:blip r:embed="rId2"/>
                <a:stretch>
                  <a:fillRect t="-48780" b="-69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995F21-C6B3-ED1C-34C0-429E415B02DF}"/>
              </a:ext>
            </a:extLst>
          </p:cNvPr>
          <p:cNvSpPr txBox="1"/>
          <p:nvPr/>
        </p:nvSpPr>
        <p:spPr>
          <a:xfrm>
            <a:off x="7504849" y="162009"/>
            <a:ext cx="453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*ignoring continuum for simplicity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C88271-99EA-72B3-1E9B-7FA1404F2483}"/>
              </a:ext>
            </a:extLst>
          </p:cNvPr>
          <p:cNvSpPr txBox="1"/>
          <p:nvPr/>
        </p:nvSpPr>
        <p:spPr>
          <a:xfrm>
            <a:off x="6081901" y="3686939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transitions from a single 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7F4BC-A4E9-53FF-E61E-29782164203F}"/>
              </a:ext>
            </a:extLst>
          </p:cNvPr>
          <p:cNvSpPr txBox="1"/>
          <p:nvPr/>
        </p:nvSpPr>
        <p:spPr>
          <a:xfrm>
            <a:off x="5461629" y="4082262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ions of a single element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52B130-A452-92A9-FE9F-87A326E2A887}"/>
              </a:ext>
            </a:extLst>
          </p:cNvPr>
          <p:cNvSpPr txBox="1"/>
          <p:nvPr/>
        </p:nvSpPr>
        <p:spPr>
          <a:xfrm>
            <a:off x="4505260" y="4862150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spatial locations on the Sun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FCE966AF-680E-363F-70ED-AAD02A31A298}"/>
              </a:ext>
            </a:extLst>
          </p:cNvPr>
          <p:cNvSpPr/>
          <p:nvPr/>
        </p:nvSpPr>
        <p:spPr>
          <a:xfrm>
            <a:off x="4730174" y="3686939"/>
            <a:ext cx="218661" cy="94239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48B596EB-5651-6B83-4A49-60FFC56560DB}"/>
              </a:ext>
            </a:extLst>
          </p:cNvPr>
          <p:cNvSpPr/>
          <p:nvPr/>
        </p:nvSpPr>
        <p:spPr>
          <a:xfrm>
            <a:off x="5278881" y="3660359"/>
            <a:ext cx="218661" cy="55399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81C3F410-F85B-A7BA-97B0-25FF7DC3CAE9}"/>
              </a:ext>
            </a:extLst>
          </p:cNvPr>
          <p:cNvSpPr/>
          <p:nvPr/>
        </p:nvSpPr>
        <p:spPr>
          <a:xfrm>
            <a:off x="5809880" y="3715627"/>
            <a:ext cx="218661" cy="27396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5A2678-C895-CECE-A06E-58C23A98EE34}"/>
              </a:ext>
            </a:extLst>
          </p:cNvPr>
          <p:cNvSpPr/>
          <p:nvPr/>
        </p:nvSpPr>
        <p:spPr>
          <a:xfrm>
            <a:off x="4620843" y="2743261"/>
            <a:ext cx="4061064" cy="816429"/>
          </a:xfrm>
          <a:prstGeom prst="rect">
            <a:avLst/>
          </a:prstGeom>
          <a:solidFill>
            <a:schemeClr val="accent1">
              <a:alpha val="33028"/>
            </a:schemeClr>
          </a:solidFill>
          <a:ln>
            <a:solidFill>
              <a:schemeClr val="accent1">
                <a:shade val="15000"/>
                <a:alpha val="12721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334D22-248E-D651-4E11-2D1454F07DEA}"/>
              </a:ext>
            </a:extLst>
          </p:cNvPr>
          <p:cNvSpPr txBox="1"/>
          <p:nvPr/>
        </p:nvSpPr>
        <p:spPr>
          <a:xfrm>
            <a:off x="2176296" y="3330769"/>
            <a:ext cx="14339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934E5D-4AC9-9CE3-83CF-6EFA3C5C1532}"/>
              </a:ext>
            </a:extLst>
          </p:cNvPr>
          <p:cNvSpPr txBox="1"/>
          <p:nvPr/>
        </p:nvSpPr>
        <p:spPr>
          <a:xfrm>
            <a:off x="10114935" y="2927864"/>
            <a:ext cx="12388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Unknown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C54CC7-5E3C-E37F-C151-43D08D29E54B}"/>
              </a:ext>
            </a:extLst>
          </p:cNvPr>
          <p:cNvSpPr txBox="1"/>
          <p:nvPr/>
        </p:nvSpPr>
        <p:spPr>
          <a:xfrm>
            <a:off x="4948835" y="2262976"/>
            <a:ext cx="31241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Response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83D8BBCF-48F2-C168-853B-A500F288DCA8}"/>
              </a:ext>
            </a:extLst>
          </p:cNvPr>
          <p:cNvSpPr/>
          <p:nvPr/>
        </p:nvSpPr>
        <p:spPr>
          <a:xfrm>
            <a:off x="4276405" y="3610600"/>
            <a:ext cx="218661" cy="1436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4BEE67-9246-2907-A801-7E407A412266}"/>
              </a:ext>
            </a:extLst>
          </p:cNvPr>
          <p:cNvSpPr txBox="1"/>
          <p:nvPr/>
        </p:nvSpPr>
        <p:spPr>
          <a:xfrm>
            <a:off x="4948835" y="4468854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elements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E882C1-7BDB-28FF-7AF8-3F6857C2226B}"/>
                  </a:ext>
                </a:extLst>
              </p:cNvPr>
              <p:cNvSpPr txBox="1"/>
              <p:nvPr/>
            </p:nvSpPr>
            <p:spPr>
              <a:xfrm>
                <a:off x="1556529" y="5888377"/>
                <a:ext cx="9177838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1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1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also maps the wavelength and spatial location into detector pixel coordinates.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E882C1-7BDB-28FF-7AF8-3F6857C22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529" y="5888377"/>
                <a:ext cx="9177838" cy="391646"/>
              </a:xfrm>
              <a:prstGeom prst="rect">
                <a:avLst/>
              </a:prstGeom>
              <a:blipFill>
                <a:blip r:embed="rId3"/>
                <a:stretch>
                  <a:fillRect l="-552"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4872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D45F2662-4E0A-341B-4583-061AC5E23A0F}"/>
              </a:ext>
            </a:extLst>
          </p:cNvPr>
          <p:cNvSpPr/>
          <p:nvPr/>
        </p:nvSpPr>
        <p:spPr>
          <a:xfrm>
            <a:off x="9890993" y="3104512"/>
            <a:ext cx="250334" cy="2534732"/>
          </a:xfrm>
          <a:prstGeom prst="rect">
            <a:avLst/>
          </a:prstGeom>
          <a:solidFill>
            <a:schemeClr val="accent2">
              <a:lumMod val="40000"/>
              <a:lumOff val="60000"/>
              <a:alpha val="13983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2AF061-047A-14CF-8F6C-6A4357C6B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63" y="681212"/>
            <a:ext cx="10515600" cy="40192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Slit </a:t>
            </a:r>
            <a:r>
              <a:rPr lang="en-US" dirty="0">
                <a:latin typeface="Bahnschrift" panose="020B0502040204020203" pitchFamily="34" charset="0"/>
                <a:sym typeface="Wingdings" pitchFamily="2" charset="2"/>
              </a:rPr>
              <a:t></a:t>
            </a:r>
            <a:r>
              <a:rPr lang="en-US" dirty="0" err="1">
                <a:latin typeface="Bahnschrift" panose="020B0502040204020203" pitchFamily="34" charset="0"/>
              </a:rPr>
              <a:t>Slitless</a:t>
            </a:r>
            <a:r>
              <a:rPr lang="en-US" dirty="0">
                <a:latin typeface="Bahnschrift" panose="020B0502040204020203" pitchFamily="34" charset="0"/>
              </a:rPr>
              <a:t> response function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7BEB39-8FD5-423A-EAD3-A4DE31E4F1A8}"/>
              </a:ext>
            </a:extLst>
          </p:cNvPr>
          <p:cNvGrpSpPr>
            <a:grpSpLocks noChangeAspect="1"/>
          </p:cNvGrpSpPr>
          <p:nvPr/>
        </p:nvGrpSpPr>
        <p:grpSpPr>
          <a:xfrm>
            <a:off x="309452" y="2808074"/>
            <a:ext cx="4793074" cy="3200400"/>
            <a:chOff x="14510" y="867082"/>
            <a:chExt cx="5587355" cy="373211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4FD8EE-A0AA-49C6-08FE-91C23B5E8D8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311587" y="1459250"/>
              <a:ext cx="1192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R(p</a:t>
              </a:r>
              <a:r>
                <a:rPr lang="en-US" sz="1400" baseline="-25000" dirty="0"/>
                <a:t>1</a:t>
              </a:r>
              <a:r>
                <a:rPr lang="en-US" sz="1400" dirty="0"/>
                <a:t>,T</a:t>
              </a:r>
              <a:r>
                <a:rPr lang="en-US" sz="1400" baseline="-25000" dirty="0"/>
                <a:t>2</a:t>
              </a:r>
              <a:r>
                <a:rPr lang="en-US" sz="1400" dirty="0"/>
                <a:t>)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19EDA31-4D1B-F7E9-84FB-54BDB4756E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510" y="867082"/>
              <a:ext cx="5587355" cy="3732116"/>
              <a:chOff x="14510" y="867082"/>
              <a:chExt cx="5587355" cy="3732116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48B5975-0F1A-A6DF-A574-611BCEC5B10D}"/>
                  </a:ext>
                </a:extLst>
              </p:cNvPr>
              <p:cNvSpPr txBox="1"/>
              <p:nvPr/>
            </p:nvSpPr>
            <p:spPr>
              <a:xfrm>
                <a:off x="1187606" y="2681908"/>
                <a:ext cx="426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=</a:t>
                </a: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F66CBEE-0452-593B-D42C-264D516399D4}"/>
                  </a:ext>
                </a:extLst>
              </p:cNvPr>
              <p:cNvGrpSpPr/>
              <p:nvPr/>
            </p:nvGrpSpPr>
            <p:grpSpPr>
              <a:xfrm>
                <a:off x="14510" y="867082"/>
                <a:ext cx="5587355" cy="3732116"/>
                <a:chOff x="0" y="1301991"/>
                <a:chExt cx="5587355" cy="3732116"/>
              </a:xfrm>
            </p:grpSpPr>
            <p:sp>
              <p:nvSpPr>
                <p:cNvPr id="14" name="Double Bracket 13">
                  <a:extLst>
                    <a:ext uri="{FF2B5EF4-FFF2-40B4-BE49-F238E27FC236}">
                      <a16:creationId xmlns:a16="http://schemas.microsoft.com/office/drawing/2014/main" id="{91FC332B-A194-73C2-1619-CC5D900ADAB9}"/>
                    </a:ext>
                  </a:extLst>
                </p:cNvPr>
                <p:cNvSpPr/>
                <p:nvPr/>
              </p:nvSpPr>
              <p:spPr>
                <a:xfrm>
                  <a:off x="318836" y="1798983"/>
                  <a:ext cx="622778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Double Bracket 14">
                  <a:extLst>
                    <a:ext uri="{FF2B5EF4-FFF2-40B4-BE49-F238E27FC236}">
                      <a16:creationId xmlns:a16="http://schemas.microsoft.com/office/drawing/2014/main" id="{4EBFFE55-662D-2A22-FC41-C31E7D96430C}"/>
                    </a:ext>
                  </a:extLst>
                </p:cNvPr>
                <p:cNvSpPr/>
                <p:nvPr/>
              </p:nvSpPr>
              <p:spPr>
                <a:xfrm>
                  <a:off x="1480930" y="1704498"/>
                  <a:ext cx="2427655" cy="3329609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Double Bracket 15">
                  <a:extLst>
                    <a:ext uri="{FF2B5EF4-FFF2-40B4-BE49-F238E27FC236}">
                      <a16:creationId xmlns:a16="http://schemas.microsoft.com/office/drawing/2014/main" id="{11D88952-9A14-CF4E-EEAA-9F050016230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08782" y="1798983"/>
                  <a:ext cx="846403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94D8862-E56F-CB15-03FC-A0BCF35D643E}"/>
                    </a:ext>
                  </a:extLst>
                </p:cNvPr>
                <p:cNvSpPr txBox="1"/>
                <p:nvPr/>
              </p:nvSpPr>
              <p:spPr>
                <a:xfrm>
                  <a:off x="4008777" y="2047461"/>
                  <a:ext cx="1570372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23F5275-99BD-06CE-328C-49843E150C58}"/>
                    </a:ext>
                  </a:extLst>
                </p:cNvPr>
                <p:cNvSpPr txBox="1"/>
                <p:nvPr/>
              </p:nvSpPr>
              <p:spPr>
                <a:xfrm>
                  <a:off x="288247" y="1904291"/>
                  <a:ext cx="9806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09F7719-A804-58EE-78F9-3E3025FD8D31}"/>
                    </a:ext>
                  </a:extLst>
                </p:cNvPr>
                <p:cNvSpPr txBox="1"/>
                <p:nvPr/>
              </p:nvSpPr>
              <p:spPr>
                <a:xfrm>
                  <a:off x="1472725" y="1886423"/>
                  <a:ext cx="11926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,T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0593B0A-C1C0-6DCC-EF77-F3A6011C55BA}"/>
                    </a:ext>
                  </a:extLst>
                </p:cNvPr>
                <p:cNvSpPr txBox="1"/>
                <p:nvPr/>
              </p:nvSpPr>
              <p:spPr>
                <a:xfrm rot="16200000">
                  <a:off x="-472973" y="2991678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npixels</a:t>
                  </a:r>
                  <a:endParaRPr lang="en-US" sz="1400" b="1" dirty="0"/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A06389E-07EA-3E62-793D-0A3EA75FF3D5}"/>
                    </a:ext>
                  </a:extLst>
                </p:cNvPr>
                <p:cNvSpPr txBox="1"/>
                <p:nvPr/>
              </p:nvSpPr>
              <p:spPr>
                <a:xfrm rot="5400000">
                  <a:off x="4465396" y="3302683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36EA245-B26A-BD06-CC60-C8AB60E58DB5}"/>
                    </a:ext>
                  </a:extLst>
                </p:cNvPr>
                <p:cNvSpPr txBox="1"/>
                <p:nvPr/>
              </p:nvSpPr>
              <p:spPr>
                <a:xfrm>
                  <a:off x="2309190" y="1301991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9B81399-F644-53E7-3E32-5426AB451072}"/>
                    </a:ext>
                  </a:extLst>
                </p:cNvPr>
                <p:cNvSpPr txBox="1"/>
                <p:nvPr/>
              </p:nvSpPr>
              <p:spPr>
                <a:xfrm>
                  <a:off x="4016983" y="2373939"/>
                  <a:ext cx="1570372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(T</a:t>
                  </a:r>
                  <a:r>
                    <a:rPr lang="en-US" sz="1400" baseline="-25000" dirty="0"/>
                    <a:t>2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CF312B4-69AC-C17E-C560-8DB366618EBD}"/>
                    </a:ext>
                  </a:extLst>
                </p:cNvPr>
                <p:cNvSpPr txBox="1"/>
                <p:nvPr/>
              </p:nvSpPr>
              <p:spPr>
                <a:xfrm>
                  <a:off x="3959082" y="4441208"/>
                  <a:ext cx="15703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(T</a:t>
                  </a:r>
                  <a:r>
                    <a:rPr lang="en-US" sz="1400" baseline="-25000" dirty="0"/>
                    <a:t>m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C7CBFBF-72DC-75FD-F845-362BB99FCB07}"/>
                    </a:ext>
                  </a:extLst>
                </p:cNvPr>
                <p:cNvSpPr txBox="1"/>
                <p:nvPr/>
              </p:nvSpPr>
              <p:spPr>
                <a:xfrm>
                  <a:off x="4323681" y="2626482"/>
                  <a:ext cx="195896" cy="17543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2CD71C6-2B7A-B1B1-1596-73929B125634}"/>
                    </a:ext>
                  </a:extLst>
                </p:cNvPr>
                <p:cNvSpPr txBox="1"/>
                <p:nvPr/>
              </p:nvSpPr>
              <p:spPr>
                <a:xfrm>
                  <a:off x="1453221" y="4474861"/>
                  <a:ext cx="1192696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R(p</a:t>
                  </a:r>
                  <a:r>
                    <a:rPr lang="en-US" sz="1400" baseline="-25000" dirty="0"/>
                    <a:t>npix</a:t>
                  </a:r>
                  <a:r>
                    <a:rPr lang="en-US" sz="1400" dirty="0"/>
                    <a:t>,T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CC5B1AE-6DD0-E1B7-F530-FCE2695CD33D}"/>
                    </a:ext>
                  </a:extLst>
                </p:cNvPr>
                <p:cNvSpPr txBox="1"/>
                <p:nvPr/>
              </p:nvSpPr>
              <p:spPr>
                <a:xfrm>
                  <a:off x="586424" y="250615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94F8FA7-1D0D-30B5-14F3-9FEB5FABE884}"/>
                    </a:ext>
                  </a:extLst>
                </p:cNvPr>
                <p:cNvSpPr txBox="1"/>
                <p:nvPr/>
              </p:nvSpPr>
              <p:spPr>
                <a:xfrm>
                  <a:off x="278754" y="4448397"/>
                  <a:ext cx="11239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</a:t>
                  </a:r>
                  <a:r>
                    <a:rPr lang="en-US" sz="1400" dirty="0" err="1"/>
                    <a:t>p</a:t>
                  </a:r>
                  <a:r>
                    <a:rPr lang="en-US" sz="1400" baseline="-25000" dirty="0" err="1"/>
                    <a:t>pix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BA8A2C4-CF5A-4638-5729-F3FA685A66CD}"/>
                    </a:ext>
                  </a:extLst>
                </p:cNvPr>
                <p:cNvSpPr txBox="1"/>
                <p:nvPr/>
              </p:nvSpPr>
              <p:spPr>
                <a:xfrm>
                  <a:off x="1778079" y="2359338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2AF5C705-8B63-855B-931B-805281B47934}"/>
                    </a:ext>
                  </a:extLst>
                </p:cNvPr>
                <p:cNvSpPr txBox="1"/>
                <p:nvPr/>
              </p:nvSpPr>
              <p:spPr>
                <a:xfrm>
                  <a:off x="2522545" y="234059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</p:grpSp>
        </p:grp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9449DA-00CE-92C1-5BD1-8B8619BED344}"/>
              </a:ext>
            </a:extLst>
          </p:cNvPr>
          <p:cNvCxnSpPr/>
          <p:nvPr/>
        </p:nvCxnSpPr>
        <p:spPr>
          <a:xfrm>
            <a:off x="5685186" y="2850701"/>
            <a:ext cx="0" cy="307685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7C5F6A7-970B-8A84-D1EC-0B159E0135CB}"/>
              </a:ext>
            </a:extLst>
          </p:cNvPr>
          <p:cNvSpPr txBox="1"/>
          <p:nvPr/>
        </p:nvSpPr>
        <p:spPr>
          <a:xfrm>
            <a:off x="5052856" y="1777471"/>
            <a:ext cx="1294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Y = </a:t>
            </a:r>
            <a:r>
              <a:rPr lang="en-US" sz="2400" b="1" dirty="0">
                <a:solidFill>
                  <a:srgbClr val="FF0000"/>
                </a:solidFill>
              </a:rPr>
              <a:t>M</a:t>
            </a:r>
            <a:r>
              <a:rPr lang="en-US" sz="2400" b="1" dirty="0">
                <a:solidFill>
                  <a:srgbClr val="00B050"/>
                </a:solidFill>
              </a:rPr>
              <a:t>x                      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64C1AF-0F88-A4ED-C265-70A597D18254}"/>
              </a:ext>
            </a:extLst>
          </p:cNvPr>
          <p:cNvSpPr txBox="1"/>
          <p:nvPr/>
        </p:nvSpPr>
        <p:spPr>
          <a:xfrm>
            <a:off x="3313521" y="6441057"/>
            <a:ext cx="5392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  </a:t>
            </a:r>
            <a:r>
              <a:rPr lang="en-US" sz="2000" b="1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sz="2000" dirty="0">
                <a:latin typeface="Bahnschrift" panose="020B0502040204020203" pitchFamily="34" charset="0"/>
              </a:rPr>
              <a:t>Instrument calibration * Atomic Physics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3CF3AB-A3C6-FA4C-E1E7-5FC98A70B83F}"/>
              </a:ext>
            </a:extLst>
          </p:cNvPr>
          <p:cNvGrpSpPr>
            <a:grpSpLocks noChangeAspect="1"/>
          </p:cNvGrpSpPr>
          <p:nvPr/>
        </p:nvGrpSpPr>
        <p:grpSpPr>
          <a:xfrm>
            <a:off x="6096000" y="2630912"/>
            <a:ext cx="4793074" cy="3200400"/>
            <a:chOff x="14510" y="867082"/>
            <a:chExt cx="5587355" cy="373211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B137EB9-1BE5-9760-C2D1-7E60673469A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502120" y="1465894"/>
              <a:ext cx="1192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R(p</a:t>
              </a:r>
              <a:r>
                <a:rPr lang="en-US" sz="1400" baseline="-25000" dirty="0"/>
                <a:t>1</a:t>
              </a:r>
              <a:r>
                <a:rPr lang="en-US" sz="1400" dirty="0"/>
                <a:t>,s</a:t>
              </a:r>
              <a:r>
                <a:rPr lang="en-US" sz="1400" baseline="-25000" dirty="0"/>
                <a:t>2</a:t>
              </a:r>
              <a:r>
                <a:rPr lang="en-US" sz="1400" dirty="0"/>
                <a:t>,T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A146BA9-2CBD-4F34-42C2-DA875D7011C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510" y="867082"/>
              <a:ext cx="5587355" cy="3732116"/>
              <a:chOff x="14510" y="867082"/>
              <a:chExt cx="5587355" cy="3732116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C9AD925-BFD3-8A82-B62A-BAE20A2AC754}"/>
                  </a:ext>
                </a:extLst>
              </p:cNvPr>
              <p:cNvSpPr txBox="1"/>
              <p:nvPr/>
            </p:nvSpPr>
            <p:spPr>
              <a:xfrm>
                <a:off x="1187606" y="2681908"/>
                <a:ext cx="426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=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C688425F-2D73-C0C6-35C6-406175E829C8}"/>
                  </a:ext>
                </a:extLst>
              </p:cNvPr>
              <p:cNvGrpSpPr/>
              <p:nvPr/>
            </p:nvGrpSpPr>
            <p:grpSpPr>
              <a:xfrm>
                <a:off x="14510" y="867082"/>
                <a:ext cx="5587355" cy="3732116"/>
                <a:chOff x="0" y="1301991"/>
                <a:chExt cx="5587355" cy="3732116"/>
              </a:xfrm>
            </p:grpSpPr>
            <p:sp>
              <p:nvSpPr>
                <p:cNvPr id="43" name="Double Bracket 42">
                  <a:extLst>
                    <a:ext uri="{FF2B5EF4-FFF2-40B4-BE49-F238E27FC236}">
                      <a16:creationId xmlns:a16="http://schemas.microsoft.com/office/drawing/2014/main" id="{FD81646B-77F8-BC35-11D9-98FAA8FCCE4E}"/>
                    </a:ext>
                  </a:extLst>
                </p:cNvPr>
                <p:cNvSpPr/>
                <p:nvPr/>
              </p:nvSpPr>
              <p:spPr>
                <a:xfrm>
                  <a:off x="318836" y="1798983"/>
                  <a:ext cx="702731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Double Bracket 43">
                  <a:extLst>
                    <a:ext uri="{FF2B5EF4-FFF2-40B4-BE49-F238E27FC236}">
                      <a16:creationId xmlns:a16="http://schemas.microsoft.com/office/drawing/2014/main" id="{8C1700AE-1BE1-CC77-4E61-270D330CC569}"/>
                    </a:ext>
                  </a:extLst>
                </p:cNvPr>
                <p:cNvSpPr/>
                <p:nvPr/>
              </p:nvSpPr>
              <p:spPr>
                <a:xfrm>
                  <a:off x="1480930" y="1704498"/>
                  <a:ext cx="2427655" cy="3329609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Double Bracket 44">
                  <a:extLst>
                    <a:ext uri="{FF2B5EF4-FFF2-40B4-BE49-F238E27FC236}">
                      <a16:creationId xmlns:a16="http://schemas.microsoft.com/office/drawing/2014/main" id="{0463C134-A718-C845-A4C8-60F29B4AD9F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08782" y="1798983"/>
                  <a:ext cx="1145706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4598D70-19F9-E42F-FD9E-2C40E42DA4D8}"/>
                    </a:ext>
                  </a:extLst>
                </p:cNvPr>
                <p:cNvSpPr txBox="1"/>
                <p:nvPr/>
              </p:nvSpPr>
              <p:spPr>
                <a:xfrm>
                  <a:off x="4008777" y="2047461"/>
                  <a:ext cx="1570372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</a:t>
                  </a:r>
                  <a:r>
                    <a:rPr lang="en-US" sz="1400" b="1" dirty="0">
                      <a:solidFill>
                        <a:srgbClr val="0070C0"/>
                      </a:solidFill>
                    </a:rPr>
                    <a:t>s</a:t>
                  </a:r>
                  <a:r>
                    <a:rPr lang="en-US" sz="1400" b="1" baseline="-25000" dirty="0">
                      <a:solidFill>
                        <a:srgbClr val="0070C0"/>
                      </a:solidFill>
                    </a:rPr>
                    <a:t>1</a:t>
                  </a:r>
                  <a:r>
                    <a:rPr lang="en-US" sz="1400" dirty="0"/>
                    <a:t>, 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1564115C-C54A-0DBB-DAFA-A8FABC784491}"/>
                    </a:ext>
                  </a:extLst>
                </p:cNvPr>
                <p:cNvSpPr txBox="1"/>
                <p:nvPr/>
              </p:nvSpPr>
              <p:spPr>
                <a:xfrm>
                  <a:off x="288247" y="1904291"/>
                  <a:ext cx="9806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C0C3F398-9C02-354A-2C3A-3D3745FB13CE}"/>
                    </a:ext>
                  </a:extLst>
                </p:cNvPr>
                <p:cNvSpPr txBox="1"/>
                <p:nvPr/>
              </p:nvSpPr>
              <p:spPr>
                <a:xfrm>
                  <a:off x="1472725" y="1886423"/>
                  <a:ext cx="11926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,s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,T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A537B5B-6AFC-E426-F592-ADD6B2155B78}"/>
                    </a:ext>
                  </a:extLst>
                </p:cNvPr>
                <p:cNvSpPr txBox="1"/>
                <p:nvPr/>
              </p:nvSpPr>
              <p:spPr>
                <a:xfrm rot="16200000">
                  <a:off x="-472973" y="2991678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npixels</a:t>
                  </a:r>
                  <a:endParaRPr lang="en-US" sz="1400" b="1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A8B4394-1B0E-13EE-D81C-057C75F3C08F}"/>
                    </a:ext>
                  </a:extLst>
                </p:cNvPr>
                <p:cNvSpPr txBox="1"/>
                <p:nvPr/>
              </p:nvSpPr>
              <p:spPr>
                <a:xfrm rot="5400000">
                  <a:off x="4689721" y="3323413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A6C9841-0ADD-AE47-DA68-3831BE46A4E9}"/>
                    </a:ext>
                  </a:extLst>
                </p:cNvPr>
                <p:cNvSpPr txBox="1"/>
                <p:nvPr/>
              </p:nvSpPr>
              <p:spPr>
                <a:xfrm>
                  <a:off x="2309190" y="1301991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B9B3A836-FE9E-83C3-4CA9-54CD31D014CC}"/>
                    </a:ext>
                  </a:extLst>
                </p:cNvPr>
                <p:cNvSpPr txBox="1"/>
                <p:nvPr/>
              </p:nvSpPr>
              <p:spPr>
                <a:xfrm>
                  <a:off x="4016983" y="2373939"/>
                  <a:ext cx="1570372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</a:t>
                  </a:r>
                  <a:r>
                    <a:rPr lang="en-US" sz="1400" b="1" dirty="0">
                      <a:solidFill>
                        <a:srgbClr val="0070C0"/>
                      </a:solidFill>
                    </a:rPr>
                    <a:t>s</a:t>
                  </a:r>
                  <a:r>
                    <a:rPr lang="en-US" sz="1400" b="1" baseline="-25000" dirty="0">
                      <a:solidFill>
                        <a:srgbClr val="0070C0"/>
                      </a:solidFill>
                    </a:rPr>
                    <a:t>2</a:t>
                  </a:r>
                  <a:r>
                    <a:rPr lang="en-US" sz="1400" dirty="0"/>
                    <a:t>, 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5D3E46F-753C-7F59-09A7-3A8533D07FB9}"/>
                    </a:ext>
                  </a:extLst>
                </p:cNvPr>
                <p:cNvSpPr txBox="1"/>
                <p:nvPr/>
              </p:nvSpPr>
              <p:spPr>
                <a:xfrm>
                  <a:off x="3959082" y="4441208"/>
                  <a:ext cx="15703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</a:t>
                  </a:r>
                  <a:r>
                    <a:rPr lang="en-US" sz="1400" b="1" dirty="0" err="1">
                      <a:solidFill>
                        <a:srgbClr val="0070C0"/>
                      </a:solidFill>
                    </a:rPr>
                    <a:t>s</a:t>
                  </a:r>
                  <a:r>
                    <a:rPr lang="en-US" sz="1400" b="1" baseline="-25000" dirty="0" err="1">
                      <a:solidFill>
                        <a:srgbClr val="0070C0"/>
                      </a:solidFill>
                    </a:rPr>
                    <a:t>n</a:t>
                  </a:r>
                  <a:r>
                    <a:rPr lang="en-US" sz="1400" dirty="0"/>
                    <a:t>, T</a:t>
                  </a:r>
                  <a:r>
                    <a:rPr lang="en-US" sz="1400" baseline="-25000" dirty="0"/>
                    <a:t>m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3F945439-5C28-A1CA-3959-6715ED8060A2}"/>
                    </a:ext>
                  </a:extLst>
                </p:cNvPr>
                <p:cNvSpPr txBox="1"/>
                <p:nvPr/>
              </p:nvSpPr>
              <p:spPr>
                <a:xfrm>
                  <a:off x="4634948" y="2715347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34A51B6-CC96-8584-1DE9-918049F812D8}"/>
                    </a:ext>
                  </a:extLst>
                </p:cNvPr>
                <p:cNvSpPr txBox="1"/>
                <p:nvPr/>
              </p:nvSpPr>
              <p:spPr>
                <a:xfrm>
                  <a:off x="1453220" y="4474861"/>
                  <a:ext cx="1568649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R(p</a:t>
                  </a:r>
                  <a:r>
                    <a:rPr lang="en-US" sz="1400" baseline="-25000" dirty="0"/>
                    <a:t>npix</a:t>
                  </a:r>
                  <a:r>
                    <a:rPr lang="en-US" sz="1400" dirty="0"/>
                    <a:t>,s</a:t>
                  </a:r>
                  <a:r>
                    <a:rPr lang="en-US" sz="1400" baseline="-25000" dirty="0"/>
                    <a:t>1, </a:t>
                  </a:r>
                  <a:r>
                    <a:rPr lang="en-US" sz="1400" dirty="0"/>
                    <a:t>T</a:t>
                  </a:r>
                  <a:r>
                    <a:rPr lang="en-US" sz="1400" baseline="-25000" dirty="0"/>
                    <a:t>1)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0D4511C9-1BA2-6B72-28DD-A68D7AB46054}"/>
                    </a:ext>
                  </a:extLst>
                </p:cNvPr>
                <p:cNvSpPr txBox="1"/>
                <p:nvPr/>
              </p:nvSpPr>
              <p:spPr>
                <a:xfrm>
                  <a:off x="586424" y="250615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2A32F30-2C6B-3D46-B1F3-23786BC00798}"/>
                    </a:ext>
                  </a:extLst>
                </p:cNvPr>
                <p:cNvSpPr txBox="1"/>
                <p:nvPr/>
              </p:nvSpPr>
              <p:spPr>
                <a:xfrm>
                  <a:off x="278754" y="4448397"/>
                  <a:ext cx="11239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</a:t>
                  </a:r>
                  <a:r>
                    <a:rPr lang="en-US" sz="1400" dirty="0" err="1"/>
                    <a:t>p</a:t>
                  </a:r>
                  <a:r>
                    <a:rPr lang="en-US" sz="1400" baseline="-25000" dirty="0" err="1"/>
                    <a:t>pix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5061BACF-AD34-62BC-5FB3-5AD337694947}"/>
                    </a:ext>
                  </a:extLst>
                </p:cNvPr>
                <p:cNvSpPr txBox="1"/>
                <p:nvPr/>
              </p:nvSpPr>
              <p:spPr>
                <a:xfrm>
                  <a:off x="1778079" y="2359338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1FE8C295-C91E-23F8-02C7-AF0664662038}"/>
                    </a:ext>
                  </a:extLst>
                </p:cNvPr>
                <p:cNvSpPr txBox="1"/>
                <p:nvPr/>
              </p:nvSpPr>
              <p:spPr>
                <a:xfrm>
                  <a:off x="2522545" y="234059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</p:grp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633E5FB-1F84-6F51-B9E2-B37F324B39CA}"/>
              </a:ext>
            </a:extLst>
          </p:cNvPr>
          <p:cNvSpPr txBox="1"/>
          <p:nvPr/>
        </p:nvSpPr>
        <p:spPr>
          <a:xfrm>
            <a:off x="2320687" y="1998884"/>
            <a:ext cx="641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hnschrift" panose="020B0502040204020203" pitchFamily="34" charset="0"/>
              </a:rPr>
              <a:t>Slit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5DC574-3A79-F360-2169-8B00360B66D6}"/>
              </a:ext>
            </a:extLst>
          </p:cNvPr>
          <p:cNvSpPr txBox="1"/>
          <p:nvPr/>
        </p:nvSpPr>
        <p:spPr>
          <a:xfrm>
            <a:off x="7900378" y="1863001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Bahnschrift" panose="020B0502040204020203" pitchFamily="34" charset="0"/>
              </a:rPr>
              <a:t>Slitless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499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Graphical user interface&#10;&#10;Description automatically generated">
            <a:extLst>
              <a:ext uri="{FF2B5EF4-FFF2-40B4-BE49-F238E27FC236}">
                <a16:creationId xmlns:a16="http://schemas.microsoft.com/office/drawing/2014/main" id="{65F544DA-0DF0-4AC2-3A37-F21E23556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9411" y="3532545"/>
            <a:ext cx="2849949" cy="256032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4A62226-3115-05F7-3CA9-A8A37A52C9D9}"/>
              </a:ext>
            </a:extLst>
          </p:cNvPr>
          <p:cNvGrpSpPr>
            <a:grpSpLocks noChangeAspect="1"/>
          </p:cNvGrpSpPr>
          <p:nvPr/>
        </p:nvGrpSpPr>
        <p:grpSpPr>
          <a:xfrm>
            <a:off x="89448" y="3795679"/>
            <a:ext cx="4163841" cy="2218353"/>
            <a:chOff x="11540" y="3641455"/>
            <a:chExt cx="4684322" cy="2495647"/>
          </a:xfrm>
        </p:grpSpPr>
        <p:pic>
          <p:nvPicPr>
            <p:cNvPr id="33" name="Picture 32" descr="Chart, histogram&#10;&#10;Description automatically generated">
              <a:extLst>
                <a:ext uri="{FF2B5EF4-FFF2-40B4-BE49-F238E27FC236}">
                  <a16:creationId xmlns:a16="http://schemas.microsoft.com/office/drawing/2014/main" id="{0AC08D22-89DF-0048-ADBE-A437494B57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88"/>
            <a:stretch/>
          </p:blipFill>
          <p:spPr>
            <a:xfrm>
              <a:off x="296937" y="3668222"/>
              <a:ext cx="4398925" cy="246888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04685F-949B-D1A8-AAC1-CD7CCBD68305}"/>
                </a:ext>
              </a:extLst>
            </p:cNvPr>
            <p:cNvSpPr txBox="1"/>
            <p:nvPr/>
          </p:nvSpPr>
          <p:spPr>
            <a:xfrm rot="16200000">
              <a:off x="-986810" y="4639805"/>
              <a:ext cx="234294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Bahnschrift" panose="020B0502040204020203" pitchFamily="34" charset="0"/>
                </a:rPr>
                <a:t>Response Ph/s/Unit EM</a:t>
              </a:r>
            </a:p>
          </p:txBody>
        </p:sp>
      </p:grpSp>
      <p:pic>
        <p:nvPicPr>
          <p:cNvPr id="11" name="Picture 10" descr="A screenshot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CF839B89-6602-025E-2531-7054C444CE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985" y="1452757"/>
            <a:ext cx="3896673" cy="1950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FD400D-BFFC-0547-AB3A-4AB8C6F65DFC}"/>
              </a:ext>
            </a:extLst>
          </p:cNvPr>
          <p:cNvSpPr txBox="1"/>
          <p:nvPr/>
        </p:nvSpPr>
        <p:spPr>
          <a:xfrm>
            <a:off x="9054959" y="3113429"/>
            <a:ext cx="2605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/>
            </a:lvl1pPr>
          </a:lstStyle>
          <a:p>
            <a:pPr algn="ctr"/>
            <a:r>
              <a:rPr lang="en-US" sz="2000" dirty="0">
                <a:latin typeface="Bahnschrift" panose="020B0502040204020203" pitchFamily="34" charset="0"/>
              </a:rPr>
              <a:t>Fitted spectra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42034B-1309-D74A-BA34-E52ED4E9B276}"/>
              </a:ext>
            </a:extLst>
          </p:cNvPr>
          <p:cNvSpPr txBox="1"/>
          <p:nvPr/>
        </p:nvSpPr>
        <p:spPr>
          <a:xfrm>
            <a:off x="8708324" y="5950743"/>
            <a:ext cx="3343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/>
            </a:lvl1pPr>
          </a:lstStyle>
          <a:p>
            <a:pPr algn="ctr"/>
            <a:r>
              <a:rPr lang="en-US" sz="2000" dirty="0">
                <a:latin typeface="Bahnschrift" panose="020B0502040204020203" pitchFamily="34" charset="0"/>
              </a:rPr>
              <a:t>Spectrally Pure Maps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07C555-DB93-9C46-BFAF-E3EBB8CBD0DC}"/>
              </a:ext>
            </a:extLst>
          </p:cNvPr>
          <p:cNvSpPr txBox="1"/>
          <p:nvPr/>
        </p:nvSpPr>
        <p:spPr>
          <a:xfrm>
            <a:off x="865743" y="863927"/>
            <a:ext cx="3299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Bahnschrift" panose="020B0502040204020203" pitchFamily="34" charset="0"/>
              </a:rPr>
              <a:t>Inputs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13E6DF-9D8E-624B-B4E3-3543CFA82D99}"/>
              </a:ext>
            </a:extLst>
          </p:cNvPr>
          <p:cNvSpPr txBox="1"/>
          <p:nvPr/>
        </p:nvSpPr>
        <p:spPr>
          <a:xfrm>
            <a:off x="259557" y="5892109"/>
            <a:ext cx="4779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ahnschrift" panose="020B0502040204020203" pitchFamily="34" charset="0"/>
              </a:rPr>
              <a:t>Atomic data + Instrument Response </a:t>
            </a:r>
          </a:p>
        </p:txBody>
      </p:sp>
      <p:pic>
        <p:nvPicPr>
          <p:cNvPr id="49" name="Graphic 48" descr="Packing Box Open with solid fill">
            <a:extLst>
              <a:ext uri="{FF2B5EF4-FFF2-40B4-BE49-F238E27FC236}">
                <a16:creationId xmlns:a16="http://schemas.microsoft.com/office/drawing/2014/main" id="{DB2D22BD-6425-9C47-9B38-04C02D4915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5177679" y="2131932"/>
            <a:ext cx="1332291" cy="1554480"/>
          </a:xfrm>
          <a:prstGeom prst="rect">
            <a:avLst/>
          </a:prstGeom>
        </p:spPr>
      </p:pic>
      <p:sp>
        <p:nvSpPr>
          <p:cNvPr id="51" name="Right Arrow 50">
            <a:extLst>
              <a:ext uri="{FF2B5EF4-FFF2-40B4-BE49-F238E27FC236}">
                <a16:creationId xmlns:a16="http://schemas.microsoft.com/office/drawing/2014/main" id="{9BD1DA74-5CCB-4F4B-ABE4-3731D30079C1}"/>
              </a:ext>
            </a:extLst>
          </p:cNvPr>
          <p:cNvSpPr/>
          <p:nvPr/>
        </p:nvSpPr>
        <p:spPr>
          <a:xfrm rot="2057608" flipV="1">
            <a:off x="4513144" y="2901868"/>
            <a:ext cx="779825" cy="212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F1B2E7B-0E76-4E43-B0C6-55CC0C8A1951}"/>
              </a:ext>
            </a:extLst>
          </p:cNvPr>
          <p:cNvSpPr txBox="1"/>
          <p:nvPr/>
        </p:nvSpPr>
        <p:spPr>
          <a:xfrm>
            <a:off x="4678197" y="3615173"/>
            <a:ext cx="24975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hnschrift" panose="020B0502040204020203" pitchFamily="34" charset="0"/>
              </a:rPr>
              <a:t>e.g., ELASTIC NET (available from scikit in python)</a:t>
            </a:r>
          </a:p>
        </p:txBody>
      </p:sp>
      <p:sp>
        <p:nvSpPr>
          <p:cNvPr id="59" name="Right Arrow 58">
            <a:extLst>
              <a:ext uri="{FF2B5EF4-FFF2-40B4-BE49-F238E27FC236}">
                <a16:creationId xmlns:a16="http://schemas.microsoft.com/office/drawing/2014/main" id="{C3417337-4B89-9A43-AFAF-F895442F6BA1}"/>
              </a:ext>
            </a:extLst>
          </p:cNvPr>
          <p:cNvSpPr/>
          <p:nvPr/>
        </p:nvSpPr>
        <p:spPr>
          <a:xfrm rot="1016234" flipV="1">
            <a:off x="8264948" y="3063657"/>
            <a:ext cx="413331" cy="1912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DAD51613-9782-1E41-950C-EF121F27B3BA}"/>
              </a:ext>
            </a:extLst>
          </p:cNvPr>
          <p:cNvSpPr/>
          <p:nvPr/>
        </p:nvSpPr>
        <p:spPr>
          <a:xfrm rot="19712388" flipV="1">
            <a:off x="4592119" y="3390571"/>
            <a:ext cx="739808" cy="2025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D24232-AE28-E4E0-CC06-A7129FB19A09}"/>
              </a:ext>
            </a:extLst>
          </p:cNvPr>
          <p:cNvSpPr txBox="1"/>
          <p:nvPr/>
        </p:nvSpPr>
        <p:spPr>
          <a:xfrm>
            <a:off x="1699830" y="3328873"/>
            <a:ext cx="1955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Bahnschrift" panose="020B0502040204020203" pitchFamily="34" charset="0"/>
              </a:rPr>
              <a:t>Overlappogram</a:t>
            </a:r>
          </a:p>
        </p:txBody>
      </p:sp>
      <p:pic>
        <p:nvPicPr>
          <p:cNvPr id="24" name="Picture 23" descr="Histogram&#10;&#10;Description automatically generated with medium confidence">
            <a:extLst>
              <a:ext uri="{FF2B5EF4-FFF2-40B4-BE49-F238E27FC236}">
                <a16:creationId xmlns:a16="http://schemas.microsoft.com/office/drawing/2014/main" id="{E4547828-5725-8AE4-C19D-054F868D3E7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432"/>
          <a:stretch/>
        </p:blipFill>
        <p:spPr>
          <a:xfrm>
            <a:off x="8620307" y="1358664"/>
            <a:ext cx="3145007" cy="18288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A4AAD58-870E-8876-5081-613C1C4F7214}"/>
              </a:ext>
            </a:extLst>
          </p:cNvPr>
          <p:cNvSpPr txBox="1"/>
          <p:nvPr/>
        </p:nvSpPr>
        <p:spPr>
          <a:xfrm>
            <a:off x="5205962" y="808123"/>
            <a:ext cx="2275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Bahnschrift" panose="020B0502040204020203" pitchFamily="34" charset="0"/>
              </a:rPr>
              <a:t>Inversion Algorithm</a:t>
            </a:r>
          </a:p>
        </p:txBody>
      </p:sp>
      <p:sp>
        <p:nvSpPr>
          <p:cNvPr id="58" name="Right Arrow 57">
            <a:extLst>
              <a:ext uri="{FF2B5EF4-FFF2-40B4-BE49-F238E27FC236}">
                <a16:creationId xmlns:a16="http://schemas.microsoft.com/office/drawing/2014/main" id="{C06A9CA0-DC5E-9D49-BE5D-C0C8462642C4}"/>
              </a:ext>
            </a:extLst>
          </p:cNvPr>
          <p:cNvSpPr/>
          <p:nvPr/>
        </p:nvSpPr>
        <p:spPr>
          <a:xfrm rot="19631081" flipV="1">
            <a:off x="8209447" y="2529254"/>
            <a:ext cx="380635" cy="1896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120E2E-BD2A-9A08-6BE7-04E194C9EFB1}"/>
              </a:ext>
            </a:extLst>
          </p:cNvPr>
          <p:cNvSpPr txBox="1"/>
          <p:nvPr/>
        </p:nvSpPr>
        <p:spPr>
          <a:xfrm>
            <a:off x="7024667" y="2555366"/>
            <a:ext cx="1154555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Bahnschrift" panose="020B0502040204020203" pitchFamily="34" charset="0"/>
              </a:rPr>
              <a:t>EM cubes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8DF5C164-5926-0D90-4F89-D945D922EE54}"/>
              </a:ext>
            </a:extLst>
          </p:cNvPr>
          <p:cNvSpPr/>
          <p:nvPr/>
        </p:nvSpPr>
        <p:spPr>
          <a:xfrm flipV="1">
            <a:off x="6458721" y="2731800"/>
            <a:ext cx="525032" cy="2986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A65519-801B-BF4E-ABCA-73F90E62CA9D}"/>
              </a:ext>
            </a:extLst>
          </p:cNvPr>
          <p:cNvSpPr txBox="1"/>
          <p:nvPr/>
        </p:nvSpPr>
        <p:spPr>
          <a:xfrm>
            <a:off x="8611111" y="866670"/>
            <a:ext cx="3299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Bahnschrift" panose="020B0502040204020203" pitchFamily="34" charset="0"/>
              </a:rPr>
              <a:t>Outputs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406B81-22F3-F2EE-7FCA-EED4C5C90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2483"/>
            <a:ext cx="10972800" cy="794296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Bahnschrift" panose="020B0502040204020203" pitchFamily="34" charset="0"/>
              </a:rPr>
              <a:t>Inversion process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5F994C-6296-2668-92FF-E41D17BA442B}"/>
              </a:ext>
            </a:extLst>
          </p:cNvPr>
          <p:cNvSpPr txBox="1"/>
          <p:nvPr/>
        </p:nvSpPr>
        <p:spPr>
          <a:xfrm>
            <a:off x="5782658" y="4805265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Bahnschrift" panose="020B0502040204020203" pitchFamily="34" charset="0"/>
              </a:rPr>
              <a:t>y= Mx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7E2847-5282-2D9F-BF49-0866B29D8A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9309" y="5361301"/>
            <a:ext cx="4199313" cy="4267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Left Brace 6">
            <a:extLst>
              <a:ext uri="{FF2B5EF4-FFF2-40B4-BE49-F238E27FC236}">
                <a16:creationId xmlns:a16="http://schemas.microsoft.com/office/drawing/2014/main" id="{715CB9D4-9217-ECA6-B368-828CF1DE3DD9}"/>
              </a:ext>
            </a:extLst>
          </p:cNvPr>
          <p:cNvSpPr/>
          <p:nvPr/>
        </p:nvSpPr>
        <p:spPr>
          <a:xfrm rot="16200000">
            <a:off x="6750161" y="5764053"/>
            <a:ext cx="162343" cy="30484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99108D7F-8E92-0C28-B989-2DF2C378A21B}"/>
              </a:ext>
            </a:extLst>
          </p:cNvPr>
          <p:cNvSpPr/>
          <p:nvPr/>
        </p:nvSpPr>
        <p:spPr>
          <a:xfrm rot="16200000">
            <a:off x="7905702" y="5440940"/>
            <a:ext cx="151249" cy="92587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16DC6A-E494-C0C1-3C4E-E725777BA1FC}"/>
              </a:ext>
            </a:extLst>
          </p:cNvPr>
          <p:cNvSpPr txBox="1"/>
          <p:nvPr/>
        </p:nvSpPr>
        <p:spPr>
          <a:xfrm>
            <a:off x="6405753" y="6002868"/>
            <a:ext cx="816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Bahnschrift" panose="020B0502040204020203" pitchFamily="34" charset="0"/>
              </a:rPr>
              <a:t>sparse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A4196D-237C-14D1-4F5E-E0D27C03086B}"/>
              </a:ext>
            </a:extLst>
          </p:cNvPr>
          <p:cNvSpPr txBox="1"/>
          <p:nvPr/>
        </p:nvSpPr>
        <p:spPr>
          <a:xfrm>
            <a:off x="7529253" y="6001296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Bahnschrift" panose="020B0502040204020203" pitchFamily="34" charset="0"/>
              </a:rPr>
              <a:t>smooth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24156B-229F-6D4D-0CE2-F4B4488007BD}"/>
              </a:ext>
            </a:extLst>
          </p:cNvPr>
          <p:cNvSpPr txBox="1"/>
          <p:nvPr/>
        </p:nvSpPr>
        <p:spPr>
          <a:xfrm>
            <a:off x="7829908" y="6598545"/>
            <a:ext cx="43620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Bahnschrift" panose="020B0502040204020203" pitchFamily="34" charset="0"/>
              </a:rPr>
              <a:t>Cheung et al, De </a:t>
            </a:r>
            <a:r>
              <a:rPr lang="en-US" sz="1400" dirty="0" err="1">
                <a:latin typeface="Bahnschrift" panose="020B0502040204020203" pitchFamily="34" charset="0"/>
              </a:rPr>
              <a:t>Pointeu</a:t>
            </a:r>
            <a:r>
              <a:rPr lang="en-US" sz="1400" dirty="0">
                <a:latin typeface="Bahnschrift" panose="020B0502040204020203" pitchFamily="34" charset="0"/>
              </a:rPr>
              <a:t> et al, Winebarger et al 2019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53B807-F872-D150-84F8-B91307EF78B7}"/>
              </a:ext>
            </a:extLst>
          </p:cNvPr>
          <p:cNvSpPr txBox="1"/>
          <p:nvPr/>
        </p:nvSpPr>
        <p:spPr>
          <a:xfrm>
            <a:off x="4686639" y="6247359"/>
            <a:ext cx="2986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Weights can also be added.</a:t>
            </a:r>
          </a:p>
        </p:txBody>
      </p:sp>
    </p:spTree>
    <p:extLst>
      <p:ext uri="{BB962C8B-B14F-4D97-AF65-F5344CB8AC3E}">
        <p14:creationId xmlns:p14="http://schemas.microsoft.com/office/powerpoint/2010/main" val="360661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17"/>
    </mc:Choice>
    <mc:Fallback xmlns="">
      <p:transition spd="slow" advTm="7971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F061-047A-14CF-8F6C-6A4357C6B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955"/>
            <a:ext cx="10515600" cy="42243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Limitations of DEM inversion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E7CDB5-2267-CD91-AAA0-7BC60A6C0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Bahnschrift" panose="020B0502040204020203" pitchFamily="34" charset="0"/>
              </a:rPr>
              <a:t>Dependency on Atomic physics assumptions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Bahnschrift" panose="020B0502040204020203" pitchFamily="34" charset="0"/>
              </a:rPr>
              <a:t>Abundance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Bahnschrift" panose="020B0502040204020203" pitchFamily="34" charset="0"/>
              </a:rPr>
              <a:t>Ion equilibrium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Bahnschrift" panose="020B0502040204020203" pitchFamily="34" charset="0"/>
              </a:rPr>
              <a:t>Electron distribution (Maxwellian, Kappa)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hnschrift" panose="020B0502040204020203" pitchFamily="34" charset="0"/>
                <a:sym typeface="Wingdings" pitchFamily="2" charset="2"/>
              </a:rPr>
              <a:t>Can we break these assumptions?</a:t>
            </a:r>
            <a:endParaRPr lang="en-US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875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8AE8CC5-72D8-737F-D81E-CFA3B25B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009"/>
            <a:ext cx="10515600" cy="1325563"/>
          </a:xfrm>
        </p:spPr>
        <p:txBody>
          <a:bodyPr/>
          <a:lstStyle/>
          <a:p>
            <a:r>
              <a:rPr lang="en-US" dirty="0"/>
              <a:t>Data from </a:t>
            </a:r>
            <a:r>
              <a:rPr lang="en-US" dirty="0" err="1"/>
              <a:t>slitless</a:t>
            </a:r>
            <a:r>
              <a:rPr lang="en-US" dirty="0"/>
              <a:t> imaging spectrograph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E74DE0-7243-90FA-130E-1EB66370038F}"/>
                  </a:ext>
                </a:extLst>
              </p:cNvPr>
              <p:cNvSpPr txBox="1"/>
              <p:nvPr/>
            </p:nvSpPr>
            <p:spPr>
              <a:xfrm>
                <a:off x="572528" y="2377393"/>
                <a:ext cx="11046941" cy="15511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𝑝𝑖𝑥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𝐸𝐴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𝐸𝑀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E74DE0-7243-90FA-130E-1EB663700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28" y="2377393"/>
                <a:ext cx="11046941" cy="1551194"/>
              </a:xfrm>
              <a:prstGeom prst="rect">
                <a:avLst/>
              </a:prstGeom>
              <a:blipFill>
                <a:blip r:embed="rId2"/>
                <a:stretch>
                  <a:fillRect t="-48780" b="-69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995F21-C6B3-ED1C-34C0-429E415B02DF}"/>
              </a:ext>
            </a:extLst>
          </p:cNvPr>
          <p:cNvSpPr txBox="1"/>
          <p:nvPr/>
        </p:nvSpPr>
        <p:spPr>
          <a:xfrm>
            <a:off x="7504849" y="162009"/>
            <a:ext cx="453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*ignoring continuum for simplicity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C88271-99EA-72B3-1E9B-7FA1404F2483}"/>
              </a:ext>
            </a:extLst>
          </p:cNvPr>
          <p:cNvSpPr txBox="1"/>
          <p:nvPr/>
        </p:nvSpPr>
        <p:spPr>
          <a:xfrm>
            <a:off x="6081901" y="3686939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transitions from a single 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7F4BC-A4E9-53FF-E61E-29782164203F}"/>
              </a:ext>
            </a:extLst>
          </p:cNvPr>
          <p:cNvSpPr txBox="1"/>
          <p:nvPr/>
        </p:nvSpPr>
        <p:spPr>
          <a:xfrm>
            <a:off x="5461629" y="4082262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ions of a single element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52B130-A452-92A9-FE9F-87A326E2A887}"/>
              </a:ext>
            </a:extLst>
          </p:cNvPr>
          <p:cNvSpPr txBox="1"/>
          <p:nvPr/>
        </p:nvSpPr>
        <p:spPr>
          <a:xfrm>
            <a:off x="4505260" y="4862150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spatial locations on the Sun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FCE966AF-680E-363F-70ED-AAD02A31A298}"/>
              </a:ext>
            </a:extLst>
          </p:cNvPr>
          <p:cNvSpPr/>
          <p:nvPr/>
        </p:nvSpPr>
        <p:spPr>
          <a:xfrm>
            <a:off x="4730174" y="3686939"/>
            <a:ext cx="218661" cy="94239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48B596EB-5651-6B83-4A49-60FFC56560DB}"/>
              </a:ext>
            </a:extLst>
          </p:cNvPr>
          <p:cNvSpPr/>
          <p:nvPr/>
        </p:nvSpPr>
        <p:spPr>
          <a:xfrm>
            <a:off x="5278881" y="3660359"/>
            <a:ext cx="218661" cy="55399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81C3F410-F85B-A7BA-97B0-25FF7DC3CAE9}"/>
              </a:ext>
            </a:extLst>
          </p:cNvPr>
          <p:cNvSpPr/>
          <p:nvPr/>
        </p:nvSpPr>
        <p:spPr>
          <a:xfrm>
            <a:off x="5809880" y="3715627"/>
            <a:ext cx="218661" cy="27396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5A2678-C895-CECE-A06E-58C23A98EE34}"/>
              </a:ext>
            </a:extLst>
          </p:cNvPr>
          <p:cNvSpPr/>
          <p:nvPr/>
        </p:nvSpPr>
        <p:spPr>
          <a:xfrm>
            <a:off x="4620843" y="2661410"/>
            <a:ext cx="4061064" cy="816429"/>
          </a:xfrm>
          <a:prstGeom prst="rect">
            <a:avLst/>
          </a:prstGeom>
          <a:solidFill>
            <a:schemeClr val="accent1">
              <a:alpha val="33028"/>
            </a:schemeClr>
          </a:solidFill>
          <a:ln>
            <a:solidFill>
              <a:schemeClr val="accent1">
                <a:shade val="15000"/>
                <a:alpha val="12721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334D22-248E-D651-4E11-2D1454F07DEA}"/>
              </a:ext>
            </a:extLst>
          </p:cNvPr>
          <p:cNvSpPr txBox="1"/>
          <p:nvPr/>
        </p:nvSpPr>
        <p:spPr>
          <a:xfrm>
            <a:off x="2176296" y="3330769"/>
            <a:ext cx="14339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934E5D-4AC9-9CE3-83CF-6EFA3C5C1532}"/>
              </a:ext>
            </a:extLst>
          </p:cNvPr>
          <p:cNvSpPr txBox="1"/>
          <p:nvPr/>
        </p:nvSpPr>
        <p:spPr>
          <a:xfrm>
            <a:off x="10114935" y="2927864"/>
            <a:ext cx="12388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Unknown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C54CC7-5E3C-E37F-C151-43D08D29E54B}"/>
              </a:ext>
            </a:extLst>
          </p:cNvPr>
          <p:cNvSpPr txBox="1"/>
          <p:nvPr/>
        </p:nvSpPr>
        <p:spPr>
          <a:xfrm>
            <a:off x="4948835" y="2140123"/>
            <a:ext cx="31241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Response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83D8BBCF-48F2-C168-853B-A500F288DCA8}"/>
              </a:ext>
            </a:extLst>
          </p:cNvPr>
          <p:cNvSpPr/>
          <p:nvPr/>
        </p:nvSpPr>
        <p:spPr>
          <a:xfrm>
            <a:off x="4276405" y="3610600"/>
            <a:ext cx="218661" cy="1436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4BEE67-9246-2907-A801-7E407A412266}"/>
              </a:ext>
            </a:extLst>
          </p:cNvPr>
          <p:cNvSpPr txBox="1"/>
          <p:nvPr/>
        </p:nvSpPr>
        <p:spPr>
          <a:xfrm>
            <a:off x="4948835" y="4468854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elements</a:t>
            </a:r>
          </a:p>
        </p:txBody>
      </p:sp>
    </p:spTree>
    <p:extLst>
      <p:ext uri="{BB962C8B-B14F-4D97-AF65-F5344CB8AC3E}">
        <p14:creationId xmlns:p14="http://schemas.microsoft.com/office/powerpoint/2010/main" val="1689290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8AE8CC5-72D8-737F-D81E-CFA3B25B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009"/>
            <a:ext cx="10515600" cy="1325563"/>
          </a:xfrm>
        </p:spPr>
        <p:txBody>
          <a:bodyPr/>
          <a:lstStyle/>
          <a:p>
            <a:r>
              <a:rPr lang="en-US" dirty="0"/>
              <a:t>Data from </a:t>
            </a:r>
            <a:r>
              <a:rPr lang="en-US" dirty="0" err="1"/>
              <a:t>slitless</a:t>
            </a:r>
            <a:r>
              <a:rPr lang="en-US" dirty="0"/>
              <a:t> imaging spectrograph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E74DE0-7243-90FA-130E-1EB66370038F}"/>
                  </a:ext>
                </a:extLst>
              </p:cNvPr>
              <p:cNvSpPr txBox="1"/>
              <p:nvPr/>
            </p:nvSpPr>
            <p:spPr>
              <a:xfrm>
                <a:off x="572528" y="2377393"/>
                <a:ext cx="11046941" cy="15511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𝑝𝑖𝑥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𝐸𝐴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𝐸𝑀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E74DE0-7243-90FA-130E-1EB663700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28" y="2377393"/>
                <a:ext cx="11046941" cy="1551194"/>
              </a:xfrm>
              <a:prstGeom prst="rect">
                <a:avLst/>
              </a:prstGeom>
              <a:blipFill>
                <a:blip r:embed="rId2"/>
                <a:stretch>
                  <a:fillRect t="-48780" b="-69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995F21-C6B3-ED1C-34C0-429E415B02DF}"/>
              </a:ext>
            </a:extLst>
          </p:cNvPr>
          <p:cNvSpPr txBox="1"/>
          <p:nvPr/>
        </p:nvSpPr>
        <p:spPr>
          <a:xfrm>
            <a:off x="7504849" y="162009"/>
            <a:ext cx="453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*ignoring continuum for simplicity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C88271-99EA-72B3-1E9B-7FA1404F2483}"/>
              </a:ext>
            </a:extLst>
          </p:cNvPr>
          <p:cNvSpPr txBox="1"/>
          <p:nvPr/>
        </p:nvSpPr>
        <p:spPr>
          <a:xfrm>
            <a:off x="6081901" y="3686939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transitions from a single 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7F4BC-A4E9-53FF-E61E-29782164203F}"/>
              </a:ext>
            </a:extLst>
          </p:cNvPr>
          <p:cNvSpPr txBox="1"/>
          <p:nvPr/>
        </p:nvSpPr>
        <p:spPr>
          <a:xfrm>
            <a:off x="5461629" y="4082262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ions of a single element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52B130-A452-92A9-FE9F-87A326E2A887}"/>
              </a:ext>
            </a:extLst>
          </p:cNvPr>
          <p:cNvSpPr txBox="1"/>
          <p:nvPr/>
        </p:nvSpPr>
        <p:spPr>
          <a:xfrm>
            <a:off x="4505260" y="4862150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spatial locations on the Sun</a:t>
            </a:r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FCE966AF-680E-363F-70ED-AAD02A31A298}"/>
              </a:ext>
            </a:extLst>
          </p:cNvPr>
          <p:cNvSpPr/>
          <p:nvPr/>
        </p:nvSpPr>
        <p:spPr>
          <a:xfrm>
            <a:off x="4730174" y="3686939"/>
            <a:ext cx="218661" cy="94239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48B596EB-5651-6B83-4A49-60FFC56560DB}"/>
              </a:ext>
            </a:extLst>
          </p:cNvPr>
          <p:cNvSpPr/>
          <p:nvPr/>
        </p:nvSpPr>
        <p:spPr>
          <a:xfrm>
            <a:off x="5278881" y="3660359"/>
            <a:ext cx="218661" cy="55399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81C3F410-F85B-A7BA-97B0-25FF7DC3CAE9}"/>
              </a:ext>
            </a:extLst>
          </p:cNvPr>
          <p:cNvSpPr/>
          <p:nvPr/>
        </p:nvSpPr>
        <p:spPr>
          <a:xfrm>
            <a:off x="5809880" y="3715627"/>
            <a:ext cx="218661" cy="27396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5A2678-C895-CECE-A06E-58C23A98EE34}"/>
              </a:ext>
            </a:extLst>
          </p:cNvPr>
          <p:cNvSpPr/>
          <p:nvPr/>
        </p:nvSpPr>
        <p:spPr>
          <a:xfrm>
            <a:off x="5696607" y="2661410"/>
            <a:ext cx="2985300" cy="816429"/>
          </a:xfrm>
          <a:prstGeom prst="rect">
            <a:avLst/>
          </a:prstGeom>
          <a:solidFill>
            <a:schemeClr val="accent1">
              <a:alpha val="33028"/>
            </a:schemeClr>
          </a:solidFill>
          <a:ln>
            <a:solidFill>
              <a:schemeClr val="accent1">
                <a:shade val="15000"/>
                <a:alpha val="12721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334D22-248E-D651-4E11-2D1454F07DEA}"/>
              </a:ext>
            </a:extLst>
          </p:cNvPr>
          <p:cNvSpPr txBox="1"/>
          <p:nvPr/>
        </p:nvSpPr>
        <p:spPr>
          <a:xfrm>
            <a:off x="2176296" y="3330769"/>
            <a:ext cx="14339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Observations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934E5D-4AC9-9CE3-83CF-6EFA3C5C1532}"/>
              </a:ext>
            </a:extLst>
          </p:cNvPr>
          <p:cNvSpPr txBox="1"/>
          <p:nvPr/>
        </p:nvSpPr>
        <p:spPr>
          <a:xfrm>
            <a:off x="10114935" y="2927864"/>
            <a:ext cx="12388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Unknown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C54CC7-5E3C-E37F-C151-43D08D29E54B}"/>
              </a:ext>
            </a:extLst>
          </p:cNvPr>
          <p:cNvSpPr txBox="1"/>
          <p:nvPr/>
        </p:nvSpPr>
        <p:spPr>
          <a:xfrm>
            <a:off x="5557708" y="2100011"/>
            <a:ext cx="31241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Response</a:t>
            </a: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83D8BBCF-48F2-C168-853B-A500F288DCA8}"/>
              </a:ext>
            </a:extLst>
          </p:cNvPr>
          <p:cNvSpPr/>
          <p:nvPr/>
        </p:nvSpPr>
        <p:spPr>
          <a:xfrm>
            <a:off x="4276405" y="3610600"/>
            <a:ext cx="218661" cy="1436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4BEE67-9246-2907-A801-7E407A412266}"/>
              </a:ext>
            </a:extLst>
          </p:cNvPr>
          <p:cNvSpPr txBox="1"/>
          <p:nvPr/>
        </p:nvSpPr>
        <p:spPr>
          <a:xfrm>
            <a:off x="4948835" y="4468854"/>
            <a:ext cx="3220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elements</a:t>
            </a:r>
          </a:p>
        </p:txBody>
      </p:sp>
    </p:spTree>
    <p:extLst>
      <p:ext uri="{BB962C8B-B14F-4D97-AF65-F5344CB8AC3E}">
        <p14:creationId xmlns:p14="http://schemas.microsoft.com/office/powerpoint/2010/main" val="4110948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F061-047A-14CF-8F6C-6A4357C6B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63" y="681212"/>
            <a:ext cx="10515600" cy="40192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Multi -&gt; Single ion inversion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3CF3AB-A3C6-FA4C-E1E7-5FC98A70B83F}"/>
              </a:ext>
            </a:extLst>
          </p:cNvPr>
          <p:cNvGrpSpPr>
            <a:grpSpLocks noChangeAspect="1"/>
          </p:cNvGrpSpPr>
          <p:nvPr/>
        </p:nvGrpSpPr>
        <p:grpSpPr>
          <a:xfrm>
            <a:off x="280703" y="2688687"/>
            <a:ext cx="5166140" cy="3200400"/>
            <a:chOff x="14510" y="867082"/>
            <a:chExt cx="6022243" cy="373211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B137EB9-1BE5-9760-C2D1-7E60673469A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323700" y="1459251"/>
              <a:ext cx="1192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  <a:r>
                <a:rPr lang="en-US" sz="1400" baseline="-25000" dirty="0"/>
                <a:t>2,1</a:t>
              </a:r>
              <a:r>
                <a:rPr lang="en-US" sz="1400" dirty="0"/>
                <a:t>(p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A146BA9-2CBD-4F34-42C2-DA875D7011C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510" y="867082"/>
              <a:ext cx="6022243" cy="3732116"/>
              <a:chOff x="14510" y="867082"/>
              <a:chExt cx="6022243" cy="3732116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C9AD925-BFD3-8A82-B62A-BAE20A2AC754}"/>
                  </a:ext>
                </a:extLst>
              </p:cNvPr>
              <p:cNvSpPr txBox="1"/>
              <p:nvPr/>
            </p:nvSpPr>
            <p:spPr>
              <a:xfrm>
                <a:off x="1187606" y="2681908"/>
                <a:ext cx="426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=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C688425F-2D73-C0C6-35C6-406175E829C8}"/>
                  </a:ext>
                </a:extLst>
              </p:cNvPr>
              <p:cNvGrpSpPr/>
              <p:nvPr/>
            </p:nvGrpSpPr>
            <p:grpSpPr>
              <a:xfrm>
                <a:off x="14510" y="867082"/>
                <a:ext cx="6022243" cy="3732116"/>
                <a:chOff x="0" y="1301991"/>
                <a:chExt cx="6022243" cy="3732116"/>
              </a:xfrm>
            </p:grpSpPr>
            <p:sp>
              <p:nvSpPr>
                <p:cNvPr id="43" name="Double Bracket 42">
                  <a:extLst>
                    <a:ext uri="{FF2B5EF4-FFF2-40B4-BE49-F238E27FC236}">
                      <a16:creationId xmlns:a16="http://schemas.microsoft.com/office/drawing/2014/main" id="{FD81646B-77F8-BC35-11D9-98FAA8FCCE4E}"/>
                    </a:ext>
                  </a:extLst>
                </p:cNvPr>
                <p:cNvSpPr/>
                <p:nvPr/>
              </p:nvSpPr>
              <p:spPr>
                <a:xfrm>
                  <a:off x="318836" y="1798983"/>
                  <a:ext cx="675359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Double Bracket 43">
                  <a:extLst>
                    <a:ext uri="{FF2B5EF4-FFF2-40B4-BE49-F238E27FC236}">
                      <a16:creationId xmlns:a16="http://schemas.microsoft.com/office/drawing/2014/main" id="{8C1700AE-1BE1-CC77-4E61-270D330CC569}"/>
                    </a:ext>
                  </a:extLst>
                </p:cNvPr>
                <p:cNvSpPr/>
                <p:nvPr/>
              </p:nvSpPr>
              <p:spPr>
                <a:xfrm>
                  <a:off x="1480930" y="1704498"/>
                  <a:ext cx="2427655" cy="3329609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Double Bracket 44">
                  <a:extLst>
                    <a:ext uri="{FF2B5EF4-FFF2-40B4-BE49-F238E27FC236}">
                      <a16:creationId xmlns:a16="http://schemas.microsoft.com/office/drawing/2014/main" id="{0463C134-A718-C845-A4C8-60F29B4AD9F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08783" y="1798983"/>
                  <a:ext cx="1176900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4598D70-19F9-E42F-FD9E-2C40E42DA4D8}"/>
                    </a:ext>
                  </a:extLst>
                </p:cNvPr>
                <p:cNvSpPr txBox="1"/>
                <p:nvPr/>
              </p:nvSpPr>
              <p:spPr>
                <a:xfrm>
                  <a:off x="4008777" y="2047461"/>
                  <a:ext cx="1570372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</a:t>
                  </a:r>
                  <a:r>
                    <a:rPr lang="en-US" sz="1400" b="1" dirty="0"/>
                    <a:t>s</a:t>
                  </a:r>
                  <a:r>
                    <a:rPr lang="en-US" sz="1400" b="1" baseline="-25000" dirty="0"/>
                    <a:t>1</a:t>
                  </a:r>
                  <a:r>
                    <a:rPr lang="en-US" sz="1400" dirty="0"/>
                    <a:t>, 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1564115C-C54A-0DBB-DAFA-A8FABC784491}"/>
                    </a:ext>
                  </a:extLst>
                </p:cNvPr>
                <p:cNvSpPr txBox="1"/>
                <p:nvPr/>
              </p:nvSpPr>
              <p:spPr>
                <a:xfrm>
                  <a:off x="288247" y="1904291"/>
                  <a:ext cx="9806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C0C3F398-9C02-354A-2C3A-3D3745FB13CE}"/>
                    </a:ext>
                  </a:extLst>
                </p:cNvPr>
                <p:cNvSpPr txBox="1"/>
                <p:nvPr/>
              </p:nvSpPr>
              <p:spPr>
                <a:xfrm>
                  <a:off x="1472725" y="1886423"/>
                  <a:ext cx="11926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</a:t>
                  </a:r>
                  <a:r>
                    <a:rPr lang="en-US" sz="1400" baseline="-25000" dirty="0"/>
                    <a:t>1,1</a:t>
                  </a:r>
                  <a:r>
                    <a:rPr lang="en-US" sz="1400" dirty="0"/>
                    <a:t>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A537B5B-6AFC-E426-F592-ADD6B2155B78}"/>
                    </a:ext>
                  </a:extLst>
                </p:cNvPr>
                <p:cNvSpPr txBox="1"/>
                <p:nvPr/>
              </p:nvSpPr>
              <p:spPr>
                <a:xfrm rot="16200000">
                  <a:off x="-472973" y="2991678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npixels</a:t>
                  </a:r>
                  <a:endParaRPr lang="en-US" sz="1400" b="1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A8B4394-1B0E-13EE-D81C-057C75F3C08F}"/>
                    </a:ext>
                  </a:extLst>
                </p:cNvPr>
                <p:cNvSpPr txBox="1"/>
                <p:nvPr/>
              </p:nvSpPr>
              <p:spPr>
                <a:xfrm rot="5400000">
                  <a:off x="5179938" y="3339547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5A6C9841-0ADD-AE47-DA68-3831BE46A4E9}"/>
                    </a:ext>
                  </a:extLst>
                </p:cNvPr>
                <p:cNvSpPr txBox="1"/>
                <p:nvPr/>
              </p:nvSpPr>
              <p:spPr>
                <a:xfrm>
                  <a:off x="2309190" y="1301991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B9B3A836-FE9E-83C3-4CA9-54CD31D014CC}"/>
                    </a:ext>
                  </a:extLst>
                </p:cNvPr>
                <p:cNvSpPr txBox="1"/>
                <p:nvPr/>
              </p:nvSpPr>
              <p:spPr>
                <a:xfrm>
                  <a:off x="4016983" y="2373939"/>
                  <a:ext cx="1570372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</a:t>
                  </a:r>
                  <a:r>
                    <a:rPr lang="en-US" sz="1400" b="1" dirty="0"/>
                    <a:t>s</a:t>
                  </a:r>
                  <a:r>
                    <a:rPr lang="en-US" sz="1400" b="1" baseline="-25000" dirty="0"/>
                    <a:t>2</a:t>
                  </a:r>
                  <a:r>
                    <a:rPr lang="en-US" sz="1400" dirty="0"/>
                    <a:t>, 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5D3E46F-753C-7F59-09A7-3A8533D07FB9}"/>
                    </a:ext>
                  </a:extLst>
                </p:cNvPr>
                <p:cNvSpPr txBox="1"/>
                <p:nvPr/>
              </p:nvSpPr>
              <p:spPr>
                <a:xfrm>
                  <a:off x="3959082" y="4441208"/>
                  <a:ext cx="15703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</a:t>
                  </a:r>
                  <a:r>
                    <a:rPr lang="en-US" sz="1400" b="1" dirty="0" err="1"/>
                    <a:t>s</a:t>
                  </a:r>
                  <a:r>
                    <a:rPr lang="en-US" sz="1400" b="1" baseline="-25000" dirty="0" err="1"/>
                    <a:t>n</a:t>
                  </a:r>
                  <a:r>
                    <a:rPr lang="en-US" sz="1400" dirty="0"/>
                    <a:t>,,T</a:t>
                  </a:r>
                  <a:r>
                    <a:rPr lang="en-US" sz="1400" baseline="-25000" dirty="0"/>
                    <a:t>m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3F945439-5C28-A1CA-3959-6715ED8060A2}"/>
                    </a:ext>
                  </a:extLst>
                </p:cNvPr>
                <p:cNvSpPr txBox="1"/>
                <p:nvPr/>
              </p:nvSpPr>
              <p:spPr>
                <a:xfrm>
                  <a:off x="4478547" y="2581977"/>
                  <a:ext cx="195896" cy="17543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34A51B6-CC96-8584-1DE9-918049F812D8}"/>
                    </a:ext>
                  </a:extLst>
                </p:cNvPr>
                <p:cNvSpPr txBox="1"/>
                <p:nvPr/>
              </p:nvSpPr>
              <p:spPr>
                <a:xfrm>
                  <a:off x="1453221" y="4474861"/>
                  <a:ext cx="1192696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</a:t>
                  </a:r>
                  <a:r>
                    <a:rPr lang="en-US" sz="1400" baseline="-25000" dirty="0"/>
                    <a:t>1,1</a:t>
                  </a:r>
                  <a:r>
                    <a:rPr lang="en-US" sz="1400" dirty="0"/>
                    <a:t>(</a:t>
                  </a:r>
                  <a:r>
                    <a:rPr lang="en-US" sz="1400" dirty="0" err="1"/>
                    <a:t>p</a:t>
                  </a:r>
                  <a:r>
                    <a:rPr lang="en-US" sz="1400" baseline="-25000" dirty="0" err="1"/>
                    <a:t>npix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0D4511C9-1BA2-6B72-28DD-A68D7AB46054}"/>
                    </a:ext>
                  </a:extLst>
                </p:cNvPr>
                <p:cNvSpPr txBox="1"/>
                <p:nvPr/>
              </p:nvSpPr>
              <p:spPr>
                <a:xfrm>
                  <a:off x="586424" y="250615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2A32F30-2C6B-3D46-B1F3-23786BC00798}"/>
                    </a:ext>
                  </a:extLst>
                </p:cNvPr>
                <p:cNvSpPr txBox="1"/>
                <p:nvPr/>
              </p:nvSpPr>
              <p:spPr>
                <a:xfrm>
                  <a:off x="278754" y="4448397"/>
                  <a:ext cx="11239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</a:t>
                  </a:r>
                  <a:r>
                    <a:rPr lang="en-US" sz="1400" dirty="0" err="1"/>
                    <a:t>p</a:t>
                  </a:r>
                  <a:r>
                    <a:rPr lang="en-US" sz="1400" baseline="-25000" dirty="0" err="1"/>
                    <a:t>pix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5061BACF-AD34-62BC-5FB3-5AD337694947}"/>
                    </a:ext>
                  </a:extLst>
                </p:cNvPr>
                <p:cNvSpPr txBox="1"/>
                <p:nvPr/>
              </p:nvSpPr>
              <p:spPr>
                <a:xfrm>
                  <a:off x="1778079" y="2359338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1FE8C295-C91E-23F8-02C7-AF0664662038}"/>
                    </a:ext>
                  </a:extLst>
                </p:cNvPr>
                <p:cNvSpPr txBox="1"/>
                <p:nvPr/>
              </p:nvSpPr>
              <p:spPr>
                <a:xfrm>
                  <a:off x="2522545" y="234059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</p:grp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C5DC574-3A79-F360-2169-8B00360B66D6}"/>
              </a:ext>
            </a:extLst>
          </p:cNvPr>
          <p:cNvSpPr txBox="1"/>
          <p:nvPr/>
        </p:nvSpPr>
        <p:spPr>
          <a:xfrm>
            <a:off x="2085081" y="1920776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hnschrift" panose="020B0502040204020203" pitchFamily="34" charset="0"/>
              </a:rPr>
              <a:t>Multi 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CD38C6A-F401-A2E9-4915-583EC669E8F2}"/>
              </a:ext>
            </a:extLst>
          </p:cNvPr>
          <p:cNvGrpSpPr>
            <a:grpSpLocks noChangeAspect="1"/>
          </p:cNvGrpSpPr>
          <p:nvPr/>
        </p:nvGrpSpPr>
        <p:grpSpPr>
          <a:xfrm>
            <a:off x="5843303" y="2558552"/>
            <a:ext cx="5880227" cy="3200400"/>
            <a:chOff x="14510" y="867082"/>
            <a:chExt cx="5966624" cy="373211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0C93C9C-CEE7-CD05-35FB-741657116DA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323700" y="1459251"/>
              <a:ext cx="1192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</a:t>
              </a:r>
              <a:r>
                <a:rPr lang="en-US" sz="1400" baseline="-25000" dirty="0"/>
                <a:t>2,1,1,1</a:t>
              </a:r>
              <a:r>
                <a:rPr lang="en-US" sz="1400" dirty="0"/>
                <a:t>(p</a:t>
              </a:r>
              <a:r>
                <a:rPr lang="en-US" sz="1400" baseline="-25000" dirty="0"/>
                <a:t>1</a:t>
              </a:r>
              <a:r>
                <a:rPr lang="en-US" sz="1400" dirty="0"/>
                <a:t>)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EAFC2FC-D2A6-6841-C417-78EFAB08924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510" y="867082"/>
              <a:ext cx="5966624" cy="3732116"/>
              <a:chOff x="14510" y="867082"/>
              <a:chExt cx="5966624" cy="3732116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7086661-3366-78AA-23DA-F496030C7E3C}"/>
                  </a:ext>
                </a:extLst>
              </p:cNvPr>
              <p:cNvSpPr txBox="1"/>
              <p:nvPr/>
            </p:nvSpPr>
            <p:spPr>
              <a:xfrm>
                <a:off x="1187606" y="2681908"/>
                <a:ext cx="4260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=</a:t>
                </a: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8D94A54-26F0-DECB-0087-EBCA51867712}"/>
                  </a:ext>
                </a:extLst>
              </p:cNvPr>
              <p:cNvGrpSpPr/>
              <p:nvPr/>
            </p:nvGrpSpPr>
            <p:grpSpPr>
              <a:xfrm>
                <a:off x="14510" y="867082"/>
                <a:ext cx="5966624" cy="3732116"/>
                <a:chOff x="0" y="1301991"/>
                <a:chExt cx="5966624" cy="3732116"/>
              </a:xfrm>
            </p:grpSpPr>
            <p:sp>
              <p:nvSpPr>
                <p:cNvPr id="34" name="Double Bracket 33">
                  <a:extLst>
                    <a:ext uri="{FF2B5EF4-FFF2-40B4-BE49-F238E27FC236}">
                      <a16:creationId xmlns:a16="http://schemas.microsoft.com/office/drawing/2014/main" id="{8C895B38-009D-02BA-5D66-98624B99E952}"/>
                    </a:ext>
                  </a:extLst>
                </p:cNvPr>
                <p:cNvSpPr/>
                <p:nvPr/>
              </p:nvSpPr>
              <p:spPr>
                <a:xfrm>
                  <a:off x="318836" y="1798983"/>
                  <a:ext cx="642204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Double Bracket 35">
                  <a:extLst>
                    <a:ext uri="{FF2B5EF4-FFF2-40B4-BE49-F238E27FC236}">
                      <a16:creationId xmlns:a16="http://schemas.microsoft.com/office/drawing/2014/main" id="{445A5A64-7603-6339-6D21-269D6EAED69E}"/>
                    </a:ext>
                  </a:extLst>
                </p:cNvPr>
                <p:cNvSpPr/>
                <p:nvPr/>
              </p:nvSpPr>
              <p:spPr>
                <a:xfrm>
                  <a:off x="1480930" y="1704498"/>
                  <a:ext cx="2427655" cy="3329609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Double Bracket 37">
                  <a:extLst>
                    <a:ext uri="{FF2B5EF4-FFF2-40B4-BE49-F238E27FC236}">
                      <a16:creationId xmlns:a16="http://schemas.microsoft.com/office/drawing/2014/main" id="{23EDB1EB-187A-0C95-2E86-273B687979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08783" y="1798983"/>
                  <a:ext cx="1541172" cy="3140765"/>
                </a:xfrm>
                <a:prstGeom prst="bracketPair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6C8BEF23-5B54-7C30-EC72-E409A34DE107}"/>
                    </a:ext>
                  </a:extLst>
                </p:cNvPr>
                <p:cNvSpPr txBox="1"/>
                <p:nvPr/>
              </p:nvSpPr>
              <p:spPr>
                <a:xfrm>
                  <a:off x="4008777" y="2047461"/>
                  <a:ext cx="1870839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EM (X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,X</a:t>
                  </a:r>
                  <a:r>
                    <a:rPr lang="en-US" sz="1400" baseline="30000" dirty="0"/>
                    <a:t>m+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, s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, T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A58974BA-4BD1-6028-DC99-0F13EF382AA9}"/>
                    </a:ext>
                  </a:extLst>
                </p:cNvPr>
                <p:cNvSpPr txBox="1"/>
                <p:nvPr/>
              </p:nvSpPr>
              <p:spPr>
                <a:xfrm>
                  <a:off x="288247" y="1904291"/>
                  <a:ext cx="9806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C1CB4C46-3C30-0F88-B230-1617ABA7FC5A}"/>
                    </a:ext>
                  </a:extLst>
                </p:cNvPr>
                <p:cNvSpPr txBox="1"/>
                <p:nvPr/>
              </p:nvSpPr>
              <p:spPr>
                <a:xfrm>
                  <a:off x="1472725" y="1886423"/>
                  <a:ext cx="11926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</a:t>
                  </a:r>
                  <a:r>
                    <a:rPr lang="en-US" sz="1400" baseline="-25000" dirty="0"/>
                    <a:t>1,1,1,1</a:t>
                  </a:r>
                  <a:r>
                    <a:rPr lang="en-US" sz="1400" dirty="0"/>
                    <a:t>(p</a:t>
                  </a:r>
                  <a:r>
                    <a:rPr lang="en-US" sz="1400" baseline="-25000" dirty="0"/>
                    <a:t>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ED9F9DEB-ACD4-7751-4CE6-03EB2CC20A90}"/>
                    </a:ext>
                  </a:extLst>
                </p:cNvPr>
                <p:cNvSpPr txBox="1"/>
                <p:nvPr/>
              </p:nvSpPr>
              <p:spPr>
                <a:xfrm rot="16200000">
                  <a:off x="-472973" y="2991678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npixels</a:t>
                  </a:r>
                  <a:endParaRPr lang="en-US" sz="1400" b="1" dirty="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47FDF471-1466-DF3D-A2F4-7517C8462E1B}"/>
                    </a:ext>
                  </a:extLst>
                </p:cNvPr>
                <p:cNvSpPr txBox="1"/>
                <p:nvPr/>
              </p:nvSpPr>
              <p:spPr>
                <a:xfrm rot="5400000">
                  <a:off x="5124319" y="3317242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EA7775D6-D1D0-9DCB-94BB-5394459261ED}"/>
                    </a:ext>
                  </a:extLst>
                </p:cNvPr>
                <p:cNvSpPr txBox="1"/>
                <p:nvPr/>
              </p:nvSpPr>
              <p:spPr>
                <a:xfrm>
                  <a:off x="2309190" y="1301991"/>
                  <a:ext cx="13152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/>
                    <a:t>nfree</a:t>
                  </a:r>
                  <a:endParaRPr lang="en-US" sz="1400" b="1" dirty="0"/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FBB1F961-CE57-DC80-7A3C-17219AEA3E82}"/>
                    </a:ext>
                  </a:extLst>
                </p:cNvPr>
                <p:cNvSpPr txBox="1"/>
                <p:nvPr/>
              </p:nvSpPr>
              <p:spPr>
                <a:xfrm>
                  <a:off x="4634948" y="2715347"/>
                  <a:ext cx="195896" cy="17227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CF426FCC-7B48-E191-0C66-E978C1CA6D0D}"/>
                    </a:ext>
                  </a:extLst>
                </p:cNvPr>
                <p:cNvSpPr txBox="1"/>
                <p:nvPr/>
              </p:nvSpPr>
              <p:spPr>
                <a:xfrm>
                  <a:off x="1453221" y="4474861"/>
                  <a:ext cx="1192696" cy="358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R</a:t>
                  </a:r>
                  <a:r>
                    <a:rPr lang="en-US" sz="1400" baseline="-25000" dirty="0"/>
                    <a:t>1,1,1,1</a:t>
                  </a:r>
                  <a:r>
                    <a:rPr lang="en-US" sz="1400" dirty="0"/>
                    <a:t>(</a:t>
                  </a:r>
                  <a:r>
                    <a:rPr lang="en-US" sz="1400" dirty="0" err="1"/>
                    <a:t>p</a:t>
                  </a:r>
                  <a:r>
                    <a:rPr lang="en-US" sz="1400" baseline="-25000" dirty="0" err="1"/>
                    <a:t>npix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39BB267D-4760-E7A1-D5C1-9EEF468427AA}"/>
                    </a:ext>
                  </a:extLst>
                </p:cNvPr>
                <p:cNvSpPr txBox="1"/>
                <p:nvPr/>
              </p:nvSpPr>
              <p:spPr>
                <a:xfrm>
                  <a:off x="586424" y="250615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E4ABC96D-E1E9-12CA-CE3A-C49F8E808757}"/>
                    </a:ext>
                  </a:extLst>
                </p:cNvPr>
                <p:cNvSpPr txBox="1"/>
                <p:nvPr/>
              </p:nvSpPr>
              <p:spPr>
                <a:xfrm>
                  <a:off x="278754" y="4448397"/>
                  <a:ext cx="112396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I(</a:t>
                  </a:r>
                  <a:r>
                    <a:rPr lang="en-US" sz="1400" dirty="0" err="1"/>
                    <a:t>p</a:t>
                  </a:r>
                  <a:r>
                    <a:rPr lang="en-US" sz="1400" baseline="-25000" dirty="0" err="1"/>
                    <a:t>pix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14D7B593-42CF-B2CC-10E0-929B1BB68FB7}"/>
                    </a:ext>
                  </a:extLst>
                </p:cNvPr>
                <p:cNvSpPr txBox="1"/>
                <p:nvPr/>
              </p:nvSpPr>
              <p:spPr>
                <a:xfrm>
                  <a:off x="1778079" y="2359338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30FB78C1-82FD-CFEE-2C37-DE6DF06B615B}"/>
                    </a:ext>
                  </a:extLst>
                </p:cNvPr>
                <p:cNvSpPr txBox="1"/>
                <p:nvPr/>
              </p:nvSpPr>
              <p:spPr>
                <a:xfrm>
                  <a:off x="2522545" y="2340595"/>
                  <a:ext cx="19589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  <a:p>
                  <a:r>
                    <a:rPr lang="en-US" dirty="0"/>
                    <a:t>.</a:t>
                  </a:r>
                </a:p>
              </p:txBody>
            </p:sp>
          </p:grpSp>
        </p:grp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45C34DB8-7E5B-F574-3730-55D278B4F37D}"/>
              </a:ext>
            </a:extLst>
          </p:cNvPr>
          <p:cNvSpPr txBox="1"/>
          <p:nvPr/>
        </p:nvSpPr>
        <p:spPr>
          <a:xfrm>
            <a:off x="7647681" y="1790641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Bahnschrift" panose="020B0502040204020203" pitchFamily="34" charset="0"/>
              </a:rPr>
              <a:t>Single ion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7E6A6EB-CD9C-FB9B-27AE-C504C6EB9227}"/>
              </a:ext>
            </a:extLst>
          </p:cNvPr>
          <p:cNvSpPr txBox="1"/>
          <p:nvPr/>
        </p:nvSpPr>
        <p:spPr>
          <a:xfrm>
            <a:off x="9747349" y="3481838"/>
            <a:ext cx="1843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EM (X</a:t>
            </a:r>
            <a:r>
              <a:rPr lang="en-US" sz="1400" baseline="-25000" dirty="0"/>
              <a:t>2</a:t>
            </a:r>
            <a:r>
              <a:rPr lang="en-US" sz="1400" dirty="0"/>
              <a:t>,X</a:t>
            </a:r>
            <a:r>
              <a:rPr lang="en-US" sz="1400" baseline="30000" dirty="0"/>
              <a:t>m+</a:t>
            </a:r>
            <a:r>
              <a:rPr lang="en-US" sz="1400" baseline="-25000" dirty="0"/>
              <a:t>1</a:t>
            </a:r>
            <a:r>
              <a:rPr lang="en-US" sz="1400" dirty="0"/>
              <a:t>, s</a:t>
            </a:r>
            <a:r>
              <a:rPr lang="en-US" sz="1400" baseline="-25000" dirty="0"/>
              <a:t>1</a:t>
            </a:r>
            <a:r>
              <a:rPr lang="en-US" sz="1400" dirty="0"/>
              <a:t>, T</a:t>
            </a:r>
            <a:r>
              <a:rPr lang="en-US" sz="1400" baseline="-25000" dirty="0"/>
              <a:t>1</a:t>
            </a:r>
            <a:r>
              <a:rPr lang="en-US" sz="1400" dirty="0"/>
              <a:t>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2891A71-9AB7-EF70-AE84-07E50118D98E}"/>
              </a:ext>
            </a:extLst>
          </p:cNvPr>
          <p:cNvSpPr txBox="1"/>
          <p:nvPr/>
        </p:nvSpPr>
        <p:spPr>
          <a:xfrm>
            <a:off x="9804837" y="5369246"/>
            <a:ext cx="1931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EM (</a:t>
            </a:r>
            <a:r>
              <a:rPr lang="en-US" sz="1400" dirty="0" err="1"/>
              <a:t>X</a:t>
            </a:r>
            <a:r>
              <a:rPr lang="en-US" sz="1400" baseline="-25000" dirty="0" err="1"/>
              <a:t>m</a:t>
            </a:r>
            <a:r>
              <a:rPr lang="en-US" sz="1400" dirty="0" err="1"/>
              <a:t>,X</a:t>
            </a:r>
            <a:r>
              <a:rPr lang="en-US" sz="1400" baseline="30000" dirty="0" err="1"/>
              <a:t>m+</a:t>
            </a:r>
            <a:r>
              <a:rPr lang="en-US" sz="1400" baseline="-25000" dirty="0" err="1"/>
              <a:t>n</a:t>
            </a:r>
            <a:r>
              <a:rPr lang="en-US" sz="1400" dirty="0"/>
              <a:t>, s</a:t>
            </a:r>
            <a:r>
              <a:rPr lang="en-US" sz="1400" baseline="-25000" dirty="0"/>
              <a:t>o</a:t>
            </a:r>
            <a:r>
              <a:rPr lang="en-US" sz="1400" dirty="0"/>
              <a:t>, </a:t>
            </a:r>
            <a:r>
              <a:rPr lang="en-US" sz="1400" dirty="0" err="1"/>
              <a:t>T</a:t>
            </a:r>
            <a:r>
              <a:rPr lang="en-US" sz="1400" baseline="-25000" dirty="0" err="1"/>
              <a:t>p</a:t>
            </a:r>
            <a:r>
              <a:rPr lang="en-US" sz="1400" dirty="0"/>
              <a:t>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9604E95-5B0C-B13F-5C2B-4081B8DF546D}"/>
              </a:ext>
            </a:extLst>
          </p:cNvPr>
          <p:cNvSpPr txBox="1"/>
          <p:nvPr/>
        </p:nvSpPr>
        <p:spPr>
          <a:xfrm>
            <a:off x="7419325" y="6228368"/>
            <a:ext cx="2617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nfree</a:t>
            </a:r>
            <a:r>
              <a:rPr lang="en-US" sz="1400" dirty="0"/>
              <a:t> is growing much larger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3B95946-F988-CCC5-5A11-5637B5DCCA1D}"/>
              </a:ext>
            </a:extLst>
          </p:cNvPr>
          <p:cNvCxnSpPr/>
          <p:nvPr/>
        </p:nvCxnSpPr>
        <p:spPr>
          <a:xfrm>
            <a:off x="5685186" y="2850701"/>
            <a:ext cx="0" cy="307685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57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blue and green image&#10;&#10;Description automatically generated with medium confidence">
            <a:extLst>
              <a:ext uri="{FF2B5EF4-FFF2-40B4-BE49-F238E27FC236}">
                <a16:creationId xmlns:a16="http://schemas.microsoft.com/office/drawing/2014/main" id="{EADF9704-F648-B1D2-848C-66D5177297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291" t="12627" r="23512" b="12076"/>
          <a:stretch/>
        </p:blipFill>
        <p:spPr>
          <a:xfrm>
            <a:off x="472482" y="1150674"/>
            <a:ext cx="4555709" cy="2478657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D3EFC35-FC1B-97AD-3C58-42E9B16F4E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5686" y="184274"/>
            <a:ext cx="10515600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Bahnschrift" panose="020B0502040204020203" pitchFamily="34" charset="0"/>
              </a:rPr>
              <a:t>Why (when) does the inversion work?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065D43-3C86-3686-DC13-24F3DC545DB2}"/>
              </a:ext>
            </a:extLst>
          </p:cNvPr>
          <p:cNvSpPr txBox="1"/>
          <p:nvPr/>
        </p:nvSpPr>
        <p:spPr>
          <a:xfrm>
            <a:off x="7053943" y="25690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A blue and green light&#10;&#10;Description automatically generated with medium confidence">
            <a:extLst>
              <a:ext uri="{FF2B5EF4-FFF2-40B4-BE49-F238E27FC236}">
                <a16:creationId xmlns:a16="http://schemas.microsoft.com/office/drawing/2014/main" id="{AA4DF4BF-F119-D581-7C27-70F939C1E8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9" t="13988" r="24405" b="10714"/>
          <a:stretch/>
        </p:blipFill>
        <p:spPr>
          <a:xfrm>
            <a:off x="5784432" y="1132366"/>
            <a:ext cx="4555643" cy="2478690"/>
          </a:xfrm>
          <a:prstGeom prst="rect">
            <a:avLst/>
          </a:prstGeom>
        </p:spPr>
      </p:pic>
      <p:pic>
        <p:nvPicPr>
          <p:cNvPr id="11" name="Picture 10" descr="A blue and green light&#10;&#10;Description automatically generated with medium confidence">
            <a:extLst>
              <a:ext uri="{FF2B5EF4-FFF2-40B4-BE49-F238E27FC236}">
                <a16:creationId xmlns:a16="http://schemas.microsoft.com/office/drawing/2014/main" id="{7C4A8003-06E2-3BA4-3C60-4F831CB56D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02" t="12500" r="24658" b="12202"/>
          <a:stretch/>
        </p:blipFill>
        <p:spPr>
          <a:xfrm>
            <a:off x="5784432" y="3653669"/>
            <a:ext cx="4558540" cy="2478690"/>
          </a:xfrm>
          <a:prstGeom prst="rect">
            <a:avLst/>
          </a:prstGeom>
        </p:spPr>
      </p:pic>
      <p:pic>
        <p:nvPicPr>
          <p:cNvPr id="13" name="Picture 12" descr="A blue and green lines on a purple background&#10;&#10;Description automatically generated">
            <a:extLst>
              <a:ext uri="{FF2B5EF4-FFF2-40B4-BE49-F238E27FC236}">
                <a16:creationId xmlns:a16="http://schemas.microsoft.com/office/drawing/2014/main" id="{AA8167DA-BA5F-39F3-A4BB-69F1F807B0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93" t="13393" r="24910" b="11309"/>
          <a:stretch/>
        </p:blipFill>
        <p:spPr>
          <a:xfrm>
            <a:off x="398010" y="3629331"/>
            <a:ext cx="4555709" cy="2478690"/>
          </a:xfrm>
          <a:prstGeom prst="rect">
            <a:avLst/>
          </a:prstGeom>
        </p:spPr>
      </p:pic>
      <p:pic>
        <p:nvPicPr>
          <p:cNvPr id="17" name="Picture 16" descr="A blue and white image of a butterfly&#10;&#10;Description automatically generated">
            <a:extLst>
              <a:ext uri="{FF2B5EF4-FFF2-40B4-BE49-F238E27FC236}">
                <a16:creationId xmlns:a16="http://schemas.microsoft.com/office/drawing/2014/main" id="{47E02FEF-2167-8292-7ECD-C226252C34E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347" t="4411" r="25767" b="4678"/>
          <a:stretch/>
        </p:blipFill>
        <p:spPr>
          <a:xfrm>
            <a:off x="10944487" y="885949"/>
            <a:ext cx="1150458" cy="48283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297459F-23D3-C744-152A-2FF41F08C101}"/>
              </a:ext>
            </a:extLst>
          </p:cNvPr>
          <p:cNvSpPr txBox="1"/>
          <p:nvPr/>
        </p:nvSpPr>
        <p:spPr>
          <a:xfrm>
            <a:off x="10797373" y="400628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MaGIXS field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6B69F3-3124-0648-27F7-4E1C33685E8A}"/>
              </a:ext>
            </a:extLst>
          </p:cNvPr>
          <p:cNvSpPr txBox="1"/>
          <p:nvPr/>
        </p:nvSpPr>
        <p:spPr>
          <a:xfrm>
            <a:off x="10947330" y="95908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335Å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39F48C-6B90-B492-0437-46D73C8F6204}"/>
              </a:ext>
            </a:extLst>
          </p:cNvPr>
          <p:cNvSpPr txBox="1"/>
          <p:nvPr/>
        </p:nvSpPr>
        <p:spPr>
          <a:xfrm>
            <a:off x="398010" y="6126966"/>
            <a:ext cx="10546477" cy="73103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Bahnschrift" panose="020B0502040204020203" pitchFamily="34" charset="0"/>
              </a:rPr>
              <a:t>Dominant bright emission lines from multiple ions are well isolated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Bahnschrift" panose="020B0502040204020203" pitchFamily="34" charset="0"/>
              </a:rPr>
              <a:t>Multiple copies of the same field observed at different locations on the detector from several ions</a:t>
            </a:r>
          </a:p>
        </p:txBody>
      </p:sp>
    </p:spTree>
    <p:extLst>
      <p:ext uri="{BB962C8B-B14F-4D97-AF65-F5344CB8AC3E}">
        <p14:creationId xmlns:p14="http://schemas.microsoft.com/office/powerpoint/2010/main" val="2569155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screen&#10;&#10;Description automatically generated">
            <a:extLst>
              <a:ext uri="{FF2B5EF4-FFF2-40B4-BE49-F238E27FC236}">
                <a16:creationId xmlns:a16="http://schemas.microsoft.com/office/drawing/2014/main" id="{7C07E163-7AE2-42FA-CCBA-C5F160E4C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401" t="16084" r="9030" b="13869"/>
          <a:stretch/>
        </p:blipFill>
        <p:spPr>
          <a:xfrm>
            <a:off x="346108" y="1729288"/>
            <a:ext cx="11499784" cy="493776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3EFF3A-2D36-9543-E452-AE327B2D3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86" y="652029"/>
            <a:ext cx="10515600" cy="42243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Single Ion Inversion Results</a:t>
            </a:r>
          </a:p>
        </p:txBody>
      </p:sp>
    </p:spTree>
    <p:extLst>
      <p:ext uri="{BB962C8B-B14F-4D97-AF65-F5344CB8AC3E}">
        <p14:creationId xmlns:p14="http://schemas.microsoft.com/office/powerpoint/2010/main" val="3429345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EFF3A-2D36-9543-E452-AE327B2D3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86" y="652029"/>
            <a:ext cx="10515600" cy="42243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Single Ion Take Aways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D8490-EAA6-B644-F4A1-3EAB96C1E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" panose="020B0502040204020203" pitchFamily="34" charset="0"/>
              </a:rPr>
              <a:t>Multi Ion inversion works, similar to standard DEM inversion, but it has baked in atomic physics assumptions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" panose="020B0502040204020203" pitchFamily="34" charset="0"/>
              </a:rPr>
              <a:t>Single ion inversion can decouple inversion from atomic physics assumptions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" panose="020B0502040204020203" pitchFamily="34" charset="0"/>
              </a:rPr>
              <a:t>Preliminary analysis with </a:t>
            </a:r>
            <a:r>
              <a:rPr lang="en-US" sz="2800" dirty="0" err="1">
                <a:latin typeface="Bahnschrift" panose="020B0502040204020203" pitchFamily="34" charset="0"/>
              </a:rPr>
              <a:t>MaGIXS</a:t>
            </a:r>
            <a:r>
              <a:rPr lang="en-US" sz="2800" dirty="0">
                <a:latin typeface="Bahnschrift" panose="020B0502040204020203" pitchFamily="34" charset="0"/>
              </a:rPr>
              <a:t> data suggest promising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" panose="020B0502040204020203" pitchFamily="34" charset="0"/>
              </a:rPr>
              <a:t>Further investigation is under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Bahnschrif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" panose="020B0502040204020203" pitchFamily="34" charset="0"/>
              </a:rPr>
              <a:t>Will be helpful for ECCCO and MOXSI inversion</a:t>
            </a:r>
          </a:p>
          <a:p>
            <a:endParaRPr lang="en-US" dirty="0"/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27A8EE1C-CCBD-D184-55CD-3B79F08DA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819" y="0"/>
            <a:ext cx="5437908" cy="725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2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CEBC-9EE5-B3B2-3829-662AB3489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98" y="683480"/>
            <a:ext cx="10515600" cy="345714"/>
          </a:xfrm>
        </p:spPr>
        <p:txBody>
          <a:bodyPr>
            <a:noAutofit/>
          </a:bodyPr>
          <a:lstStyle/>
          <a:p>
            <a:r>
              <a:rPr lang="en-US" sz="4000" dirty="0">
                <a:latin typeface="Bahnschrift" panose="020B0502040204020203" pitchFamily="34" charset="0"/>
              </a:rPr>
              <a:t>Contribution function</a:t>
            </a:r>
            <a:endParaRPr lang="en-US" sz="4000" baseline="-25000" dirty="0">
              <a:latin typeface="Bahnschrif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A1187-A218-E391-7CD6-337A5432D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latin typeface="Bahnschrift" panose="020B0502040204020203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Bahnschrift" panose="020B05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A1187-A218-E391-7CD6-337A5432D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9DB6F16-7537-A0FE-1869-1D8F7F597755}"/>
              </a:ext>
            </a:extLst>
          </p:cNvPr>
          <p:cNvSpPr txBox="1"/>
          <p:nvPr/>
        </p:nvSpPr>
        <p:spPr>
          <a:xfrm>
            <a:off x="5307252" y="3568512"/>
            <a:ext cx="231298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Ionization Balance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Temperature dependent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Known for ionization equilibrium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F7A560-F410-E530-7F03-3D5AE6E4D7E7}"/>
              </a:ext>
            </a:extLst>
          </p:cNvPr>
          <p:cNvSpPr txBox="1"/>
          <p:nvPr/>
        </p:nvSpPr>
        <p:spPr>
          <a:xfrm>
            <a:off x="6373811" y="5633382"/>
            <a:ext cx="291311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Elemental Abundance </a:t>
            </a:r>
          </a:p>
          <a:p>
            <a:pPr algn="ctr"/>
            <a:r>
              <a:rPr lang="en-US" dirty="0">
                <a:latin typeface="Bahnschrift" panose="020B0502040204020203" pitchFamily="34" charset="0"/>
              </a:rPr>
              <a:t>(varies from structure to structure)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7527AC07-5287-EEE1-1F71-C43947953B7F}"/>
              </a:ext>
            </a:extLst>
          </p:cNvPr>
          <p:cNvSpPr/>
          <p:nvPr/>
        </p:nvSpPr>
        <p:spPr>
          <a:xfrm rot="10800000">
            <a:off x="7651467" y="3031435"/>
            <a:ext cx="357808" cy="260194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2FC8A825-7A5C-89D2-3364-2269453C8EB6}"/>
              </a:ext>
            </a:extLst>
          </p:cNvPr>
          <p:cNvSpPr/>
          <p:nvPr/>
        </p:nvSpPr>
        <p:spPr>
          <a:xfrm rot="10800000">
            <a:off x="6284838" y="2872409"/>
            <a:ext cx="357809" cy="6976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062B4-9E82-8F24-8653-F82BF3A99779}"/>
              </a:ext>
            </a:extLst>
          </p:cNvPr>
          <p:cNvSpPr txBox="1"/>
          <p:nvPr/>
        </p:nvSpPr>
        <p:spPr>
          <a:xfrm>
            <a:off x="8111733" y="3514035"/>
            <a:ext cx="1952221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Hydrogen to electron density (known constant)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9592522F-8326-D4B1-F45E-44C9FB9340B4}"/>
              </a:ext>
            </a:extLst>
          </p:cNvPr>
          <p:cNvSpPr/>
          <p:nvPr/>
        </p:nvSpPr>
        <p:spPr>
          <a:xfrm rot="10800000">
            <a:off x="8640411" y="2817437"/>
            <a:ext cx="357809" cy="6976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3D1ACC62-C4E4-2CFA-E5D5-45EAE7848359}"/>
              </a:ext>
            </a:extLst>
          </p:cNvPr>
          <p:cNvSpPr/>
          <p:nvPr/>
        </p:nvSpPr>
        <p:spPr>
          <a:xfrm rot="10800000">
            <a:off x="4560400" y="2817436"/>
            <a:ext cx="357809" cy="205898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E4E9E4-8274-D463-7C44-E8C993315534}"/>
              </a:ext>
            </a:extLst>
          </p:cNvPr>
          <p:cNvSpPr txBox="1"/>
          <p:nvPr/>
        </p:nvSpPr>
        <p:spPr>
          <a:xfrm>
            <a:off x="2033133" y="4876418"/>
            <a:ext cx="3145745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Relative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Temperature and density dependent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Solved for in CHIANTI assuming Maxwellian or Kappa distributions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221B74C3-DE70-C8A0-A166-39BE8823287B}"/>
              </a:ext>
            </a:extLst>
          </p:cNvPr>
          <p:cNvSpPr/>
          <p:nvPr/>
        </p:nvSpPr>
        <p:spPr>
          <a:xfrm rot="10800000">
            <a:off x="3710655" y="2817436"/>
            <a:ext cx="357809" cy="6115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3B1520-5495-24B8-F2B8-4100CF4DD762}"/>
              </a:ext>
            </a:extLst>
          </p:cNvPr>
          <p:cNvSpPr txBox="1"/>
          <p:nvPr/>
        </p:nvSpPr>
        <p:spPr>
          <a:xfrm>
            <a:off x="1025611" y="3439009"/>
            <a:ext cx="314574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Einstein coefficient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Rate transitions occur</a:t>
            </a:r>
          </a:p>
        </p:txBody>
      </p:sp>
    </p:spTree>
    <p:extLst>
      <p:ext uri="{BB962C8B-B14F-4D97-AF65-F5344CB8AC3E}">
        <p14:creationId xmlns:p14="http://schemas.microsoft.com/office/powerpoint/2010/main" val="2141222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black screen&#10;&#10;Description automatically generated">
            <a:extLst>
              <a:ext uri="{FF2B5EF4-FFF2-40B4-BE49-F238E27FC236}">
                <a16:creationId xmlns:a16="http://schemas.microsoft.com/office/drawing/2014/main" id="{1C45946C-50D0-D1C2-AC44-8BC17929C1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772"/>
          <a:stretch/>
        </p:blipFill>
        <p:spPr>
          <a:xfrm>
            <a:off x="473362" y="1327150"/>
            <a:ext cx="4098638" cy="43693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0F02-7F26-D792-A0E9-1C736632E9CC}"/>
              </a:ext>
            </a:extLst>
          </p:cNvPr>
          <p:cNvSpPr txBox="1"/>
          <p:nvPr/>
        </p:nvSpPr>
        <p:spPr>
          <a:xfrm>
            <a:off x="200905" y="5958491"/>
            <a:ext cx="505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Arrive at a list of intensities and errors.   This requires good radiometric calibration.</a:t>
            </a:r>
          </a:p>
        </p:txBody>
      </p:sp>
      <p:pic>
        <p:nvPicPr>
          <p:cNvPr id="13" name="Picture 12" descr="A collage of different colored lines&#10;&#10;Description automatically generated">
            <a:extLst>
              <a:ext uri="{FF2B5EF4-FFF2-40B4-BE49-F238E27FC236}">
                <a16:creationId xmlns:a16="http://schemas.microsoft.com/office/drawing/2014/main" id="{97147C76-B039-47DC-D3B9-7E991FC332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18" t="66721"/>
          <a:stretch/>
        </p:blipFill>
        <p:spPr>
          <a:xfrm>
            <a:off x="5817461" y="1573156"/>
            <a:ext cx="5829300" cy="371168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D881F60-805C-3A18-8AF6-74B28C32D16E}"/>
              </a:ext>
            </a:extLst>
          </p:cNvPr>
          <p:cNvSpPr/>
          <p:nvPr/>
        </p:nvSpPr>
        <p:spPr>
          <a:xfrm>
            <a:off x="1754659" y="1690688"/>
            <a:ext cx="1445741" cy="4155856"/>
          </a:xfrm>
          <a:prstGeom prst="rect">
            <a:avLst/>
          </a:prstGeom>
          <a:solidFill>
            <a:srgbClr val="FFFF00">
              <a:alpha val="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D985ED-6B5B-2116-4E9F-1274EF958F86}"/>
              </a:ext>
            </a:extLst>
          </p:cNvPr>
          <p:cNvSpPr/>
          <p:nvPr/>
        </p:nvSpPr>
        <p:spPr>
          <a:xfrm>
            <a:off x="3393988" y="1690688"/>
            <a:ext cx="1445741" cy="4155856"/>
          </a:xfrm>
          <a:prstGeom prst="rect">
            <a:avLst/>
          </a:prstGeom>
          <a:solidFill>
            <a:srgbClr val="FF0000">
              <a:alpha val="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494ADCFC-D3F1-F83C-A5A2-26422BFAAB31}"/>
              </a:ext>
            </a:extLst>
          </p:cNvPr>
          <p:cNvSpPr/>
          <p:nvPr/>
        </p:nvSpPr>
        <p:spPr>
          <a:xfrm rot="10800000">
            <a:off x="2280872" y="5690910"/>
            <a:ext cx="357809" cy="36847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B225D3-2C16-A9EB-A244-3122E3D4D3DB}"/>
              </a:ext>
            </a:extLst>
          </p:cNvPr>
          <p:cNvSpPr txBox="1"/>
          <p:nvPr/>
        </p:nvSpPr>
        <p:spPr>
          <a:xfrm>
            <a:off x="6226629" y="5608776"/>
            <a:ext cx="5764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Calculate Emission Measure Distribution with a least squares solver (there are several) that minimizes the differences between predicted and observed values. 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B686B81D-7340-A705-3A04-A8388CCF4300}"/>
              </a:ext>
            </a:extLst>
          </p:cNvPr>
          <p:cNvSpPr/>
          <p:nvPr/>
        </p:nvSpPr>
        <p:spPr>
          <a:xfrm rot="5400000">
            <a:off x="5077866" y="2820806"/>
            <a:ext cx="357809" cy="85857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586671B-0C68-EC6A-D5E5-4AC7DE9D1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579215"/>
            <a:ext cx="10515600" cy="485909"/>
          </a:xfrm>
        </p:spPr>
        <p:txBody>
          <a:bodyPr>
            <a:noAutofit/>
          </a:bodyPr>
          <a:lstStyle/>
          <a:p>
            <a:r>
              <a:rPr lang="en-US" sz="3600" dirty="0">
                <a:latin typeface="Bahnschrift" panose="020B0502040204020203" pitchFamily="34" charset="0"/>
              </a:rPr>
              <a:t>DEM from Typical EIS analysis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027A03-E16F-A9D4-3B50-4ED650A24873}"/>
              </a:ext>
            </a:extLst>
          </p:cNvPr>
          <p:cNvSpPr txBox="1"/>
          <p:nvPr/>
        </p:nvSpPr>
        <p:spPr>
          <a:xfrm>
            <a:off x="10735733" y="6604822"/>
            <a:ext cx="1037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</a:rPr>
              <a:t>Warren et al</a:t>
            </a:r>
          </a:p>
        </p:txBody>
      </p:sp>
    </p:spTree>
    <p:extLst>
      <p:ext uri="{BB962C8B-B14F-4D97-AF65-F5344CB8AC3E}">
        <p14:creationId xmlns:p14="http://schemas.microsoft.com/office/powerpoint/2010/main" val="3580836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DF8F6-E5BE-90BA-7034-7C31147B4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28" y="564448"/>
            <a:ext cx="10515600" cy="50573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Bahnschrift" panose="020B0502040204020203" pitchFamily="34" charset="0"/>
              </a:rPr>
              <a:t>Slit </a:t>
            </a:r>
            <a:r>
              <a:rPr lang="en-US" sz="4000" dirty="0">
                <a:latin typeface="Bahnschrift" panose="020B0502040204020203" pitchFamily="34" charset="0"/>
                <a:sym typeface="Wingdings" pitchFamily="2" charset="2"/>
              </a:rPr>
              <a:t> </a:t>
            </a:r>
            <a:r>
              <a:rPr lang="en-US" sz="4000" dirty="0" err="1">
                <a:latin typeface="Bahnschrift" panose="020B0502040204020203" pitchFamily="34" charset="0"/>
              </a:rPr>
              <a:t>Slitless</a:t>
            </a:r>
            <a:r>
              <a:rPr lang="en-US" sz="4000" dirty="0">
                <a:latin typeface="Bahnschrift" panose="020B0502040204020203" pitchFamily="34" charset="0"/>
              </a:rPr>
              <a:t> imaging spectroscopy</a:t>
            </a: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CEC51959-738A-7AFE-E45E-D19471C51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4454" r="44740"/>
          <a:stretch/>
        </p:blipFill>
        <p:spPr>
          <a:xfrm>
            <a:off x="2558201" y="1564065"/>
            <a:ext cx="67260" cy="2492543"/>
          </a:xfrm>
          <a:prstGeom prst="rect">
            <a:avLst/>
          </a:prstGeom>
        </p:spPr>
      </p:pic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20710D6F-5F58-870F-ADD5-8C664D81D4F7}"/>
              </a:ext>
            </a:extLst>
          </p:cNvPr>
          <p:cNvGraphicFramePr>
            <a:graphicFrameLocks/>
          </p:cNvGraphicFramePr>
          <p:nvPr/>
        </p:nvGraphicFramePr>
        <p:xfrm>
          <a:off x="993913" y="5252741"/>
          <a:ext cx="3503588" cy="43499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8508">
                  <a:extLst>
                    <a:ext uri="{9D8B030D-6E8A-4147-A177-3AD203B41FA5}">
                      <a16:colId xmlns:a16="http://schemas.microsoft.com/office/drawing/2014/main" val="1138868529"/>
                    </a:ext>
                  </a:extLst>
                </a:gridCol>
                <a:gridCol w="318508">
                  <a:extLst>
                    <a:ext uri="{9D8B030D-6E8A-4147-A177-3AD203B41FA5}">
                      <a16:colId xmlns:a16="http://schemas.microsoft.com/office/drawing/2014/main" val="1884309033"/>
                    </a:ext>
                  </a:extLst>
                </a:gridCol>
                <a:gridCol w="318508">
                  <a:extLst>
                    <a:ext uri="{9D8B030D-6E8A-4147-A177-3AD203B41FA5}">
                      <a16:colId xmlns:a16="http://schemas.microsoft.com/office/drawing/2014/main" val="2462210467"/>
                    </a:ext>
                  </a:extLst>
                </a:gridCol>
                <a:gridCol w="305204">
                  <a:extLst>
                    <a:ext uri="{9D8B030D-6E8A-4147-A177-3AD203B41FA5}">
                      <a16:colId xmlns:a16="http://schemas.microsoft.com/office/drawing/2014/main" val="3433708475"/>
                    </a:ext>
                  </a:extLst>
                </a:gridCol>
                <a:gridCol w="331812">
                  <a:extLst>
                    <a:ext uri="{9D8B030D-6E8A-4147-A177-3AD203B41FA5}">
                      <a16:colId xmlns:a16="http://schemas.microsoft.com/office/drawing/2014/main" val="1998668797"/>
                    </a:ext>
                  </a:extLst>
                </a:gridCol>
                <a:gridCol w="318508">
                  <a:extLst>
                    <a:ext uri="{9D8B030D-6E8A-4147-A177-3AD203B41FA5}">
                      <a16:colId xmlns:a16="http://schemas.microsoft.com/office/drawing/2014/main" val="3612008190"/>
                    </a:ext>
                  </a:extLst>
                </a:gridCol>
                <a:gridCol w="318508">
                  <a:extLst>
                    <a:ext uri="{9D8B030D-6E8A-4147-A177-3AD203B41FA5}">
                      <a16:colId xmlns:a16="http://schemas.microsoft.com/office/drawing/2014/main" val="3920233758"/>
                    </a:ext>
                  </a:extLst>
                </a:gridCol>
                <a:gridCol w="318508">
                  <a:extLst>
                    <a:ext uri="{9D8B030D-6E8A-4147-A177-3AD203B41FA5}">
                      <a16:colId xmlns:a16="http://schemas.microsoft.com/office/drawing/2014/main" val="4019174603"/>
                    </a:ext>
                  </a:extLst>
                </a:gridCol>
                <a:gridCol w="318508">
                  <a:extLst>
                    <a:ext uri="{9D8B030D-6E8A-4147-A177-3AD203B41FA5}">
                      <a16:colId xmlns:a16="http://schemas.microsoft.com/office/drawing/2014/main" val="1077442954"/>
                    </a:ext>
                  </a:extLst>
                </a:gridCol>
                <a:gridCol w="318508">
                  <a:extLst>
                    <a:ext uri="{9D8B030D-6E8A-4147-A177-3AD203B41FA5}">
                      <a16:colId xmlns:a16="http://schemas.microsoft.com/office/drawing/2014/main" val="1842527556"/>
                    </a:ext>
                  </a:extLst>
                </a:gridCol>
                <a:gridCol w="318508">
                  <a:extLst>
                    <a:ext uri="{9D8B030D-6E8A-4147-A177-3AD203B41FA5}">
                      <a16:colId xmlns:a16="http://schemas.microsoft.com/office/drawing/2014/main" val="3122822736"/>
                    </a:ext>
                  </a:extLst>
                </a:gridCol>
              </a:tblGrid>
              <a:tr h="434993">
                <a:tc>
                  <a:txBody>
                    <a:bodyPr/>
                    <a:lstStyle/>
                    <a:p>
                      <a:r>
                        <a:rPr lang="en-US" sz="800" b="0" dirty="0"/>
                        <a:t>p0</a:t>
                      </a:r>
                      <a:endParaRPr lang="en-US" sz="2000" b="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/>
                        <a:t>p1</a:t>
                      </a:r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/>
                        <a:t>p2</a:t>
                      </a:r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057351"/>
                  </a:ext>
                </a:extLst>
              </a:tr>
            </a:tbl>
          </a:graphicData>
        </a:graphic>
      </p:graphicFrame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3BFAC8A-24A9-C43B-0947-05F7503470F8}"/>
              </a:ext>
            </a:extLst>
          </p:cNvPr>
          <p:cNvCxnSpPr>
            <a:cxnSpLocks/>
          </p:cNvCxnSpPr>
          <p:nvPr/>
        </p:nvCxnSpPr>
        <p:spPr>
          <a:xfrm flipH="1">
            <a:off x="993913" y="4083506"/>
            <a:ext cx="1611025" cy="1117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9ACB587-D07A-798E-0E58-180983354133}"/>
              </a:ext>
            </a:extLst>
          </p:cNvPr>
          <p:cNvCxnSpPr>
            <a:cxnSpLocks/>
          </p:cNvCxnSpPr>
          <p:nvPr/>
        </p:nvCxnSpPr>
        <p:spPr>
          <a:xfrm>
            <a:off x="2604938" y="4083506"/>
            <a:ext cx="1986012" cy="1169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65C8632-E27B-5E51-BE72-928EB081D78C}"/>
              </a:ext>
            </a:extLst>
          </p:cNvPr>
          <p:cNvSpPr txBox="1"/>
          <p:nvPr/>
        </p:nvSpPr>
        <p:spPr>
          <a:xfrm>
            <a:off x="2839156" y="2626052"/>
            <a:ext cx="3103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Line intensity (Ph/pix) from a point on the Sun can be directly read off from detector pixels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8F7B6FA-B188-8895-764D-94A86867172F}"/>
              </a:ext>
            </a:extLst>
          </p:cNvPr>
          <p:cNvSpPr txBox="1"/>
          <p:nvPr/>
        </p:nvSpPr>
        <p:spPr>
          <a:xfrm>
            <a:off x="8987554" y="1621608"/>
            <a:ext cx="27289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Each detector pixel contains a</a:t>
            </a:r>
            <a:r>
              <a:rPr lang="en-US" b="1" dirty="0">
                <a:latin typeface="Bahnschrift" panose="020B0502040204020203" pitchFamily="34" charset="0"/>
              </a:rPr>
              <a:t> linear combination </a:t>
            </a:r>
            <a:r>
              <a:rPr lang="en-US" dirty="0">
                <a:latin typeface="Bahnschrift" panose="020B0502040204020203" pitchFamily="34" charset="0"/>
              </a:rPr>
              <a:t>of line intensities from several ions from different points on the Sun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C946B4A-29D7-258D-69EC-69B53442B2FD}"/>
              </a:ext>
            </a:extLst>
          </p:cNvPr>
          <p:cNvSpPr txBox="1"/>
          <p:nvPr/>
        </p:nvSpPr>
        <p:spPr>
          <a:xfrm>
            <a:off x="1285234" y="6465830"/>
            <a:ext cx="10253128" cy="36933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Bahnschrift" panose="020B0502040204020203" pitchFamily="34" charset="0"/>
              </a:rPr>
              <a:t>Goal : Precisely determine the number of photons in every pixel from all observed emission lines 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6A92E4E1-F3E2-095A-8042-1D92F3BB327F}"/>
              </a:ext>
            </a:extLst>
          </p:cNvPr>
          <p:cNvGraphicFramePr>
            <a:graphicFrameLocks/>
          </p:cNvGraphicFramePr>
          <p:nvPr/>
        </p:nvGraphicFramePr>
        <p:xfrm>
          <a:off x="6995413" y="6001728"/>
          <a:ext cx="3261170" cy="39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470">
                  <a:extLst>
                    <a:ext uri="{9D8B030D-6E8A-4147-A177-3AD203B41FA5}">
                      <a16:colId xmlns:a16="http://schemas.microsoft.com/office/drawing/2014/main" val="1138868529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884309033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2462210467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433708475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998668797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612008190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920233758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4019174603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077442954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842527556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122822736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057351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375C3093-0870-04EB-81E8-AA77328907E8}"/>
              </a:ext>
            </a:extLst>
          </p:cNvPr>
          <p:cNvGraphicFramePr>
            <a:graphicFrameLocks/>
          </p:cNvGraphicFramePr>
          <p:nvPr/>
        </p:nvGraphicFramePr>
        <p:xfrm>
          <a:off x="6995413" y="4914448"/>
          <a:ext cx="3261170" cy="39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470">
                  <a:extLst>
                    <a:ext uri="{9D8B030D-6E8A-4147-A177-3AD203B41FA5}">
                      <a16:colId xmlns:a16="http://schemas.microsoft.com/office/drawing/2014/main" val="1138868529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884309033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2462210467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433708475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998668797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612008190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920233758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4019174603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077442954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842527556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122822736"/>
                    </a:ext>
                  </a:extLst>
                </a:gridCol>
              </a:tblGrid>
              <a:tr h="27753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4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4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057351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EECE1A4C-F029-0B3B-B33C-D6DC785AC107}"/>
              </a:ext>
            </a:extLst>
          </p:cNvPr>
          <p:cNvGraphicFramePr>
            <a:graphicFrameLocks/>
          </p:cNvGraphicFramePr>
          <p:nvPr/>
        </p:nvGraphicFramePr>
        <p:xfrm>
          <a:off x="6717740" y="4468370"/>
          <a:ext cx="3261170" cy="39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470">
                  <a:extLst>
                    <a:ext uri="{9D8B030D-6E8A-4147-A177-3AD203B41FA5}">
                      <a16:colId xmlns:a16="http://schemas.microsoft.com/office/drawing/2014/main" val="1138868529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884309033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2462210467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433708475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998668797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612008190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920233758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4019174603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077442954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842527556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122822736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057351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561C99F2-F26F-288F-2071-59A2257AF934}"/>
              </a:ext>
            </a:extLst>
          </p:cNvPr>
          <p:cNvGraphicFramePr>
            <a:graphicFrameLocks/>
          </p:cNvGraphicFramePr>
          <p:nvPr/>
        </p:nvGraphicFramePr>
        <p:xfrm>
          <a:off x="7224604" y="5350386"/>
          <a:ext cx="3261170" cy="39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6470">
                  <a:extLst>
                    <a:ext uri="{9D8B030D-6E8A-4147-A177-3AD203B41FA5}">
                      <a16:colId xmlns:a16="http://schemas.microsoft.com/office/drawing/2014/main" val="1138868529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884309033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2462210467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433708475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998668797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612008190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920233758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4019174603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077442954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1842527556"/>
                    </a:ext>
                  </a:extLst>
                </a:gridCol>
                <a:gridCol w="296470">
                  <a:extLst>
                    <a:ext uri="{9D8B030D-6E8A-4147-A177-3AD203B41FA5}">
                      <a16:colId xmlns:a16="http://schemas.microsoft.com/office/drawing/2014/main" val="3122822736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057351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D8766C5F-8534-2429-ADDB-1993EAC5973B}"/>
              </a:ext>
            </a:extLst>
          </p:cNvPr>
          <p:cNvGrpSpPr/>
          <p:nvPr/>
        </p:nvGrpSpPr>
        <p:grpSpPr>
          <a:xfrm>
            <a:off x="7804124" y="1167171"/>
            <a:ext cx="936871" cy="3192489"/>
            <a:chOff x="10128185" y="804642"/>
            <a:chExt cx="936871" cy="319248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64111BE-E797-9447-2041-A41CB3464F18}"/>
                </a:ext>
              </a:extLst>
            </p:cNvPr>
            <p:cNvGrpSpPr/>
            <p:nvPr/>
          </p:nvGrpSpPr>
          <p:grpSpPr>
            <a:xfrm>
              <a:off x="10128185" y="804642"/>
              <a:ext cx="936871" cy="3177042"/>
              <a:chOff x="5159128" y="1623087"/>
              <a:chExt cx="936871" cy="3177042"/>
            </a:xfrm>
          </p:grpSpPr>
          <p:pic>
            <p:nvPicPr>
              <p:cNvPr id="6" name="Picture 5" descr="A blue and white image of a butterfly&#10;&#10;Description automatically generated">
                <a:extLst>
                  <a:ext uri="{FF2B5EF4-FFF2-40B4-BE49-F238E27FC236}">
                    <a16:creationId xmlns:a16="http://schemas.microsoft.com/office/drawing/2014/main" id="{797CE78B-7AA1-490C-EB27-089F3F19B54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</a:extLst>
              </a:blip>
              <a:srcRect l="25347" t="4411" r="25767" b="4678"/>
              <a:stretch/>
            </p:blipFill>
            <p:spPr>
              <a:xfrm>
                <a:off x="5159128" y="1623087"/>
                <a:ext cx="936871" cy="3177042"/>
              </a:xfrm>
              <a:prstGeom prst="rect">
                <a:avLst/>
              </a:prstGeom>
            </p:spPr>
          </p:pic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D7C318B2-6FF2-F6DF-DB05-5FDE178108D3}"/>
                  </a:ext>
                </a:extLst>
              </p:cNvPr>
              <p:cNvCxnSpPr>
                <a:cxnSpLocks/>
                <a:stCxn id="6" idx="0"/>
                <a:endCxn id="6" idx="2"/>
              </p:cNvCxnSpPr>
              <p:nvPr/>
            </p:nvCxnSpPr>
            <p:spPr>
              <a:xfrm>
                <a:off x="5627564" y="1623087"/>
                <a:ext cx="0" cy="3177042"/>
              </a:xfrm>
              <a:prstGeom prst="line">
                <a:avLst/>
              </a:prstGeom>
              <a:ln w="28575">
                <a:solidFill>
                  <a:srgbClr val="FF40FF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145FAA9-B7AE-F67C-68F9-7CFB417633E8}"/>
                </a:ext>
              </a:extLst>
            </p:cNvPr>
            <p:cNvCxnSpPr>
              <a:cxnSpLocks/>
            </p:cNvCxnSpPr>
            <p:nvPr/>
          </p:nvCxnSpPr>
          <p:spPr>
            <a:xfrm>
              <a:off x="10507283" y="804642"/>
              <a:ext cx="0" cy="3177042"/>
            </a:xfrm>
            <a:prstGeom prst="line">
              <a:avLst/>
            </a:prstGeom>
            <a:ln w="28575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79A728-5E06-D18A-3821-44071459ECF5}"/>
                </a:ext>
              </a:extLst>
            </p:cNvPr>
            <p:cNvCxnSpPr>
              <a:cxnSpLocks/>
            </p:cNvCxnSpPr>
            <p:nvPr/>
          </p:nvCxnSpPr>
          <p:spPr>
            <a:xfrm>
              <a:off x="10672386" y="820089"/>
              <a:ext cx="0" cy="3177042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536211C-1D1B-AA0A-D704-7AEE76D2C4C2}"/>
              </a:ext>
            </a:extLst>
          </p:cNvPr>
          <p:cNvCxnSpPr/>
          <p:nvPr/>
        </p:nvCxnSpPr>
        <p:spPr>
          <a:xfrm>
            <a:off x="7131839" y="4691352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DB7A129-B2FC-EA1C-D326-1391A01646EE}"/>
              </a:ext>
            </a:extLst>
          </p:cNvPr>
          <p:cNvCxnSpPr/>
          <p:nvPr/>
        </p:nvCxnSpPr>
        <p:spPr>
          <a:xfrm>
            <a:off x="7430013" y="4691352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9A15A9B-2554-AD1D-C17E-88BAB638CADA}"/>
              </a:ext>
            </a:extLst>
          </p:cNvPr>
          <p:cNvCxnSpPr/>
          <p:nvPr/>
        </p:nvCxnSpPr>
        <p:spPr>
          <a:xfrm>
            <a:off x="7751116" y="4691351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9A192FD-1768-8C40-5647-1B9019240542}"/>
              </a:ext>
            </a:extLst>
          </p:cNvPr>
          <p:cNvCxnSpPr/>
          <p:nvPr/>
        </p:nvCxnSpPr>
        <p:spPr>
          <a:xfrm>
            <a:off x="8036038" y="4666490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9A3206D-5183-FD05-A770-EEF7B724D64F}"/>
              </a:ext>
            </a:extLst>
          </p:cNvPr>
          <p:cNvCxnSpPr/>
          <p:nvPr/>
        </p:nvCxnSpPr>
        <p:spPr>
          <a:xfrm>
            <a:off x="8313789" y="4691350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213684C-75AB-AA2F-C2A6-86A332AD10DF}"/>
              </a:ext>
            </a:extLst>
          </p:cNvPr>
          <p:cNvCxnSpPr/>
          <p:nvPr/>
        </p:nvCxnSpPr>
        <p:spPr>
          <a:xfrm>
            <a:off x="8631218" y="4703806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3F92551-BAB2-E67E-0669-474587A53219}"/>
              </a:ext>
            </a:extLst>
          </p:cNvPr>
          <p:cNvCxnSpPr/>
          <p:nvPr/>
        </p:nvCxnSpPr>
        <p:spPr>
          <a:xfrm>
            <a:off x="8910682" y="4701366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23DACFD-1F0D-FBA8-68E8-C53A12C82D68}"/>
              </a:ext>
            </a:extLst>
          </p:cNvPr>
          <p:cNvCxnSpPr/>
          <p:nvPr/>
        </p:nvCxnSpPr>
        <p:spPr>
          <a:xfrm>
            <a:off x="9215484" y="4684727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6AEDF26-6998-43F1-7122-FA9F7C4F5EF6}"/>
              </a:ext>
            </a:extLst>
          </p:cNvPr>
          <p:cNvCxnSpPr/>
          <p:nvPr/>
        </p:nvCxnSpPr>
        <p:spPr>
          <a:xfrm>
            <a:off x="9520278" y="4684727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FF5C7EB-B5AF-A4BF-2662-67F294A718F0}"/>
              </a:ext>
            </a:extLst>
          </p:cNvPr>
          <p:cNvCxnSpPr/>
          <p:nvPr/>
        </p:nvCxnSpPr>
        <p:spPr>
          <a:xfrm>
            <a:off x="9785324" y="4658223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0E5617C-8A27-D3E9-F955-48DD16E43811}"/>
              </a:ext>
            </a:extLst>
          </p:cNvPr>
          <p:cNvCxnSpPr/>
          <p:nvPr/>
        </p:nvCxnSpPr>
        <p:spPr>
          <a:xfrm>
            <a:off x="10116632" y="4644971"/>
            <a:ext cx="0" cy="155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E992B18-A9BB-25C6-A194-C3147B3F7DAA}"/>
              </a:ext>
            </a:extLst>
          </p:cNvPr>
          <p:cNvSpPr txBox="1"/>
          <p:nvPr/>
        </p:nvSpPr>
        <p:spPr>
          <a:xfrm>
            <a:off x="4006143" y="6121240"/>
            <a:ext cx="158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Detector Pixels</a:t>
            </a:r>
          </a:p>
        </p:txBody>
      </p:sp>
      <p:sp>
        <p:nvSpPr>
          <p:cNvPr id="39" name="Left Arrow 38">
            <a:extLst>
              <a:ext uri="{FF2B5EF4-FFF2-40B4-BE49-F238E27FC236}">
                <a16:creationId xmlns:a16="http://schemas.microsoft.com/office/drawing/2014/main" id="{42A6044E-783E-C621-D9D7-4433DEF2E669}"/>
              </a:ext>
            </a:extLst>
          </p:cNvPr>
          <p:cNvSpPr/>
          <p:nvPr/>
        </p:nvSpPr>
        <p:spPr>
          <a:xfrm rot="10800000" flipV="1">
            <a:off x="5625548" y="6184740"/>
            <a:ext cx="840379" cy="18466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Left Arrow 39">
            <a:extLst>
              <a:ext uri="{FF2B5EF4-FFF2-40B4-BE49-F238E27FC236}">
                <a16:creationId xmlns:a16="http://schemas.microsoft.com/office/drawing/2014/main" id="{630132A4-F0E8-AF03-27A2-149FF63FBF24}"/>
              </a:ext>
            </a:extLst>
          </p:cNvPr>
          <p:cNvSpPr/>
          <p:nvPr/>
        </p:nvSpPr>
        <p:spPr>
          <a:xfrm rot="5400000" flipV="1">
            <a:off x="4196441" y="5872395"/>
            <a:ext cx="426829" cy="17529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BE3FE3-B655-EB2C-5BB3-3497390FA4ED}"/>
              </a:ext>
            </a:extLst>
          </p:cNvPr>
          <p:cNvSpPr txBox="1"/>
          <p:nvPr/>
        </p:nvSpPr>
        <p:spPr>
          <a:xfrm>
            <a:off x="10352028" y="4895442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On–axis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7DB48E4-6D23-345F-91C2-2EBCB6D236CB}"/>
              </a:ext>
            </a:extLst>
          </p:cNvPr>
          <p:cNvSpPr txBox="1"/>
          <p:nvPr/>
        </p:nvSpPr>
        <p:spPr>
          <a:xfrm>
            <a:off x="10570770" y="5353121"/>
            <a:ext cx="135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Off–axis + 1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1067E8A-A190-7E33-94A9-AD5B31F822B1}"/>
              </a:ext>
            </a:extLst>
          </p:cNvPr>
          <p:cNvSpPr txBox="1"/>
          <p:nvPr/>
        </p:nvSpPr>
        <p:spPr>
          <a:xfrm>
            <a:off x="10133810" y="4467557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Off–axis - 1 </a:t>
            </a:r>
          </a:p>
        </p:txBody>
      </p:sp>
    </p:spTree>
    <p:extLst>
      <p:ext uri="{BB962C8B-B14F-4D97-AF65-F5344CB8AC3E}">
        <p14:creationId xmlns:p14="http://schemas.microsoft.com/office/powerpoint/2010/main" val="3225190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CEBC-9EE5-B3B2-3829-662AB3489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98" y="683480"/>
            <a:ext cx="10515600" cy="34571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Bahnschrift" panose="020B0502040204020203" pitchFamily="34" charset="0"/>
              </a:rPr>
              <a:t>Can we decouple inversion from atomic physics assumptions?</a:t>
            </a:r>
            <a:endParaRPr lang="en-US" sz="2800" baseline="-25000" dirty="0">
              <a:latin typeface="Bahnschrift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A1187-A218-E391-7CD6-337A5432D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latin typeface="Bahnschrift" panose="020B0502040204020203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Bahnschrift" panose="020B05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FA1187-A218-E391-7CD6-337A5432D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9DB6F16-7537-A0FE-1869-1D8F7F597755}"/>
              </a:ext>
            </a:extLst>
          </p:cNvPr>
          <p:cNvSpPr txBox="1"/>
          <p:nvPr/>
        </p:nvSpPr>
        <p:spPr>
          <a:xfrm>
            <a:off x="5307252" y="3568512"/>
            <a:ext cx="231298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Ionization Ratio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Temperature dependent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Known for ionization equilibrium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F7A560-F410-E530-7F03-3D5AE6E4D7E7}"/>
              </a:ext>
            </a:extLst>
          </p:cNvPr>
          <p:cNvSpPr txBox="1"/>
          <p:nvPr/>
        </p:nvSpPr>
        <p:spPr>
          <a:xfrm>
            <a:off x="6373811" y="5633382"/>
            <a:ext cx="291311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Elemental Abundance </a:t>
            </a:r>
          </a:p>
          <a:p>
            <a:pPr algn="ctr"/>
            <a:r>
              <a:rPr lang="en-US" dirty="0">
                <a:latin typeface="Bahnschrift" panose="020B0502040204020203" pitchFamily="34" charset="0"/>
              </a:rPr>
              <a:t>(varies from structure to structure)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7527AC07-5287-EEE1-1F71-C43947953B7F}"/>
              </a:ext>
            </a:extLst>
          </p:cNvPr>
          <p:cNvSpPr/>
          <p:nvPr/>
        </p:nvSpPr>
        <p:spPr>
          <a:xfrm rot="10800000">
            <a:off x="7651467" y="3031435"/>
            <a:ext cx="357808" cy="260194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2FC8A825-7A5C-89D2-3364-2269453C8EB6}"/>
              </a:ext>
            </a:extLst>
          </p:cNvPr>
          <p:cNvSpPr/>
          <p:nvPr/>
        </p:nvSpPr>
        <p:spPr>
          <a:xfrm rot="10800000">
            <a:off x="6284838" y="2872409"/>
            <a:ext cx="357809" cy="6976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062B4-9E82-8F24-8653-F82BF3A99779}"/>
              </a:ext>
            </a:extLst>
          </p:cNvPr>
          <p:cNvSpPr txBox="1"/>
          <p:nvPr/>
        </p:nvSpPr>
        <p:spPr>
          <a:xfrm>
            <a:off x="8111733" y="3514035"/>
            <a:ext cx="1952221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" panose="020B0502040204020203" pitchFamily="34" charset="0"/>
              </a:rPr>
              <a:t>Hydrogen to electron density (known constant)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9592522F-8326-D4B1-F45E-44C9FB9340B4}"/>
              </a:ext>
            </a:extLst>
          </p:cNvPr>
          <p:cNvSpPr/>
          <p:nvPr/>
        </p:nvSpPr>
        <p:spPr>
          <a:xfrm rot="10800000">
            <a:off x="8640411" y="2817437"/>
            <a:ext cx="357809" cy="6976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3D1ACC62-C4E4-2CFA-E5D5-45EAE7848359}"/>
              </a:ext>
            </a:extLst>
          </p:cNvPr>
          <p:cNvSpPr/>
          <p:nvPr/>
        </p:nvSpPr>
        <p:spPr>
          <a:xfrm rot="10800000">
            <a:off x="4560400" y="2817436"/>
            <a:ext cx="357809" cy="205898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E4E9E4-8274-D463-7C44-E8C993315534}"/>
              </a:ext>
            </a:extLst>
          </p:cNvPr>
          <p:cNvSpPr txBox="1"/>
          <p:nvPr/>
        </p:nvSpPr>
        <p:spPr>
          <a:xfrm>
            <a:off x="2033133" y="4876418"/>
            <a:ext cx="3145745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Relative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Temperature and density dependent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Solved for in CHIANTI assuming Maxwellian or Kappa distributions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221B74C3-DE70-C8A0-A166-39BE8823287B}"/>
              </a:ext>
            </a:extLst>
          </p:cNvPr>
          <p:cNvSpPr/>
          <p:nvPr/>
        </p:nvSpPr>
        <p:spPr>
          <a:xfrm rot="10800000">
            <a:off x="3710655" y="2817436"/>
            <a:ext cx="357809" cy="6115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ahnschrift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3B1520-5495-24B8-F2B8-4100CF4DD762}"/>
              </a:ext>
            </a:extLst>
          </p:cNvPr>
          <p:cNvSpPr txBox="1"/>
          <p:nvPr/>
        </p:nvSpPr>
        <p:spPr>
          <a:xfrm>
            <a:off x="1025611" y="3439009"/>
            <a:ext cx="314574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Einstein coefficient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ahnschrift" panose="020B0502040204020203" pitchFamily="34" charset="0"/>
              </a:rPr>
              <a:t>Likelihood a transition will occur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12A74B-31F9-F3E4-1371-7A1179F4AF3A}"/>
              </a:ext>
            </a:extLst>
          </p:cNvPr>
          <p:cNvCxnSpPr/>
          <p:nvPr/>
        </p:nvCxnSpPr>
        <p:spPr>
          <a:xfrm flipV="1">
            <a:off x="5675586" y="1825625"/>
            <a:ext cx="1429407" cy="99181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263117D-4ED9-F998-A771-03CAA20EA443}"/>
              </a:ext>
            </a:extLst>
          </p:cNvPr>
          <p:cNvCxnSpPr>
            <a:cxnSpLocks/>
          </p:cNvCxnSpPr>
          <p:nvPr/>
        </p:nvCxnSpPr>
        <p:spPr>
          <a:xfrm flipV="1">
            <a:off x="7104993" y="1770652"/>
            <a:ext cx="1006740" cy="110175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717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 descr="A purple and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DF7708F6-C0DD-25C5-513C-6E7C879665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9076" t="17891" r="7651" b="15062"/>
          <a:stretch/>
        </p:blipFill>
        <p:spPr>
          <a:xfrm>
            <a:off x="68883" y="1703077"/>
            <a:ext cx="5587711" cy="224942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D3EFC35-FC1B-97AD-3C58-42E9B16F4E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5282" y="488435"/>
            <a:ext cx="10515600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Bahnschrift" panose="020B0502040204020203" pitchFamily="34" charset="0"/>
              </a:rPr>
              <a:t>Why (when) does the inversion work?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065D43-3C86-3686-DC13-24F3DC545DB2}"/>
              </a:ext>
            </a:extLst>
          </p:cNvPr>
          <p:cNvSpPr txBox="1"/>
          <p:nvPr/>
        </p:nvSpPr>
        <p:spPr>
          <a:xfrm>
            <a:off x="7053943" y="30697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16" descr="A blue and white image of a butterfly&#10;&#10;Description automatically generated">
            <a:extLst>
              <a:ext uri="{FF2B5EF4-FFF2-40B4-BE49-F238E27FC236}">
                <a16:creationId xmlns:a16="http://schemas.microsoft.com/office/drawing/2014/main" id="{47E02FEF-2167-8292-7ECD-C226252C34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347" t="4411" r="25767" b="4678"/>
          <a:stretch/>
        </p:blipFill>
        <p:spPr>
          <a:xfrm>
            <a:off x="11105566" y="1599365"/>
            <a:ext cx="1067599" cy="44805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297459F-23D3-C744-152A-2FF41F08C101}"/>
              </a:ext>
            </a:extLst>
          </p:cNvPr>
          <p:cNvSpPr txBox="1"/>
          <p:nvPr/>
        </p:nvSpPr>
        <p:spPr>
          <a:xfrm>
            <a:off x="10797373" y="901373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ahnschrift" panose="020B0502040204020203" pitchFamily="34" charset="0"/>
              </a:rPr>
              <a:t>MaGIXS field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6B69F3-3124-0648-27F7-4E1C33685E8A}"/>
              </a:ext>
            </a:extLst>
          </p:cNvPr>
          <p:cNvSpPr txBox="1"/>
          <p:nvPr/>
        </p:nvSpPr>
        <p:spPr>
          <a:xfrm>
            <a:off x="11199727" y="1649275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335Å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39F48C-6B90-B492-0437-46D73C8F6204}"/>
              </a:ext>
            </a:extLst>
          </p:cNvPr>
          <p:cNvSpPr txBox="1"/>
          <p:nvPr/>
        </p:nvSpPr>
        <p:spPr>
          <a:xfrm>
            <a:off x="479827" y="6375540"/>
            <a:ext cx="11067453" cy="39863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0070C0"/>
                </a:solidFill>
                <a:latin typeface="Bahnschrift" panose="020B0502040204020203" pitchFamily="34" charset="0"/>
              </a:rPr>
              <a:t>Multiple copies of several ions observed at different wavelengths offer excellent temperature diagnostics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34E2B8-221B-4F4C-E3C6-9D357596F7FE}"/>
              </a:ext>
            </a:extLst>
          </p:cNvPr>
          <p:cNvSpPr txBox="1"/>
          <p:nvPr/>
        </p:nvSpPr>
        <p:spPr>
          <a:xfrm>
            <a:off x="315686" y="3414812"/>
            <a:ext cx="899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logt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6.0</a:t>
            </a:r>
          </a:p>
        </p:txBody>
      </p:sp>
      <p:pic>
        <p:nvPicPr>
          <p:cNvPr id="24" name="Picture 23" descr="A purple and green image&#10;&#10;Description automatically generated with medium confidence">
            <a:extLst>
              <a:ext uri="{FF2B5EF4-FFF2-40B4-BE49-F238E27FC236}">
                <a16:creationId xmlns:a16="http://schemas.microsoft.com/office/drawing/2014/main" id="{BF56F5FA-8128-4754-19F8-E1F78A91A0E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9523" t="17647" r="6868" b="14083"/>
          <a:stretch/>
        </p:blipFill>
        <p:spPr>
          <a:xfrm>
            <a:off x="5563082" y="1695140"/>
            <a:ext cx="5509686" cy="224942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C67A1E5-776C-C360-855D-518837FB5206}"/>
              </a:ext>
            </a:extLst>
          </p:cNvPr>
          <p:cNvSpPr txBox="1"/>
          <p:nvPr/>
        </p:nvSpPr>
        <p:spPr>
          <a:xfrm>
            <a:off x="5797503" y="3372661"/>
            <a:ext cx="899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logt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6.3</a:t>
            </a:r>
          </a:p>
        </p:txBody>
      </p:sp>
      <p:pic>
        <p:nvPicPr>
          <p:cNvPr id="34" name="Picture 33" descr="A blurry image of a blue and green light&#10;&#10;Description automatically generated">
            <a:extLst>
              <a:ext uri="{FF2B5EF4-FFF2-40B4-BE49-F238E27FC236}">
                <a16:creationId xmlns:a16="http://schemas.microsoft.com/office/drawing/2014/main" id="{9645BD41-8B74-D5DE-F326-89289D1AF8E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9585" t="19251" r="8066" b="16358"/>
          <a:stretch/>
        </p:blipFill>
        <p:spPr>
          <a:xfrm>
            <a:off x="231112" y="4179349"/>
            <a:ext cx="5379315" cy="210312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4549D44-8E8C-2989-59E5-EEFF7AEA283F}"/>
              </a:ext>
            </a:extLst>
          </p:cNvPr>
          <p:cNvSpPr txBox="1"/>
          <p:nvPr/>
        </p:nvSpPr>
        <p:spPr>
          <a:xfrm>
            <a:off x="388429" y="5845667"/>
            <a:ext cx="899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logt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6.4</a:t>
            </a:r>
          </a:p>
        </p:txBody>
      </p:sp>
      <p:pic>
        <p:nvPicPr>
          <p:cNvPr id="46" name="Picture 45" descr="A purple and white grid&#10;&#10;Description automatically generated with medium confidence">
            <a:extLst>
              <a:ext uri="{FF2B5EF4-FFF2-40B4-BE49-F238E27FC236}">
                <a16:creationId xmlns:a16="http://schemas.microsoft.com/office/drawing/2014/main" id="{F40647B1-06E1-2942-868B-18D396DABD6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9265" t="17520" r="6228" b="14244"/>
          <a:stretch/>
        </p:blipFill>
        <p:spPr>
          <a:xfrm>
            <a:off x="5640109" y="4138707"/>
            <a:ext cx="5435775" cy="219456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EFC67D2C-65BD-A676-166F-C6694EEE5B81}"/>
              </a:ext>
            </a:extLst>
          </p:cNvPr>
          <p:cNvSpPr txBox="1"/>
          <p:nvPr/>
        </p:nvSpPr>
        <p:spPr>
          <a:xfrm>
            <a:off x="5863094" y="5845667"/>
            <a:ext cx="899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logt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6.6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B8297AA-D7DF-8E7E-2BDD-4245256B5B29}"/>
              </a:ext>
            </a:extLst>
          </p:cNvPr>
          <p:cNvGrpSpPr/>
          <p:nvPr/>
        </p:nvGrpSpPr>
        <p:grpSpPr>
          <a:xfrm>
            <a:off x="1695088" y="4109491"/>
            <a:ext cx="3744591" cy="710274"/>
            <a:chOff x="1695088" y="3608746"/>
            <a:chExt cx="3744591" cy="710274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BDE2BA9-C80A-1605-7A7E-B7372C9F0431}"/>
                </a:ext>
              </a:extLst>
            </p:cNvPr>
            <p:cNvGrpSpPr/>
            <p:nvPr/>
          </p:nvGrpSpPr>
          <p:grpSpPr>
            <a:xfrm>
              <a:off x="1695088" y="3608746"/>
              <a:ext cx="2698947" cy="710274"/>
              <a:chOff x="1695088" y="3608746"/>
              <a:chExt cx="2698947" cy="710274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936AE728-5745-6992-946D-AE47764E19F2}"/>
                  </a:ext>
                </a:extLst>
              </p:cNvPr>
              <p:cNvGrpSpPr/>
              <p:nvPr/>
            </p:nvGrpSpPr>
            <p:grpSpPr>
              <a:xfrm>
                <a:off x="1695088" y="3609943"/>
                <a:ext cx="2698947" cy="694998"/>
                <a:chOff x="1695088" y="3609943"/>
                <a:chExt cx="2698947" cy="694998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63A08CB7-79CE-6775-07EF-45B4257E1FE1}"/>
                    </a:ext>
                  </a:extLst>
                </p:cNvPr>
                <p:cNvGrpSpPr/>
                <p:nvPr/>
              </p:nvGrpSpPr>
              <p:grpSpPr>
                <a:xfrm>
                  <a:off x="2595367" y="3609943"/>
                  <a:ext cx="1798668" cy="694998"/>
                  <a:chOff x="2827324" y="3666165"/>
                  <a:chExt cx="1798668" cy="694998"/>
                </a:xfrm>
              </p:grpSpPr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75596C41-8C0D-8819-2D31-77B328DD893E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197830" y="3807371"/>
                    <a:ext cx="54854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O VII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43F193BB-93E2-9D7B-07EB-BDCCBBCAC8F0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726140" y="3829863"/>
                    <a:ext cx="5966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O VIII</a:t>
                    </a: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6D6D83EB-A41C-DFAC-3A50-A23BC6ECC379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959116" y="3859775"/>
                    <a:ext cx="69499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Fe XVII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D8FBAD97-5856-E444-0734-A5A593A0DC2A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690909" y="3816612"/>
                    <a:ext cx="58060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Ne IX</a:t>
                    </a:r>
                  </a:p>
                </p:txBody>
              </p: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CFA87F9-6D7E-E911-322E-69FCC24D60BD}"/>
                    </a:ext>
                  </a:extLst>
                </p:cNvPr>
                <p:cNvSpPr txBox="1"/>
                <p:nvPr/>
              </p:nvSpPr>
              <p:spPr>
                <a:xfrm rot="16200000">
                  <a:off x="2985880" y="3763253"/>
                  <a:ext cx="5966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a:rPr>
                    <a:t>O VIII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3735C39-72B4-1212-8133-411FC02FC7EE}"/>
                    </a:ext>
                  </a:extLst>
                </p:cNvPr>
                <p:cNvSpPr txBox="1"/>
                <p:nvPr/>
              </p:nvSpPr>
              <p:spPr>
                <a:xfrm rot="16200000">
                  <a:off x="1541841" y="3791209"/>
                  <a:ext cx="61427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a:rPr>
                    <a:t>Mg XI</a:t>
                  </a: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E7C73102-8150-A62A-5B38-8E319D69FDF2}"/>
                  </a:ext>
                </a:extLst>
              </p:cNvPr>
              <p:cNvSpPr txBox="1"/>
              <p:nvPr/>
            </p:nvSpPr>
            <p:spPr>
              <a:xfrm rot="16200000">
                <a:off x="3097584" y="3802356"/>
                <a:ext cx="6949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Fe XVII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F18043A-5A20-E09A-02C3-2B965170B40F}"/>
                  </a:ext>
                </a:extLst>
              </p:cNvPr>
              <p:cNvSpPr txBox="1"/>
              <p:nvPr/>
            </p:nvSpPr>
            <p:spPr>
              <a:xfrm rot="16200000">
                <a:off x="2089060" y="3817632"/>
                <a:ext cx="6949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Fe XVII</a:t>
                </a: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3E9F856-6D21-7FF0-2359-D626D09708DF}"/>
                </a:ext>
              </a:extLst>
            </p:cNvPr>
            <p:cNvSpPr txBox="1"/>
            <p:nvPr/>
          </p:nvSpPr>
          <p:spPr>
            <a:xfrm rot="16200000">
              <a:off x="4782820" y="3767178"/>
              <a:ext cx="5806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Ne IX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CE24B74-6E45-41A4-07F5-850458EDB278}"/>
                </a:ext>
              </a:extLst>
            </p:cNvPr>
            <p:cNvSpPr txBox="1"/>
            <p:nvPr/>
          </p:nvSpPr>
          <p:spPr>
            <a:xfrm rot="16200000">
              <a:off x="4409811" y="3743373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N VII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37E56C2-1B78-A52F-96FC-5F0D0CE05F9A}"/>
                </a:ext>
              </a:extLst>
            </p:cNvPr>
            <p:cNvSpPr txBox="1"/>
            <p:nvPr/>
          </p:nvSpPr>
          <p:spPr>
            <a:xfrm rot="16200000">
              <a:off x="5049188" y="3706735"/>
              <a:ext cx="473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C VI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72B593-0603-DFA4-84DB-6D0271A22CC4}"/>
              </a:ext>
            </a:extLst>
          </p:cNvPr>
          <p:cNvGrpSpPr/>
          <p:nvPr/>
        </p:nvGrpSpPr>
        <p:grpSpPr>
          <a:xfrm>
            <a:off x="7930168" y="1739971"/>
            <a:ext cx="2844312" cy="696195"/>
            <a:chOff x="2595367" y="3608746"/>
            <a:chExt cx="2844312" cy="696195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91E3B75F-97FB-BD19-FB7F-F23A900C590D}"/>
                </a:ext>
              </a:extLst>
            </p:cNvPr>
            <p:cNvGrpSpPr/>
            <p:nvPr/>
          </p:nvGrpSpPr>
          <p:grpSpPr>
            <a:xfrm>
              <a:off x="2595367" y="3608746"/>
              <a:ext cx="1798668" cy="696195"/>
              <a:chOff x="2595367" y="3608746"/>
              <a:chExt cx="1798668" cy="696195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6FB1DAC5-0B4E-7558-CFEE-CEEBAADC39F8}"/>
                  </a:ext>
                </a:extLst>
              </p:cNvPr>
              <p:cNvGrpSpPr/>
              <p:nvPr/>
            </p:nvGrpSpPr>
            <p:grpSpPr>
              <a:xfrm>
                <a:off x="2595367" y="3609943"/>
                <a:ext cx="1798668" cy="694998"/>
                <a:chOff x="2595367" y="3609943"/>
                <a:chExt cx="1798668" cy="694998"/>
              </a:xfrm>
            </p:grpSpPr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E6C77485-FE7E-52BB-85D0-D64FF4A670B9}"/>
                    </a:ext>
                  </a:extLst>
                </p:cNvPr>
                <p:cNvGrpSpPr/>
                <p:nvPr/>
              </p:nvGrpSpPr>
              <p:grpSpPr>
                <a:xfrm>
                  <a:off x="2595367" y="3609943"/>
                  <a:ext cx="1798668" cy="694998"/>
                  <a:chOff x="2827324" y="3666165"/>
                  <a:chExt cx="1798668" cy="694998"/>
                </a:xfrm>
              </p:grpSpPr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CA7E521A-898D-AEE3-CB52-CCC0C426E9F6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197830" y="3807371"/>
                    <a:ext cx="54854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O VII</a:t>
                    </a:r>
                  </a:p>
                </p:txBody>
              </p:sp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C5BBDEA3-5FE7-3C74-95C2-F2D52DFB687C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726140" y="3829863"/>
                    <a:ext cx="5966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O VIII</a:t>
                    </a:r>
                  </a:p>
                </p:txBody>
              </p:sp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C61AD716-80D6-A750-40AD-55048777387F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959116" y="3859775"/>
                    <a:ext cx="69499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Fe XVII</a:t>
                    </a:r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56804F9D-6263-4237-DE32-5834E8B3DA72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690909" y="3837878"/>
                    <a:ext cx="58060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Ne IX</a:t>
                    </a:r>
                  </a:p>
                </p:txBody>
              </p:sp>
            </p:grp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86AB9BDC-AA39-AEB5-9B9C-3A39A19EDA4E}"/>
                    </a:ext>
                  </a:extLst>
                </p:cNvPr>
                <p:cNvSpPr txBox="1"/>
                <p:nvPr/>
              </p:nvSpPr>
              <p:spPr>
                <a:xfrm rot="16200000">
                  <a:off x="2985880" y="3763253"/>
                  <a:ext cx="5966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a:rPr>
                    <a:t>O VIII</a:t>
                  </a:r>
                </a:p>
              </p:txBody>
            </p:sp>
          </p:grp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5B643FF-7C81-8527-7194-8CB75CE96F05}"/>
                  </a:ext>
                </a:extLst>
              </p:cNvPr>
              <p:cNvSpPr txBox="1"/>
              <p:nvPr/>
            </p:nvSpPr>
            <p:spPr>
              <a:xfrm rot="16200000">
                <a:off x="3097584" y="3802356"/>
                <a:ext cx="6949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Fe XVII</a:t>
                </a: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0A0675E-B5D5-5DD8-71F0-3D641E84B8E5}"/>
                </a:ext>
              </a:extLst>
            </p:cNvPr>
            <p:cNvSpPr txBox="1"/>
            <p:nvPr/>
          </p:nvSpPr>
          <p:spPr>
            <a:xfrm rot="16200000">
              <a:off x="4782820" y="3767178"/>
              <a:ext cx="5806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Ne IX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5D45136-F411-FA25-681E-6C358E28C6F4}"/>
                </a:ext>
              </a:extLst>
            </p:cNvPr>
            <p:cNvSpPr txBox="1"/>
            <p:nvPr/>
          </p:nvSpPr>
          <p:spPr>
            <a:xfrm rot="16200000">
              <a:off x="4409811" y="3743373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N VII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CCBA675-7BCD-0320-5455-531F968B7051}"/>
                </a:ext>
              </a:extLst>
            </p:cNvPr>
            <p:cNvSpPr txBox="1"/>
            <p:nvPr/>
          </p:nvSpPr>
          <p:spPr>
            <a:xfrm rot="16200000">
              <a:off x="5049188" y="3706735"/>
              <a:ext cx="473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C VI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C5E884E-EC0B-AEC7-DCCB-21C47977567A}"/>
              </a:ext>
            </a:extLst>
          </p:cNvPr>
          <p:cNvGrpSpPr/>
          <p:nvPr/>
        </p:nvGrpSpPr>
        <p:grpSpPr>
          <a:xfrm>
            <a:off x="7066957" y="4126765"/>
            <a:ext cx="3744591" cy="710830"/>
            <a:chOff x="1695088" y="3608190"/>
            <a:chExt cx="3744591" cy="710830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B6A7DEEA-9238-C77C-812E-0DD39536C25A}"/>
                </a:ext>
              </a:extLst>
            </p:cNvPr>
            <p:cNvGrpSpPr/>
            <p:nvPr/>
          </p:nvGrpSpPr>
          <p:grpSpPr>
            <a:xfrm>
              <a:off x="1695088" y="3608190"/>
              <a:ext cx="2698947" cy="710830"/>
              <a:chOff x="1695088" y="3608190"/>
              <a:chExt cx="2698947" cy="710830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6FEC0995-F84D-D803-9FBB-FA19384FA70C}"/>
                  </a:ext>
                </a:extLst>
              </p:cNvPr>
              <p:cNvGrpSpPr/>
              <p:nvPr/>
            </p:nvGrpSpPr>
            <p:grpSpPr>
              <a:xfrm>
                <a:off x="1695088" y="3608190"/>
                <a:ext cx="2698947" cy="696751"/>
                <a:chOff x="1695088" y="3608190"/>
                <a:chExt cx="2698947" cy="696751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61B5B2D0-9678-5831-F93F-F6A14C935673}"/>
                    </a:ext>
                  </a:extLst>
                </p:cNvPr>
                <p:cNvGrpSpPr/>
                <p:nvPr/>
              </p:nvGrpSpPr>
              <p:grpSpPr>
                <a:xfrm>
                  <a:off x="2595367" y="3609943"/>
                  <a:ext cx="1798668" cy="694998"/>
                  <a:chOff x="2827324" y="3666165"/>
                  <a:chExt cx="1798668" cy="694998"/>
                </a:xfrm>
              </p:grpSpPr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315D918E-1A36-8498-B89F-061C0A6D5E24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197830" y="3807371"/>
                    <a:ext cx="54854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O VII</a:t>
                    </a:r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id="{FF073D42-B231-6A48-9B20-5219A8EBD4E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726140" y="3829863"/>
                    <a:ext cx="59663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O VIII</a:t>
                    </a:r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A4DF0976-DCE6-5A8D-E641-505C3C3CAFE8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959116" y="3859775"/>
                    <a:ext cx="69499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Fe XVII</a:t>
                    </a:r>
                  </a:p>
                </p:txBody>
              </p:sp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35F19A9D-2E05-C673-5CEC-6A7F7E5A8275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690909" y="3837878"/>
                    <a:ext cx="58060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Ne IX</a:t>
                    </a:r>
                  </a:p>
                </p:txBody>
              </p:sp>
            </p:grp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BD5FE7D2-5512-9D67-BE76-0FFAAC0DA8CA}"/>
                    </a:ext>
                  </a:extLst>
                </p:cNvPr>
                <p:cNvSpPr txBox="1"/>
                <p:nvPr/>
              </p:nvSpPr>
              <p:spPr>
                <a:xfrm rot="16200000">
                  <a:off x="2985880" y="3752620"/>
                  <a:ext cx="5966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a:rPr>
                    <a:t>O VIII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E6B64157-7816-D631-B9DE-F9773E37069D}"/>
                    </a:ext>
                  </a:extLst>
                </p:cNvPr>
                <p:cNvSpPr txBox="1"/>
                <p:nvPr/>
              </p:nvSpPr>
              <p:spPr>
                <a:xfrm rot="16200000">
                  <a:off x="1541841" y="3791209"/>
                  <a:ext cx="61427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a:rPr>
                    <a:t>Mg XI</a:t>
                  </a:r>
                </a:p>
              </p:txBody>
            </p:sp>
          </p:grp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B78E90E-5938-55A3-18CD-A4DB7163B240}"/>
                  </a:ext>
                </a:extLst>
              </p:cNvPr>
              <p:cNvSpPr txBox="1"/>
              <p:nvPr/>
            </p:nvSpPr>
            <p:spPr>
              <a:xfrm rot="16200000">
                <a:off x="3097584" y="3802356"/>
                <a:ext cx="6949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Fe XVII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87137B91-0EDC-6213-E592-CEBC607ACEDC}"/>
                  </a:ext>
                </a:extLst>
              </p:cNvPr>
              <p:cNvSpPr txBox="1"/>
              <p:nvPr/>
            </p:nvSpPr>
            <p:spPr>
              <a:xfrm rot="16200000">
                <a:off x="2089060" y="3817632"/>
                <a:ext cx="6949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Fe XVII</a:t>
                </a:r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20BD8AD-E484-CE7F-3031-E215BB5994F2}"/>
                </a:ext>
              </a:extLst>
            </p:cNvPr>
            <p:cNvSpPr txBox="1"/>
            <p:nvPr/>
          </p:nvSpPr>
          <p:spPr>
            <a:xfrm rot="16200000">
              <a:off x="4782820" y="3767178"/>
              <a:ext cx="5806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Ne IX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DF36981-BB2D-6C5D-0046-34E8C194A7D2}"/>
                </a:ext>
              </a:extLst>
            </p:cNvPr>
            <p:cNvSpPr txBox="1"/>
            <p:nvPr/>
          </p:nvSpPr>
          <p:spPr>
            <a:xfrm rot="16200000">
              <a:off x="4409811" y="3743373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N VII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511A44E-3985-0BBC-580E-6CB3D8D6E93C}"/>
                </a:ext>
              </a:extLst>
            </p:cNvPr>
            <p:cNvSpPr txBox="1"/>
            <p:nvPr/>
          </p:nvSpPr>
          <p:spPr>
            <a:xfrm rot="16200000">
              <a:off x="5049188" y="3706735"/>
              <a:ext cx="473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C VI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1DD9C27-A61C-16E7-0ED1-DD1CF143E2FD}"/>
              </a:ext>
            </a:extLst>
          </p:cNvPr>
          <p:cNvGrpSpPr/>
          <p:nvPr/>
        </p:nvGrpSpPr>
        <p:grpSpPr>
          <a:xfrm>
            <a:off x="3545200" y="1791860"/>
            <a:ext cx="1918573" cy="601258"/>
            <a:chOff x="3638613" y="3624591"/>
            <a:chExt cx="1918573" cy="601258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733BAEA3-82EE-90F6-3E3F-8E3E21F3E650}"/>
                </a:ext>
              </a:extLst>
            </p:cNvPr>
            <p:cNvGrpSpPr/>
            <p:nvPr/>
          </p:nvGrpSpPr>
          <p:grpSpPr>
            <a:xfrm>
              <a:off x="3638613" y="3629211"/>
              <a:ext cx="755422" cy="596638"/>
              <a:chOff x="3870570" y="3685433"/>
              <a:chExt cx="755422" cy="596638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B6F34C55-D226-4DBF-F9F6-4AB124CB4DC6}"/>
                  </a:ext>
                </a:extLst>
              </p:cNvPr>
              <p:cNvSpPr txBox="1"/>
              <p:nvPr/>
            </p:nvSpPr>
            <p:spPr>
              <a:xfrm rot="16200000">
                <a:off x="4197830" y="3807371"/>
                <a:ext cx="5485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O VII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5943D6FB-04A7-FC2E-2A0E-8B266370966A}"/>
                  </a:ext>
                </a:extLst>
              </p:cNvPr>
              <p:cNvSpPr txBox="1"/>
              <p:nvPr/>
            </p:nvSpPr>
            <p:spPr>
              <a:xfrm rot="16200000">
                <a:off x="3726140" y="3829863"/>
                <a:ext cx="5966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O VIII</a:t>
                </a:r>
              </a:p>
            </p:txBody>
          </p:sp>
        </p:grp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97E3C4D-C4D1-25E9-47AD-99978A6EA647}"/>
                </a:ext>
              </a:extLst>
            </p:cNvPr>
            <p:cNvSpPr txBox="1"/>
            <p:nvPr/>
          </p:nvSpPr>
          <p:spPr>
            <a:xfrm rot="16200000">
              <a:off x="4516139" y="3743373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N VII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ED7E9E3-D805-4233-26B9-EF255FB66621}"/>
                </a:ext>
              </a:extLst>
            </p:cNvPr>
            <p:cNvSpPr txBox="1"/>
            <p:nvPr/>
          </p:nvSpPr>
          <p:spPr>
            <a:xfrm rot="16200000">
              <a:off x="5166695" y="3715332"/>
              <a:ext cx="473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C VI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5746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ECD5867-77F0-7686-3315-F1B66C5586B5}"/>
              </a:ext>
            </a:extLst>
          </p:cNvPr>
          <p:cNvSpPr txBox="1">
            <a:spLocks/>
          </p:cNvSpPr>
          <p:nvPr/>
        </p:nvSpPr>
        <p:spPr>
          <a:xfrm>
            <a:off x="250371" y="591597"/>
            <a:ext cx="10515600" cy="4224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Bahnschrift" panose="020B0502040204020203" pitchFamily="34" charset="0"/>
              </a:rPr>
              <a:t>Slit Vs </a:t>
            </a:r>
            <a:r>
              <a:rPr lang="en-US" sz="4000" dirty="0" err="1">
                <a:latin typeface="Bahnschrift" panose="020B0502040204020203" pitchFamily="34" charset="0"/>
              </a:rPr>
              <a:t>Slitless</a:t>
            </a:r>
            <a:r>
              <a:rPr lang="en-US" sz="4000" dirty="0">
                <a:latin typeface="Bahnschrift" panose="020B0502040204020203" pitchFamily="34" charset="0"/>
              </a:rPr>
              <a:t> : Parallels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17D3112-E063-AF16-F968-A5C2B232EE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70314"/>
          <a:ext cx="10515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422034684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979686903"/>
                    </a:ext>
                  </a:extLst>
                </a:gridCol>
              </a:tblGrid>
              <a:tr h="28057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hnschrift" panose="020B0502040204020203" pitchFamily="34" charset="0"/>
                        </a:rPr>
                        <a:t>Slit Inversion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Bahnschrift" panose="020B0502040204020203" pitchFamily="34" charset="0"/>
                        </a:rPr>
                        <a:t>Slitless</a:t>
                      </a:r>
                      <a:r>
                        <a:rPr lang="en-US" sz="2800" dirty="0">
                          <a:latin typeface="Bahnschrift" panose="020B0502040204020203" pitchFamily="34" charset="0"/>
                        </a:rPr>
                        <a:t> Inversion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579109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Blended lines are accounted from unblended lines from same ion using atomic physics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Blended lines are accounted from unblended lines from same ion using atomic physics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584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hnschrift" panose="020B0502040204020203" pitchFamily="34" charset="0"/>
                        </a:rPr>
                        <a:t>EM map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07664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hnschrift" panose="020B0502040204020203" pitchFamily="34" charset="0"/>
                        </a:rPr>
                        <a:t>Fitted spectrum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1826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hnschrift" panose="020B0502040204020203" pitchFamily="34" charset="0"/>
                        </a:rPr>
                        <a:t>Assume Atomic physics parameters during a single inversion – abundance, plasma state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Bahnschrif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51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hnschrift" panose="020B0502040204020203" pitchFamily="34" charset="0"/>
                        </a:rPr>
                        <a:t>Single slit at a time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Bahnschrift" panose="020B0502040204020203" pitchFamily="34" charset="0"/>
                        </a:rPr>
                        <a:t>Wide field at a time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165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97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{E94BE5F2-BAE6-B544-9060-FFAE45FEC8A9}tf16401378</Template>
  <TotalTime>16186</TotalTime>
  <Words>1841</Words>
  <Application>Microsoft Macintosh PowerPoint</Application>
  <PresentationFormat>Widescreen</PresentationFormat>
  <Paragraphs>484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Bahnschrift</vt:lpstr>
      <vt:lpstr>Calibri</vt:lpstr>
      <vt:lpstr>Calibri Light</vt:lpstr>
      <vt:lpstr>Cambria Math</vt:lpstr>
      <vt:lpstr>Office Theme</vt:lpstr>
      <vt:lpstr>Alternate Inversion Paradigm for Spectroheliogram Data </vt:lpstr>
      <vt:lpstr>The goal of today’s talk</vt:lpstr>
      <vt:lpstr>Line Intensity from a single ion</vt:lpstr>
      <vt:lpstr>Finding the EM distribution</vt:lpstr>
      <vt:lpstr>Full spectrum</vt:lpstr>
      <vt:lpstr>Write this as a matrix</vt:lpstr>
      <vt:lpstr>Data from slitless imaging spectrograph</vt:lpstr>
      <vt:lpstr>Slit Slitless response function</vt:lpstr>
      <vt:lpstr>Inversion process</vt:lpstr>
      <vt:lpstr>Limitations of DEM inversion</vt:lpstr>
      <vt:lpstr>Data from slitless imaging spectrograph</vt:lpstr>
      <vt:lpstr>Data from slitless imaging spectrograph</vt:lpstr>
      <vt:lpstr>Multi -&gt; Single ion inversion</vt:lpstr>
      <vt:lpstr>Why (when) does the inversion work? </vt:lpstr>
      <vt:lpstr>Single Ion Inversion Results</vt:lpstr>
      <vt:lpstr>Single Ion Take Aways</vt:lpstr>
      <vt:lpstr>Contribution function</vt:lpstr>
      <vt:lpstr>DEM from Typical EIS analysis</vt:lpstr>
      <vt:lpstr>Slit  Slitless imaging spectroscopy</vt:lpstr>
      <vt:lpstr>Can we decouple inversion from atomic physics assumptions?</vt:lpstr>
      <vt:lpstr>Why (when) does the inversion work?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Winebarger, Amy R. (MSFC-ST13)</dc:creator>
  <cp:lastModifiedBy>Winebarger, Amy R. (MSFC-ST13)</cp:lastModifiedBy>
  <cp:revision>136</cp:revision>
  <dcterms:created xsi:type="dcterms:W3CDTF">2020-09-09T23:50:31Z</dcterms:created>
  <dcterms:modified xsi:type="dcterms:W3CDTF">2023-12-06T21:43:10Z</dcterms:modified>
</cp:coreProperties>
</file>