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65" r:id="rId5"/>
  </p:sldIdLst>
  <p:sldSz cx="21031200" cy="27432000"/>
  <p:notesSz cx="6858000" cy="9144000"/>
  <p:defaultText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6624">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4525FA1-EE15-9036-CC2A-F16E87B1F78C}" name="Hammerschmidt, Mark M. (JSC-EG111)" initials="MH" userId="S::mhammers@ndc.nasa.gov::d03f3fe5-0345-431c-b92e-f3597a520828"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1521"/>
    <a:srgbClr val="853123"/>
    <a:srgbClr val="6F6F6F"/>
    <a:srgbClr val="B0CAEA"/>
    <a:srgbClr val="08121E"/>
    <a:srgbClr val="004080"/>
    <a:srgbClr val="8D2015"/>
    <a:srgbClr val="A23B2A"/>
    <a:srgbClr val="520F1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3827D6-1645-4637-AEEC-EDBE77F4D0AB}" v="40" dt="2023-10-24T16:23:19.8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3688" autoAdjust="0"/>
    <p:restoredTop sz="94677"/>
  </p:normalViewPr>
  <p:slideViewPr>
    <p:cSldViewPr snapToGrid="0" snapToObjects="1">
      <p:cViewPr>
        <p:scale>
          <a:sx n="41" d="100"/>
          <a:sy n="41" d="100"/>
        </p:scale>
        <p:origin x="20" y="-4352"/>
      </p:cViewPr>
      <p:guideLst>
        <p:guide orient="horz" pos="8640"/>
        <p:guide pos="66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FA8885-0CEC-4380-B4FE-B6355D14626F}" type="datetimeFigureOut">
              <a:rPr lang="en-US" smtClean="0"/>
              <a:t>12/11/2023</a:t>
            </a:fld>
            <a:endParaRPr lang="en-US" dirty="0"/>
          </a:p>
        </p:txBody>
      </p:sp>
      <p:sp>
        <p:nvSpPr>
          <p:cNvPr id="4" name="Slide Image Placeholder 3"/>
          <p:cNvSpPr>
            <a:spLocks noGrp="1" noRot="1" noChangeAspect="1"/>
          </p:cNvSpPr>
          <p:nvPr>
            <p:ph type="sldImg" idx="2"/>
          </p:nvPr>
        </p:nvSpPr>
        <p:spPr>
          <a:xfrm>
            <a:off x="2246313" y="1143000"/>
            <a:ext cx="2365375"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C5BEC6-3BD0-4526-B1B5-8C96E206FFE8}" type="slidenum">
              <a:rPr lang="en-US" smtClean="0"/>
              <a:t>‹#›</a:t>
            </a:fld>
            <a:endParaRPr lang="en-US" dirty="0"/>
          </a:p>
        </p:txBody>
      </p:sp>
    </p:spTree>
    <p:extLst>
      <p:ext uri="{BB962C8B-B14F-4D97-AF65-F5344CB8AC3E}">
        <p14:creationId xmlns:p14="http://schemas.microsoft.com/office/powerpoint/2010/main" val="1855683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383819" rtl="0" eaLnBrk="1" fontAlgn="auto" latinLnBrk="0" hangingPunct="1">
              <a:lnSpc>
                <a:spcPct val="100000"/>
              </a:lnSpc>
              <a:spcBef>
                <a:spcPts val="0"/>
              </a:spcBef>
              <a:spcAft>
                <a:spcPts val="0"/>
              </a:spcAft>
              <a:buClrTx/>
              <a:buSzTx/>
              <a:buFontTx/>
              <a:buNone/>
              <a:tabLst/>
              <a:defRPr/>
            </a:pPr>
            <a:fld id="{90E036B1-46F0-41B4-A337-E8819C78B4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383819"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8481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77340" y="8521709"/>
            <a:ext cx="17876520" cy="5880099"/>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3154680" y="15544800"/>
            <a:ext cx="14721840" cy="7010400"/>
          </a:xfrm>
          <a:prstGeom prst="rect">
            <a:avLst/>
          </a:prstGeom>
        </p:spPr>
        <p:txBody>
          <a:bodyPr/>
          <a:lstStyle>
            <a:lvl1pPr marL="0" indent="0" algn="ctr">
              <a:buNone/>
              <a:defRPr>
                <a:solidFill>
                  <a:schemeClr val="tx1">
                    <a:tint val="75000"/>
                  </a:schemeClr>
                </a:solidFill>
              </a:defRPr>
            </a:lvl1pPr>
            <a:lvl2pPr marL="1383819" indent="0" algn="ctr">
              <a:buNone/>
              <a:defRPr>
                <a:solidFill>
                  <a:schemeClr val="tx1">
                    <a:tint val="75000"/>
                  </a:schemeClr>
                </a:solidFill>
              </a:defRPr>
            </a:lvl2pPr>
            <a:lvl3pPr marL="2767643" indent="0" algn="ctr">
              <a:buNone/>
              <a:defRPr>
                <a:solidFill>
                  <a:schemeClr val="tx1">
                    <a:tint val="75000"/>
                  </a:schemeClr>
                </a:solidFill>
              </a:defRPr>
            </a:lvl3pPr>
            <a:lvl4pPr marL="4151462" indent="0" algn="ctr">
              <a:buNone/>
              <a:defRPr>
                <a:solidFill>
                  <a:schemeClr val="tx1">
                    <a:tint val="75000"/>
                  </a:schemeClr>
                </a:solidFill>
              </a:defRPr>
            </a:lvl4pPr>
            <a:lvl5pPr marL="5535286" indent="0" algn="ctr">
              <a:buNone/>
              <a:defRPr>
                <a:solidFill>
                  <a:schemeClr val="tx1">
                    <a:tint val="75000"/>
                  </a:schemeClr>
                </a:solidFill>
              </a:defRPr>
            </a:lvl5pPr>
            <a:lvl6pPr marL="6919105" indent="0" algn="ctr">
              <a:buNone/>
              <a:defRPr>
                <a:solidFill>
                  <a:schemeClr val="tx1">
                    <a:tint val="75000"/>
                  </a:schemeClr>
                </a:solidFill>
              </a:defRPr>
            </a:lvl6pPr>
            <a:lvl7pPr marL="8302930" indent="0" algn="ctr">
              <a:buNone/>
              <a:defRPr>
                <a:solidFill>
                  <a:schemeClr val="tx1">
                    <a:tint val="75000"/>
                  </a:schemeClr>
                </a:solidFill>
              </a:defRPr>
            </a:lvl7pPr>
            <a:lvl8pPr marL="9686748" indent="0" algn="ctr">
              <a:buNone/>
              <a:defRPr>
                <a:solidFill>
                  <a:schemeClr val="tx1">
                    <a:tint val="75000"/>
                  </a:schemeClr>
                </a:solidFill>
              </a:defRPr>
            </a:lvl8pPr>
            <a:lvl9pPr marL="1107057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12/11/2023</a:t>
            </a:fld>
            <a:endParaRPr lang="en-US" dirty="0"/>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dirty="0"/>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dirty="0"/>
          </a:p>
        </p:txBody>
      </p:sp>
    </p:spTree>
    <p:extLst>
      <p:ext uri="{BB962C8B-B14F-4D97-AF65-F5344CB8AC3E}">
        <p14:creationId xmlns:p14="http://schemas.microsoft.com/office/powerpoint/2010/main" val="940876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6570954" y="26426640"/>
            <a:ext cx="3408686" cy="1005360"/>
          </a:xfrm>
          <a:prstGeom prst="rect">
            <a:avLst/>
          </a:prstGeom>
        </p:spPr>
        <p:txBody>
          <a:bodyPr vert="horz" lIns="0" tIns="0" rIns="0" bIns="0" rtlCol="0" anchor="t" anchorCtr="0"/>
          <a:lstStyle>
            <a:lvl1pPr algn="r">
              <a:defRPr sz="3600">
                <a:solidFill>
                  <a:schemeClr val="tx1">
                    <a:tint val="75000"/>
                  </a:schemeClr>
                </a:solidFill>
              </a:defRPr>
            </a:lvl1pPr>
          </a:lstStyle>
          <a:p>
            <a:fld id="{DE534768-B4B7-C84F-B015-AC2290ADC8EF}" type="slidenum">
              <a:rPr lang="en-US" smtClean="0"/>
              <a:pPr/>
              <a:t>‹#›</a:t>
            </a:fld>
            <a:endParaRPr lang="en-US" dirty="0"/>
          </a:p>
        </p:txBody>
      </p:sp>
      <p:sp>
        <p:nvSpPr>
          <p:cNvPr id="4" name="TextBox 13">
            <a:extLst>
              <a:ext uri="{FF2B5EF4-FFF2-40B4-BE49-F238E27FC236}">
                <a16:creationId xmlns:a16="http://schemas.microsoft.com/office/drawing/2014/main" id="{9F74606D-A4B1-799E-9E61-6E1C94EBB97B}"/>
              </a:ext>
            </a:extLst>
          </p:cNvPr>
          <p:cNvSpPr txBox="1"/>
          <p:nvPr userDrawn="1"/>
        </p:nvSpPr>
        <p:spPr>
          <a:xfrm>
            <a:off x="621592" y="2007435"/>
            <a:ext cx="2513494" cy="769441"/>
          </a:xfrm>
          <a:prstGeom prst="rect">
            <a:avLst/>
          </a:prstGeom>
          <a:solidFill>
            <a:schemeClr val="tx2"/>
          </a:solidFill>
          <a:ln>
            <a:noFill/>
          </a:ln>
        </p:spPr>
        <p:txBody>
          <a:bodyPr wrap="square" lIns="91440" tIns="45720" rIns="91440" bIns="45720" rtlCol="0" anchor="t">
            <a:spAutoFit/>
          </a:bodyPr>
          <a:lst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a:lstStyle>
          <a:p>
            <a:pPr marL="0" marR="0" lvl="0" indent="0" algn="ctr" defTabSz="1383819"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black"/>
              </a:solidFill>
              <a:effectLst/>
              <a:highlight>
                <a:srgbClr val="003D92"/>
              </a:highlight>
              <a:uLnTx/>
              <a:uFillTx/>
              <a:latin typeface="Calibri"/>
              <a:ea typeface="+mn-ea"/>
              <a:cs typeface="Calibri"/>
            </a:endParaRPr>
          </a:p>
        </p:txBody>
      </p:sp>
    </p:spTree>
    <p:extLst>
      <p:ext uri="{BB962C8B-B14F-4D97-AF65-F5344CB8AC3E}">
        <p14:creationId xmlns:p14="http://schemas.microsoft.com/office/powerpoint/2010/main" val="1202413076"/>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1383819" rtl="0" eaLnBrk="1" latinLnBrk="0" hangingPunct="1">
        <a:lnSpc>
          <a:spcPct val="100000"/>
        </a:lnSpc>
        <a:spcBef>
          <a:spcPct val="0"/>
        </a:spcBef>
        <a:buNone/>
        <a:defRPr sz="7900" kern="1200" baseline="0">
          <a:solidFill>
            <a:srgbClr val="004080"/>
          </a:solidFill>
          <a:latin typeface="Arial Black"/>
          <a:ea typeface="+mj-ea"/>
          <a:cs typeface="+mj-cs"/>
        </a:defRPr>
      </a:lvl1pPr>
    </p:titleStyle>
    <p:bodyStyle>
      <a:lvl1pPr marL="1037867" indent="-1037867" algn="l" defTabSz="1383819" rtl="0" eaLnBrk="1" latinLnBrk="0" hangingPunct="1">
        <a:spcBef>
          <a:spcPct val="20000"/>
        </a:spcBef>
        <a:buFont typeface="Arial"/>
        <a:buChar char="•"/>
        <a:defRPr sz="9700" kern="1200">
          <a:solidFill>
            <a:schemeClr val="tx1"/>
          </a:solidFill>
          <a:latin typeface="+mn-lt"/>
          <a:ea typeface="+mn-ea"/>
          <a:cs typeface="+mn-cs"/>
        </a:defRPr>
      </a:lvl1pPr>
      <a:lvl2pPr marL="2248710" indent="-864891" algn="l" defTabSz="1383819" rtl="0" eaLnBrk="1" latinLnBrk="0" hangingPunct="1">
        <a:spcBef>
          <a:spcPct val="20000"/>
        </a:spcBef>
        <a:buFont typeface="Arial"/>
        <a:buChar char="–"/>
        <a:defRPr sz="8500" kern="1200">
          <a:solidFill>
            <a:schemeClr val="tx1"/>
          </a:solidFill>
          <a:latin typeface="+mn-lt"/>
          <a:ea typeface="+mn-ea"/>
          <a:cs typeface="+mn-cs"/>
        </a:defRPr>
      </a:lvl2pPr>
      <a:lvl3pPr marL="3459552" indent="-691909" algn="l" defTabSz="1383819" rtl="0" eaLnBrk="1" latinLnBrk="0" hangingPunct="1">
        <a:spcBef>
          <a:spcPct val="20000"/>
        </a:spcBef>
        <a:buFont typeface="Arial"/>
        <a:buChar char="•"/>
        <a:defRPr sz="7300" kern="1200">
          <a:solidFill>
            <a:schemeClr val="tx1"/>
          </a:solidFill>
          <a:latin typeface="+mn-lt"/>
          <a:ea typeface="+mn-ea"/>
          <a:cs typeface="+mn-cs"/>
        </a:defRPr>
      </a:lvl3pPr>
      <a:lvl4pPr marL="4843377" indent="-691909" algn="l" defTabSz="1383819" rtl="0" eaLnBrk="1" latinLnBrk="0" hangingPunct="1">
        <a:spcBef>
          <a:spcPct val="20000"/>
        </a:spcBef>
        <a:buFont typeface="Arial"/>
        <a:buChar char="–"/>
        <a:defRPr sz="6100" kern="1200">
          <a:solidFill>
            <a:schemeClr val="tx1"/>
          </a:solidFill>
          <a:latin typeface="+mn-lt"/>
          <a:ea typeface="+mn-ea"/>
          <a:cs typeface="+mn-cs"/>
        </a:defRPr>
      </a:lvl4pPr>
      <a:lvl5pPr marL="6227196" indent="-691909" algn="l" defTabSz="1383819" rtl="0" eaLnBrk="1" latinLnBrk="0" hangingPunct="1">
        <a:spcBef>
          <a:spcPct val="20000"/>
        </a:spcBef>
        <a:buFont typeface="Arial"/>
        <a:buChar char="»"/>
        <a:defRPr sz="6100" kern="1200">
          <a:solidFill>
            <a:schemeClr val="tx1"/>
          </a:solidFill>
          <a:latin typeface="+mn-lt"/>
          <a:ea typeface="+mn-ea"/>
          <a:cs typeface="+mn-cs"/>
        </a:defRPr>
      </a:lvl5pPr>
      <a:lvl6pPr marL="7611017" indent="-691909" algn="l" defTabSz="1383819" rtl="0" eaLnBrk="1" latinLnBrk="0" hangingPunct="1">
        <a:spcBef>
          <a:spcPct val="20000"/>
        </a:spcBef>
        <a:buFont typeface="Arial"/>
        <a:buChar char="•"/>
        <a:defRPr sz="6100" kern="1200">
          <a:solidFill>
            <a:schemeClr val="tx1"/>
          </a:solidFill>
          <a:latin typeface="+mn-lt"/>
          <a:ea typeface="+mn-ea"/>
          <a:cs typeface="+mn-cs"/>
        </a:defRPr>
      </a:lvl6pPr>
      <a:lvl7pPr marL="8994839" indent="-691909" algn="l" defTabSz="1383819" rtl="0" eaLnBrk="1" latinLnBrk="0" hangingPunct="1">
        <a:spcBef>
          <a:spcPct val="20000"/>
        </a:spcBef>
        <a:buFont typeface="Arial"/>
        <a:buChar char="•"/>
        <a:defRPr sz="6100" kern="1200">
          <a:solidFill>
            <a:schemeClr val="tx1"/>
          </a:solidFill>
          <a:latin typeface="+mn-lt"/>
          <a:ea typeface="+mn-ea"/>
          <a:cs typeface="+mn-cs"/>
        </a:defRPr>
      </a:lvl7pPr>
      <a:lvl8pPr marL="10378660" indent="-691909" algn="l" defTabSz="1383819" rtl="0" eaLnBrk="1" latinLnBrk="0" hangingPunct="1">
        <a:spcBef>
          <a:spcPct val="20000"/>
        </a:spcBef>
        <a:buFont typeface="Arial"/>
        <a:buChar char="•"/>
        <a:defRPr sz="6100" kern="1200">
          <a:solidFill>
            <a:schemeClr val="tx1"/>
          </a:solidFill>
          <a:latin typeface="+mn-lt"/>
          <a:ea typeface="+mn-ea"/>
          <a:cs typeface="+mn-cs"/>
        </a:defRPr>
      </a:lvl8pPr>
      <a:lvl9pPr marL="11762482" indent="-691909" algn="l" defTabSz="1383819" rtl="0" eaLnBrk="1" latinLnBrk="0" hangingPunct="1">
        <a:spcBef>
          <a:spcPct val="20000"/>
        </a:spcBef>
        <a:buFont typeface="Arial"/>
        <a:buChar char="•"/>
        <a:defRPr sz="6100" kern="1200">
          <a:solidFill>
            <a:schemeClr val="tx1"/>
          </a:solidFill>
          <a:latin typeface="+mn-lt"/>
          <a:ea typeface="+mn-ea"/>
          <a:cs typeface="+mn-cs"/>
        </a:defRPr>
      </a:lvl9pPr>
    </p:bodyStyle>
    <p:other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1.jpe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9.jpeg"/><Relationship Id="rId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hyperlink" Target="mailto:tom.c.duncavage@na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92171" y="19436715"/>
            <a:ext cx="4617437" cy="3233878"/>
          </a:xfrm>
          <a:prstGeom prst="rect">
            <a:avLst/>
          </a:prstGeom>
          <a:noFill/>
          <a:ln>
            <a:noFill/>
          </a:ln>
          <a:effectLst>
            <a:outerShdw blurRad="50800" dist="35560" dir="2700000" sx="101000" sy="101000" algn="tl" rotWithShape="0">
              <a:schemeClr val="tx1">
                <a:lumMod val="50000"/>
                <a:lumOff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D:\Code\pfm\IRAD 2023\DOCS\exit pres\image\slide2\tranquility.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93657" y="22826937"/>
            <a:ext cx="4348716" cy="3105449"/>
          </a:xfrm>
          <a:prstGeom prst="rect">
            <a:avLst/>
          </a:prstGeom>
          <a:noFill/>
          <a:effectLst>
            <a:outerShdw blurRad="50800" dist="35560" dir="2700000" sx="101000" sy="101000" algn="tl" rotWithShape="0">
              <a:schemeClr val="tx1">
                <a:lumMod val="50000"/>
                <a:lumOff val="50000"/>
              </a:schemeClr>
            </a:outerShdw>
          </a:effectLst>
          <a:extLst>
            <a:ext uri="{909E8E84-426E-40DD-AFC4-6F175D3DCCD1}">
              <a14:hiddenFill xmlns:a14="http://schemas.microsoft.com/office/drawing/2010/main">
                <a:solidFill>
                  <a:srgbClr val="FFFFFF"/>
                </a:solidFill>
              </a14:hiddenFill>
            </a:ext>
          </a:extLst>
        </p:spPr>
      </p:pic>
      <p:pic>
        <p:nvPicPr>
          <p:cNvPr id="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88263" y="22789753"/>
            <a:ext cx="4348716" cy="3179819"/>
          </a:xfrm>
          <a:prstGeom prst="rect">
            <a:avLst/>
          </a:prstGeom>
          <a:noFill/>
          <a:ln>
            <a:noFill/>
          </a:ln>
          <a:effectLst>
            <a:outerShdw blurRad="50800" dist="35921" dir="2700000" sx="101000" sy="101000" algn="ctr" rotWithShape="0">
              <a:schemeClr val="tx1">
                <a:lumMod val="50000"/>
                <a:lumOff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 name="Picture 2" descr="D:\Code\pfm\IRAD 2023\DOCS\host-facility-prop\clips\slide-5\VarianceView_mock.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20885" y="19424650"/>
            <a:ext cx="4516094" cy="3245943"/>
          </a:xfrm>
          <a:prstGeom prst="rect">
            <a:avLst/>
          </a:prstGeom>
          <a:noFill/>
          <a:effectLst>
            <a:outerShdw blurRad="50800" dist="35560" dir="2700000" sx="101000" sy="101000" algn="tl" rotWithShape="0">
              <a:schemeClr val="tx1">
                <a:lumMod val="50000"/>
                <a:lumOff val="50000"/>
              </a:schemeClr>
            </a:outerShdw>
          </a:effectLst>
          <a:extLst>
            <a:ext uri="{909E8E84-426E-40DD-AFC4-6F175D3DCCD1}">
              <a14:hiddenFill xmlns:a14="http://schemas.microsoft.com/office/drawing/2010/main">
                <a:solidFill>
                  <a:srgbClr val="FFFFFF"/>
                </a:solidFill>
              </a14:hiddenFill>
            </a:ext>
          </a:extLst>
        </p:spPr>
      </p:pic>
      <p:pic>
        <p:nvPicPr>
          <p:cNvPr id="11" name="Picture 2" descr="See the source image">
            <a:extLst>
              <a:ext uri="{FF2B5EF4-FFF2-40B4-BE49-F238E27FC236}">
                <a16:creationId xmlns:a16="http://schemas.microsoft.com/office/drawing/2014/main" id="{FF95AB2F-61E4-4A8B-9AB5-ABD51629F04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009155" y="29281"/>
            <a:ext cx="3163269" cy="264677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DED4C041-5FC7-52BE-5033-5E3D02FFEDEF}"/>
              </a:ext>
            </a:extLst>
          </p:cNvPr>
          <p:cNvSpPr/>
          <p:nvPr/>
        </p:nvSpPr>
        <p:spPr>
          <a:xfrm>
            <a:off x="14907323" y="26164523"/>
            <a:ext cx="4171116" cy="518091"/>
          </a:xfrm>
          <a:prstGeom prst="rect">
            <a:avLst/>
          </a:prstGeom>
        </p:spPr>
        <p:txBody>
          <a:bodyPr wrap="square">
            <a:spAutoFit/>
          </a:bodyPr>
          <a:lst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a:lstStyle>
          <a:p>
            <a:pPr marL="0" marR="0" lvl="0" indent="0" algn="l" defTabSz="1383819" rtl="0" eaLnBrk="1" fontAlgn="auto" latinLnBrk="0" hangingPunct="1">
              <a:lnSpc>
                <a:spcPct val="107000"/>
              </a:lnSpc>
              <a:spcBef>
                <a:spcPts val="0"/>
              </a:spcBef>
              <a:spcAft>
                <a:spcPts val="800"/>
              </a:spcAft>
              <a:buClrTx/>
              <a:buSzTx/>
              <a:buFontTx/>
              <a:buNone/>
              <a:tabLst/>
              <a:defRPr/>
            </a:pPr>
            <a:r>
              <a:rPr kumimoji="0" lang="en-US" sz="2800" b="0" i="0" u="none" strike="noStrike" kern="1200" cap="none" spc="0" normalizeH="0" baseline="0" noProof="0" dirty="0">
                <a:ln>
                  <a:noFill/>
                </a:ln>
                <a:solidFill>
                  <a:srgbClr val="00B0F0"/>
                </a:solidFill>
                <a:effectLst/>
                <a:uLnTx/>
                <a:uFillTx/>
                <a:latin typeface="Arial Narrow" panose="020B0606020202030204" pitchFamily="34" charset="0"/>
                <a:ea typeface="Calibri" panose="020F0502020204030204" pitchFamily="34" charset="0"/>
                <a:cs typeface="Times New Roman" panose="02020603050405020304" pitchFamily="18" charset="0"/>
              </a:rPr>
              <a:t>      </a:t>
            </a:r>
            <a:endParaRPr kumimoji="0" lang="en-US" sz="3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endParaRPr>
          </a:p>
        </p:txBody>
      </p:sp>
      <p:sp>
        <p:nvSpPr>
          <p:cNvPr id="18" name="Title 1">
            <a:extLst>
              <a:ext uri="{FF2B5EF4-FFF2-40B4-BE49-F238E27FC236}">
                <a16:creationId xmlns:a16="http://schemas.microsoft.com/office/drawing/2014/main" id="{E1E4C060-8888-4293-850F-D67F08E33C1D}"/>
              </a:ext>
            </a:extLst>
          </p:cNvPr>
          <p:cNvSpPr>
            <a:spLocks noGrp="1"/>
          </p:cNvSpPr>
          <p:nvPr>
            <p:ph type="ctrTitle"/>
          </p:nvPr>
        </p:nvSpPr>
        <p:spPr>
          <a:xfrm>
            <a:off x="3362125" y="2240836"/>
            <a:ext cx="14285732" cy="1656853"/>
          </a:xfrm>
        </p:spPr>
        <p:txBody>
          <a:bodyPr anchor="ctr"/>
          <a:lstStyle/>
          <a:p>
            <a:pPr defTabSz="913865">
              <a:spcBef>
                <a:spcPts val="1799"/>
              </a:spcBef>
              <a:spcAft>
                <a:spcPts val="1199"/>
              </a:spcAft>
              <a:defRPr/>
            </a:pPr>
            <a:r>
              <a:rPr lang="en-US" sz="4800" b="1" dirty="0">
                <a:solidFill>
                  <a:schemeClr val="tx1"/>
                </a:solidFill>
                <a:latin typeface="Arial Black" panose="020B0A04020102020204" pitchFamily="34" charset="0"/>
              </a:rPr>
              <a:t>Collaborative Host Facility for </a:t>
            </a:r>
            <a:br>
              <a:rPr lang="en-US" sz="4800" b="1" dirty="0">
                <a:solidFill>
                  <a:schemeClr val="tx1"/>
                </a:solidFill>
                <a:latin typeface="Arial Black" panose="020B0A04020102020204" pitchFamily="34" charset="0"/>
              </a:rPr>
            </a:br>
            <a:r>
              <a:rPr lang="en-US" sz="4800" b="1" dirty="0">
                <a:solidFill>
                  <a:schemeClr val="tx1"/>
                </a:solidFill>
                <a:latin typeface="Arial Black" panose="020B0A04020102020204" pitchFamily="34" charset="0"/>
              </a:rPr>
              <a:t>Lunar Operations</a:t>
            </a:r>
            <a:endParaRPr lang="en-US" sz="4800" dirty="0">
              <a:solidFill>
                <a:schemeClr val="tx1"/>
              </a:solidFill>
              <a:latin typeface="Arial Black" panose="020B0A04020102020204" pitchFamily="34" charset="0"/>
            </a:endParaRPr>
          </a:p>
        </p:txBody>
      </p:sp>
      <p:sp>
        <p:nvSpPr>
          <p:cNvPr id="23" name="TextBox 22">
            <a:extLst>
              <a:ext uri="{FF2B5EF4-FFF2-40B4-BE49-F238E27FC236}">
                <a16:creationId xmlns:a16="http://schemas.microsoft.com/office/drawing/2014/main" id="{8A89AC7C-4430-42D5-A012-1A45D87B4B7A}"/>
              </a:ext>
            </a:extLst>
          </p:cNvPr>
          <p:cNvSpPr txBox="1"/>
          <p:nvPr/>
        </p:nvSpPr>
        <p:spPr>
          <a:xfrm>
            <a:off x="10504991" y="4367480"/>
            <a:ext cx="10179097" cy="15142554"/>
          </a:xfrm>
          <a:prstGeom prst="rect">
            <a:avLst/>
          </a:prstGeom>
          <a:noFill/>
        </p:spPr>
        <p:txBody>
          <a:bodyPr wrap="square" lIns="91385" tIns="45694" rIns="91385" bIns="45694" rtlCol="0">
            <a:spAutoFit/>
          </a:bodyPr>
          <a:lstStyle/>
          <a:p>
            <a:pPr marL="477558" indent="-477558">
              <a:spcBef>
                <a:spcPts val="1199"/>
              </a:spcBef>
              <a:spcAft>
                <a:spcPts val="599"/>
              </a:spcAft>
            </a:pPr>
            <a:r>
              <a:rPr lang="en-US" sz="3200" cap="all" dirty="0" err="1">
                <a:solidFill>
                  <a:srgbClr val="853123"/>
                </a:solidFill>
                <a:latin typeface="Arial Black" pitchFamily="34" charset="0"/>
                <a:cs typeface="Times New Roman" pitchFamily="18" charset="0"/>
              </a:rPr>
              <a:t>COllaboration</a:t>
            </a:r>
            <a:endParaRPr lang="en-US" sz="3200" cap="all" dirty="0">
              <a:solidFill>
                <a:srgbClr val="853123"/>
              </a:solidFill>
              <a:latin typeface="Arial Black" pitchFamily="34" charset="0"/>
              <a:cs typeface="Times New Roman" pitchFamily="18" charset="0"/>
            </a:endParaRPr>
          </a:p>
          <a:p>
            <a:pPr marL="457200" indent="-457200">
              <a:buFont typeface="+mj-lt"/>
              <a:buAutoNum type="arabicPeriod"/>
            </a:pPr>
            <a:r>
              <a:rPr lang="en-US" sz="2400" dirty="0">
                <a:latin typeface="Arial" pitchFamily="34" charset="0"/>
                <a:cs typeface="Arial" pitchFamily="34" charset="0"/>
              </a:rPr>
              <a:t>ER7, JSC  Institutional Facility Support (CEL &amp; SES).</a:t>
            </a:r>
          </a:p>
          <a:p>
            <a:pPr marL="457200" indent="-457200">
              <a:buFont typeface="+mj-lt"/>
              <a:buAutoNum type="arabicPeriod"/>
            </a:pPr>
            <a:r>
              <a:rPr lang="en-US" sz="2400" dirty="0">
                <a:latin typeface="Arial" pitchFamily="34" charset="0"/>
                <a:cs typeface="Arial" pitchFamily="34" charset="0"/>
              </a:rPr>
              <a:t>ER7, Chief Engineer, Program Technical and Mission Expertise.</a:t>
            </a:r>
          </a:p>
          <a:p>
            <a:pPr marL="457200" indent="-457200">
              <a:buFont typeface="+mj-lt"/>
              <a:buAutoNum type="arabicPeriod"/>
            </a:pPr>
            <a:r>
              <a:rPr lang="en-US" sz="2400" dirty="0">
                <a:latin typeface="Arial" pitchFamily="34" charset="0"/>
                <a:cs typeface="Arial" pitchFamily="34" charset="0"/>
              </a:rPr>
              <a:t>NA, Dep. Director NA, SRP Support and feedback on utility of approach and capabilities</a:t>
            </a:r>
          </a:p>
          <a:p>
            <a:pPr marL="457200" indent="-457200">
              <a:buFont typeface="+mj-lt"/>
              <a:buAutoNum type="arabicPeriod"/>
            </a:pPr>
            <a:r>
              <a:rPr lang="en-US" sz="2400" dirty="0">
                <a:latin typeface="Arial" pitchFamily="34" charset="0"/>
                <a:cs typeface="Arial" pitchFamily="34" charset="0"/>
              </a:rPr>
              <a:t>KSC, Technical collaboration project lead for Moon Tycoon</a:t>
            </a:r>
          </a:p>
          <a:p>
            <a:pPr marL="457200" indent="-457200">
              <a:buFont typeface="+mj-lt"/>
              <a:buAutoNum type="arabicPeriod"/>
            </a:pPr>
            <a:r>
              <a:rPr lang="en-US" sz="2400" dirty="0">
                <a:latin typeface="Arial" pitchFamily="34" charset="0"/>
                <a:cs typeface="Arial" pitchFamily="34" charset="0"/>
              </a:rPr>
              <a:t>XI, JSC, Artemis geospatial team tech advisory team.</a:t>
            </a:r>
          </a:p>
          <a:p>
            <a:pPr marL="457200" indent="-457200">
              <a:buFont typeface="+mj-lt"/>
              <a:buAutoNum type="arabicPeriod"/>
            </a:pPr>
            <a:r>
              <a:rPr lang="en-US" sz="2400" dirty="0">
                <a:latin typeface="Arial" pitchFamily="34" charset="0"/>
                <a:cs typeface="Arial" pitchFamily="34" charset="0"/>
              </a:rPr>
              <a:t>NA, Strategic Council DUE – supplemental funding and Strategic Planning.</a:t>
            </a:r>
          </a:p>
          <a:p>
            <a:pPr marL="457200" indent="-457200">
              <a:buFont typeface="+mj-lt"/>
              <a:buAutoNum type="arabicPeriod"/>
            </a:pPr>
            <a:r>
              <a:rPr lang="en-US" sz="2400" dirty="0">
                <a:latin typeface="Arial" pitchFamily="34" charset="0"/>
                <a:cs typeface="Arial" pitchFamily="34" charset="0"/>
              </a:rPr>
              <a:t>USSF, Space Test Course Edwards Air Force Base</a:t>
            </a:r>
          </a:p>
          <a:p>
            <a:endParaRPr lang="en-US" sz="2000" cap="all" dirty="0">
              <a:solidFill>
                <a:srgbClr val="853123"/>
              </a:solidFill>
              <a:latin typeface="Arial Black" pitchFamily="34" charset="0"/>
              <a:cs typeface="Times New Roman" pitchFamily="18" charset="0"/>
            </a:endParaRPr>
          </a:p>
          <a:p>
            <a:pPr marL="477558" indent="-477558">
              <a:spcBef>
                <a:spcPts val="1199"/>
              </a:spcBef>
              <a:spcAft>
                <a:spcPts val="599"/>
              </a:spcAft>
            </a:pPr>
            <a:r>
              <a:rPr lang="en-US" sz="3200" cap="all" dirty="0">
                <a:solidFill>
                  <a:srgbClr val="931521"/>
                </a:solidFill>
                <a:latin typeface="Arial Black" pitchFamily="34" charset="0"/>
                <a:cs typeface="Times New Roman" pitchFamily="18" charset="0"/>
              </a:rPr>
              <a:t>EA AND NA </a:t>
            </a:r>
            <a:r>
              <a:rPr lang="en-US" sz="3200" cap="all" dirty="0">
                <a:solidFill>
                  <a:srgbClr val="853123"/>
                </a:solidFill>
                <a:latin typeface="Arial Black" pitchFamily="34" charset="0"/>
                <a:cs typeface="Times New Roman" pitchFamily="18" charset="0"/>
              </a:rPr>
              <a:t>INTEGRATION</a:t>
            </a:r>
            <a:endParaRPr lang="en-US" sz="3200" cap="all" dirty="0">
              <a:solidFill>
                <a:srgbClr val="FF0000"/>
              </a:solidFill>
              <a:latin typeface="Arial Black" panose="020B0A04020102020204" pitchFamily="34" charset="0"/>
              <a:cs typeface="Arial" pitchFamily="34" charset="0"/>
            </a:endParaRPr>
          </a:p>
          <a:p>
            <a:pPr marL="457200" indent="-457200">
              <a:buFont typeface="+mj-lt"/>
              <a:buAutoNum type="arabicPeriod"/>
            </a:pPr>
            <a:r>
              <a:rPr lang="en-US" sz="2200" dirty="0">
                <a:latin typeface="Arial" panose="020B0604020202020204" pitchFamily="34" charset="0"/>
                <a:cs typeface="Arial" pitchFamily="34" charset="0"/>
              </a:rPr>
              <a:t>The SMA full lunar surface simulator created for the FY23 CIF produced methods for lunar terrain elevation refinement and surface reflectance estimation</a:t>
            </a:r>
          </a:p>
          <a:p>
            <a:pPr marL="457200" indent="-457200">
              <a:buFont typeface="+mj-lt"/>
              <a:buAutoNum type="arabicPeriod"/>
            </a:pPr>
            <a:r>
              <a:rPr lang="en-US" sz="2200" dirty="0">
                <a:latin typeface="Arial" panose="020B0604020202020204" pitchFamily="34" charset="0"/>
                <a:cs typeface="Arial" pitchFamily="34" charset="0"/>
              </a:rPr>
              <a:t>LRO / LOLA team members (Dr. Sam Lawrence) at JSC expressed interest in using these refined terrain models to confirm consistency and integrity within their own data sets</a:t>
            </a:r>
          </a:p>
          <a:p>
            <a:pPr marL="457200" indent="-457200">
              <a:buFont typeface="+mj-lt"/>
              <a:buAutoNum type="arabicPeriod"/>
            </a:pPr>
            <a:r>
              <a:rPr lang="en-US" sz="2200" dirty="0">
                <a:latin typeface="Arial" panose="020B0604020202020204" pitchFamily="34" charset="0"/>
                <a:cs typeface="Arial" pitchFamily="34" charset="0"/>
              </a:rPr>
              <a:t>EA training simulation teams working to determine lunar lighting conditions and shadow coverage have expressed interest in the surface reflectance estimates</a:t>
            </a:r>
          </a:p>
          <a:p>
            <a:pPr marL="457200" indent="-457200">
              <a:buFont typeface="+mj-lt"/>
              <a:buAutoNum type="arabicPeriod"/>
            </a:pPr>
            <a:r>
              <a:rPr lang="en-US" sz="2200" dirty="0">
                <a:latin typeface="Arial" panose="020B0604020202020204" pitchFamily="34" charset="0"/>
                <a:cs typeface="Arial" pitchFamily="34" charset="0"/>
              </a:rPr>
              <a:t>The simulator code could be converted into a license free, shared source, gaming engine alternative, for other NASA teams working on lunar operations, such as Moon Typhoon / KSC.</a:t>
            </a:r>
          </a:p>
          <a:p>
            <a:pPr marL="457200" indent="-457200">
              <a:buFont typeface="+mj-lt"/>
              <a:buAutoNum type="arabicPeriod"/>
            </a:pPr>
            <a:r>
              <a:rPr lang="en-US" sz="2200" dirty="0">
                <a:latin typeface="Arial" panose="020B0604020202020204" pitchFamily="34" charset="0"/>
                <a:cs typeface="Arial" pitchFamily="34" charset="0"/>
              </a:rPr>
              <a:t>Hosting the full lunar surface simulator in the CEL would facilitate the CEL integrating seamlessly with other code EA products such as Trick Lab dynamics, etc.</a:t>
            </a:r>
          </a:p>
          <a:p>
            <a:endParaRPr lang="en-US" sz="2200" dirty="0">
              <a:latin typeface="Arial" panose="020B0604020202020204" pitchFamily="34" charset="0"/>
              <a:cs typeface="Arial" pitchFamily="34" charset="0"/>
            </a:endParaRPr>
          </a:p>
          <a:p>
            <a:pPr>
              <a:spcAft>
                <a:spcPts val="1199"/>
              </a:spcAft>
            </a:pPr>
            <a:r>
              <a:rPr lang="en-US" sz="3200" cap="all" dirty="0">
                <a:solidFill>
                  <a:srgbClr val="853123"/>
                </a:solidFill>
                <a:latin typeface="Arial Black" pitchFamily="34" charset="0"/>
                <a:cs typeface="Times New Roman" pitchFamily="18" charset="0"/>
              </a:rPr>
              <a:t>ARTEMIS PROGRAM Integration</a:t>
            </a:r>
          </a:p>
          <a:p>
            <a:pPr marL="457200" indent="-457200">
              <a:buFont typeface="+mj-lt"/>
              <a:buAutoNum type="arabicPeriod"/>
            </a:pPr>
            <a:r>
              <a:rPr lang="en-US" sz="2200" dirty="0">
                <a:latin typeface="Arial" panose="020B0604020202020204" pitchFamily="34" charset="0"/>
                <a:cs typeface="Arial" pitchFamily="34" charset="0"/>
              </a:rPr>
              <a:t>As a collaborative environment, CEL could host NA and SAIC SME’s working jointly to assess current and future risk analyses involving variance data</a:t>
            </a:r>
          </a:p>
          <a:p>
            <a:pPr marL="457200" indent="-457200">
              <a:buFont typeface="+mj-lt"/>
              <a:buAutoNum type="arabicPeriod"/>
            </a:pPr>
            <a:r>
              <a:rPr lang="en-US" sz="2200" dirty="0">
                <a:latin typeface="Arial" panose="020B0604020202020204" pitchFamily="34" charset="0"/>
                <a:cs typeface="Arial" pitchFamily="34" charset="0"/>
              </a:rPr>
              <a:t>The CEL arcserver warehouses both NA safety data sets and SAIC variance data, making it a conduit for joint data fusion, mining, as well as safety and design analytic activities</a:t>
            </a:r>
          </a:p>
          <a:p>
            <a:pPr marL="457200" indent="-457200">
              <a:buFont typeface="+mj-lt"/>
              <a:buAutoNum type="arabicPeriod"/>
            </a:pPr>
            <a:r>
              <a:rPr lang="en-US" sz="2200" dirty="0">
                <a:latin typeface="Arial" panose="020B0604020202020204" pitchFamily="34" charset="0"/>
                <a:cs typeface="Arial" pitchFamily="34" charset="0"/>
              </a:rPr>
              <a:t>The Aggregate Risk Tool, VarianceView, and other delivered software packages from ICA and IRAD work could be also hosted in the CEL, utilizing the connectivity and ability to data share remotely at JSC.</a:t>
            </a:r>
          </a:p>
          <a:p>
            <a:pPr marL="457200" indent="-457200">
              <a:buFont typeface="+mj-lt"/>
              <a:buAutoNum type="arabicPeriod"/>
            </a:pPr>
            <a:r>
              <a:rPr lang="en-US" sz="2200" dirty="0">
                <a:latin typeface="Arial" panose="020B0604020202020204" pitchFamily="34" charset="0"/>
                <a:cs typeface="Arial" pitchFamily="34" charset="0"/>
              </a:rPr>
              <a:t>Enhanced terrain models from the EA / NA FY23 full lunar surface IRAD work have been provided to SAIC / commercial crew teams working on lander studies, etc.  Utilizing the CEL, these are then open to the JSC community at large</a:t>
            </a:r>
          </a:p>
        </p:txBody>
      </p:sp>
      <p:cxnSp>
        <p:nvCxnSpPr>
          <p:cNvPr id="24" name="Straight Connector 23">
            <a:extLst>
              <a:ext uri="{FF2B5EF4-FFF2-40B4-BE49-F238E27FC236}">
                <a16:creationId xmlns:a16="http://schemas.microsoft.com/office/drawing/2014/main" id="{958D49D5-9EA1-4E11-B4A9-0B1621E3A502}"/>
              </a:ext>
            </a:extLst>
          </p:cNvPr>
          <p:cNvCxnSpPr>
            <a:cxnSpLocks/>
          </p:cNvCxnSpPr>
          <p:nvPr/>
        </p:nvCxnSpPr>
        <p:spPr>
          <a:xfrm>
            <a:off x="10504991" y="5236082"/>
            <a:ext cx="46941" cy="21778823"/>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4A5E56A3-368D-444B-91E6-B6C995AAFB5B}"/>
              </a:ext>
            </a:extLst>
          </p:cNvPr>
          <p:cNvSpPr txBox="1"/>
          <p:nvPr/>
        </p:nvSpPr>
        <p:spPr>
          <a:xfrm>
            <a:off x="161032" y="4332215"/>
            <a:ext cx="10352916" cy="23868072"/>
          </a:xfrm>
          <a:prstGeom prst="rect">
            <a:avLst/>
          </a:prstGeom>
          <a:noFill/>
        </p:spPr>
        <p:txBody>
          <a:bodyPr wrap="square" rtlCol="0">
            <a:spAutoFit/>
          </a:bodyPr>
          <a:lstStyle/>
          <a:p>
            <a:pPr marL="228467" indent="-228467">
              <a:spcAft>
                <a:spcPts val="599"/>
              </a:spcAft>
            </a:pPr>
            <a:r>
              <a:rPr lang="en-US" sz="3200" cap="all" dirty="0">
                <a:solidFill>
                  <a:srgbClr val="853123"/>
                </a:solidFill>
                <a:latin typeface="Arial Black" pitchFamily="34" charset="0"/>
                <a:cs typeface="Times New Roman" pitchFamily="18" charset="0"/>
              </a:rPr>
              <a:t>Executive summary: a PROPOSAL</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2200" kern="1200" dirty="0">
                <a:effectLst/>
                <a:latin typeface="Arial" panose="020B0604020202020204" pitchFamily="34" charset="0"/>
                <a:ea typeface="+mn-ea"/>
              </a:rPr>
              <a:t>This project establishes a new collaborative simulation connectivity capability for JSC utilizing existing facilities.  The principal collaborating organizations are Safety &amp; Mission Assurance (Code NA) and Engineering Directorate (Code EA), but the capability is open for any JSC user.  The core of the connectivity resides in Code ER7’s Concept Exploration Laboratory (CEL) and is part of ER7’s Systems Engineering Simulator (SES) complex.   NA Subject Matter Experts (SMEs) work proactively in situ with EA and commercial crew counterparts to evaluate Safety Review Panel (SRP) protocols for landers, habitation modules, and lunar roving systems using the same tools, terrain models and data as the designers.  NA software initiated under two JSC Center Innovation Fund (CIF) and Innovation Charge account (ICA) funded projects will be used to configure the CEL to function as an EA maintained facility. Collaboration via the CEL with the U.S. Space Force (USSF) provides visibility for USSF.  The potential for commercial crew and vehicle suppliers will require IT security and associated security architecture to be implemented in additional CIF based proposals.</a:t>
            </a:r>
            <a:endParaRPr lang="en-US" sz="2200" dirty="0">
              <a:effectLst/>
              <a:latin typeface="Times New Roman" panose="02020603050405020304" pitchFamily="18" charset="0"/>
              <a:ea typeface="Times New Roman" panose="02020603050405020304" pitchFamily="18" charset="0"/>
            </a:endParaRPr>
          </a:p>
          <a:p>
            <a:endParaRPr lang="en-US" sz="2000" dirty="0">
              <a:latin typeface="Arial" pitchFamily="34" charset="0"/>
              <a:cs typeface="Arial" pitchFamily="34" charset="0"/>
            </a:endParaRPr>
          </a:p>
          <a:p>
            <a:endParaRPr lang="en-US" sz="2000" dirty="0">
              <a:latin typeface="Arial" pitchFamily="34" charset="0"/>
              <a:cs typeface="Arial" pitchFamily="34" charset="0"/>
            </a:endParaRPr>
          </a:p>
          <a:p>
            <a:endParaRPr lang="en-US" sz="1600" dirty="0">
              <a:latin typeface="Arial" pitchFamily="34" charset="0"/>
              <a:cs typeface="Arial" pitchFamily="34" charset="0"/>
            </a:endParaRPr>
          </a:p>
          <a:p>
            <a:endParaRPr lang="en-US" sz="1600" dirty="0">
              <a:latin typeface="Arial" pitchFamily="34" charset="0"/>
              <a:cs typeface="Arial" pitchFamily="34" charset="0"/>
            </a:endParaRPr>
          </a:p>
          <a:p>
            <a:endParaRPr lang="en-US" sz="1600" dirty="0">
              <a:latin typeface="Arial" pitchFamily="34" charset="0"/>
              <a:cs typeface="Arial" pitchFamily="34" charset="0"/>
            </a:endParaRPr>
          </a:p>
          <a:p>
            <a:endParaRPr lang="en-US" sz="1600" dirty="0">
              <a:latin typeface="Arial" pitchFamily="34" charset="0"/>
              <a:cs typeface="Arial" pitchFamily="34" charset="0"/>
            </a:endParaRPr>
          </a:p>
          <a:p>
            <a:endParaRPr lang="en-US" sz="16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pPr marL="228467" indent="-228467">
              <a:spcAft>
                <a:spcPts val="599"/>
              </a:spcAft>
            </a:pPr>
            <a:endParaRPr lang="en-US" sz="3200" cap="all" dirty="0">
              <a:solidFill>
                <a:srgbClr val="853123"/>
              </a:solidFill>
              <a:latin typeface="Arial Black" pitchFamily="34" charset="0"/>
              <a:cs typeface="Times New Roman" pitchFamily="18" charset="0"/>
            </a:endParaRPr>
          </a:p>
          <a:p>
            <a:pPr marL="228467" indent="-228467">
              <a:spcAft>
                <a:spcPts val="599"/>
              </a:spcAft>
            </a:pPr>
            <a:endParaRPr lang="en-US" sz="3200" cap="all" dirty="0">
              <a:solidFill>
                <a:srgbClr val="853123"/>
              </a:solidFill>
              <a:latin typeface="Arial Black" pitchFamily="34" charset="0"/>
              <a:cs typeface="Times New Roman" pitchFamily="18" charset="0"/>
            </a:endParaRPr>
          </a:p>
          <a:p>
            <a:pPr marL="228467" indent="-228467">
              <a:spcAft>
                <a:spcPts val="599"/>
              </a:spcAft>
            </a:pPr>
            <a:r>
              <a:rPr lang="en-US" sz="3200" cap="all" dirty="0">
                <a:solidFill>
                  <a:srgbClr val="853123"/>
                </a:solidFill>
                <a:latin typeface="Arial Black" pitchFamily="34" charset="0"/>
                <a:cs typeface="Times New Roman" pitchFamily="18" charset="0"/>
              </a:rPr>
              <a:t>CEL HISTORY</a:t>
            </a:r>
            <a:endParaRPr lang="en-US" sz="3200" cap="all" dirty="0">
              <a:solidFill>
                <a:srgbClr val="853123"/>
              </a:solidFill>
              <a:highlight>
                <a:srgbClr val="FFFF00"/>
              </a:highlight>
              <a:latin typeface="Arial Black" pitchFamily="34" charset="0"/>
              <a:cs typeface="Times New Roman" pitchFamily="18" charset="0"/>
            </a:endParaRPr>
          </a:p>
          <a:p>
            <a:r>
              <a:rPr lang="en-US" sz="2200" dirty="0">
                <a:latin typeface="Arial" pitchFamily="34" charset="0"/>
                <a:cs typeface="Arial" pitchFamily="34" charset="0"/>
              </a:rPr>
              <a:t>CEL began as a JSC Center Director Discretionary Fund project in 1998 as a follow on to the reconfigurable orbiter cockpit and the reconfigurable exploration crew station, and now functions as ER7’s Simulation Mission Control Center.  CEL is based on DoD 5000 standard for simulation driven concept exploration as a means to reduce early program risk by data  fusion.  This effort created a visual evaluation environment using PC based hardware, software and NASA/DoD collaboratively derived tools.  The Navy’s Global Visualization Process (GVP) software was utilized during the Columbia Accident Investigation and Return to Flight endeavors.  Similarly, the NA FY23 CIF initiated full lunar surface simulation should be utilized for lunar exploration development.  The CEL/SES complex planetary surface simulation supports con-ops, test, verification, and training through launch, orbit, land, and crew return mission phases. </a:t>
            </a:r>
            <a:br>
              <a:rPr lang="en-US" sz="2200" dirty="0">
                <a:latin typeface="Arial" pitchFamily="34" charset="0"/>
                <a:cs typeface="Arial" pitchFamily="34" charset="0"/>
              </a:rPr>
            </a:br>
            <a:endParaRPr lang="en-US" sz="2200" dirty="0">
              <a:latin typeface="Arial" pitchFamily="34" charset="0"/>
              <a:cs typeface="Arial" pitchFamily="34" charset="0"/>
            </a:endParaRPr>
          </a:p>
          <a:p>
            <a:pPr marL="228467" indent="-228467">
              <a:spcAft>
                <a:spcPts val="599"/>
              </a:spcAft>
            </a:pPr>
            <a:r>
              <a:rPr lang="en-US" sz="3200" cap="all" dirty="0">
                <a:solidFill>
                  <a:srgbClr val="853123"/>
                </a:solidFill>
                <a:latin typeface="Arial Black" pitchFamily="34" charset="0"/>
                <a:cs typeface="Times New Roman" pitchFamily="18" charset="0"/>
              </a:rPr>
              <a:t>INTEGRATION WITHIN NA</a:t>
            </a:r>
          </a:p>
          <a:p>
            <a:pPr marL="457200" indent="-457200">
              <a:buFont typeface="+mj-lt"/>
              <a:buAutoNum type="arabicPeriod"/>
            </a:pPr>
            <a:r>
              <a:rPr lang="en-US" sz="2200" dirty="0">
                <a:latin typeface="Arial" pitchFamily="34" charset="0"/>
                <a:cs typeface="Arial" pitchFamily="34" charset="0"/>
              </a:rPr>
              <a:t>NA, EA, commercial crew (and other orgs) would be able to collaborate in parallel during the life cycle of lunar hardware/software development.</a:t>
            </a:r>
          </a:p>
          <a:p>
            <a:pPr marL="457200" indent="-457200">
              <a:buFont typeface="+mj-lt"/>
              <a:buAutoNum type="arabicPeriod"/>
            </a:pPr>
            <a:r>
              <a:rPr lang="en-US" sz="2200" dirty="0">
                <a:latin typeface="Arial" pitchFamily="34" charset="0"/>
                <a:cs typeface="Arial" pitchFamily="34" charset="0"/>
              </a:rPr>
              <a:t>Safety certification methodologies and lunar mission certification could be done proactively as new hardware and mission profiles are conceived.</a:t>
            </a:r>
          </a:p>
          <a:p>
            <a:pPr marL="457200" indent="-457200">
              <a:buFont typeface="+mj-lt"/>
              <a:buAutoNum type="arabicPeriod"/>
            </a:pPr>
            <a:r>
              <a:rPr lang="en-US" sz="2200" dirty="0">
                <a:latin typeface="Arial" pitchFamily="34" charset="0"/>
                <a:cs typeface="Arial" pitchFamily="34" charset="0"/>
              </a:rPr>
              <a:t>Mission residual risk would be minimized through earlier discovery of issues and concerns with fewer assumptions made between NA experts and contractors.</a:t>
            </a:r>
          </a:p>
          <a:p>
            <a:pPr marL="457200" indent="-457200">
              <a:buFont typeface="+mj-lt"/>
              <a:buAutoNum type="arabicPeriod"/>
            </a:pPr>
            <a:r>
              <a:rPr lang="en-US" sz="2200" dirty="0">
                <a:latin typeface="Arial" pitchFamily="34" charset="0"/>
                <a:cs typeface="Arial" pitchFamily="34" charset="0"/>
              </a:rPr>
              <a:t>Early risk assessment and preview capability for all phases of the Artemis program: TRN, landing control, hazard detection / avoidance, navigation etc.</a:t>
            </a:r>
          </a:p>
          <a:p>
            <a:pPr marL="457200" indent="-457200">
              <a:buFont typeface="+mj-lt"/>
              <a:buAutoNum type="arabicPeriod"/>
            </a:pPr>
            <a:r>
              <a:rPr lang="en-US" sz="2200" dirty="0">
                <a:latin typeface="Arial" pitchFamily="34" charset="0"/>
                <a:cs typeface="Arial" pitchFamily="34" charset="0"/>
              </a:rPr>
              <a:t>Ability to assess the safety of landers, habitation modules, rovers, and other equipment in simulated environments during the design phase, pre-deployment.</a:t>
            </a:r>
          </a:p>
        </p:txBody>
      </p:sp>
      <p:sp>
        <p:nvSpPr>
          <p:cNvPr id="3" name="TextBox 2">
            <a:extLst>
              <a:ext uri="{FF2B5EF4-FFF2-40B4-BE49-F238E27FC236}">
                <a16:creationId xmlns:a16="http://schemas.microsoft.com/office/drawing/2014/main" id="{7032A80C-3E07-F3E9-0EDE-685CADD19A9E}"/>
              </a:ext>
            </a:extLst>
          </p:cNvPr>
          <p:cNvSpPr txBox="1"/>
          <p:nvPr/>
        </p:nvSpPr>
        <p:spPr>
          <a:xfrm>
            <a:off x="751115" y="2078286"/>
            <a:ext cx="2253342" cy="646331"/>
          </a:xfrm>
          <a:prstGeom prst="rect">
            <a:avLst/>
          </a:prstGeom>
          <a:noFill/>
        </p:spPr>
        <p:txBody>
          <a:bodyPr wrap="square">
            <a:spAutoFit/>
          </a:bodyPr>
          <a:lstStyle/>
          <a:p>
            <a:r>
              <a:rPr lang="en-US" sz="3600" b="1" dirty="0">
                <a:solidFill>
                  <a:schemeClr val="bg1"/>
                </a:solidFill>
                <a:latin typeface="Arial" pitchFamily="34" charset="0"/>
                <a:ea typeface="+mj-ea"/>
                <a:cs typeface="Arial" pitchFamily="34" charset="0"/>
              </a:rPr>
              <a:t>TBD</a:t>
            </a:r>
            <a:endParaRPr lang="en-US" sz="3600" dirty="0">
              <a:solidFill>
                <a:schemeClr val="bg1"/>
              </a:solidFill>
            </a:endParaRPr>
          </a:p>
        </p:txBody>
      </p:sp>
      <p:graphicFrame>
        <p:nvGraphicFramePr>
          <p:cNvPr id="7" name="Table 8">
            <a:extLst>
              <a:ext uri="{FF2B5EF4-FFF2-40B4-BE49-F238E27FC236}">
                <a16:creationId xmlns:a16="http://schemas.microsoft.com/office/drawing/2014/main" id="{C93CE800-A5BC-0D85-0F7C-1FD1796760E8}"/>
              </a:ext>
            </a:extLst>
          </p:cNvPr>
          <p:cNvGraphicFramePr>
            <a:graphicFrameLocks noGrp="1"/>
          </p:cNvGraphicFramePr>
          <p:nvPr>
            <p:extLst>
              <p:ext uri="{D42A27DB-BD31-4B8C-83A1-F6EECF244321}">
                <p14:modId xmlns:p14="http://schemas.microsoft.com/office/powerpoint/2010/main" val="3430070041"/>
              </p:ext>
            </p:extLst>
          </p:nvPr>
        </p:nvGraphicFramePr>
        <p:xfrm>
          <a:off x="346500" y="3994376"/>
          <a:ext cx="13239157" cy="400427"/>
        </p:xfrm>
        <a:graphic>
          <a:graphicData uri="http://schemas.openxmlformats.org/drawingml/2006/table">
            <a:tbl>
              <a:tblPr firstRow="1" bandRow="1">
                <a:tableStyleId>{5940675A-B579-460E-94D1-54222C63F5DA}</a:tableStyleId>
              </a:tblPr>
              <a:tblGrid>
                <a:gridCol w="13239157">
                  <a:extLst>
                    <a:ext uri="{9D8B030D-6E8A-4147-A177-3AD203B41FA5}">
                      <a16:colId xmlns:a16="http://schemas.microsoft.com/office/drawing/2014/main" val="3842304246"/>
                    </a:ext>
                  </a:extLst>
                </a:gridCol>
              </a:tblGrid>
              <a:tr h="400427">
                <a:tc>
                  <a:txBody>
                    <a:bodyPr/>
                    <a:lstStyle/>
                    <a:p>
                      <a:r>
                        <a:rPr kumimoji="0" lang="en-US" sz="2000" b="1" i="0" u="none" strike="noStrike" kern="1200" cap="none" spc="0" normalizeH="0" baseline="0" noProof="0" dirty="0">
                          <a:ln>
                            <a:noFill/>
                          </a:ln>
                          <a:solidFill>
                            <a:srgbClr val="004080"/>
                          </a:solidFill>
                          <a:effectLst/>
                          <a:uLnTx/>
                          <a:uFillTx/>
                          <a:latin typeface="Arial"/>
                          <a:ea typeface="+mn-ea"/>
                          <a:cs typeface="Arial"/>
                        </a:rPr>
                        <a:t>PM / PI Info </a:t>
                      </a:r>
                      <a:r>
                        <a:rPr kumimoji="0" lang="en-US" sz="2000" b="0" i="0" u="none" strike="noStrike" kern="1200" cap="none" spc="0" normalizeH="0" baseline="0" noProof="0" dirty="0">
                          <a:ln>
                            <a:noFill/>
                          </a:ln>
                          <a:solidFill>
                            <a:prstClr val="white">
                              <a:lumMod val="50000"/>
                            </a:prstClr>
                          </a:solidFill>
                          <a:effectLst/>
                          <a:uLnTx/>
                          <a:uFillTx/>
                          <a:latin typeface="Arial"/>
                          <a:ea typeface="+mn-ea"/>
                          <a:cs typeface="Arial"/>
                        </a:rPr>
                        <a:t> </a:t>
                      </a:r>
                      <a:r>
                        <a:rPr kumimoji="0" lang="en-US" sz="2000" b="0" i="0" u="none" strike="noStrike" kern="1200" cap="none" spc="0" normalizeH="0" baseline="0" noProof="0" dirty="0">
                          <a:ln>
                            <a:noFill/>
                          </a:ln>
                          <a:solidFill>
                            <a:schemeClr val="tx1">
                              <a:lumMod val="50000"/>
                              <a:lumOff val="50000"/>
                            </a:schemeClr>
                          </a:solidFill>
                          <a:effectLst/>
                          <a:uLnTx/>
                          <a:uFillTx/>
                          <a:latin typeface="Arial"/>
                          <a:ea typeface="+mn-ea"/>
                          <a:cs typeface="Arial"/>
                        </a:rPr>
                        <a:t>Tom Duncavage | </a:t>
                      </a:r>
                      <a:r>
                        <a:rPr kumimoji="0" lang="en-US" sz="2000" b="0" i="0" u="none" strike="noStrike" kern="1200" cap="none" spc="0" normalizeH="0" baseline="0" noProof="0" dirty="0">
                          <a:ln>
                            <a:noFill/>
                          </a:ln>
                          <a:solidFill>
                            <a:prstClr val="white">
                              <a:lumMod val="50000"/>
                            </a:prstClr>
                          </a:solidFill>
                          <a:effectLst/>
                          <a:uLnTx/>
                          <a:uFillTx/>
                          <a:latin typeface="Arial"/>
                          <a:ea typeface="+mn-ea"/>
                          <a:cs typeface="Arial"/>
                          <a:hlinkClick r:id="rId9"/>
                        </a:rPr>
                        <a:t>tom.c.duncavage@nasa.gov</a:t>
                      </a:r>
                      <a:r>
                        <a:rPr kumimoji="0" lang="en-US" sz="20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 / Ivan Delgado </a:t>
                      </a:r>
                      <a:r>
                        <a:rPr kumimoji="0" lang="en-US" sz="2000" b="0" i="0" u="none" strike="noStrike" kern="1200" cap="none" spc="0" normalizeH="0" baseline="0" noProof="0" dirty="0">
                          <a:ln>
                            <a:noFill/>
                          </a:ln>
                          <a:solidFill>
                            <a:schemeClr val="tx1">
                              <a:lumMod val="50000"/>
                              <a:lumOff val="50000"/>
                            </a:schemeClr>
                          </a:solidFill>
                          <a:effectLst/>
                          <a:uLnTx/>
                          <a:uFillTx/>
                          <a:latin typeface="Arial"/>
                          <a:ea typeface="+mn-ea"/>
                          <a:cs typeface="Arial"/>
                        </a:rPr>
                        <a:t> | </a:t>
                      </a:r>
                      <a:r>
                        <a:rPr kumimoji="0" lang="en-US" sz="20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 </a:t>
                      </a:r>
                      <a:r>
                        <a:rPr kumimoji="0" lang="en-US" sz="2000" b="0" i="0" u="none" strike="noStrike" kern="1200" cap="none" spc="0" normalizeH="0" baseline="0" noProof="0" dirty="0" err="1">
                          <a:ln>
                            <a:noFill/>
                          </a:ln>
                          <a:solidFill>
                            <a:prstClr val="white">
                              <a:lumMod val="50000"/>
                            </a:prstClr>
                          </a:solidFill>
                          <a:effectLst/>
                          <a:uLnTx/>
                          <a:uFillTx/>
                          <a:latin typeface="Arial"/>
                          <a:ea typeface="+mn-ea"/>
                          <a:cs typeface="Arial"/>
                        </a:rPr>
                        <a:t>Ivan,delgado@nasa.gov</a:t>
                      </a:r>
                      <a:endParaRPr kumimoji="0" lang="en-US" sz="2000" b="0" i="0" u="none" strike="noStrike" kern="1200" cap="none" spc="0" normalizeH="0" baseline="0" noProof="0" dirty="0">
                        <a:ln>
                          <a:noFill/>
                        </a:ln>
                        <a:solidFill>
                          <a:prstClr val="white">
                            <a:lumMod val="50000"/>
                          </a:prstClr>
                        </a:solidFill>
                        <a:effectLst/>
                        <a:uLnTx/>
                        <a:uFillTx/>
                        <a:latin typeface="Arial"/>
                        <a:ea typeface="+mn-ea"/>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5972166"/>
                  </a:ext>
                </a:extLst>
              </a:tr>
            </a:tbl>
          </a:graphicData>
        </a:graphic>
      </p:graphicFrame>
      <p:graphicFrame>
        <p:nvGraphicFramePr>
          <p:cNvPr id="12" name="Table 8">
            <a:extLst>
              <a:ext uri="{FF2B5EF4-FFF2-40B4-BE49-F238E27FC236}">
                <a16:creationId xmlns:a16="http://schemas.microsoft.com/office/drawing/2014/main" id="{51234495-0199-6927-F541-F9A047822B7F}"/>
              </a:ext>
            </a:extLst>
          </p:cNvPr>
          <p:cNvGraphicFramePr>
            <a:graphicFrameLocks noGrp="1"/>
          </p:cNvGraphicFramePr>
          <p:nvPr>
            <p:extLst>
              <p:ext uri="{D42A27DB-BD31-4B8C-83A1-F6EECF244321}">
                <p14:modId xmlns:p14="http://schemas.microsoft.com/office/powerpoint/2010/main" val="2860882677"/>
              </p:ext>
            </p:extLst>
          </p:nvPr>
        </p:nvGraphicFramePr>
        <p:xfrm>
          <a:off x="10920885" y="26164522"/>
          <a:ext cx="9488723" cy="1084878"/>
        </p:xfrm>
        <a:graphic>
          <a:graphicData uri="http://schemas.openxmlformats.org/drawingml/2006/table">
            <a:tbl>
              <a:tblPr firstRow="1" bandRow="1">
                <a:tableStyleId>{5940675A-B579-460E-94D1-54222C63F5DA}</a:tableStyleId>
              </a:tblPr>
              <a:tblGrid>
                <a:gridCol w="1411877">
                  <a:extLst>
                    <a:ext uri="{9D8B030D-6E8A-4147-A177-3AD203B41FA5}">
                      <a16:colId xmlns:a16="http://schemas.microsoft.com/office/drawing/2014/main" val="3842304246"/>
                    </a:ext>
                  </a:extLst>
                </a:gridCol>
                <a:gridCol w="8076846">
                  <a:extLst>
                    <a:ext uri="{9D8B030D-6E8A-4147-A177-3AD203B41FA5}">
                      <a16:colId xmlns:a16="http://schemas.microsoft.com/office/drawing/2014/main" val="2282248312"/>
                    </a:ext>
                  </a:extLst>
                </a:gridCol>
              </a:tblGrid>
              <a:tr h="542439">
                <a:tc>
                  <a:txBody>
                    <a:bodyPr/>
                    <a:lstStyle/>
                    <a:p>
                      <a:r>
                        <a:rPr kumimoji="0" lang="en-US" sz="2200" b="1" i="0" u="none" strike="noStrike" kern="1200" cap="none" spc="0" normalizeH="0" baseline="0" noProof="0" dirty="0">
                          <a:ln>
                            <a:noFill/>
                          </a:ln>
                          <a:solidFill>
                            <a:srgbClr val="004080"/>
                          </a:solidFill>
                          <a:effectLst/>
                          <a:uLnTx/>
                          <a:uFillTx/>
                          <a:latin typeface="Arial"/>
                          <a:ea typeface="+mn-ea"/>
                          <a:cs typeface="Arial"/>
                        </a:rPr>
                        <a:t>DAA# </a:t>
                      </a:r>
                      <a:endParaRPr lang="en-US" sz="2200" dirty="0">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1383819"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chemeClr val="tx1">
                              <a:lumMod val="50000"/>
                              <a:lumOff val="50000"/>
                            </a:schemeClr>
                          </a:solidFill>
                          <a:effectLst/>
                          <a:uLnTx/>
                          <a:uFillTx/>
                          <a:latin typeface="Arial"/>
                          <a:ea typeface="+mn-ea"/>
                          <a:cs typeface="Arial"/>
                        </a:rPr>
                        <a:t>20230017846</a:t>
                      </a:r>
                      <a:endParaRPr lang="en-US" sz="2200" dirty="0">
                        <a:solidFill>
                          <a:schemeClr val="tx1">
                            <a:lumMod val="50000"/>
                            <a:lumOff val="50000"/>
                          </a:schemeClr>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25998489"/>
                  </a:ext>
                </a:extLst>
              </a:tr>
              <a:tr h="542439">
                <a:tc>
                  <a:txBody>
                    <a:bodyPr/>
                    <a:lstStyle/>
                    <a:p>
                      <a:r>
                        <a:rPr kumimoji="0" lang="en-US" sz="2200" b="1" i="0" u="none" strike="noStrike" kern="1200" cap="none" spc="0" normalizeH="0" baseline="0" noProof="0" dirty="0">
                          <a:ln>
                            <a:noFill/>
                          </a:ln>
                          <a:solidFill>
                            <a:srgbClr val="004080"/>
                          </a:solidFill>
                          <a:effectLst/>
                          <a:uLnTx/>
                          <a:uFillTx/>
                          <a:latin typeface="Arial"/>
                          <a:ea typeface="+mn-ea"/>
                          <a:cs typeface="Arial"/>
                        </a:rPr>
                        <a:t>NTR#(s)</a:t>
                      </a:r>
                      <a:endParaRPr lang="en-US" sz="2200" dirty="0">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1383819"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chemeClr val="tx1">
                              <a:lumMod val="50000"/>
                              <a:lumOff val="50000"/>
                            </a:schemeClr>
                          </a:solidFill>
                          <a:effectLst/>
                          <a:uLnTx/>
                          <a:uFillTx/>
                          <a:latin typeface="Arial"/>
                          <a:ea typeface="+mn-ea"/>
                          <a:cs typeface="Arial"/>
                        </a:rPr>
                        <a:t>NA</a:t>
                      </a:r>
                      <a:endParaRPr lang="en-US" sz="2200" dirty="0">
                        <a:solidFill>
                          <a:schemeClr val="tx1">
                            <a:lumMod val="50000"/>
                            <a:lumOff val="50000"/>
                          </a:schemeClr>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65972166"/>
                  </a:ext>
                </a:extLst>
              </a:tr>
            </a:tbl>
          </a:graphicData>
        </a:graphic>
      </p:graphicFrame>
      <p:sp>
        <p:nvSpPr>
          <p:cNvPr id="53" name="TextBox 52"/>
          <p:cNvSpPr txBox="1"/>
          <p:nvPr/>
        </p:nvSpPr>
        <p:spPr>
          <a:xfrm>
            <a:off x="11073780" y="22198145"/>
            <a:ext cx="3857447" cy="461665"/>
          </a:xfrm>
          <a:prstGeom prst="rect">
            <a:avLst/>
          </a:prstGeom>
          <a:solidFill>
            <a:schemeClr val="bg1"/>
          </a:solidFill>
          <a:ln cap="rnd">
            <a:solidFill>
              <a:srgbClr val="FF0000"/>
            </a:solidFill>
          </a:ln>
        </p:spPr>
        <p:txBody>
          <a:bodyPr wrap="square" rtlCol="0">
            <a:spAutoFit/>
          </a:bodyPr>
          <a:lstStyle/>
          <a:p>
            <a:r>
              <a:rPr lang="en-US" sz="2400" dirty="0">
                <a:solidFill>
                  <a:srgbClr val="FF0000"/>
                </a:solidFill>
              </a:rPr>
              <a:t>VarianceView FY22 ICA work</a:t>
            </a:r>
          </a:p>
        </p:txBody>
      </p:sp>
      <p:sp>
        <p:nvSpPr>
          <p:cNvPr id="54" name="TextBox 53"/>
          <p:cNvSpPr txBox="1"/>
          <p:nvPr/>
        </p:nvSpPr>
        <p:spPr>
          <a:xfrm>
            <a:off x="11386584" y="25683154"/>
            <a:ext cx="3952108" cy="461665"/>
          </a:xfrm>
          <a:prstGeom prst="rect">
            <a:avLst/>
          </a:prstGeom>
          <a:solidFill>
            <a:schemeClr val="bg1"/>
          </a:solidFill>
          <a:ln cap="rnd">
            <a:solidFill>
              <a:srgbClr val="FF0000"/>
            </a:solidFill>
          </a:ln>
        </p:spPr>
        <p:txBody>
          <a:bodyPr wrap="none" rtlCol="0">
            <a:spAutoFit/>
          </a:bodyPr>
          <a:lstStyle/>
          <a:p>
            <a:r>
              <a:rPr lang="en-US" sz="2400" dirty="0">
                <a:solidFill>
                  <a:srgbClr val="FF0000"/>
                </a:solidFill>
              </a:rPr>
              <a:t>FY23 CIF Full lunar surface sim</a:t>
            </a:r>
          </a:p>
        </p:txBody>
      </p:sp>
      <p:sp>
        <p:nvSpPr>
          <p:cNvPr id="55" name="TextBox 54"/>
          <p:cNvSpPr txBox="1"/>
          <p:nvPr/>
        </p:nvSpPr>
        <p:spPr>
          <a:xfrm>
            <a:off x="16065404" y="25574076"/>
            <a:ext cx="3466270" cy="461665"/>
          </a:xfrm>
          <a:prstGeom prst="rect">
            <a:avLst/>
          </a:prstGeom>
          <a:solidFill>
            <a:schemeClr val="bg1"/>
          </a:solidFill>
          <a:ln cap="rnd">
            <a:solidFill>
              <a:srgbClr val="FF0000"/>
            </a:solidFill>
          </a:ln>
        </p:spPr>
        <p:txBody>
          <a:bodyPr wrap="none" rtlCol="0">
            <a:spAutoFit/>
          </a:bodyPr>
          <a:lstStyle/>
          <a:p>
            <a:r>
              <a:rPr lang="en-US" sz="2400" dirty="0">
                <a:solidFill>
                  <a:srgbClr val="FF0000"/>
                </a:solidFill>
              </a:rPr>
              <a:t>FY23 CIF Apollo recreation</a:t>
            </a:r>
          </a:p>
        </p:txBody>
      </p:sp>
      <p:pic>
        <p:nvPicPr>
          <p:cNvPr id="27"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8655" y="10149840"/>
            <a:ext cx="4754880" cy="3566160"/>
          </a:xfrm>
          <a:prstGeom prst="rect">
            <a:avLst/>
          </a:prstGeom>
          <a:noFill/>
          <a:ln>
            <a:noFill/>
          </a:ln>
          <a:effectLst>
            <a:outerShdw blurRad="50800" dist="35921" dir="2700000" sx="101000" sy="101000" algn="ctr" rotWithShape="0">
              <a:schemeClr val="tx1">
                <a:lumMod val="50000"/>
                <a:lumOff val="50000"/>
              </a:schemeClr>
            </a:outerShdw>
          </a:effectLst>
        </p:spPr>
      </p:pic>
      <p:sp>
        <p:nvSpPr>
          <p:cNvPr id="56" name="TextBox 55"/>
          <p:cNvSpPr txBox="1"/>
          <p:nvPr/>
        </p:nvSpPr>
        <p:spPr>
          <a:xfrm>
            <a:off x="16440316" y="22180848"/>
            <a:ext cx="3740063" cy="461665"/>
          </a:xfrm>
          <a:prstGeom prst="rect">
            <a:avLst/>
          </a:prstGeom>
          <a:solidFill>
            <a:schemeClr val="bg1"/>
          </a:solidFill>
          <a:ln cap="rnd">
            <a:solidFill>
              <a:srgbClr val="FF0000"/>
            </a:solidFill>
          </a:ln>
        </p:spPr>
        <p:txBody>
          <a:bodyPr wrap="none" rtlCol="0">
            <a:spAutoFit/>
          </a:bodyPr>
          <a:lstStyle/>
          <a:p>
            <a:r>
              <a:rPr lang="en-US" sz="2400" dirty="0">
                <a:solidFill>
                  <a:srgbClr val="FF0000"/>
                </a:solidFill>
              </a:rPr>
              <a:t>FY23 CIF lander topple study</a:t>
            </a:r>
          </a:p>
        </p:txBody>
      </p:sp>
      <p:pic>
        <p:nvPicPr>
          <p:cNvPr id="46" name="Picture 3" descr="D:\Code\pfm\IRAD 2023\DOCS\host-facility-prop\clips\slide-2\columbia_early.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228263" y="10198865"/>
            <a:ext cx="4775566" cy="3581675"/>
          </a:xfrm>
          <a:prstGeom prst="rect">
            <a:avLst/>
          </a:prstGeom>
          <a:noFill/>
          <a:effectLst>
            <a:outerShdw blurRad="50800" dist="35560" dir="2700000" sx="101000" sy="101000" algn="tl" rotWithShape="0">
              <a:schemeClr val="tx1">
                <a:lumMod val="50000"/>
                <a:lumOff val="50000"/>
              </a:schemeClr>
            </a:outerShdw>
          </a:effectLst>
          <a:extLst>
            <a:ext uri="{909E8E84-426E-40DD-AFC4-6F175D3DCCD1}">
              <a14:hiddenFill xmlns:a14="http://schemas.microsoft.com/office/drawing/2010/main">
                <a:solidFill>
                  <a:srgbClr val="FFFFFF"/>
                </a:solidFill>
              </a14:hiddenFill>
            </a:ext>
          </a:extLst>
        </p:spPr>
      </p:pic>
      <p:pic>
        <p:nvPicPr>
          <p:cNvPr id="48" name="Picture 4" descr="D:\Code\pfm\IRAD 2023\DOCS\host-facility-prop\clips\slide-1\SoundSearch.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228263" y="13993525"/>
            <a:ext cx="4754880" cy="3588449"/>
          </a:xfrm>
          <a:prstGeom prst="rect">
            <a:avLst/>
          </a:prstGeom>
          <a:noFill/>
          <a:effectLst>
            <a:outerShdw blurRad="50800" dist="35560" dir="2700000" sx="101000" sy="101000" algn="tl" rotWithShape="0">
              <a:schemeClr val="tx1">
                <a:lumMod val="50000"/>
                <a:lumOff val="50000"/>
              </a:schemeClr>
            </a:outerShdw>
          </a:effectLst>
          <a:extLst>
            <a:ext uri="{909E8E84-426E-40DD-AFC4-6F175D3DCCD1}">
              <a14:hiddenFill xmlns:a14="http://schemas.microsoft.com/office/drawing/2010/main">
                <a:solidFill>
                  <a:srgbClr val="FFFFFF"/>
                </a:solidFill>
              </a14:hiddenFill>
            </a:ext>
          </a:extLst>
        </p:spPr>
      </p:pic>
      <p:pic>
        <p:nvPicPr>
          <p:cNvPr id="47" name="Picture 2" descr="D:\Code\pfm\IRAD 2023\DOCS\host-facility-prop\clips\slide-3\hab_struct.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72034" y="14048272"/>
            <a:ext cx="4893412" cy="3533702"/>
          </a:xfrm>
          <a:prstGeom prst="rect">
            <a:avLst/>
          </a:prstGeom>
          <a:noFill/>
          <a:effectLst>
            <a:outerShdw blurRad="50800" dist="35560" dir="2700000" sx="101000" sy="101000" algn="tl" rotWithShape="0">
              <a:schemeClr val="tx1">
                <a:lumMod val="50000"/>
                <a:lumOff val="50000"/>
              </a:schemeClr>
            </a:outerShdw>
          </a:effectLst>
          <a:extLst>
            <a:ext uri="{909E8E84-426E-40DD-AFC4-6F175D3DCCD1}">
              <a14:hiddenFill xmlns:a14="http://schemas.microsoft.com/office/drawing/2010/main">
                <a:solidFill>
                  <a:srgbClr val="FFFFFF"/>
                </a:solidFill>
              </a14:hiddenFill>
            </a:ext>
          </a:extLst>
        </p:spPr>
      </p:pic>
      <p:sp>
        <p:nvSpPr>
          <p:cNvPr id="52" name="TextBox 51"/>
          <p:cNvSpPr txBox="1"/>
          <p:nvPr/>
        </p:nvSpPr>
        <p:spPr>
          <a:xfrm>
            <a:off x="5964142" y="16935776"/>
            <a:ext cx="3856184" cy="461665"/>
          </a:xfrm>
          <a:prstGeom prst="rect">
            <a:avLst/>
          </a:prstGeom>
          <a:solidFill>
            <a:schemeClr val="bg1"/>
          </a:solidFill>
          <a:ln cap="rnd">
            <a:solidFill>
              <a:srgbClr val="FF0000"/>
            </a:solidFill>
          </a:ln>
        </p:spPr>
        <p:txBody>
          <a:bodyPr wrap="none" rtlCol="0">
            <a:spAutoFit/>
          </a:bodyPr>
          <a:lstStyle/>
          <a:p>
            <a:r>
              <a:rPr lang="en-US" sz="2400" dirty="0">
                <a:solidFill>
                  <a:srgbClr val="FF0000"/>
                </a:solidFill>
              </a:rPr>
              <a:t>SoundSearch FY22 IRAD work</a:t>
            </a:r>
          </a:p>
        </p:txBody>
      </p:sp>
      <p:sp>
        <p:nvSpPr>
          <p:cNvPr id="51" name="TextBox 50"/>
          <p:cNvSpPr txBox="1"/>
          <p:nvPr/>
        </p:nvSpPr>
        <p:spPr>
          <a:xfrm>
            <a:off x="334851" y="16935777"/>
            <a:ext cx="3992760" cy="461665"/>
          </a:xfrm>
          <a:prstGeom prst="rect">
            <a:avLst/>
          </a:prstGeom>
          <a:solidFill>
            <a:schemeClr val="bg1"/>
          </a:solidFill>
          <a:ln cap="rnd">
            <a:solidFill>
              <a:srgbClr val="FF0000"/>
            </a:solidFill>
          </a:ln>
        </p:spPr>
        <p:txBody>
          <a:bodyPr wrap="none" rtlCol="0">
            <a:spAutoFit/>
          </a:bodyPr>
          <a:lstStyle/>
          <a:p>
            <a:r>
              <a:rPr lang="en-US" sz="2400" dirty="0">
                <a:solidFill>
                  <a:srgbClr val="FF0000"/>
                </a:solidFill>
              </a:rPr>
              <a:t>JSC lunar architecture 6 (2006)</a:t>
            </a:r>
          </a:p>
        </p:txBody>
      </p:sp>
      <p:sp>
        <p:nvSpPr>
          <p:cNvPr id="50" name="TextBox 49"/>
          <p:cNvSpPr txBox="1"/>
          <p:nvPr/>
        </p:nvSpPr>
        <p:spPr>
          <a:xfrm>
            <a:off x="198655" y="13115143"/>
            <a:ext cx="4682820" cy="461665"/>
          </a:xfrm>
          <a:prstGeom prst="rect">
            <a:avLst/>
          </a:prstGeom>
          <a:solidFill>
            <a:schemeClr val="bg1"/>
          </a:solidFill>
          <a:ln cap="rnd">
            <a:solidFill>
              <a:srgbClr val="FF0000"/>
            </a:solidFill>
          </a:ln>
        </p:spPr>
        <p:txBody>
          <a:bodyPr wrap="none" rtlCol="0">
            <a:spAutoFit/>
          </a:bodyPr>
          <a:lstStyle/>
          <a:p>
            <a:r>
              <a:rPr lang="en-US" sz="2400" dirty="0">
                <a:solidFill>
                  <a:srgbClr val="FF0000"/>
                </a:solidFill>
              </a:rPr>
              <a:t>FY24 CEL lunar host facility mock-up</a:t>
            </a:r>
          </a:p>
        </p:txBody>
      </p:sp>
      <p:sp>
        <p:nvSpPr>
          <p:cNvPr id="8" name="TextBox 7"/>
          <p:cNvSpPr txBox="1"/>
          <p:nvPr/>
        </p:nvSpPr>
        <p:spPr>
          <a:xfrm>
            <a:off x="5665512" y="13170158"/>
            <a:ext cx="3901068" cy="461665"/>
          </a:xfrm>
          <a:prstGeom prst="rect">
            <a:avLst/>
          </a:prstGeom>
          <a:solidFill>
            <a:schemeClr val="bg1"/>
          </a:solidFill>
          <a:ln cap="rnd">
            <a:solidFill>
              <a:srgbClr val="FF0000"/>
            </a:solidFill>
          </a:ln>
        </p:spPr>
        <p:txBody>
          <a:bodyPr wrap="none" rtlCol="0">
            <a:spAutoFit/>
          </a:bodyPr>
          <a:lstStyle/>
          <a:p>
            <a:r>
              <a:rPr lang="en-US" sz="2400" dirty="0">
                <a:solidFill>
                  <a:srgbClr val="FF0000"/>
                </a:solidFill>
              </a:rPr>
              <a:t>Columbia investigation (2005)</a:t>
            </a:r>
          </a:p>
        </p:txBody>
      </p:sp>
    </p:spTree>
    <p:extLst>
      <p:ext uri="{BB962C8B-B14F-4D97-AF65-F5344CB8AC3E}">
        <p14:creationId xmlns:p14="http://schemas.microsoft.com/office/powerpoint/2010/main" val="373778629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C3D926F02355D4DA882E83813082593" ma:contentTypeVersion="14" ma:contentTypeDescription="Create a new document." ma:contentTypeScope="" ma:versionID="778af582960d264f99e0f6211aed6ccd">
  <xsd:schema xmlns:xsd="http://www.w3.org/2001/XMLSchema" xmlns:xs="http://www.w3.org/2001/XMLSchema" xmlns:p="http://schemas.microsoft.com/office/2006/metadata/properties" xmlns:ns2="2fc3fd42-d222-4b79-8c4a-dc9d3bfe864a" xmlns:ns3="d900e117-17a0-4b24-9e47-511ef1d02c43" xmlns:ns4="42799d9c-1a12-4ba6-b108-3fc0c6c1422f" targetNamespace="http://schemas.microsoft.com/office/2006/metadata/properties" ma:root="true" ma:fieldsID="04c229f99b228d13fca853dedb244147" ns2:_="" ns3:_="" ns4:_="">
    <xsd:import namespace="2fc3fd42-d222-4b79-8c4a-dc9d3bfe864a"/>
    <xsd:import namespace="d900e117-17a0-4b24-9e47-511ef1d02c43"/>
    <xsd:import namespace="42799d9c-1a12-4ba6-b108-3fc0c6c1422f"/>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BarbaraReview" minOccurs="0"/>
                <xsd:element ref="ns2:Reviewed"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c3fd42-d222-4b79-8c4a-dc9d3bfe86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BarbaraReview" ma:index="18" nillable="true" ma:displayName="Barbara Review" ma:default="1" ma:format="Dropdown" ma:internalName="BarbaraReview">
      <xsd:simpleType>
        <xsd:restriction base="dms:Boolean"/>
      </xsd:simpleType>
    </xsd:element>
    <xsd:element name="Reviewed" ma:index="19" nillable="true" ma:displayName="Reviewed" ma:default="Yes" ma:format="Dropdown" ma:internalName="Reviewe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6b4400c-9e37-458e-bf3a-f1bde57c4371}" ma:internalName="TaxCatchAll" ma:showField="CatchAllData" ma:web="42799d9c-1a12-4ba6-b108-3fc0c6c1422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2799d9c-1a12-4ba6-b108-3fc0c6c1422f"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BarbaraReview xmlns="2fc3fd42-d222-4b79-8c4a-dc9d3bfe864a">true</BarbaraReview>
    <TaxCatchAll xmlns="d900e117-17a0-4b24-9e47-511ef1d02c43" xsi:nil="true"/>
    <Reviewed xmlns="2fc3fd42-d222-4b79-8c4a-dc9d3bfe864a">Yes</Reviewed>
    <lcf76f155ced4ddcb4097134ff3c332f xmlns="2fc3fd42-d222-4b79-8c4a-dc9d3bfe864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3C33C1A-B6EA-4836-A354-E265ABFD03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c3fd42-d222-4b79-8c4a-dc9d3bfe864a"/>
    <ds:schemaRef ds:uri="d900e117-17a0-4b24-9e47-511ef1d02c43"/>
    <ds:schemaRef ds:uri="42799d9c-1a12-4ba6-b108-3fc0c6c142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7B0B382-9A4A-4C53-BB6E-245A4D922F4F}">
  <ds:schemaRefs>
    <ds:schemaRef ds:uri="http://schemas.microsoft.com/office/2006/metadata/properties"/>
    <ds:schemaRef ds:uri="d900e117-17a0-4b24-9e47-511ef1d02c43"/>
    <ds:schemaRef ds:uri="http://purl.org/dc/elements/1.1/"/>
    <ds:schemaRef ds:uri="42799d9c-1a12-4ba6-b108-3fc0c6c1422f"/>
    <ds:schemaRef ds:uri="http://schemas.openxmlformats.org/package/2006/metadata/core-properties"/>
    <ds:schemaRef ds:uri="http://www.w3.org/XML/1998/namespace"/>
    <ds:schemaRef ds:uri="http://purl.org/dc/terms/"/>
    <ds:schemaRef ds:uri="http://schemas.microsoft.com/office/2006/documentManagement/types"/>
    <ds:schemaRef ds:uri="http://schemas.microsoft.com/office/infopath/2007/PartnerControls"/>
    <ds:schemaRef ds:uri="2fc3fd42-d222-4b79-8c4a-dc9d3bfe864a"/>
    <ds:schemaRef ds:uri="http://purl.org/dc/dcmitype/"/>
  </ds:schemaRefs>
</ds:datastoreItem>
</file>

<file path=customXml/itemProps3.xml><?xml version="1.0" encoding="utf-8"?>
<ds:datastoreItem xmlns:ds="http://schemas.openxmlformats.org/officeDocument/2006/customXml" ds:itemID="{51F911C5-20C5-4CBA-AF01-390B2A8A997D}">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17288</TotalTime>
  <Words>941</Words>
  <Application>Microsoft Office PowerPoint</Application>
  <PresentationFormat>Custom</PresentationFormat>
  <Paragraphs>71</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Arial Black</vt:lpstr>
      <vt:lpstr>Arial Narrow</vt:lpstr>
      <vt:lpstr>Calibri</vt:lpstr>
      <vt:lpstr>Times New Roman</vt:lpstr>
      <vt:lpstr>1_Office Theme</vt:lpstr>
      <vt:lpstr>Collaborative Host Facility for  Lunar Operations</vt:lpstr>
    </vt:vector>
  </TitlesOfParts>
  <Manager/>
  <Company>LMIT IS&amp;GS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ODIN</dc:creator>
  <cp:keywords/>
  <dc:description/>
  <cp:lastModifiedBy>Horton, Carol C. (JSC-IB111)[ROTHE ARES Joint Venture]</cp:lastModifiedBy>
  <cp:revision>268</cp:revision>
  <dcterms:created xsi:type="dcterms:W3CDTF">2014-09-29T15:33:51Z</dcterms:created>
  <dcterms:modified xsi:type="dcterms:W3CDTF">2023-12-11T19:39:29Z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0x0101004C3D926F02355D4DA882E83813082593</vt:lpwstr>
  </property>
  <property fmtid="{D5CDD505-2E9C-101B-9397-08002B2CF9AE}" pid="3" name="MediaServiceImageTags">
    <vt:lpwstr/>
  </property>
</Properties>
</file>