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2" r:id="rId5"/>
    <p:sldId id="278" r:id="rId6"/>
    <p:sldId id="282" r:id="rId7"/>
    <p:sldId id="281" r:id="rId8"/>
    <p:sldId id="287" r:id="rId9"/>
    <p:sldId id="285" r:id="rId10"/>
    <p:sldId id="284" r:id="rId11"/>
    <p:sldId id="286" r:id="rId12"/>
    <p:sldId id="288" r:id="rId13"/>
    <p:sldId id="283" r:id="rId14"/>
    <p:sldId id="28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>
        <p:scale>
          <a:sx n="75" d="100"/>
          <a:sy n="75" d="100"/>
        </p:scale>
        <p:origin x="306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gulinski, Emily M. (LARC-E303)[NATIONAL INSTITUTE OF AEROSPACE]" userId="b7b86a15-8e0f-4069-809a-df3058ef1549" providerId="ADAL" clId="{323FB5A8-9222-408E-848D-A1FD74F25C9A}"/>
    <pc:docChg chg="modSld">
      <pc:chgData name="Gargulinski, Emily M. (LARC-E303)[NATIONAL INSTITUTE OF AEROSPACE]" userId="b7b86a15-8e0f-4069-809a-df3058ef1549" providerId="ADAL" clId="{323FB5A8-9222-408E-848D-A1FD74F25C9A}" dt="2023-12-07T17:25:09.134" v="10" actId="404"/>
      <pc:docMkLst>
        <pc:docMk/>
      </pc:docMkLst>
      <pc:sldChg chg="addSp modSp mod">
        <pc:chgData name="Gargulinski, Emily M. (LARC-E303)[NATIONAL INSTITUTE OF AEROSPACE]" userId="b7b86a15-8e0f-4069-809a-df3058ef1549" providerId="ADAL" clId="{323FB5A8-9222-408E-848D-A1FD74F25C9A}" dt="2023-12-07T17:25:09.134" v="10" actId="404"/>
        <pc:sldMkLst>
          <pc:docMk/>
          <pc:sldMk cId="3793110831" sldId="281"/>
        </pc:sldMkLst>
        <pc:spChg chg="mod">
          <ac:chgData name="Gargulinski, Emily M. (LARC-E303)[NATIONAL INSTITUTE OF AEROSPACE]" userId="b7b86a15-8e0f-4069-809a-df3058ef1549" providerId="ADAL" clId="{323FB5A8-9222-408E-848D-A1FD74F25C9A}" dt="2023-12-07T17:24:44.598" v="6" actId="1076"/>
          <ac:spMkLst>
            <pc:docMk/>
            <pc:sldMk cId="3793110831" sldId="281"/>
            <ac:spMk id="6" creationId="{4BC606ED-DF4D-E1B7-6961-A88680D6BFAC}"/>
          </ac:spMkLst>
        </pc:spChg>
        <pc:spChg chg="mod">
          <ac:chgData name="Gargulinski, Emily M. (LARC-E303)[NATIONAL INSTITUTE OF AEROSPACE]" userId="b7b86a15-8e0f-4069-809a-df3058ef1549" providerId="ADAL" clId="{323FB5A8-9222-408E-848D-A1FD74F25C9A}" dt="2023-12-07T17:25:00.427" v="9" actId="114"/>
          <ac:spMkLst>
            <pc:docMk/>
            <pc:sldMk cId="3793110831" sldId="281"/>
            <ac:spMk id="8" creationId="{C0EFEF84-1C2F-5992-A3E7-CED2E1DD789A}"/>
          </ac:spMkLst>
        </pc:spChg>
        <pc:spChg chg="add mod">
          <ac:chgData name="Gargulinski, Emily M. (LARC-E303)[NATIONAL INSTITUTE OF AEROSPACE]" userId="b7b86a15-8e0f-4069-809a-df3058ef1549" providerId="ADAL" clId="{323FB5A8-9222-408E-848D-A1FD74F25C9A}" dt="2023-12-07T17:25:09.134" v="10" actId="404"/>
          <ac:spMkLst>
            <pc:docMk/>
            <pc:sldMk cId="3793110831" sldId="281"/>
            <ac:spMk id="13" creationId="{541713F2-71AD-2C0C-0246-C657311B34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ess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50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 Sess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51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5221" y="4460798"/>
            <a:ext cx="6912608" cy="11225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Montserrat" pitchFamily="2" charset="77"/>
                <a:cs typeface="Montserrat" pitchFamily="2" charset="77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5220" y="712248"/>
            <a:ext cx="6912609" cy="3596515"/>
          </a:xfrm>
          <a:prstGeom prst="rect">
            <a:avLst/>
          </a:prstGeom>
        </p:spPr>
        <p:txBody>
          <a:bodyPr/>
          <a:lstStyle>
            <a:lvl1pPr algn="l">
              <a:defRPr sz="5400" b="1" i="0">
                <a:solidFill>
                  <a:schemeClr val="bg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74382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F84AC1E-5FED-6145-BD61-ACBECE3901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21" y="5108498"/>
            <a:ext cx="5414879" cy="13558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Montserrat" pitchFamily="2" charset="77"/>
                <a:cs typeface="Montserrat" pitchFamily="2" charset="77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EB722D50-F693-9A4A-8EFE-50410D3671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221" y="712248"/>
            <a:ext cx="5414879" cy="4189952"/>
          </a:xfrm>
          <a:prstGeom prst="rect">
            <a:avLst/>
          </a:prstGeom>
        </p:spPr>
        <p:txBody>
          <a:bodyPr/>
          <a:lstStyle>
            <a:lvl1pPr algn="l">
              <a:defRPr sz="5400" b="1" i="0">
                <a:solidFill>
                  <a:schemeClr val="bg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02147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435400" y="1253879"/>
            <a:ext cx="5816600" cy="180232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70000"/>
              </a:lnSpc>
              <a:buNone/>
              <a:defRPr sz="4800" b="0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435400" y="3429000"/>
            <a:ext cx="5800921" cy="11959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800" b="0" i="0">
                <a:solidFill>
                  <a:srgbClr val="000000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435400" y="3234897"/>
            <a:ext cx="5644908" cy="15413"/>
          </a:xfrm>
          <a:prstGeom prst="line">
            <a:avLst/>
          </a:prstGeom>
          <a:ln w="12700">
            <a:solidFill>
              <a:srgbClr val="F3D2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39951" y="4856262"/>
            <a:ext cx="2973916" cy="1526116"/>
          </a:xfrm>
          <a:prstGeom prst="rect">
            <a:avLst/>
          </a:prstGeom>
        </p:spPr>
        <p:txBody>
          <a:bodyPr anchor="ctr"/>
          <a:lstStyle>
            <a:lvl1pPr marL="692133" indent="-692133" algn="ctr">
              <a:buFont typeface="+mj-lt"/>
              <a:buNone/>
              <a:tabLst/>
              <a:defRPr sz="1867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[Company Logo Here]</a:t>
            </a:r>
          </a:p>
        </p:txBody>
      </p:sp>
      <p:sp>
        <p:nvSpPr>
          <p:cNvPr id="6" name="Picture Placeholder 33">
            <a:extLst>
              <a:ext uri="{FF2B5EF4-FFF2-40B4-BE49-F238E27FC236}">
                <a16:creationId xmlns:a16="http://schemas.microsoft.com/office/drawing/2014/main" id="{0FF26017-3741-7042-AE49-31BC5E8F8D7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790866" y="1419462"/>
            <a:ext cx="3887728" cy="3205478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</p:spTree>
    <p:extLst>
      <p:ext uri="{BB962C8B-B14F-4D97-AF65-F5344CB8AC3E}">
        <p14:creationId xmlns:p14="http://schemas.microsoft.com/office/powerpoint/2010/main" val="306204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Speak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439951" y="4856262"/>
            <a:ext cx="2973916" cy="1526116"/>
          </a:xfrm>
          <a:prstGeom prst="rect">
            <a:avLst/>
          </a:prstGeom>
        </p:spPr>
        <p:txBody>
          <a:bodyPr anchor="ctr"/>
          <a:lstStyle>
            <a:lvl1pPr marL="692133" indent="-692133" algn="ctr">
              <a:buFont typeface="+mj-lt"/>
              <a:buNone/>
              <a:tabLst/>
              <a:defRPr sz="1867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[Company Logo Here]</a:t>
            </a:r>
          </a:p>
        </p:txBody>
      </p:sp>
      <p:sp>
        <p:nvSpPr>
          <p:cNvPr id="6" name="Picture Placeholder 33">
            <a:extLst>
              <a:ext uri="{FF2B5EF4-FFF2-40B4-BE49-F238E27FC236}">
                <a16:creationId xmlns:a16="http://schemas.microsoft.com/office/drawing/2014/main" id="{0FF26017-3741-7042-AE49-31BC5E8F8D7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790866" y="1419462"/>
            <a:ext cx="3887728" cy="3205478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8" name="Text Placeholder 35">
            <a:extLst>
              <a:ext uri="{FF2B5EF4-FFF2-40B4-BE49-F238E27FC236}">
                <a16:creationId xmlns:a16="http://schemas.microsoft.com/office/drawing/2014/main" id="{C17C56A0-EEF5-D245-B91E-716484F726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400" y="1253879"/>
            <a:ext cx="5816600" cy="180232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70000"/>
              </a:lnSpc>
              <a:buNone/>
              <a:defRPr sz="4800" b="0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D2A95DDB-591D-8145-9DED-E81ACB0AAC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5400" y="3429000"/>
            <a:ext cx="5800921" cy="11959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800" b="0" i="0">
                <a:solidFill>
                  <a:srgbClr val="000000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4EC66B-0608-864C-962E-A98317693698}"/>
              </a:ext>
            </a:extLst>
          </p:cNvPr>
          <p:cNvCxnSpPr/>
          <p:nvPr userDrawn="1"/>
        </p:nvCxnSpPr>
        <p:spPr>
          <a:xfrm flipV="1">
            <a:off x="435400" y="3234897"/>
            <a:ext cx="5644908" cy="15413"/>
          </a:xfrm>
          <a:prstGeom prst="line">
            <a:avLst/>
          </a:prstGeom>
          <a:ln w="12700">
            <a:solidFill>
              <a:srgbClr val="F3D26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14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33"/>
          <p:cNvSpPr>
            <a:spLocks noGrp="1"/>
          </p:cNvSpPr>
          <p:nvPr>
            <p:ph type="pic" sz="quarter" idx="28" hasCustomPrompt="1"/>
          </p:nvPr>
        </p:nvSpPr>
        <p:spPr>
          <a:xfrm>
            <a:off x="0" y="1013550"/>
            <a:ext cx="3048000" cy="2415450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4" name="Picture Placeholder 33"/>
          <p:cNvSpPr>
            <a:spLocks noGrp="1"/>
          </p:cNvSpPr>
          <p:nvPr>
            <p:ph type="pic" sz="quarter" idx="40" hasCustomPrompt="1"/>
          </p:nvPr>
        </p:nvSpPr>
        <p:spPr>
          <a:xfrm>
            <a:off x="3045341" y="1013552"/>
            <a:ext cx="3048000" cy="2415447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6" name="Picture Placeholder 33"/>
          <p:cNvSpPr>
            <a:spLocks noGrp="1"/>
          </p:cNvSpPr>
          <p:nvPr>
            <p:ph type="pic" sz="quarter" idx="41" hasCustomPrompt="1"/>
          </p:nvPr>
        </p:nvSpPr>
        <p:spPr>
          <a:xfrm>
            <a:off x="6094894" y="1013552"/>
            <a:ext cx="3048000" cy="2415448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7" name="Picture Placeholder 33"/>
          <p:cNvSpPr>
            <a:spLocks noGrp="1"/>
          </p:cNvSpPr>
          <p:nvPr>
            <p:ph type="pic" sz="quarter" idx="42" hasCustomPrompt="1"/>
          </p:nvPr>
        </p:nvSpPr>
        <p:spPr>
          <a:xfrm>
            <a:off x="9139592" y="1013549"/>
            <a:ext cx="3048000" cy="2415449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6" hasCustomPrompt="1"/>
          </p:nvPr>
        </p:nvSpPr>
        <p:spPr>
          <a:xfrm>
            <a:off x="675270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47" hasCustomPrompt="1"/>
          </p:nvPr>
        </p:nvSpPr>
        <p:spPr>
          <a:xfrm>
            <a:off x="3603991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quarter" idx="48" hasCustomPrompt="1"/>
          </p:nvPr>
        </p:nvSpPr>
        <p:spPr>
          <a:xfrm>
            <a:off x="6558860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49" hasCustomPrompt="1"/>
          </p:nvPr>
        </p:nvSpPr>
        <p:spPr>
          <a:xfrm>
            <a:off x="9538402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18" name="Text Placeholder 35">
            <a:extLst>
              <a:ext uri="{FF2B5EF4-FFF2-40B4-BE49-F238E27FC236}">
                <a16:creationId xmlns:a16="http://schemas.microsoft.com/office/drawing/2014/main" id="{B4350EF7-346F-C947-9FF3-E26A61718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966" y="3508194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9" name="Text Placeholder 37">
            <a:extLst>
              <a:ext uri="{FF2B5EF4-FFF2-40B4-BE49-F238E27FC236}">
                <a16:creationId xmlns:a16="http://schemas.microsoft.com/office/drawing/2014/main" id="{3D7B0DFA-E54C-DC46-956F-3D70808CAA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269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1" name="Text Placeholder 35">
            <a:extLst>
              <a:ext uri="{FF2B5EF4-FFF2-40B4-BE49-F238E27FC236}">
                <a16:creationId xmlns:a16="http://schemas.microsoft.com/office/drawing/2014/main" id="{52BD290D-83DB-6248-BD18-6BD3BC0443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6312" y="3491424"/>
            <a:ext cx="2739869" cy="7999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5" name="Text Placeholder 37">
            <a:extLst>
              <a:ext uri="{FF2B5EF4-FFF2-40B4-BE49-F238E27FC236}">
                <a16:creationId xmlns:a16="http://schemas.microsoft.com/office/drawing/2014/main" id="{E94D53EB-7644-3D44-B32F-C27BCD015B5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03557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1" name="Text Placeholder 37">
            <a:extLst>
              <a:ext uri="{FF2B5EF4-FFF2-40B4-BE49-F238E27FC236}">
                <a16:creationId xmlns:a16="http://schemas.microsoft.com/office/drawing/2014/main" id="{BE9D1EF8-32CC-1B4A-B637-F5A6AA72853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58860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accent5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AAFD34BB-6CA7-A543-B70E-8BAB9ABBAF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533798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A39D7ED1-60FB-1248-9558-2209C8F2625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3139" y="3508194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D6BD319F-BE04-EA49-9D4B-6229241AC8D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158494" y="3499809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887253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peaker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33"/>
          <p:cNvSpPr>
            <a:spLocks noGrp="1"/>
          </p:cNvSpPr>
          <p:nvPr>
            <p:ph type="pic" sz="quarter" idx="28" hasCustomPrompt="1"/>
          </p:nvPr>
        </p:nvSpPr>
        <p:spPr>
          <a:xfrm>
            <a:off x="0" y="1013552"/>
            <a:ext cx="3048000" cy="2415447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4" name="Picture Placeholder 33"/>
          <p:cNvSpPr>
            <a:spLocks noGrp="1"/>
          </p:cNvSpPr>
          <p:nvPr>
            <p:ph type="pic" sz="quarter" idx="40" hasCustomPrompt="1"/>
          </p:nvPr>
        </p:nvSpPr>
        <p:spPr>
          <a:xfrm>
            <a:off x="3045341" y="1013552"/>
            <a:ext cx="3048000" cy="2415447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6" name="Picture Placeholder 33"/>
          <p:cNvSpPr>
            <a:spLocks noGrp="1"/>
          </p:cNvSpPr>
          <p:nvPr>
            <p:ph type="pic" sz="quarter" idx="41" hasCustomPrompt="1"/>
          </p:nvPr>
        </p:nvSpPr>
        <p:spPr>
          <a:xfrm>
            <a:off x="6094894" y="1013552"/>
            <a:ext cx="3048000" cy="2415448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27" name="Picture Placeholder 33"/>
          <p:cNvSpPr>
            <a:spLocks noGrp="1"/>
          </p:cNvSpPr>
          <p:nvPr>
            <p:ph type="pic" sz="quarter" idx="42" hasCustomPrompt="1"/>
          </p:nvPr>
        </p:nvSpPr>
        <p:spPr>
          <a:xfrm>
            <a:off x="9139592" y="1013549"/>
            <a:ext cx="3048000" cy="2415449"/>
          </a:xfrm>
          <a:prstGeom prst="rect">
            <a:avLst/>
          </a:prstGeom>
          <a:ln w="12700"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3"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[Insert Photo Here]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6" hasCustomPrompt="1"/>
          </p:nvPr>
        </p:nvSpPr>
        <p:spPr>
          <a:xfrm>
            <a:off x="675270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47" hasCustomPrompt="1"/>
          </p:nvPr>
        </p:nvSpPr>
        <p:spPr>
          <a:xfrm>
            <a:off x="3603991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quarter" idx="48" hasCustomPrompt="1"/>
          </p:nvPr>
        </p:nvSpPr>
        <p:spPr>
          <a:xfrm>
            <a:off x="6558860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49" hasCustomPrompt="1"/>
          </p:nvPr>
        </p:nvSpPr>
        <p:spPr>
          <a:xfrm>
            <a:off x="9538402" y="4902061"/>
            <a:ext cx="1993900" cy="783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33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19" name="Text Placeholder 37">
            <a:extLst>
              <a:ext uri="{FF2B5EF4-FFF2-40B4-BE49-F238E27FC236}">
                <a16:creationId xmlns:a16="http://schemas.microsoft.com/office/drawing/2014/main" id="{D5260E8E-E903-D141-967A-82487FCAEF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269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5" name="Text Placeholder 37">
            <a:extLst>
              <a:ext uri="{FF2B5EF4-FFF2-40B4-BE49-F238E27FC236}">
                <a16:creationId xmlns:a16="http://schemas.microsoft.com/office/drawing/2014/main" id="{F5612612-3B0E-5B42-A03E-8A638C382DA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03557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1" name="Text Placeholder 37">
            <a:extLst>
              <a:ext uri="{FF2B5EF4-FFF2-40B4-BE49-F238E27FC236}">
                <a16:creationId xmlns:a16="http://schemas.microsoft.com/office/drawing/2014/main" id="{289D9F02-5861-014B-B9FB-62E01B8C9BC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58860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B270B79E-9403-714D-ACF4-58E03FC539B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533798" y="4236201"/>
            <a:ext cx="1994768" cy="6658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600" b="1" i="0">
                <a:solidFill>
                  <a:schemeClr val="tx1"/>
                </a:solidFill>
                <a:latin typeface="Montserrat SemiBold" pitchFamily="2" charset="77"/>
                <a:cs typeface="Montserrat SemiBold" pitchFamily="2" charset="77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7FF2653D-A115-7B40-83F3-AA05D11718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966" y="3508194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3481EF43-AC84-714F-9DCE-028697D4036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6312" y="3491424"/>
            <a:ext cx="2739869" cy="7999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7209A0AF-1FD0-314B-B0D0-AF5B33BCBF8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3139" y="3508194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926183E7-CBF8-2C4D-95BB-0F1128A8AF3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158494" y="3499809"/>
            <a:ext cx="2745376" cy="7831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="1" i="0" cap="all" baseline="0">
                <a:solidFill>
                  <a:srgbClr val="0BA5A6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664968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CA96-734D-704D-A9CA-6E41CCE5D0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218" y="1244457"/>
            <a:ext cx="11476182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cap="all" baseline="0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37949C-F84E-0942-9DCB-FD1FE5FE1D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218" y="2581131"/>
            <a:ext cx="11565081" cy="328627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1pPr>
            <a:lvl2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2pPr>
            <a:lvl3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3pPr>
            <a:lvl4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4pPr>
            <a:lvl5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039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20C286-580B-F54B-9F7E-C929BDB30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218" y="1244457"/>
            <a:ext cx="11552382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cap="all" baseline="0">
                <a:solidFill>
                  <a:schemeClr val="accent1"/>
                </a:solidFill>
                <a:latin typeface="Montserrat" pitchFamily="2" charset="77"/>
                <a:cs typeface="Montserrat" pitchFamily="2" charset="77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E52AA-E205-984E-BC9E-204D3C98F1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218" y="2581131"/>
            <a:ext cx="11552381" cy="334977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1pPr>
            <a:lvl2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2pPr>
            <a:lvl3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3pPr>
            <a:lvl4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4pPr>
            <a:lvl5pPr>
              <a:defRPr sz="2400" b="0" i="0">
                <a:ln>
                  <a:solidFill>
                    <a:schemeClr val="accent5"/>
                  </a:solidFill>
                </a:ln>
                <a:solidFill>
                  <a:schemeClr val="tx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805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04527" y="1141988"/>
            <a:ext cx="5524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600" b="1" i="0" cap="all" baseline="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Thank you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39621C-BD24-4945-8344-1C676BE869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826" y="3225305"/>
            <a:ext cx="6491574" cy="185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sz="1800">
                <a:solidFill>
                  <a:schemeClr val="bg1"/>
                </a:solidFill>
                <a:latin typeface="Libre Franklin" pitchFamily="2" charset="77"/>
              </a:defRPr>
            </a:lvl2pPr>
            <a:lvl3pPr>
              <a:defRPr sz="1800">
                <a:solidFill>
                  <a:schemeClr val="bg1"/>
                </a:solidFill>
                <a:latin typeface="Libre Franklin" pitchFamily="2" charset="77"/>
              </a:defRPr>
            </a:lvl3pPr>
            <a:lvl4pPr>
              <a:defRPr sz="1800">
                <a:solidFill>
                  <a:schemeClr val="bg1"/>
                </a:solidFill>
                <a:latin typeface="Libre Franklin" pitchFamily="2" charset="77"/>
              </a:defRPr>
            </a:lvl4pPr>
            <a:lvl5pPr>
              <a:defRPr sz="1800">
                <a:solidFill>
                  <a:schemeClr val="bg1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n-US" dirty="0"/>
              <a:t>Closing sentence or contact information goes here.</a:t>
            </a:r>
          </a:p>
        </p:txBody>
      </p:sp>
      <p:pic>
        <p:nvPicPr>
          <p:cNvPr id="2" name="Picture 1" descr="A picture containing sunset, outdoor, water&#10;&#10;Description automatically generated">
            <a:extLst>
              <a:ext uri="{FF2B5EF4-FFF2-40B4-BE49-F238E27FC236}">
                <a16:creationId xmlns:a16="http://schemas.microsoft.com/office/drawing/2014/main" id="{1925EC2A-2F58-CD30-33BE-07FD9FFF7E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27" y="2513080"/>
            <a:ext cx="1339850" cy="1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5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41AD7A-2675-4841-BADF-3F57548C418B}"/>
              </a:ext>
            </a:extLst>
          </p:cNvPr>
          <p:cNvSpPr txBox="1"/>
          <p:nvPr userDrawn="1"/>
        </p:nvSpPr>
        <p:spPr>
          <a:xfrm>
            <a:off x="341027" y="1952704"/>
            <a:ext cx="5524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600" b="1" i="0" cap="all" baseline="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Thank you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B214845-27FE-F048-9C6B-A6B9C47415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347" y="3760787"/>
            <a:ext cx="5119687" cy="18510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sz="1800">
                <a:solidFill>
                  <a:schemeClr val="bg1"/>
                </a:solidFill>
                <a:latin typeface="Libre Franklin" pitchFamily="2" charset="77"/>
              </a:defRPr>
            </a:lvl2pPr>
            <a:lvl3pPr>
              <a:defRPr sz="1800">
                <a:solidFill>
                  <a:schemeClr val="bg1"/>
                </a:solidFill>
                <a:latin typeface="Libre Franklin" pitchFamily="2" charset="77"/>
              </a:defRPr>
            </a:lvl3pPr>
            <a:lvl4pPr>
              <a:defRPr sz="1800">
                <a:solidFill>
                  <a:schemeClr val="bg1"/>
                </a:solidFill>
                <a:latin typeface="Libre Franklin" pitchFamily="2" charset="77"/>
              </a:defRPr>
            </a:lvl4pPr>
            <a:lvl5pPr>
              <a:defRPr sz="1800">
                <a:solidFill>
                  <a:schemeClr val="bg1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n-US" dirty="0"/>
              <a:t>Closing sentence or contact information goes here.</a:t>
            </a:r>
          </a:p>
        </p:txBody>
      </p:sp>
      <p:pic>
        <p:nvPicPr>
          <p:cNvPr id="3" name="Picture 2" descr="A picture containing sunset, outdoor, water&#10;&#10;Description automatically generated">
            <a:extLst>
              <a:ext uri="{FF2B5EF4-FFF2-40B4-BE49-F238E27FC236}">
                <a16:creationId xmlns:a16="http://schemas.microsoft.com/office/drawing/2014/main" id="{342C21DE-E865-D1A0-209D-134330420C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65" y="3216640"/>
            <a:ext cx="1339850" cy="1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64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onso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F21BA5E8-12C1-EB7E-3B4A-39F03242C08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53253" y="3429275"/>
            <a:ext cx="4102100" cy="149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9A581-85F8-4393-CDDA-A4A0070BD389}"/>
              </a:ext>
            </a:extLst>
          </p:cNvPr>
          <p:cNvSpPr txBox="1"/>
          <p:nvPr userDrawn="1"/>
        </p:nvSpPr>
        <p:spPr>
          <a:xfrm>
            <a:off x="1239439" y="2619551"/>
            <a:ext cx="469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spc="40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TO OUR SPONSORS!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11FC6A-272F-23F7-0A19-89703B0178E0}"/>
              </a:ext>
            </a:extLst>
          </p:cNvPr>
          <p:cNvSpPr txBox="1"/>
          <p:nvPr userDrawn="1"/>
        </p:nvSpPr>
        <p:spPr>
          <a:xfrm>
            <a:off x="867540" y="311227"/>
            <a:ext cx="5524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0" cap="all" baseline="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50378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onso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 hasCustomPrompt="1"/>
          </p:nvPr>
        </p:nvSpPr>
        <p:spPr>
          <a:xfrm>
            <a:off x="918253" y="4442872"/>
            <a:ext cx="4102100" cy="149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[Company Logo Here]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053677-F40F-5243-88AC-3FC8AA191B7B}"/>
              </a:ext>
            </a:extLst>
          </p:cNvPr>
          <p:cNvSpPr txBox="1"/>
          <p:nvPr userDrawn="1"/>
        </p:nvSpPr>
        <p:spPr>
          <a:xfrm>
            <a:off x="579039" y="3254551"/>
            <a:ext cx="469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spc="40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TO OUR SPONSORS!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4C3D08-7F52-B848-8B5B-5390EECAEA33}"/>
              </a:ext>
            </a:extLst>
          </p:cNvPr>
          <p:cNvSpPr txBox="1"/>
          <p:nvPr userDrawn="1"/>
        </p:nvSpPr>
        <p:spPr>
          <a:xfrm>
            <a:off x="207140" y="946227"/>
            <a:ext cx="5524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0" cap="all" baseline="0" dirty="0">
                <a:solidFill>
                  <a:schemeClr val="bg1"/>
                </a:solidFill>
                <a:latin typeface="Montserrat" pitchFamily="2" charset="77"/>
                <a:cs typeface="Myriad Pro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1045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71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Emily.m.Gargulinski@nasa.gov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886AC9-C466-ED45-9122-0036B99C0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620" y="3807242"/>
            <a:ext cx="5859379" cy="1355802"/>
          </a:xfrm>
        </p:spPr>
        <p:txBody>
          <a:bodyPr/>
          <a:lstStyle/>
          <a:p>
            <a:r>
              <a:rPr lang="en-US" dirty="0"/>
              <a:t>Emily Gargulinski, Elizabeth Wiggins, Amber Soja, Noam Rosenthal, </a:t>
            </a:r>
          </a:p>
          <a:p>
            <a:r>
              <a:rPr lang="en-US" dirty="0"/>
              <a:t>Yaling Liu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D1FAE2-5078-E94B-94F9-74980902A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21" y="178848"/>
            <a:ext cx="5732090" cy="4189952"/>
          </a:xfrm>
        </p:spPr>
        <p:txBody>
          <a:bodyPr/>
          <a:lstStyle/>
          <a:p>
            <a:r>
              <a:rPr lang="en-US" sz="4400" dirty="0"/>
              <a:t>Creating IR-verified Gridded Fire Burn Maps using Public NASA and Satellite Data</a:t>
            </a:r>
          </a:p>
        </p:txBody>
      </p:sp>
      <p:pic>
        <p:nvPicPr>
          <p:cNvPr id="4" name="Picture 6" descr="National Institute of Aerospace | Non-Profit Research ...">
            <a:extLst>
              <a:ext uri="{FF2B5EF4-FFF2-40B4-BE49-F238E27FC236}">
                <a16:creationId xmlns:a16="http://schemas.microsoft.com/office/drawing/2014/main" id="{8BC28AA3-4E6E-AE7F-2C06-83A9FF55B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2"/>
          <a:stretch/>
        </p:blipFill>
        <p:spPr bwMode="auto">
          <a:xfrm>
            <a:off x="1968500" y="5294913"/>
            <a:ext cx="1536700" cy="14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nasa logo">
            <a:extLst>
              <a:ext uri="{FF2B5EF4-FFF2-40B4-BE49-F238E27FC236}">
                <a16:creationId xmlns:a16="http://schemas.microsoft.com/office/drawing/2014/main" id="{D607CBFB-AEB1-AA52-109E-FC64248B8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31" b="91538" l="8387" r="90323">
                        <a14:foregroundMark x1="43226" y1="9231" x2="43226" y2="9231"/>
                        <a14:foregroundMark x1="41290" y1="48462" x2="41290" y2="50769"/>
                        <a14:foregroundMark x1="13548" y1="38462" x2="41935" y2="70769"/>
                        <a14:foregroundMark x1="41935" y1="70769" x2="72903" y2="56154"/>
                        <a14:foregroundMark x1="72903" y1="56154" x2="38065" y2="30000"/>
                        <a14:foregroundMark x1="38065" y1="30000" x2="15484" y2="36923"/>
                        <a14:foregroundMark x1="15484" y1="36923" x2="14194" y2="41538"/>
                        <a14:foregroundMark x1="50323" y1="46154" x2="50323" y2="46154"/>
                        <a14:foregroundMark x1="55484" y1="50769" x2="55484" y2="50769"/>
                        <a14:foregroundMark x1="57419" y1="56923" x2="57419" y2="56923"/>
                        <a14:foregroundMark x1="56129" y1="56923" x2="56129" y2="56923"/>
                        <a14:foregroundMark x1="69677" y1="50769" x2="71613" y2="52308"/>
                        <a14:foregroundMark x1="75484" y1="53077" x2="75484" y2="53077"/>
                        <a14:foregroundMark x1="90323" y1="14615" x2="90323" y2="14615"/>
                        <a14:foregroundMark x1="40000" y1="91538" x2="40000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7000"/>
            <a:ext cx="19685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alancing Risk in a Changing Climate.">
            <a:extLst>
              <a:ext uri="{FF2B5EF4-FFF2-40B4-BE49-F238E27FC236}">
                <a16:creationId xmlns:a16="http://schemas.microsoft.com/office/drawing/2014/main" id="{CACE405F-1893-D35B-38D1-2538AE5A1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316" y="5734704"/>
            <a:ext cx="2361395" cy="59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25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8EE-6CFB-BB4D-BC16-B8AFA9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4475"/>
            <a:ext cx="4953000" cy="1143000"/>
          </a:xfrm>
        </p:spPr>
        <p:txBody>
          <a:bodyPr>
            <a:noAutofit/>
          </a:bodyPr>
          <a:lstStyle/>
          <a:p>
            <a:r>
              <a:rPr lang="en-US" sz="3200" dirty="0"/>
              <a:t>Satellite use for burned area grids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1A637-66AF-8148-9D7C-D8CF8B91B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2" y="2372306"/>
            <a:ext cx="4697210" cy="4337043"/>
          </a:xfrm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Wildland fire is a natural and integral force on our landscapes and when uncontained, can devastate communities, threaten our health, and result in substantial economic losses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Between 2017 - 2021 wildfire insurance claims increased more than $50B.</a:t>
            </a:r>
          </a:p>
          <a:p>
            <a:pPr marL="609585" lvl="1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1800" dirty="0">
                <a:solidFill>
                  <a:srgbClr val="000000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Verification of property loss is needed for </a:t>
            </a:r>
            <a:r>
              <a:rPr lang="en-US" sz="1800" dirty="0">
                <a:solidFill>
                  <a:srgbClr val="000000"/>
                </a:solidFill>
              </a:rPr>
              <a:t>affected homeowners</a:t>
            </a:r>
            <a:r>
              <a:rPr lang="en-US" sz="1800" dirty="0">
                <a:solidFill>
                  <a:srgbClr val="000000"/>
                </a:solidFill>
                <a:latin typeface="Montserrat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receive 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payouts, allowing them to rebuild their lives</a:t>
            </a:r>
            <a:endParaRPr lang="en-US" sz="1800" dirty="0">
              <a:solidFill>
                <a:srgbClr val="000000"/>
              </a:solidFill>
              <a:effectLst/>
              <a:latin typeface="Montserrat" panose="000005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8370BF-3F88-ADC8-3924-E02AD2817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4000"/>
                    </a14:imgEffect>
                    <a14:imgEffect>
                      <a14:brightnessContrast brigh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67" y="1727433"/>
            <a:ext cx="7125732" cy="4294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6F22F9-6743-4D54-21C0-D46C4552B577}"/>
              </a:ext>
            </a:extLst>
          </p:cNvPr>
          <p:cNvSpPr txBox="1"/>
          <p:nvPr/>
        </p:nvSpPr>
        <p:spPr>
          <a:xfrm>
            <a:off x="4824211" y="1079644"/>
            <a:ext cx="2109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Pre-fire: 11/06/2018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6C82A2-5F23-9CFB-C8F4-E77A25F27416}"/>
              </a:ext>
            </a:extLst>
          </p:cNvPr>
          <p:cNvSpPr txBox="1"/>
          <p:nvPr/>
        </p:nvSpPr>
        <p:spPr>
          <a:xfrm>
            <a:off x="8928090" y="1079644"/>
            <a:ext cx="2203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Post-fire: 12/06/2018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E091ED-FB4D-EF6C-28DA-742DAF529207}"/>
              </a:ext>
            </a:extLst>
          </p:cNvPr>
          <p:cNvSpPr txBox="1"/>
          <p:nvPr/>
        </p:nvSpPr>
        <p:spPr>
          <a:xfrm>
            <a:off x="4824211" y="6153723"/>
            <a:ext cx="736778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 dirty="0"/>
              <a:t>Camp Fire, CA (2018): Homes leveled by the Camp Fire line in the </a:t>
            </a:r>
            <a:r>
              <a:rPr lang="en-US" sz="1600" i="1" dirty="0" err="1"/>
              <a:t>Rodgewood</a:t>
            </a:r>
            <a:r>
              <a:rPr lang="en-US" sz="1600" i="1" dirty="0"/>
              <a:t> Mobile Home Retirement community in Paradise, CA.</a:t>
            </a:r>
          </a:p>
        </p:txBody>
      </p:sp>
    </p:spTree>
    <p:extLst>
      <p:ext uri="{BB962C8B-B14F-4D97-AF65-F5344CB8AC3E}">
        <p14:creationId xmlns:p14="http://schemas.microsoft.com/office/powerpoint/2010/main" val="232666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8EE-6CFB-BB4D-BC16-B8AFA9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5880"/>
            <a:ext cx="11552382" cy="1143000"/>
          </a:xfrm>
        </p:spPr>
        <p:txBody>
          <a:bodyPr>
            <a:normAutofit/>
          </a:bodyPr>
          <a:lstStyle/>
          <a:p>
            <a:r>
              <a:rPr lang="en-US" sz="4000" dirty="0"/>
              <a:t>Burned Area Product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1A637-66AF-8148-9D7C-D8CF8B91B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476" y="1754114"/>
            <a:ext cx="4114224" cy="4913385"/>
          </a:xfrm>
        </p:spPr>
        <p:txBody>
          <a:bodyPr/>
          <a:lstStyle/>
          <a:p>
            <a:r>
              <a:rPr lang="en-US" sz="2000" dirty="0"/>
              <a:t>A fire is considered out or has diminished greatly according to SIT-209 reports</a:t>
            </a:r>
          </a:p>
          <a:p>
            <a:r>
              <a:rPr lang="en-US" sz="2000" dirty="0"/>
              <a:t>Buffer VIIRS fire detections to 375m </a:t>
            </a:r>
          </a:p>
          <a:p>
            <a:r>
              <a:rPr lang="en-US" sz="2000" dirty="0"/>
              <a:t>Combine with </a:t>
            </a:r>
            <a:r>
              <a:rPr lang="en-US" sz="2000" dirty="0" err="1"/>
              <a:t>RdNBR</a:t>
            </a:r>
            <a:r>
              <a:rPr lang="en-US" sz="2000" dirty="0"/>
              <a:t> layer, keeping areas that signify burn</a:t>
            </a:r>
            <a:endParaRPr lang="en-US" dirty="0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17C6292B-478B-40E7-2B2A-62443D0BD7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8" t="51064" r="-16208" b="24366"/>
          <a:stretch/>
        </p:blipFill>
        <p:spPr>
          <a:xfrm>
            <a:off x="6819900" y="4256016"/>
            <a:ext cx="5282624" cy="2539999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D2F26976-77E3-ED09-B76F-283719C815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59" b="48568"/>
          <a:stretch/>
        </p:blipFill>
        <p:spPr>
          <a:xfrm>
            <a:off x="4203700" y="1828514"/>
            <a:ext cx="7988300" cy="24473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AB8DF3-C469-C1EF-47D9-430279D590BD}"/>
              </a:ext>
            </a:extLst>
          </p:cNvPr>
          <p:cNvSpPr txBox="1"/>
          <p:nvPr/>
        </p:nvSpPr>
        <p:spPr>
          <a:xfrm>
            <a:off x="0" y="4748937"/>
            <a:ext cx="6730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rgbClr val="244F69"/>
                  </a:solidFill>
                </a:ln>
                <a:solidFill>
                  <a:srgbClr val="244F69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t>Remove water and ice features</a:t>
            </a:r>
          </a:p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rgbClr val="244F69"/>
                  </a:solidFill>
                </a:ln>
                <a:solidFill>
                  <a:srgbClr val="244F69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t>Keep burn area touching or within official burned area National Interagency Fire Center (NIFC) perimeters</a:t>
            </a:r>
          </a:p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244F69"/>
                </a:solidFill>
              </a:ln>
              <a:solidFill>
                <a:srgbClr val="244F69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94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8EE-6CFB-BB4D-BC16-B8AFA9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090941"/>
            <a:ext cx="7269158" cy="1143000"/>
          </a:xfrm>
        </p:spPr>
        <p:txBody>
          <a:bodyPr>
            <a:noAutofit/>
          </a:bodyPr>
          <a:lstStyle/>
          <a:p>
            <a:r>
              <a:rPr lang="en-US" sz="2800" b="1" dirty="0">
                <a:effectLst/>
                <a:ea typeface="Calibri" panose="020F0502020204030204" pitchFamily="34" charset="0"/>
              </a:rPr>
              <a:t>Relative Difference Normalized Burn Ratio Index (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RdNBR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)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1A637-66AF-8148-9D7C-D8CF8B91B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9" y="2329985"/>
            <a:ext cx="6367311" cy="41275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/>
              <a:t>Sentinel-2 (20-m) Pre- and Post- fire scenes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Relative </a:t>
            </a:r>
            <a:r>
              <a:rPr lang="en-US" sz="2400" dirty="0" err="1"/>
              <a:t>dNBR</a:t>
            </a:r>
            <a:r>
              <a:rPr lang="en-US" sz="2400" dirty="0"/>
              <a:t> index used to provide a more consistent definition of severity between landscapes and allow for higher accuracies in high severity burn in heterogeneous landscapes.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High and moderate burn </a:t>
            </a:r>
            <a:r>
              <a:rPr lang="en-US" dirty="0"/>
              <a:t>areas or areas marked as  low </a:t>
            </a:r>
            <a:r>
              <a:rPr lang="en-US" i="1" dirty="0"/>
              <a:t>with</a:t>
            </a:r>
            <a:r>
              <a:rPr lang="en-US" dirty="0"/>
              <a:t> VIIRS detection are </a:t>
            </a:r>
            <a:r>
              <a:rPr lang="en-US" sz="2400" dirty="0"/>
              <a:t>marked as “burned”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2BC6F6-3423-3ECD-6069-50613C8D9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791996"/>
              </p:ext>
            </p:extLst>
          </p:nvPr>
        </p:nvGraphicFramePr>
        <p:xfrm>
          <a:off x="6474052" y="4895385"/>
          <a:ext cx="5565548" cy="1562100"/>
        </p:xfrm>
        <a:graphic>
          <a:graphicData uri="http://schemas.openxmlformats.org/drawingml/2006/table">
            <a:tbl>
              <a:tblPr/>
              <a:tblGrid>
                <a:gridCol w="3697392">
                  <a:extLst>
                    <a:ext uri="{9D8B030D-6E8A-4147-A177-3AD203B41FA5}">
                      <a16:colId xmlns:a16="http://schemas.microsoft.com/office/drawing/2014/main" val="1425996469"/>
                    </a:ext>
                  </a:extLst>
                </a:gridCol>
                <a:gridCol w="1868156">
                  <a:extLst>
                    <a:ext uri="{9D8B030D-6E8A-4147-A177-3AD203B41FA5}">
                      <a16:colId xmlns:a16="http://schemas.microsoft.com/office/drawing/2014/main" val="214632270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Severity Category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RdNBR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123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Unchanged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8265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69 - 315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1235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Moderate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316 - 640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9815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&gt;=641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55079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EC80B7-C435-1512-0D21-E1B7630E9F9B}"/>
                  </a:ext>
                </a:extLst>
              </p:cNvPr>
              <p:cNvSpPr txBox="1"/>
              <p:nvPr/>
            </p:nvSpPr>
            <p:spPr>
              <a:xfrm>
                <a:off x="6443511" y="3891380"/>
                <a:ext cx="5531834" cy="8464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𝑅𝑑𝑁𝐵𝑅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𝑃𝑟𝑒𝐹𝑖𝑟𝑒𝑁𝐵𝑅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𝑃𝑜𝑠𝑡𝐹𝑖𝑟𝑒𝑁𝐵𝑅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𝑃𝑟𝑒𝐹𝑖𝑟𝑒𝑁𝐵𝑅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/1000</m:t>
                                  </m:r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EC80B7-C435-1512-0D21-E1B7630E9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511" y="3891380"/>
                <a:ext cx="5531834" cy="8464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C606ED-DF4D-E1B7-6961-A88680D6BFAC}"/>
                  </a:ext>
                </a:extLst>
              </p:cNvPr>
              <p:cNvSpPr txBox="1"/>
              <p:nvPr/>
            </p:nvSpPr>
            <p:spPr>
              <a:xfrm>
                <a:off x="7986936" y="2991578"/>
                <a:ext cx="2942985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𝑁𝐵𝑅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𝑆𝑊𝐼𝑅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𝑆𝑊𝐼𝑅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C606ED-DF4D-E1B7-6961-A88680D6B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36" y="2991578"/>
                <a:ext cx="2942985" cy="7000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0EFEF84-1C2F-5992-A3E7-CED2E1DD789A}"/>
              </a:ext>
            </a:extLst>
          </p:cNvPr>
          <p:cNvSpPr txBox="1"/>
          <p:nvPr/>
        </p:nvSpPr>
        <p:spPr>
          <a:xfrm>
            <a:off x="8229600" y="6488668"/>
            <a:ext cx="5720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/>
              <a:t>Miller and </a:t>
            </a:r>
            <a:r>
              <a:rPr lang="en-US" sz="1800" i="1" dirty="0" err="1"/>
              <a:t>Thode</a:t>
            </a:r>
            <a:r>
              <a:rPr lang="en-US" sz="1800" i="1" dirty="0"/>
              <a:t> 2006 </a:t>
            </a:r>
            <a:endParaRPr lang="en-US" i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106F081-C4AA-58C1-82B0-AE7AD980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803" y="249026"/>
            <a:ext cx="4770442" cy="237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5D8796-828E-EBE6-AD71-5E8757A62275}"/>
              </a:ext>
            </a:extLst>
          </p:cNvPr>
          <p:cNvSpPr/>
          <p:nvPr/>
        </p:nvSpPr>
        <p:spPr>
          <a:xfrm rot="16200000">
            <a:off x="8060358" y="1230427"/>
            <a:ext cx="1752582" cy="29004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248F75-9292-27F3-D75C-EC89C8479939}"/>
              </a:ext>
            </a:extLst>
          </p:cNvPr>
          <p:cNvSpPr/>
          <p:nvPr/>
        </p:nvSpPr>
        <p:spPr>
          <a:xfrm rot="16200000">
            <a:off x="10053630" y="1212626"/>
            <a:ext cx="1752582" cy="290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1713F2-71AD-2C0C-0246-C657311B34A1}"/>
              </a:ext>
            </a:extLst>
          </p:cNvPr>
          <p:cNvSpPr txBox="1"/>
          <p:nvPr/>
        </p:nvSpPr>
        <p:spPr>
          <a:xfrm>
            <a:off x="8229600" y="2565022"/>
            <a:ext cx="69977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/>
              <a:t>https://www.fs.fed.us/eng/rsac/baer/barc.html</a:t>
            </a:r>
          </a:p>
        </p:txBody>
      </p:sp>
    </p:spTree>
    <p:extLst>
      <p:ext uri="{BB962C8B-B14F-4D97-AF65-F5344CB8AC3E}">
        <p14:creationId xmlns:p14="http://schemas.microsoft.com/office/powerpoint/2010/main" val="3793110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D492-A8B8-DA5B-0D0F-55BC12F6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27" y="1193799"/>
            <a:ext cx="6413500" cy="990021"/>
          </a:xfrm>
        </p:spPr>
        <p:txBody>
          <a:bodyPr>
            <a:noAutofit/>
          </a:bodyPr>
          <a:lstStyle/>
          <a:p>
            <a:r>
              <a:rPr lang="en-US" sz="2400" dirty="0"/>
              <a:t>Landsat Burn Product and NIROPS IR products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Picture 3" descr="A picture containing map&#10;&#10;Description automatically generated">
            <a:extLst>
              <a:ext uri="{FF2B5EF4-FFF2-40B4-BE49-F238E27FC236}">
                <a16:creationId xmlns:a16="http://schemas.microsoft.com/office/drawing/2014/main" id="{D52FC9F5-74A7-C2EA-B116-203C10958E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"/>
          <a:stretch/>
        </p:blipFill>
        <p:spPr>
          <a:xfrm>
            <a:off x="6603052" y="167751"/>
            <a:ext cx="5471177" cy="3349444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41A4B055-828A-1239-E39F-8F801855E6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2" t="50048" r="49809" b="-627"/>
          <a:stretch/>
        </p:blipFill>
        <p:spPr>
          <a:xfrm>
            <a:off x="6534945" y="3491344"/>
            <a:ext cx="5479255" cy="33494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7D90E-DF44-4CF9-8D6C-459AB81C9373}"/>
              </a:ext>
            </a:extLst>
          </p:cNvPr>
          <p:cNvSpPr txBox="1"/>
          <p:nvPr/>
        </p:nvSpPr>
        <p:spPr>
          <a:xfrm>
            <a:off x="6690176" y="244402"/>
            <a:ext cx="135984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NIROPS IR polygons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8C0571-DD9A-9551-2836-EDD945192FF9}"/>
              </a:ext>
            </a:extLst>
          </p:cNvPr>
          <p:cNvSpPr txBox="1"/>
          <p:nvPr/>
        </p:nvSpPr>
        <p:spPr>
          <a:xfrm>
            <a:off x="6690176" y="3542595"/>
            <a:ext cx="1729924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Landsat Burn Classification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A8F635-B9DB-DA72-2CED-CDCD10C11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882087"/>
              </p:ext>
            </p:extLst>
          </p:nvPr>
        </p:nvGraphicFramePr>
        <p:xfrm>
          <a:off x="79237" y="1743292"/>
          <a:ext cx="6510680" cy="4605282"/>
        </p:xfrm>
        <a:graphic>
          <a:graphicData uri="http://schemas.openxmlformats.org/drawingml/2006/table">
            <a:tbl>
              <a:tblPr/>
              <a:tblGrid>
                <a:gridCol w="1302136">
                  <a:extLst>
                    <a:ext uri="{9D8B030D-6E8A-4147-A177-3AD203B41FA5}">
                      <a16:colId xmlns:a16="http://schemas.microsoft.com/office/drawing/2014/main" val="1595690003"/>
                    </a:ext>
                  </a:extLst>
                </a:gridCol>
                <a:gridCol w="1302136">
                  <a:extLst>
                    <a:ext uri="{9D8B030D-6E8A-4147-A177-3AD203B41FA5}">
                      <a16:colId xmlns:a16="http://schemas.microsoft.com/office/drawing/2014/main" val="1629365864"/>
                    </a:ext>
                  </a:extLst>
                </a:gridCol>
                <a:gridCol w="1302136">
                  <a:extLst>
                    <a:ext uri="{9D8B030D-6E8A-4147-A177-3AD203B41FA5}">
                      <a16:colId xmlns:a16="http://schemas.microsoft.com/office/drawing/2014/main" val="1595196724"/>
                    </a:ext>
                  </a:extLst>
                </a:gridCol>
                <a:gridCol w="1302136">
                  <a:extLst>
                    <a:ext uri="{9D8B030D-6E8A-4147-A177-3AD203B41FA5}">
                      <a16:colId xmlns:a16="http://schemas.microsoft.com/office/drawing/2014/main" val="687342017"/>
                    </a:ext>
                  </a:extLst>
                </a:gridCol>
                <a:gridCol w="1302136">
                  <a:extLst>
                    <a:ext uri="{9D8B030D-6E8A-4147-A177-3AD203B41FA5}">
                      <a16:colId xmlns:a16="http://schemas.microsoft.com/office/drawing/2014/main" val="4135527334"/>
                    </a:ext>
                  </a:extLst>
                </a:gridCol>
              </a:tblGrid>
              <a:tr h="350421"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4" marR="6784" marT="67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4" marR="6784" marT="67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611064"/>
                  </a:ext>
                </a:extLst>
              </a:tr>
              <a:tr h="77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Landsat Category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NIROPS Scattered heat only</a:t>
                      </a:r>
                    </a:p>
                  </a:txBody>
                  <a:tcPr marL="6784" marR="6784" marT="67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NIROPS Scattered + Intense heat</a:t>
                      </a:r>
                    </a:p>
                  </a:txBody>
                  <a:tcPr marL="6784" marR="6784" marT="67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NIROPS Intense heat</a:t>
                      </a:r>
                    </a:p>
                  </a:txBody>
                  <a:tcPr marL="6784" marR="6784" marT="67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Burn Product</a:t>
                      </a:r>
                    </a:p>
                  </a:txBody>
                  <a:tcPr marL="6784" marR="6784" marT="678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476777"/>
                  </a:ext>
                </a:extLst>
              </a:tr>
              <a:tr h="35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Unburned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380530"/>
                  </a:ext>
                </a:extLst>
              </a:tr>
              <a:tr h="350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Burned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367014"/>
                  </a:ext>
                </a:extLst>
              </a:tr>
              <a:tr h="350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731446"/>
                  </a:ext>
                </a:extLst>
              </a:tr>
              <a:tr h="350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Snow/Ice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845447"/>
                  </a:ext>
                </a:extLst>
              </a:tr>
              <a:tr h="350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Cloud/Shadow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615919"/>
                  </a:ext>
                </a:extLst>
              </a:tr>
              <a:tr h="350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NoData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286296"/>
                  </a:ext>
                </a:extLst>
              </a:tr>
              <a:tr h="357161"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4" marR="6784" marT="67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Intersection of our burn product and NIROPS IR products</a:t>
                      </a:r>
                    </a:p>
                  </a:txBody>
                  <a:tcPr marL="6784" marR="6784" marT="67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26689"/>
                  </a:ext>
                </a:extLst>
              </a:tr>
              <a:tr h="35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Our Burn Product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4" marR="6784" marT="67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502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852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8EE-6CFB-BB4D-BC16-B8AFA9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09" y="2285856"/>
            <a:ext cx="11552382" cy="1143000"/>
          </a:xfrm>
        </p:spPr>
        <p:txBody>
          <a:bodyPr>
            <a:normAutofit/>
          </a:bodyPr>
          <a:lstStyle/>
          <a:p>
            <a:r>
              <a:rPr lang="en-US" sz="5400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1A637-66AF-8148-9D7C-D8CF8B91B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809" y="3508230"/>
            <a:ext cx="11552381" cy="3349770"/>
          </a:xfrm>
        </p:spPr>
        <p:txBody>
          <a:bodyPr/>
          <a:lstStyle/>
          <a:p>
            <a:r>
              <a:rPr lang="en-US" sz="2800" b="1" dirty="0"/>
              <a:t>Body text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D0AE76-158C-3A2C-8B12-2AFEF4FBC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608" y="2002500"/>
            <a:ext cx="3006570" cy="22974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8E932F-2BCB-6D21-190D-A5C7744DF7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6" r="2410"/>
          <a:stretch/>
        </p:blipFill>
        <p:spPr>
          <a:xfrm>
            <a:off x="3423117" y="1912362"/>
            <a:ext cx="2930205" cy="2351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B44D84-9C97-F0A6-4F64-1A19B3C461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75"/>
          <a:stretch/>
        </p:blipFill>
        <p:spPr>
          <a:xfrm>
            <a:off x="319364" y="1955156"/>
            <a:ext cx="3260918" cy="2476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29A46A-8E94-ECB2-756F-8C1E94051E54}"/>
              </a:ext>
            </a:extLst>
          </p:cNvPr>
          <p:cNvSpPr txBox="1"/>
          <p:nvPr/>
        </p:nvSpPr>
        <p:spPr>
          <a:xfrm>
            <a:off x="114400" y="2039519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Boulin</a:t>
            </a:r>
            <a:r>
              <a:rPr lang="en-US" sz="1400" b="1" dirty="0"/>
              <a:t> Fire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417301-CA03-B9F8-BF62-3FB56AAEE282}"/>
              </a:ext>
            </a:extLst>
          </p:cNvPr>
          <p:cNvSpPr txBox="1"/>
          <p:nvPr/>
        </p:nvSpPr>
        <p:spPr>
          <a:xfrm>
            <a:off x="1474428" y="1743853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One pre/post </a:t>
            </a:r>
            <a:r>
              <a:rPr lang="en-US" sz="1400" b="1" dirty="0" err="1"/>
              <a:t>RdNBR</a:t>
            </a:r>
            <a:endParaRPr lang="en-US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83663E-A352-6F37-535F-10AECEBE4726}"/>
              </a:ext>
            </a:extLst>
          </p:cNvPr>
          <p:cNvSpPr txBox="1"/>
          <p:nvPr/>
        </p:nvSpPr>
        <p:spPr>
          <a:xfrm>
            <a:off x="4407178" y="1710064"/>
            <a:ext cx="1210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Max </a:t>
            </a:r>
            <a:r>
              <a:rPr lang="en-US" sz="1400" b="1" dirty="0" err="1"/>
              <a:t>RdNBR</a:t>
            </a:r>
            <a:endParaRPr 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1C2D4-C16C-2077-E47D-0505B66002EE}"/>
              </a:ext>
            </a:extLst>
          </p:cNvPr>
          <p:cNvSpPr txBox="1"/>
          <p:nvPr/>
        </p:nvSpPr>
        <p:spPr>
          <a:xfrm rot="16200000">
            <a:off x="-558067" y="2946312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Final burn flag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B354C3-942B-673F-08E3-EDB0D5CEC1D8}"/>
              </a:ext>
            </a:extLst>
          </p:cNvPr>
          <p:cNvSpPr txBox="1"/>
          <p:nvPr/>
        </p:nvSpPr>
        <p:spPr>
          <a:xfrm>
            <a:off x="6808669" y="1691910"/>
            <a:ext cx="2169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75</a:t>
            </a:r>
            <a:r>
              <a:rPr lang="en-US" sz="1400" b="1" baseline="30000" dirty="0"/>
              <a:t>th</a:t>
            </a:r>
            <a:r>
              <a:rPr lang="en-US" sz="1400" b="1" dirty="0"/>
              <a:t> Percentile </a:t>
            </a:r>
            <a:r>
              <a:rPr lang="en-US" sz="1400" b="1" dirty="0" err="1"/>
              <a:t>RdNBR</a:t>
            </a:r>
            <a:r>
              <a:rPr lang="en-US" sz="1400" b="1" dirty="0"/>
              <a:t> + &lt;%10 CC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5A39F1-79F7-E435-5B16-9CD86CA04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014" y="4468934"/>
            <a:ext cx="2952521" cy="22923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7DBA66-4F50-B8E7-9689-9D8BD4458439}"/>
              </a:ext>
            </a:extLst>
          </p:cNvPr>
          <p:cNvSpPr txBox="1"/>
          <p:nvPr/>
        </p:nvSpPr>
        <p:spPr>
          <a:xfrm>
            <a:off x="-616" y="4273967"/>
            <a:ext cx="1099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Castle Fire</a:t>
            </a:r>
          </a:p>
          <a:p>
            <a:endParaRPr lang="en-US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0DD927-145E-CBBD-A3D9-48B630A3EFFF}"/>
              </a:ext>
            </a:extLst>
          </p:cNvPr>
          <p:cNvSpPr txBox="1"/>
          <p:nvPr/>
        </p:nvSpPr>
        <p:spPr>
          <a:xfrm rot="16200000">
            <a:off x="-545243" y="5328396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Final burn flag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75EC74E-6FE3-2974-DA36-46794584F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77" y="4580035"/>
            <a:ext cx="2881606" cy="22198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1B6A49-B71A-1BC2-D6F9-C9CEF245D9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4854" y="4512016"/>
            <a:ext cx="2611751" cy="22962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29D07E-FD69-DD6A-9DCF-922D8BB2240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99"/>
          <a:stretch/>
        </p:blipFill>
        <p:spPr>
          <a:xfrm>
            <a:off x="9176188" y="2002500"/>
            <a:ext cx="3006570" cy="24392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412776D-F1A2-96DE-4A12-8B4A72935A66}"/>
              </a:ext>
            </a:extLst>
          </p:cNvPr>
          <p:cNvSpPr txBox="1"/>
          <p:nvPr/>
        </p:nvSpPr>
        <p:spPr>
          <a:xfrm>
            <a:off x="9430573" y="1697364"/>
            <a:ext cx="2497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75</a:t>
            </a:r>
            <a:r>
              <a:rPr lang="en-US" sz="1400" b="1" baseline="30000" dirty="0"/>
              <a:t>th</a:t>
            </a:r>
            <a:r>
              <a:rPr lang="en-US" sz="1400" b="1" dirty="0"/>
              <a:t> Percentile </a:t>
            </a:r>
            <a:r>
              <a:rPr lang="en-US" sz="1400" b="1" dirty="0" err="1"/>
              <a:t>RdNBR</a:t>
            </a:r>
            <a:r>
              <a:rPr lang="en-US" sz="1400" b="1" dirty="0"/>
              <a:t> only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502B9C9-7F2E-7363-DE64-C870353600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3538" y="4441769"/>
            <a:ext cx="2789919" cy="2498884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C789FEF-6144-FC43-8E3B-9970BE59E811}"/>
              </a:ext>
            </a:extLst>
          </p:cNvPr>
          <p:cNvSpPr txBox="1">
            <a:spLocks/>
          </p:cNvSpPr>
          <p:nvPr/>
        </p:nvSpPr>
        <p:spPr>
          <a:xfrm>
            <a:off x="35955" y="796445"/>
            <a:ext cx="11552382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kern="1200" cap="all" baseline="0">
                <a:solidFill>
                  <a:schemeClr val="accent1"/>
                </a:solidFill>
                <a:latin typeface="Montserrat" pitchFamily="2" charset="77"/>
                <a:ea typeface="+mj-ea"/>
                <a:cs typeface="Montserrat" pitchFamily="2" charset="77"/>
              </a:defRPr>
            </a:lvl1pPr>
          </a:lstStyle>
          <a:p>
            <a:r>
              <a:rPr lang="en-US" sz="4000" dirty="0"/>
              <a:t>Methodology Iterations</a:t>
            </a:r>
          </a:p>
        </p:txBody>
      </p:sp>
    </p:spTree>
    <p:extLst>
      <p:ext uri="{BB962C8B-B14F-4D97-AF65-F5344CB8AC3E}">
        <p14:creationId xmlns:p14="http://schemas.microsoft.com/office/powerpoint/2010/main" val="1622325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B5A20E-CC81-156E-B7F3-A3C02C04C700}"/>
              </a:ext>
            </a:extLst>
          </p:cNvPr>
          <p:cNvSpPr txBox="1">
            <a:spLocks/>
          </p:cNvSpPr>
          <p:nvPr/>
        </p:nvSpPr>
        <p:spPr>
          <a:xfrm>
            <a:off x="157486" y="693102"/>
            <a:ext cx="11780513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kern="1200" cap="all" baseline="0">
                <a:solidFill>
                  <a:schemeClr val="accent1"/>
                </a:solidFill>
                <a:latin typeface="Montserrat" pitchFamily="2" charset="77"/>
                <a:ea typeface="+mj-ea"/>
                <a:cs typeface="Montserrat" pitchFamily="2" charset="77"/>
              </a:defRPr>
            </a:lvl1pPr>
          </a:lstStyle>
          <a:p>
            <a:r>
              <a:rPr lang="en-US" sz="3200" dirty="0"/>
              <a:t>Modis ASTER Infrared (</a:t>
            </a:r>
            <a:r>
              <a:rPr lang="en-US" sz="3200" dirty="0" err="1"/>
              <a:t>MASter</a:t>
            </a:r>
            <a:r>
              <a:rPr lang="en-US" sz="3200" dirty="0"/>
              <a:t> IR)  Samples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8EAB5C-941E-5F4F-BD7B-024B3BB31F8C}"/>
              </a:ext>
            </a:extLst>
          </p:cNvPr>
          <p:cNvSpPr txBox="1">
            <a:spLocks/>
          </p:cNvSpPr>
          <p:nvPr/>
        </p:nvSpPr>
        <p:spPr>
          <a:xfrm>
            <a:off x="434339" y="2018665"/>
            <a:ext cx="4980947" cy="435133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verify what we consider burned pixels, we use MASTER IR data flown on the DC-8 during FIREX-AQ 2019 campaign.  </a:t>
            </a:r>
          </a:p>
          <a:p>
            <a:endParaRPr lang="en-US" dirty="0"/>
          </a:p>
          <a:p>
            <a:r>
              <a:rPr lang="en-US" dirty="0"/>
              <a:t>Each point is a MASTER pixel sample that marks a point actively burning when the DC-8 flew over the fire.</a:t>
            </a:r>
          </a:p>
          <a:p>
            <a:endParaRPr lang="en-US" dirty="0"/>
          </a:p>
          <a:p>
            <a:r>
              <a:rPr lang="en-US" dirty="0"/>
              <a:t>We compared all FIREX-AQ wildfires and counted points that match what we call burn and points that did not.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FB633-BE37-411E-FC27-9BF35D485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55"/>
          <a:stretch/>
        </p:blipFill>
        <p:spPr>
          <a:xfrm>
            <a:off x="5595627" y="1712039"/>
            <a:ext cx="6162033" cy="4548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BD8D8A-5396-A34E-228B-01CF63F7FDE5}"/>
              </a:ext>
            </a:extLst>
          </p:cNvPr>
          <p:cNvSpPr txBox="1"/>
          <p:nvPr/>
        </p:nvSpPr>
        <p:spPr>
          <a:xfrm>
            <a:off x="5595627" y="6260068"/>
            <a:ext cx="634237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Williams Flats Fire, 2019: 542,054 MASTER points sampled</a:t>
            </a:r>
          </a:p>
        </p:txBody>
      </p:sp>
    </p:spTree>
    <p:extLst>
      <p:ext uri="{BB962C8B-B14F-4D97-AF65-F5344CB8AC3E}">
        <p14:creationId xmlns:p14="http://schemas.microsoft.com/office/powerpoint/2010/main" val="3926921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7CA7EED-D031-BB6C-B4D3-4EE699D43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055095"/>
              </p:ext>
            </p:extLst>
          </p:nvPr>
        </p:nvGraphicFramePr>
        <p:xfrm>
          <a:off x="565150" y="1079500"/>
          <a:ext cx="11436349" cy="5700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4044556406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302276997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674629848"/>
                    </a:ext>
                  </a:extLst>
                </a:gridCol>
                <a:gridCol w="3195399">
                  <a:extLst>
                    <a:ext uri="{9D8B030D-6E8A-4147-A177-3AD203B41FA5}">
                      <a16:colId xmlns:a16="http://schemas.microsoft.com/office/drawing/2014/main" val="1335493626"/>
                    </a:ext>
                  </a:extLst>
                </a:gridCol>
                <a:gridCol w="2379900">
                  <a:extLst>
                    <a:ext uri="{9D8B030D-6E8A-4147-A177-3AD203B41FA5}">
                      <a16:colId xmlns:a16="http://schemas.microsoft.com/office/drawing/2014/main" val="4087481569"/>
                    </a:ext>
                  </a:extLst>
                </a:gridCol>
              </a:tblGrid>
              <a:tr h="9371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Fire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One Pre/Post Scene </a:t>
                      </a:r>
                      <a:r>
                        <a:rPr lang="en-US" sz="2000" b="1" u="none" strike="noStrike" dirty="0" err="1">
                          <a:effectLst/>
                        </a:rPr>
                        <a:t>RdNBR</a:t>
                      </a:r>
                      <a:r>
                        <a:rPr lang="en-US" sz="2000" b="1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Agreement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MAX </a:t>
                      </a:r>
                      <a:r>
                        <a:rPr lang="en-US" sz="2000" b="1" u="none" strike="noStrike" dirty="0" err="1">
                          <a:effectLst/>
                        </a:rPr>
                        <a:t>RdNBR</a:t>
                      </a:r>
                      <a:r>
                        <a:rPr lang="en-US" sz="2000" b="1" u="none" strike="noStrike" dirty="0">
                          <a:effectLst/>
                        </a:rPr>
                        <a:t> Agreement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75th percentile, &lt;10% CC </a:t>
                      </a:r>
                    </a:p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Agreement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75th percentile Agreement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69153483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Lick Creek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0721451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Snow Creek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4477247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Ridgetop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8978014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Sheridan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6660482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Springs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176929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Sheep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01994669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Saber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4319582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Left Hand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2289995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Boulin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6566807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Castle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83946403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Trumbull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3327574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Horsefly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07771977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Ikes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0005041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North Hills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32369498"/>
                  </a:ext>
                </a:extLst>
              </a:tr>
              <a:tr h="317553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88%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95%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90%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90%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6982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77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0B8E-E8F6-AA27-AD20-C65D3060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E8353-42FC-FF5C-99C1-3C3BEC1D3F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218" y="2265470"/>
            <a:ext cx="5937794" cy="33480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Analysis on false positives</a:t>
            </a:r>
          </a:p>
          <a:p>
            <a:pPr>
              <a:lnSpc>
                <a:spcPct val="150000"/>
              </a:lnSpc>
            </a:pPr>
            <a:r>
              <a:rPr lang="en-US" dirty="0"/>
              <a:t>Incorporate track and scan angle for VIIRS</a:t>
            </a:r>
          </a:p>
          <a:p>
            <a:pPr>
              <a:lnSpc>
                <a:spcPct val="150000"/>
              </a:lnSpc>
            </a:pPr>
            <a:r>
              <a:rPr lang="en-US" dirty="0"/>
              <a:t>Analyze ecosystem sensitivities (rock/bare regions)</a:t>
            </a:r>
          </a:p>
          <a:p>
            <a:pPr>
              <a:lnSpc>
                <a:spcPct val="150000"/>
              </a:lnSpc>
            </a:pPr>
            <a:r>
              <a:rPr lang="en-US" dirty="0"/>
              <a:t>Automate in Google Earth Engine and ArcGIS</a:t>
            </a:r>
          </a:p>
          <a:p>
            <a:endParaRPr lang="en-US" dirty="0"/>
          </a:p>
        </p:txBody>
      </p:sp>
      <p:pic>
        <p:nvPicPr>
          <p:cNvPr id="4" name="Picture 2" descr="image">
            <a:extLst>
              <a:ext uri="{FF2B5EF4-FFF2-40B4-BE49-F238E27FC236}">
                <a16:creationId xmlns:a16="http://schemas.microsoft.com/office/drawing/2014/main" id="{F8DD32EB-EF22-071B-14B0-6BC9904D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30" y="3527843"/>
            <a:ext cx="5106587" cy="33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C70BD1-8368-4516-0025-2ED4C3790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558" y="218626"/>
            <a:ext cx="4728675" cy="3111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7B3F3-6235-8C33-FFBB-0AA883800DFA}"/>
              </a:ext>
            </a:extLst>
          </p:cNvPr>
          <p:cNvSpPr txBox="1"/>
          <p:nvPr/>
        </p:nvSpPr>
        <p:spPr>
          <a:xfrm>
            <a:off x="6611030" y="3330157"/>
            <a:ext cx="4878259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Bare soil and rocky regions often flag as burn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39585-910C-C284-5EBC-1C39A0BAD064}"/>
              </a:ext>
            </a:extLst>
          </p:cNvPr>
          <p:cNvSpPr txBox="1"/>
          <p:nvPr/>
        </p:nvSpPr>
        <p:spPr>
          <a:xfrm>
            <a:off x="6561868" y="6135469"/>
            <a:ext cx="563013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VIIRS fire detections scan and track angle changes detection shape</a:t>
            </a:r>
          </a:p>
        </p:txBody>
      </p:sp>
    </p:spTree>
    <p:extLst>
      <p:ext uri="{BB962C8B-B14F-4D97-AF65-F5344CB8AC3E}">
        <p14:creationId xmlns:p14="http://schemas.microsoft.com/office/powerpoint/2010/main" val="869317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8EE-6CFB-BB4D-BC16-B8AFA92A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1244457"/>
            <a:ext cx="485782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Publicly Available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1A637-66AF-8148-9D7C-D8CF8B91B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218" y="2581130"/>
            <a:ext cx="5168127" cy="4124469"/>
          </a:xfrm>
        </p:spPr>
        <p:txBody>
          <a:bodyPr/>
          <a:lstStyle/>
          <a:p>
            <a:r>
              <a:rPr lang="en-US" dirty="0"/>
              <a:t>Burned area grids for fires will be available online to the public (NASA DAAC)</a:t>
            </a:r>
          </a:p>
          <a:p>
            <a:r>
              <a:rPr lang="en-US" dirty="0"/>
              <a:t>GEE and ArcGIS model made available if users would like to run their own processing</a:t>
            </a:r>
          </a:p>
          <a:p>
            <a:r>
              <a:rPr lang="en-US" dirty="0"/>
              <a:t>Currently targeting fires in CA as test cases, but process would work all over the world.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54BA8-E180-1B42-44EB-3ECC01BC3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931" y="139700"/>
            <a:ext cx="6194569" cy="4398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4A3B0B-086E-068D-91CD-54C14495C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930" y="4452725"/>
            <a:ext cx="6385070" cy="24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88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41EE2E-B5A8-E346-9408-35872CD98E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347" y="4762500"/>
            <a:ext cx="5119687" cy="849312"/>
          </a:xfrm>
        </p:spPr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Emily.m.Gargulinski@nasa.gov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09321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244F69"/>
      </a:dk1>
      <a:lt1>
        <a:srgbClr val="FFFFFF"/>
      </a:lt1>
      <a:dk2>
        <a:srgbClr val="863E98"/>
      </a:dk2>
      <a:lt2>
        <a:srgbClr val="FFFFFF"/>
      </a:lt2>
      <a:accent1>
        <a:srgbClr val="0AA4A6"/>
      </a:accent1>
      <a:accent2>
        <a:srgbClr val="F3D26C"/>
      </a:accent2>
      <a:accent3>
        <a:srgbClr val="863E98"/>
      </a:accent3>
      <a:accent4>
        <a:srgbClr val="0AA4A6"/>
      </a:accent4>
      <a:accent5>
        <a:srgbClr val="244F69"/>
      </a:accent5>
      <a:accent6>
        <a:srgbClr val="0AA4A6"/>
      </a:accent6>
      <a:hlink>
        <a:srgbClr val="863E98"/>
      </a:hlink>
      <a:folHlink>
        <a:srgbClr val="863E98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5A9DAD19986946A9370901672D295F" ma:contentTypeVersion="17" ma:contentTypeDescription="Create a new document." ma:contentTypeScope="" ma:versionID="ab54663b56592d66ff8e2afd2cc4fe89">
  <xsd:schema xmlns:xsd="http://www.w3.org/2001/XMLSchema" xmlns:xs="http://www.w3.org/2001/XMLSchema" xmlns:p="http://schemas.microsoft.com/office/2006/metadata/properties" xmlns:ns2="29a848d6-336d-48f2-bf72-85d45f9f4e98" xmlns:ns3="81e7d3bc-eef1-4cfa-968d-9cc34752038c" targetNamespace="http://schemas.microsoft.com/office/2006/metadata/properties" ma:root="true" ma:fieldsID="ab5a70780707d1ae496c902dd391ff4a" ns2:_="" ns3:_="">
    <xsd:import namespace="29a848d6-336d-48f2-bf72-85d45f9f4e98"/>
    <xsd:import namespace="81e7d3bc-eef1-4cfa-968d-9cc3475203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848d6-336d-48f2-bf72-85d45f9f4e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7e67792-3a68-4062-817b-986e523339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e7d3bc-eef1-4cfa-968d-9cc3475203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2bcc95b-1c11-4c2d-aa26-a3c4659928a6}" ma:internalName="TaxCatchAll" ma:showField="CatchAllData" ma:web="81e7d3bc-eef1-4cfa-968d-9cc3475203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a848d6-336d-48f2-bf72-85d45f9f4e98">
      <Terms xmlns="http://schemas.microsoft.com/office/infopath/2007/PartnerControls"/>
    </lcf76f155ced4ddcb4097134ff3c332f>
    <TaxCatchAll xmlns="81e7d3bc-eef1-4cfa-968d-9cc34752038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ED697E-A8D1-4E38-BF4B-459E919471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a848d6-336d-48f2-bf72-85d45f9f4e98"/>
    <ds:schemaRef ds:uri="81e7d3bc-eef1-4cfa-968d-9cc3475203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AC5E0E-80D7-46F8-869D-9D60BCF3CEAF}">
  <ds:schemaRefs>
    <ds:schemaRef ds:uri="http://schemas.microsoft.com/office/2006/metadata/properties"/>
    <ds:schemaRef ds:uri="http://schemas.microsoft.com/office/infopath/2007/PartnerControls"/>
    <ds:schemaRef ds:uri="29a848d6-336d-48f2-bf72-85d45f9f4e98"/>
    <ds:schemaRef ds:uri="81e7d3bc-eef1-4cfa-968d-9cc34752038c"/>
  </ds:schemaRefs>
</ds:datastoreItem>
</file>

<file path=customXml/itemProps3.xml><?xml version="1.0" encoding="utf-8"?>
<ds:datastoreItem xmlns:ds="http://schemas.openxmlformats.org/officeDocument/2006/customXml" ds:itemID="{0BE9DDBE-0AEB-4E1A-BF49-7003F0B0B60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4339</TotalTime>
  <Words>778</Words>
  <Application>Microsoft Office PowerPoint</Application>
  <PresentationFormat>Widescreen</PresentationFormat>
  <Paragraphs>189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 Math</vt:lpstr>
      <vt:lpstr>Libre Franklin</vt:lpstr>
      <vt:lpstr>Montserrat</vt:lpstr>
      <vt:lpstr>Montserrat Light</vt:lpstr>
      <vt:lpstr>Montserrat SemiBold</vt:lpstr>
      <vt:lpstr>1_Office Theme</vt:lpstr>
      <vt:lpstr>Creating IR-verified Gridded Fire Burn Maps using Public NASA and Satellite Data</vt:lpstr>
      <vt:lpstr>Satellite use for burned area grids</vt:lpstr>
      <vt:lpstr>Burned Area Product Process</vt:lpstr>
      <vt:lpstr>Relative Difference Normalized Burn Ratio Index (RdNBR)</vt:lpstr>
      <vt:lpstr>Landsat Burn Product and NIROPS IR products </vt:lpstr>
      <vt:lpstr>Slide Title</vt:lpstr>
      <vt:lpstr>PowerPoint Presentation</vt:lpstr>
      <vt:lpstr>PowerPoint Presentation</vt:lpstr>
      <vt:lpstr>Future steps</vt:lpstr>
      <vt:lpstr>Publicly Available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Lehmer</dc:creator>
  <cp:lastModifiedBy>Gargulinski, Emily M. (LARC-E303)[NATIONAL INSTITUTE OF AEROSPACE]</cp:lastModifiedBy>
  <cp:revision>2</cp:revision>
  <dcterms:created xsi:type="dcterms:W3CDTF">2023-11-09T18:52:19Z</dcterms:created>
  <dcterms:modified xsi:type="dcterms:W3CDTF">2023-12-07T17:25:12Z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0x010100655A9DAD19986946A9370901672D295F</vt:lpwstr>
  </property>
</Properties>
</file>