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
  </p:notesMasterIdLst>
  <p:handoutMasterIdLst>
    <p:handoutMasterId r:id="rId4"/>
  </p:handoutMasterIdLst>
  <p:sldIdLst>
    <p:sldId id="256" r:id="rId2"/>
  </p:sldIdLst>
  <p:sldSz cx="43891200" cy="32918400"/>
  <p:notesSz cx="7010400" cy="9236075"/>
  <p:defaultTextStyle>
    <a:defPPr>
      <a:defRPr lang="en-GB"/>
    </a:defPPr>
    <a:lvl1pPr algn="l" defTabSz="457200" rtl="0" fontAlgn="base">
      <a:lnSpc>
        <a:spcPct val="154000"/>
      </a:lnSpc>
      <a:spcBef>
        <a:spcPct val="0"/>
      </a:spcBef>
      <a:spcAft>
        <a:spcPct val="0"/>
      </a:spcAft>
      <a:buClr>
        <a:srgbClr val="000000"/>
      </a:buClr>
      <a:buSzPct val="100000"/>
      <a:buFont typeface="Arial" charset="0"/>
      <a:defRPr kern="1200">
        <a:solidFill>
          <a:schemeClr val="bg1"/>
        </a:solidFill>
        <a:latin typeface="Arial" charset="0"/>
        <a:ea typeface="+mn-ea"/>
        <a:cs typeface="+mn-cs"/>
      </a:defRPr>
    </a:lvl1pPr>
    <a:lvl2pPr marL="457200" algn="l" defTabSz="457200" rtl="0" fontAlgn="base">
      <a:lnSpc>
        <a:spcPct val="154000"/>
      </a:lnSpc>
      <a:spcBef>
        <a:spcPct val="0"/>
      </a:spcBef>
      <a:spcAft>
        <a:spcPct val="0"/>
      </a:spcAft>
      <a:buClr>
        <a:srgbClr val="000000"/>
      </a:buClr>
      <a:buSzPct val="100000"/>
      <a:buFont typeface="Arial" charset="0"/>
      <a:defRPr kern="1200">
        <a:solidFill>
          <a:schemeClr val="bg1"/>
        </a:solidFill>
        <a:latin typeface="Arial" charset="0"/>
        <a:ea typeface="+mn-ea"/>
        <a:cs typeface="+mn-cs"/>
      </a:defRPr>
    </a:lvl2pPr>
    <a:lvl3pPr marL="914400" algn="l" defTabSz="457200" rtl="0" fontAlgn="base">
      <a:lnSpc>
        <a:spcPct val="154000"/>
      </a:lnSpc>
      <a:spcBef>
        <a:spcPct val="0"/>
      </a:spcBef>
      <a:spcAft>
        <a:spcPct val="0"/>
      </a:spcAft>
      <a:buClr>
        <a:srgbClr val="000000"/>
      </a:buClr>
      <a:buSzPct val="100000"/>
      <a:buFont typeface="Arial" charset="0"/>
      <a:defRPr kern="1200">
        <a:solidFill>
          <a:schemeClr val="bg1"/>
        </a:solidFill>
        <a:latin typeface="Arial" charset="0"/>
        <a:ea typeface="+mn-ea"/>
        <a:cs typeface="+mn-cs"/>
      </a:defRPr>
    </a:lvl3pPr>
    <a:lvl4pPr marL="1371600" algn="l" defTabSz="457200" rtl="0" fontAlgn="base">
      <a:lnSpc>
        <a:spcPct val="154000"/>
      </a:lnSpc>
      <a:spcBef>
        <a:spcPct val="0"/>
      </a:spcBef>
      <a:spcAft>
        <a:spcPct val="0"/>
      </a:spcAft>
      <a:buClr>
        <a:srgbClr val="000000"/>
      </a:buClr>
      <a:buSzPct val="100000"/>
      <a:buFont typeface="Arial" charset="0"/>
      <a:defRPr kern="1200">
        <a:solidFill>
          <a:schemeClr val="bg1"/>
        </a:solidFill>
        <a:latin typeface="Arial" charset="0"/>
        <a:ea typeface="+mn-ea"/>
        <a:cs typeface="+mn-cs"/>
      </a:defRPr>
    </a:lvl4pPr>
    <a:lvl5pPr marL="1828800" algn="l" defTabSz="457200" rtl="0" fontAlgn="base">
      <a:lnSpc>
        <a:spcPct val="154000"/>
      </a:lnSpc>
      <a:spcBef>
        <a:spcPct val="0"/>
      </a:spcBef>
      <a:spcAft>
        <a:spcPct val="0"/>
      </a:spcAft>
      <a:buClr>
        <a:srgbClr val="000000"/>
      </a:buClr>
      <a:buSzPct val="100000"/>
      <a:buFont typeface="Arial" charset="0"/>
      <a:defRPr kern="1200">
        <a:solidFill>
          <a:schemeClr val="bg1"/>
        </a:solidFill>
        <a:latin typeface="Arial" charset="0"/>
        <a:ea typeface="+mn-ea"/>
        <a:cs typeface="+mn-cs"/>
      </a:defRPr>
    </a:lvl5pPr>
    <a:lvl6pPr marL="2286000" algn="l" defTabSz="914400" rtl="0" eaLnBrk="1" latinLnBrk="0" hangingPunct="1">
      <a:defRPr kern="1200">
        <a:solidFill>
          <a:schemeClr val="bg1"/>
        </a:solidFill>
        <a:latin typeface="Arial" charset="0"/>
        <a:ea typeface="+mn-ea"/>
        <a:cs typeface="+mn-cs"/>
      </a:defRPr>
    </a:lvl6pPr>
    <a:lvl7pPr marL="2743200" algn="l" defTabSz="914400" rtl="0" eaLnBrk="1" latinLnBrk="0" hangingPunct="1">
      <a:defRPr kern="1200">
        <a:solidFill>
          <a:schemeClr val="bg1"/>
        </a:solidFill>
        <a:latin typeface="Arial" charset="0"/>
        <a:ea typeface="+mn-ea"/>
        <a:cs typeface="+mn-cs"/>
      </a:defRPr>
    </a:lvl7pPr>
    <a:lvl8pPr marL="3200400" algn="l" defTabSz="914400" rtl="0" eaLnBrk="1" latinLnBrk="0" hangingPunct="1">
      <a:defRPr kern="1200">
        <a:solidFill>
          <a:schemeClr val="bg1"/>
        </a:solidFill>
        <a:latin typeface="Arial" charset="0"/>
        <a:ea typeface="+mn-ea"/>
        <a:cs typeface="+mn-cs"/>
      </a:defRPr>
    </a:lvl8pPr>
    <a:lvl9pPr marL="3657600" algn="l" defTabSz="914400" rtl="0" eaLnBrk="1" latinLnBrk="0" hangingPunct="1">
      <a:defRPr kern="1200">
        <a:solidFill>
          <a:schemeClr val="bg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613">
          <p15:clr>
            <a:srgbClr val="A4A3A4"/>
          </p15:clr>
        </p15:guide>
        <p15:guide id="2" pos="46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FF"/>
    <a:srgbClr val="FFFFFF"/>
    <a:srgbClr val="70FF29"/>
    <a:srgbClr val="EB4DFF"/>
    <a:srgbClr val="22A3FF"/>
    <a:srgbClr val="FFFF99"/>
    <a:srgbClr val="FFFF00"/>
    <a:srgbClr val="A1F5C9"/>
    <a:srgbClr val="CCFFFF"/>
    <a:srgbClr val="17AF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50000" autoAdjust="0"/>
  </p:normalViewPr>
  <p:slideViewPr>
    <p:cSldViewPr snapToGrid="0">
      <p:cViewPr varScale="1">
        <p:scale>
          <a:sx n="17" d="100"/>
          <a:sy n="17" d="100"/>
        </p:scale>
        <p:origin x="1718" y="110"/>
      </p:cViewPr>
      <p:guideLst>
        <p:guide orient="horz" pos="2160"/>
        <p:guide pos="2880"/>
      </p:guideLst>
    </p:cSldViewPr>
  </p:slideViewPr>
  <p:outlineViewPr>
    <p:cViewPr varScale="1">
      <p:scale>
        <a:sx n="170" d="200"/>
        <a:sy n="170" d="200"/>
      </p:scale>
      <p:origin x="-784" y="-88"/>
    </p:cViewPr>
  </p:outlineViewPr>
  <p:notesTextViewPr>
    <p:cViewPr>
      <p:scale>
        <a:sx n="100" d="100"/>
        <a:sy n="100" d="100"/>
      </p:scale>
      <p:origin x="0" y="0"/>
    </p:cViewPr>
  </p:notesTextViewPr>
  <p:sorterViewPr>
    <p:cViewPr>
      <p:scale>
        <a:sx n="25" d="100"/>
        <a:sy n="25" d="100"/>
      </p:scale>
      <p:origin x="0" y="0"/>
    </p:cViewPr>
  </p:sorterViewPr>
  <p:notesViewPr>
    <p:cSldViewPr snapToGrid="0">
      <p:cViewPr varScale="1">
        <p:scale>
          <a:sx n="59" d="100"/>
          <a:sy n="59" d="100"/>
        </p:scale>
        <p:origin x="-1752" y="-72"/>
      </p:cViewPr>
      <p:guideLst>
        <p:guide orient="horz" pos="613"/>
        <p:guide pos="46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cap="none" spc="0" normalizeH="0" baseline="0">
                <a:solidFill>
                  <a:schemeClr val="dk1">
                    <a:lumMod val="50000"/>
                    <a:lumOff val="50000"/>
                  </a:schemeClr>
                </a:solidFill>
                <a:latin typeface="+mj-lt"/>
                <a:ea typeface="+mj-ea"/>
                <a:cs typeface="+mj-cs"/>
              </a:defRPr>
            </a:pPr>
            <a:r>
              <a:rPr lang="en-US"/>
              <a:t>Response Time of ArcGIS Image Service for GPM Data</a:t>
            </a:r>
          </a:p>
        </c:rich>
      </c:tx>
      <c:overlay val="0"/>
      <c:spPr>
        <a:noFill/>
        <a:ln>
          <a:noFill/>
        </a:ln>
        <a:effectLst/>
      </c:spPr>
      <c:txPr>
        <a:bodyPr rot="0" spcFirstLastPara="1" vertOverflow="ellipsis" vert="horz" wrap="square" anchor="ctr" anchorCtr="1"/>
        <a:lstStyle/>
        <a:p>
          <a:pPr>
            <a:defRPr sz="2400"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barChart>
        <c:barDir val="col"/>
        <c:grouping val="clustered"/>
        <c:varyColors val="0"/>
        <c:ser>
          <c:idx val="0"/>
          <c:order val="0"/>
          <c:tx>
            <c:strRef>
              <c:f>Sheet1!$B$1</c:f>
              <c:strCache>
                <c:ptCount val="1"/>
                <c:pt idx="0">
                  <c:v>Image Service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Sheet1!$A$2:$A$6</c:f>
              <c:strCache>
                <c:ptCount val="5"/>
                <c:pt idx="0">
                  <c:v>WMS GetMap</c:v>
                </c:pt>
                <c:pt idx="1">
                  <c:v>WMS GetMap Repeat Request</c:v>
                </c:pt>
                <c:pt idx="2">
                  <c:v>Export Image</c:v>
                </c:pt>
                <c:pt idx="3">
                  <c:v>Export Image Repeat Request</c:v>
                </c:pt>
                <c:pt idx="4">
                  <c:v>ArcGIS Pro</c:v>
                </c:pt>
              </c:strCache>
            </c:strRef>
          </c:cat>
          <c:val>
            <c:numRef>
              <c:f>Sheet1!$B$2:$B$6</c:f>
              <c:numCache>
                <c:formatCode>General</c:formatCode>
                <c:ptCount val="5"/>
                <c:pt idx="0">
                  <c:v>8.3000000000000007</c:v>
                </c:pt>
                <c:pt idx="1">
                  <c:v>7.7</c:v>
                </c:pt>
                <c:pt idx="2">
                  <c:v>7.8</c:v>
                </c:pt>
                <c:pt idx="3">
                  <c:v>7.6</c:v>
                </c:pt>
                <c:pt idx="4">
                  <c:v>8.8000000000000007</c:v>
                </c:pt>
              </c:numCache>
            </c:numRef>
          </c:val>
          <c:extLst>
            <c:ext xmlns:c16="http://schemas.microsoft.com/office/drawing/2014/chart" uri="{C3380CC4-5D6E-409C-BE32-E72D297353CC}">
              <c16:uniqueId val="{00000000-B96F-7949-A2AD-7D2F653895B4}"/>
            </c:ext>
          </c:extLst>
        </c:ser>
        <c:ser>
          <c:idx val="1"/>
          <c:order val="1"/>
          <c:tx>
            <c:strRef>
              <c:f>Sheet1!$C$1</c:f>
              <c:strCache>
                <c:ptCount val="1"/>
                <c:pt idx="0">
                  <c:v>Image Service with Proxy</c:v>
                </c:pt>
              </c:strCache>
            </c:strRef>
          </c:tx>
          <c:spPr>
            <a:solidFill>
              <a:schemeClr val="accent2">
                <a:lumMod val="20000"/>
                <a:lumOff val="80000"/>
              </a:schemeClr>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dk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Sheet1!$A$2:$A$6</c:f>
              <c:strCache>
                <c:ptCount val="5"/>
                <c:pt idx="0">
                  <c:v>WMS GetMap</c:v>
                </c:pt>
                <c:pt idx="1">
                  <c:v>WMS GetMap Repeat Request</c:v>
                </c:pt>
                <c:pt idx="2">
                  <c:v>Export Image</c:v>
                </c:pt>
                <c:pt idx="3">
                  <c:v>Export Image Repeat Request</c:v>
                </c:pt>
                <c:pt idx="4">
                  <c:v>ArcGIS Pro</c:v>
                </c:pt>
              </c:strCache>
            </c:strRef>
          </c:cat>
          <c:val>
            <c:numRef>
              <c:f>Sheet1!$C$2:$C$6</c:f>
              <c:numCache>
                <c:formatCode>General</c:formatCode>
                <c:ptCount val="5"/>
                <c:pt idx="0">
                  <c:v>3.8</c:v>
                </c:pt>
                <c:pt idx="1">
                  <c:v>4</c:v>
                </c:pt>
                <c:pt idx="2">
                  <c:v>3.7</c:v>
                </c:pt>
                <c:pt idx="3">
                  <c:v>3.4</c:v>
                </c:pt>
                <c:pt idx="4">
                  <c:v>3.9</c:v>
                </c:pt>
              </c:numCache>
            </c:numRef>
          </c:val>
          <c:extLst>
            <c:ext xmlns:c16="http://schemas.microsoft.com/office/drawing/2014/chart" uri="{C3380CC4-5D6E-409C-BE32-E72D297353CC}">
              <c16:uniqueId val="{00000001-B96F-7949-A2AD-7D2F653895B4}"/>
            </c:ext>
          </c:extLst>
        </c:ser>
        <c:dLbls>
          <c:dLblPos val="inEnd"/>
          <c:showLegendKey val="0"/>
          <c:showVal val="1"/>
          <c:showCatName val="0"/>
          <c:showSerName val="0"/>
          <c:showPercent val="0"/>
          <c:showBubbleSize val="0"/>
        </c:dLbls>
        <c:gapWidth val="267"/>
        <c:overlap val="-43"/>
        <c:axId val="256506175"/>
        <c:axId val="257135359"/>
      </c:barChart>
      <c:catAx>
        <c:axId val="256506175"/>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2000" b="0" i="0" u="none" strike="noStrike" kern="1200" cap="none" spc="0" normalizeH="0" baseline="0">
                <a:solidFill>
                  <a:schemeClr val="dk1">
                    <a:lumMod val="65000"/>
                    <a:lumOff val="35000"/>
                  </a:schemeClr>
                </a:solidFill>
                <a:latin typeface="+mn-lt"/>
                <a:ea typeface="+mn-ea"/>
                <a:cs typeface="+mn-cs"/>
              </a:defRPr>
            </a:pPr>
            <a:endParaRPr lang="en-US"/>
          </a:p>
        </c:txPr>
        <c:crossAx val="257135359"/>
        <c:crosses val="autoZero"/>
        <c:auto val="1"/>
        <c:lblAlgn val="ctr"/>
        <c:lblOffset val="100"/>
        <c:noMultiLvlLbl val="0"/>
      </c:catAx>
      <c:valAx>
        <c:axId val="257135359"/>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2000" b="1" i="0" u="none" strike="noStrike" kern="1200" baseline="0">
                    <a:solidFill>
                      <a:schemeClr val="dk1">
                        <a:lumMod val="65000"/>
                        <a:lumOff val="35000"/>
                      </a:schemeClr>
                    </a:solidFill>
                    <a:latin typeface="+mn-lt"/>
                    <a:ea typeface="+mn-ea"/>
                    <a:cs typeface="+mn-cs"/>
                  </a:defRPr>
                </a:pPr>
                <a:r>
                  <a:rPr lang="en-US"/>
                  <a:t>Response Time (Second)</a:t>
                </a:r>
              </a:p>
            </c:rich>
          </c:tx>
          <c:overlay val="0"/>
          <c:spPr>
            <a:noFill/>
            <a:ln>
              <a:noFill/>
            </a:ln>
            <a:effectLst/>
          </c:spPr>
          <c:txPr>
            <a:bodyPr rot="-5400000" spcFirstLastPara="1" vertOverflow="ellipsis" vert="horz" wrap="square" anchor="ctr" anchorCtr="1"/>
            <a:lstStyle/>
            <a:p>
              <a:pPr>
                <a:defRPr sz="2000"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dk1">
                    <a:lumMod val="65000"/>
                    <a:lumOff val="35000"/>
                  </a:schemeClr>
                </a:solidFill>
                <a:latin typeface="+mn-lt"/>
                <a:ea typeface="+mn-ea"/>
                <a:cs typeface="+mn-cs"/>
              </a:defRPr>
            </a:pPr>
            <a:endParaRPr lang="en-US"/>
          </a:p>
        </c:txPr>
        <c:crossAx val="256506175"/>
        <c:crosses val="autoZero"/>
        <c:crossBetween val="between"/>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sz="20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E2AC2E-4D4E-354F-8303-70796C5A41B9}" type="doc">
      <dgm:prSet loTypeId="urn:microsoft.com/office/officeart/2005/8/layout/process4" loCatId="" qsTypeId="urn:microsoft.com/office/officeart/2005/8/quickstyle/simple1" qsCatId="simple" csTypeId="urn:microsoft.com/office/officeart/2005/8/colors/accent1_2" csCatId="accent1" phldr="1"/>
      <dgm:spPr/>
      <dgm:t>
        <a:bodyPr/>
        <a:lstStyle/>
        <a:p>
          <a:endParaRPr lang="en-US"/>
        </a:p>
      </dgm:t>
    </dgm:pt>
    <dgm:pt modelId="{0B15EC31-FCE0-4945-BC13-7338567BDAD2}">
      <dgm:prSet phldrT="[Text]"/>
      <dgm:spPr/>
      <dgm:t>
        <a:bodyPr/>
        <a:lstStyle/>
        <a:p>
          <a:r>
            <a:rPr lang="en-US" dirty="0"/>
            <a:t>Create daily mosaic Datasets</a:t>
          </a:r>
        </a:p>
      </dgm:t>
    </dgm:pt>
    <dgm:pt modelId="{4FB6DAE3-EC89-6843-B278-D3207672A448}" type="parTrans" cxnId="{2D587924-B6E8-A54F-B29E-A6A7C1F3BB0B}">
      <dgm:prSet/>
      <dgm:spPr/>
      <dgm:t>
        <a:bodyPr/>
        <a:lstStyle/>
        <a:p>
          <a:endParaRPr lang="en-US"/>
        </a:p>
      </dgm:t>
    </dgm:pt>
    <dgm:pt modelId="{326E1F25-AB14-614A-9146-6BB400AD4F87}" type="sibTrans" cxnId="{2D587924-B6E8-A54F-B29E-A6A7C1F3BB0B}">
      <dgm:prSet/>
      <dgm:spPr/>
      <dgm:t>
        <a:bodyPr/>
        <a:lstStyle/>
        <a:p>
          <a:endParaRPr lang="en-US"/>
        </a:p>
      </dgm:t>
    </dgm:pt>
    <dgm:pt modelId="{F650FC80-E1D1-FE46-8418-864A81D0692B}">
      <dgm:prSet phldrT="[Text]" custT="1"/>
      <dgm:spPr/>
      <dgm:t>
        <a:bodyPr/>
        <a:lstStyle/>
        <a:p>
          <a:r>
            <a:rPr lang="en-US" sz="1800" dirty="0"/>
            <a:t>Input: 48 half-hourly data files in nc4</a:t>
          </a:r>
        </a:p>
      </dgm:t>
    </dgm:pt>
    <dgm:pt modelId="{21165CDA-8B64-044F-AD74-F371B04DE541}" type="parTrans" cxnId="{2DEB52CD-2728-2943-BAED-E29B227A6E88}">
      <dgm:prSet/>
      <dgm:spPr/>
      <dgm:t>
        <a:bodyPr/>
        <a:lstStyle/>
        <a:p>
          <a:endParaRPr lang="en-US"/>
        </a:p>
      </dgm:t>
    </dgm:pt>
    <dgm:pt modelId="{7C9F5E8E-A0D7-A345-9ABD-261C3F3DF62F}" type="sibTrans" cxnId="{2DEB52CD-2728-2943-BAED-E29B227A6E88}">
      <dgm:prSet/>
      <dgm:spPr/>
      <dgm:t>
        <a:bodyPr/>
        <a:lstStyle/>
        <a:p>
          <a:endParaRPr lang="en-US"/>
        </a:p>
      </dgm:t>
    </dgm:pt>
    <dgm:pt modelId="{9A690F55-FBA4-4044-AAA3-A066E648A5B6}">
      <dgm:prSet phldrT="[Text]"/>
      <dgm:spPr/>
      <dgm:t>
        <a:bodyPr/>
        <a:lstStyle/>
        <a:p>
          <a:r>
            <a:rPr lang="en-US" dirty="0"/>
            <a:t>Create monthly mosaic Datasets</a:t>
          </a:r>
        </a:p>
      </dgm:t>
    </dgm:pt>
    <dgm:pt modelId="{49455CD8-83D0-6249-A352-228C858A9E66}" type="parTrans" cxnId="{8B016BD0-1995-EF44-A233-8D70CFB259C0}">
      <dgm:prSet/>
      <dgm:spPr/>
      <dgm:t>
        <a:bodyPr/>
        <a:lstStyle/>
        <a:p>
          <a:endParaRPr lang="en-US"/>
        </a:p>
      </dgm:t>
    </dgm:pt>
    <dgm:pt modelId="{227C6D42-5109-DD42-A335-A2B84B84FEAD}" type="sibTrans" cxnId="{8B016BD0-1995-EF44-A233-8D70CFB259C0}">
      <dgm:prSet/>
      <dgm:spPr/>
      <dgm:t>
        <a:bodyPr/>
        <a:lstStyle/>
        <a:p>
          <a:endParaRPr lang="en-US"/>
        </a:p>
      </dgm:t>
    </dgm:pt>
    <dgm:pt modelId="{FE012551-2AA0-834F-88C7-1143BB80FAC1}">
      <dgm:prSet phldrT="[Text]" custT="1"/>
      <dgm:spPr/>
      <dgm:t>
        <a:bodyPr/>
        <a:lstStyle/>
        <a:p>
          <a:r>
            <a:rPr lang="en-US" sz="1800" dirty="0"/>
            <a:t>Input: daily mosaic datasets</a:t>
          </a:r>
        </a:p>
      </dgm:t>
    </dgm:pt>
    <dgm:pt modelId="{D603056D-B1B0-D64E-A3F1-70C6C75B8CCD}" type="parTrans" cxnId="{EB4964F7-E1D2-0749-8D13-9A6883D75E06}">
      <dgm:prSet/>
      <dgm:spPr/>
      <dgm:t>
        <a:bodyPr/>
        <a:lstStyle/>
        <a:p>
          <a:endParaRPr lang="en-US"/>
        </a:p>
      </dgm:t>
    </dgm:pt>
    <dgm:pt modelId="{3623CCC4-46DD-1449-AA84-45609A29F154}" type="sibTrans" cxnId="{EB4964F7-E1D2-0749-8D13-9A6883D75E06}">
      <dgm:prSet/>
      <dgm:spPr/>
      <dgm:t>
        <a:bodyPr/>
        <a:lstStyle/>
        <a:p>
          <a:endParaRPr lang="en-US"/>
        </a:p>
      </dgm:t>
    </dgm:pt>
    <dgm:pt modelId="{C8D4F602-34C4-E649-B489-C0067CA83C17}">
      <dgm:prSet phldrT="[Text]"/>
      <dgm:spPr/>
      <dgm:t>
        <a:bodyPr/>
        <a:lstStyle/>
        <a:p>
          <a:r>
            <a:rPr lang="en-US" dirty="0"/>
            <a:t>Create yearly mosaic Datasets</a:t>
          </a:r>
        </a:p>
      </dgm:t>
    </dgm:pt>
    <dgm:pt modelId="{377BC83D-3BC3-094B-9D05-5CF45D49A6DF}" type="parTrans" cxnId="{41B6B8E4-15C1-E04B-AAEB-9D3BB9543096}">
      <dgm:prSet/>
      <dgm:spPr/>
      <dgm:t>
        <a:bodyPr/>
        <a:lstStyle/>
        <a:p>
          <a:endParaRPr lang="en-US"/>
        </a:p>
      </dgm:t>
    </dgm:pt>
    <dgm:pt modelId="{801727BC-3230-494B-8E36-857212DC0815}" type="sibTrans" cxnId="{41B6B8E4-15C1-E04B-AAEB-9D3BB9543096}">
      <dgm:prSet/>
      <dgm:spPr/>
      <dgm:t>
        <a:bodyPr/>
        <a:lstStyle/>
        <a:p>
          <a:endParaRPr lang="en-US"/>
        </a:p>
      </dgm:t>
    </dgm:pt>
    <dgm:pt modelId="{10E4A774-62C9-AD40-A5A6-359EA4487A98}">
      <dgm:prSet phldrT="[Text]" custT="1"/>
      <dgm:spPr/>
      <dgm:t>
        <a:bodyPr/>
        <a:lstStyle/>
        <a:p>
          <a:r>
            <a:rPr lang="en-US" sz="1800" dirty="0"/>
            <a:t>Input: monthly mosaic datasets</a:t>
          </a:r>
        </a:p>
      </dgm:t>
    </dgm:pt>
    <dgm:pt modelId="{E18240F0-A478-B044-BFF3-8F99C0060C24}" type="parTrans" cxnId="{4CB34555-94F2-6746-AD08-CD54DAB2C646}">
      <dgm:prSet/>
      <dgm:spPr/>
      <dgm:t>
        <a:bodyPr/>
        <a:lstStyle/>
        <a:p>
          <a:endParaRPr lang="en-US"/>
        </a:p>
      </dgm:t>
    </dgm:pt>
    <dgm:pt modelId="{08059A8E-B616-EF49-9767-533C75BDDB48}" type="sibTrans" cxnId="{4CB34555-94F2-6746-AD08-CD54DAB2C646}">
      <dgm:prSet/>
      <dgm:spPr/>
      <dgm:t>
        <a:bodyPr/>
        <a:lstStyle/>
        <a:p>
          <a:endParaRPr lang="en-US"/>
        </a:p>
      </dgm:t>
    </dgm:pt>
    <dgm:pt modelId="{14F362D6-1D74-474C-9004-F75E27EDE1D5}">
      <dgm:prSet phldrT="[Text]"/>
      <dgm:spPr/>
      <dgm:t>
        <a:bodyPr/>
        <a:lstStyle/>
        <a:p>
          <a:r>
            <a:rPr lang="en-US" dirty="0"/>
            <a:t>Create mosaic Datasets for all</a:t>
          </a:r>
        </a:p>
      </dgm:t>
    </dgm:pt>
    <dgm:pt modelId="{AA52C3A7-7665-7C4C-BBDC-1C7414F666D7}" type="parTrans" cxnId="{9DA61776-9FCD-DF46-A069-54546696AC96}">
      <dgm:prSet/>
      <dgm:spPr/>
      <dgm:t>
        <a:bodyPr/>
        <a:lstStyle/>
        <a:p>
          <a:endParaRPr lang="en-US"/>
        </a:p>
      </dgm:t>
    </dgm:pt>
    <dgm:pt modelId="{FA2026DB-1F87-B046-A982-FDB9EA57EC47}" type="sibTrans" cxnId="{9DA61776-9FCD-DF46-A069-54546696AC96}">
      <dgm:prSet/>
      <dgm:spPr/>
      <dgm:t>
        <a:bodyPr/>
        <a:lstStyle/>
        <a:p>
          <a:endParaRPr lang="en-US"/>
        </a:p>
      </dgm:t>
    </dgm:pt>
    <dgm:pt modelId="{83CFF5AB-3638-0F45-8993-7242F8E4A49F}">
      <dgm:prSet phldrT="[Text]" custT="1"/>
      <dgm:spPr/>
      <dgm:t>
        <a:bodyPr/>
        <a:lstStyle/>
        <a:p>
          <a:r>
            <a:rPr lang="en-US" sz="1800" dirty="0"/>
            <a:t>Input: yearly mosaic datasets</a:t>
          </a:r>
        </a:p>
      </dgm:t>
    </dgm:pt>
    <dgm:pt modelId="{480851CD-5B16-654A-99E6-34962388EBD8}" type="parTrans" cxnId="{714E96D9-D14E-3B4D-A6B6-064E2B82699A}">
      <dgm:prSet/>
      <dgm:spPr/>
      <dgm:t>
        <a:bodyPr/>
        <a:lstStyle/>
        <a:p>
          <a:endParaRPr lang="en-US"/>
        </a:p>
      </dgm:t>
    </dgm:pt>
    <dgm:pt modelId="{471C5EBA-5F3D-1A49-9FFA-04F5D0CA3790}" type="sibTrans" cxnId="{714E96D9-D14E-3B4D-A6B6-064E2B82699A}">
      <dgm:prSet/>
      <dgm:spPr/>
      <dgm:t>
        <a:bodyPr/>
        <a:lstStyle/>
        <a:p>
          <a:endParaRPr lang="en-US"/>
        </a:p>
      </dgm:t>
    </dgm:pt>
    <dgm:pt modelId="{B81B8659-FABA-814A-BA5F-E4EFDE2E5624}" type="pres">
      <dgm:prSet presAssocID="{5EE2AC2E-4D4E-354F-8303-70796C5A41B9}" presName="Name0" presStyleCnt="0">
        <dgm:presLayoutVars>
          <dgm:dir/>
          <dgm:animLvl val="lvl"/>
          <dgm:resizeHandles val="exact"/>
        </dgm:presLayoutVars>
      </dgm:prSet>
      <dgm:spPr/>
    </dgm:pt>
    <dgm:pt modelId="{97017FB2-0CD8-8041-96CE-804CFEDE0034}" type="pres">
      <dgm:prSet presAssocID="{14F362D6-1D74-474C-9004-F75E27EDE1D5}" presName="boxAndChildren" presStyleCnt="0"/>
      <dgm:spPr/>
    </dgm:pt>
    <dgm:pt modelId="{52105E76-47DE-BC4B-856B-38A8E7E84730}" type="pres">
      <dgm:prSet presAssocID="{14F362D6-1D74-474C-9004-F75E27EDE1D5}" presName="parentTextBox" presStyleLbl="node1" presStyleIdx="0" presStyleCnt="4"/>
      <dgm:spPr/>
    </dgm:pt>
    <dgm:pt modelId="{1099FE4C-2A77-5F46-BF5F-6DEE305744F1}" type="pres">
      <dgm:prSet presAssocID="{14F362D6-1D74-474C-9004-F75E27EDE1D5}" presName="entireBox" presStyleLbl="node1" presStyleIdx="0" presStyleCnt="4"/>
      <dgm:spPr/>
    </dgm:pt>
    <dgm:pt modelId="{086B2239-F872-FF4A-81EA-9F07E60DA972}" type="pres">
      <dgm:prSet presAssocID="{14F362D6-1D74-474C-9004-F75E27EDE1D5}" presName="descendantBox" presStyleCnt="0"/>
      <dgm:spPr/>
    </dgm:pt>
    <dgm:pt modelId="{6EE75F9A-2CBE-A046-A3D2-4AF3D0C53662}" type="pres">
      <dgm:prSet presAssocID="{83CFF5AB-3638-0F45-8993-7242F8E4A49F}" presName="childTextBox" presStyleLbl="fgAccFollowNode1" presStyleIdx="0" presStyleCnt="4">
        <dgm:presLayoutVars>
          <dgm:bulletEnabled val="1"/>
        </dgm:presLayoutVars>
      </dgm:prSet>
      <dgm:spPr/>
    </dgm:pt>
    <dgm:pt modelId="{410D1181-CA35-014A-8B9C-110E6D092A3C}" type="pres">
      <dgm:prSet presAssocID="{801727BC-3230-494B-8E36-857212DC0815}" presName="sp" presStyleCnt="0"/>
      <dgm:spPr/>
    </dgm:pt>
    <dgm:pt modelId="{25769D5F-A070-AD40-B3FE-D43862C04F37}" type="pres">
      <dgm:prSet presAssocID="{C8D4F602-34C4-E649-B489-C0067CA83C17}" presName="arrowAndChildren" presStyleCnt="0"/>
      <dgm:spPr/>
    </dgm:pt>
    <dgm:pt modelId="{2A32D208-D098-BF41-A322-4BCBB6CCB630}" type="pres">
      <dgm:prSet presAssocID="{C8D4F602-34C4-E649-B489-C0067CA83C17}" presName="parentTextArrow" presStyleLbl="node1" presStyleIdx="0" presStyleCnt="4"/>
      <dgm:spPr/>
    </dgm:pt>
    <dgm:pt modelId="{A8EE370A-7BCD-434C-A78B-7E16291FFEB2}" type="pres">
      <dgm:prSet presAssocID="{C8D4F602-34C4-E649-B489-C0067CA83C17}" presName="arrow" presStyleLbl="node1" presStyleIdx="1" presStyleCnt="4"/>
      <dgm:spPr/>
    </dgm:pt>
    <dgm:pt modelId="{9DC342C2-1C45-8F4A-976A-9F542F99463C}" type="pres">
      <dgm:prSet presAssocID="{C8D4F602-34C4-E649-B489-C0067CA83C17}" presName="descendantArrow" presStyleCnt="0"/>
      <dgm:spPr/>
    </dgm:pt>
    <dgm:pt modelId="{F6A65AE3-E7C0-E84E-9732-CFFCD55EB4AC}" type="pres">
      <dgm:prSet presAssocID="{10E4A774-62C9-AD40-A5A6-359EA4487A98}" presName="childTextArrow" presStyleLbl="fgAccFollowNode1" presStyleIdx="1" presStyleCnt="4">
        <dgm:presLayoutVars>
          <dgm:bulletEnabled val="1"/>
        </dgm:presLayoutVars>
      </dgm:prSet>
      <dgm:spPr/>
    </dgm:pt>
    <dgm:pt modelId="{DBEC5C6C-6B38-2746-BE62-5F5A385767CB}" type="pres">
      <dgm:prSet presAssocID="{227C6D42-5109-DD42-A335-A2B84B84FEAD}" presName="sp" presStyleCnt="0"/>
      <dgm:spPr/>
    </dgm:pt>
    <dgm:pt modelId="{EEBE8B04-FBD5-2A4D-A742-6B25C21444EB}" type="pres">
      <dgm:prSet presAssocID="{9A690F55-FBA4-4044-AAA3-A066E648A5B6}" presName="arrowAndChildren" presStyleCnt="0"/>
      <dgm:spPr/>
    </dgm:pt>
    <dgm:pt modelId="{4556204A-33D4-2A48-8217-7C3C0D1071F4}" type="pres">
      <dgm:prSet presAssocID="{9A690F55-FBA4-4044-AAA3-A066E648A5B6}" presName="parentTextArrow" presStyleLbl="node1" presStyleIdx="1" presStyleCnt="4"/>
      <dgm:spPr/>
    </dgm:pt>
    <dgm:pt modelId="{2D04C9C3-31E6-E346-8C5A-AF6B374A1B28}" type="pres">
      <dgm:prSet presAssocID="{9A690F55-FBA4-4044-AAA3-A066E648A5B6}" presName="arrow" presStyleLbl="node1" presStyleIdx="2" presStyleCnt="4" custLinFactNeighborX="10560" custLinFactNeighborY="699"/>
      <dgm:spPr/>
    </dgm:pt>
    <dgm:pt modelId="{5C480FC1-D949-114D-8590-4CFEC6296B7A}" type="pres">
      <dgm:prSet presAssocID="{9A690F55-FBA4-4044-AAA3-A066E648A5B6}" presName="descendantArrow" presStyleCnt="0"/>
      <dgm:spPr/>
    </dgm:pt>
    <dgm:pt modelId="{A7D8E77A-7E9F-3C4F-9D86-864B8146BB54}" type="pres">
      <dgm:prSet presAssocID="{FE012551-2AA0-834F-88C7-1143BB80FAC1}" presName="childTextArrow" presStyleLbl="fgAccFollowNode1" presStyleIdx="2" presStyleCnt="4">
        <dgm:presLayoutVars>
          <dgm:bulletEnabled val="1"/>
        </dgm:presLayoutVars>
      </dgm:prSet>
      <dgm:spPr/>
    </dgm:pt>
    <dgm:pt modelId="{E08B85B8-FA75-1449-B6A9-E52EB4001546}" type="pres">
      <dgm:prSet presAssocID="{326E1F25-AB14-614A-9146-6BB400AD4F87}" presName="sp" presStyleCnt="0"/>
      <dgm:spPr/>
    </dgm:pt>
    <dgm:pt modelId="{8AC32731-26A3-CB4E-B36F-61239E2C0B6D}" type="pres">
      <dgm:prSet presAssocID="{0B15EC31-FCE0-4945-BC13-7338567BDAD2}" presName="arrowAndChildren" presStyleCnt="0"/>
      <dgm:spPr/>
    </dgm:pt>
    <dgm:pt modelId="{9D86739F-16BE-044E-9308-D03A3753AF97}" type="pres">
      <dgm:prSet presAssocID="{0B15EC31-FCE0-4945-BC13-7338567BDAD2}" presName="parentTextArrow" presStyleLbl="node1" presStyleIdx="2" presStyleCnt="4"/>
      <dgm:spPr/>
    </dgm:pt>
    <dgm:pt modelId="{CBA638DE-F6F3-1C41-AF67-C6B9A53CB6D1}" type="pres">
      <dgm:prSet presAssocID="{0B15EC31-FCE0-4945-BC13-7338567BDAD2}" presName="arrow" presStyleLbl="node1" presStyleIdx="3" presStyleCnt="4" custLinFactNeighborX="5792" custLinFactNeighborY="-9228"/>
      <dgm:spPr/>
    </dgm:pt>
    <dgm:pt modelId="{1B9A97DD-B793-5D41-90AB-9C57CAAF47F5}" type="pres">
      <dgm:prSet presAssocID="{0B15EC31-FCE0-4945-BC13-7338567BDAD2}" presName="descendantArrow" presStyleCnt="0"/>
      <dgm:spPr/>
    </dgm:pt>
    <dgm:pt modelId="{13D56ECF-C966-1746-94AE-D8B7149B9595}" type="pres">
      <dgm:prSet presAssocID="{F650FC80-E1D1-FE46-8418-864A81D0692B}" presName="childTextArrow" presStyleLbl="fgAccFollowNode1" presStyleIdx="3" presStyleCnt="4" custLinFactNeighborX="7136" custLinFactNeighborY="2397">
        <dgm:presLayoutVars>
          <dgm:bulletEnabled val="1"/>
        </dgm:presLayoutVars>
      </dgm:prSet>
      <dgm:spPr/>
    </dgm:pt>
  </dgm:ptLst>
  <dgm:cxnLst>
    <dgm:cxn modelId="{B0479A05-0832-604D-8B07-5E3D8060622A}" type="presOf" srcId="{14F362D6-1D74-474C-9004-F75E27EDE1D5}" destId="{1099FE4C-2A77-5F46-BF5F-6DEE305744F1}" srcOrd="1" destOrd="0" presId="urn:microsoft.com/office/officeart/2005/8/layout/process4"/>
    <dgm:cxn modelId="{DA537A22-D03C-4148-B3E8-D6021B47DD52}" type="presOf" srcId="{14F362D6-1D74-474C-9004-F75E27EDE1D5}" destId="{52105E76-47DE-BC4B-856B-38A8E7E84730}" srcOrd="0" destOrd="0" presId="urn:microsoft.com/office/officeart/2005/8/layout/process4"/>
    <dgm:cxn modelId="{2D587924-B6E8-A54F-B29E-A6A7C1F3BB0B}" srcId="{5EE2AC2E-4D4E-354F-8303-70796C5A41B9}" destId="{0B15EC31-FCE0-4945-BC13-7338567BDAD2}" srcOrd="0" destOrd="0" parTransId="{4FB6DAE3-EC89-6843-B278-D3207672A448}" sibTransId="{326E1F25-AB14-614A-9146-6BB400AD4F87}"/>
    <dgm:cxn modelId="{CD197866-5F88-1A4A-B9EB-19D52EA39D95}" type="presOf" srcId="{F650FC80-E1D1-FE46-8418-864A81D0692B}" destId="{13D56ECF-C966-1746-94AE-D8B7149B9595}" srcOrd="0" destOrd="0" presId="urn:microsoft.com/office/officeart/2005/8/layout/process4"/>
    <dgm:cxn modelId="{0CAD154E-B649-8A45-AC03-746D0B2318DE}" type="presOf" srcId="{0B15EC31-FCE0-4945-BC13-7338567BDAD2}" destId="{9D86739F-16BE-044E-9308-D03A3753AF97}" srcOrd="0" destOrd="0" presId="urn:microsoft.com/office/officeart/2005/8/layout/process4"/>
    <dgm:cxn modelId="{4CB34555-94F2-6746-AD08-CD54DAB2C646}" srcId="{C8D4F602-34C4-E649-B489-C0067CA83C17}" destId="{10E4A774-62C9-AD40-A5A6-359EA4487A98}" srcOrd="0" destOrd="0" parTransId="{E18240F0-A478-B044-BFF3-8F99C0060C24}" sibTransId="{08059A8E-B616-EF49-9767-533C75BDDB48}"/>
    <dgm:cxn modelId="{9DA61776-9FCD-DF46-A069-54546696AC96}" srcId="{5EE2AC2E-4D4E-354F-8303-70796C5A41B9}" destId="{14F362D6-1D74-474C-9004-F75E27EDE1D5}" srcOrd="3" destOrd="0" parTransId="{AA52C3A7-7665-7C4C-BBDC-1C7414F666D7}" sibTransId="{FA2026DB-1F87-B046-A982-FDB9EA57EC47}"/>
    <dgm:cxn modelId="{B1F20858-AE84-FD44-98B2-1147312FB3CD}" type="presOf" srcId="{FE012551-2AA0-834F-88C7-1143BB80FAC1}" destId="{A7D8E77A-7E9F-3C4F-9D86-864B8146BB54}" srcOrd="0" destOrd="0" presId="urn:microsoft.com/office/officeart/2005/8/layout/process4"/>
    <dgm:cxn modelId="{D03B8D8C-7B8D-9B4F-A837-7A8DEAE69AFC}" type="presOf" srcId="{83CFF5AB-3638-0F45-8993-7242F8E4A49F}" destId="{6EE75F9A-2CBE-A046-A3D2-4AF3D0C53662}" srcOrd="0" destOrd="0" presId="urn:microsoft.com/office/officeart/2005/8/layout/process4"/>
    <dgm:cxn modelId="{9DFF56AF-24C8-6E46-BC48-105F4DA9FDF5}" type="presOf" srcId="{10E4A774-62C9-AD40-A5A6-359EA4487A98}" destId="{F6A65AE3-E7C0-E84E-9732-CFFCD55EB4AC}" srcOrd="0" destOrd="0" presId="urn:microsoft.com/office/officeart/2005/8/layout/process4"/>
    <dgm:cxn modelId="{FBCD97B2-5E14-8540-A418-D2F487FEC43D}" type="presOf" srcId="{C8D4F602-34C4-E649-B489-C0067CA83C17}" destId="{2A32D208-D098-BF41-A322-4BCBB6CCB630}" srcOrd="0" destOrd="0" presId="urn:microsoft.com/office/officeart/2005/8/layout/process4"/>
    <dgm:cxn modelId="{5D38F2B5-AB16-4D46-90A5-658D9A939D7D}" type="presOf" srcId="{9A690F55-FBA4-4044-AAA3-A066E648A5B6}" destId="{4556204A-33D4-2A48-8217-7C3C0D1071F4}" srcOrd="0" destOrd="0" presId="urn:microsoft.com/office/officeart/2005/8/layout/process4"/>
    <dgm:cxn modelId="{D61B97B6-8C4D-444E-B116-93F0EDD69766}" type="presOf" srcId="{9A690F55-FBA4-4044-AAA3-A066E648A5B6}" destId="{2D04C9C3-31E6-E346-8C5A-AF6B374A1B28}" srcOrd="1" destOrd="0" presId="urn:microsoft.com/office/officeart/2005/8/layout/process4"/>
    <dgm:cxn modelId="{2DEB52CD-2728-2943-BAED-E29B227A6E88}" srcId="{0B15EC31-FCE0-4945-BC13-7338567BDAD2}" destId="{F650FC80-E1D1-FE46-8418-864A81D0692B}" srcOrd="0" destOrd="0" parTransId="{21165CDA-8B64-044F-AD74-F371B04DE541}" sibTransId="{7C9F5E8E-A0D7-A345-9ABD-261C3F3DF62F}"/>
    <dgm:cxn modelId="{8B016BD0-1995-EF44-A233-8D70CFB259C0}" srcId="{5EE2AC2E-4D4E-354F-8303-70796C5A41B9}" destId="{9A690F55-FBA4-4044-AAA3-A066E648A5B6}" srcOrd="1" destOrd="0" parTransId="{49455CD8-83D0-6249-A352-228C858A9E66}" sibTransId="{227C6D42-5109-DD42-A335-A2B84B84FEAD}"/>
    <dgm:cxn modelId="{52F90AD8-AC42-2F45-8DDC-20C622B86BBD}" type="presOf" srcId="{C8D4F602-34C4-E649-B489-C0067CA83C17}" destId="{A8EE370A-7BCD-434C-A78B-7E16291FFEB2}" srcOrd="1" destOrd="0" presId="urn:microsoft.com/office/officeart/2005/8/layout/process4"/>
    <dgm:cxn modelId="{714E96D9-D14E-3B4D-A6B6-064E2B82699A}" srcId="{14F362D6-1D74-474C-9004-F75E27EDE1D5}" destId="{83CFF5AB-3638-0F45-8993-7242F8E4A49F}" srcOrd="0" destOrd="0" parTransId="{480851CD-5B16-654A-99E6-34962388EBD8}" sibTransId="{471C5EBA-5F3D-1A49-9FFA-04F5D0CA3790}"/>
    <dgm:cxn modelId="{41B6B8E4-15C1-E04B-AAEB-9D3BB9543096}" srcId="{5EE2AC2E-4D4E-354F-8303-70796C5A41B9}" destId="{C8D4F602-34C4-E649-B489-C0067CA83C17}" srcOrd="2" destOrd="0" parTransId="{377BC83D-3BC3-094B-9D05-5CF45D49A6DF}" sibTransId="{801727BC-3230-494B-8E36-857212DC0815}"/>
    <dgm:cxn modelId="{7B7FAEEA-2F4F-BD4F-874C-AB9EE5F02908}" type="presOf" srcId="{5EE2AC2E-4D4E-354F-8303-70796C5A41B9}" destId="{B81B8659-FABA-814A-BA5F-E4EFDE2E5624}" srcOrd="0" destOrd="0" presId="urn:microsoft.com/office/officeart/2005/8/layout/process4"/>
    <dgm:cxn modelId="{EB4964F7-E1D2-0749-8D13-9A6883D75E06}" srcId="{9A690F55-FBA4-4044-AAA3-A066E648A5B6}" destId="{FE012551-2AA0-834F-88C7-1143BB80FAC1}" srcOrd="0" destOrd="0" parTransId="{D603056D-B1B0-D64E-A3F1-70C6C75B8CCD}" sibTransId="{3623CCC4-46DD-1449-AA84-45609A29F154}"/>
    <dgm:cxn modelId="{2C5877FD-CAD4-6745-8AFC-57FEE3129F8E}" type="presOf" srcId="{0B15EC31-FCE0-4945-BC13-7338567BDAD2}" destId="{CBA638DE-F6F3-1C41-AF67-C6B9A53CB6D1}" srcOrd="1" destOrd="0" presId="urn:microsoft.com/office/officeart/2005/8/layout/process4"/>
    <dgm:cxn modelId="{274F5CD0-92B7-814E-93FF-B3B16F62F555}" type="presParOf" srcId="{B81B8659-FABA-814A-BA5F-E4EFDE2E5624}" destId="{97017FB2-0CD8-8041-96CE-804CFEDE0034}" srcOrd="0" destOrd="0" presId="urn:microsoft.com/office/officeart/2005/8/layout/process4"/>
    <dgm:cxn modelId="{468F0E3A-E13B-564F-9A9E-EA6EB6FD0EA2}" type="presParOf" srcId="{97017FB2-0CD8-8041-96CE-804CFEDE0034}" destId="{52105E76-47DE-BC4B-856B-38A8E7E84730}" srcOrd="0" destOrd="0" presId="urn:microsoft.com/office/officeart/2005/8/layout/process4"/>
    <dgm:cxn modelId="{855F3D3F-0019-884F-B02D-C7AEF6A61C0F}" type="presParOf" srcId="{97017FB2-0CD8-8041-96CE-804CFEDE0034}" destId="{1099FE4C-2A77-5F46-BF5F-6DEE305744F1}" srcOrd="1" destOrd="0" presId="urn:microsoft.com/office/officeart/2005/8/layout/process4"/>
    <dgm:cxn modelId="{4966EFF9-E6E9-6245-B5E9-21160C869106}" type="presParOf" srcId="{97017FB2-0CD8-8041-96CE-804CFEDE0034}" destId="{086B2239-F872-FF4A-81EA-9F07E60DA972}" srcOrd="2" destOrd="0" presId="urn:microsoft.com/office/officeart/2005/8/layout/process4"/>
    <dgm:cxn modelId="{BA854146-8FAB-7B41-A2BC-AF30DB976D28}" type="presParOf" srcId="{086B2239-F872-FF4A-81EA-9F07E60DA972}" destId="{6EE75F9A-2CBE-A046-A3D2-4AF3D0C53662}" srcOrd="0" destOrd="0" presId="urn:microsoft.com/office/officeart/2005/8/layout/process4"/>
    <dgm:cxn modelId="{6FA8C967-1EE5-5246-8077-7F2044560D32}" type="presParOf" srcId="{B81B8659-FABA-814A-BA5F-E4EFDE2E5624}" destId="{410D1181-CA35-014A-8B9C-110E6D092A3C}" srcOrd="1" destOrd="0" presId="urn:microsoft.com/office/officeart/2005/8/layout/process4"/>
    <dgm:cxn modelId="{2BC132FB-FB48-BB40-AB7E-EFA0EEA5B9A3}" type="presParOf" srcId="{B81B8659-FABA-814A-BA5F-E4EFDE2E5624}" destId="{25769D5F-A070-AD40-B3FE-D43862C04F37}" srcOrd="2" destOrd="0" presId="urn:microsoft.com/office/officeart/2005/8/layout/process4"/>
    <dgm:cxn modelId="{F6F4AAF6-61CC-3741-B967-7C1838179D7C}" type="presParOf" srcId="{25769D5F-A070-AD40-B3FE-D43862C04F37}" destId="{2A32D208-D098-BF41-A322-4BCBB6CCB630}" srcOrd="0" destOrd="0" presId="urn:microsoft.com/office/officeart/2005/8/layout/process4"/>
    <dgm:cxn modelId="{A83A7225-DED4-B64B-8DDA-7AD2B747CBBD}" type="presParOf" srcId="{25769D5F-A070-AD40-B3FE-D43862C04F37}" destId="{A8EE370A-7BCD-434C-A78B-7E16291FFEB2}" srcOrd="1" destOrd="0" presId="urn:microsoft.com/office/officeart/2005/8/layout/process4"/>
    <dgm:cxn modelId="{7A563367-1DC7-624D-9B78-76B99E0B6375}" type="presParOf" srcId="{25769D5F-A070-AD40-B3FE-D43862C04F37}" destId="{9DC342C2-1C45-8F4A-976A-9F542F99463C}" srcOrd="2" destOrd="0" presId="urn:microsoft.com/office/officeart/2005/8/layout/process4"/>
    <dgm:cxn modelId="{E44667BB-CF68-D445-85C4-09D50797BF5F}" type="presParOf" srcId="{9DC342C2-1C45-8F4A-976A-9F542F99463C}" destId="{F6A65AE3-E7C0-E84E-9732-CFFCD55EB4AC}" srcOrd="0" destOrd="0" presId="urn:microsoft.com/office/officeart/2005/8/layout/process4"/>
    <dgm:cxn modelId="{38B9D040-497A-3C43-BC02-F8E0C65EB541}" type="presParOf" srcId="{B81B8659-FABA-814A-BA5F-E4EFDE2E5624}" destId="{DBEC5C6C-6B38-2746-BE62-5F5A385767CB}" srcOrd="3" destOrd="0" presId="urn:microsoft.com/office/officeart/2005/8/layout/process4"/>
    <dgm:cxn modelId="{FBE5106F-C21F-3846-8E3B-10609741D59F}" type="presParOf" srcId="{B81B8659-FABA-814A-BA5F-E4EFDE2E5624}" destId="{EEBE8B04-FBD5-2A4D-A742-6B25C21444EB}" srcOrd="4" destOrd="0" presId="urn:microsoft.com/office/officeart/2005/8/layout/process4"/>
    <dgm:cxn modelId="{CB982D92-FBAD-3543-B313-18CF8EBB84ED}" type="presParOf" srcId="{EEBE8B04-FBD5-2A4D-A742-6B25C21444EB}" destId="{4556204A-33D4-2A48-8217-7C3C0D1071F4}" srcOrd="0" destOrd="0" presId="urn:microsoft.com/office/officeart/2005/8/layout/process4"/>
    <dgm:cxn modelId="{90A4FAF9-C81B-7C42-BFE2-202E55B2E9CF}" type="presParOf" srcId="{EEBE8B04-FBD5-2A4D-A742-6B25C21444EB}" destId="{2D04C9C3-31E6-E346-8C5A-AF6B374A1B28}" srcOrd="1" destOrd="0" presId="urn:microsoft.com/office/officeart/2005/8/layout/process4"/>
    <dgm:cxn modelId="{65350459-C6F9-5747-87E5-2C6AEEF346A9}" type="presParOf" srcId="{EEBE8B04-FBD5-2A4D-A742-6B25C21444EB}" destId="{5C480FC1-D949-114D-8590-4CFEC6296B7A}" srcOrd="2" destOrd="0" presId="urn:microsoft.com/office/officeart/2005/8/layout/process4"/>
    <dgm:cxn modelId="{BD711728-A7CA-4845-8796-B57EBEDBF03D}" type="presParOf" srcId="{5C480FC1-D949-114D-8590-4CFEC6296B7A}" destId="{A7D8E77A-7E9F-3C4F-9D86-864B8146BB54}" srcOrd="0" destOrd="0" presId="urn:microsoft.com/office/officeart/2005/8/layout/process4"/>
    <dgm:cxn modelId="{3CCCAB99-ED03-8047-80EB-810C75DEA311}" type="presParOf" srcId="{B81B8659-FABA-814A-BA5F-E4EFDE2E5624}" destId="{E08B85B8-FA75-1449-B6A9-E52EB4001546}" srcOrd="5" destOrd="0" presId="urn:microsoft.com/office/officeart/2005/8/layout/process4"/>
    <dgm:cxn modelId="{F3A4976C-A9B8-DA4F-83C8-D3C479E85FED}" type="presParOf" srcId="{B81B8659-FABA-814A-BA5F-E4EFDE2E5624}" destId="{8AC32731-26A3-CB4E-B36F-61239E2C0B6D}" srcOrd="6" destOrd="0" presId="urn:microsoft.com/office/officeart/2005/8/layout/process4"/>
    <dgm:cxn modelId="{3B93C5BA-C6D5-5E47-8F29-27E17E9CB12C}" type="presParOf" srcId="{8AC32731-26A3-CB4E-B36F-61239E2C0B6D}" destId="{9D86739F-16BE-044E-9308-D03A3753AF97}" srcOrd="0" destOrd="0" presId="urn:microsoft.com/office/officeart/2005/8/layout/process4"/>
    <dgm:cxn modelId="{1ACCFFD3-5068-4D40-8CE1-FB15B3DE8E28}" type="presParOf" srcId="{8AC32731-26A3-CB4E-B36F-61239E2C0B6D}" destId="{CBA638DE-F6F3-1C41-AF67-C6B9A53CB6D1}" srcOrd="1" destOrd="0" presId="urn:microsoft.com/office/officeart/2005/8/layout/process4"/>
    <dgm:cxn modelId="{2F11A580-E9D2-0B47-A767-ED9E99C8C9BF}" type="presParOf" srcId="{8AC32731-26A3-CB4E-B36F-61239E2C0B6D}" destId="{1B9A97DD-B793-5D41-90AB-9C57CAAF47F5}" srcOrd="2" destOrd="0" presId="urn:microsoft.com/office/officeart/2005/8/layout/process4"/>
    <dgm:cxn modelId="{85D07CFA-2226-8A4B-BBD3-EFC8D4557FD5}" type="presParOf" srcId="{1B9A97DD-B793-5D41-90AB-9C57CAAF47F5}" destId="{13D56ECF-C966-1746-94AE-D8B7149B9595}" srcOrd="0" destOrd="0" presId="urn:microsoft.com/office/officeart/2005/8/layout/process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99FE4C-2A77-5F46-BF5F-6DEE305744F1}">
      <dsp:nvSpPr>
        <dsp:cNvPr id="0" name=""/>
        <dsp:cNvSpPr/>
      </dsp:nvSpPr>
      <dsp:spPr>
        <a:xfrm>
          <a:off x="0" y="7492509"/>
          <a:ext cx="4296260" cy="163917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Create mosaic Datasets for all</a:t>
          </a:r>
        </a:p>
      </dsp:txBody>
      <dsp:txXfrm>
        <a:off x="0" y="7492509"/>
        <a:ext cx="4296260" cy="885156"/>
      </dsp:txXfrm>
    </dsp:sp>
    <dsp:sp modelId="{6EE75F9A-2CBE-A046-A3D2-4AF3D0C53662}">
      <dsp:nvSpPr>
        <dsp:cNvPr id="0" name=""/>
        <dsp:cNvSpPr/>
      </dsp:nvSpPr>
      <dsp:spPr>
        <a:xfrm>
          <a:off x="0" y="8344882"/>
          <a:ext cx="4296260" cy="754021"/>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kern="1200" dirty="0"/>
            <a:t>Input: yearly mosaic datasets</a:t>
          </a:r>
        </a:p>
      </dsp:txBody>
      <dsp:txXfrm>
        <a:off x="0" y="8344882"/>
        <a:ext cx="4296260" cy="754021"/>
      </dsp:txXfrm>
    </dsp:sp>
    <dsp:sp modelId="{A8EE370A-7BCD-434C-A78B-7E16291FFEB2}">
      <dsp:nvSpPr>
        <dsp:cNvPr id="0" name=""/>
        <dsp:cNvSpPr/>
      </dsp:nvSpPr>
      <dsp:spPr>
        <a:xfrm rot="10800000">
          <a:off x="0" y="4996041"/>
          <a:ext cx="4296260" cy="2521055"/>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Create yearly mosaic Datasets</a:t>
          </a:r>
        </a:p>
      </dsp:txBody>
      <dsp:txXfrm rot="-10800000">
        <a:off x="0" y="4996041"/>
        <a:ext cx="4296260" cy="884890"/>
      </dsp:txXfrm>
    </dsp:sp>
    <dsp:sp modelId="{F6A65AE3-E7C0-E84E-9732-CFFCD55EB4AC}">
      <dsp:nvSpPr>
        <dsp:cNvPr id="0" name=""/>
        <dsp:cNvSpPr/>
      </dsp:nvSpPr>
      <dsp:spPr>
        <a:xfrm>
          <a:off x="0" y="5880932"/>
          <a:ext cx="4296260" cy="75379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kern="1200" dirty="0"/>
            <a:t>Input: monthly mosaic datasets</a:t>
          </a:r>
        </a:p>
      </dsp:txBody>
      <dsp:txXfrm>
        <a:off x="0" y="5880932"/>
        <a:ext cx="4296260" cy="753795"/>
      </dsp:txXfrm>
    </dsp:sp>
    <dsp:sp modelId="{2D04C9C3-31E6-E346-8C5A-AF6B374A1B28}">
      <dsp:nvSpPr>
        <dsp:cNvPr id="0" name=""/>
        <dsp:cNvSpPr/>
      </dsp:nvSpPr>
      <dsp:spPr>
        <a:xfrm rot="10800000">
          <a:off x="0" y="2517195"/>
          <a:ext cx="4296260" cy="2521055"/>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Create monthly mosaic Datasets</a:t>
          </a:r>
        </a:p>
      </dsp:txBody>
      <dsp:txXfrm rot="-10800000">
        <a:off x="0" y="2517195"/>
        <a:ext cx="4296260" cy="884890"/>
      </dsp:txXfrm>
    </dsp:sp>
    <dsp:sp modelId="{A7D8E77A-7E9F-3C4F-9D86-864B8146BB54}">
      <dsp:nvSpPr>
        <dsp:cNvPr id="0" name=""/>
        <dsp:cNvSpPr/>
      </dsp:nvSpPr>
      <dsp:spPr>
        <a:xfrm>
          <a:off x="0" y="3384464"/>
          <a:ext cx="4296260" cy="75379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kern="1200" dirty="0"/>
            <a:t>Input: daily mosaic datasets</a:t>
          </a:r>
        </a:p>
      </dsp:txBody>
      <dsp:txXfrm>
        <a:off x="0" y="3384464"/>
        <a:ext cx="4296260" cy="753795"/>
      </dsp:txXfrm>
    </dsp:sp>
    <dsp:sp modelId="{CBA638DE-F6F3-1C41-AF67-C6B9A53CB6D1}">
      <dsp:nvSpPr>
        <dsp:cNvPr id="0" name=""/>
        <dsp:cNvSpPr/>
      </dsp:nvSpPr>
      <dsp:spPr>
        <a:xfrm rot="10800000">
          <a:off x="0" y="0"/>
          <a:ext cx="4296260" cy="2521055"/>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Create daily mosaic Datasets</a:t>
          </a:r>
        </a:p>
      </dsp:txBody>
      <dsp:txXfrm rot="-10800000">
        <a:off x="0" y="0"/>
        <a:ext cx="4296260" cy="884890"/>
      </dsp:txXfrm>
    </dsp:sp>
    <dsp:sp modelId="{13D56ECF-C966-1746-94AE-D8B7149B9595}">
      <dsp:nvSpPr>
        <dsp:cNvPr id="0" name=""/>
        <dsp:cNvSpPr/>
      </dsp:nvSpPr>
      <dsp:spPr>
        <a:xfrm>
          <a:off x="0" y="906064"/>
          <a:ext cx="4296260" cy="75379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kern="1200" dirty="0"/>
            <a:t>Input: 48 half-hourly data files in nc4</a:t>
          </a:r>
        </a:p>
      </dsp:txBody>
      <dsp:txXfrm>
        <a:off x="0" y="906064"/>
        <a:ext cx="4296260" cy="753795"/>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036888" cy="461963"/>
          </a:xfrm>
          <a:prstGeom prst="rect">
            <a:avLst/>
          </a:prstGeom>
          <a:noFill/>
          <a:ln w="9525">
            <a:noFill/>
            <a:miter lim="800000"/>
            <a:headEnd/>
            <a:tailEnd/>
          </a:ln>
          <a:effectLst/>
        </p:spPr>
        <p:txBody>
          <a:bodyPr vert="horz" wrap="square" lIns="91650" tIns="45825" rIns="91650" bIns="45825" numCol="1" anchor="t" anchorCtr="0" compatLnSpc="1">
            <a:prstTxWarp prst="textNoShape">
              <a:avLst/>
            </a:prstTxWarp>
          </a:bodyPr>
          <a:lstStyle>
            <a:lvl1pPr defTabSz="458788">
              <a:defRPr sz="1200">
                <a:solidFill>
                  <a:srgbClr val="000000"/>
                </a:solidFill>
              </a:defRPr>
            </a:lvl1pPr>
          </a:lstStyle>
          <a:p>
            <a:pPr>
              <a:defRPr/>
            </a:pPr>
            <a:endParaRPr lang="en-US" altLang="zh-CN"/>
          </a:p>
        </p:txBody>
      </p:sp>
      <p:sp>
        <p:nvSpPr>
          <p:cNvPr id="9219" name="Rectangle 3"/>
          <p:cNvSpPr>
            <a:spLocks noGrp="1" noChangeArrowheads="1"/>
          </p:cNvSpPr>
          <p:nvPr>
            <p:ph type="dt" sz="quarter" idx="1"/>
          </p:nvPr>
        </p:nvSpPr>
        <p:spPr bwMode="auto">
          <a:xfrm>
            <a:off x="3971925" y="0"/>
            <a:ext cx="3036888" cy="461963"/>
          </a:xfrm>
          <a:prstGeom prst="rect">
            <a:avLst/>
          </a:prstGeom>
          <a:noFill/>
          <a:ln w="9525">
            <a:noFill/>
            <a:miter lim="800000"/>
            <a:headEnd/>
            <a:tailEnd/>
          </a:ln>
          <a:effectLst/>
        </p:spPr>
        <p:txBody>
          <a:bodyPr vert="horz" wrap="square" lIns="91650" tIns="45825" rIns="91650" bIns="45825" numCol="1" anchor="t" anchorCtr="0" compatLnSpc="1">
            <a:prstTxWarp prst="textNoShape">
              <a:avLst/>
            </a:prstTxWarp>
          </a:bodyPr>
          <a:lstStyle>
            <a:lvl1pPr algn="r" defTabSz="458788">
              <a:defRPr sz="1200">
                <a:solidFill>
                  <a:srgbClr val="000000"/>
                </a:solidFill>
              </a:defRPr>
            </a:lvl1pPr>
          </a:lstStyle>
          <a:p>
            <a:pPr>
              <a:defRPr/>
            </a:pPr>
            <a:endParaRPr lang="en-US" altLang="zh-CN"/>
          </a:p>
        </p:txBody>
      </p:sp>
      <p:sp>
        <p:nvSpPr>
          <p:cNvPr id="9220" name="Rectangle 4"/>
          <p:cNvSpPr>
            <a:spLocks noGrp="1" noChangeArrowheads="1"/>
          </p:cNvSpPr>
          <p:nvPr>
            <p:ph type="ftr" sz="quarter" idx="2"/>
          </p:nvPr>
        </p:nvSpPr>
        <p:spPr bwMode="auto">
          <a:xfrm>
            <a:off x="0" y="8772525"/>
            <a:ext cx="3036888" cy="461963"/>
          </a:xfrm>
          <a:prstGeom prst="rect">
            <a:avLst/>
          </a:prstGeom>
          <a:noFill/>
          <a:ln w="9525">
            <a:noFill/>
            <a:miter lim="800000"/>
            <a:headEnd/>
            <a:tailEnd/>
          </a:ln>
          <a:effectLst/>
        </p:spPr>
        <p:txBody>
          <a:bodyPr vert="horz" wrap="square" lIns="91650" tIns="45825" rIns="91650" bIns="45825" numCol="1" anchor="b" anchorCtr="0" compatLnSpc="1">
            <a:prstTxWarp prst="textNoShape">
              <a:avLst/>
            </a:prstTxWarp>
          </a:bodyPr>
          <a:lstStyle>
            <a:lvl1pPr defTabSz="458788">
              <a:defRPr sz="1200">
                <a:solidFill>
                  <a:srgbClr val="000000"/>
                </a:solidFill>
              </a:defRPr>
            </a:lvl1pPr>
          </a:lstStyle>
          <a:p>
            <a:pPr>
              <a:defRPr/>
            </a:pPr>
            <a:endParaRPr lang="en-US" altLang="zh-CN"/>
          </a:p>
        </p:txBody>
      </p:sp>
      <p:sp>
        <p:nvSpPr>
          <p:cNvPr id="9221" name="Rectangle 5"/>
          <p:cNvSpPr>
            <a:spLocks noGrp="1" noChangeArrowheads="1"/>
          </p:cNvSpPr>
          <p:nvPr>
            <p:ph type="sldNum" sz="quarter" idx="3"/>
          </p:nvPr>
        </p:nvSpPr>
        <p:spPr bwMode="auto">
          <a:xfrm>
            <a:off x="3971925" y="8772525"/>
            <a:ext cx="3036888" cy="461963"/>
          </a:xfrm>
          <a:prstGeom prst="rect">
            <a:avLst/>
          </a:prstGeom>
          <a:noFill/>
          <a:ln w="9525">
            <a:noFill/>
            <a:miter lim="800000"/>
            <a:headEnd/>
            <a:tailEnd/>
          </a:ln>
          <a:effectLst/>
        </p:spPr>
        <p:txBody>
          <a:bodyPr vert="horz" wrap="square" lIns="91650" tIns="45825" rIns="91650" bIns="45825" numCol="1" anchor="b" anchorCtr="0" compatLnSpc="1">
            <a:prstTxWarp prst="textNoShape">
              <a:avLst/>
            </a:prstTxWarp>
          </a:bodyPr>
          <a:lstStyle>
            <a:lvl1pPr algn="r" defTabSz="458788">
              <a:defRPr sz="1200">
                <a:solidFill>
                  <a:srgbClr val="000000"/>
                </a:solidFill>
              </a:defRPr>
            </a:lvl1pPr>
          </a:lstStyle>
          <a:p>
            <a:pPr>
              <a:defRPr/>
            </a:pPr>
            <a:fld id="{D9E74D31-4C58-4AFE-A595-62A9A3D45026}" type="slidenum">
              <a:rPr lang="en-US" altLang="zh-CN"/>
              <a:pPr>
                <a:defRPr/>
              </a:pPr>
              <a:t>‹#›</a:t>
            </a:fld>
            <a:endParaRPr lang="en-US" altLang="zh-CN"/>
          </a:p>
        </p:txBody>
      </p:sp>
    </p:spTree>
    <p:extLst>
      <p:ext uri="{BB962C8B-B14F-4D97-AF65-F5344CB8AC3E}">
        <p14:creationId xmlns:p14="http://schemas.microsoft.com/office/powerpoint/2010/main" val="13570742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7010400" cy="9236075"/>
          </a:xfrm>
          <a:prstGeom prst="roundRect">
            <a:avLst>
              <a:gd name="adj" fmla="val 5"/>
            </a:avLst>
          </a:prstGeom>
          <a:solidFill>
            <a:srgbClr val="FFFFFF"/>
          </a:solidFill>
          <a:ln w="9360">
            <a:noFill/>
            <a:miter lim="800000"/>
            <a:headEnd/>
            <a:tailEnd/>
          </a:ln>
          <a:effectLst/>
        </p:spPr>
        <p:txBody>
          <a:bodyPr wrap="none" anchor="ctr"/>
          <a:lstStyle/>
          <a:p>
            <a:pPr>
              <a:defRPr/>
            </a:pPr>
            <a:endParaRPr lang="en-US"/>
          </a:p>
        </p:txBody>
      </p:sp>
      <p:sp>
        <p:nvSpPr>
          <p:cNvPr id="3075" name="Rectangle 2"/>
          <p:cNvSpPr>
            <a:spLocks noGrp="1" noRot="1" noChangeAspect="1" noChangeArrowheads="1"/>
          </p:cNvSpPr>
          <p:nvPr>
            <p:ph type="sldImg"/>
          </p:nvPr>
        </p:nvSpPr>
        <p:spPr bwMode="auto">
          <a:xfrm>
            <a:off x="-5102225" y="-3125788"/>
            <a:ext cx="10207625" cy="7656513"/>
          </a:xfrm>
          <a:prstGeom prst="rect">
            <a:avLst/>
          </a:prstGeom>
          <a:noFill/>
          <a:ln w="9525">
            <a:noFill/>
            <a:round/>
            <a:headEnd/>
            <a:tailEnd/>
          </a:ln>
        </p:spPr>
      </p:sp>
      <p:sp>
        <p:nvSpPr>
          <p:cNvPr id="2051" name="Rectangle 3"/>
          <p:cNvSpPr>
            <a:spLocks noGrp="1" noChangeArrowheads="1"/>
          </p:cNvSpPr>
          <p:nvPr>
            <p:ph type="body"/>
          </p:nvPr>
        </p:nvSpPr>
        <p:spPr bwMode="auto">
          <a:xfrm>
            <a:off x="701675" y="4387850"/>
            <a:ext cx="5607050" cy="415607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1690377759"/>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2192338" y="701675"/>
            <a:ext cx="2628900" cy="3463925"/>
          </a:xfrm>
          <a:prstGeom prst="rect">
            <a:avLst/>
          </a:prstGeom>
          <a:solidFill>
            <a:srgbClr val="FFFFFF"/>
          </a:solidFill>
          <a:ln w="9525">
            <a:solidFill>
              <a:srgbClr val="000000"/>
            </a:solidFill>
            <a:miter lim="800000"/>
            <a:headEnd/>
            <a:tailEnd/>
          </a:ln>
        </p:spPr>
        <p:txBody>
          <a:bodyPr wrap="none" anchor="ctr"/>
          <a:lstStyle/>
          <a:p>
            <a:endParaRPr lang="en-US"/>
          </a:p>
        </p:txBody>
      </p:sp>
      <p:sp>
        <p:nvSpPr>
          <p:cNvPr id="4099" name="Rectangle 2"/>
          <p:cNvSpPr>
            <a:spLocks noGrp="1" noChangeArrowheads="1"/>
          </p:cNvSpPr>
          <p:nvPr>
            <p:ph type="body"/>
          </p:nvPr>
        </p:nvSpPr>
        <p:spPr>
          <a:noFill/>
          <a:ln/>
        </p:spPr>
        <p:txBody>
          <a:bodyPr wrap="none" lIns="19641" tIns="9821" rIns="19641" bIns="9821" anchor="ct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6675"/>
            <a:ext cx="37306250" cy="705485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6583363" y="18653125"/>
            <a:ext cx="30724475" cy="841375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3"/>
          <p:cNvSpPr>
            <a:spLocks noGrp="1" noChangeArrowheads="1"/>
          </p:cNvSpPr>
          <p:nvPr>
            <p:ph type="dt" idx="10"/>
          </p:nvPr>
        </p:nvSpPr>
        <p:spPr>
          <a:ln/>
        </p:spPr>
        <p:txBody>
          <a:bodyPr/>
          <a:lstStyle>
            <a:lvl1pPr>
              <a:defRPr/>
            </a:lvl1pPr>
          </a:lstStyle>
          <a:p>
            <a:pPr>
              <a:defRPr/>
            </a:pPr>
            <a:endParaRPr lang="en-GB"/>
          </a:p>
        </p:txBody>
      </p:sp>
      <p:sp>
        <p:nvSpPr>
          <p:cNvPr id="5" name="Rectangle 4"/>
          <p:cNvSpPr>
            <a:spLocks noGrp="1" noChangeArrowheads="1"/>
          </p:cNvSpPr>
          <p:nvPr>
            <p:ph type="ftr" idx="11"/>
          </p:nvPr>
        </p:nvSpPr>
        <p:spPr>
          <a:ln/>
        </p:spPr>
        <p:txBody>
          <a:bodyPr/>
          <a:lstStyle>
            <a:lvl1pPr>
              <a:defRPr/>
            </a:lvl1pPr>
          </a:lstStyle>
          <a:p>
            <a:pPr>
              <a:defRPr/>
            </a:pPr>
            <a:endParaRPr lang="en-GB"/>
          </a:p>
        </p:txBody>
      </p:sp>
      <p:sp>
        <p:nvSpPr>
          <p:cNvPr id="6" name="Rectangle 5"/>
          <p:cNvSpPr>
            <a:spLocks noGrp="1" noChangeArrowheads="1"/>
          </p:cNvSpPr>
          <p:nvPr>
            <p:ph type="sldNum" idx="12"/>
          </p:nvPr>
        </p:nvSpPr>
        <p:spPr>
          <a:ln/>
        </p:spPr>
        <p:txBody>
          <a:bodyPr/>
          <a:lstStyle>
            <a:lvl1pPr>
              <a:defRPr/>
            </a:lvl1pPr>
          </a:lstStyle>
          <a:p>
            <a:pPr>
              <a:defRPr/>
            </a:pPr>
            <a:fld id="{A8FA508C-BEAD-4AC2-978A-C7D659771FBD}"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0175" cy="548481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2193925" y="7680325"/>
            <a:ext cx="39500175" cy="2172335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idx="10"/>
          </p:nvPr>
        </p:nvSpPr>
        <p:spPr>
          <a:ln/>
        </p:spPr>
        <p:txBody>
          <a:bodyPr/>
          <a:lstStyle>
            <a:lvl1pPr>
              <a:defRPr/>
            </a:lvl1pPr>
          </a:lstStyle>
          <a:p>
            <a:pPr>
              <a:defRPr/>
            </a:pPr>
            <a:endParaRPr lang="en-GB"/>
          </a:p>
        </p:txBody>
      </p:sp>
      <p:sp>
        <p:nvSpPr>
          <p:cNvPr id="5" name="Rectangle 4"/>
          <p:cNvSpPr>
            <a:spLocks noGrp="1" noChangeArrowheads="1"/>
          </p:cNvSpPr>
          <p:nvPr>
            <p:ph type="ftr" idx="11"/>
          </p:nvPr>
        </p:nvSpPr>
        <p:spPr>
          <a:ln/>
        </p:spPr>
        <p:txBody>
          <a:bodyPr/>
          <a:lstStyle>
            <a:lvl1pPr>
              <a:defRPr/>
            </a:lvl1pPr>
          </a:lstStyle>
          <a:p>
            <a:pPr>
              <a:defRPr/>
            </a:pPr>
            <a:endParaRPr lang="en-GB"/>
          </a:p>
        </p:txBody>
      </p:sp>
      <p:sp>
        <p:nvSpPr>
          <p:cNvPr id="6" name="Rectangle 5"/>
          <p:cNvSpPr>
            <a:spLocks noGrp="1" noChangeArrowheads="1"/>
          </p:cNvSpPr>
          <p:nvPr>
            <p:ph type="sldNum" idx="12"/>
          </p:nvPr>
        </p:nvSpPr>
        <p:spPr>
          <a:ln/>
        </p:spPr>
        <p:txBody>
          <a:bodyPr/>
          <a:lstStyle>
            <a:lvl1pPr>
              <a:defRPr/>
            </a:lvl1pPr>
          </a:lstStyle>
          <a:p>
            <a:pPr>
              <a:defRPr/>
            </a:pPr>
            <a:fld id="{954BBADE-EC18-4416-B817-D227D5A03486}"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19850" y="1317625"/>
            <a:ext cx="9874250" cy="28086050"/>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3525" cy="2808605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idx="10"/>
          </p:nvPr>
        </p:nvSpPr>
        <p:spPr>
          <a:ln/>
        </p:spPr>
        <p:txBody>
          <a:bodyPr/>
          <a:lstStyle>
            <a:lvl1pPr>
              <a:defRPr/>
            </a:lvl1pPr>
          </a:lstStyle>
          <a:p>
            <a:pPr>
              <a:defRPr/>
            </a:pPr>
            <a:endParaRPr lang="en-GB"/>
          </a:p>
        </p:txBody>
      </p:sp>
      <p:sp>
        <p:nvSpPr>
          <p:cNvPr id="5" name="Rectangle 4"/>
          <p:cNvSpPr>
            <a:spLocks noGrp="1" noChangeArrowheads="1"/>
          </p:cNvSpPr>
          <p:nvPr>
            <p:ph type="ftr" idx="11"/>
          </p:nvPr>
        </p:nvSpPr>
        <p:spPr>
          <a:ln/>
        </p:spPr>
        <p:txBody>
          <a:bodyPr/>
          <a:lstStyle>
            <a:lvl1pPr>
              <a:defRPr/>
            </a:lvl1pPr>
          </a:lstStyle>
          <a:p>
            <a:pPr>
              <a:defRPr/>
            </a:pPr>
            <a:endParaRPr lang="en-GB"/>
          </a:p>
        </p:txBody>
      </p:sp>
      <p:sp>
        <p:nvSpPr>
          <p:cNvPr id="6" name="Rectangle 5"/>
          <p:cNvSpPr>
            <a:spLocks noGrp="1" noChangeArrowheads="1"/>
          </p:cNvSpPr>
          <p:nvPr>
            <p:ph type="sldNum" idx="12"/>
          </p:nvPr>
        </p:nvSpPr>
        <p:spPr>
          <a:ln/>
        </p:spPr>
        <p:txBody>
          <a:bodyPr/>
          <a:lstStyle>
            <a:lvl1pPr>
              <a:defRPr/>
            </a:lvl1pPr>
          </a:lstStyle>
          <a:p>
            <a:pPr>
              <a:defRPr/>
            </a:pPr>
            <a:fld id="{64C9265E-2F4B-4925-8C39-5903B1E5EE67}"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0175" cy="5484813"/>
          </a:xfrm>
          <a:prstGeom prst="rect">
            <a:avLst/>
          </a:prstGeom>
        </p:spPr>
        <p:txBody>
          <a:bodyPr/>
          <a:lstStyle/>
          <a:p>
            <a:r>
              <a:rPr lang="en-US"/>
              <a:t>Click to edit Master title style</a:t>
            </a:r>
          </a:p>
        </p:txBody>
      </p:sp>
      <p:sp>
        <p:nvSpPr>
          <p:cNvPr id="3" name="Rectangle 3"/>
          <p:cNvSpPr>
            <a:spLocks noGrp="1" noChangeArrowheads="1"/>
          </p:cNvSpPr>
          <p:nvPr>
            <p:ph type="dt" idx="10"/>
          </p:nvPr>
        </p:nvSpPr>
        <p:spPr>
          <a:ln/>
        </p:spPr>
        <p:txBody>
          <a:bodyPr/>
          <a:lstStyle>
            <a:lvl1pPr>
              <a:defRPr/>
            </a:lvl1pPr>
          </a:lstStyle>
          <a:p>
            <a:pPr>
              <a:defRPr/>
            </a:pPr>
            <a:endParaRPr lang="en-GB"/>
          </a:p>
        </p:txBody>
      </p:sp>
      <p:sp>
        <p:nvSpPr>
          <p:cNvPr id="4" name="Rectangle 4"/>
          <p:cNvSpPr>
            <a:spLocks noGrp="1" noChangeArrowheads="1"/>
          </p:cNvSpPr>
          <p:nvPr>
            <p:ph type="ftr" idx="11"/>
          </p:nvPr>
        </p:nvSpPr>
        <p:spPr>
          <a:ln/>
        </p:spPr>
        <p:txBody>
          <a:bodyPr/>
          <a:lstStyle>
            <a:lvl1pPr>
              <a:defRPr/>
            </a:lvl1pPr>
          </a:lstStyle>
          <a:p>
            <a:pPr>
              <a:defRPr/>
            </a:pPr>
            <a:endParaRPr lang="en-GB"/>
          </a:p>
        </p:txBody>
      </p:sp>
      <p:sp>
        <p:nvSpPr>
          <p:cNvPr id="5" name="Rectangle 5"/>
          <p:cNvSpPr>
            <a:spLocks noGrp="1" noChangeArrowheads="1"/>
          </p:cNvSpPr>
          <p:nvPr>
            <p:ph type="sldNum" idx="12"/>
          </p:nvPr>
        </p:nvSpPr>
        <p:spPr>
          <a:ln/>
        </p:spPr>
        <p:txBody>
          <a:bodyPr/>
          <a:lstStyle>
            <a:lvl1pPr>
              <a:defRPr/>
            </a:lvl1pPr>
          </a:lstStyle>
          <a:p>
            <a:pPr>
              <a:defRPr/>
            </a:pPr>
            <a:fld id="{A2373285-DC2E-4C14-8A9A-3B7DD0AB0EA1}"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0175" cy="548481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193925" y="7680325"/>
            <a:ext cx="39500175" cy="217233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idx="10"/>
          </p:nvPr>
        </p:nvSpPr>
        <p:spPr>
          <a:ln/>
        </p:spPr>
        <p:txBody>
          <a:bodyPr/>
          <a:lstStyle>
            <a:lvl1pPr>
              <a:defRPr/>
            </a:lvl1pPr>
          </a:lstStyle>
          <a:p>
            <a:pPr>
              <a:defRPr/>
            </a:pPr>
            <a:endParaRPr lang="en-GB"/>
          </a:p>
        </p:txBody>
      </p:sp>
      <p:sp>
        <p:nvSpPr>
          <p:cNvPr id="5" name="Rectangle 4"/>
          <p:cNvSpPr>
            <a:spLocks noGrp="1" noChangeArrowheads="1"/>
          </p:cNvSpPr>
          <p:nvPr>
            <p:ph type="ftr" idx="11"/>
          </p:nvPr>
        </p:nvSpPr>
        <p:spPr>
          <a:ln/>
        </p:spPr>
        <p:txBody>
          <a:bodyPr/>
          <a:lstStyle>
            <a:lvl1pPr>
              <a:defRPr/>
            </a:lvl1pPr>
          </a:lstStyle>
          <a:p>
            <a:pPr>
              <a:defRPr/>
            </a:pPr>
            <a:endParaRPr lang="en-GB"/>
          </a:p>
        </p:txBody>
      </p:sp>
      <p:sp>
        <p:nvSpPr>
          <p:cNvPr id="6" name="Rectangle 5"/>
          <p:cNvSpPr>
            <a:spLocks noGrp="1" noChangeArrowheads="1"/>
          </p:cNvSpPr>
          <p:nvPr>
            <p:ph type="sldNum" idx="12"/>
          </p:nvPr>
        </p:nvSpPr>
        <p:spPr>
          <a:ln/>
        </p:spPr>
        <p:txBody>
          <a:bodyPr/>
          <a:lstStyle>
            <a:lvl1pPr>
              <a:defRPr/>
            </a:lvl1pPr>
          </a:lstStyle>
          <a:p>
            <a:pPr>
              <a:defRPr/>
            </a:pPr>
            <a:fld id="{8F6306AA-B8B2-46C3-8915-12F242554EF6}"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38"/>
            <a:ext cx="37307838" cy="653732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dt" idx="10"/>
          </p:nvPr>
        </p:nvSpPr>
        <p:spPr>
          <a:ln/>
        </p:spPr>
        <p:txBody>
          <a:bodyPr/>
          <a:lstStyle>
            <a:lvl1pPr>
              <a:defRPr/>
            </a:lvl1pPr>
          </a:lstStyle>
          <a:p>
            <a:pPr>
              <a:defRPr/>
            </a:pPr>
            <a:endParaRPr lang="en-GB"/>
          </a:p>
        </p:txBody>
      </p:sp>
      <p:sp>
        <p:nvSpPr>
          <p:cNvPr id="5" name="Rectangle 4"/>
          <p:cNvSpPr>
            <a:spLocks noGrp="1" noChangeArrowheads="1"/>
          </p:cNvSpPr>
          <p:nvPr>
            <p:ph type="ftr" idx="11"/>
          </p:nvPr>
        </p:nvSpPr>
        <p:spPr>
          <a:ln/>
        </p:spPr>
        <p:txBody>
          <a:bodyPr/>
          <a:lstStyle>
            <a:lvl1pPr>
              <a:defRPr/>
            </a:lvl1pPr>
          </a:lstStyle>
          <a:p>
            <a:pPr>
              <a:defRPr/>
            </a:pPr>
            <a:endParaRPr lang="en-GB"/>
          </a:p>
        </p:txBody>
      </p:sp>
      <p:sp>
        <p:nvSpPr>
          <p:cNvPr id="6" name="Rectangle 5"/>
          <p:cNvSpPr>
            <a:spLocks noGrp="1" noChangeArrowheads="1"/>
          </p:cNvSpPr>
          <p:nvPr>
            <p:ph type="sldNum" idx="12"/>
          </p:nvPr>
        </p:nvSpPr>
        <p:spPr>
          <a:ln/>
        </p:spPr>
        <p:txBody>
          <a:bodyPr/>
          <a:lstStyle>
            <a:lvl1pPr>
              <a:defRPr/>
            </a:lvl1pPr>
          </a:lstStyle>
          <a:p>
            <a:pPr>
              <a:defRPr/>
            </a:pPr>
            <a:fld id="{4746ADAF-9E1E-4CFF-9BAF-24548D13B3CE}"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0175" cy="548481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2193925" y="7680325"/>
            <a:ext cx="19673888" cy="217233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0213" y="7680325"/>
            <a:ext cx="19673887" cy="2172335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idx="10"/>
          </p:nvPr>
        </p:nvSpPr>
        <p:spPr>
          <a:ln/>
        </p:spPr>
        <p:txBody>
          <a:bodyPr/>
          <a:lstStyle>
            <a:lvl1pPr>
              <a:defRPr/>
            </a:lvl1pPr>
          </a:lstStyle>
          <a:p>
            <a:pPr>
              <a:defRPr/>
            </a:pPr>
            <a:endParaRPr lang="en-GB"/>
          </a:p>
        </p:txBody>
      </p:sp>
      <p:sp>
        <p:nvSpPr>
          <p:cNvPr id="6" name="Rectangle 4"/>
          <p:cNvSpPr>
            <a:spLocks noGrp="1" noChangeArrowheads="1"/>
          </p:cNvSpPr>
          <p:nvPr>
            <p:ph type="ftr" idx="11"/>
          </p:nvPr>
        </p:nvSpPr>
        <p:spPr>
          <a:ln/>
        </p:spPr>
        <p:txBody>
          <a:bodyPr/>
          <a:lstStyle>
            <a:lvl1pPr>
              <a:defRPr/>
            </a:lvl1pPr>
          </a:lstStyle>
          <a:p>
            <a:pPr>
              <a:defRPr/>
            </a:pPr>
            <a:endParaRPr lang="en-GB"/>
          </a:p>
        </p:txBody>
      </p:sp>
      <p:sp>
        <p:nvSpPr>
          <p:cNvPr id="7" name="Rectangle 5"/>
          <p:cNvSpPr>
            <a:spLocks noGrp="1" noChangeArrowheads="1"/>
          </p:cNvSpPr>
          <p:nvPr>
            <p:ph type="sldNum" idx="12"/>
          </p:nvPr>
        </p:nvSpPr>
        <p:spPr>
          <a:ln/>
        </p:spPr>
        <p:txBody>
          <a:bodyPr/>
          <a:lstStyle>
            <a:lvl1pPr>
              <a:defRPr/>
            </a:lvl1pPr>
          </a:lstStyle>
          <a:p>
            <a:pPr>
              <a:defRPr/>
            </a:pPr>
            <a:fld id="{B9DFC426-D2EC-441E-A8E2-127B36CB8C40}"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5"/>
            <a:ext cx="19392900" cy="30702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0" cy="1896586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5"/>
            <a:ext cx="19400837" cy="3070225"/>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dt" idx="10"/>
          </p:nvPr>
        </p:nvSpPr>
        <p:spPr>
          <a:ln/>
        </p:spPr>
        <p:txBody>
          <a:bodyPr/>
          <a:lstStyle>
            <a:lvl1pPr>
              <a:defRPr/>
            </a:lvl1pPr>
          </a:lstStyle>
          <a:p>
            <a:pPr>
              <a:defRPr/>
            </a:pPr>
            <a:endParaRPr lang="en-GB"/>
          </a:p>
        </p:txBody>
      </p:sp>
      <p:sp>
        <p:nvSpPr>
          <p:cNvPr id="8" name="Rectangle 4"/>
          <p:cNvSpPr>
            <a:spLocks noGrp="1" noChangeArrowheads="1"/>
          </p:cNvSpPr>
          <p:nvPr>
            <p:ph type="ftr" idx="11"/>
          </p:nvPr>
        </p:nvSpPr>
        <p:spPr>
          <a:ln/>
        </p:spPr>
        <p:txBody>
          <a:bodyPr/>
          <a:lstStyle>
            <a:lvl1pPr>
              <a:defRPr/>
            </a:lvl1pPr>
          </a:lstStyle>
          <a:p>
            <a:pPr>
              <a:defRPr/>
            </a:pPr>
            <a:endParaRPr lang="en-GB"/>
          </a:p>
        </p:txBody>
      </p:sp>
      <p:sp>
        <p:nvSpPr>
          <p:cNvPr id="9" name="Rectangle 5"/>
          <p:cNvSpPr>
            <a:spLocks noGrp="1" noChangeArrowheads="1"/>
          </p:cNvSpPr>
          <p:nvPr>
            <p:ph type="sldNum" idx="12"/>
          </p:nvPr>
        </p:nvSpPr>
        <p:spPr>
          <a:ln/>
        </p:spPr>
        <p:txBody>
          <a:bodyPr/>
          <a:lstStyle>
            <a:lvl1pPr>
              <a:defRPr/>
            </a:lvl1pPr>
          </a:lstStyle>
          <a:p>
            <a:pPr>
              <a:defRPr/>
            </a:pPr>
            <a:fld id="{98AD82AD-4429-49C9-B424-FA5343595D4A}"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0175" cy="5484813"/>
          </a:xfrm>
          <a:prstGeom prst="rect">
            <a:avLst/>
          </a:prstGeom>
        </p:spPr>
        <p:txBody>
          <a:bodyPr/>
          <a:lstStyle/>
          <a:p>
            <a:r>
              <a:rPr lang="en-US"/>
              <a:t>Click to edit Master title style</a:t>
            </a:r>
          </a:p>
        </p:txBody>
      </p:sp>
      <p:sp>
        <p:nvSpPr>
          <p:cNvPr id="3" name="Rectangle 3"/>
          <p:cNvSpPr>
            <a:spLocks noGrp="1" noChangeArrowheads="1"/>
          </p:cNvSpPr>
          <p:nvPr>
            <p:ph type="dt" idx="10"/>
          </p:nvPr>
        </p:nvSpPr>
        <p:spPr>
          <a:ln/>
        </p:spPr>
        <p:txBody>
          <a:bodyPr/>
          <a:lstStyle>
            <a:lvl1pPr>
              <a:defRPr/>
            </a:lvl1pPr>
          </a:lstStyle>
          <a:p>
            <a:pPr>
              <a:defRPr/>
            </a:pPr>
            <a:endParaRPr lang="en-GB"/>
          </a:p>
        </p:txBody>
      </p:sp>
      <p:sp>
        <p:nvSpPr>
          <p:cNvPr id="4" name="Rectangle 4"/>
          <p:cNvSpPr>
            <a:spLocks noGrp="1" noChangeArrowheads="1"/>
          </p:cNvSpPr>
          <p:nvPr>
            <p:ph type="ftr" idx="11"/>
          </p:nvPr>
        </p:nvSpPr>
        <p:spPr>
          <a:ln/>
        </p:spPr>
        <p:txBody>
          <a:bodyPr/>
          <a:lstStyle>
            <a:lvl1pPr>
              <a:defRPr/>
            </a:lvl1pPr>
          </a:lstStyle>
          <a:p>
            <a:pPr>
              <a:defRPr/>
            </a:pPr>
            <a:endParaRPr lang="en-GB"/>
          </a:p>
        </p:txBody>
      </p:sp>
      <p:sp>
        <p:nvSpPr>
          <p:cNvPr id="5" name="Rectangle 5"/>
          <p:cNvSpPr>
            <a:spLocks noGrp="1" noChangeArrowheads="1"/>
          </p:cNvSpPr>
          <p:nvPr>
            <p:ph type="sldNum" idx="12"/>
          </p:nvPr>
        </p:nvSpPr>
        <p:spPr>
          <a:ln/>
        </p:spPr>
        <p:txBody>
          <a:bodyPr/>
          <a:lstStyle>
            <a:lvl1pPr>
              <a:defRPr/>
            </a:lvl1pPr>
          </a:lstStyle>
          <a:p>
            <a:pPr>
              <a:defRPr/>
            </a:pPr>
            <a:fld id="{A926E6FA-4824-4C66-B98E-7B392CBB2FA7}"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en-GB"/>
          </a:p>
        </p:txBody>
      </p:sp>
      <p:sp>
        <p:nvSpPr>
          <p:cNvPr id="3" name="Rectangle 4"/>
          <p:cNvSpPr>
            <a:spLocks noGrp="1" noChangeArrowheads="1"/>
          </p:cNvSpPr>
          <p:nvPr>
            <p:ph type="ftr" idx="11"/>
          </p:nvPr>
        </p:nvSpPr>
        <p:spPr>
          <a:ln/>
        </p:spPr>
        <p:txBody>
          <a:bodyPr/>
          <a:lstStyle>
            <a:lvl1pPr>
              <a:defRPr/>
            </a:lvl1pPr>
          </a:lstStyle>
          <a:p>
            <a:pPr>
              <a:defRPr/>
            </a:pPr>
            <a:endParaRPr lang="en-GB"/>
          </a:p>
        </p:txBody>
      </p:sp>
      <p:sp>
        <p:nvSpPr>
          <p:cNvPr id="4" name="Rectangle 5"/>
          <p:cNvSpPr>
            <a:spLocks noGrp="1" noChangeArrowheads="1"/>
          </p:cNvSpPr>
          <p:nvPr>
            <p:ph type="sldNum" idx="12"/>
          </p:nvPr>
        </p:nvSpPr>
        <p:spPr>
          <a:ln/>
        </p:spPr>
        <p:txBody>
          <a:bodyPr/>
          <a:lstStyle>
            <a:lvl1pPr>
              <a:defRPr/>
            </a:lvl1pPr>
          </a:lstStyle>
          <a:p>
            <a:pPr>
              <a:defRPr/>
            </a:pPr>
            <a:fld id="{5D534301-3FAB-4093-B37A-1B2672978DB8}"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1275"/>
            <a:ext cx="14439900" cy="5576888"/>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5" y="1311275"/>
            <a:ext cx="24536400" cy="28093988"/>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6888163"/>
            <a:ext cx="14439900" cy="225171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endParaRPr lang="en-GB"/>
          </a:p>
        </p:txBody>
      </p:sp>
      <p:sp>
        <p:nvSpPr>
          <p:cNvPr id="6" name="Rectangle 4"/>
          <p:cNvSpPr>
            <a:spLocks noGrp="1" noChangeArrowheads="1"/>
          </p:cNvSpPr>
          <p:nvPr>
            <p:ph type="ftr" idx="11"/>
          </p:nvPr>
        </p:nvSpPr>
        <p:spPr>
          <a:ln/>
        </p:spPr>
        <p:txBody>
          <a:bodyPr/>
          <a:lstStyle>
            <a:lvl1pPr>
              <a:defRPr/>
            </a:lvl1pPr>
          </a:lstStyle>
          <a:p>
            <a:pPr>
              <a:defRPr/>
            </a:pPr>
            <a:endParaRPr lang="en-GB"/>
          </a:p>
        </p:txBody>
      </p:sp>
      <p:sp>
        <p:nvSpPr>
          <p:cNvPr id="7" name="Rectangle 5"/>
          <p:cNvSpPr>
            <a:spLocks noGrp="1" noChangeArrowheads="1"/>
          </p:cNvSpPr>
          <p:nvPr>
            <p:ph type="sldNum" idx="12"/>
          </p:nvPr>
        </p:nvSpPr>
        <p:spPr>
          <a:ln/>
        </p:spPr>
        <p:txBody>
          <a:bodyPr/>
          <a:lstStyle>
            <a:lvl1pPr>
              <a:defRPr/>
            </a:lvl1pPr>
          </a:lstStyle>
          <a:p>
            <a:pPr>
              <a:defRPr/>
            </a:pPr>
            <a:fld id="{0FFF0FA8-EC24-4C2C-882A-AB7CD587F8D3}"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3" y="23042563"/>
            <a:ext cx="26335037" cy="2720975"/>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3" y="2941638"/>
            <a:ext cx="26335037" cy="1975008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3" y="25763538"/>
            <a:ext cx="26335037" cy="386238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dt" idx="10"/>
          </p:nvPr>
        </p:nvSpPr>
        <p:spPr>
          <a:ln/>
        </p:spPr>
        <p:txBody>
          <a:bodyPr/>
          <a:lstStyle>
            <a:lvl1pPr>
              <a:defRPr/>
            </a:lvl1pPr>
          </a:lstStyle>
          <a:p>
            <a:pPr>
              <a:defRPr/>
            </a:pPr>
            <a:endParaRPr lang="en-GB"/>
          </a:p>
        </p:txBody>
      </p:sp>
      <p:sp>
        <p:nvSpPr>
          <p:cNvPr id="6" name="Rectangle 4"/>
          <p:cNvSpPr>
            <a:spLocks noGrp="1" noChangeArrowheads="1"/>
          </p:cNvSpPr>
          <p:nvPr>
            <p:ph type="ftr" idx="11"/>
          </p:nvPr>
        </p:nvSpPr>
        <p:spPr>
          <a:ln/>
        </p:spPr>
        <p:txBody>
          <a:bodyPr/>
          <a:lstStyle>
            <a:lvl1pPr>
              <a:defRPr/>
            </a:lvl1pPr>
          </a:lstStyle>
          <a:p>
            <a:pPr>
              <a:defRPr/>
            </a:pPr>
            <a:endParaRPr lang="en-GB"/>
          </a:p>
        </p:txBody>
      </p:sp>
      <p:sp>
        <p:nvSpPr>
          <p:cNvPr id="7" name="Rectangle 5"/>
          <p:cNvSpPr>
            <a:spLocks noGrp="1" noChangeArrowheads="1"/>
          </p:cNvSpPr>
          <p:nvPr>
            <p:ph type="sldNum" idx="12"/>
          </p:nvPr>
        </p:nvSpPr>
        <p:spPr>
          <a:ln/>
        </p:spPr>
        <p:txBody>
          <a:bodyPr/>
          <a:lstStyle>
            <a:lvl1pPr>
              <a:defRPr/>
            </a:lvl1pPr>
          </a:lstStyle>
          <a:p>
            <a:pPr>
              <a:defRPr/>
            </a:pPr>
            <a:fld id="{5BF984F7-0FB3-4C68-87A0-951F2BB4D899}"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3"/>
          <p:cNvSpPr>
            <a:spLocks noGrp="1" noChangeArrowheads="1"/>
          </p:cNvSpPr>
          <p:nvPr>
            <p:ph type="dt"/>
          </p:nvPr>
        </p:nvSpPr>
        <p:spPr bwMode="auto">
          <a:xfrm>
            <a:off x="2193925" y="29976763"/>
            <a:ext cx="10239375" cy="2282825"/>
          </a:xfrm>
          <a:prstGeom prst="rect">
            <a:avLst/>
          </a:prstGeom>
          <a:noFill/>
          <a:ln w="9525">
            <a:noFill/>
            <a:round/>
            <a:headEnd/>
            <a:tailEnd/>
          </a:ln>
          <a:effectLst/>
        </p:spPr>
        <p:txBody>
          <a:bodyPr vert="horz" wrap="square" lIns="438840" tIns="219600" rIns="438840" bIns="219600" numCol="1" anchor="t" anchorCtr="0" compatLnSpc="1">
            <a:prstTxWarp prst="textNoShape">
              <a:avLst/>
            </a:prstTxWarp>
          </a:bodyPr>
          <a:lstStyle>
            <a:lvl1pP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6700">
                <a:solidFill>
                  <a:srgbClr val="000000"/>
                </a:solidFill>
              </a:defRPr>
            </a:lvl1pPr>
          </a:lstStyle>
          <a:p>
            <a:pPr>
              <a:defRPr/>
            </a:pPr>
            <a:endParaRPr lang="en-GB"/>
          </a:p>
        </p:txBody>
      </p:sp>
      <p:sp>
        <p:nvSpPr>
          <p:cNvPr id="1028" name="Rectangle 4"/>
          <p:cNvSpPr>
            <a:spLocks noGrp="1" noChangeArrowheads="1"/>
          </p:cNvSpPr>
          <p:nvPr>
            <p:ph type="ftr"/>
          </p:nvPr>
        </p:nvSpPr>
        <p:spPr bwMode="auto">
          <a:xfrm>
            <a:off x="14995525" y="29976763"/>
            <a:ext cx="13896975" cy="2282825"/>
          </a:xfrm>
          <a:prstGeom prst="rect">
            <a:avLst/>
          </a:prstGeom>
          <a:noFill/>
          <a:ln w="9525">
            <a:noFill/>
            <a:round/>
            <a:headEnd/>
            <a:tailEnd/>
          </a:ln>
          <a:effectLst/>
        </p:spPr>
        <p:txBody>
          <a:bodyPr vert="horz" wrap="square" lIns="438840" tIns="219600" rIns="438840" bIns="219600" numCol="1" anchor="t" anchorCtr="0" compatLnSpc="1">
            <a:prstTxWarp prst="textNoShape">
              <a:avLst/>
            </a:prstTxWarp>
          </a:bodyPr>
          <a:lstStyle>
            <a:lvl1pPr algn="ct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 pos="10858500" algn="l"/>
                <a:tab pos="11582400" algn="l"/>
                <a:tab pos="12306300" algn="l"/>
                <a:tab pos="13030200" algn="l"/>
                <a:tab pos="13754100" algn="l"/>
              </a:tabLst>
              <a:defRPr sz="6700">
                <a:solidFill>
                  <a:srgbClr val="000000"/>
                </a:solidFill>
              </a:defRPr>
            </a:lvl1pPr>
          </a:lstStyle>
          <a:p>
            <a:pPr>
              <a:defRPr/>
            </a:pPr>
            <a:endParaRPr lang="en-GB"/>
          </a:p>
        </p:txBody>
      </p:sp>
      <p:sp>
        <p:nvSpPr>
          <p:cNvPr id="1029" name="Rectangle 5"/>
          <p:cNvSpPr>
            <a:spLocks noGrp="1" noChangeArrowheads="1"/>
          </p:cNvSpPr>
          <p:nvPr>
            <p:ph type="sldNum"/>
          </p:nvPr>
        </p:nvSpPr>
        <p:spPr bwMode="auto">
          <a:xfrm>
            <a:off x="31454725" y="29976763"/>
            <a:ext cx="10239375" cy="2282825"/>
          </a:xfrm>
          <a:prstGeom prst="rect">
            <a:avLst/>
          </a:prstGeom>
          <a:noFill/>
          <a:ln w="9525">
            <a:noFill/>
            <a:round/>
            <a:headEnd/>
            <a:tailEnd/>
          </a:ln>
          <a:effectLst/>
        </p:spPr>
        <p:txBody>
          <a:bodyPr vert="horz" wrap="square" lIns="438840" tIns="219600" rIns="438840" bIns="219600" numCol="1" anchor="t" anchorCtr="0" compatLnSpc="1">
            <a:prstTxWarp prst="textNoShape">
              <a:avLst/>
            </a:prstTxWarp>
          </a:bodyPr>
          <a:lstStyle>
            <a:lvl1pPr algn="r">
              <a:lnSpc>
                <a:spcPct val="100000"/>
              </a:lnSpc>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sz="6700">
                <a:solidFill>
                  <a:srgbClr val="000000"/>
                </a:solidFill>
              </a:defRPr>
            </a:lvl1pPr>
          </a:lstStyle>
          <a:p>
            <a:pPr>
              <a:defRPr/>
            </a:pPr>
            <a:fld id="{8197AA71-727E-453C-B45A-60EED38282E7}"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0" fontAlgn="base" hangingPunct="0">
        <a:lnSpc>
          <a:spcPct val="154000"/>
        </a:lnSpc>
        <a:spcBef>
          <a:spcPct val="0"/>
        </a:spcBef>
        <a:spcAft>
          <a:spcPct val="0"/>
        </a:spcAft>
        <a:buClr>
          <a:srgbClr val="000000"/>
        </a:buClr>
        <a:buSzPct val="100000"/>
        <a:buFont typeface="Arial" charset="0"/>
        <a:defRPr sz="21100">
          <a:solidFill>
            <a:srgbClr val="000000"/>
          </a:solidFill>
          <a:latin typeface="+mj-lt"/>
          <a:ea typeface="+mj-ea"/>
          <a:cs typeface="+mj-cs"/>
        </a:defRPr>
      </a:lvl1pPr>
      <a:lvl2pPr algn="ctr" defTabSz="457200" rtl="0" eaLnBrk="0" fontAlgn="base" hangingPunct="0">
        <a:lnSpc>
          <a:spcPct val="154000"/>
        </a:lnSpc>
        <a:spcBef>
          <a:spcPct val="0"/>
        </a:spcBef>
        <a:spcAft>
          <a:spcPct val="0"/>
        </a:spcAft>
        <a:buClr>
          <a:srgbClr val="000000"/>
        </a:buClr>
        <a:buSzPct val="100000"/>
        <a:buFont typeface="Arial" charset="0"/>
        <a:defRPr sz="21100">
          <a:solidFill>
            <a:srgbClr val="000000"/>
          </a:solidFill>
          <a:latin typeface="Arial" charset="0"/>
        </a:defRPr>
      </a:lvl2pPr>
      <a:lvl3pPr algn="ctr" defTabSz="457200" rtl="0" eaLnBrk="0" fontAlgn="base" hangingPunct="0">
        <a:lnSpc>
          <a:spcPct val="154000"/>
        </a:lnSpc>
        <a:spcBef>
          <a:spcPct val="0"/>
        </a:spcBef>
        <a:spcAft>
          <a:spcPct val="0"/>
        </a:spcAft>
        <a:buClr>
          <a:srgbClr val="000000"/>
        </a:buClr>
        <a:buSzPct val="100000"/>
        <a:buFont typeface="Arial" charset="0"/>
        <a:defRPr sz="21100">
          <a:solidFill>
            <a:srgbClr val="000000"/>
          </a:solidFill>
          <a:latin typeface="Arial" charset="0"/>
        </a:defRPr>
      </a:lvl3pPr>
      <a:lvl4pPr algn="ctr" defTabSz="457200" rtl="0" eaLnBrk="0" fontAlgn="base" hangingPunct="0">
        <a:lnSpc>
          <a:spcPct val="154000"/>
        </a:lnSpc>
        <a:spcBef>
          <a:spcPct val="0"/>
        </a:spcBef>
        <a:spcAft>
          <a:spcPct val="0"/>
        </a:spcAft>
        <a:buClr>
          <a:srgbClr val="000000"/>
        </a:buClr>
        <a:buSzPct val="100000"/>
        <a:buFont typeface="Arial" charset="0"/>
        <a:defRPr sz="21100">
          <a:solidFill>
            <a:srgbClr val="000000"/>
          </a:solidFill>
          <a:latin typeface="Arial" charset="0"/>
        </a:defRPr>
      </a:lvl4pPr>
      <a:lvl5pPr algn="ctr" defTabSz="457200" rtl="0" eaLnBrk="0" fontAlgn="base" hangingPunct="0">
        <a:lnSpc>
          <a:spcPct val="154000"/>
        </a:lnSpc>
        <a:spcBef>
          <a:spcPct val="0"/>
        </a:spcBef>
        <a:spcAft>
          <a:spcPct val="0"/>
        </a:spcAft>
        <a:buClr>
          <a:srgbClr val="000000"/>
        </a:buClr>
        <a:buSzPct val="100000"/>
        <a:buFont typeface="Arial" charset="0"/>
        <a:defRPr sz="21100">
          <a:solidFill>
            <a:srgbClr val="000000"/>
          </a:solidFill>
          <a:latin typeface="Arial" charset="0"/>
        </a:defRPr>
      </a:lvl5pPr>
      <a:lvl6pPr marL="457200" algn="ctr" defTabSz="457200" rtl="0" fontAlgn="base">
        <a:lnSpc>
          <a:spcPct val="154000"/>
        </a:lnSpc>
        <a:spcBef>
          <a:spcPct val="0"/>
        </a:spcBef>
        <a:spcAft>
          <a:spcPct val="0"/>
        </a:spcAft>
        <a:buClr>
          <a:srgbClr val="000000"/>
        </a:buClr>
        <a:buSzPct val="100000"/>
        <a:buFont typeface="Arial" charset="0"/>
        <a:defRPr sz="21100">
          <a:solidFill>
            <a:srgbClr val="000000"/>
          </a:solidFill>
          <a:latin typeface="Arial" charset="0"/>
        </a:defRPr>
      </a:lvl6pPr>
      <a:lvl7pPr marL="914400" algn="ctr" defTabSz="457200" rtl="0" fontAlgn="base">
        <a:lnSpc>
          <a:spcPct val="154000"/>
        </a:lnSpc>
        <a:spcBef>
          <a:spcPct val="0"/>
        </a:spcBef>
        <a:spcAft>
          <a:spcPct val="0"/>
        </a:spcAft>
        <a:buClr>
          <a:srgbClr val="000000"/>
        </a:buClr>
        <a:buSzPct val="100000"/>
        <a:buFont typeface="Arial" charset="0"/>
        <a:defRPr sz="21100">
          <a:solidFill>
            <a:srgbClr val="000000"/>
          </a:solidFill>
          <a:latin typeface="Arial" charset="0"/>
        </a:defRPr>
      </a:lvl7pPr>
      <a:lvl8pPr marL="1371600" algn="ctr" defTabSz="457200" rtl="0" fontAlgn="base">
        <a:lnSpc>
          <a:spcPct val="154000"/>
        </a:lnSpc>
        <a:spcBef>
          <a:spcPct val="0"/>
        </a:spcBef>
        <a:spcAft>
          <a:spcPct val="0"/>
        </a:spcAft>
        <a:buClr>
          <a:srgbClr val="000000"/>
        </a:buClr>
        <a:buSzPct val="100000"/>
        <a:buFont typeface="Arial" charset="0"/>
        <a:defRPr sz="21100">
          <a:solidFill>
            <a:srgbClr val="000000"/>
          </a:solidFill>
          <a:latin typeface="Arial" charset="0"/>
        </a:defRPr>
      </a:lvl8pPr>
      <a:lvl9pPr marL="1828800" algn="ctr" defTabSz="457200" rtl="0" fontAlgn="base">
        <a:lnSpc>
          <a:spcPct val="154000"/>
        </a:lnSpc>
        <a:spcBef>
          <a:spcPct val="0"/>
        </a:spcBef>
        <a:spcAft>
          <a:spcPct val="0"/>
        </a:spcAft>
        <a:buClr>
          <a:srgbClr val="000000"/>
        </a:buClr>
        <a:buSzPct val="100000"/>
        <a:buFont typeface="Arial" charset="0"/>
        <a:defRPr sz="21100">
          <a:solidFill>
            <a:srgbClr val="000000"/>
          </a:solidFill>
          <a:latin typeface="Arial" charset="0"/>
        </a:defRPr>
      </a:lvl9pPr>
    </p:titleStyle>
    <p:bodyStyle>
      <a:lvl1pPr marL="1643063" indent="-1643063" algn="l" defTabSz="457200" rtl="0" eaLnBrk="0" fontAlgn="base" hangingPunct="0">
        <a:lnSpc>
          <a:spcPct val="154000"/>
        </a:lnSpc>
        <a:spcBef>
          <a:spcPts val="3850"/>
        </a:spcBef>
        <a:spcAft>
          <a:spcPct val="0"/>
        </a:spcAft>
        <a:buClr>
          <a:srgbClr val="000000"/>
        </a:buClr>
        <a:buSzPct val="100000"/>
        <a:buFont typeface="Arial" charset="0"/>
        <a:buChar char="•"/>
        <a:defRPr sz="15400">
          <a:solidFill>
            <a:srgbClr val="000000"/>
          </a:solidFill>
          <a:latin typeface="+mn-lt"/>
          <a:ea typeface="+mn-ea"/>
          <a:cs typeface="+mn-cs"/>
        </a:defRPr>
      </a:lvl1pPr>
      <a:lvl2pPr marL="3562350" indent="-1371600" algn="l" defTabSz="457200" rtl="0" eaLnBrk="0" fontAlgn="base" hangingPunct="0">
        <a:lnSpc>
          <a:spcPct val="154000"/>
        </a:lnSpc>
        <a:spcBef>
          <a:spcPts val="3350"/>
        </a:spcBef>
        <a:spcAft>
          <a:spcPct val="0"/>
        </a:spcAft>
        <a:buClr>
          <a:srgbClr val="000000"/>
        </a:buClr>
        <a:buSzPct val="100000"/>
        <a:buFont typeface="Arial" charset="0"/>
        <a:buChar char="–"/>
        <a:defRPr sz="13400">
          <a:solidFill>
            <a:srgbClr val="000000"/>
          </a:solidFill>
          <a:latin typeface="+mn-lt"/>
        </a:defRPr>
      </a:lvl2pPr>
      <a:lvl3pPr marL="5486400" indent="-1096963" algn="l" defTabSz="457200" rtl="0" eaLnBrk="0" fontAlgn="base" hangingPunct="0">
        <a:lnSpc>
          <a:spcPct val="154000"/>
        </a:lnSpc>
        <a:spcBef>
          <a:spcPts val="2900"/>
        </a:spcBef>
        <a:spcAft>
          <a:spcPct val="0"/>
        </a:spcAft>
        <a:buClr>
          <a:srgbClr val="000000"/>
        </a:buClr>
        <a:buSzPct val="100000"/>
        <a:buFont typeface="Arial" charset="0"/>
        <a:buChar char="•"/>
        <a:defRPr sz="11600">
          <a:solidFill>
            <a:srgbClr val="000000"/>
          </a:solidFill>
          <a:latin typeface="+mn-lt"/>
        </a:defRPr>
      </a:lvl3pPr>
      <a:lvl4pPr marL="7675563" indent="-1095375" algn="l" defTabSz="457200" rtl="0" eaLnBrk="0" fontAlgn="base" hangingPunct="0">
        <a:lnSpc>
          <a:spcPct val="154000"/>
        </a:lnSpc>
        <a:spcBef>
          <a:spcPts val="2400"/>
        </a:spcBef>
        <a:spcAft>
          <a:spcPct val="0"/>
        </a:spcAft>
        <a:buClr>
          <a:srgbClr val="000000"/>
        </a:buClr>
        <a:buSzPct val="100000"/>
        <a:buFont typeface="Arial" charset="0"/>
        <a:buChar char="–"/>
        <a:defRPr sz="9600">
          <a:solidFill>
            <a:srgbClr val="000000"/>
          </a:solidFill>
          <a:latin typeface="+mn-lt"/>
        </a:defRPr>
      </a:lvl4pPr>
      <a:lvl5pPr marL="9871075" indent="-1095375" algn="l" defTabSz="457200" rtl="0" eaLnBrk="0" fontAlgn="base" hangingPunct="0">
        <a:lnSpc>
          <a:spcPct val="154000"/>
        </a:lnSpc>
        <a:spcBef>
          <a:spcPts val="2400"/>
        </a:spcBef>
        <a:spcAft>
          <a:spcPct val="0"/>
        </a:spcAft>
        <a:buClr>
          <a:srgbClr val="000000"/>
        </a:buClr>
        <a:buSzPct val="100000"/>
        <a:buFont typeface="Arial" charset="0"/>
        <a:buChar char="»"/>
        <a:defRPr sz="9600">
          <a:solidFill>
            <a:srgbClr val="000000"/>
          </a:solidFill>
          <a:latin typeface="+mn-lt"/>
        </a:defRPr>
      </a:lvl5pPr>
      <a:lvl6pPr marL="10328275" indent="-1095375" algn="l" defTabSz="457200" rtl="0" fontAlgn="base">
        <a:lnSpc>
          <a:spcPct val="154000"/>
        </a:lnSpc>
        <a:spcBef>
          <a:spcPts val="2400"/>
        </a:spcBef>
        <a:spcAft>
          <a:spcPct val="0"/>
        </a:spcAft>
        <a:buClr>
          <a:srgbClr val="000000"/>
        </a:buClr>
        <a:buSzPct val="100000"/>
        <a:buFont typeface="Arial" charset="0"/>
        <a:buChar char="»"/>
        <a:defRPr sz="9600">
          <a:solidFill>
            <a:srgbClr val="000000"/>
          </a:solidFill>
          <a:latin typeface="+mn-lt"/>
        </a:defRPr>
      </a:lvl6pPr>
      <a:lvl7pPr marL="10785475" indent="-1095375" algn="l" defTabSz="457200" rtl="0" fontAlgn="base">
        <a:lnSpc>
          <a:spcPct val="154000"/>
        </a:lnSpc>
        <a:spcBef>
          <a:spcPts val="2400"/>
        </a:spcBef>
        <a:spcAft>
          <a:spcPct val="0"/>
        </a:spcAft>
        <a:buClr>
          <a:srgbClr val="000000"/>
        </a:buClr>
        <a:buSzPct val="100000"/>
        <a:buFont typeface="Arial" charset="0"/>
        <a:buChar char="»"/>
        <a:defRPr sz="9600">
          <a:solidFill>
            <a:srgbClr val="000000"/>
          </a:solidFill>
          <a:latin typeface="+mn-lt"/>
        </a:defRPr>
      </a:lvl7pPr>
      <a:lvl8pPr marL="11242675" indent="-1095375" algn="l" defTabSz="457200" rtl="0" fontAlgn="base">
        <a:lnSpc>
          <a:spcPct val="154000"/>
        </a:lnSpc>
        <a:spcBef>
          <a:spcPts val="2400"/>
        </a:spcBef>
        <a:spcAft>
          <a:spcPct val="0"/>
        </a:spcAft>
        <a:buClr>
          <a:srgbClr val="000000"/>
        </a:buClr>
        <a:buSzPct val="100000"/>
        <a:buFont typeface="Arial" charset="0"/>
        <a:buChar char="»"/>
        <a:defRPr sz="9600">
          <a:solidFill>
            <a:srgbClr val="000000"/>
          </a:solidFill>
          <a:latin typeface="+mn-lt"/>
        </a:defRPr>
      </a:lvl8pPr>
      <a:lvl9pPr marL="11699875" indent="-1095375" algn="l" defTabSz="457200" rtl="0" fontAlgn="base">
        <a:lnSpc>
          <a:spcPct val="154000"/>
        </a:lnSpc>
        <a:spcBef>
          <a:spcPts val="2400"/>
        </a:spcBef>
        <a:spcAft>
          <a:spcPct val="0"/>
        </a:spcAft>
        <a:buClr>
          <a:srgbClr val="000000"/>
        </a:buClr>
        <a:buSzPct val="100000"/>
        <a:buFont typeface="Arial" charset="0"/>
        <a:buChar char="»"/>
        <a:defRPr sz="96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image" Target="../media/image5.tiff"/><Relationship Id="rId3" Type="http://schemas.openxmlformats.org/officeDocument/2006/relationships/image" Target="../media/image1.png"/><Relationship Id="rId7" Type="http://schemas.openxmlformats.org/officeDocument/2006/relationships/diagramLayout" Target="../diagrams/layout1.xml"/><Relationship Id="rId12"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Data" Target="../diagrams/data1.xml"/><Relationship Id="rId11" Type="http://schemas.openxmlformats.org/officeDocument/2006/relationships/chart" Target="../charts/chart1.xml"/><Relationship Id="rId5" Type="http://schemas.openxmlformats.org/officeDocument/2006/relationships/image" Target="../media/image3.tiff"/><Relationship Id="rId10" Type="http://schemas.microsoft.com/office/2007/relationships/diagramDrawing" Target="../diagrams/drawing1.xml"/><Relationship Id="rId4" Type="http://schemas.openxmlformats.org/officeDocument/2006/relationships/image" Target="../media/image2.png"/><Relationship Id="rId9" Type="http://schemas.openxmlformats.org/officeDocument/2006/relationships/diagramColors" Target="../diagrams/colors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2" name="Text Box 932"/>
          <p:cNvSpPr txBox="1">
            <a:spLocks noChangeArrowheads="1"/>
          </p:cNvSpPr>
          <p:nvPr/>
        </p:nvSpPr>
        <p:spPr bwMode="auto">
          <a:xfrm>
            <a:off x="3978921" y="579208"/>
            <a:ext cx="37947600" cy="2494017"/>
          </a:xfrm>
          <a:prstGeom prst="rect">
            <a:avLst/>
          </a:prstGeom>
          <a:noFill/>
          <a:ln w="9525">
            <a:noFill/>
            <a:round/>
            <a:headEnd/>
            <a:tailEnd/>
          </a:ln>
        </p:spPr>
        <p:txBody>
          <a:bodyPr wrap="square" lIns="90000" tIns="46800" rIns="90000" bIns="46800">
            <a:spAutoFit/>
          </a:bodyPr>
          <a:lstStyle/>
          <a:p>
            <a:pPr algn="ctr" eaLnBrk="0" hangingPunct="0">
              <a:lnSpc>
                <a:spcPct val="120000"/>
              </a:lnSpc>
              <a:spcBef>
                <a:spcPts val="3375"/>
              </a:spcBef>
              <a:buClr>
                <a:srgbClr val="FFFFFF"/>
              </a:buCl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 pos="10858500" algn="l"/>
                <a:tab pos="11582400" algn="l"/>
                <a:tab pos="12306300" algn="l"/>
                <a:tab pos="13030200" algn="l"/>
                <a:tab pos="13754100" algn="l"/>
                <a:tab pos="14478000" algn="l"/>
                <a:tab pos="15201900" algn="l"/>
                <a:tab pos="15925800" algn="l"/>
                <a:tab pos="16649700" algn="l"/>
              </a:tabLst>
            </a:pPr>
            <a:r>
              <a:rPr lang="en-US" sz="5400" b="1" i="0" u="none" strike="noStrike" dirty="0">
                <a:solidFill>
                  <a:srgbClr val="C00000"/>
                </a:solidFill>
                <a:effectLst/>
                <a:latin typeface="Arial" panose="020B0604020202020204" pitchFamily="34" charset="0"/>
                <a:cs typeface="Arial" panose="020B0604020202020204" pitchFamily="34" charset="0"/>
              </a:rPr>
              <a:t>Making NASA GES DISC Level 2 Data GIS Analysis Ready</a:t>
            </a:r>
            <a:r>
              <a:rPr lang="en-US" sz="5400" b="1" dirty="0">
                <a:solidFill>
                  <a:srgbClr val="C00000"/>
                </a:solidFill>
                <a:latin typeface="Arial" panose="020B0604020202020204" pitchFamily="34" charset="0"/>
                <a:cs typeface="Arial" panose="020B0604020202020204" pitchFamily="34" charset="0"/>
              </a:rPr>
              <a:t> </a:t>
            </a:r>
          </a:p>
          <a:p>
            <a:pPr algn="ctr" eaLnBrk="0" hangingPunct="0">
              <a:lnSpc>
                <a:spcPct val="120000"/>
              </a:lnSpc>
              <a:spcBef>
                <a:spcPts val="3375"/>
              </a:spcBef>
              <a:buClr>
                <a:srgbClr val="FFFFFF"/>
              </a:buCl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 pos="10858500" algn="l"/>
                <a:tab pos="11582400" algn="l"/>
                <a:tab pos="12306300" algn="l"/>
                <a:tab pos="13030200" algn="l"/>
                <a:tab pos="13754100" algn="l"/>
                <a:tab pos="14478000" algn="l"/>
                <a:tab pos="15201900" algn="l"/>
                <a:tab pos="15925800" algn="l"/>
                <a:tab pos="16649700" algn="l"/>
              </a:tabLst>
            </a:pPr>
            <a:endParaRPr lang="en-US" sz="5400" b="1" dirty="0">
              <a:solidFill>
                <a:srgbClr val="990000"/>
              </a:solidFill>
            </a:endParaRPr>
          </a:p>
        </p:txBody>
      </p:sp>
      <p:sp>
        <p:nvSpPr>
          <p:cNvPr id="154" name="Text Box 24"/>
          <p:cNvSpPr txBox="1">
            <a:spLocks noChangeArrowheads="1"/>
          </p:cNvSpPr>
          <p:nvPr/>
        </p:nvSpPr>
        <p:spPr bwMode="auto">
          <a:xfrm>
            <a:off x="12776199" y="16647137"/>
            <a:ext cx="16136083" cy="648512"/>
          </a:xfrm>
          <a:prstGeom prst="rect">
            <a:avLst/>
          </a:prstGeom>
          <a:solidFill>
            <a:srgbClr val="3366FF"/>
          </a:solidFill>
          <a:ln w="3302">
            <a:noFill/>
            <a:miter lim="800000"/>
            <a:headEnd/>
            <a:tailEnd/>
          </a:ln>
          <a:effectLst>
            <a:outerShdw dist="107763" dir="2700000" algn="ctr" rotWithShape="0">
              <a:srgbClr val="808080">
                <a:alpha val="50000"/>
              </a:srgbClr>
            </a:outerShdw>
          </a:effectLst>
        </p:spPr>
        <p:txBody>
          <a:bodyPr wrap="square" lIns="90000" tIns="46800" rIns="90000" bIns="46800">
            <a:spAutoFit/>
          </a:bodyPr>
          <a:lstStyle/>
          <a:p>
            <a:pPr algn="ctr">
              <a:lnSpc>
                <a:spcPct val="100000"/>
              </a:lnSpc>
              <a:buClr>
                <a:srgbClr val="00FFFF"/>
              </a:buClr>
              <a:buFont typeface="Comic Sans MS" pitchFamily="66"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a:pPr>
            <a:r>
              <a:rPr lang="en-GB" altLang="zh-CN" sz="3600" b="1" dirty="0">
                <a:latin typeface="Verdana" pitchFamily="34" charset="0"/>
                <a:ea typeface="宋体" pitchFamily="2" charset="-122"/>
              </a:rPr>
              <a:t>Proxy Service</a:t>
            </a:r>
            <a:endParaRPr lang="en-GB" altLang="zh-CN" sz="3600" b="1" baseline="30000" dirty="0">
              <a:latin typeface="Verdana" pitchFamily="34" charset="0"/>
              <a:ea typeface="宋体" pitchFamily="2" charset="-122"/>
            </a:endParaRPr>
          </a:p>
        </p:txBody>
      </p:sp>
      <p:pic>
        <p:nvPicPr>
          <p:cNvPr id="2051" name="Picture 8"/>
          <p:cNvPicPr>
            <a:picLocks noChangeAspect="1" noChangeArrowheads="1"/>
          </p:cNvPicPr>
          <p:nvPr/>
        </p:nvPicPr>
        <p:blipFill>
          <a:blip r:embed="rId3" cstate="print"/>
          <a:srcRect/>
          <a:stretch>
            <a:fillRect/>
          </a:stretch>
        </p:blipFill>
        <p:spPr bwMode="auto">
          <a:xfrm>
            <a:off x="660400" y="511175"/>
            <a:ext cx="2743200" cy="2279650"/>
          </a:xfrm>
          <a:prstGeom prst="rect">
            <a:avLst/>
          </a:prstGeom>
          <a:noFill/>
          <a:ln w="9525">
            <a:noFill/>
            <a:round/>
            <a:headEnd/>
            <a:tailEnd/>
          </a:ln>
        </p:spPr>
      </p:pic>
      <p:sp>
        <p:nvSpPr>
          <p:cNvPr id="2053" name="Text Box 12"/>
          <p:cNvSpPr txBox="1">
            <a:spLocks noChangeArrowheads="1"/>
          </p:cNvSpPr>
          <p:nvPr/>
        </p:nvSpPr>
        <p:spPr bwMode="auto">
          <a:xfrm>
            <a:off x="5486400" y="1836738"/>
            <a:ext cx="32308800" cy="710067"/>
          </a:xfrm>
          <a:prstGeom prst="rect">
            <a:avLst/>
          </a:prstGeom>
          <a:noFill/>
          <a:ln w="9525">
            <a:noFill/>
            <a:round/>
            <a:headEnd/>
            <a:tailEnd/>
          </a:ln>
        </p:spPr>
        <p:txBody>
          <a:bodyPr lIns="90000" tIns="46800" rIns="90000" bIns="46800">
            <a:spAutoFit/>
          </a:bodyPr>
          <a:lstStyle/>
          <a:p>
            <a:pPr algn="ctr">
              <a:lnSpc>
                <a:spcPct val="100000"/>
              </a:lnSpc>
              <a:spcBef>
                <a:spcPts val="3000"/>
              </a:spcBef>
              <a:buClr>
                <a:srgbClr val="F0F4C2"/>
              </a:buClr>
              <a:buFont typeface="Times New Roman" pitchFamily="18"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 pos="10858500" algn="l"/>
                <a:tab pos="11582400" algn="l"/>
                <a:tab pos="12306300" algn="l"/>
                <a:tab pos="13030200" algn="l"/>
                <a:tab pos="13754100" algn="l"/>
                <a:tab pos="14478000" algn="l"/>
                <a:tab pos="15201900" algn="l"/>
                <a:tab pos="15925800" algn="l"/>
                <a:tab pos="16649700" algn="l"/>
              </a:tabLst>
            </a:pPr>
            <a:r>
              <a:rPr lang="en-GB" altLang="zh-CN" sz="4000" b="1" dirty="0">
                <a:solidFill>
                  <a:srgbClr val="660066"/>
                </a:solidFill>
                <a:latin typeface="Times New Roman" pitchFamily="18" charset="0"/>
                <a:ea typeface="宋体" pitchFamily="2" charset="-122"/>
              </a:rPr>
              <a:t>Peisheng Zhao</a:t>
            </a:r>
            <a:r>
              <a:rPr lang="en-GB" altLang="zh-CN" sz="4000" b="1" baseline="30000" dirty="0">
                <a:solidFill>
                  <a:srgbClr val="660066"/>
                </a:solidFill>
                <a:latin typeface="Times New Roman" pitchFamily="18" charset="0"/>
                <a:ea typeface="宋体" pitchFamily="2" charset="-122"/>
              </a:rPr>
              <a:t>1,2</a:t>
            </a:r>
            <a:r>
              <a:rPr lang="en-GB" altLang="zh-CN" sz="4000" b="1" dirty="0">
                <a:solidFill>
                  <a:srgbClr val="660066"/>
                </a:solidFill>
                <a:latin typeface="Times New Roman" pitchFamily="18" charset="0"/>
                <a:ea typeface="宋体" pitchFamily="2" charset="-122"/>
              </a:rPr>
              <a:t>, Eugene Yu</a:t>
            </a:r>
            <a:r>
              <a:rPr lang="en-GB" altLang="zh-CN" sz="4000" b="1" baseline="30000" dirty="0">
                <a:solidFill>
                  <a:srgbClr val="660066"/>
                </a:solidFill>
                <a:latin typeface="Times New Roman" pitchFamily="18" charset="0"/>
                <a:ea typeface="宋体" pitchFamily="2" charset="-122"/>
              </a:rPr>
              <a:t>1,2</a:t>
            </a:r>
            <a:r>
              <a:rPr lang="en-US" altLang="zh-CN" sz="4000" b="1" dirty="0">
                <a:solidFill>
                  <a:srgbClr val="660066"/>
                </a:solidFill>
                <a:latin typeface="Times New Roman" pitchFamily="18" charset="0"/>
                <a:ea typeface="宋体" pitchFamily="2" charset="-122"/>
              </a:rPr>
              <a:t>, David Meyer</a:t>
            </a:r>
            <a:r>
              <a:rPr lang="en-GB" altLang="zh-CN" sz="4000" b="1" baseline="30000" dirty="0">
                <a:solidFill>
                  <a:srgbClr val="660066"/>
                </a:solidFill>
                <a:latin typeface="Times New Roman" pitchFamily="18" charset="0"/>
                <a:ea typeface="宋体" pitchFamily="2" charset="-122"/>
              </a:rPr>
              <a:t>1</a:t>
            </a:r>
            <a:r>
              <a:rPr lang="en-US" altLang="zh-CN" sz="4000" b="1" dirty="0">
                <a:solidFill>
                  <a:srgbClr val="660066"/>
                </a:solidFill>
                <a:latin typeface="Times New Roman" pitchFamily="18" charset="0"/>
                <a:ea typeface="宋体" pitchFamily="2" charset="-122"/>
              </a:rPr>
              <a:t> </a:t>
            </a:r>
            <a:endParaRPr lang="en-GB" altLang="zh-CN" sz="4000" b="1" dirty="0">
              <a:solidFill>
                <a:srgbClr val="660066"/>
              </a:solidFill>
              <a:latin typeface="Times New Roman" pitchFamily="18" charset="0"/>
              <a:ea typeface="宋体" pitchFamily="2" charset="-122"/>
            </a:endParaRPr>
          </a:p>
        </p:txBody>
      </p:sp>
      <p:sp>
        <p:nvSpPr>
          <p:cNvPr id="3089" name="Text Box 17"/>
          <p:cNvSpPr txBox="1">
            <a:spLocks noChangeArrowheads="1"/>
          </p:cNvSpPr>
          <p:nvPr/>
        </p:nvSpPr>
        <p:spPr bwMode="auto">
          <a:xfrm>
            <a:off x="488950" y="4457700"/>
            <a:ext cx="11610975" cy="648512"/>
          </a:xfrm>
          <a:prstGeom prst="rect">
            <a:avLst/>
          </a:prstGeom>
          <a:solidFill>
            <a:srgbClr val="3366FF"/>
          </a:solidFill>
          <a:ln w="3302">
            <a:noFill/>
            <a:miter lim="800000"/>
            <a:headEnd/>
            <a:tailEnd/>
          </a:ln>
          <a:effectLst>
            <a:outerShdw dist="107763" dir="2700000" algn="ctr" rotWithShape="0">
              <a:srgbClr val="808080">
                <a:alpha val="50000"/>
              </a:srgbClr>
            </a:outerShdw>
          </a:effectLst>
        </p:spPr>
        <p:txBody>
          <a:bodyPr lIns="90000" tIns="46800" rIns="90000" bIns="46800">
            <a:spAutoFit/>
          </a:bodyPr>
          <a:lstStyle/>
          <a:p>
            <a:pPr algn="ctr">
              <a:lnSpc>
                <a:spcPct val="100000"/>
              </a:lnSpc>
              <a:buClr>
                <a:srgbClr val="00FFFF"/>
              </a:buClr>
              <a:buFont typeface="Comic Sans MS" pitchFamily="66"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Lst>
              <a:defRPr/>
            </a:pPr>
            <a:r>
              <a:rPr lang="en-GB" altLang="zh-CN" sz="3600" b="1" dirty="0">
                <a:latin typeface="Verdana" pitchFamily="34" charset="0"/>
                <a:ea typeface="宋体" pitchFamily="2" charset="-122"/>
              </a:rPr>
              <a:t>Introduction</a:t>
            </a:r>
          </a:p>
        </p:txBody>
      </p:sp>
      <p:sp>
        <p:nvSpPr>
          <p:cNvPr id="2057" name="Rectangle 194"/>
          <p:cNvSpPr>
            <a:spLocks noChangeArrowheads="1"/>
          </p:cNvSpPr>
          <p:nvPr/>
        </p:nvSpPr>
        <p:spPr bwMode="auto">
          <a:xfrm>
            <a:off x="2971800" y="2779713"/>
            <a:ext cx="39624000" cy="420884"/>
          </a:xfrm>
          <a:prstGeom prst="rect">
            <a:avLst/>
          </a:prstGeom>
          <a:noFill/>
          <a:ln w="9525">
            <a:noFill/>
            <a:round/>
            <a:headEnd/>
            <a:tailEnd/>
          </a:ln>
        </p:spPr>
        <p:txBody>
          <a:bodyPr wrap="square" lIns="0" tIns="91440" rIns="0" bIns="0">
            <a:spAutoFit/>
          </a:bodyPr>
          <a:lstStyle/>
          <a:p>
            <a:pPr algn="ctr" eaLnBrk="0" hangingPunct="0">
              <a:lnSpc>
                <a:spcPct val="75000"/>
              </a:lnSpc>
              <a:spcBef>
                <a:spcPts val="2000"/>
              </a:spcBef>
              <a:buClr>
                <a:srgbClr val="FFFFFF"/>
              </a:buClr>
              <a:buFont typeface="Geneva" pitchFamily="112"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pPr>
            <a:r>
              <a:rPr lang="en-GB" altLang="zh-CN" sz="2800" b="1" baseline="30000" dirty="0">
                <a:solidFill>
                  <a:srgbClr val="6600CC"/>
                </a:solidFill>
                <a:latin typeface="Geneva" pitchFamily="112" charset="0"/>
                <a:ea typeface="宋体" pitchFamily="2" charset="-122"/>
              </a:rPr>
              <a:t>1</a:t>
            </a:r>
            <a:r>
              <a:rPr lang="en-GB" altLang="zh-CN" sz="2800" b="1" dirty="0">
                <a:solidFill>
                  <a:srgbClr val="6600CC"/>
                </a:solidFill>
                <a:latin typeface="Geneva" pitchFamily="112" charset="0"/>
                <a:ea typeface="宋体" pitchFamily="2" charset="-122"/>
              </a:rPr>
              <a:t>NASA Goddard Earth Sciences Data &amp; Information Services </a:t>
            </a:r>
            <a:r>
              <a:rPr lang="en-GB" altLang="zh-CN" sz="2800" b="1" dirty="0" err="1">
                <a:solidFill>
                  <a:srgbClr val="6600CC"/>
                </a:solidFill>
                <a:latin typeface="Geneva" pitchFamily="112" charset="0"/>
                <a:ea typeface="宋体" pitchFamily="2" charset="-122"/>
              </a:rPr>
              <a:t>Center</a:t>
            </a:r>
            <a:r>
              <a:rPr lang="en-GB" altLang="zh-CN" sz="2800" b="1" dirty="0">
                <a:solidFill>
                  <a:srgbClr val="6600CC"/>
                </a:solidFill>
                <a:latin typeface="Geneva" pitchFamily="112" charset="0"/>
                <a:ea typeface="宋体" pitchFamily="2" charset="-122"/>
              </a:rPr>
              <a:t> (GES DISC), </a:t>
            </a:r>
            <a:r>
              <a:rPr lang="en-GB" altLang="zh-CN" sz="2800" b="1" baseline="30000" dirty="0">
                <a:solidFill>
                  <a:srgbClr val="6600CC"/>
                </a:solidFill>
                <a:latin typeface="Geneva" pitchFamily="112" charset="0"/>
                <a:ea typeface="宋体" pitchFamily="2" charset="-122"/>
              </a:rPr>
              <a:t>2</a:t>
            </a:r>
            <a:r>
              <a:rPr lang="en-GB" altLang="zh-CN" sz="2800" b="1" dirty="0">
                <a:solidFill>
                  <a:srgbClr val="6600CC"/>
                </a:solidFill>
                <a:latin typeface="Geneva" pitchFamily="112" charset="0"/>
                <a:ea typeface="宋体" pitchFamily="2" charset="-122"/>
              </a:rPr>
              <a:t>Center for Spatial Information Science and Systems, George Mason University, </a:t>
            </a:r>
            <a:r>
              <a:rPr lang="en-GB" altLang="zh-CN" sz="2800" b="1" baseline="30000" dirty="0">
                <a:solidFill>
                  <a:srgbClr val="6600CC"/>
                </a:solidFill>
                <a:latin typeface="Geneva" pitchFamily="112" charset="0"/>
                <a:ea typeface="宋体" pitchFamily="2" charset="-122"/>
              </a:rPr>
              <a:t>3</a:t>
            </a:r>
            <a:r>
              <a:rPr lang="en-US" altLang="zh-CN" sz="2800" b="1" dirty="0">
                <a:solidFill>
                  <a:srgbClr val="6600CC"/>
                </a:solidFill>
                <a:latin typeface="Geneva" pitchFamily="112" charset="0"/>
                <a:ea typeface="宋体" pitchFamily="2" charset="-122"/>
              </a:rPr>
              <a:t>ADNET System Inc., </a:t>
            </a:r>
          </a:p>
        </p:txBody>
      </p:sp>
      <p:sp>
        <p:nvSpPr>
          <p:cNvPr id="3128" name="Text Box 56"/>
          <p:cNvSpPr txBox="1">
            <a:spLocks noChangeArrowheads="1"/>
          </p:cNvSpPr>
          <p:nvPr/>
        </p:nvSpPr>
        <p:spPr bwMode="auto">
          <a:xfrm>
            <a:off x="12725400" y="4503480"/>
            <a:ext cx="16078200" cy="648512"/>
          </a:xfrm>
          <a:prstGeom prst="rect">
            <a:avLst/>
          </a:prstGeom>
          <a:solidFill>
            <a:srgbClr val="3366FF"/>
          </a:solidFill>
          <a:ln w="3302">
            <a:noFill/>
            <a:miter lim="800000"/>
            <a:headEnd/>
            <a:tailEnd/>
          </a:ln>
          <a:effectLst>
            <a:outerShdw dist="107763" dir="2700000" algn="ctr" rotWithShape="0">
              <a:srgbClr val="808080">
                <a:alpha val="50000"/>
              </a:srgbClr>
            </a:outerShdw>
          </a:effectLst>
        </p:spPr>
        <p:txBody>
          <a:bodyPr wrap="square" lIns="90000" tIns="46800" rIns="90000" bIns="46800" anchor="ctr" anchorCtr="0">
            <a:spAutoFit/>
          </a:bodyPr>
          <a:lstStyle/>
          <a:p>
            <a:pPr algn="ctr">
              <a:lnSpc>
                <a:spcPct val="100000"/>
              </a:lnSpc>
              <a:buClr>
                <a:srgbClr val="ECE970"/>
              </a:buClr>
              <a:buFont typeface="Comic Sans MS" pitchFamily="66"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 pos="10858500" algn="l"/>
                <a:tab pos="11582400" algn="l"/>
                <a:tab pos="12306300" algn="l"/>
                <a:tab pos="13030200" algn="l"/>
                <a:tab pos="13754100" algn="l"/>
                <a:tab pos="14478000" algn="l"/>
                <a:tab pos="15201900" algn="l"/>
                <a:tab pos="15925800" algn="l"/>
                <a:tab pos="16649700" algn="l"/>
              </a:tabLst>
              <a:defRPr/>
            </a:pPr>
            <a:r>
              <a:rPr lang="en-GB" altLang="zh-CN" sz="3600" b="1" dirty="0">
                <a:latin typeface="Verdana" pitchFamily="34" charset="0"/>
                <a:ea typeface="宋体" pitchFamily="2" charset="-122"/>
              </a:rPr>
              <a:t>Building</a:t>
            </a:r>
            <a:r>
              <a:rPr lang="en-GB" altLang="zh-CN" sz="3600" b="1" baseline="30000" dirty="0">
                <a:latin typeface="Verdana" pitchFamily="34" charset="0"/>
                <a:ea typeface="宋体" pitchFamily="2" charset="-122"/>
              </a:rPr>
              <a:t> </a:t>
            </a:r>
            <a:r>
              <a:rPr lang="en-GB" altLang="zh-CN" sz="3600" b="1" dirty="0">
                <a:latin typeface="Verdana" pitchFamily="34" charset="0"/>
                <a:ea typeface="宋体" pitchFamily="2" charset="-122"/>
              </a:rPr>
              <a:t>Mosaic Datasets</a:t>
            </a:r>
          </a:p>
        </p:txBody>
      </p:sp>
      <p:sp>
        <p:nvSpPr>
          <p:cNvPr id="104" name="Text Box 708"/>
          <p:cNvSpPr txBox="1">
            <a:spLocks noChangeArrowheads="1"/>
          </p:cNvSpPr>
          <p:nvPr/>
        </p:nvSpPr>
        <p:spPr bwMode="auto">
          <a:xfrm>
            <a:off x="29730094" y="16643033"/>
            <a:ext cx="13498285" cy="648512"/>
          </a:xfrm>
          <a:prstGeom prst="rect">
            <a:avLst/>
          </a:prstGeom>
          <a:solidFill>
            <a:srgbClr val="3366FF"/>
          </a:solidFill>
          <a:ln w="3302">
            <a:noFill/>
            <a:miter lim="800000"/>
            <a:headEnd/>
            <a:tailEnd/>
          </a:ln>
          <a:effectLst>
            <a:outerShdw dist="107763" dir="2700000" algn="ctr" rotWithShape="0">
              <a:srgbClr val="808080">
                <a:alpha val="50000"/>
              </a:srgbClr>
            </a:outerShdw>
          </a:effectLst>
        </p:spPr>
        <p:txBody>
          <a:bodyPr wrap="square" lIns="90000" tIns="46800" rIns="90000" bIns="46800">
            <a:spAutoFit/>
          </a:bodyPr>
          <a:lstStyle/>
          <a:p>
            <a:pPr algn="ctr">
              <a:lnSpc>
                <a:spcPct val="100000"/>
              </a:lnSpc>
              <a:buClr>
                <a:srgbClr val="ECE970"/>
              </a:buClr>
              <a:buFont typeface="Comic Sans MS" pitchFamily="66"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 pos="10858500" algn="l"/>
                <a:tab pos="11582400" algn="l"/>
                <a:tab pos="12306300" algn="l"/>
                <a:tab pos="13030200" algn="l"/>
                <a:tab pos="13754100" algn="l"/>
                <a:tab pos="14478000" algn="l"/>
                <a:tab pos="15201900" algn="l"/>
                <a:tab pos="15925800" algn="l"/>
                <a:tab pos="16649700" algn="l"/>
              </a:tabLst>
              <a:defRPr/>
            </a:pPr>
            <a:r>
              <a:rPr lang="en-GB" altLang="zh-CN" sz="3600" b="1" dirty="0">
                <a:latin typeface="Verdana" pitchFamily="34" charset="0"/>
                <a:ea typeface="宋体" pitchFamily="2" charset="-122"/>
              </a:rPr>
              <a:t>Service Clients</a:t>
            </a:r>
          </a:p>
        </p:txBody>
      </p:sp>
      <p:sp>
        <p:nvSpPr>
          <p:cNvPr id="18" name="TextBox 17"/>
          <p:cNvSpPr txBox="1"/>
          <p:nvPr/>
        </p:nvSpPr>
        <p:spPr>
          <a:xfrm>
            <a:off x="437953" y="5229841"/>
            <a:ext cx="11610974" cy="5723875"/>
          </a:xfrm>
          <a:prstGeom prst="rect">
            <a:avLst/>
          </a:prstGeom>
          <a:noFill/>
        </p:spPr>
        <p:txBody>
          <a:bodyPr wrap="square" rtlCol="0">
            <a:spAutoFit/>
          </a:bodyPr>
          <a:lstStyle/>
          <a:p>
            <a:pPr algn="just"/>
            <a:r>
              <a:rPr lang="en-US" sz="2000" b="0" i="0" dirty="0">
                <a:solidFill>
                  <a:srgbClr val="000000"/>
                </a:solidFill>
                <a:effectLst/>
                <a:latin typeface="Montserrat" pitchFamily="2" charset="77"/>
              </a:rPr>
              <a:t>There are many valuable data hosted by NASA Goddard Earth Sciences Data and Information Services Center (GES DISC) for GIS applications in the areas of extreme weather events, climatic anomaly, and public health. However, using NASA Earth Science Data poses some challenges for GIS users. Many of these users are not experts in Earth Observation and have little knowledge about NASA's Earth science data. In the GIS community, </a:t>
            </a:r>
            <a:r>
              <a:rPr lang="en-US" sz="2000" b="0" i="0" dirty="0" err="1">
                <a:solidFill>
                  <a:srgbClr val="000000"/>
                </a:solidFill>
                <a:effectLst/>
                <a:latin typeface="Montserrat" pitchFamily="2" charset="77"/>
              </a:rPr>
              <a:t>GeoTiff</a:t>
            </a:r>
            <a:r>
              <a:rPr lang="en-US" sz="2000" b="0" i="0" dirty="0">
                <a:solidFill>
                  <a:srgbClr val="000000"/>
                </a:solidFill>
                <a:effectLst/>
                <a:latin typeface="Montserrat" pitchFamily="2" charset="77"/>
              </a:rPr>
              <a:t> is the most widely used raster format, whereas NASA's data is primarily in complex multidimensional </a:t>
            </a:r>
            <a:r>
              <a:rPr lang="en-US" sz="2000" b="0" i="0" dirty="0" err="1">
                <a:solidFill>
                  <a:srgbClr val="000000"/>
                </a:solidFill>
                <a:effectLst/>
                <a:latin typeface="Montserrat" pitchFamily="2" charset="77"/>
              </a:rPr>
              <a:t>netCDF</a:t>
            </a:r>
            <a:r>
              <a:rPr lang="en-US" sz="2000" b="0" i="0" dirty="0">
                <a:solidFill>
                  <a:srgbClr val="000000"/>
                </a:solidFill>
                <a:effectLst/>
                <a:latin typeface="Montserrat" pitchFamily="2" charset="77"/>
              </a:rPr>
              <a:t> and HDF formats. This complexity makes it difficult for GIS users, especially those who are unfamiliar with these formats. Although GIS software like ArcGIS has made progress in processing multidimensional </a:t>
            </a:r>
            <a:r>
              <a:rPr lang="en-US" sz="2000" b="0" i="0" dirty="0" err="1">
                <a:solidFill>
                  <a:srgbClr val="000000"/>
                </a:solidFill>
                <a:effectLst/>
                <a:latin typeface="Montserrat" pitchFamily="2" charset="77"/>
              </a:rPr>
              <a:t>netCDF</a:t>
            </a:r>
            <a:r>
              <a:rPr lang="en-US" sz="2000" b="0" i="0" dirty="0">
                <a:solidFill>
                  <a:srgbClr val="000000"/>
                </a:solidFill>
                <a:effectLst/>
                <a:latin typeface="Montserrat" pitchFamily="2" charset="77"/>
              </a:rPr>
              <a:t> data, certain issues still remain, particularly with level 2 data. In this study, we use </a:t>
            </a:r>
            <a:r>
              <a:rPr lang="en-US" sz="2000" b="0" i="0" dirty="0" err="1">
                <a:solidFill>
                  <a:srgbClr val="000000"/>
                </a:solidFill>
                <a:effectLst/>
                <a:latin typeface="Montserrat" pitchFamily="2" charset="77"/>
              </a:rPr>
              <a:t>TROPSpheric</a:t>
            </a:r>
            <a:r>
              <a:rPr lang="en-US" sz="2000" b="0" i="0" dirty="0">
                <a:solidFill>
                  <a:srgbClr val="000000"/>
                </a:solidFill>
                <a:effectLst/>
                <a:latin typeface="Montserrat" pitchFamily="2" charset="77"/>
              </a:rPr>
              <a:t> Monitoring instrument (TROPOMI) level 2 data as an example to demonstrate how to make such data GIS analysis ready.</a:t>
            </a:r>
            <a:endParaRPr lang="en-US" sz="2000" dirty="0">
              <a:solidFill>
                <a:schemeClr val="tx1"/>
              </a:solidFill>
            </a:endParaRPr>
          </a:p>
        </p:txBody>
      </p:sp>
      <p:sp>
        <p:nvSpPr>
          <p:cNvPr id="1062" name="Rectangle 38"/>
          <p:cNvSpPr>
            <a:spLocks noChangeArrowheads="1"/>
          </p:cNvSpPr>
          <p:nvPr/>
        </p:nvSpPr>
        <p:spPr bwMode="auto">
          <a:xfrm>
            <a:off x="0" y="0"/>
            <a:ext cx="438912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65" name="Rectangle 41"/>
          <p:cNvSpPr>
            <a:spLocks noChangeArrowheads="1"/>
          </p:cNvSpPr>
          <p:nvPr/>
        </p:nvSpPr>
        <p:spPr bwMode="auto">
          <a:xfrm>
            <a:off x="0" y="0"/>
            <a:ext cx="438912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0" name="TextBox 69"/>
          <p:cNvSpPr txBox="1"/>
          <p:nvPr/>
        </p:nvSpPr>
        <p:spPr>
          <a:xfrm>
            <a:off x="12924367" y="17657185"/>
            <a:ext cx="15830550" cy="3350084"/>
          </a:xfrm>
          <a:prstGeom prst="rect">
            <a:avLst/>
          </a:prstGeom>
          <a:noFill/>
        </p:spPr>
        <p:txBody>
          <a:bodyPr wrap="square" rtlCol="0">
            <a:spAutoFit/>
          </a:bodyPr>
          <a:lstStyle/>
          <a:p>
            <a:pPr algn="just"/>
            <a:r>
              <a:rPr lang="en-US" sz="2000" dirty="0">
                <a:solidFill>
                  <a:schemeClr val="tx1"/>
                </a:solidFill>
              </a:rPr>
              <a:t>The proxy service is designed to break a supposedly single point service for a huge data store into spatiotemporally and variable-based multi-level hierarchical services at the backend and create one or a few proxy services at the frontend for users to access. Proxy services will dispatch user requests to the appropriate backend services based on the user’s request criteria. Such a service architecture not only avoids the need to convert and duplicate the huge archival data but also provides a much more flexible service framework for achieving optimal service performance and scalability.</a:t>
            </a:r>
          </a:p>
          <a:p>
            <a:pPr algn="just"/>
            <a:endParaRPr lang="en-US" sz="2000" dirty="0">
              <a:solidFill>
                <a:schemeClr val="tx1"/>
              </a:solidFill>
            </a:endParaRPr>
          </a:p>
          <a:p>
            <a:pPr algn="just"/>
            <a:endParaRPr lang="en-US" sz="2000" b="1" dirty="0">
              <a:solidFill>
                <a:schemeClr val="tx1"/>
              </a:solidFill>
            </a:endParaRPr>
          </a:p>
        </p:txBody>
      </p:sp>
      <p:sp>
        <p:nvSpPr>
          <p:cNvPr id="1071" name="Rectangle 47"/>
          <p:cNvSpPr>
            <a:spLocks noChangeArrowheads="1"/>
          </p:cNvSpPr>
          <p:nvPr/>
        </p:nvSpPr>
        <p:spPr bwMode="auto">
          <a:xfrm>
            <a:off x="0" y="0"/>
            <a:ext cx="438912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73" name="Rectangle 49"/>
          <p:cNvSpPr>
            <a:spLocks noChangeArrowheads="1"/>
          </p:cNvSpPr>
          <p:nvPr/>
        </p:nvSpPr>
        <p:spPr bwMode="auto">
          <a:xfrm>
            <a:off x="0" y="0"/>
            <a:ext cx="438912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9" name="TextBox 78"/>
          <p:cNvSpPr txBox="1"/>
          <p:nvPr/>
        </p:nvSpPr>
        <p:spPr>
          <a:xfrm>
            <a:off x="30794172" y="4529362"/>
            <a:ext cx="6340627" cy="538609"/>
          </a:xfrm>
          <a:prstGeom prst="rect">
            <a:avLst/>
          </a:prstGeom>
          <a:noFill/>
        </p:spPr>
        <p:txBody>
          <a:bodyPr wrap="square" rtlCol="0">
            <a:spAutoFit/>
          </a:bodyPr>
          <a:lstStyle/>
          <a:p>
            <a:r>
              <a:rPr lang="en-US" sz="2000" b="1" dirty="0" err="1">
                <a:solidFill>
                  <a:schemeClr val="tx1"/>
                </a:solidFill>
              </a:rPr>
              <a:t>Reprojection</a:t>
            </a:r>
            <a:r>
              <a:rPr lang="en-US" sz="2000" b="1" dirty="0">
                <a:solidFill>
                  <a:schemeClr val="tx1"/>
                </a:solidFill>
              </a:rPr>
              <a:t> </a:t>
            </a:r>
            <a:r>
              <a:rPr lang="mr-IN" sz="2000" b="1" dirty="0">
                <a:solidFill>
                  <a:schemeClr val="tx1"/>
                </a:solidFill>
              </a:rPr>
              <a:t>–</a:t>
            </a:r>
            <a:r>
              <a:rPr lang="en-US" sz="2000" b="1" dirty="0">
                <a:solidFill>
                  <a:schemeClr val="tx1"/>
                </a:solidFill>
              </a:rPr>
              <a:t> from geographic to polar</a:t>
            </a:r>
          </a:p>
        </p:txBody>
      </p:sp>
      <p:sp>
        <p:nvSpPr>
          <p:cNvPr id="2" name="Rectangle 42"/>
          <p:cNvSpPr>
            <a:spLocks noChangeArrowheads="1"/>
          </p:cNvSpPr>
          <p:nvPr/>
        </p:nvSpPr>
        <p:spPr bwMode="auto">
          <a:xfrm>
            <a:off x="0" y="0"/>
            <a:ext cx="438912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67" name="TextBox 66"/>
          <p:cNvSpPr txBox="1"/>
          <p:nvPr/>
        </p:nvSpPr>
        <p:spPr>
          <a:xfrm>
            <a:off x="12458809" y="15104517"/>
            <a:ext cx="5086350" cy="464871"/>
          </a:xfrm>
          <a:prstGeom prst="rect">
            <a:avLst/>
          </a:prstGeom>
          <a:noFill/>
        </p:spPr>
        <p:txBody>
          <a:bodyPr wrap="square" rtlCol="0">
            <a:spAutoFit/>
          </a:bodyPr>
          <a:lstStyle/>
          <a:p>
            <a:pPr algn="ctr"/>
            <a:r>
              <a:rPr lang="en-US" dirty="0">
                <a:solidFill>
                  <a:schemeClr val="tx1"/>
                </a:solidFill>
              </a:rPr>
              <a:t>Building Mosaic Datasets for GPM Data </a:t>
            </a:r>
          </a:p>
        </p:txBody>
      </p:sp>
      <p:sp>
        <p:nvSpPr>
          <p:cNvPr id="69" name="TextBox 68"/>
          <p:cNvSpPr txBox="1"/>
          <p:nvPr/>
        </p:nvSpPr>
        <p:spPr>
          <a:xfrm>
            <a:off x="17545159" y="12290595"/>
            <a:ext cx="11087100" cy="3823996"/>
          </a:xfrm>
          <a:prstGeom prst="rect">
            <a:avLst/>
          </a:prstGeom>
          <a:noFill/>
        </p:spPr>
        <p:txBody>
          <a:bodyPr wrap="square" rtlCol="0">
            <a:spAutoFit/>
          </a:bodyPr>
          <a:lstStyle/>
          <a:p>
            <a:r>
              <a:rPr lang="en-US" sz="2000" dirty="0">
                <a:solidFill>
                  <a:schemeClr val="tx1"/>
                </a:solidFill>
              </a:rPr>
              <a:t>A mosaic dataset is designed to use geodatabase to manage a collection of raster datasets. It is stored as a catalog with advanced querying capabilities and viewed as a mosaicked image with processing functions. </a:t>
            </a:r>
          </a:p>
          <a:p>
            <a:r>
              <a:rPr lang="en-US" sz="2000" dirty="0">
                <a:solidFill>
                  <a:schemeClr val="tx1"/>
                </a:solidFill>
              </a:rPr>
              <a:t>The </a:t>
            </a:r>
            <a:r>
              <a:rPr lang="en-US" sz="2000" dirty="0" err="1">
                <a:solidFill>
                  <a:schemeClr val="tx1"/>
                </a:solidFill>
              </a:rPr>
              <a:t>netCDF</a:t>
            </a:r>
            <a:r>
              <a:rPr lang="en-US" sz="2000" dirty="0">
                <a:solidFill>
                  <a:schemeClr val="tx1"/>
                </a:solidFill>
              </a:rPr>
              <a:t> data collected over time can be used to add data to a mosaic dataset directly. In addition to common properties of a mosaic dataset, a </a:t>
            </a:r>
            <a:r>
              <a:rPr lang="en-US" sz="2000" dirty="0" err="1">
                <a:solidFill>
                  <a:schemeClr val="tx1"/>
                </a:solidFill>
              </a:rPr>
              <a:t>netCDF</a:t>
            </a:r>
            <a:r>
              <a:rPr lang="en-US" sz="2000" dirty="0">
                <a:solidFill>
                  <a:schemeClr val="tx1"/>
                </a:solidFill>
              </a:rPr>
              <a:t> mosaic dataset stores multidimensional information in the footprint table:</a:t>
            </a:r>
          </a:p>
          <a:p>
            <a:pPr marL="285750" indent="-285750">
              <a:buFont typeface="Arial" panose="020B0604020202020204" pitchFamily="34" charset="0"/>
              <a:buChar char="•"/>
            </a:pPr>
            <a:r>
              <a:rPr lang="en-US" sz="2000" dirty="0">
                <a:solidFill>
                  <a:schemeClr val="tx1"/>
                </a:solidFill>
              </a:rPr>
              <a:t>Variable – The variable name</a:t>
            </a:r>
          </a:p>
          <a:p>
            <a:pPr marL="285750" indent="-285750">
              <a:buFont typeface="Arial" panose="020B0604020202020204" pitchFamily="34" charset="0"/>
              <a:buChar char="•"/>
            </a:pPr>
            <a:r>
              <a:rPr lang="en-US" sz="2000" dirty="0">
                <a:solidFill>
                  <a:schemeClr val="tx1"/>
                </a:solidFill>
              </a:rPr>
              <a:t>Dimension – The dimension name used for </a:t>
            </a:r>
            <a:r>
              <a:rPr lang="en-US" sz="2000" dirty="0" err="1">
                <a:solidFill>
                  <a:schemeClr val="tx1"/>
                </a:solidFill>
              </a:rPr>
              <a:t>mosaicing</a:t>
            </a:r>
            <a:endParaRPr lang="en-US" sz="2000" dirty="0">
              <a:solidFill>
                <a:schemeClr val="tx1"/>
              </a:solidFill>
            </a:endParaRPr>
          </a:p>
        </p:txBody>
      </p:sp>
      <p:sp>
        <p:nvSpPr>
          <p:cNvPr id="86" name="Text Box 708"/>
          <p:cNvSpPr txBox="1">
            <a:spLocks noChangeArrowheads="1"/>
          </p:cNvSpPr>
          <p:nvPr/>
        </p:nvSpPr>
        <p:spPr bwMode="auto">
          <a:xfrm>
            <a:off x="29577694" y="4501833"/>
            <a:ext cx="13498285" cy="648512"/>
          </a:xfrm>
          <a:prstGeom prst="rect">
            <a:avLst/>
          </a:prstGeom>
          <a:solidFill>
            <a:srgbClr val="3366FF"/>
          </a:solidFill>
          <a:ln w="3302">
            <a:noFill/>
            <a:miter lim="800000"/>
            <a:headEnd/>
            <a:tailEnd/>
          </a:ln>
          <a:effectLst>
            <a:outerShdw dist="107763" dir="2700000" algn="ctr" rotWithShape="0">
              <a:srgbClr val="808080">
                <a:alpha val="50000"/>
              </a:srgbClr>
            </a:outerShdw>
          </a:effectLst>
        </p:spPr>
        <p:txBody>
          <a:bodyPr wrap="square" lIns="90000" tIns="46800" rIns="90000" bIns="46800">
            <a:spAutoFit/>
          </a:bodyPr>
          <a:lstStyle/>
          <a:p>
            <a:pPr algn="ctr">
              <a:lnSpc>
                <a:spcPct val="100000"/>
              </a:lnSpc>
              <a:buClr>
                <a:srgbClr val="ECE970"/>
              </a:buClr>
              <a:buFont typeface="Comic Sans MS" pitchFamily="66"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 pos="10134600" algn="l"/>
                <a:tab pos="10858500" algn="l"/>
                <a:tab pos="11582400" algn="l"/>
                <a:tab pos="12306300" algn="l"/>
                <a:tab pos="13030200" algn="l"/>
                <a:tab pos="13754100" algn="l"/>
                <a:tab pos="14478000" algn="l"/>
                <a:tab pos="15201900" algn="l"/>
                <a:tab pos="15925800" algn="l"/>
                <a:tab pos="16649700" algn="l"/>
              </a:tabLst>
              <a:defRPr/>
            </a:pPr>
            <a:r>
              <a:rPr lang="en-GB" altLang="zh-CN" sz="3600" b="1" dirty="0">
                <a:latin typeface="Verdana" pitchFamily="34" charset="0"/>
                <a:ea typeface="宋体" pitchFamily="2" charset="-122"/>
              </a:rPr>
              <a:t>Service Performance</a:t>
            </a:r>
          </a:p>
        </p:txBody>
      </p:sp>
      <p:sp>
        <p:nvSpPr>
          <p:cNvPr id="121" name="TextBox 120"/>
          <p:cNvSpPr txBox="1"/>
          <p:nvPr/>
        </p:nvSpPr>
        <p:spPr>
          <a:xfrm>
            <a:off x="41297901" y="701482"/>
            <a:ext cx="1838038" cy="1998881"/>
          </a:xfrm>
          <a:prstGeom prst="rect">
            <a:avLst/>
          </a:prstGeom>
          <a:noFill/>
          <a:ln>
            <a:solidFill>
              <a:srgbClr val="1F22FF"/>
            </a:solidFill>
          </a:ln>
        </p:spPr>
        <p:txBody>
          <a:bodyPr wrap="square" rtlCol="0">
            <a:spAutoFit/>
          </a:bodyPr>
          <a:lstStyle/>
          <a:p>
            <a:pPr algn="ctr">
              <a:spcBef>
                <a:spcPts val="0"/>
              </a:spcBef>
              <a:spcAft>
                <a:spcPts val="0"/>
              </a:spcAft>
            </a:pPr>
            <a:r>
              <a:rPr lang="en-US" sz="2800" dirty="0">
                <a:solidFill>
                  <a:srgbClr val="2A33FF"/>
                </a:solidFill>
                <a:latin typeface="Arial"/>
                <a:cs typeface="Arial"/>
              </a:rPr>
              <a:t>AGU/23</a:t>
            </a:r>
          </a:p>
          <a:p>
            <a:pPr algn="ctr">
              <a:spcBef>
                <a:spcPts val="0"/>
              </a:spcBef>
              <a:spcAft>
                <a:spcPts val="0"/>
              </a:spcAft>
            </a:pPr>
            <a:r>
              <a:rPr lang="en-US" sz="2800" dirty="0">
                <a:solidFill>
                  <a:srgbClr val="2A33FF"/>
                </a:solidFill>
                <a:latin typeface="Arial"/>
                <a:cs typeface="Arial"/>
              </a:rPr>
              <a:t>IN43C-</a:t>
            </a:r>
          </a:p>
          <a:p>
            <a:pPr algn="ctr">
              <a:spcBef>
                <a:spcPts val="0"/>
              </a:spcBef>
              <a:spcAft>
                <a:spcPts val="0"/>
              </a:spcAft>
            </a:pPr>
            <a:r>
              <a:rPr lang="en-US" sz="2800" dirty="0">
                <a:solidFill>
                  <a:srgbClr val="2A33FF"/>
                </a:solidFill>
                <a:latin typeface="Arial"/>
                <a:cs typeface="Arial"/>
              </a:rPr>
              <a:t>0637</a:t>
            </a:r>
          </a:p>
        </p:txBody>
      </p:sp>
      <p:grpSp>
        <p:nvGrpSpPr>
          <p:cNvPr id="52" name="Group 51">
            <a:extLst>
              <a:ext uri="{FF2B5EF4-FFF2-40B4-BE49-F238E27FC236}">
                <a16:creationId xmlns:a16="http://schemas.microsoft.com/office/drawing/2014/main" id="{602F2C7B-06B0-594C-8257-6A2DCD42E275}"/>
              </a:ext>
            </a:extLst>
          </p:cNvPr>
          <p:cNvGrpSpPr/>
          <p:nvPr/>
        </p:nvGrpSpPr>
        <p:grpSpPr>
          <a:xfrm>
            <a:off x="1509724" y="11226559"/>
            <a:ext cx="8695020" cy="19867234"/>
            <a:chOff x="1752330" y="11565533"/>
            <a:chExt cx="8695020" cy="19867234"/>
          </a:xfrm>
        </p:grpSpPr>
        <p:grpSp>
          <p:nvGrpSpPr>
            <p:cNvPr id="24" name="Group 23">
              <a:extLst>
                <a:ext uri="{FF2B5EF4-FFF2-40B4-BE49-F238E27FC236}">
                  <a16:creationId xmlns:a16="http://schemas.microsoft.com/office/drawing/2014/main" id="{586EE2B7-7A13-E64C-8C4B-CFC38ACD7BA7}"/>
                </a:ext>
              </a:extLst>
            </p:cNvPr>
            <p:cNvGrpSpPr/>
            <p:nvPr/>
          </p:nvGrpSpPr>
          <p:grpSpPr>
            <a:xfrm>
              <a:off x="2305810" y="11565533"/>
              <a:ext cx="7273341" cy="1882553"/>
              <a:chOff x="3572933" y="12477867"/>
              <a:chExt cx="6031366" cy="1457061"/>
            </a:xfrm>
          </p:grpSpPr>
          <p:sp>
            <p:nvSpPr>
              <p:cNvPr id="130" name="AutoShape 6">
                <a:extLst>
                  <a:ext uri="{FF2B5EF4-FFF2-40B4-BE49-F238E27FC236}">
                    <a16:creationId xmlns:a16="http://schemas.microsoft.com/office/drawing/2014/main" id="{060A5297-B97C-2149-B709-8574FC9F2F8F}"/>
                  </a:ext>
                </a:extLst>
              </p:cNvPr>
              <p:cNvSpPr>
                <a:spLocks noChangeArrowheads="1"/>
              </p:cNvSpPr>
              <p:nvPr/>
            </p:nvSpPr>
            <p:spPr bwMode="auto">
              <a:xfrm>
                <a:off x="3572933" y="12477867"/>
                <a:ext cx="6031366" cy="1457061"/>
              </a:xfrm>
              <a:prstGeom prst="roundRect">
                <a:avLst>
                  <a:gd name="adj" fmla="val 16667"/>
                </a:avLst>
              </a:prstGeom>
              <a:solidFill>
                <a:srgbClr val="22A3FF">
                  <a:alpha val="37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b="1" i="0" u="none" strike="noStrike" cap="none" normalizeH="0" baseline="0" dirty="0">
                    <a:ln>
                      <a:noFill/>
                    </a:ln>
                    <a:solidFill>
                      <a:schemeClr val="tx1"/>
                    </a:solidFill>
                    <a:effectLst/>
                    <a:latin typeface="Bookman Old Style" pitchFamily="18" charset="0"/>
                    <a:ea typeface="宋体" pitchFamily="2" charset="-122"/>
                    <a:cs typeface="Arial" pitchFamily="34" charset="0"/>
                  </a:rPr>
                  <a:t>Clients</a:t>
                </a:r>
                <a:endParaRPr kumimoji="0" lang="en-US" altLang="zh-CN" sz="800" b="1" i="0" u="none" strike="noStrike" cap="none" normalizeH="0" baseline="0" dirty="0">
                  <a:ln>
                    <a:noFill/>
                  </a:ln>
                  <a:solidFill>
                    <a:schemeClr val="tx1"/>
                  </a:solidFill>
                  <a:effectLst/>
                  <a:latin typeface="Bookman Old Style" pitchFamily="18" charset="0"/>
                  <a:ea typeface="宋体" pitchFamily="2" charset="-122"/>
                  <a:cs typeface="Arial" pitchFamily="34" charset="0"/>
                </a:endParaRPr>
              </a:p>
            </p:txBody>
          </p:sp>
          <p:sp>
            <p:nvSpPr>
              <p:cNvPr id="131" name="AutoShape 15">
                <a:extLst>
                  <a:ext uri="{FF2B5EF4-FFF2-40B4-BE49-F238E27FC236}">
                    <a16:creationId xmlns:a16="http://schemas.microsoft.com/office/drawing/2014/main" id="{B6A9C5E3-F42C-FB4B-B5B5-123632C12B92}"/>
                  </a:ext>
                </a:extLst>
              </p:cNvPr>
              <p:cNvSpPr>
                <a:spLocks noChangeArrowheads="1"/>
              </p:cNvSpPr>
              <p:nvPr/>
            </p:nvSpPr>
            <p:spPr bwMode="auto">
              <a:xfrm>
                <a:off x="3890786" y="12977545"/>
                <a:ext cx="1595614" cy="613788"/>
              </a:xfrm>
              <a:prstGeom prst="roundRect">
                <a:avLst>
                  <a:gd name="adj" fmla="val 16667"/>
                </a:avLst>
              </a:prstGeom>
              <a:solidFill>
                <a:srgbClr val="FFC000"/>
              </a:solidFill>
              <a:ln w="12700">
                <a:solidFill>
                  <a:srgbClr val="17AFED"/>
                </a:solidFill>
                <a:round/>
                <a:headEnd/>
                <a:tailEnd/>
              </a:ln>
              <a:effectLst>
                <a:outerShdw dist="28398" dir="3806097" algn="ctr" rotWithShape="0">
                  <a:srgbClr val="7F7F7F">
                    <a:alpha val="50000"/>
                  </a:srgbClr>
                </a:outerShdw>
              </a:effectLst>
            </p:spPr>
            <p:txBody>
              <a:bodyPr vert="horz" wrap="square" lIns="0" tIns="45720" rIns="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dirty="0">
                    <a:solidFill>
                      <a:schemeClr val="tx1"/>
                    </a:solidFill>
                    <a:latin typeface="Bookman Old Style" pitchFamily="18" charset="0"/>
                    <a:ea typeface="宋体" pitchFamily="2" charset="-122"/>
                    <a:cs typeface="Arial" pitchFamily="34" charset="0"/>
                  </a:rPr>
                  <a:t> ArcGIS Pro</a:t>
                </a:r>
                <a:endParaRPr kumimoji="0" lang="en-US" i="0" u="none" strike="noStrike" cap="none" normalizeH="0" baseline="0" dirty="0">
                  <a:ln>
                    <a:noFill/>
                  </a:ln>
                  <a:solidFill>
                    <a:schemeClr val="tx1"/>
                  </a:solidFill>
                  <a:effectLst/>
                  <a:latin typeface="Arial" pitchFamily="34" charset="0"/>
                  <a:cs typeface="Arial" pitchFamily="34" charset="0"/>
                </a:endParaRPr>
              </a:p>
            </p:txBody>
          </p:sp>
          <p:sp>
            <p:nvSpPr>
              <p:cNvPr id="132" name="AutoShape 15">
                <a:extLst>
                  <a:ext uri="{FF2B5EF4-FFF2-40B4-BE49-F238E27FC236}">
                    <a16:creationId xmlns:a16="http://schemas.microsoft.com/office/drawing/2014/main" id="{6579EE2D-541C-4A44-BB51-EC4189D93DCF}"/>
                  </a:ext>
                </a:extLst>
              </p:cNvPr>
              <p:cNvSpPr>
                <a:spLocks noChangeArrowheads="1"/>
              </p:cNvSpPr>
              <p:nvPr/>
            </p:nvSpPr>
            <p:spPr bwMode="auto">
              <a:xfrm>
                <a:off x="5774266" y="12977545"/>
                <a:ext cx="1695283" cy="613788"/>
              </a:xfrm>
              <a:prstGeom prst="roundRect">
                <a:avLst>
                  <a:gd name="adj" fmla="val 16667"/>
                </a:avLst>
              </a:prstGeom>
              <a:solidFill>
                <a:srgbClr val="FFC000"/>
              </a:solidFill>
              <a:ln w="12700">
                <a:solidFill>
                  <a:srgbClr val="17AFED"/>
                </a:solidFill>
                <a:round/>
                <a:headEnd/>
                <a:tailEnd/>
              </a:ln>
              <a:effectLst>
                <a:outerShdw dist="28398" dir="3806097" algn="ctr" rotWithShape="0">
                  <a:srgbClr val="7F7F7F">
                    <a:alpha val="50000"/>
                  </a:srgbClr>
                </a:outerShdw>
              </a:effectLst>
            </p:spPr>
            <p:txBody>
              <a:bodyPr vert="horz" wrap="square" lIns="0" tIns="45720" rIns="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dirty="0">
                    <a:solidFill>
                      <a:schemeClr val="tx1"/>
                    </a:solidFill>
                    <a:latin typeface="Bookman Old Style" pitchFamily="18" charset="0"/>
                    <a:ea typeface="宋体" pitchFamily="2" charset="-122"/>
                    <a:cs typeface="Arial" pitchFamily="34" charset="0"/>
                  </a:rPr>
                  <a:t> ArcGIS Portal/Online</a:t>
                </a:r>
                <a:endParaRPr kumimoji="0" lang="en-US" i="0" u="none" strike="noStrike" cap="none" normalizeH="0" baseline="0" dirty="0">
                  <a:ln>
                    <a:noFill/>
                  </a:ln>
                  <a:solidFill>
                    <a:schemeClr val="tx1"/>
                  </a:solidFill>
                  <a:effectLst/>
                  <a:latin typeface="Arial" pitchFamily="34" charset="0"/>
                  <a:cs typeface="Arial" pitchFamily="34" charset="0"/>
                </a:endParaRPr>
              </a:p>
            </p:txBody>
          </p:sp>
          <p:sp>
            <p:nvSpPr>
              <p:cNvPr id="133" name="AutoShape 15">
                <a:extLst>
                  <a:ext uri="{FF2B5EF4-FFF2-40B4-BE49-F238E27FC236}">
                    <a16:creationId xmlns:a16="http://schemas.microsoft.com/office/drawing/2014/main" id="{C1CE04D4-29CA-C44E-83DA-18EAD4C4CCBB}"/>
                  </a:ext>
                </a:extLst>
              </p:cNvPr>
              <p:cNvSpPr>
                <a:spLocks noChangeArrowheads="1"/>
              </p:cNvSpPr>
              <p:nvPr/>
            </p:nvSpPr>
            <p:spPr bwMode="auto">
              <a:xfrm>
                <a:off x="7708259" y="12961133"/>
                <a:ext cx="1595614" cy="613788"/>
              </a:xfrm>
              <a:prstGeom prst="roundRect">
                <a:avLst>
                  <a:gd name="adj" fmla="val 16667"/>
                </a:avLst>
              </a:prstGeom>
              <a:solidFill>
                <a:srgbClr val="FFC000"/>
              </a:solidFill>
              <a:ln w="12700">
                <a:solidFill>
                  <a:srgbClr val="17AFED"/>
                </a:solidFill>
                <a:round/>
                <a:headEnd/>
                <a:tailEnd/>
              </a:ln>
              <a:effectLst>
                <a:outerShdw dist="28398" dir="3806097" algn="ctr" rotWithShape="0">
                  <a:srgbClr val="7F7F7F">
                    <a:alpha val="50000"/>
                  </a:srgbClr>
                </a:outerShdw>
              </a:effectLst>
            </p:spPr>
            <p:txBody>
              <a:bodyPr vert="horz" wrap="square" lIns="0" tIns="45720" rIns="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dirty="0">
                    <a:solidFill>
                      <a:schemeClr val="tx1"/>
                    </a:solidFill>
                    <a:latin typeface="Bookman Old Style" pitchFamily="18" charset="0"/>
                    <a:ea typeface="宋体" pitchFamily="2" charset="-122"/>
                    <a:cs typeface="Arial" pitchFamily="34" charset="0"/>
                  </a:rPr>
                  <a:t> OGC Client</a:t>
                </a:r>
                <a:endParaRPr kumimoji="0" lang="en-US" i="0" u="none" strike="noStrike" cap="none" normalizeH="0" baseline="0" dirty="0">
                  <a:ln>
                    <a:noFill/>
                  </a:ln>
                  <a:solidFill>
                    <a:schemeClr val="tx1"/>
                  </a:solidFill>
                  <a:effectLst/>
                  <a:latin typeface="Arial" pitchFamily="34" charset="0"/>
                  <a:cs typeface="Arial" pitchFamily="34" charset="0"/>
                </a:endParaRPr>
              </a:p>
            </p:txBody>
          </p:sp>
        </p:grpSp>
        <p:cxnSp>
          <p:nvCxnSpPr>
            <p:cNvPr id="134" name="AutoShape 7">
              <a:extLst>
                <a:ext uri="{FF2B5EF4-FFF2-40B4-BE49-F238E27FC236}">
                  <a16:creationId xmlns:a16="http://schemas.microsoft.com/office/drawing/2014/main" id="{C49EBA5E-52B8-A945-BBEB-4080389EE011}"/>
                </a:ext>
              </a:extLst>
            </p:cNvPr>
            <p:cNvCxnSpPr>
              <a:cxnSpLocks noChangeShapeType="1"/>
              <a:endCxn id="130" idx="2"/>
            </p:cNvCxnSpPr>
            <p:nvPr/>
          </p:nvCxnSpPr>
          <p:spPr bwMode="auto">
            <a:xfrm flipV="1">
              <a:off x="5916469" y="13448086"/>
              <a:ext cx="26012" cy="1363064"/>
            </a:xfrm>
            <a:prstGeom prst="straightConnector1">
              <a:avLst/>
            </a:prstGeom>
            <a:noFill/>
            <a:ln w="50800">
              <a:solidFill>
                <a:srgbClr val="6600FF">
                  <a:alpha val="81000"/>
                </a:srgbClr>
              </a:solidFill>
              <a:round/>
              <a:headEnd type="none" w="med" len="med"/>
              <a:tailEnd type="triangle" w="lg" len="lg"/>
            </a:ln>
            <a:effectLst>
              <a:softEdge rad="0"/>
            </a:effectLst>
          </p:spPr>
        </p:cxnSp>
        <p:sp>
          <p:nvSpPr>
            <p:cNvPr id="59" name="TextBox 58"/>
            <p:cNvSpPr txBox="1"/>
            <p:nvPr/>
          </p:nvSpPr>
          <p:spPr>
            <a:xfrm>
              <a:off x="2831780" y="30967960"/>
              <a:ext cx="6296442" cy="464807"/>
            </a:xfrm>
            <a:prstGeom prst="rect">
              <a:avLst/>
            </a:prstGeom>
            <a:noFill/>
          </p:spPr>
          <p:txBody>
            <a:bodyPr wrap="square" rtlCol="0">
              <a:spAutoFit/>
            </a:bodyPr>
            <a:lstStyle/>
            <a:p>
              <a:r>
                <a:rPr lang="en-US" dirty="0">
                  <a:solidFill>
                    <a:schemeClr val="tx1"/>
                  </a:solidFill>
                </a:rPr>
                <a:t>ArcGIS Image Service for NASA </a:t>
              </a:r>
              <a:r>
                <a:rPr lang="en-US" dirty="0" err="1">
                  <a:solidFill>
                    <a:schemeClr val="tx1"/>
                  </a:solidFill>
                </a:rPr>
                <a:t>netCDF</a:t>
              </a:r>
              <a:r>
                <a:rPr lang="en-US" dirty="0">
                  <a:solidFill>
                    <a:schemeClr val="tx1"/>
                  </a:solidFill>
                </a:rPr>
                <a:t>-based EOS Data</a:t>
              </a:r>
            </a:p>
          </p:txBody>
        </p:sp>
        <p:sp>
          <p:nvSpPr>
            <p:cNvPr id="1039" name="AutoShape 15"/>
            <p:cNvSpPr>
              <a:spLocks noChangeArrowheads="1"/>
            </p:cNvSpPr>
            <p:nvPr/>
          </p:nvSpPr>
          <p:spPr bwMode="auto">
            <a:xfrm>
              <a:off x="1971947" y="18338009"/>
              <a:ext cx="7916608" cy="2199149"/>
            </a:xfrm>
            <a:prstGeom prst="roundRect">
              <a:avLst>
                <a:gd name="adj" fmla="val 16667"/>
              </a:avLst>
            </a:prstGeom>
            <a:solidFill>
              <a:srgbClr val="FFFF99">
                <a:alpha val="81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b="1" dirty="0">
                  <a:solidFill>
                    <a:schemeClr val="tx1"/>
                  </a:solidFill>
                  <a:latin typeface="Bookman Old Style" pitchFamily="18" charset="0"/>
                  <a:ea typeface="宋体" pitchFamily="2" charset="-122"/>
                  <a:cs typeface="Arial" pitchFamily="34" charset="0"/>
                </a:rPr>
                <a:t>ArcGIS Enterprise</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grpSp>
          <p:nvGrpSpPr>
            <p:cNvPr id="5" name="Group 4">
              <a:extLst>
                <a:ext uri="{FF2B5EF4-FFF2-40B4-BE49-F238E27FC236}">
                  <a16:creationId xmlns:a16="http://schemas.microsoft.com/office/drawing/2014/main" id="{D5DD76F0-B62B-7C45-9852-B6F780DF7D27}"/>
                </a:ext>
              </a:extLst>
            </p:cNvPr>
            <p:cNvGrpSpPr/>
            <p:nvPr/>
          </p:nvGrpSpPr>
          <p:grpSpPr>
            <a:xfrm>
              <a:off x="1752330" y="28204216"/>
              <a:ext cx="8269730" cy="1997069"/>
              <a:chOff x="996611" y="15544768"/>
              <a:chExt cx="8269730" cy="1997069"/>
            </a:xfrm>
          </p:grpSpPr>
          <p:sp>
            <p:nvSpPr>
              <p:cNvPr id="98" name="AutoShape 12">
                <a:extLst>
                  <a:ext uri="{FF2B5EF4-FFF2-40B4-BE49-F238E27FC236}">
                    <a16:creationId xmlns:a16="http://schemas.microsoft.com/office/drawing/2014/main" id="{5D281988-E25A-FF42-B0D5-5936C7F9500D}"/>
                  </a:ext>
                </a:extLst>
              </p:cNvPr>
              <p:cNvSpPr>
                <a:spLocks noChangeArrowheads="1"/>
              </p:cNvSpPr>
              <p:nvPr/>
            </p:nvSpPr>
            <p:spPr bwMode="auto">
              <a:xfrm>
                <a:off x="3254658" y="15561706"/>
                <a:ext cx="1194264" cy="1980131"/>
              </a:xfrm>
              <a:prstGeom prst="roundRect">
                <a:avLst>
                  <a:gd name="adj" fmla="val 16667"/>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600" b="1" i="0" u="none" strike="noStrike" cap="none" normalizeH="0" baseline="0" dirty="0">
                    <a:ln>
                      <a:noFill/>
                    </a:ln>
                    <a:solidFill>
                      <a:schemeClr val="tx1"/>
                    </a:solidFill>
                    <a:effectLst/>
                    <a:latin typeface="Bookman Old Style" pitchFamily="18" charset="0"/>
                    <a:ea typeface="宋体" pitchFamily="2" charset="-122"/>
                    <a:cs typeface="Arial" pitchFamily="34" charset="0"/>
                  </a:rPr>
                  <a:t>Data Archive</a:t>
                </a:r>
                <a:endParaRPr kumimoji="0" lang="en-US" sz="1600" b="0" i="0" u="none" strike="noStrike" cap="none" normalizeH="0" baseline="0" dirty="0">
                  <a:ln>
                    <a:noFill/>
                  </a:ln>
                  <a:solidFill>
                    <a:schemeClr val="tx1"/>
                  </a:solidFill>
                  <a:effectLst/>
                  <a:latin typeface="Arial" pitchFamily="34" charset="0"/>
                  <a:cs typeface="Arial" pitchFamily="34" charset="0"/>
                </a:endParaRPr>
              </a:p>
            </p:txBody>
          </p:sp>
          <p:sp>
            <p:nvSpPr>
              <p:cNvPr id="100" name="AutoShape 12">
                <a:extLst>
                  <a:ext uri="{FF2B5EF4-FFF2-40B4-BE49-F238E27FC236}">
                    <a16:creationId xmlns:a16="http://schemas.microsoft.com/office/drawing/2014/main" id="{3E8105FD-1C44-EE43-A77F-ECABA3180F59}"/>
                  </a:ext>
                </a:extLst>
              </p:cNvPr>
              <p:cNvSpPr>
                <a:spLocks noChangeArrowheads="1"/>
              </p:cNvSpPr>
              <p:nvPr/>
            </p:nvSpPr>
            <p:spPr bwMode="auto">
              <a:xfrm>
                <a:off x="5604829" y="15561706"/>
                <a:ext cx="1194264" cy="1980131"/>
              </a:xfrm>
              <a:prstGeom prst="roundRect">
                <a:avLst>
                  <a:gd name="adj" fmla="val 16667"/>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600" b="1" i="0" u="none" strike="noStrike" cap="none" normalizeH="0" baseline="0" dirty="0">
                    <a:ln>
                      <a:noFill/>
                    </a:ln>
                    <a:solidFill>
                      <a:schemeClr val="tx1"/>
                    </a:solidFill>
                    <a:effectLst/>
                    <a:latin typeface="Bookman Old Style" pitchFamily="18" charset="0"/>
                    <a:ea typeface="宋体" pitchFamily="2" charset="-122"/>
                    <a:cs typeface="Arial" pitchFamily="34" charset="0"/>
                  </a:rPr>
                  <a:t>Data Archive</a:t>
                </a:r>
                <a:endParaRPr kumimoji="0" lang="en-US" sz="1600" b="0" i="0" u="none" strike="noStrike" cap="none" normalizeH="0" baseline="0" dirty="0">
                  <a:ln>
                    <a:noFill/>
                  </a:ln>
                  <a:solidFill>
                    <a:schemeClr val="tx1"/>
                  </a:solidFill>
                  <a:effectLst/>
                  <a:latin typeface="Arial" pitchFamily="34" charset="0"/>
                  <a:cs typeface="Arial" pitchFamily="34" charset="0"/>
                </a:endParaRPr>
              </a:p>
            </p:txBody>
          </p:sp>
          <p:sp>
            <p:nvSpPr>
              <p:cNvPr id="102" name="AutoShape 12">
                <a:extLst>
                  <a:ext uri="{FF2B5EF4-FFF2-40B4-BE49-F238E27FC236}">
                    <a16:creationId xmlns:a16="http://schemas.microsoft.com/office/drawing/2014/main" id="{A15C4A1C-222F-AC41-81D3-D0287178965A}"/>
                  </a:ext>
                </a:extLst>
              </p:cNvPr>
              <p:cNvSpPr>
                <a:spLocks noChangeArrowheads="1"/>
              </p:cNvSpPr>
              <p:nvPr/>
            </p:nvSpPr>
            <p:spPr bwMode="auto">
              <a:xfrm>
                <a:off x="8072077" y="15561706"/>
                <a:ext cx="1194264" cy="1980131"/>
              </a:xfrm>
              <a:prstGeom prst="roundRect">
                <a:avLst>
                  <a:gd name="adj" fmla="val 16667"/>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600" b="1" i="0" u="none" strike="noStrike" cap="none" normalizeH="0" baseline="0" dirty="0">
                    <a:ln>
                      <a:noFill/>
                    </a:ln>
                    <a:solidFill>
                      <a:schemeClr val="tx1"/>
                    </a:solidFill>
                    <a:effectLst/>
                    <a:latin typeface="Bookman Old Style" pitchFamily="18" charset="0"/>
                    <a:ea typeface="宋体" pitchFamily="2" charset="-122"/>
                    <a:cs typeface="Arial" pitchFamily="34" charset="0"/>
                  </a:rPr>
                  <a:t>Data Archive</a:t>
                </a:r>
                <a:endParaRPr kumimoji="0" lang="en-US" sz="1600" b="0" i="0" u="none" strike="noStrike" cap="none" normalizeH="0" baseline="0" dirty="0">
                  <a:ln>
                    <a:noFill/>
                  </a:ln>
                  <a:solidFill>
                    <a:schemeClr val="tx1"/>
                  </a:solidFill>
                  <a:effectLst/>
                  <a:latin typeface="Arial" pitchFamily="34" charset="0"/>
                  <a:cs typeface="Arial" pitchFamily="34" charset="0"/>
                </a:endParaRPr>
              </a:p>
            </p:txBody>
          </p:sp>
          <p:sp>
            <p:nvSpPr>
              <p:cNvPr id="106" name="AutoShape 12">
                <a:extLst>
                  <a:ext uri="{FF2B5EF4-FFF2-40B4-BE49-F238E27FC236}">
                    <a16:creationId xmlns:a16="http://schemas.microsoft.com/office/drawing/2014/main" id="{87E32016-B341-3F45-873D-B0E5E891A00E}"/>
                  </a:ext>
                </a:extLst>
              </p:cNvPr>
              <p:cNvSpPr>
                <a:spLocks noChangeArrowheads="1"/>
              </p:cNvSpPr>
              <p:nvPr/>
            </p:nvSpPr>
            <p:spPr bwMode="auto">
              <a:xfrm>
                <a:off x="996611" y="15544768"/>
                <a:ext cx="1194264" cy="1980131"/>
              </a:xfrm>
              <a:prstGeom prst="roundRect">
                <a:avLst>
                  <a:gd name="adj" fmla="val 16667"/>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600" b="1" i="0" u="none" strike="noStrike" cap="none" normalizeH="0" baseline="0" dirty="0">
                    <a:ln>
                      <a:noFill/>
                    </a:ln>
                    <a:solidFill>
                      <a:schemeClr val="tx1"/>
                    </a:solidFill>
                    <a:effectLst/>
                    <a:latin typeface="Bookman Old Style" pitchFamily="18" charset="0"/>
                    <a:ea typeface="宋体" pitchFamily="2" charset="-122"/>
                    <a:cs typeface="Arial" pitchFamily="34" charset="0"/>
                  </a:rPr>
                  <a:t>Data Archive</a:t>
                </a:r>
                <a:endParaRPr kumimoji="0" lang="en-US" sz="1600" b="0" i="0" u="none" strike="noStrike" cap="none" normalizeH="0" baseline="0" dirty="0">
                  <a:ln>
                    <a:noFill/>
                  </a:ln>
                  <a:solidFill>
                    <a:schemeClr val="tx1"/>
                  </a:solidFill>
                  <a:effectLst/>
                  <a:latin typeface="Arial" pitchFamily="34" charset="0"/>
                  <a:cs typeface="Arial" pitchFamily="34" charset="0"/>
                </a:endParaRPr>
              </a:p>
            </p:txBody>
          </p:sp>
          <p:sp>
            <p:nvSpPr>
              <p:cNvPr id="108" name="AutoShape 13">
                <a:extLst>
                  <a:ext uri="{FF2B5EF4-FFF2-40B4-BE49-F238E27FC236}">
                    <a16:creationId xmlns:a16="http://schemas.microsoft.com/office/drawing/2014/main" id="{5A5ABB31-B1BD-3040-A206-EA399A4345E5}"/>
                  </a:ext>
                </a:extLst>
              </p:cNvPr>
              <p:cNvSpPr>
                <a:spLocks noChangeArrowheads="1"/>
              </p:cNvSpPr>
              <p:nvPr/>
            </p:nvSpPr>
            <p:spPr bwMode="auto">
              <a:xfrm>
                <a:off x="1167729" y="16367047"/>
                <a:ext cx="829449" cy="924498"/>
              </a:xfrm>
              <a:prstGeom prst="can">
                <a:avLst>
                  <a:gd name="adj" fmla="val 26504"/>
                </a:avLst>
              </a:prstGeom>
              <a:solidFill>
                <a:schemeClr val="accent1">
                  <a:lumMod val="20000"/>
                  <a:lumOff val="80000"/>
                </a:schemeClr>
              </a:solidFill>
              <a:ln w="9525">
                <a:solidFill>
                  <a:srgbClr val="000000"/>
                </a:solidFill>
                <a:round/>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600" b="0" i="0" u="none" strike="noStrike" cap="none" normalizeH="0" baseline="0" dirty="0">
                    <a:ln>
                      <a:noFill/>
                    </a:ln>
                    <a:solidFill>
                      <a:schemeClr val="tx1"/>
                    </a:solidFill>
                    <a:effectLst/>
                    <a:latin typeface="Bookman Old Style" pitchFamily="18" charset="0"/>
                    <a:ea typeface="宋体" pitchFamily="2" charset="-122"/>
                    <a:cs typeface="Arial" pitchFamily="34" charset="0"/>
                  </a:rPr>
                  <a:t>EOS Data</a:t>
                </a:r>
                <a:endParaRPr kumimoji="0" lang="en-US" sz="1600" b="0" i="0" u="none" strike="noStrike" cap="none" normalizeH="0" baseline="0" dirty="0">
                  <a:ln>
                    <a:noFill/>
                  </a:ln>
                  <a:solidFill>
                    <a:schemeClr val="tx1"/>
                  </a:solidFill>
                  <a:effectLst/>
                  <a:latin typeface="Arial" pitchFamily="34" charset="0"/>
                  <a:cs typeface="Arial" pitchFamily="34" charset="0"/>
                </a:endParaRPr>
              </a:p>
            </p:txBody>
          </p:sp>
          <p:sp>
            <p:nvSpPr>
              <p:cNvPr id="110" name="AutoShape 13">
                <a:extLst>
                  <a:ext uri="{FF2B5EF4-FFF2-40B4-BE49-F238E27FC236}">
                    <a16:creationId xmlns:a16="http://schemas.microsoft.com/office/drawing/2014/main" id="{7298B34F-A6FA-A549-8592-407E79972A3D}"/>
                  </a:ext>
                </a:extLst>
              </p:cNvPr>
              <p:cNvSpPr>
                <a:spLocks noChangeArrowheads="1"/>
              </p:cNvSpPr>
              <p:nvPr/>
            </p:nvSpPr>
            <p:spPr bwMode="auto">
              <a:xfrm>
                <a:off x="3465238" y="16389886"/>
                <a:ext cx="829449" cy="924498"/>
              </a:xfrm>
              <a:prstGeom prst="can">
                <a:avLst>
                  <a:gd name="adj" fmla="val 26504"/>
                </a:avLst>
              </a:prstGeom>
              <a:solidFill>
                <a:schemeClr val="accent1">
                  <a:lumMod val="20000"/>
                  <a:lumOff val="80000"/>
                </a:schemeClr>
              </a:solidFill>
              <a:ln w="9525">
                <a:solidFill>
                  <a:srgbClr val="000000"/>
                </a:solidFill>
                <a:round/>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600" b="0" i="0" u="none" strike="noStrike" cap="none" normalizeH="0" baseline="0" dirty="0">
                    <a:ln>
                      <a:noFill/>
                    </a:ln>
                    <a:solidFill>
                      <a:schemeClr val="tx1"/>
                    </a:solidFill>
                    <a:effectLst/>
                    <a:latin typeface="Bookman Old Style" pitchFamily="18" charset="0"/>
                    <a:ea typeface="宋体" pitchFamily="2" charset="-122"/>
                    <a:cs typeface="Arial" pitchFamily="34" charset="0"/>
                  </a:rPr>
                  <a:t>EOS Data</a:t>
                </a:r>
                <a:endParaRPr kumimoji="0" lang="en-US" sz="1600" b="0" i="0" u="none" strike="noStrike" cap="none" normalizeH="0" baseline="0" dirty="0">
                  <a:ln>
                    <a:noFill/>
                  </a:ln>
                  <a:solidFill>
                    <a:schemeClr val="tx1"/>
                  </a:solidFill>
                  <a:effectLst/>
                  <a:latin typeface="Arial" pitchFamily="34" charset="0"/>
                  <a:cs typeface="Arial" pitchFamily="34" charset="0"/>
                </a:endParaRPr>
              </a:p>
            </p:txBody>
          </p:sp>
          <p:sp>
            <p:nvSpPr>
              <p:cNvPr id="111" name="AutoShape 13">
                <a:extLst>
                  <a:ext uri="{FF2B5EF4-FFF2-40B4-BE49-F238E27FC236}">
                    <a16:creationId xmlns:a16="http://schemas.microsoft.com/office/drawing/2014/main" id="{F054DB50-15B1-8E4F-A3EC-C20306F64D0B}"/>
                  </a:ext>
                </a:extLst>
              </p:cNvPr>
              <p:cNvSpPr>
                <a:spLocks noChangeArrowheads="1"/>
              </p:cNvSpPr>
              <p:nvPr/>
            </p:nvSpPr>
            <p:spPr bwMode="auto">
              <a:xfrm>
                <a:off x="5791424" y="16416424"/>
                <a:ext cx="829449" cy="924498"/>
              </a:xfrm>
              <a:prstGeom prst="can">
                <a:avLst>
                  <a:gd name="adj" fmla="val 26504"/>
                </a:avLst>
              </a:prstGeom>
              <a:solidFill>
                <a:schemeClr val="accent1">
                  <a:lumMod val="20000"/>
                  <a:lumOff val="80000"/>
                </a:schemeClr>
              </a:solidFill>
              <a:ln w="9525">
                <a:solidFill>
                  <a:srgbClr val="000000"/>
                </a:solidFill>
                <a:round/>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600" b="0" i="0" u="none" strike="noStrike" cap="none" normalizeH="0" baseline="0" dirty="0">
                    <a:ln>
                      <a:noFill/>
                    </a:ln>
                    <a:solidFill>
                      <a:schemeClr val="tx1"/>
                    </a:solidFill>
                    <a:effectLst/>
                    <a:latin typeface="Bookman Old Style" pitchFamily="18" charset="0"/>
                    <a:ea typeface="宋体" pitchFamily="2" charset="-122"/>
                    <a:cs typeface="Arial" pitchFamily="34" charset="0"/>
                  </a:rPr>
                  <a:t>EOS Data</a:t>
                </a:r>
                <a:endParaRPr kumimoji="0" lang="en-US" sz="1600" b="0" i="0" u="none" strike="noStrike" cap="none" normalizeH="0" baseline="0" dirty="0">
                  <a:ln>
                    <a:noFill/>
                  </a:ln>
                  <a:solidFill>
                    <a:schemeClr val="tx1"/>
                  </a:solidFill>
                  <a:effectLst/>
                  <a:latin typeface="Arial" pitchFamily="34" charset="0"/>
                  <a:cs typeface="Arial" pitchFamily="34" charset="0"/>
                </a:endParaRPr>
              </a:p>
            </p:txBody>
          </p:sp>
          <p:sp>
            <p:nvSpPr>
              <p:cNvPr id="112" name="AutoShape 13">
                <a:extLst>
                  <a:ext uri="{FF2B5EF4-FFF2-40B4-BE49-F238E27FC236}">
                    <a16:creationId xmlns:a16="http://schemas.microsoft.com/office/drawing/2014/main" id="{CE97DAA9-9DB7-BE4C-B6FF-CE8142363637}"/>
                  </a:ext>
                </a:extLst>
              </p:cNvPr>
              <p:cNvSpPr>
                <a:spLocks noChangeArrowheads="1"/>
              </p:cNvSpPr>
              <p:nvPr/>
            </p:nvSpPr>
            <p:spPr bwMode="auto">
              <a:xfrm>
                <a:off x="8254094" y="16416424"/>
                <a:ext cx="829449" cy="924498"/>
              </a:xfrm>
              <a:prstGeom prst="can">
                <a:avLst>
                  <a:gd name="adj" fmla="val 26504"/>
                </a:avLst>
              </a:prstGeom>
              <a:solidFill>
                <a:schemeClr val="accent1">
                  <a:lumMod val="20000"/>
                  <a:lumOff val="80000"/>
                </a:schemeClr>
              </a:solidFill>
              <a:ln w="9525">
                <a:solidFill>
                  <a:srgbClr val="000000"/>
                </a:solidFill>
                <a:round/>
                <a:headEnd/>
                <a:tailEnd/>
              </a:ln>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zh-CN" sz="1600" b="0" i="0" u="none" strike="noStrike" cap="none" normalizeH="0" baseline="0" dirty="0">
                    <a:ln>
                      <a:noFill/>
                    </a:ln>
                    <a:solidFill>
                      <a:schemeClr val="tx1"/>
                    </a:solidFill>
                    <a:effectLst/>
                    <a:latin typeface="Bookman Old Style" pitchFamily="18" charset="0"/>
                    <a:ea typeface="宋体" pitchFamily="2" charset="-122"/>
                    <a:cs typeface="Arial" pitchFamily="34" charset="0"/>
                  </a:rPr>
                  <a:t>EOS Data</a:t>
                </a:r>
                <a:endParaRPr kumimoji="0" lang="en-US" sz="1600" b="0" i="0" u="none" strike="noStrike" cap="none" normalizeH="0" baseline="0" dirty="0">
                  <a:ln>
                    <a:noFill/>
                  </a:ln>
                  <a:solidFill>
                    <a:schemeClr val="tx1"/>
                  </a:solidFill>
                  <a:effectLst/>
                  <a:latin typeface="Arial" pitchFamily="34" charset="0"/>
                  <a:cs typeface="Arial" pitchFamily="34" charset="0"/>
                </a:endParaRPr>
              </a:p>
            </p:txBody>
          </p:sp>
        </p:grpSp>
        <p:sp>
          <p:nvSpPr>
            <p:cNvPr id="113" name="AutoShape 15">
              <a:extLst>
                <a:ext uri="{FF2B5EF4-FFF2-40B4-BE49-F238E27FC236}">
                  <a16:creationId xmlns:a16="http://schemas.microsoft.com/office/drawing/2014/main" id="{37498874-4F0E-8D49-9AE4-872176F28F9D}"/>
                </a:ext>
              </a:extLst>
            </p:cNvPr>
            <p:cNvSpPr>
              <a:spLocks noChangeArrowheads="1"/>
            </p:cNvSpPr>
            <p:nvPr/>
          </p:nvSpPr>
          <p:spPr bwMode="auto">
            <a:xfrm>
              <a:off x="1972459" y="25991420"/>
              <a:ext cx="7915814" cy="839965"/>
            </a:xfrm>
            <a:prstGeom prst="roundRect">
              <a:avLst>
                <a:gd name="adj" fmla="val 16667"/>
              </a:avLst>
            </a:prstGeom>
            <a:gradFill flip="none" rotWithShape="1">
              <a:gsLst>
                <a:gs pos="69000">
                  <a:srgbClr val="CCFFFF"/>
                </a:gs>
                <a:gs pos="99000">
                  <a:schemeClr val="accent4">
                    <a:lumMod val="45000"/>
                    <a:lumOff val="55000"/>
                  </a:schemeClr>
                </a:gs>
                <a:gs pos="100000">
                  <a:schemeClr val="accent4">
                    <a:lumMod val="45000"/>
                    <a:lumOff val="55000"/>
                  </a:schemeClr>
                </a:gs>
                <a:gs pos="100000">
                  <a:schemeClr val="accent4">
                    <a:lumMod val="30000"/>
                    <a:lumOff val="70000"/>
                  </a:schemeClr>
                </a:gs>
              </a:gsLst>
              <a:lin ang="5400000" scaled="1"/>
              <a:tileRect/>
            </a:gradFill>
            <a:ln w="12700">
              <a:solidFill>
                <a:srgbClr val="17AFED"/>
              </a:solidFill>
              <a:round/>
              <a:headEnd/>
              <a:tailEnd/>
            </a:ln>
            <a:effectLst>
              <a:outerShdw dist="28398" dir="3806097" algn="ctr" rotWithShape="0">
                <a:srgbClr val="7F7F7F">
                  <a:alpha val="50000"/>
                </a:srgbClr>
              </a:outerShdw>
            </a:effectLst>
          </p:spPr>
          <p:txBody>
            <a:bodyPr vert="horz" wrap="square" lIns="0" tIns="45720" rIns="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altLang="zh-CN" b="1" dirty="0" err="1">
                  <a:solidFill>
                    <a:schemeClr val="tx1"/>
                  </a:solidFill>
                  <a:latin typeface="Bookman Old Style" pitchFamily="18" charset="0"/>
                  <a:ea typeface="宋体" pitchFamily="2" charset="-122"/>
                  <a:cs typeface="Arial" pitchFamily="34" charset="0"/>
                </a:rPr>
                <a:t>OPeNDAP</a:t>
              </a:r>
              <a:r>
                <a:rPr kumimoji="0" lang="en-US" altLang="zh-CN" b="1" i="0" u="none" strike="noStrike" cap="none" normalizeH="0" baseline="0" dirty="0">
                  <a:ln>
                    <a:noFill/>
                  </a:ln>
                  <a:solidFill>
                    <a:schemeClr val="tx1"/>
                  </a:solidFill>
                  <a:effectLst/>
                  <a:latin typeface="Bookman Old Style" pitchFamily="18" charset="0"/>
                  <a:ea typeface="宋体" pitchFamily="2" charset="-122"/>
                  <a:cs typeface="Arial" pitchFamily="34" charset="0"/>
                </a:rPr>
                <a:t> Service</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grpSp>
          <p:nvGrpSpPr>
            <p:cNvPr id="27" name="Group 26">
              <a:extLst>
                <a:ext uri="{FF2B5EF4-FFF2-40B4-BE49-F238E27FC236}">
                  <a16:creationId xmlns:a16="http://schemas.microsoft.com/office/drawing/2014/main" id="{9D2613B3-3E3C-2841-9CAB-95FAFDA38AA2}"/>
                </a:ext>
              </a:extLst>
            </p:cNvPr>
            <p:cNvGrpSpPr/>
            <p:nvPr/>
          </p:nvGrpSpPr>
          <p:grpSpPr>
            <a:xfrm>
              <a:off x="2368743" y="22156743"/>
              <a:ext cx="7147477" cy="2666140"/>
              <a:chOff x="2368743" y="15942228"/>
              <a:chExt cx="7147477" cy="2666140"/>
            </a:xfrm>
          </p:grpSpPr>
          <p:sp>
            <p:nvSpPr>
              <p:cNvPr id="1048" name="AutoShape 24"/>
              <p:cNvSpPr>
                <a:spLocks noChangeArrowheads="1"/>
              </p:cNvSpPr>
              <p:nvPr/>
            </p:nvSpPr>
            <p:spPr bwMode="auto">
              <a:xfrm>
                <a:off x="2368743" y="15942228"/>
                <a:ext cx="7147477" cy="2666140"/>
              </a:xfrm>
              <a:prstGeom prst="roundRect">
                <a:avLst>
                  <a:gd name="adj" fmla="val 16667"/>
                </a:avLst>
              </a:prstGeom>
              <a:solidFill>
                <a:srgbClr val="EB4DFF">
                  <a:alpha val="48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altLang="zh-CN" b="1" dirty="0" err="1">
                    <a:solidFill>
                      <a:schemeClr val="tx1"/>
                    </a:solidFill>
                    <a:latin typeface="Bookman Old Style" pitchFamily="18" charset="0"/>
                    <a:ea typeface="宋体" pitchFamily="2" charset="-122"/>
                    <a:cs typeface="Arial" pitchFamily="34" charset="0"/>
                  </a:rPr>
                  <a:t>Geoprocessing</a:t>
                </a:r>
                <a:r>
                  <a:rPr lang="en-US" altLang="zh-CN" b="1" dirty="0">
                    <a:solidFill>
                      <a:schemeClr val="tx1"/>
                    </a:solidFill>
                    <a:latin typeface="Bookman Old Style" pitchFamily="18" charset="0"/>
                    <a:ea typeface="宋体" pitchFamily="2" charset="-122"/>
                    <a:cs typeface="Arial" pitchFamily="34" charset="0"/>
                  </a:rPr>
                  <a:t> Workflow</a:t>
                </a:r>
                <a:r>
                  <a:rPr kumimoji="0" lang="en-US" altLang="zh-CN" b="1" i="0" u="none" strike="noStrike" cap="none" normalizeH="0" baseline="0" dirty="0">
                    <a:ln>
                      <a:noFill/>
                    </a:ln>
                    <a:solidFill>
                      <a:schemeClr val="tx1"/>
                    </a:solidFill>
                    <a:effectLst/>
                    <a:latin typeface="Bookman Old Style" pitchFamily="18" charset="0"/>
                    <a:ea typeface="宋体" pitchFamily="2" charset="-122"/>
                    <a:cs typeface="Arial" pitchFamily="34" charset="0"/>
                  </a:rPr>
                  <a:t> </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
            <p:nvSpPr>
              <p:cNvPr id="115" name="AutoShape 15">
                <a:extLst>
                  <a:ext uri="{FF2B5EF4-FFF2-40B4-BE49-F238E27FC236}">
                    <a16:creationId xmlns:a16="http://schemas.microsoft.com/office/drawing/2014/main" id="{51F002EF-1E61-B14E-A7AE-B8874531FEB7}"/>
                  </a:ext>
                </a:extLst>
              </p:cNvPr>
              <p:cNvSpPr>
                <a:spLocks noChangeArrowheads="1"/>
              </p:cNvSpPr>
              <p:nvPr/>
            </p:nvSpPr>
            <p:spPr bwMode="auto">
              <a:xfrm>
                <a:off x="2859349" y="16521057"/>
                <a:ext cx="2568312" cy="722972"/>
              </a:xfrm>
              <a:prstGeom prst="roundRect">
                <a:avLst>
                  <a:gd name="adj" fmla="val 16667"/>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w="12700">
                <a:solidFill>
                  <a:srgbClr val="17AFED"/>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dirty="0">
                    <a:solidFill>
                      <a:schemeClr val="tx1"/>
                    </a:solidFill>
                    <a:latin typeface="Bookman Old Style" pitchFamily="18" charset="0"/>
                    <a:ea typeface="宋体" pitchFamily="2" charset="-122"/>
                    <a:cs typeface="Arial" pitchFamily="34" charset="0"/>
                  </a:rPr>
                  <a:t>Create Mosaic Dataset</a:t>
                </a:r>
                <a:endParaRPr kumimoji="0" lang="en-US" i="0" u="none" strike="noStrike" cap="none" normalizeH="0" baseline="0" dirty="0">
                  <a:ln>
                    <a:noFill/>
                  </a:ln>
                  <a:solidFill>
                    <a:schemeClr val="tx1"/>
                  </a:solidFill>
                  <a:effectLst/>
                  <a:latin typeface="Arial" pitchFamily="34" charset="0"/>
                  <a:cs typeface="Arial" pitchFamily="34" charset="0"/>
                </a:endParaRPr>
              </a:p>
            </p:txBody>
          </p:sp>
          <p:sp>
            <p:nvSpPr>
              <p:cNvPr id="117" name="AutoShape 15">
                <a:extLst>
                  <a:ext uri="{FF2B5EF4-FFF2-40B4-BE49-F238E27FC236}">
                    <a16:creationId xmlns:a16="http://schemas.microsoft.com/office/drawing/2014/main" id="{EDE21D96-4052-BC4F-BBE3-BD10B4656760}"/>
                  </a:ext>
                </a:extLst>
              </p:cNvPr>
              <p:cNvSpPr>
                <a:spLocks noChangeArrowheads="1"/>
              </p:cNvSpPr>
              <p:nvPr/>
            </p:nvSpPr>
            <p:spPr bwMode="auto">
              <a:xfrm>
                <a:off x="6556906" y="16504124"/>
                <a:ext cx="2571316" cy="722972"/>
              </a:xfrm>
              <a:prstGeom prst="roundRect">
                <a:avLst>
                  <a:gd name="adj" fmla="val 16667"/>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w="12700">
                <a:solidFill>
                  <a:srgbClr val="17AFED"/>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i="0" u="none" strike="noStrike" cap="none" normalizeH="0" baseline="0" dirty="0">
                    <a:ln>
                      <a:noFill/>
                    </a:ln>
                    <a:solidFill>
                      <a:schemeClr val="tx1"/>
                    </a:solidFill>
                    <a:effectLst/>
                    <a:latin typeface="Bookman Old Style" pitchFamily="18" charset="0"/>
                    <a:ea typeface="宋体" pitchFamily="2" charset="-122"/>
                    <a:cs typeface="Arial" pitchFamily="34" charset="0"/>
                  </a:rPr>
                  <a:t>Add </a:t>
                </a:r>
                <a:r>
                  <a:rPr kumimoji="0" lang="en-US" i="0" u="none" strike="noStrike" cap="none" normalizeH="0" baseline="0" dirty="0" err="1">
                    <a:ln>
                      <a:noFill/>
                    </a:ln>
                    <a:solidFill>
                      <a:schemeClr val="tx1"/>
                    </a:solidFill>
                    <a:effectLst/>
                    <a:latin typeface="Bookman Old Style" pitchFamily="18" charset="0"/>
                    <a:ea typeface="宋体" pitchFamily="2" charset="-122"/>
                    <a:cs typeface="Arial" pitchFamily="34" charset="0"/>
                  </a:rPr>
                  <a:t>Rasters</a:t>
                </a:r>
                <a:r>
                  <a:rPr kumimoji="0" lang="en-US" i="0" u="none" strike="noStrike" cap="none" normalizeH="0" baseline="0" dirty="0">
                    <a:ln>
                      <a:noFill/>
                    </a:ln>
                    <a:solidFill>
                      <a:schemeClr val="tx1"/>
                    </a:solidFill>
                    <a:effectLst/>
                    <a:latin typeface="Bookman Old Style" pitchFamily="18" charset="0"/>
                    <a:ea typeface="宋体" pitchFamily="2" charset="-122"/>
                    <a:cs typeface="Arial" pitchFamily="34" charset="0"/>
                  </a:rPr>
                  <a:t> to Mosaic Dataset</a:t>
                </a:r>
                <a:endParaRPr kumimoji="0" lang="en-US" i="0" u="none" strike="noStrike" cap="none" normalizeH="0" baseline="0" dirty="0">
                  <a:ln>
                    <a:noFill/>
                  </a:ln>
                  <a:solidFill>
                    <a:schemeClr val="tx1"/>
                  </a:solidFill>
                  <a:effectLst/>
                  <a:latin typeface="Arial" pitchFamily="34" charset="0"/>
                  <a:cs typeface="Arial" pitchFamily="34" charset="0"/>
                </a:endParaRPr>
              </a:p>
            </p:txBody>
          </p:sp>
          <p:sp>
            <p:nvSpPr>
              <p:cNvPr id="119" name="AutoShape 15">
                <a:extLst>
                  <a:ext uri="{FF2B5EF4-FFF2-40B4-BE49-F238E27FC236}">
                    <a16:creationId xmlns:a16="http://schemas.microsoft.com/office/drawing/2014/main" id="{2F97747C-35D2-E64C-A1F6-95C666E4A813}"/>
                  </a:ext>
                </a:extLst>
              </p:cNvPr>
              <p:cNvSpPr>
                <a:spLocks noChangeArrowheads="1"/>
              </p:cNvSpPr>
              <p:nvPr/>
            </p:nvSpPr>
            <p:spPr bwMode="auto">
              <a:xfrm>
                <a:off x="2817522" y="17673955"/>
                <a:ext cx="2568312" cy="722972"/>
              </a:xfrm>
              <a:prstGeom prst="roundRect">
                <a:avLst>
                  <a:gd name="adj" fmla="val 16667"/>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w="12700">
                <a:solidFill>
                  <a:srgbClr val="17AFED"/>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dirty="0">
                    <a:solidFill>
                      <a:schemeClr val="tx1"/>
                    </a:solidFill>
                    <a:latin typeface="Bookman Old Style" pitchFamily="18" charset="0"/>
                    <a:ea typeface="宋体" pitchFamily="2" charset="-122"/>
                    <a:cs typeface="Arial" pitchFamily="34" charset="0"/>
                  </a:rPr>
                  <a:t>Calculate and Set Statistic</a:t>
                </a:r>
                <a:endParaRPr kumimoji="0" lang="en-US" i="0" u="none" strike="noStrike" cap="none" normalizeH="0" baseline="0" dirty="0">
                  <a:ln>
                    <a:noFill/>
                  </a:ln>
                  <a:solidFill>
                    <a:schemeClr val="tx1"/>
                  </a:solidFill>
                  <a:effectLst/>
                  <a:latin typeface="Arial" pitchFamily="34" charset="0"/>
                  <a:cs typeface="Arial" pitchFamily="34" charset="0"/>
                </a:endParaRPr>
              </a:p>
            </p:txBody>
          </p:sp>
          <p:sp>
            <p:nvSpPr>
              <p:cNvPr id="120" name="AutoShape 15">
                <a:extLst>
                  <a:ext uri="{FF2B5EF4-FFF2-40B4-BE49-F238E27FC236}">
                    <a16:creationId xmlns:a16="http://schemas.microsoft.com/office/drawing/2014/main" id="{70B7CF9B-DECB-5C4A-8402-2B152A924AB5}"/>
                  </a:ext>
                </a:extLst>
              </p:cNvPr>
              <p:cNvSpPr>
                <a:spLocks noChangeArrowheads="1"/>
              </p:cNvSpPr>
              <p:nvPr/>
            </p:nvSpPr>
            <p:spPr bwMode="auto">
              <a:xfrm>
                <a:off x="6542975" y="17659275"/>
                <a:ext cx="2568312" cy="722972"/>
              </a:xfrm>
              <a:prstGeom prst="roundRect">
                <a:avLst>
                  <a:gd name="adj" fmla="val 16667"/>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w="12700">
                <a:solidFill>
                  <a:srgbClr val="17AFED"/>
                </a:solidFill>
                <a:round/>
                <a:headEnd/>
                <a:tailEnd/>
              </a:ln>
              <a:effectLst>
                <a:outerShdw dist="28398" dir="3806097" algn="ctr" rotWithShape="0">
                  <a:srgbClr val="7F7F7F">
                    <a:alpha val="50000"/>
                  </a:srgbClr>
                </a:outerShdw>
              </a:effectLst>
            </p:spPr>
            <p:txBody>
              <a:bodyPr vert="horz" wrap="square" lIns="0" tIns="45720" rIns="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i="0" u="none" strike="noStrike" cap="none" normalizeH="0" baseline="0" dirty="0">
                    <a:ln>
                      <a:noFill/>
                    </a:ln>
                    <a:solidFill>
                      <a:schemeClr val="tx1"/>
                    </a:solidFill>
                    <a:effectLst/>
                    <a:latin typeface="Bookman Old Style" pitchFamily="18" charset="0"/>
                    <a:ea typeface="宋体" pitchFamily="2" charset="-122"/>
                    <a:cs typeface="Arial" pitchFamily="34" charset="0"/>
                  </a:rPr>
                  <a:t>Build Pyramid</a:t>
                </a:r>
                <a:endParaRPr kumimoji="0" lang="en-US" i="0" u="none" strike="noStrike" cap="none" normalizeH="0" baseline="0" dirty="0">
                  <a:ln>
                    <a:noFill/>
                  </a:ln>
                  <a:solidFill>
                    <a:schemeClr val="tx1"/>
                  </a:solidFill>
                  <a:effectLst/>
                  <a:latin typeface="Arial" pitchFamily="34" charset="0"/>
                  <a:cs typeface="Arial" pitchFamily="34" charset="0"/>
                </a:endParaRPr>
              </a:p>
            </p:txBody>
          </p:sp>
          <p:cxnSp>
            <p:nvCxnSpPr>
              <p:cNvPr id="122" name="AutoShape 7">
                <a:extLst>
                  <a:ext uri="{FF2B5EF4-FFF2-40B4-BE49-F238E27FC236}">
                    <a16:creationId xmlns:a16="http://schemas.microsoft.com/office/drawing/2014/main" id="{9C347083-FC1A-7C46-997F-6A6CBBB59CF8}"/>
                  </a:ext>
                </a:extLst>
              </p:cNvPr>
              <p:cNvCxnSpPr>
                <a:cxnSpLocks noChangeShapeType="1"/>
              </p:cNvCxnSpPr>
              <p:nvPr/>
            </p:nvCxnSpPr>
            <p:spPr bwMode="auto">
              <a:xfrm>
                <a:off x="5560133" y="18020761"/>
                <a:ext cx="730819" cy="0"/>
              </a:xfrm>
              <a:prstGeom prst="straightConnector1">
                <a:avLst/>
              </a:prstGeom>
              <a:noFill/>
              <a:ln w="9525">
                <a:solidFill>
                  <a:srgbClr val="000000"/>
                </a:solidFill>
                <a:round/>
                <a:headEnd type="triangle" w="med" len="med"/>
                <a:tailEnd/>
              </a:ln>
            </p:spPr>
          </p:cxnSp>
          <p:cxnSp>
            <p:nvCxnSpPr>
              <p:cNvPr id="123" name="AutoShape 7">
                <a:extLst>
                  <a:ext uri="{FF2B5EF4-FFF2-40B4-BE49-F238E27FC236}">
                    <a16:creationId xmlns:a16="http://schemas.microsoft.com/office/drawing/2014/main" id="{BF420C9A-2F4F-5C45-A5D7-4985BE4816F1}"/>
                  </a:ext>
                </a:extLst>
              </p:cNvPr>
              <p:cNvCxnSpPr>
                <a:cxnSpLocks noChangeShapeType="1"/>
              </p:cNvCxnSpPr>
              <p:nvPr/>
            </p:nvCxnSpPr>
            <p:spPr bwMode="auto">
              <a:xfrm>
                <a:off x="5610932" y="16926841"/>
                <a:ext cx="730819" cy="0"/>
              </a:xfrm>
              <a:prstGeom prst="straightConnector1">
                <a:avLst/>
              </a:prstGeom>
              <a:noFill/>
              <a:ln w="9525">
                <a:solidFill>
                  <a:srgbClr val="000000"/>
                </a:solidFill>
                <a:round/>
                <a:headEnd type="none" w="med" len="med"/>
                <a:tailEnd type="triangle"/>
              </a:ln>
            </p:spPr>
          </p:cxnSp>
          <p:cxnSp>
            <p:nvCxnSpPr>
              <p:cNvPr id="124" name="AutoShape 7">
                <a:extLst>
                  <a:ext uri="{FF2B5EF4-FFF2-40B4-BE49-F238E27FC236}">
                    <a16:creationId xmlns:a16="http://schemas.microsoft.com/office/drawing/2014/main" id="{718D495F-DEBE-6D4C-8761-18D22BBE8E81}"/>
                  </a:ext>
                </a:extLst>
              </p:cNvPr>
              <p:cNvCxnSpPr>
                <a:cxnSpLocks noChangeShapeType="1"/>
              </p:cNvCxnSpPr>
              <p:nvPr/>
            </p:nvCxnSpPr>
            <p:spPr bwMode="auto">
              <a:xfrm flipV="1">
                <a:off x="7842673" y="17350174"/>
                <a:ext cx="0" cy="309101"/>
              </a:xfrm>
              <a:prstGeom prst="straightConnector1">
                <a:avLst/>
              </a:prstGeom>
              <a:noFill/>
              <a:ln w="9525">
                <a:solidFill>
                  <a:srgbClr val="000000"/>
                </a:solidFill>
                <a:round/>
                <a:headEnd type="triangle" w="med" len="med"/>
                <a:tailEnd/>
              </a:ln>
            </p:spPr>
          </p:cxnSp>
        </p:grpSp>
        <p:sp>
          <p:nvSpPr>
            <p:cNvPr id="126" name="AutoShape 15">
              <a:extLst>
                <a:ext uri="{FF2B5EF4-FFF2-40B4-BE49-F238E27FC236}">
                  <a16:creationId xmlns:a16="http://schemas.microsoft.com/office/drawing/2014/main" id="{070300E7-A4D3-BC4B-BD7E-FEB0C14F473F}"/>
                </a:ext>
              </a:extLst>
            </p:cNvPr>
            <p:cNvSpPr>
              <a:spLocks noChangeArrowheads="1"/>
            </p:cNvSpPr>
            <p:nvPr/>
          </p:nvSpPr>
          <p:spPr bwMode="auto">
            <a:xfrm>
              <a:off x="2593844" y="19165873"/>
              <a:ext cx="1900302" cy="737085"/>
            </a:xfrm>
            <a:prstGeom prst="roundRect">
              <a:avLst>
                <a:gd name="adj" fmla="val 16667"/>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w="12700">
              <a:solidFill>
                <a:srgbClr val="17AFED"/>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dirty="0">
                  <a:solidFill>
                    <a:schemeClr val="tx1"/>
                  </a:solidFill>
                  <a:latin typeface="Bookman Old Style" pitchFamily="18" charset="0"/>
                  <a:ea typeface="宋体" pitchFamily="2" charset="-122"/>
                  <a:cs typeface="Arial" pitchFamily="34" charset="0"/>
                </a:rPr>
                <a:t> ArcGIS Image Service</a:t>
              </a:r>
              <a:endParaRPr kumimoji="0" lang="en-US" i="0" u="none" strike="noStrike" cap="none" normalizeH="0" baseline="0" dirty="0">
                <a:ln>
                  <a:noFill/>
                </a:ln>
                <a:solidFill>
                  <a:schemeClr val="tx1"/>
                </a:solidFill>
                <a:effectLst/>
                <a:latin typeface="Arial" pitchFamily="34" charset="0"/>
                <a:cs typeface="Arial" pitchFamily="34" charset="0"/>
              </a:endParaRPr>
            </a:p>
          </p:txBody>
        </p:sp>
        <p:sp>
          <p:nvSpPr>
            <p:cNvPr id="128" name="AutoShape 15">
              <a:extLst>
                <a:ext uri="{FF2B5EF4-FFF2-40B4-BE49-F238E27FC236}">
                  <a16:creationId xmlns:a16="http://schemas.microsoft.com/office/drawing/2014/main" id="{6AA491BA-7AE0-AA47-822C-E9BE2D3FCA65}"/>
                </a:ext>
              </a:extLst>
            </p:cNvPr>
            <p:cNvSpPr>
              <a:spLocks noChangeArrowheads="1"/>
            </p:cNvSpPr>
            <p:nvPr/>
          </p:nvSpPr>
          <p:spPr bwMode="auto">
            <a:xfrm>
              <a:off x="5231224" y="19165873"/>
              <a:ext cx="1607983" cy="722972"/>
            </a:xfrm>
            <a:prstGeom prst="roundRect">
              <a:avLst>
                <a:gd name="adj" fmla="val 16667"/>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w="12700">
              <a:solidFill>
                <a:srgbClr val="17AFED"/>
              </a:solidFill>
              <a:round/>
              <a:headEnd/>
              <a:tailEnd/>
            </a:ln>
            <a:effectLst>
              <a:outerShdw dist="28398" dir="3806097" algn="ctr" rotWithShape="0">
                <a:srgbClr val="7F7F7F">
                  <a:alpha val="50000"/>
                </a:srgbClr>
              </a:outerShdw>
            </a:effectLst>
          </p:spPr>
          <p:txBody>
            <a:bodyPr vert="horz" wrap="square" lIns="0" tIns="45720" rIns="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dirty="0">
                  <a:solidFill>
                    <a:schemeClr val="tx1"/>
                  </a:solidFill>
                  <a:latin typeface="Bookman Old Style" pitchFamily="18" charset="0"/>
                  <a:ea typeface="宋体" pitchFamily="2" charset="-122"/>
                  <a:cs typeface="Arial" pitchFamily="34" charset="0"/>
                </a:rPr>
                <a:t> OGC WMS</a:t>
              </a:r>
              <a:endParaRPr kumimoji="0" lang="en-US" i="0" u="none" strike="noStrike" cap="none" normalizeH="0" baseline="0" dirty="0">
                <a:ln>
                  <a:noFill/>
                </a:ln>
                <a:solidFill>
                  <a:schemeClr val="tx1"/>
                </a:solidFill>
                <a:effectLst/>
                <a:latin typeface="Arial" pitchFamily="34" charset="0"/>
                <a:cs typeface="Arial" pitchFamily="34" charset="0"/>
              </a:endParaRPr>
            </a:p>
          </p:txBody>
        </p:sp>
        <p:sp>
          <p:nvSpPr>
            <p:cNvPr id="129" name="AutoShape 15">
              <a:extLst>
                <a:ext uri="{FF2B5EF4-FFF2-40B4-BE49-F238E27FC236}">
                  <a16:creationId xmlns:a16="http://schemas.microsoft.com/office/drawing/2014/main" id="{397477E5-F6B2-0F4E-8021-99C407E03A3C}"/>
                </a:ext>
              </a:extLst>
            </p:cNvPr>
            <p:cNvSpPr>
              <a:spLocks noChangeArrowheads="1"/>
            </p:cNvSpPr>
            <p:nvPr/>
          </p:nvSpPr>
          <p:spPr bwMode="auto">
            <a:xfrm>
              <a:off x="7628212" y="19192785"/>
              <a:ext cx="1607983" cy="722972"/>
            </a:xfrm>
            <a:prstGeom prst="roundRect">
              <a:avLst>
                <a:gd name="adj" fmla="val 16667"/>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w="12700">
              <a:solidFill>
                <a:srgbClr val="17AFED"/>
              </a:solidFill>
              <a:round/>
              <a:headEnd/>
              <a:tailEnd/>
            </a:ln>
            <a:effectLst>
              <a:outerShdw dist="28398" dir="3806097" algn="ctr" rotWithShape="0">
                <a:srgbClr val="7F7F7F">
                  <a:alpha val="50000"/>
                </a:srgbClr>
              </a:outerShdw>
            </a:effectLst>
          </p:spPr>
          <p:txBody>
            <a:bodyPr vert="horz" wrap="square" lIns="0" tIns="45720" rIns="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dirty="0">
                  <a:solidFill>
                    <a:schemeClr val="tx1"/>
                  </a:solidFill>
                  <a:latin typeface="Bookman Old Style" pitchFamily="18" charset="0"/>
                  <a:ea typeface="宋体" pitchFamily="2" charset="-122"/>
                  <a:cs typeface="Arial" pitchFamily="34" charset="0"/>
                </a:rPr>
                <a:t> OGC WCS</a:t>
              </a:r>
              <a:endParaRPr kumimoji="0" lang="en-US" i="0" u="none" strike="noStrike" cap="none" normalizeH="0" baseline="0" dirty="0">
                <a:ln>
                  <a:noFill/>
                </a:ln>
                <a:solidFill>
                  <a:schemeClr val="tx1"/>
                </a:solidFill>
                <a:effectLst/>
                <a:latin typeface="Arial" pitchFamily="34" charset="0"/>
                <a:cs typeface="Arial" pitchFamily="34" charset="0"/>
              </a:endParaRPr>
            </a:p>
          </p:txBody>
        </p:sp>
        <p:cxnSp>
          <p:nvCxnSpPr>
            <p:cNvPr id="135" name="AutoShape 7">
              <a:extLst>
                <a:ext uri="{FF2B5EF4-FFF2-40B4-BE49-F238E27FC236}">
                  <a16:creationId xmlns:a16="http://schemas.microsoft.com/office/drawing/2014/main" id="{EC4F7FB3-5007-404C-9834-C54654E92305}"/>
                </a:ext>
              </a:extLst>
            </p:cNvPr>
            <p:cNvCxnSpPr>
              <a:cxnSpLocks noChangeShapeType="1"/>
            </p:cNvCxnSpPr>
            <p:nvPr/>
          </p:nvCxnSpPr>
          <p:spPr bwMode="auto">
            <a:xfrm flipH="1" flipV="1">
              <a:off x="6012728" y="20969895"/>
              <a:ext cx="16932" cy="1078922"/>
            </a:xfrm>
            <a:prstGeom prst="straightConnector1">
              <a:avLst/>
            </a:prstGeom>
            <a:noFill/>
            <a:ln w="50800">
              <a:solidFill>
                <a:srgbClr val="6600FF">
                  <a:alpha val="81000"/>
                </a:srgbClr>
              </a:solidFill>
              <a:round/>
              <a:headEnd type="none" w="med" len="med"/>
              <a:tailEnd type="triangle" w="lg" len="lg"/>
            </a:ln>
            <a:effectLst>
              <a:softEdge rad="0"/>
            </a:effectLst>
          </p:spPr>
        </p:cxnSp>
        <p:cxnSp>
          <p:nvCxnSpPr>
            <p:cNvPr id="136" name="AutoShape 7">
              <a:extLst>
                <a:ext uri="{FF2B5EF4-FFF2-40B4-BE49-F238E27FC236}">
                  <a16:creationId xmlns:a16="http://schemas.microsoft.com/office/drawing/2014/main" id="{B4233D1B-8EA5-A946-AE33-B0B527E7E790}"/>
                </a:ext>
              </a:extLst>
            </p:cNvPr>
            <p:cNvCxnSpPr>
              <a:cxnSpLocks noChangeShapeType="1"/>
            </p:cNvCxnSpPr>
            <p:nvPr/>
          </p:nvCxnSpPr>
          <p:spPr bwMode="auto">
            <a:xfrm flipH="1" flipV="1">
              <a:off x="6035215" y="24918074"/>
              <a:ext cx="6948" cy="1056414"/>
            </a:xfrm>
            <a:prstGeom prst="straightConnector1">
              <a:avLst/>
            </a:prstGeom>
            <a:noFill/>
            <a:ln w="50800">
              <a:solidFill>
                <a:srgbClr val="6600FF">
                  <a:alpha val="81000"/>
                </a:srgbClr>
              </a:solidFill>
              <a:round/>
              <a:headEnd type="none" w="med" len="med"/>
              <a:tailEnd type="triangle" w="lg" len="lg"/>
            </a:ln>
            <a:effectLst>
              <a:softEdge rad="0"/>
            </a:effectLst>
          </p:spPr>
        </p:cxnSp>
        <p:grpSp>
          <p:nvGrpSpPr>
            <p:cNvPr id="51" name="Group 50">
              <a:extLst>
                <a:ext uri="{FF2B5EF4-FFF2-40B4-BE49-F238E27FC236}">
                  <a16:creationId xmlns:a16="http://schemas.microsoft.com/office/drawing/2014/main" id="{A1F9EA27-BFE7-9E4A-B012-518E6DC6B1ED}"/>
                </a:ext>
              </a:extLst>
            </p:cNvPr>
            <p:cNvGrpSpPr/>
            <p:nvPr/>
          </p:nvGrpSpPr>
          <p:grpSpPr>
            <a:xfrm>
              <a:off x="2333497" y="26916052"/>
              <a:ext cx="7091040" cy="1288161"/>
              <a:chOff x="2333497" y="26374191"/>
              <a:chExt cx="7091040" cy="1288161"/>
            </a:xfrm>
          </p:grpSpPr>
          <p:cxnSp>
            <p:nvCxnSpPr>
              <p:cNvPr id="137" name="AutoShape 7">
                <a:extLst>
                  <a:ext uri="{FF2B5EF4-FFF2-40B4-BE49-F238E27FC236}">
                    <a16:creationId xmlns:a16="http://schemas.microsoft.com/office/drawing/2014/main" id="{BD281141-0D19-BD4E-92D5-142A1860B12B}"/>
                  </a:ext>
                </a:extLst>
              </p:cNvPr>
              <p:cNvCxnSpPr>
                <a:cxnSpLocks noChangeShapeType="1"/>
              </p:cNvCxnSpPr>
              <p:nvPr/>
            </p:nvCxnSpPr>
            <p:spPr bwMode="auto">
              <a:xfrm flipV="1">
                <a:off x="2349462" y="27070124"/>
                <a:ext cx="0" cy="592228"/>
              </a:xfrm>
              <a:prstGeom prst="straightConnector1">
                <a:avLst/>
              </a:prstGeom>
              <a:noFill/>
              <a:ln w="50800">
                <a:solidFill>
                  <a:srgbClr val="6600FF">
                    <a:alpha val="81000"/>
                  </a:srgbClr>
                </a:solidFill>
                <a:round/>
                <a:headEnd type="none" w="med" len="med"/>
                <a:tailEnd type="none"/>
              </a:ln>
              <a:effectLst>
                <a:softEdge rad="0"/>
              </a:effectLst>
            </p:spPr>
          </p:cxnSp>
          <p:cxnSp>
            <p:nvCxnSpPr>
              <p:cNvPr id="141" name="AutoShape 7">
                <a:extLst>
                  <a:ext uri="{FF2B5EF4-FFF2-40B4-BE49-F238E27FC236}">
                    <a16:creationId xmlns:a16="http://schemas.microsoft.com/office/drawing/2014/main" id="{57569D0C-97FB-954A-B925-3E3015A6E923}"/>
                  </a:ext>
                </a:extLst>
              </p:cNvPr>
              <p:cNvCxnSpPr>
                <a:cxnSpLocks noChangeShapeType="1"/>
              </p:cNvCxnSpPr>
              <p:nvPr/>
            </p:nvCxnSpPr>
            <p:spPr bwMode="auto">
              <a:xfrm flipV="1">
                <a:off x="4586304" y="27070124"/>
                <a:ext cx="0" cy="592228"/>
              </a:xfrm>
              <a:prstGeom prst="straightConnector1">
                <a:avLst/>
              </a:prstGeom>
              <a:noFill/>
              <a:ln w="50800">
                <a:solidFill>
                  <a:srgbClr val="6600FF">
                    <a:alpha val="81000"/>
                  </a:srgbClr>
                </a:solidFill>
                <a:round/>
                <a:headEnd type="none" w="med" len="med"/>
                <a:tailEnd type="none"/>
              </a:ln>
              <a:effectLst>
                <a:softEdge rad="0"/>
              </a:effectLst>
            </p:spPr>
          </p:cxnSp>
          <p:cxnSp>
            <p:nvCxnSpPr>
              <p:cNvPr id="142" name="AutoShape 7">
                <a:extLst>
                  <a:ext uri="{FF2B5EF4-FFF2-40B4-BE49-F238E27FC236}">
                    <a16:creationId xmlns:a16="http://schemas.microsoft.com/office/drawing/2014/main" id="{80C3094E-2BF8-644F-A5C8-B59DD9B64059}"/>
                  </a:ext>
                </a:extLst>
              </p:cNvPr>
              <p:cNvCxnSpPr>
                <a:cxnSpLocks noChangeShapeType="1"/>
              </p:cNvCxnSpPr>
              <p:nvPr/>
            </p:nvCxnSpPr>
            <p:spPr bwMode="auto">
              <a:xfrm flipV="1">
                <a:off x="6953409" y="27070124"/>
                <a:ext cx="0" cy="592228"/>
              </a:xfrm>
              <a:prstGeom prst="straightConnector1">
                <a:avLst/>
              </a:prstGeom>
              <a:noFill/>
              <a:ln w="50800">
                <a:solidFill>
                  <a:srgbClr val="6600FF">
                    <a:alpha val="81000"/>
                  </a:srgbClr>
                </a:solidFill>
                <a:round/>
                <a:headEnd type="none" w="med" len="med"/>
                <a:tailEnd type="none"/>
              </a:ln>
              <a:effectLst>
                <a:softEdge rad="0"/>
              </a:effectLst>
            </p:spPr>
          </p:cxnSp>
          <p:cxnSp>
            <p:nvCxnSpPr>
              <p:cNvPr id="143" name="AutoShape 7">
                <a:extLst>
                  <a:ext uri="{FF2B5EF4-FFF2-40B4-BE49-F238E27FC236}">
                    <a16:creationId xmlns:a16="http://schemas.microsoft.com/office/drawing/2014/main" id="{7B33FEFC-6808-0649-B10B-72FF6181BD72}"/>
                  </a:ext>
                </a:extLst>
              </p:cNvPr>
              <p:cNvCxnSpPr>
                <a:cxnSpLocks noChangeShapeType="1"/>
              </p:cNvCxnSpPr>
              <p:nvPr/>
            </p:nvCxnSpPr>
            <p:spPr bwMode="auto">
              <a:xfrm flipV="1">
                <a:off x="9424537" y="27055168"/>
                <a:ext cx="0" cy="592228"/>
              </a:xfrm>
              <a:prstGeom prst="straightConnector1">
                <a:avLst/>
              </a:prstGeom>
              <a:noFill/>
              <a:ln w="50800">
                <a:solidFill>
                  <a:srgbClr val="6600FF">
                    <a:alpha val="81000"/>
                  </a:srgbClr>
                </a:solidFill>
                <a:round/>
                <a:headEnd type="none" w="med" len="med"/>
                <a:tailEnd type="none"/>
              </a:ln>
              <a:effectLst>
                <a:softEdge rad="0"/>
              </a:effectLst>
            </p:spPr>
          </p:cxnSp>
          <p:cxnSp>
            <p:nvCxnSpPr>
              <p:cNvPr id="144" name="AutoShape 7">
                <a:extLst>
                  <a:ext uri="{FF2B5EF4-FFF2-40B4-BE49-F238E27FC236}">
                    <a16:creationId xmlns:a16="http://schemas.microsoft.com/office/drawing/2014/main" id="{2364D7E0-0EFE-A440-BA31-4717EF662A16}"/>
                  </a:ext>
                </a:extLst>
              </p:cNvPr>
              <p:cNvCxnSpPr>
                <a:cxnSpLocks noChangeShapeType="1"/>
              </p:cNvCxnSpPr>
              <p:nvPr/>
            </p:nvCxnSpPr>
            <p:spPr bwMode="auto">
              <a:xfrm flipV="1">
                <a:off x="2333497" y="27087671"/>
                <a:ext cx="7091040" cy="1"/>
              </a:xfrm>
              <a:prstGeom prst="straightConnector1">
                <a:avLst/>
              </a:prstGeom>
              <a:noFill/>
              <a:ln w="50800">
                <a:solidFill>
                  <a:srgbClr val="6600FF">
                    <a:alpha val="81000"/>
                  </a:srgbClr>
                </a:solidFill>
                <a:round/>
                <a:headEnd type="none" w="med" len="med"/>
                <a:tailEnd type="none"/>
              </a:ln>
              <a:effectLst>
                <a:softEdge rad="0"/>
              </a:effectLst>
            </p:spPr>
          </p:cxnSp>
          <p:cxnSp>
            <p:nvCxnSpPr>
              <p:cNvPr id="145" name="AutoShape 7">
                <a:extLst>
                  <a:ext uri="{FF2B5EF4-FFF2-40B4-BE49-F238E27FC236}">
                    <a16:creationId xmlns:a16="http://schemas.microsoft.com/office/drawing/2014/main" id="{C99A2BFD-EEB2-E74F-A8E9-311AD8C96EC2}"/>
                  </a:ext>
                </a:extLst>
              </p:cNvPr>
              <p:cNvCxnSpPr>
                <a:cxnSpLocks noChangeShapeType="1"/>
              </p:cNvCxnSpPr>
              <p:nvPr/>
            </p:nvCxnSpPr>
            <p:spPr bwMode="auto">
              <a:xfrm flipV="1">
                <a:off x="6042163" y="26374191"/>
                <a:ext cx="0" cy="680977"/>
              </a:xfrm>
              <a:prstGeom prst="straightConnector1">
                <a:avLst/>
              </a:prstGeom>
              <a:noFill/>
              <a:ln w="50800">
                <a:solidFill>
                  <a:srgbClr val="6600FF">
                    <a:alpha val="81000"/>
                  </a:srgbClr>
                </a:solidFill>
                <a:round/>
                <a:headEnd type="none" w="med" len="med"/>
                <a:tailEnd type="triangle" w="lg" len="med"/>
              </a:ln>
              <a:effectLst>
                <a:softEdge rad="0"/>
              </a:effectLst>
            </p:spPr>
          </p:cxnSp>
        </p:grpSp>
        <p:sp>
          <p:nvSpPr>
            <p:cNvPr id="152" name="AutoShape 15">
              <a:extLst>
                <a:ext uri="{FF2B5EF4-FFF2-40B4-BE49-F238E27FC236}">
                  <a16:creationId xmlns:a16="http://schemas.microsoft.com/office/drawing/2014/main" id="{4C2FDFE2-C997-7F48-9B8B-5B6964E55969}"/>
                </a:ext>
              </a:extLst>
            </p:cNvPr>
            <p:cNvSpPr>
              <a:spLocks noChangeArrowheads="1"/>
            </p:cNvSpPr>
            <p:nvPr/>
          </p:nvSpPr>
          <p:spPr bwMode="auto">
            <a:xfrm>
              <a:off x="2009916" y="14869673"/>
              <a:ext cx="7916608" cy="2199149"/>
            </a:xfrm>
            <a:prstGeom prst="roundRect">
              <a:avLst>
                <a:gd name="adj" fmla="val 16667"/>
              </a:avLst>
            </a:prstGeom>
            <a:solidFill>
              <a:srgbClr val="70FF29">
                <a:alpha val="54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b="1" i="0" u="none" strike="noStrike" cap="none" normalizeH="0" baseline="0" dirty="0">
                  <a:ln>
                    <a:noFill/>
                  </a:ln>
                  <a:solidFill>
                    <a:schemeClr val="tx1"/>
                  </a:solidFill>
                  <a:effectLst/>
                  <a:latin typeface="Bookman Old Style" pitchFamily="18" charset="0"/>
                  <a:ea typeface="宋体" pitchFamily="2" charset="-122"/>
                  <a:cs typeface="Arial" pitchFamily="34" charset="0"/>
                </a:rPr>
                <a:t>Proxy Services</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
          <p:nvSpPr>
            <p:cNvPr id="153" name="AutoShape 15">
              <a:extLst>
                <a:ext uri="{FF2B5EF4-FFF2-40B4-BE49-F238E27FC236}">
                  <a16:creationId xmlns:a16="http://schemas.microsoft.com/office/drawing/2014/main" id="{C1726ACD-E9B9-8345-94CE-07C8A5D0356A}"/>
                </a:ext>
              </a:extLst>
            </p:cNvPr>
            <p:cNvSpPr>
              <a:spLocks noChangeArrowheads="1"/>
            </p:cNvSpPr>
            <p:nvPr/>
          </p:nvSpPr>
          <p:spPr bwMode="auto">
            <a:xfrm>
              <a:off x="2593844" y="15764936"/>
              <a:ext cx="2892556" cy="737085"/>
            </a:xfrm>
            <a:prstGeom prst="roundRect">
              <a:avLst>
                <a:gd name="adj" fmla="val 16667"/>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w="12700">
              <a:solidFill>
                <a:srgbClr val="17AFED"/>
              </a:solidFill>
              <a:round/>
              <a:headEnd/>
              <a:tailEnd/>
            </a:ln>
            <a:effectLst>
              <a:outerShdw dist="28398" dir="3806097" algn="ctr" rotWithShape="0">
                <a:srgbClr val="7F7F7F">
                  <a:alpha val="50000"/>
                </a:srgbClr>
              </a:outerShdw>
            </a:effectLst>
          </p:spPr>
          <p:txBody>
            <a:bodyPr vert="horz" wrap="square" lIns="0" tIns="45720" rIns="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dirty="0">
                  <a:solidFill>
                    <a:schemeClr val="tx1"/>
                  </a:solidFill>
                  <a:latin typeface="Bookman Old Style" pitchFamily="18" charset="0"/>
                  <a:ea typeface="宋体" pitchFamily="2" charset="-122"/>
                  <a:cs typeface="Arial" pitchFamily="34" charset="0"/>
                </a:rPr>
                <a:t> Time Filter</a:t>
              </a:r>
              <a:endParaRPr kumimoji="0" lang="en-US" i="0" u="none" strike="noStrike" cap="none" normalizeH="0" baseline="0" dirty="0">
                <a:ln>
                  <a:noFill/>
                </a:ln>
                <a:solidFill>
                  <a:schemeClr val="tx1"/>
                </a:solidFill>
                <a:effectLst/>
                <a:latin typeface="Arial" pitchFamily="34" charset="0"/>
                <a:cs typeface="Arial" pitchFamily="34" charset="0"/>
              </a:endParaRPr>
            </a:p>
          </p:txBody>
        </p:sp>
        <p:sp>
          <p:nvSpPr>
            <p:cNvPr id="155" name="AutoShape 15">
              <a:extLst>
                <a:ext uri="{FF2B5EF4-FFF2-40B4-BE49-F238E27FC236}">
                  <a16:creationId xmlns:a16="http://schemas.microsoft.com/office/drawing/2014/main" id="{A90B7371-A404-464E-B0AA-B65C280F4267}"/>
                </a:ext>
              </a:extLst>
            </p:cNvPr>
            <p:cNvSpPr>
              <a:spLocks noChangeArrowheads="1"/>
            </p:cNvSpPr>
            <p:nvPr/>
          </p:nvSpPr>
          <p:spPr bwMode="auto">
            <a:xfrm>
              <a:off x="6360548" y="15832668"/>
              <a:ext cx="2889917" cy="722972"/>
            </a:xfrm>
            <a:prstGeom prst="roundRect">
              <a:avLst>
                <a:gd name="adj" fmla="val 16667"/>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w="12700">
              <a:solidFill>
                <a:srgbClr val="17AFED"/>
              </a:solidFill>
              <a:round/>
              <a:headEnd/>
              <a:tailEnd/>
            </a:ln>
            <a:effectLst>
              <a:outerShdw dist="28398" dir="3806097" algn="ctr" rotWithShape="0">
                <a:srgbClr val="7F7F7F">
                  <a:alpha val="50000"/>
                </a:srgbClr>
              </a:outerShdw>
            </a:effectLst>
          </p:spPr>
          <p:txBody>
            <a:bodyPr vert="horz" wrap="square" lIns="0" tIns="45720" rIns="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dirty="0">
                  <a:solidFill>
                    <a:schemeClr val="tx1"/>
                  </a:solidFill>
                  <a:latin typeface="Bookman Old Style" pitchFamily="18" charset="0"/>
                  <a:ea typeface="宋体" pitchFamily="2" charset="-122"/>
                  <a:cs typeface="Arial" pitchFamily="34" charset="0"/>
                </a:rPr>
                <a:t> Variable Filter</a:t>
              </a:r>
              <a:endParaRPr kumimoji="0" lang="en-US" i="0" u="none" strike="noStrike" cap="none" normalizeH="0" baseline="0" dirty="0">
                <a:ln>
                  <a:noFill/>
                </a:ln>
                <a:solidFill>
                  <a:schemeClr val="tx1"/>
                </a:solidFill>
                <a:effectLst/>
                <a:latin typeface="Arial" pitchFamily="34" charset="0"/>
                <a:cs typeface="Arial" pitchFamily="34" charset="0"/>
              </a:endParaRPr>
            </a:p>
          </p:txBody>
        </p:sp>
        <p:sp>
          <p:nvSpPr>
            <p:cNvPr id="157" name="AutoShape 15">
              <a:extLst>
                <a:ext uri="{FF2B5EF4-FFF2-40B4-BE49-F238E27FC236}">
                  <a16:creationId xmlns:a16="http://schemas.microsoft.com/office/drawing/2014/main" id="{590394C7-CAAD-3A49-8D1C-F37F108E4CE0}"/>
                </a:ext>
              </a:extLst>
            </p:cNvPr>
            <p:cNvSpPr>
              <a:spLocks noChangeArrowheads="1"/>
            </p:cNvSpPr>
            <p:nvPr/>
          </p:nvSpPr>
          <p:spPr bwMode="auto">
            <a:xfrm>
              <a:off x="2242878" y="18490409"/>
              <a:ext cx="7916608" cy="2199149"/>
            </a:xfrm>
            <a:prstGeom prst="roundRect">
              <a:avLst>
                <a:gd name="adj" fmla="val 16667"/>
              </a:avLst>
            </a:prstGeom>
            <a:solidFill>
              <a:srgbClr val="FFFF99">
                <a:alpha val="81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b="1" dirty="0">
                  <a:solidFill>
                    <a:schemeClr val="tx1"/>
                  </a:solidFill>
                  <a:latin typeface="Bookman Old Style" pitchFamily="18" charset="0"/>
                  <a:ea typeface="宋体" pitchFamily="2" charset="-122"/>
                  <a:cs typeface="Arial" pitchFamily="34" charset="0"/>
                </a:rPr>
                <a:t>ArcGIS Enterprise</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
          <p:nvSpPr>
            <p:cNvPr id="158" name="AutoShape 15">
              <a:extLst>
                <a:ext uri="{FF2B5EF4-FFF2-40B4-BE49-F238E27FC236}">
                  <a16:creationId xmlns:a16="http://schemas.microsoft.com/office/drawing/2014/main" id="{4B726A8F-98AF-C642-87D2-F19AE89F2D68}"/>
                </a:ext>
              </a:extLst>
            </p:cNvPr>
            <p:cNvSpPr>
              <a:spLocks noChangeArrowheads="1"/>
            </p:cNvSpPr>
            <p:nvPr/>
          </p:nvSpPr>
          <p:spPr bwMode="auto">
            <a:xfrm>
              <a:off x="2746244" y="19318273"/>
              <a:ext cx="1900302" cy="737085"/>
            </a:xfrm>
            <a:prstGeom prst="roundRect">
              <a:avLst>
                <a:gd name="adj" fmla="val 16667"/>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w="12700">
              <a:solidFill>
                <a:srgbClr val="17AFED"/>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dirty="0">
                  <a:solidFill>
                    <a:schemeClr val="tx1"/>
                  </a:solidFill>
                  <a:latin typeface="Bookman Old Style" pitchFamily="18" charset="0"/>
                  <a:ea typeface="宋体" pitchFamily="2" charset="-122"/>
                  <a:cs typeface="Arial" pitchFamily="34" charset="0"/>
                </a:rPr>
                <a:t> ArcGIS Image Service</a:t>
              </a:r>
              <a:endParaRPr kumimoji="0" lang="en-US" i="0" u="none" strike="noStrike" cap="none" normalizeH="0" baseline="0" dirty="0">
                <a:ln>
                  <a:noFill/>
                </a:ln>
                <a:solidFill>
                  <a:schemeClr val="tx1"/>
                </a:solidFill>
                <a:effectLst/>
                <a:latin typeface="Arial" pitchFamily="34" charset="0"/>
                <a:cs typeface="Arial" pitchFamily="34" charset="0"/>
              </a:endParaRPr>
            </a:p>
          </p:txBody>
        </p:sp>
        <p:sp>
          <p:nvSpPr>
            <p:cNvPr id="159" name="AutoShape 15">
              <a:extLst>
                <a:ext uri="{FF2B5EF4-FFF2-40B4-BE49-F238E27FC236}">
                  <a16:creationId xmlns:a16="http://schemas.microsoft.com/office/drawing/2014/main" id="{BF50841C-3CED-B442-B8BC-F1DDABB7EDED}"/>
                </a:ext>
              </a:extLst>
            </p:cNvPr>
            <p:cNvSpPr>
              <a:spLocks noChangeArrowheads="1"/>
            </p:cNvSpPr>
            <p:nvPr/>
          </p:nvSpPr>
          <p:spPr bwMode="auto">
            <a:xfrm>
              <a:off x="5383624" y="19318273"/>
              <a:ext cx="1607983" cy="722972"/>
            </a:xfrm>
            <a:prstGeom prst="roundRect">
              <a:avLst>
                <a:gd name="adj" fmla="val 16667"/>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w="12700">
              <a:solidFill>
                <a:srgbClr val="17AFED"/>
              </a:solidFill>
              <a:round/>
              <a:headEnd/>
              <a:tailEnd/>
            </a:ln>
            <a:effectLst>
              <a:outerShdw dist="28398" dir="3806097" algn="ctr" rotWithShape="0">
                <a:srgbClr val="7F7F7F">
                  <a:alpha val="50000"/>
                </a:srgbClr>
              </a:outerShdw>
            </a:effectLst>
          </p:spPr>
          <p:txBody>
            <a:bodyPr vert="horz" wrap="square" lIns="0" tIns="45720" rIns="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dirty="0">
                  <a:solidFill>
                    <a:schemeClr val="tx1"/>
                  </a:solidFill>
                  <a:latin typeface="Bookman Old Style" pitchFamily="18" charset="0"/>
                  <a:ea typeface="宋体" pitchFamily="2" charset="-122"/>
                  <a:cs typeface="Arial" pitchFamily="34" charset="0"/>
                </a:rPr>
                <a:t> OGC WMS</a:t>
              </a:r>
              <a:endParaRPr kumimoji="0" lang="en-US" i="0" u="none" strike="noStrike" cap="none" normalizeH="0" baseline="0" dirty="0">
                <a:ln>
                  <a:noFill/>
                </a:ln>
                <a:solidFill>
                  <a:schemeClr val="tx1"/>
                </a:solidFill>
                <a:effectLst/>
                <a:latin typeface="Arial" pitchFamily="34" charset="0"/>
                <a:cs typeface="Arial" pitchFamily="34" charset="0"/>
              </a:endParaRPr>
            </a:p>
          </p:txBody>
        </p:sp>
        <p:sp>
          <p:nvSpPr>
            <p:cNvPr id="160" name="AutoShape 15">
              <a:extLst>
                <a:ext uri="{FF2B5EF4-FFF2-40B4-BE49-F238E27FC236}">
                  <a16:creationId xmlns:a16="http://schemas.microsoft.com/office/drawing/2014/main" id="{1F8E722C-FBDA-B84C-A579-1055978F3DB4}"/>
                </a:ext>
              </a:extLst>
            </p:cNvPr>
            <p:cNvSpPr>
              <a:spLocks noChangeArrowheads="1"/>
            </p:cNvSpPr>
            <p:nvPr/>
          </p:nvSpPr>
          <p:spPr bwMode="auto">
            <a:xfrm>
              <a:off x="7780612" y="19345185"/>
              <a:ext cx="1607983" cy="722972"/>
            </a:xfrm>
            <a:prstGeom prst="roundRect">
              <a:avLst>
                <a:gd name="adj" fmla="val 16667"/>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w="12700">
              <a:solidFill>
                <a:srgbClr val="17AFED"/>
              </a:solidFill>
              <a:round/>
              <a:headEnd/>
              <a:tailEnd/>
            </a:ln>
            <a:effectLst>
              <a:outerShdw dist="28398" dir="3806097" algn="ctr" rotWithShape="0">
                <a:srgbClr val="7F7F7F">
                  <a:alpha val="50000"/>
                </a:srgbClr>
              </a:outerShdw>
            </a:effectLst>
          </p:spPr>
          <p:txBody>
            <a:bodyPr vert="horz" wrap="square" lIns="0" tIns="45720" rIns="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dirty="0">
                  <a:solidFill>
                    <a:schemeClr val="tx1"/>
                  </a:solidFill>
                  <a:latin typeface="Bookman Old Style" pitchFamily="18" charset="0"/>
                  <a:ea typeface="宋体" pitchFamily="2" charset="-122"/>
                  <a:cs typeface="Arial" pitchFamily="34" charset="0"/>
                </a:rPr>
                <a:t> OGC WCS</a:t>
              </a:r>
              <a:endParaRPr kumimoji="0" lang="en-US" i="0" u="none" strike="noStrike" cap="none" normalizeH="0" baseline="0" dirty="0">
                <a:ln>
                  <a:noFill/>
                </a:ln>
                <a:solidFill>
                  <a:schemeClr val="tx1"/>
                </a:solidFill>
                <a:effectLst/>
                <a:latin typeface="Arial" pitchFamily="34" charset="0"/>
                <a:cs typeface="Arial" pitchFamily="34" charset="0"/>
              </a:endParaRPr>
            </a:p>
          </p:txBody>
        </p:sp>
        <p:sp>
          <p:nvSpPr>
            <p:cNvPr id="161" name="AutoShape 15">
              <a:extLst>
                <a:ext uri="{FF2B5EF4-FFF2-40B4-BE49-F238E27FC236}">
                  <a16:creationId xmlns:a16="http://schemas.microsoft.com/office/drawing/2014/main" id="{24CCBC44-3649-FA47-B883-5A2406290835}"/>
                </a:ext>
              </a:extLst>
            </p:cNvPr>
            <p:cNvSpPr>
              <a:spLocks noChangeArrowheads="1"/>
            </p:cNvSpPr>
            <p:nvPr/>
          </p:nvSpPr>
          <p:spPr bwMode="auto">
            <a:xfrm>
              <a:off x="2530742" y="18642809"/>
              <a:ext cx="7916608" cy="2199149"/>
            </a:xfrm>
            <a:prstGeom prst="roundRect">
              <a:avLst>
                <a:gd name="adj" fmla="val 16667"/>
              </a:avLst>
            </a:prstGeom>
            <a:solidFill>
              <a:srgbClr val="FFFF99">
                <a:alpha val="81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b="1" dirty="0">
                  <a:solidFill>
                    <a:schemeClr val="tx1"/>
                  </a:solidFill>
                  <a:latin typeface="Bookman Old Style" pitchFamily="18" charset="0"/>
                  <a:ea typeface="宋体" pitchFamily="2" charset="-122"/>
                  <a:cs typeface="Arial" pitchFamily="34" charset="0"/>
                </a:rPr>
                <a:t>ArcGIS Enterprise</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
          <p:nvSpPr>
            <p:cNvPr id="162" name="AutoShape 15">
              <a:extLst>
                <a:ext uri="{FF2B5EF4-FFF2-40B4-BE49-F238E27FC236}">
                  <a16:creationId xmlns:a16="http://schemas.microsoft.com/office/drawing/2014/main" id="{0B0B6980-18ED-AD4A-B6D4-B98BE29B607F}"/>
                </a:ext>
              </a:extLst>
            </p:cNvPr>
            <p:cNvSpPr>
              <a:spLocks noChangeArrowheads="1"/>
            </p:cNvSpPr>
            <p:nvPr/>
          </p:nvSpPr>
          <p:spPr bwMode="auto">
            <a:xfrm>
              <a:off x="3152639" y="19470673"/>
              <a:ext cx="1900302" cy="737085"/>
            </a:xfrm>
            <a:prstGeom prst="roundRect">
              <a:avLst>
                <a:gd name="adj" fmla="val 16667"/>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w="12700">
              <a:solidFill>
                <a:srgbClr val="17AFED"/>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dirty="0">
                  <a:solidFill>
                    <a:schemeClr val="tx1"/>
                  </a:solidFill>
                  <a:latin typeface="Bookman Old Style" pitchFamily="18" charset="0"/>
                  <a:ea typeface="宋体" pitchFamily="2" charset="-122"/>
                  <a:cs typeface="Arial" pitchFamily="34" charset="0"/>
                </a:rPr>
                <a:t> ArcGIS Image Service</a:t>
              </a:r>
              <a:endParaRPr kumimoji="0" lang="en-US" i="0" u="none" strike="noStrike" cap="none" normalizeH="0" baseline="0" dirty="0">
                <a:ln>
                  <a:noFill/>
                </a:ln>
                <a:solidFill>
                  <a:schemeClr val="tx1"/>
                </a:solidFill>
                <a:effectLst/>
                <a:latin typeface="Arial" pitchFamily="34" charset="0"/>
                <a:cs typeface="Arial" pitchFamily="34" charset="0"/>
              </a:endParaRPr>
            </a:p>
          </p:txBody>
        </p:sp>
        <p:sp>
          <p:nvSpPr>
            <p:cNvPr id="163" name="AutoShape 15">
              <a:extLst>
                <a:ext uri="{FF2B5EF4-FFF2-40B4-BE49-F238E27FC236}">
                  <a16:creationId xmlns:a16="http://schemas.microsoft.com/office/drawing/2014/main" id="{D3289870-F0E1-DF4C-8C88-13E45E395FDD}"/>
                </a:ext>
              </a:extLst>
            </p:cNvPr>
            <p:cNvSpPr>
              <a:spLocks noChangeArrowheads="1"/>
            </p:cNvSpPr>
            <p:nvPr/>
          </p:nvSpPr>
          <p:spPr bwMode="auto">
            <a:xfrm>
              <a:off x="5790019" y="19470673"/>
              <a:ext cx="1607983" cy="722972"/>
            </a:xfrm>
            <a:prstGeom prst="roundRect">
              <a:avLst>
                <a:gd name="adj" fmla="val 16667"/>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w="12700">
              <a:solidFill>
                <a:srgbClr val="17AFED"/>
              </a:solidFill>
              <a:round/>
              <a:headEnd/>
              <a:tailEnd/>
            </a:ln>
            <a:effectLst>
              <a:outerShdw dist="28398" dir="3806097" algn="ctr" rotWithShape="0">
                <a:srgbClr val="7F7F7F">
                  <a:alpha val="50000"/>
                </a:srgbClr>
              </a:outerShdw>
            </a:effectLst>
          </p:spPr>
          <p:txBody>
            <a:bodyPr vert="horz" wrap="square" lIns="0" tIns="45720" rIns="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dirty="0">
                  <a:solidFill>
                    <a:schemeClr val="tx1"/>
                  </a:solidFill>
                  <a:latin typeface="Bookman Old Style" pitchFamily="18" charset="0"/>
                  <a:ea typeface="宋体" pitchFamily="2" charset="-122"/>
                  <a:cs typeface="Arial" pitchFamily="34" charset="0"/>
                </a:rPr>
                <a:t> OGC WMS</a:t>
              </a:r>
              <a:endParaRPr kumimoji="0" lang="en-US" i="0" u="none" strike="noStrike" cap="none" normalizeH="0" baseline="0" dirty="0">
                <a:ln>
                  <a:noFill/>
                </a:ln>
                <a:solidFill>
                  <a:schemeClr val="tx1"/>
                </a:solidFill>
                <a:effectLst/>
                <a:latin typeface="Arial" pitchFamily="34" charset="0"/>
                <a:cs typeface="Arial" pitchFamily="34" charset="0"/>
              </a:endParaRPr>
            </a:p>
          </p:txBody>
        </p:sp>
        <p:sp>
          <p:nvSpPr>
            <p:cNvPr id="164" name="AutoShape 15">
              <a:extLst>
                <a:ext uri="{FF2B5EF4-FFF2-40B4-BE49-F238E27FC236}">
                  <a16:creationId xmlns:a16="http://schemas.microsoft.com/office/drawing/2014/main" id="{1F75AD4D-3945-1645-9778-222C610F5B15}"/>
                </a:ext>
              </a:extLst>
            </p:cNvPr>
            <p:cNvSpPr>
              <a:spLocks noChangeArrowheads="1"/>
            </p:cNvSpPr>
            <p:nvPr/>
          </p:nvSpPr>
          <p:spPr bwMode="auto">
            <a:xfrm>
              <a:off x="8187007" y="19497585"/>
              <a:ext cx="1607983" cy="722972"/>
            </a:xfrm>
            <a:prstGeom prst="roundRect">
              <a:avLst>
                <a:gd name="adj" fmla="val 16667"/>
              </a:avLst>
            </a:prstGeo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w="12700">
              <a:solidFill>
                <a:srgbClr val="17AFED"/>
              </a:solidFill>
              <a:round/>
              <a:headEnd/>
              <a:tailEnd/>
            </a:ln>
            <a:effectLst>
              <a:outerShdw dist="28398" dir="3806097" algn="ctr" rotWithShape="0">
                <a:srgbClr val="7F7F7F">
                  <a:alpha val="50000"/>
                </a:srgbClr>
              </a:outerShdw>
            </a:effectLst>
          </p:spPr>
          <p:txBody>
            <a:bodyPr vert="horz" wrap="square" lIns="0" tIns="45720" rIns="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dirty="0">
                  <a:solidFill>
                    <a:schemeClr val="tx1"/>
                  </a:solidFill>
                  <a:latin typeface="Bookman Old Style" pitchFamily="18" charset="0"/>
                  <a:ea typeface="宋体" pitchFamily="2" charset="-122"/>
                  <a:cs typeface="Arial" pitchFamily="34" charset="0"/>
                </a:rPr>
                <a:t> OGC WCS</a:t>
              </a:r>
              <a:endParaRPr kumimoji="0" lang="en-US" i="0" u="none" strike="noStrike" cap="none" normalizeH="0" baseline="0" dirty="0">
                <a:ln>
                  <a:noFill/>
                </a:ln>
                <a:solidFill>
                  <a:schemeClr val="tx1"/>
                </a:solidFill>
                <a:effectLst/>
                <a:latin typeface="Arial" pitchFamily="34" charset="0"/>
                <a:cs typeface="Arial" pitchFamily="34" charset="0"/>
              </a:endParaRPr>
            </a:p>
          </p:txBody>
        </p:sp>
        <p:cxnSp>
          <p:nvCxnSpPr>
            <p:cNvPr id="168" name="AutoShape 7">
              <a:extLst>
                <a:ext uri="{FF2B5EF4-FFF2-40B4-BE49-F238E27FC236}">
                  <a16:creationId xmlns:a16="http://schemas.microsoft.com/office/drawing/2014/main" id="{92AF4548-380D-474D-AC2B-70E9ACE24ADD}"/>
                </a:ext>
              </a:extLst>
            </p:cNvPr>
            <p:cNvCxnSpPr>
              <a:cxnSpLocks noChangeShapeType="1"/>
            </p:cNvCxnSpPr>
            <p:nvPr/>
          </p:nvCxnSpPr>
          <p:spPr bwMode="auto">
            <a:xfrm flipV="1">
              <a:off x="5925542" y="17166324"/>
              <a:ext cx="0" cy="1476485"/>
            </a:xfrm>
            <a:prstGeom prst="straightConnector1">
              <a:avLst/>
            </a:prstGeom>
            <a:noFill/>
            <a:ln w="50800">
              <a:solidFill>
                <a:srgbClr val="6600FF">
                  <a:alpha val="81000"/>
                </a:srgbClr>
              </a:solidFill>
              <a:round/>
              <a:headEnd type="none" w="med" len="med"/>
              <a:tailEnd type="triangle" w="lg" len="lg"/>
            </a:ln>
            <a:effectLst>
              <a:softEdge rad="0"/>
            </a:effectLst>
          </p:spPr>
        </p:cxnSp>
      </p:grpSp>
      <p:sp>
        <p:nvSpPr>
          <p:cNvPr id="54" name="Rectangle 237">
            <a:extLst>
              <a:ext uri="{FF2B5EF4-FFF2-40B4-BE49-F238E27FC236}">
                <a16:creationId xmlns:a16="http://schemas.microsoft.com/office/drawing/2014/main" id="{C638D87A-3C8C-F143-8E0C-93E8C3348CBA}"/>
              </a:ext>
            </a:extLst>
          </p:cNvPr>
          <p:cNvSpPr>
            <a:spLocks noChangeArrowheads="1"/>
          </p:cNvSpPr>
          <p:nvPr/>
        </p:nvSpPr>
        <p:spPr bwMode="auto">
          <a:xfrm>
            <a:off x="0" y="0"/>
            <a:ext cx="4389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5" name="Rectangle 238">
            <a:extLst>
              <a:ext uri="{FF2B5EF4-FFF2-40B4-BE49-F238E27FC236}">
                <a16:creationId xmlns:a16="http://schemas.microsoft.com/office/drawing/2014/main" id="{07A82C8C-58E7-1448-96C3-643F14862075}"/>
              </a:ext>
            </a:extLst>
          </p:cNvPr>
          <p:cNvSpPr>
            <a:spLocks noChangeArrowheads="1"/>
          </p:cNvSpPr>
          <p:nvPr/>
        </p:nvSpPr>
        <p:spPr bwMode="auto">
          <a:xfrm>
            <a:off x="0" y="8458200"/>
            <a:ext cx="438912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2" name="Rectangle 256">
            <a:extLst>
              <a:ext uri="{FF2B5EF4-FFF2-40B4-BE49-F238E27FC236}">
                <a16:creationId xmlns:a16="http://schemas.microsoft.com/office/drawing/2014/main" id="{EA2A744E-F86E-7A49-81F5-3C52675CD256}"/>
              </a:ext>
            </a:extLst>
          </p:cNvPr>
          <p:cNvSpPr>
            <a:spLocks noChangeArrowheads="1"/>
          </p:cNvSpPr>
          <p:nvPr/>
        </p:nvSpPr>
        <p:spPr bwMode="auto">
          <a:xfrm>
            <a:off x="17948593" y="13865367"/>
            <a:ext cx="438912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3" name="Rectangle 264">
            <a:extLst>
              <a:ext uri="{FF2B5EF4-FFF2-40B4-BE49-F238E27FC236}">
                <a16:creationId xmlns:a16="http://schemas.microsoft.com/office/drawing/2014/main" id="{64F60C86-F6FC-3047-AEAA-07A22D82B1EA}"/>
              </a:ext>
            </a:extLst>
          </p:cNvPr>
          <p:cNvSpPr>
            <a:spLocks noChangeArrowheads="1"/>
          </p:cNvSpPr>
          <p:nvPr/>
        </p:nvSpPr>
        <p:spPr bwMode="auto">
          <a:xfrm>
            <a:off x="18244851" y="4764367"/>
            <a:ext cx="43891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4" name="Rectangle 265">
            <a:extLst>
              <a:ext uri="{FF2B5EF4-FFF2-40B4-BE49-F238E27FC236}">
                <a16:creationId xmlns:a16="http://schemas.microsoft.com/office/drawing/2014/main" id="{6D8EA381-E0E9-6046-BB72-A9F3215CF7DD}"/>
              </a:ext>
            </a:extLst>
          </p:cNvPr>
          <p:cNvSpPr>
            <a:spLocks noChangeArrowheads="1"/>
          </p:cNvSpPr>
          <p:nvPr/>
        </p:nvSpPr>
        <p:spPr bwMode="auto">
          <a:xfrm>
            <a:off x="18244851" y="13222567"/>
            <a:ext cx="438912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29" name="Group 28">
            <a:extLst>
              <a:ext uri="{FF2B5EF4-FFF2-40B4-BE49-F238E27FC236}">
                <a16:creationId xmlns:a16="http://schemas.microsoft.com/office/drawing/2014/main" id="{5E645701-F3A9-D243-A3C0-0C7AB3792536}"/>
              </a:ext>
            </a:extLst>
          </p:cNvPr>
          <p:cNvGrpSpPr/>
          <p:nvPr/>
        </p:nvGrpSpPr>
        <p:grpSpPr>
          <a:xfrm>
            <a:off x="18106703" y="5079523"/>
            <a:ext cx="10525556" cy="6880725"/>
            <a:chOff x="17821115" y="4877845"/>
            <a:chExt cx="10525556" cy="6880725"/>
          </a:xfrm>
        </p:grpSpPr>
        <p:sp>
          <p:nvSpPr>
            <p:cNvPr id="94" name="TextBox 93"/>
            <p:cNvSpPr txBox="1"/>
            <p:nvPr/>
          </p:nvSpPr>
          <p:spPr>
            <a:xfrm>
              <a:off x="21819616" y="10622653"/>
              <a:ext cx="6527055" cy="661078"/>
            </a:xfrm>
            <a:prstGeom prst="rect">
              <a:avLst/>
            </a:prstGeom>
            <a:noFill/>
          </p:spPr>
          <p:txBody>
            <a:bodyPr wrap="square" rtlCol="0">
              <a:spAutoFit/>
            </a:bodyPr>
            <a:lstStyle/>
            <a:p>
              <a:r>
                <a:rPr lang="en-US" sz="2400" dirty="0">
                  <a:solidFill>
                    <a:schemeClr val="tx1"/>
                  </a:solidFill>
                </a:rPr>
                <a:t>Build a </a:t>
              </a:r>
              <a:r>
                <a:rPr lang="en-US" sz="2400" dirty="0" err="1">
                  <a:solidFill>
                    <a:schemeClr val="tx1"/>
                  </a:solidFill>
                </a:rPr>
                <a:t>shapefile</a:t>
              </a:r>
              <a:r>
                <a:rPr lang="en-US" sz="2400" dirty="0">
                  <a:solidFill>
                    <a:schemeClr val="tx1"/>
                  </a:solidFill>
                </a:rPr>
                <a:t> as a  spatial-temporal index</a:t>
              </a:r>
            </a:p>
          </p:txBody>
        </p:sp>
        <p:grpSp>
          <p:nvGrpSpPr>
            <p:cNvPr id="66" name="Group 65">
              <a:extLst>
                <a:ext uri="{FF2B5EF4-FFF2-40B4-BE49-F238E27FC236}">
                  <a16:creationId xmlns:a16="http://schemas.microsoft.com/office/drawing/2014/main" id="{9C65623F-2162-054A-AD81-3CFCE2BF0221}"/>
                </a:ext>
              </a:extLst>
            </p:cNvPr>
            <p:cNvGrpSpPr/>
            <p:nvPr/>
          </p:nvGrpSpPr>
          <p:grpSpPr>
            <a:xfrm>
              <a:off x="17821115" y="4877845"/>
              <a:ext cx="6287896" cy="5365913"/>
              <a:chOff x="17744146" y="6748514"/>
              <a:chExt cx="6287896" cy="5365913"/>
            </a:xfrm>
          </p:grpSpPr>
          <p:pic>
            <p:nvPicPr>
              <p:cNvPr id="177" name="Picture 176">
                <a:extLst>
                  <a:ext uri="{FF2B5EF4-FFF2-40B4-BE49-F238E27FC236}">
                    <a16:creationId xmlns:a16="http://schemas.microsoft.com/office/drawing/2014/main" id="{F94D462C-FA90-D34B-A504-2B88D7ED2E15}"/>
                  </a:ext>
                </a:extLst>
              </p:cNvPr>
              <p:cNvPicPr/>
              <p:nvPr/>
            </p:nvPicPr>
            <p:blipFill>
              <a:blip r:embed="rId4" cstate="print">
                <a:extLst>
                  <a:ext uri="{28A0092B-C50C-407E-A947-70E740481C1C}">
                    <a14:useLocalDpi xmlns:a14="http://schemas.microsoft.com/office/drawing/2010/main" val="0"/>
                  </a:ext>
                </a:extLst>
              </a:blip>
              <a:stretch>
                <a:fillRect/>
              </a:stretch>
            </p:blipFill>
            <p:spPr>
              <a:xfrm rot="21015225">
                <a:off x="18088442" y="8107577"/>
                <a:ext cx="5943600" cy="4006850"/>
              </a:xfrm>
              <a:prstGeom prst="rect">
                <a:avLst/>
              </a:prstGeom>
              <a:scene3d>
                <a:camera prst="isometricOffAxis1Top"/>
                <a:lightRig rig="threePt" dir="t"/>
              </a:scene3d>
            </p:spPr>
          </p:pic>
          <p:pic>
            <p:nvPicPr>
              <p:cNvPr id="199" name="Picture 198">
                <a:extLst>
                  <a:ext uri="{FF2B5EF4-FFF2-40B4-BE49-F238E27FC236}">
                    <a16:creationId xmlns:a16="http://schemas.microsoft.com/office/drawing/2014/main" id="{DA1D924F-1CF1-3241-8E99-B9EDB671E2E0}"/>
                  </a:ext>
                </a:extLst>
              </p:cNvPr>
              <p:cNvPicPr/>
              <p:nvPr/>
            </p:nvPicPr>
            <p:blipFill>
              <a:blip r:embed="rId4" cstate="print">
                <a:extLst>
                  <a:ext uri="{28A0092B-C50C-407E-A947-70E740481C1C}">
                    <a14:useLocalDpi xmlns:a14="http://schemas.microsoft.com/office/drawing/2010/main" val="0"/>
                  </a:ext>
                </a:extLst>
              </a:blip>
              <a:stretch>
                <a:fillRect/>
              </a:stretch>
            </p:blipFill>
            <p:spPr>
              <a:xfrm rot="21015225">
                <a:off x="17948593" y="7502667"/>
                <a:ext cx="5943600" cy="4006850"/>
              </a:xfrm>
              <a:prstGeom prst="rect">
                <a:avLst/>
              </a:prstGeom>
              <a:scene3d>
                <a:camera prst="isometricOffAxis1Top"/>
                <a:lightRig rig="threePt" dir="t"/>
              </a:scene3d>
            </p:spPr>
          </p:pic>
          <p:pic>
            <p:nvPicPr>
              <p:cNvPr id="208" name="Picture 207">
                <a:extLst>
                  <a:ext uri="{FF2B5EF4-FFF2-40B4-BE49-F238E27FC236}">
                    <a16:creationId xmlns:a16="http://schemas.microsoft.com/office/drawing/2014/main" id="{3041EA86-32D9-7D42-9433-91820016657D}"/>
                  </a:ext>
                </a:extLst>
              </p:cNvPr>
              <p:cNvPicPr/>
              <p:nvPr/>
            </p:nvPicPr>
            <p:blipFill>
              <a:blip r:embed="rId4" cstate="print">
                <a:extLst>
                  <a:ext uri="{28A0092B-C50C-407E-A947-70E740481C1C}">
                    <a14:useLocalDpi xmlns:a14="http://schemas.microsoft.com/office/drawing/2010/main" val="0"/>
                  </a:ext>
                </a:extLst>
              </a:blip>
              <a:stretch>
                <a:fillRect/>
              </a:stretch>
            </p:blipFill>
            <p:spPr>
              <a:xfrm rot="21015225">
                <a:off x="17744146" y="6748514"/>
                <a:ext cx="5943600" cy="4006850"/>
              </a:xfrm>
              <a:prstGeom prst="rect">
                <a:avLst/>
              </a:prstGeom>
              <a:scene3d>
                <a:camera prst="isometricOffAxis1Top"/>
                <a:lightRig rig="threePt" dir="t"/>
              </a:scene3d>
            </p:spPr>
          </p:pic>
        </p:grpSp>
        <p:sp>
          <p:nvSpPr>
            <p:cNvPr id="215" name="Cube 214">
              <a:extLst>
                <a:ext uri="{FF2B5EF4-FFF2-40B4-BE49-F238E27FC236}">
                  <a16:creationId xmlns:a16="http://schemas.microsoft.com/office/drawing/2014/main" id="{3D470DCD-8DD6-5E4A-89F0-7F10C464028B}"/>
                </a:ext>
              </a:extLst>
            </p:cNvPr>
            <p:cNvSpPr/>
            <p:nvPr/>
          </p:nvSpPr>
          <p:spPr>
            <a:xfrm>
              <a:off x="25298671" y="5714958"/>
              <a:ext cx="3048000" cy="2946400"/>
            </a:xfrm>
            <a:prstGeom prst="cube">
              <a:avLst/>
            </a:prstGeom>
            <a:pattFill prst="lgGrid">
              <a:fgClr>
                <a:schemeClr val="accent1"/>
              </a:fgClr>
              <a:bgClr>
                <a:schemeClr val="tx2">
                  <a:lumMod val="40000"/>
                  <a:lumOff val="60000"/>
                </a:schemeClr>
              </a:bgClr>
            </a:pattFill>
            <a:ln>
              <a:solidFill>
                <a:schemeClr val="accent1">
                  <a:shade val="50000"/>
                </a:schemeClr>
              </a:solidFill>
            </a:ln>
            <a:effectLst/>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71" name="Straight Connector 70">
              <a:extLst>
                <a:ext uri="{FF2B5EF4-FFF2-40B4-BE49-F238E27FC236}">
                  <a16:creationId xmlns:a16="http://schemas.microsoft.com/office/drawing/2014/main" id="{03B3A8F9-A778-0640-9D54-13C2A7F4A496}"/>
                </a:ext>
              </a:extLst>
            </p:cNvPr>
            <p:cNvCxnSpPr>
              <a:cxnSpLocks/>
            </p:cNvCxnSpPr>
            <p:nvPr/>
          </p:nvCxnSpPr>
          <p:spPr bwMode="auto">
            <a:xfrm>
              <a:off x="25298671" y="7613776"/>
              <a:ext cx="2311400" cy="0"/>
            </a:xfrm>
            <a:prstGeom prst="line">
              <a:avLst/>
            </a:prstGeom>
            <a:solidFill>
              <a:srgbClr val="00B8FF"/>
            </a:solidFill>
            <a:ln w="142875" cap="flat" cmpd="sng" algn="ctr">
              <a:solidFill>
                <a:srgbClr val="FFFF00"/>
              </a:solidFill>
              <a:prstDash val="solid"/>
              <a:round/>
              <a:headEnd type="none" w="med" len="med"/>
              <a:tailEnd type="none" w="med" len="med"/>
            </a:ln>
            <a:effectLst/>
          </p:spPr>
        </p:cxnSp>
        <p:cxnSp>
          <p:nvCxnSpPr>
            <p:cNvPr id="81" name="Straight Arrow Connector 80">
              <a:extLst>
                <a:ext uri="{FF2B5EF4-FFF2-40B4-BE49-F238E27FC236}">
                  <a16:creationId xmlns:a16="http://schemas.microsoft.com/office/drawing/2014/main" id="{66137E48-B506-454A-BB9F-DA8B11B8D5F5}"/>
                </a:ext>
              </a:extLst>
            </p:cNvPr>
            <p:cNvCxnSpPr>
              <a:cxnSpLocks/>
            </p:cNvCxnSpPr>
            <p:nvPr/>
          </p:nvCxnSpPr>
          <p:spPr bwMode="auto">
            <a:xfrm flipH="1">
              <a:off x="24405270" y="7645212"/>
              <a:ext cx="1307681" cy="2084043"/>
            </a:xfrm>
            <a:prstGeom prst="straightConnector1">
              <a:avLst/>
            </a:prstGeom>
            <a:solidFill>
              <a:srgbClr val="00B8FF"/>
            </a:solidFill>
            <a:ln w="34925" cap="flat" cmpd="sng" algn="ctr">
              <a:solidFill>
                <a:schemeClr val="tx1"/>
              </a:solidFill>
              <a:prstDash val="solid"/>
              <a:round/>
              <a:headEnd type="none" w="med" len="med"/>
              <a:tailEnd type="triangle" w="lg" len="lg"/>
            </a:ln>
            <a:effectLst/>
          </p:spPr>
        </p:cxnSp>
        <p:cxnSp>
          <p:nvCxnSpPr>
            <p:cNvPr id="147" name="Straight Connector 146">
              <a:extLst>
                <a:ext uri="{FF2B5EF4-FFF2-40B4-BE49-F238E27FC236}">
                  <a16:creationId xmlns:a16="http://schemas.microsoft.com/office/drawing/2014/main" id="{9F2A4AB4-1FDA-D746-944A-F33BF4987092}"/>
                </a:ext>
              </a:extLst>
            </p:cNvPr>
            <p:cNvCxnSpPr>
              <a:cxnSpLocks/>
            </p:cNvCxnSpPr>
            <p:nvPr/>
          </p:nvCxnSpPr>
          <p:spPr bwMode="auto">
            <a:xfrm flipV="1">
              <a:off x="27610071" y="6883400"/>
              <a:ext cx="736600" cy="768308"/>
            </a:xfrm>
            <a:prstGeom prst="line">
              <a:avLst/>
            </a:prstGeom>
            <a:solidFill>
              <a:srgbClr val="00B8FF"/>
            </a:solidFill>
            <a:ln w="127000" cap="flat" cmpd="sng" algn="ctr">
              <a:solidFill>
                <a:srgbClr val="FFFF00"/>
              </a:solidFill>
              <a:prstDash val="solid"/>
              <a:round/>
              <a:headEnd type="none" w="med" len="med"/>
              <a:tailEnd type="none" w="med" len="med"/>
            </a:ln>
            <a:effectLst/>
          </p:spPr>
        </p:cxnSp>
        <p:pic>
          <p:nvPicPr>
            <p:cNvPr id="12" name="Picture 11">
              <a:extLst>
                <a:ext uri="{FF2B5EF4-FFF2-40B4-BE49-F238E27FC236}">
                  <a16:creationId xmlns:a16="http://schemas.microsoft.com/office/drawing/2014/main" id="{A3BE6360-3FF3-CE42-BCFD-C0AA662915AA}"/>
                </a:ext>
              </a:extLst>
            </p:cNvPr>
            <p:cNvPicPr>
              <a:picLocks noChangeAspect="1"/>
            </p:cNvPicPr>
            <p:nvPr/>
          </p:nvPicPr>
          <p:blipFill>
            <a:blip r:embed="rId5"/>
            <a:stretch>
              <a:fillRect/>
            </a:stretch>
          </p:blipFill>
          <p:spPr>
            <a:xfrm>
              <a:off x="18917666" y="9692900"/>
              <a:ext cx="8973450" cy="2065670"/>
            </a:xfrm>
            <a:prstGeom prst="rect">
              <a:avLst/>
            </a:prstGeom>
          </p:spPr>
        </p:pic>
        <p:sp>
          <p:nvSpPr>
            <p:cNvPr id="17" name="Curved Down Arrow 16">
              <a:extLst>
                <a:ext uri="{FF2B5EF4-FFF2-40B4-BE49-F238E27FC236}">
                  <a16:creationId xmlns:a16="http://schemas.microsoft.com/office/drawing/2014/main" id="{E9567807-B3AB-AB49-BCEC-9BCE416B8C15}"/>
                </a:ext>
              </a:extLst>
            </p:cNvPr>
            <p:cNvSpPr/>
            <p:nvPr/>
          </p:nvSpPr>
          <p:spPr bwMode="auto">
            <a:xfrm rot="14798047">
              <a:off x="21439455" y="8159313"/>
              <a:ext cx="2462423" cy="679412"/>
            </a:xfrm>
            <a:prstGeom prst="curvedDownArrow">
              <a:avLst>
                <a:gd name="adj1" fmla="val 21325"/>
                <a:gd name="adj2" fmla="val 41258"/>
                <a:gd name="adj3" fmla="val 23547"/>
              </a:avLst>
            </a:prstGeom>
            <a:solidFill>
              <a:srgbClr val="00B8FF"/>
            </a:solidFill>
            <a:ln w="9525" cap="flat" cmpd="sng" algn="ctr">
              <a:solidFill>
                <a:schemeClr val="tx1"/>
              </a:solidFill>
              <a:prstDash val="solid"/>
              <a:round/>
              <a:headEnd type="triangle" w="med" len="med"/>
              <a:tailEnd type="triangle" w="lg" len="med"/>
            </a:ln>
            <a:effectLst/>
          </p:spPr>
          <p:txBody>
            <a:bodyPr vert="horz" wrap="square" lIns="91440" tIns="45720" rIns="91440" bIns="45720" numCol="1" rtlCol="0" anchor="t" anchorCtr="0" compatLnSpc="1">
              <a:prstTxWarp prst="textNoShape">
                <a:avLst/>
              </a:prstTxWarp>
            </a:bodyPr>
            <a:lstStyle/>
            <a:p>
              <a:pPr marL="0" marR="0" indent="0" algn="l" defTabSz="457200" rtl="0" eaLnBrk="1" fontAlgn="base" latinLnBrk="0" hangingPunct="1">
                <a:lnSpc>
                  <a:spcPct val="154000"/>
                </a:lnSpc>
                <a:spcBef>
                  <a:spcPct val="0"/>
                </a:spcBef>
                <a:spcAft>
                  <a:spcPct val="0"/>
                </a:spcAft>
                <a:buClr>
                  <a:srgbClr val="000000"/>
                </a:buClr>
                <a:buSzPct val="100000"/>
                <a:buFont typeface="Arial" charset="0"/>
                <a:buNone/>
                <a:tabLst/>
              </a:pPr>
              <a:endParaRPr kumimoji="0" lang="en-US" sz="1800" b="0" i="0" u="none" strike="noStrike" cap="none" normalizeH="0" baseline="0">
                <a:ln>
                  <a:noFill/>
                </a:ln>
                <a:solidFill>
                  <a:schemeClr val="bg1"/>
                </a:solidFill>
                <a:effectLst/>
                <a:latin typeface="Arial" charset="0"/>
              </a:endParaRPr>
            </a:p>
          </p:txBody>
        </p:sp>
      </p:grpSp>
      <p:graphicFrame>
        <p:nvGraphicFramePr>
          <p:cNvPr id="140" name="Diagram 139">
            <a:extLst>
              <a:ext uri="{FF2B5EF4-FFF2-40B4-BE49-F238E27FC236}">
                <a16:creationId xmlns:a16="http://schemas.microsoft.com/office/drawing/2014/main" id="{3A3934C9-FDC5-3E44-94B7-5D6E19884838}"/>
              </a:ext>
            </a:extLst>
          </p:cNvPr>
          <p:cNvGraphicFramePr/>
          <p:nvPr>
            <p:extLst>
              <p:ext uri="{D42A27DB-BD31-4B8C-83A1-F6EECF244321}">
                <p14:modId xmlns:p14="http://schemas.microsoft.com/office/powerpoint/2010/main" val="2837012947"/>
              </p:ext>
            </p:extLst>
          </p:nvPr>
        </p:nvGraphicFramePr>
        <p:xfrm>
          <a:off x="12843534" y="5771357"/>
          <a:ext cx="4296260" cy="913479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033" name="Table 1032">
            <a:extLst>
              <a:ext uri="{FF2B5EF4-FFF2-40B4-BE49-F238E27FC236}">
                <a16:creationId xmlns:a16="http://schemas.microsoft.com/office/drawing/2014/main" id="{4AA09639-DA07-5A4B-BC34-5381FBF46C76}"/>
              </a:ext>
            </a:extLst>
          </p:cNvPr>
          <p:cNvGraphicFramePr>
            <a:graphicFrameLocks noGrp="1"/>
          </p:cNvGraphicFramePr>
          <p:nvPr>
            <p:extLst>
              <p:ext uri="{D42A27DB-BD31-4B8C-83A1-F6EECF244321}">
                <p14:modId xmlns:p14="http://schemas.microsoft.com/office/powerpoint/2010/main" val="1955158698"/>
              </p:ext>
            </p:extLst>
          </p:nvPr>
        </p:nvGraphicFramePr>
        <p:xfrm>
          <a:off x="30625190" y="5608142"/>
          <a:ext cx="11130476" cy="1107440"/>
        </p:xfrm>
        <a:graphic>
          <a:graphicData uri="http://schemas.openxmlformats.org/drawingml/2006/table">
            <a:tbl>
              <a:tblPr firstRow="1" bandRow="1">
                <a:tableStyleId>{5C22544A-7EE6-4342-B048-85BDC9FD1C3A}</a:tableStyleId>
              </a:tblPr>
              <a:tblGrid>
                <a:gridCol w="2421226">
                  <a:extLst>
                    <a:ext uri="{9D8B030D-6E8A-4147-A177-3AD203B41FA5}">
                      <a16:colId xmlns:a16="http://schemas.microsoft.com/office/drawing/2014/main" val="4028316744"/>
                    </a:ext>
                  </a:extLst>
                </a:gridCol>
                <a:gridCol w="3950208">
                  <a:extLst>
                    <a:ext uri="{9D8B030D-6E8A-4147-A177-3AD203B41FA5}">
                      <a16:colId xmlns:a16="http://schemas.microsoft.com/office/drawing/2014/main" val="397240807"/>
                    </a:ext>
                  </a:extLst>
                </a:gridCol>
                <a:gridCol w="1976423">
                  <a:extLst>
                    <a:ext uri="{9D8B030D-6E8A-4147-A177-3AD203B41FA5}">
                      <a16:colId xmlns:a16="http://schemas.microsoft.com/office/drawing/2014/main" val="1619046089"/>
                    </a:ext>
                  </a:extLst>
                </a:gridCol>
                <a:gridCol w="2782619">
                  <a:extLst>
                    <a:ext uri="{9D8B030D-6E8A-4147-A177-3AD203B41FA5}">
                      <a16:colId xmlns:a16="http://schemas.microsoft.com/office/drawing/2014/main" val="221890919"/>
                    </a:ext>
                  </a:extLst>
                </a:gridCol>
              </a:tblGrid>
              <a:tr h="212522">
                <a:tc>
                  <a:txBody>
                    <a:bodyPr/>
                    <a:lstStyle/>
                    <a:p>
                      <a:pPr algn="r"/>
                      <a:r>
                        <a:rPr lang="en-US" dirty="0">
                          <a:ln w="19050">
                            <a:solidFill>
                              <a:srgbClr val="666666"/>
                            </a:solidFill>
                          </a:ln>
                          <a:solidFill>
                            <a:schemeClr val="accent2"/>
                          </a:solidFill>
                        </a:rPr>
                        <a:t>Dataset:</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n w="19050">
                            <a:solidFill>
                              <a:srgbClr val="666666"/>
                            </a:solidFill>
                          </a:ln>
                          <a:solidFill>
                            <a:schemeClr val="accent2"/>
                          </a:solidFill>
                        </a:rPr>
                        <a:t>GPM IMERG Early Precipitation L3</a:t>
                      </a:r>
                    </a:p>
                  </a:txBody>
                  <a:tcPr>
                    <a:solidFill>
                      <a:schemeClr val="bg1"/>
                    </a:solidFill>
                  </a:tcPr>
                </a:tc>
                <a:tc>
                  <a:txBody>
                    <a:bodyPr/>
                    <a:lstStyle/>
                    <a:p>
                      <a:pPr algn="r"/>
                      <a:r>
                        <a:rPr lang="en-US" dirty="0">
                          <a:ln w="19050">
                            <a:solidFill>
                              <a:srgbClr val="666666"/>
                            </a:solidFill>
                          </a:ln>
                          <a:solidFill>
                            <a:schemeClr val="accent2"/>
                          </a:solidFill>
                        </a:rPr>
                        <a:t>Format:</a:t>
                      </a:r>
                    </a:p>
                  </a:txBody>
                  <a:tcPr>
                    <a:solidFill>
                      <a:schemeClr val="bg1"/>
                    </a:solidFill>
                  </a:tcPr>
                </a:tc>
                <a:tc>
                  <a:txBody>
                    <a:bodyPr/>
                    <a:lstStyle/>
                    <a:p>
                      <a:pPr algn="l"/>
                      <a:r>
                        <a:rPr lang="en-US" dirty="0" err="1">
                          <a:ln w="19050">
                            <a:solidFill>
                              <a:srgbClr val="666666"/>
                            </a:solidFill>
                          </a:ln>
                          <a:solidFill>
                            <a:schemeClr val="accent2"/>
                          </a:solidFill>
                        </a:rPr>
                        <a:t>netCDF</a:t>
                      </a:r>
                      <a:endParaRPr lang="en-US" dirty="0">
                        <a:ln w="19050">
                          <a:solidFill>
                            <a:srgbClr val="666666"/>
                          </a:solidFill>
                        </a:ln>
                        <a:solidFill>
                          <a:schemeClr val="accent2"/>
                        </a:solidFill>
                      </a:endParaRPr>
                    </a:p>
                  </a:txBody>
                  <a:tcPr>
                    <a:solidFill>
                      <a:schemeClr val="bg1"/>
                    </a:solidFill>
                  </a:tcPr>
                </a:tc>
                <a:extLst>
                  <a:ext uri="{0D108BD9-81ED-4DB2-BD59-A6C34878D82A}">
                    <a16:rowId xmlns:a16="http://schemas.microsoft.com/office/drawing/2014/main" val="3507566192"/>
                  </a:ext>
                </a:extLst>
              </a:tr>
              <a:tr h="370840">
                <a:tc>
                  <a:txBody>
                    <a:bodyPr/>
                    <a:lstStyle/>
                    <a:p>
                      <a:pPr algn="r"/>
                      <a:r>
                        <a:rPr lang="en-US" b="1" dirty="0">
                          <a:ln w="19050">
                            <a:solidFill>
                              <a:srgbClr val="666666"/>
                            </a:solidFill>
                          </a:ln>
                          <a:solidFill>
                            <a:schemeClr val="accent2"/>
                          </a:solidFill>
                        </a:rPr>
                        <a:t>Spatial Coverage:</a:t>
                      </a:r>
                    </a:p>
                  </a:txBody>
                  <a:tcPr>
                    <a:solidFill>
                      <a:schemeClr val="bg1"/>
                    </a:solidFill>
                  </a:tcPr>
                </a:tc>
                <a:tc>
                  <a:txBody>
                    <a:bodyPr/>
                    <a:lstStyle/>
                    <a:p>
                      <a:r>
                        <a:rPr lang="en-US" b="1" dirty="0">
                          <a:ln w="19050">
                            <a:solidFill>
                              <a:srgbClr val="666666"/>
                            </a:solidFill>
                          </a:ln>
                          <a:solidFill>
                            <a:schemeClr val="accent2"/>
                          </a:solidFill>
                        </a:rPr>
                        <a:t>-180.0,-90.0,180.0,90.0</a:t>
                      </a:r>
                    </a:p>
                  </a:txBody>
                  <a:tcPr>
                    <a:solidFill>
                      <a:schemeClr val="bg1"/>
                    </a:solidFill>
                  </a:tcPr>
                </a:tc>
                <a:tc>
                  <a:txBody>
                    <a:bodyPr/>
                    <a:lstStyle/>
                    <a:p>
                      <a:pPr algn="r"/>
                      <a:r>
                        <a:rPr lang="en-US" b="1" dirty="0"/>
                        <a:t>Spatial:</a:t>
                      </a:r>
                    </a:p>
                  </a:txBody>
                  <a:tcPr>
                    <a:solidFill>
                      <a:schemeClr val="bg1"/>
                    </a:solidFill>
                  </a:tcPr>
                </a:tc>
                <a:tc>
                  <a:txBody>
                    <a:bodyPr/>
                    <a:lstStyle/>
                    <a:p>
                      <a:r>
                        <a:rPr lang="en-US" sz="1800" b="1" i="0" kern="1200" dirty="0">
                          <a:solidFill>
                            <a:schemeClr val="dk1"/>
                          </a:solidFill>
                          <a:effectLst/>
                          <a:latin typeface="+mn-lt"/>
                          <a:ea typeface="+mn-ea"/>
                          <a:cs typeface="+mn-cs"/>
                        </a:rPr>
                        <a:t>0.1 ° x 0.1 °</a:t>
                      </a:r>
                      <a:endParaRPr lang="en-US" b="1" dirty="0"/>
                    </a:p>
                  </a:txBody>
                  <a:tcPr>
                    <a:solidFill>
                      <a:schemeClr val="bg1"/>
                    </a:solidFill>
                  </a:tcPr>
                </a:tc>
                <a:extLst>
                  <a:ext uri="{0D108BD9-81ED-4DB2-BD59-A6C34878D82A}">
                    <a16:rowId xmlns:a16="http://schemas.microsoft.com/office/drawing/2014/main" val="109767153"/>
                  </a:ext>
                </a:extLst>
              </a:tr>
              <a:tr h="370840">
                <a:tc>
                  <a:txBody>
                    <a:bodyPr/>
                    <a:lstStyle/>
                    <a:p>
                      <a:pPr algn="r"/>
                      <a:r>
                        <a:rPr lang="en-US" b="1" dirty="0">
                          <a:ln w="19050">
                            <a:solidFill>
                              <a:srgbClr val="666666"/>
                            </a:solidFill>
                          </a:ln>
                          <a:solidFill>
                            <a:schemeClr val="accent2"/>
                          </a:solidFill>
                        </a:rPr>
                        <a:t>Temporal Coverage:</a:t>
                      </a:r>
                    </a:p>
                  </a:txBody>
                  <a:tcPr>
                    <a:solidFill>
                      <a:schemeClr val="bg1"/>
                    </a:solidFill>
                  </a:tcPr>
                </a:tc>
                <a:tc>
                  <a:txBody>
                    <a:bodyPr/>
                    <a:lstStyle/>
                    <a:p>
                      <a:r>
                        <a:rPr lang="en-US" b="1" dirty="0">
                          <a:ln w="19050">
                            <a:solidFill>
                              <a:srgbClr val="666666"/>
                            </a:solidFill>
                          </a:ln>
                          <a:solidFill>
                            <a:schemeClr val="accent2"/>
                          </a:solidFill>
                        </a:rPr>
                        <a:t>2000-05-31 to current</a:t>
                      </a:r>
                    </a:p>
                  </a:txBody>
                  <a:tcPr>
                    <a:solidFill>
                      <a:schemeClr val="bg1"/>
                    </a:solidFill>
                  </a:tcPr>
                </a:tc>
                <a:tc>
                  <a:txBody>
                    <a:bodyPr/>
                    <a:lstStyle/>
                    <a:p>
                      <a:pPr algn="r"/>
                      <a:r>
                        <a:rPr lang="en-US" b="1" dirty="0">
                          <a:ln w="19050">
                            <a:solidFill>
                              <a:srgbClr val="666666"/>
                            </a:solidFill>
                          </a:ln>
                          <a:solidFill>
                            <a:schemeClr val="accent2"/>
                          </a:solidFill>
                        </a:rPr>
                        <a:t>Temporal:</a:t>
                      </a:r>
                    </a:p>
                  </a:txBody>
                  <a:tcPr>
                    <a:solidFill>
                      <a:schemeClr val="bg1"/>
                    </a:solidFill>
                  </a:tcPr>
                </a:tc>
                <a:tc>
                  <a:txBody>
                    <a:bodyPr/>
                    <a:lstStyle/>
                    <a:p>
                      <a:r>
                        <a:rPr lang="en-US" b="1" dirty="0">
                          <a:ln w="19050">
                            <a:solidFill>
                              <a:srgbClr val="666666"/>
                            </a:solidFill>
                          </a:ln>
                          <a:solidFill>
                            <a:schemeClr val="accent2"/>
                          </a:solidFill>
                        </a:rPr>
                        <a:t>Half-Hourly</a:t>
                      </a:r>
                    </a:p>
                  </a:txBody>
                  <a:tcPr>
                    <a:solidFill>
                      <a:schemeClr val="bg1"/>
                    </a:solidFill>
                  </a:tcPr>
                </a:tc>
                <a:extLst>
                  <a:ext uri="{0D108BD9-81ED-4DB2-BD59-A6C34878D82A}">
                    <a16:rowId xmlns:a16="http://schemas.microsoft.com/office/drawing/2014/main" val="6944767"/>
                  </a:ext>
                </a:extLst>
              </a:tr>
            </a:tbl>
          </a:graphicData>
        </a:graphic>
      </p:graphicFrame>
      <p:graphicFrame>
        <p:nvGraphicFramePr>
          <p:cNvPr id="281" name="Chart 280">
            <a:extLst>
              <a:ext uri="{FF2B5EF4-FFF2-40B4-BE49-F238E27FC236}">
                <a16:creationId xmlns:a16="http://schemas.microsoft.com/office/drawing/2014/main" id="{9ADFEBF7-5565-754F-A363-F5E7347193DA}"/>
              </a:ext>
            </a:extLst>
          </p:cNvPr>
          <p:cNvGraphicFramePr/>
          <p:nvPr>
            <p:extLst>
              <p:ext uri="{D42A27DB-BD31-4B8C-83A1-F6EECF244321}">
                <p14:modId xmlns:p14="http://schemas.microsoft.com/office/powerpoint/2010/main" val="1903563341"/>
              </p:ext>
            </p:extLst>
          </p:nvPr>
        </p:nvGraphicFramePr>
        <p:xfrm>
          <a:off x="31078654" y="7378824"/>
          <a:ext cx="10677011" cy="8923831"/>
        </p:xfrm>
        <a:graphic>
          <a:graphicData uri="http://schemas.openxmlformats.org/drawingml/2006/chart">
            <c:chart xmlns:c="http://schemas.openxmlformats.org/drawingml/2006/chart" xmlns:r="http://schemas.openxmlformats.org/officeDocument/2006/relationships" r:id="rId11"/>
          </a:graphicData>
        </a:graphic>
      </p:graphicFrame>
      <p:sp>
        <p:nvSpPr>
          <p:cNvPr id="1035" name="TextBox 1034">
            <a:extLst>
              <a:ext uri="{FF2B5EF4-FFF2-40B4-BE49-F238E27FC236}">
                <a16:creationId xmlns:a16="http://schemas.microsoft.com/office/drawing/2014/main" id="{CF03CF68-7F5E-2C4B-9E32-0A7462E50600}"/>
              </a:ext>
            </a:extLst>
          </p:cNvPr>
          <p:cNvSpPr txBox="1"/>
          <p:nvPr/>
        </p:nvSpPr>
        <p:spPr>
          <a:xfrm>
            <a:off x="39724837" y="20645688"/>
            <a:ext cx="5047488" cy="464807"/>
          </a:xfrm>
          <a:prstGeom prst="rect">
            <a:avLst/>
          </a:prstGeom>
          <a:noFill/>
        </p:spPr>
        <p:txBody>
          <a:bodyPr wrap="square" rtlCol="0">
            <a:spAutoFit/>
          </a:bodyPr>
          <a:lstStyle/>
          <a:p>
            <a:r>
              <a:rPr lang="en-US" b="1" dirty="0">
                <a:solidFill>
                  <a:schemeClr val="tx1"/>
                </a:solidFill>
              </a:rPr>
              <a:t>ArcGIS Portal for GPM Data</a:t>
            </a:r>
          </a:p>
        </p:txBody>
      </p:sp>
      <p:pic>
        <p:nvPicPr>
          <p:cNvPr id="1040" name="Picture 1039">
            <a:extLst>
              <a:ext uri="{FF2B5EF4-FFF2-40B4-BE49-F238E27FC236}">
                <a16:creationId xmlns:a16="http://schemas.microsoft.com/office/drawing/2014/main" id="{31693CA0-5FFF-0A48-B91D-7752A3EDD06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0455143" y="18014657"/>
            <a:ext cx="9243190" cy="5985224"/>
          </a:xfrm>
          <a:prstGeom prst="rect">
            <a:avLst/>
          </a:prstGeom>
        </p:spPr>
      </p:pic>
      <p:pic>
        <p:nvPicPr>
          <p:cNvPr id="1041" name="Picture 1040">
            <a:extLst>
              <a:ext uri="{FF2B5EF4-FFF2-40B4-BE49-F238E27FC236}">
                <a16:creationId xmlns:a16="http://schemas.microsoft.com/office/drawing/2014/main" id="{83960C72-37F7-9F44-BD3C-77C4672D1902}"/>
              </a:ext>
            </a:extLst>
          </p:cNvPr>
          <p:cNvPicPr>
            <a:picLocks noChangeAspect="1"/>
          </p:cNvPicPr>
          <p:nvPr/>
        </p:nvPicPr>
        <p:blipFill>
          <a:blip r:embed="rId13"/>
          <a:stretch>
            <a:fillRect/>
          </a:stretch>
        </p:blipFill>
        <p:spPr>
          <a:xfrm>
            <a:off x="31253524" y="22986751"/>
            <a:ext cx="11662744" cy="6271991"/>
          </a:xfrm>
          <a:prstGeom prst="rect">
            <a:avLst/>
          </a:prstGeom>
        </p:spPr>
      </p:pic>
      <p:sp>
        <p:nvSpPr>
          <p:cNvPr id="288" name="TextBox 287">
            <a:extLst>
              <a:ext uri="{FF2B5EF4-FFF2-40B4-BE49-F238E27FC236}">
                <a16:creationId xmlns:a16="http://schemas.microsoft.com/office/drawing/2014/main" id="{294F58DD-5720-7A48-9E30-C3A3C0B2313B}"/>
              </a:ext>
            </a:extLst>
          </p:cNvPr>
          <p:cNvSpPr txBox="1"/>
          <p:nvPr/>
        </p:nvSpPr>
        <p:spPr>
          <a:xfrm>
            <a:off x="33423901" y="29639421"/>
            <a:ext cx="7874000" cy="464871"/>
          </a:xfrm>
          <a:prstGeom prst="rect">
            <a:avLst/>
          </a:prstGeom>
          <a:noFill/>
        </p:spPr>
        <p:txBody>
          <a:bodyPr wrap="square" rtlCol="0">
            <a:spAutoFit/>
          </a:bodyPr>
          <a:lstStyle/>
          <a:p>
            <a:pPr algn="ctr"/>
            <a:r>
              <a:rPr lang="en-US" b="1" dirty="0">
                <a:solidFill>
                  <a:schemeClr val="tx1"/>
                </a:solidFill>
              </a:rPr>
              <a:t>Retrieving GPM Data from ArcGIS Image Service in ArcGIS Pro </a:t>
            </a:r>
            <a:endParaRPr lang="en-US" dirty="0"/>
          </a:p>
        </p:txBody>
      </p:sp>
      <p:sp>
        <p:nvSpPr>
          <p:cNvPr id="85" name="TextBox 84"/>
          <p:cNvSpPr txBox="1"/>
          <p:nvPr/>
        </p:nvSpPr>
        <p:spPr>
          <a:xfrm>
            <a:off x="17139794" y="32186399"/>
            <a:ext cx="7874000" cy="464871"/>
          </a:xfrm>
          <a:prstGeom prst="rect">
            <a:avLst/>
          </a:prstGeom>
          <a:noFill/>
        </p:spPr>
        <p:txBody>
          <a:bodyPr wrap="square" rtlCol="0">
            <a:spAutoFit/>
          </a:bodyPr>
          <a:lstStyle/>
          <a:p>
            <a:pPr algn="ctr"/>
            <a:r>
              <a:rPr lang="en-US" b="1" dirty="0">
                <a:solidFill>
                  <a:schemeClr val="tx1"/>
                </a:solidFill>
              </a:rPr>
              <a:t>Proxy Service for GPM and MERRA2 Datasets</a:t>
            </a:r>
            <a:endParaRPr lang="en-US" dirty="0"/>
          </a:p>
        </p:txBody>
      </p:sp>
      <p:grpSp>
        <p:nvGrpSpPr>
          <p:cNvPr id="1084" name="Group 1083">
            <a:extLst>
              <a:ext uri="{FF2B5EF4-FFF2-40B4-BE49-F238E27FC236}">
                <a16:creationId xmlns:a16="http://schemas.microsoft.com/office/drawing/2014/main" id="{A1517CD4-A6D1-9C41-A9C7-22B80E66A9E7}"/>
              </a:ext>
            </a:extLst>
          </p:cNvPr>
          <p:cNvGrpSpPr/>
          <p:nvPr/>
        </p:nvGrpSpPr>
        <p:grpSpPr>
          <a:xfrm>
            <a:off x="12401361" y="17291545"/>
            <a:ext cx="15305641" cy="15133079"/>
            <a:chOff x="12485201" y="19780715"/>
            <a:chExt cx="15305641" cy="11737351"/>
          </a:xfrm>
        </p:grpSpPr>
        <p:grpSp>
          <p:nvGrpSpPr>
            <p:cNvPr id="1064" name="Group 1063">
              <a:extLst>
                <a:ext uri="{FF2B5EF4-FFF2-40B4-BE49-F238E27FC236}">
                  <a16:creationId xmlns:a16="http://schemas.microsoft.com/office/drawing/2014/main" id="{38962314-C31A-444B-B142-506B5561A751}"/>
                </a:ext>
              </a:extLst>
            </p:cNvPr>
            <p:cNvGrpSpPr/>
            <p:nvPr/>
          </p:nvGrpSpPr>
          <p:grpSpPr>
            <a:xfrm>
              <a:off x="12485201" y="19780715"/>
              <a:ext cx="15305641" cy="11737351"/>
              <a:chOff x="12967607" y="19915645"/>
              <a:chExt cx="15305641" cy="11737351"/>
            </a:xfrm>
          </p:grpSpPr>
          <p:sp>
            <p:nvSpPr>
              <p:cNvPr id="233" name="TextBox 232">
                <a:extLst>
                  <a:ext uri="{FF2B5EF4-FFF2-40B4-BE49-F238E27FC236}">
                    <a16:creationId xmlns:a16="http://schemas.microsoft.com/office/drawing/2014/main" id="{3E8797AE-5BF8-194E-ABDC-F74335DDC807}"/>
                  </a:ext>
                </a:extLst>
              </p:cNvPr>
              <p:cNvSpPr txBox="1"/>
              <p:nvPr/>
            </p:nvSpPr>
            <p:spPr>
              <a:xfrm>
                <a:off x="16833749" y="26069095"/>
                <a:ext cx="11439499" cy="5583901"/>
              </a:xfrm>
              <a:prstGeom prst="rect">
                <a:avLst/>
              </a:prstGeom>
              <a:noFill/>
              <a:ln w="28575">
                <a:solidFill>
                  <a:srgbClr val="666666"/>
                </a:solidFill>
                <a:prstDash val="lgDashDot"/>
              </a:ln>
            </p:spPr>
            <p:txBody>
              <a:bodyPr wrap="square" rtlCol="0">
                <a:spAutoFit/>
              </a:bodyPr>
              <a:lstStyle/>
              <a:p>
                <a:r>
                  <a:rPr lang="en-US" dirty="0"/>
                  <a:t> </a:t>
                </a:r>
              </a:p>
              <a:p>
                <a:endParaRPr lang="en-US" dirty="0"/>
              </a:p>
              <a:p>
                <a:r>
                  <a:rPr lang="en-US" dirty="0"/>
                  <a:t>z</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146" name="AutoShape 15">
                <a:extLst>
                  <a:ext uri="{FF2B5EF4-FFF2-40B4-BE49-F238E27FC236}">
                    <a16:creationId xmlns:a16="http://schemas.microsoft.com/office/drawing/2014/main" id="{8E880119-7DD5-8041-9457-42A99E3D9BAE}"/>
                  </a:ext>
                </a:extLst>
              </p:cNvPr>
              <p:cNvSpPr>
                <a:spLocks noChangeArrowheads="1"/>
              </p:cNvSpPr>
              <p:nvPr/>
            </p:nvSpPr>
            <p:spPr bwMode="auto">
              <a:xfrm>
                <a:off x="12967607" y="24390005"/>
                <a:ext cx="2864537" cy="2739063"/>
              </a:xfrm>
              <a:prstGeom prst="roundRect">
                <a:avLst>
                  <a:gd name="adj" fmla="val 16667"/>
                </a:avLst>
              </a:prstGeom>
              <a:solidFill>
                <a:srgbClr val="70FF29">
                  <a:alpha val="54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3200" b="1" i="0" u="none" strike="noStrike" cap="none" normalizeH="0" baseline="0" dirty="0">
                    <a:ln>
                      <a:noFill/>
                    </a:ln>
                    <a:solidFill>
                      <a:schemeClr val="tx1"/>
                    </a:solidFill>
                    <a:effectLst/>
                    <a:latin typeface="Bookman Old Style" pitchFamily="18" charset="0"/>
                    <a:ea typeface="宋体" pitchFamily="2" charset="-122"/>
                    <a:cs typeface="Arial" pitchFamily="34" charset="0"/>
                  </a:rPr>
                  <a:t>Proxy Service</a:t>
                </a:r>
                <a:endParaRPr kumimoji="0" lang="en-US" sz="3200" b="0" i="0" u="none" strike="noStrike" cap="none" normalizeH="0" baseline="0" dirty="0">
                  <a:ln>
                    <a:noFill/>
                  </a:ln>
                  <a:solidFill>
                    <a:schemeClr val="tx1"/>
                  </a:solidFill>
                  <a:effectLst/>
                  <a:latin typeface="Arial" pitchFamily="34" charset="0"/>
                  <a:cs typeface="Arial" pitchFamily="34" charset="0"/>
                </a:endParaRPr>
              </a:p>
            </p:txBody>
          </p:sp>
          <p:sp>
            <p:nvSpPr>
              <p:cNvPr id="44" name="TextBox 43">
                <a:extLst>
                  <a:ext uri="{FF2B5EF4-FFF2-40B4-BE49-F238E27FC236}">
                    <a16:creationId xmlns:a16="http://schemas.microsoft.com/office/drawing/2014/main" id="{39F00D03-29DD-7C44-B1C5-AB5A48C0D0ED}"/>
                  </a:ext>
                </a:extLst>
              </p:cNvPr>
              <p:cNvSpPr txBox="1"/>
              <p:nvPr/>
            </p:nvSpPr>
            <p:spPr>
              <a:xfrm>
                <a:off x="16833749" y="19915645"/>
                <a:ext cx="11439499" cy="5633732"/>
              </a:xfrm>
              <a:prstGeom prst="rect">
                <a:avLst/>
              </a:prstGeom>
              <a:noFill/>
              <a:ln w="28575">
                <a:solidFill>
                  <a:srgbClr val="666666"/>
                </a:solidFill>
                <a:prstDash val="lgDashDot"/>
              </a:ln>
            </p:spPr>
            <p:txBody>
              <a:bodyPr wrap="square" rtlCol="0">
                <a:spAutoFit/>
              </a:bodyPr>
              <a:lstStyle/>
              <a:p>
                <a:endParaRPr lang="en-US" dirty="0"/>
              </a:p>
            </p:txBody>
          </p:sp>
          <p:grpSp>
            <p:nvGrpSpPr>
              <p:cNvPr id="43" name="Group 42">
                <a:extLst>
                  <a:ext uri="{FF2B5EF4-FFF2-40B4-BE49-F238E27FC236}">
                    <a16:creationId xmlns:a16="http://schemas.microsoft.com/office/drawing/2014/main" id="{1CE82384-1515-DA4F-A474-487C0A0CDA52}"/>
                  </a:ext>
                </a:extLst>
              </p:cNvPr>
              <p:cNvGrpSpPr/>
              <p:nvPr/>
            </p:nvGrpSpPr>
            <p:grpSpPr>
              <a:xfrm>
                <a:off x="17385995" y="20322701"/>
                <a:ext cx="5815427" cy="2913236"/>
                <a:chOff x="17177097" y="20174436"/>
                <a:chExt cx="5931595" cy="2913236"/>
              </a:xfrm>
            </p:grpSpPr>
            <p:grpSp>
              <p:nvGrpSpPr>
                <p:cNvPr id="34" name="Group 33">
                  <a:extLst>
                    <a:ext uri="{FF2B5EF4-FFF2-40B4-BE49-F238E27FC236}">
                      <a16:creationId xmlns:a16="http://schemas.microsoft.com/office/drawing/2014/main" id="{07495990-9F51-D94E-BD14-B93E14310A73}"/>
                    </a:ext>
                  </a:extLst>
                </p:cNvPr>
                <p:cNvGrpSpPr/>
                <p:nvPr/>
              </p:nvGrpSpPr>
              <p:grpSpPr>
                <a:xfrm>
                  <a:off x="17177097" y="20174436"/>
                  <a:ext cx="3001829" cy="1801606"/>
                  <a:chOff x="18743278" y="20724420"/>
                  <a:chExt cx="2937369" cy="1801606"/>
                </a:xfrm>
              </p:grpSpPr>
              <p:sp>
                <p:nvSpPr>
                  <p:cNvPr id="148" name="AutoShape 15">
                    <a:extLst>
                      <a:ext uri="{FF2B5EF4-FFF2-40B4-BE49-F238E27FC236}">
                        <a16:creationId xmlns:a16="http://schemas.microsoft.com/office/drawing/2014/main" id="{613211D6-9FF9-8B46-8CE7-FB52FDFA9994}"/>
                      </a:ext>
                    </a:extLst>
                  </p:cNvPr>
                  <p:cNvSpPr>
                    <a:spLocks noChangeArrowheads="1"/>
                  </p:cNvSpPr>
                  <p:nvPr/>
                </p:nvSpPr>
                <p:spPr bwMode="auto">
                  <a:xfrm>
                    <a:off x="18743278" y="20724420"/>
                    <a:ext cx="2937369" cy="1801606"/>
                  </a:xfrm>
                  <a:prstGeom prst="roundRect">
                    <a:avLst>
                      <a:gd name="adj" fmla="val 16667"/>
                    </a:avLst>
                  </a:prstGeom>
                  <a:solidFill>
                    <a:srgbClr val="FFFF99">
                      <a:alpha val="81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b="1" dirty="0">
                        <a:solidFill>
                          <a:schemeClr val="tx1"/>
                        </a:solidFill>
                        <a:latin typeface="Bookman Old Style" pitchFamily="18" charset="0"/>
                        <a:ea typeface="宋体" pitchFamily="2" charset="-122"/>
                        <a:cs typeface="Arial" pitchFamily="34" charset="0"/>
                      </a:rPr>
                      <a:t>Service for GPM Precipitation in 2000</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
                <p:nvSpPr>
                  <p:cNvPr id="149" name="AutoShape 24">
                    <a:extLst>
                      <a:ext uri="{FF2B5EF4-FFF2-40B4-BE49-F238E27FC236}">
                        <a16:creationId xmlns:a16="http://schemas.microsoft.com/office/drawing/2014/main" id="{B9FF77D3-72C2-5F49-97ED-94C58B914B69}"/>
                      </a:ext>
                    </a:extLst>
                  </p:cNvPr>
                  <p:cNvSpPr>
                    <a:spLocks noChangeArrowheads="1"/>
                  </p:cNvSpPr>
                  <p:nvPr/>
                </p:nvSpPr>
                <p:spPr bwMode="auto">
                  <a:xfrm>
                    <a:off x="19182209" y="21590607"/>
                    <a:ext cx="2158845" cy="753465"/>
                  </a:xfrm>
                  <a:prstGeom prst="roundRect">
                    <a:avLst>
                      <a:gd name="adj" fmla="val 16667"/>
                    </a:avLst>
                  </a:prstGeom>
                  <a:solidFill>
                    <a:srgbClr val="EB4DFF">
                      <a:alpha val="48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altLang="zh-CN" b="1" dirty="0">
                        <a:solidFill>
                          <a:schemeClr val="tx1"/>
                        </a:solidFill>
                        <a:latin typeface="Bookman Old Style" pitchFamily="18" charset="0"/>
                        <a:ea typeface="宋体" pitchFamily="2" charset="-122"/>
                        <a:cs typeface="Arial" pitchFamily="34" charset="0"/>
                      </a:rPr>
                      <a:t> </a:t>
                    </a:r>
                    <a:r>
                      <a:rPr lang="en-US" altLang="zh-CN" b="1" dirty="0">
                        <a:latin typeface="Bookman Old Style" pitchFamily="18" charset="0"/>
                        <a:ea typeface="宋体" pitchFamily="2" charset="-122"/>
                        <a:cs typeface="Arial" pitchFamily="34" charset="0"/>
                      </a:rPr>
                      <a:t>GPM 2000 Mosaic Dataset</a:t>
                    </a:r>
                    <a:r>
                      <a:rPr kumimoji="0" lang="en-US" altLang="zh-CN" b="1" i="0" u="none" strike="noStrike" cap="none" normalizeH="0" baseline="0" dirty="0">
                        <a:ln>
                          <a:noFill/>
                        </a:ln>
                        <a:effectLst/>
                        <a:latin typeface="Bookman Old Style" pitchFamily="18" charset="0"/>
                        <a:ea typeface="宋体" pitchFamily="2" charset="-122"/>
                        <a:cs typeface="Arial" pitchFamily="34" charset="0"/>
                      </a:rPr>
                      <a:t> </a:t>
                    </a:r>
                    <a:endParaRPr kumimoji="0" lang="en-US" b="0" i="0" u="none" strike="noStrike" cap="none" normalizeH="0" baseline="0" dirty="0">
                      <a:ln>
                        <a:noFill/>
                      </a:ln>
                      <a:effectLst/>
                      <a:latin typeface="Arial" pitchFamily="34" charset="0"/>
                      <a:cs typeface="Arial" pitchFamily="34" charset="0"/>
                    </a:endParaRPr>
                  </a:p>
                </p:txBody>
              </p:sp>
            </p:grpSp>
            <p:sp>
              <p:nvSpPr>
                <p:cNvPr id="40" name="TextBox 39">
                  <a:extLst>
                    <a:ext uri="{FF2B5EF4-FFF2-40B4-BE49-F238E27FC236}">
                      <a16:creationId xmlns:a16="http://schemas.microsoft.com/office/drawing/2014/main" id="{D8AA66B2-2AD5-274C-904B-8D06FA6A590D}"/>
                    </a:ext>
                  </a:extLst>
                </p:cNvPr>
                <p:cNvSpPr txBox="1"/>
                <p:nvPr/>
              </p:nvSpPr>
              <p:spPr>
                <a:xfrm>
                  <a:off x="21341138" y="22415950"/>
                  <a:ext cx="1767554" cy="671722"/>
                </a:xfrm>
                <a:prstGeom prst="rect">
                  <a:avLst/>
                </a:prstGeom>
                <a:noFill/>
              </p:spPr>
              <p:txBody>
                <a:bodyPr wrap="square" rtlCol="0">
                  <a:spAutoFit/>
                </a:bodyPr>
                <a:lstStyle/>
                <a:p>
                  <a:r>
                    <a:rPr lang="en-US" sz="2800" dirty="0">
                      <a:solidFill>
                        <a:schemeClr val="tx1"/>
                      </a:solidFill>
                    </a:rPr>
                    <a:t>...............</a:t>
                  </a:r>
                </a:p>
              </p:txBody>
            </p:sp>
          </p:grpSp>
          <p:sp>
            <p:nvSpPr>
              <p:cNvPr id="47" name="Rounded Rectangular Callout 46">
                <a:extLst>
                  <a:ext uri="{FF2B5EF4-FFF2-40B4-BE49-F238E27FC236}">
                    <a16:creationId xmlns:a16="http://schemas.microsoft.com/office/drawing/2014/main" id="{44B39E26-2249-6F4C-B79C-67961C5B4387}"/>
                  </a:ext>
                </a:extLst>
              </p:cNvPr>
              <p:cNvSpPr/>
              <p:nvPr/>
            </p:nvSpPr>
            <p:spPr bwMode="auto">
              <a:xfrm>
                <a:off x="14706580" y="20212514"/>
                <a:ext cx="2490341" cy="986227"/>
              </a:xfrm>
              <a:prstGeom prst="wedgeRoundRectCallou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ctr" defTabSz="457200" rtl="0" eaLnBrk="1" fontAlgn="base" latinLnBrk="0" hangingPunct="1">
                  <a:lnSpc>
                    <a:spcPct val="154000"/>
                  </a:lnSpc>
                  <a:spcBef>
                    <a:spcPct val="0"/>
                  </a:spcBef>
                  <a:spcAft>
                    <a:spcPct val="0"/>
                  </a:spcAft>
                  <a:buClr>
                    <a:srgbClr val="000000"/>
                  </a:buClr>
                  <a:buSzPct val="100000"/>
                  <a:buFont typeface="Arial" charset="0"/>
                  <a:buNone/>
                  <a:tabLst/>
                </a:pPr>
                <a:r>
                  <a:rPr kumimoji="0" lang="en-US" sz="2100" b="0" i="0" u="none" strike="noStrike" cap="none" normalizeH="0" baseline="0" dirty="0">
                    <a:ln>
                      <a:noFill/>
                    </a:ln>
                    <a:solidFill>
                      <a:schemeClr val="bg1"/>
                    </a:solidFill>
                    <a:effectLst/>
                    <a:latin typeface="Arial" charset="0"/>
                  </a:rPr>
                  <a:t>GPM Precipitation Service</a:t>
                </a:r>
              </a:p>
            </p:txBody>
          </p:sp>
          <p:sp>
            <p:nvSpPr>
              <p:cNvPr id="213" name="TextBox 212">
                <a:extLst>
                  <a:ext uri="{FF2B5EF4-FFF2-40B4-BE49-F238E27FC236}">
                    <a16:creationId xmlns:a16="http://schemas.microsoft.com/office/drawing/2014/main" id="{1BEB5B0F-B101-284B-831E-E70DC578A727}"/>
                  </a:ext>
                </a:extLst>
              </p:cNvPr>
              <p:cNvSpPr txBox="1"/>
              <p:nvPr/>
            </p:nvSpPr>
            <p:spPr>
              <a:xfrm>
                <a:off x="21766919" y="28211905"/>
                <a:ext cx="1732937" cy="671722"/>
              </a:xfrm>
              <a:prstGeom prst="rect">
                <a:avLst/>
              </a:prstGeom>
              <a:noFill/>
            </p:spPr>
            <p:txBody>
              <a:bodyPr wrap="square" rtlCol="0">
                <a:spAutoFit/>
              </a:bodyPr>
              <a:lstStyle/>
              <a:p>
                <a:r>
                  <a:rPr lang="en-US" sz="2800" dirty="0">
                    <a:solidFill>
                      <a:schemeClr val="tx1"/>
                    </a:solidFill>
                  </a:rPr>
                  <a:t>...............</a:t>
                </a:r>
              </a:p>
            </p:txBody>
          </p:sp>
          <p:sp>
            <p:nvSpPr>
              <p:cNvPr id="234" name="Rounded Rectangular Callout 233">
                <a:extLst>
                  <a:ext uri="{FF2B5EF4-FFF2-40B4-BE49-F238E27FC236}">
                    <a16:creationId xmlns:a16="http://schemas.microsoft.com/office/drawing/2014/main" id="{74469110-E0F0-D04C-BE20-43A73C92DA8C}"/>
                  </a:ext>
                </a:extLst>
              </p:cNvPr>
              <p:cNvSpPr/>
              <p:nvPr/>
            </p:nvSpPr>
            <p:spPr bwMode="auto">
              <a:xfrm>
                <a:off x="14714930" y="30372142"/>
                <a:ext cx="2490341" cy="986227"/>
              </a:xfrm>
              <a:prstGeom prst="wedgeRoundRectCallou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noAutofit/>
              </a:bodyPr>
              <a:lstStyle/>
              <a:p>
                <a:pPr marL="0" marR="0" indent="0" algn="ctr" defTabSz="457200" rtl="0" eaLnBrk="1" fontAlgn="base" latinLnBrk="0" hangingPunct="1">
                  <a:lnSpc>
                    <a:spcPct val="154000"/>
                  </a:lnSpc>
                  <a:spcBef>
                    <a:spcPct val="0"/>
                  </a:spcBef>
                  <a:spcAft>
                    <a:spcPct val="0"/>
                  </a:spcAft>
                  <a:buClr>
                    <a:srgbClr val="000000"/>
                  </a:buClr>
                  <a:buSzPct val="100000"/>
                  <a:buFont typeface="Arial" charset="0"/>
                  <a:buNone/>
                  <a:tabLst/>
                </a:pPr>
                <a:r>
                  <a:rPr kumimoji="0" lang="en-US" sz="2400" b="0" i="0" u="none" strike="noStrike" cap="none" normalizeH="0" baseline="0" dirty="0">
                    <a:ln>
                      <a:noFill/>
                    </a:ln>
                    <a:solidFill>
                      <a:schemeClr val="bg1"/>
                    </a:solidFill>
                    <a:effectLst/>
                    <a:latin typeface="Arial" charset="0"/>
                  </a:rPr>
                  <a:t>MERRA2 Service</a:t>
                </a:r>
              </a:p>
            </p:txBody>
          </p:sp>
          <p:cxnSp>
            <p:nvCxnSpPr>
              <p:cNvPr id="103" name="Straight Connector 102">
                <a:extLst>
                  <a:ext uri="{FF2B5EF4-FFF2-40B4-BE49-F238E27FC236}">
                    <a16:creationId xmlns:a16="http://schemas.microsoft.com/office/drawing/2014/main" id="{4460F503-32C3-8745-87AD-D65BF93D5A01}"/>
                  </a:ext>
                </a:extLst>
              </p:cNvPr>
              <p:cNvCxnSpPr>
                <a:cxnSpLocks/>
              </p:cNvCxnSpPr>
              <p:nvPr/>
            </p:nvCxnSpPr>
            <p:spPr bwMode="auto">
              <a:xfrm flipH="1">
                <a:off x="14326723" y="27127236"/>
                <a:ext cx="1" cy="1721904"/>
              </a:xfrm>
              <a:prstGeom prst="line">
                <a:avLst/>
              </a:prstGeom>
              <a:solidFill>
                <a:srgbClr val="00B8FF"/>
              </a:solidFill>
              <a:ln w="28575" cap="flat" cmpd="sng" algn="ctr">
                <a:solidFill>
                  <a:schemeClr val="accent2"/>
                </a:solidFill>
                <a:prstDash val="solid"/>
                <a:round/>
                <a:headEnd type="none" w="med" len="med"/>
                <a:tailEnd type="none" w="med" len="med"/>
              </a:ln>
              <a:effectLst/>
            </p:spPr>
          </p:cxnSp>
          <p:cxnSp>
            <p:nvCxnSpPr>
              <p:cNvPr id="250" name="Straight Arrow Connector 249">
                <a:extLst>
                  <a:ext uri="{FF2B5EF4-FFF2-40B4-BE49-F238E27FC236}">
                    <a16:creationId xmlns:a16="http://schemas.microsoft.com/office/drawing/2014/main" id="{4A0E8E5A-F130-7B43-AC82-760A2923B757}"/>
                  </a:ext>
                </a:extLst>
              </p:cNvPr>
              <p:cNvCxnSpPr>
                <a:cxnSpLocks/>
              </p:cNvCxnSpPr>
              <p:nvPr/>
            </p:nvCxnSpPr>
            <p:spPr bwMode="auto">
              <a:xfrm>
                <a:off x="14320163" y="28850724"/>
                <a:ext cx="13557208" cy="63038"/>
              </a:xfrm>
              <a:prstGeom prst="straightConnector1">
                <a:avLst/>
              </a:prstGeom>
              <a:solidFill>
                <a:srgbClr val="00B8FF"/>
              </a:solidFill>
              <a:ln w="31750" cap="flat" cmpd="sng" algn="ctr">
                <a:solidFill>
                  <a:schemeClr val="accent2"/>
                </a:solidFill>
                <a:prstDash val="solid"/>
                <a:round/>
                <a:headEnd type="none" w="med" len="med"/>
                <a:tailEnd type="none" w="sm" len="med"/>
              </a:ln>
              <a:effectLst/>
            </p:spPr>
          </p:cxnSp>
          <p:cxnSp>
            <p:nvCxnSpPr>
              <p:cNvPr id="252" name="Straight Arrow Connector 251">
                <a:extLst>
                  <a:ext uri="{FF2B5EF4-FFF2-40B4-BE49-F238E27FC236}">
                    <a16:creationId xmlns:a16="http://schemas.microsoft.com/office/drawing/2014/main" id="{F1A8A7DF-B35B-6244-8C70-4D0D580FE286}"/>
                  </a:ext>
                </a:extLst>
              </p:cNvPr>
              <p:cNvCxnSpPr>
                <a:cxnSpLocks/>
              </p:cNvCxnSpPr>
              <p:nvPr/>
            </p:nvCxnSpPr>
            <p:spPr bwMode="auto">
              <a:xfrm>
                <a:off x="19605126" y="28867676"/>
                <a:ext cx="0" cy="533496"/>
              </a:xfrm>
              <a:prstGeom prst="straightConnector1">
                <a:avLst/>
              </a:prstGeom>
              <a:solidFill>
                <a:srgbClr val="00B8FF"/>
              </a:solidFill>
              <a:ln w="28575" cap="flat" cmpd="sng" algn="ctr">
                <a:solidFill>
                  <a:schemeClr val="accent2">
                    <a:lumMod val="75000"/>
                  </a:schemeClr>
                </a:solidFill>
                <a:prstDash val="solid"/>
                <a:round/>
                <a:headEnd type="none" w="med" len="med"/>
                <a:tailEnd type="triangle" w="lg" len="lg"/>
              </a:ln>
              <a:effectLst/>
            </p:spPr>
          </p:cxnSp>
          <p:cxnSp>
            <p:nvCxnSpPr>
              <p:cNvPr id="258" name="Straight Arrow Connector 257">
                <a:extLst>
                  <a:ext uri="{FF2B5EF4-FFF2-40B4-BE49-F238E27FC236}">
                    <a16:creationId xmlns:a16="http://schemas.microsoft.com/office/drawing/2014/main" id="{AEBFDBFD-D6B5-7540-AB38-CE80FB9759E5}"/>
                  </a:ext>
                </a:extLst>
              </p:cNvPr>
              <p:cNvCxnSpPr>
                <a:cxnSpLocks/>
              </p:cNvCxnSpPr>
              <p:nvPr/>
            </p:nvCxnSpPr>
            <p:spPr bwMode="auto">
              <a:xfrm>
                <a:off x="18544019" y="28257579"/>
                <a:ext cx="0" cy="593145"/>
              </a:xfrm>
              <a:prstGeom prst="straightConnector1">
                <a:avLst/>
              </a:prstGeom>
              <a:solidFill>
                <a:srgbClr val="00B8FF"/>
              </a:solidFill>
              <a:ln w="28575" cap="flat" cmpd="sng" algn="ctr">
                <a:solidFill>
                  <a:schemeClr val="accent2">
                    <a:lumMod val="75000"/>
                  </a:schemeClr>
                </a:solidFill>
                <a:prstDash val="solid"/>
                <a:round/>
                <a:headEnd type="triangle" w="lg" len="lg"/>
                <a:tailEnd type="none"/>
              </a:ln>
              <a:effectLst/>
            </p:spPr>
          </p:cxnSp>
          <p:cxnSp>
            <p:nvCxnSpPr>
              <p:cNvPr id="259" name="Straight Arrow Connector 258">
                <a:extLst>
                  <a:ext uri="{FF2B5EF4-FFF2-40B4-BE49-F238E27FC236}">
                    <a16:creationId xmlns:a16="http://schemas.microsoft.com/office/drawing/2014/main" id="{206F0AE2-D18E-4D42-AFC6-2E8B142BF9CC}"/>
                  </a:ext>
                </a:extLst>
              </p:cNvPr>
              <p:cNvCxnSpPr>
                <a:cxnSpLocks/>
              </p:cNvCxnSpPr>
              <p:nvPr/>
            </p:nvCxnSpPr>
            <p:spPr bwMode="auto">
              <a:xfrm>
                <a:off x="21793590" y="28257579"/>
                <a:ext cx="0" cy="634859"/>
              </a:xfrm>
              <a:prstGeom prst="straightConnector1">
                <a:avLst/>
              </a:prstGeom>
              <a:solidFill>
                <a:srgbClr val="00B8FF"/>
              </a:solidFill>
              <a:ln w="28575" cap="flat" cmpd="sng" algn="ctr">
                <a:solidFill>
                  <a:schemeClr val="accent2">
                    <a:lumMod val="75000"/>
                  </a:schemeClr>
                </a:solidFill>
                <a:prstDash val="solid"/>
                <a:round/>
                <a:headEnd type="triangle" w="lg" len="lg"/>
                <a:tailEnd type="none"/>
              </a:ln>
              <a:effectLst/>
            </p:spPr>
          </p:cxnSp>
          <p:cxnSp>
            <p:nvCxnSpPr>
              <p:cNvPr id="260" name="Straight Arrow Connector 259">
                <a:extLst>
                  <a:ext uri="{FF2B5EF4-FFF2-40B4-BE49-F238E27FC236}">
                    <a16:creationId xmlns:a16="http://schemas.microsoft.com/office/drawing/2014/main" id="{88E31679-E47A-8042-A183-F8E7E473DE50}"/>
                  </a:ext>
                </a:extLst>
              </p:cNvPr>
              <p:cNvCxnSpPr>
                <a:cxnSpLocks/>
              </p:cNvCxnSpPr>
              <p:nvPr/>
            </p:nvCxnSpPr>
            <p:spPr bwMode="auto">
              <a:xfrm>
                <a:off x="23171355" y="28892438"/>
                <a:ext cx="0" cy="533496"/>
              </a:xfrm>
              <a:prstGeom prst="straightConnector1">
                <a:avLst/>
              </a:prstGeom>
              <a:solidFill>
                <a:srgbClr val="00B8FF"/>
              </a:solidFill>
              <a:ln w="28575" cap="flat" cmpd="sng" algn="ctr">
                <a:solidFill>
                  <a:schemeClr val="accent2">
                    <a:lumMod val="75000"/>
                  </a:schemeClr>
                </a:solidFill>
                <a:prstDash val="solid"/>
                <a:round/>
                <a:headEnd type="none" w="med" len="med"/>
                <a:tailEnd type="triangle" w="lg" len="lg"/>
              </a:ln>
              <a:effectLst/>
            </p:spPr>
          </p:cxnSp>
          <p:cxnSp>
            <p:nvCxnSpPr>
              <p:cNvPr id="261" name="Straight Arrow Connector 260">
                <a:extLst>
                  <a:ext uri="{FF2B5EF4-FFF2-40B4-BE49-F238E27FC236}">
                    <a16:creationId xmlns:a16="http://schemas.microsoft.com/office/drawing/2014/main" id="{46EEBA8C-8EE4-7148-B619-98DA8F7F84D0}"/>
                  </a:ext>
                </a:extLst>
              </p:cNvPr>
              <p:cNvCxnSpPr>
                <a:cxnSpLocks/>
              </p:cNvCxnSpPr>
              <p:nvPr/>
            </p:nvCxnSpPr>
            <p:spPr bwMode="auto">
              <a:xfrm>
                <a:off x="26573567" y="28913762"/>
                <a:ext cx="0" cy="514221"/>
              </a:xfrm>
              <a:prstGeom prst="straightConnector1">
                <a:avLst/>
              </a:prstGeom>
              <a:solidFill>
                <a:srgbClr val="00B8FF"/>
              </a:solidFill>
              <a:ln w="28575" cap="flat" cmpd="sng" algn="ctr">
                <a:solidFill>
                  <a:schemeClr val="accent2">
                    <a:lumMod val="75000"/>
                  </a:schemeClr>
                </a:solidFill>
                <a:prstDash val="solid"/>
                <a:round/>
                <a:headEnd type="none" w="med" len="med"/>
                <a:tailEnd type="triangle" w="lg" len="lg"/>
              </a:ln>
              <a:effectLst/>
            </p:spPr>
          </p:cxnSp>
          <p:cxnSp>
            <p:nvCxnSpPr>
              <p:cNvPr id="265" name="Straight Arrow Connector 264">
                <a:extLst>
                  <a:ext uri="{FF2B5EF4-FFF2-40B4-BE49-F238E27FC236}">
                    <a16:creationId xmlns:a16="http://schemas.microsoft.com/office/drawing/2014/main" id="{5FCA4B28-F6FC-F946-9CF1-700DE949BDFB}"/>
                  </a:ext>
                </a:extLst>
              </p:cNvPr>
              <p:cNvCxnSpPr>
                <a:cxnSpLocks/>
              </p:cNvCxnSpPr>
              <p:nvPr/>
            </p:nvCxnSpPr>
            <p:spPr bwMode="auto">
              <a:xfrm>
                <a:off x="25304873" y="28257579"/>
                <a:ext cx="0" cy="634859"/>
              </a:xfrm>
              <a:prstGeom prst="straightConnector1">
                <a:avLst/>
              </a:prstGeom>
              <a:solidFill>
                <a:srgbClr val="00B8FF"/>
              </a:solidFill>
              <a:ln w="28575" cap="flat" cmpd="sng" algn="ctr">
                <a:solidFill>
                  <a:schemeClr val="accent2">
                    <a:lumMod val="75000"/>
                  </a:schemeClr>
                </a:solidFill>
                <a:prstDash val="solid"/>
                <a:round/>
                <a:headEnd type="triangle" w="lg" len="lg"/>
                <a:tailEnd type="none"/>
              </a:ln>
              <a:effectLst/>
            </p:spPr>
          </p:cxnSp>
          <p:cxnSp>
            <p:nvCxnSpPr>
              <p:cNvPr id="266" name="Straight Connector 265">
                <a:extLst>
                  <a:ext uri="{FF2B5EF4-FFF2-40B4-BE49-F238E27FC236}">
                    <a16:creationId xmlns:a16="http://schemas.microsoft.com/office/drawing/2014/main" id="{BCC09E74-14B2-D742-93D1-6C03C1057BD0}"/>
                  </a:ext>
                </a:extLst>
              </p:cNvPr>
              <p:cNvCxnSpPr>
                <a:cxnSpLocks/>
              </p:cNvCxnSpPr>
              <p:nvPr/>
            </p:nvCxnSpPr>
            <p:spPr bwMode="auto">
              <a:xfrm>
                <a:off x="14320163" y="22664159"/>
                <a:ext cx="0" cy="1725846"/>
              </a:xfrm>
              <a:prstGeom prst="line">
                <a:avLst/>
              </a:prstGeom>
              <a:solidFill>
                <a:srgbClr val="00B8FF"/>
              </a:solidFill>
              <a:ln w="28575" cap="flat" cmpd="sng" algn="ctr">
                <a:solidFill>
                  <a:schemeClr val="accent2"/>
                </a:solidFill>
                <a:prstDash val="solid"/>
                <a:round/>
                <a:headEnd type="none" w="med" len="med"/>
                <a:tailEnd type="none" w="med" len="med"/>
              </a:ln>
              <a:effectLst/>
            </p:spPr>
          </p:cxnSp>
          <p:cxnSp>
            <p:nvCxnSpPr>
              <p:cNvPr id="268" name="Straight Arrow Connector 267">
                <a:extLst>
                  <a:ext uri="{FF2B5EF4-FFF2-40B4-BE49-F238E27FC236}">
                    <a16:creationId xmlns:a16="http://schemas.microsoft.com/office/drawing/2014/main" id="{34C7E8A7-4AAA-C847-90B1-735F3C721ADD}"/>
                  </a:ext>
                </a:extLst>
              </p:cNvPr>
              <p:cNvCxnSpPr>
                <a:cxnSpLocks/>
              </p:cNvCxnSpPr>
              <p:nvPr/>
            </p:nvCxnSpPr>
            <p:spPr bwMode="auto">
              <a:xfrm>
                <a:off x="14313664" y="22652828"/>
                <a:ext cx="13508830" cy="22662"/>
              </a:xfrm>
              <a:prstGeom prst="straightConnector1">
                <a:avLst/>
              </a:prstGeom>
              <a:solidFill>
                <a:srgbClr val="00B8FF"/>
              </a:solidFill>
              <a:ln w="31750" cap="flat" cmpd="sng" algn="ctr">
                <a:solidFill>
                  <a:schemeClr val="accent2"/>
                </a:solidFill>
                <a:prstDash val="solid"/>
                <a:round/>
                <a:headEnd type="none" w="med" len="med"/>
                <a:tailEnd type="none" w="sm" len="med"/>
              </a:ln>
              <a:effectLst/>
            </p:spPr>
          </p:cxnSp>
          <p:cxnSp>
            <p:nvCxnSpPr>
              <p:cNvPr id="269" name="Straight Arrow Connector 268">
                <a:extLst>
                  <a:ext uri="{FF2B5EF4-FFF2-40B4-BE49-F238E27FC236}">
                    <a16:creationId xmlns:a16="http://schemas.microsoft.com/office/drawing/2014/main" id="{7805DC9F-2E2E-BE49-A2EA-D4FA9120FBAE}"/>
                  </a:ext>
                </a:extLst>
              </p:cNvPr>
              <p:cNvCxnSpPr>
                <a:cxnSpLocks/>
              </p:cNvCxnSpPr>
              <p:nvPr/>
            </p:nvCxnSpPr>
            <p:spPr bwMode="auto">
              <a:xfrm>
                <a:off x="19470611" y="22652828"/>
                <a:ext cx="0" cy="664880"/>
              </a:xfrm>
              <a:prstGeom prst="straightConnector1">
                <a:avLst/>
              </a:prstGeom>
              <a:solidFill>
                <a:srgbClr val="00B8FF"/>
              </a:solidFill>
              <a:ln w="28575" cap="flat" cmpd="sng" algn="ctr">
                <a:solidFill>
                  <a:schemeClr val="accent2">
                    <a:lumMod val="75000"/>
                  </a:schemeClr>
                </a:solidFill>
                <a:prstDash val="solid"/>
                <a:round/>
                <a:headEnd type="none" w="med" len="med"/>
                <a:tailEnd type="triangle" w="lg" len="lg"/>
              </a:ln>
              <a:effectLst/>
            </p:spPr>
          </p:cxnSp>
          <p:cxnSp>
            <p:nvCxnSpPr>
              <p:cNvPr id="270" name="Straight Arrow Connector 269">
                <a:extLst>
                  <a:ext uri="{FF2B5EF4-FFF2-40B4-BE49-F238E27FC236}">
                    <a16:creationId xmlns:a16="http://schemas.microsoft.com/office/drawing/2014/main" id="{625AB1C5-D3D9-4649-82DB-285434197620}"/>
                  </a:ext>
                </a:extLst>
              </p:cNvPr>
              <p:cNvCxnSpPr>
                <a:cxnSpLocks/>
              </p:cNvCxnSpPr>
              <p:nvPr/>
            </p:nvCxnSpPr>
            <p:spPr bwMode="auto">
              <a:xfrm>
                <a:off x="18544019" y="22145497"/>
                <a:ext cx="0" cy="533496"/>
              </a:xfrm>
              <a:prstGeom prst="straightConnector1">
                <a:avLst/>
              </a:prstGeom>
              <a:solidFill>
                <a:srgbClr val="00B8FF"/>
              </a:solidFill>
              <a:ln w="28575" cap="flat" cmpd="sng" algn="ctr">
                <a:solidFill>
                  <a:schemeClr val="accent2">
                    <a:lumMod val="75000"/>
                  </a:schemeClr>
                </a:solidFill>
                <a:prstDash val="solid"/>
                <a:round/>
                <a:headEnd type="triangle" w="lg" len="lg"/>
                <a:tailEnd type="none"/>
              </a:ln>
              <a:effectLst/>
            </p:spPr>
          </p:cxnSp>
          <p:cxnSp>
            <p:nvCxnSpPr>
              <p:cNvPr id="271" name="Straight Arrow Connector 270">
                <a:extLst>
                  <a:ext uri="{FF2B5EF4-FFF2-40B4-BE49-F238E27FC236}">
                    <a16:creationId xmlns:a16="http://schemas.microsoft.com/office/drawing/2014/main" id="{880FB9AC-366C-1A42-AFF8-CC6EFCB744CA}"/>
                  </a:ext>
                </a:extLst>
              </p:cNvPr>
              <p:cNvCxnSpPr>
                <a:cxnSpLocks/>
              </p:cNvCxnSpPr>
              <p:nvPr/>
            </p:nvCxnSpPr>
            <p:spPr bwMode="auto">
              <a:xfrm>
                <a:off x="21915107" y="22151578"/>
                <a:ext cx="0" cy="533496"/>
              </a:xfrm>
              <a:prstGeom prst="straightConnector1">
                <a:avLst/>
              </a:prstGeom>
              <a:solidFill>
                <a:srgbClr val="00B8FF"/>
              </a:solidFill>
              <a:ln w="28575" cap="flat" cmpd="sng" algn="ctr">
                <a:solidFill>
                  <a:schemeClr val="accent2">
                    <a:lumMod val="75000"/>
                  </a:schemeClr>
                </a:solidFill>
                <a:prstDash val="solid"/>
                <a:round/>
                <a:headEnd type="triangle" w="lg" len="lg"/>
                <a:tailEnd type="none"/>
              </a:ln>
              <a:effectLst/>
            </p:spPr>
          </p:cxnSp>
          <p:cxnSp>
            <p:nvCxnSpPr>
              <p:cNvPr id="272" name="Straight Arrow Connector 271">
                <a:extLst>
                  <a:ext uri="{FF2B5EF4-FFF2-40B4-BE49-F238E27FC236}">
                    <a16:creationId xmlns:a16="http://schemas.microsoft.com/office/drawing/2014/main" id="{C3A80CAE-2AC9-AB48-8358-C5E4F82D87D0}"/>
                  </a:ext>
                </a:extLst>
              </p:cNvPr>
              <p:cNvCxnSpPr>
                <a:cxnSpLocks/>
              </p:cNvCxnSpPr>
              <p:nvPr/>
            </p:nvCxnSpPr>
            <p:spPr bwMode="auto">
              <a:xfrm>
                <a:off x="23091704" y="22695877"/>
                <a:ext cx="0" cy="639526"/>
              </a:xfrm>
              <a:prstGeom prst="straightConnector1">
                <a:avLst/>
              </a:prstGeom>
              <a:solidFill>
                <a:srgbClr val="00B8FF"/>
              </a:solidFill>
              <a:ln w="28575" cap="flat" cmpd="sng" algn="ctr">
                <a:solidFill>
                  <a:schemeClr val="accent2">
                    <a:lumMod val="75000"/>
                  </a:schemeClr>
                </a:solidFill>
                <a:prstDash val="solid"/>
                <a:round/>
                <a:headEnd type="none" w="med" len="med"/>
                <a:tailEnd type="triangle" w="lg" len="lg"/>
              </a:ln>
              <a:effectLst/>
            </p:spPr>
          </p:cxnSp>
          <p:cxnSp>
            <p:nvCxnSpPr>
              <p:cNvPr id="273" name="Straight Arrow Connector 272">
                <a:extLst>
                  <a:ext uri="{FF2B5EF4-FFF2-40B4-BE49-F238E27FC236}">
                    <a16:creationId xmlns:a16="http://schemas.microsoft.com/office/drawing/2014/main" id="{601614ED-4E4D-234F-BB60-B640121F1407}"/>
                  </a:ext>
                </a:extLst>
              </p:cNvPr>
              <p:cNvCxnSpPr>
                <a:cxnSpLocks/>
              </p:cNvCxnSpPr>
              <p:nvPr/>
            </p:nvCxnSpPr>
            <p:spPr bwMode="auto">
              <a:xfrm>
                <a:off x="26560622" y="22677589"/>
                <a:ext cx="0" cy="640119"/>
              </a:xfrm>
              <a:prstGeom prst="straightConnector1">
                <a:avLst/>
              </a:prstGeom>
              <a:solidFill>
                <a:srgbClr val="00B8FF"/>
              </a:solidFill>
              <a:ln w="28575" cap="flat" cmpd="sng" algn="ctr">
                <a:solidFill>
                  <a:schemeClr val="accent2">
                    <a:lumMod val="75000"/>
                  </a:schemeClr>
                </a:solidFill>
                <a:prstDash val="solid"/>
                <a:round/>
                <a:headEnd type="none" w="med" len="med"/>
                <a:tailEnd type="triangle" w="lg" len="lg"/>
              </a:ln>
              <a:effectLst/>
            </p:spPr>
          </p:cxnSp>
          <p:cxnSp>
            <p:nvCxnSpPr>
              <p:cNvPr id="274" name="Straight Arrow Connector 273">
                <a:extLst>
                  <a:ext uri="{FF2B5EF4-FFF2-40B4-BE49-F238E27FC236}">
                    <a16:creationId xmlns:a16="http://schemas.microsoft.com/office/drawing/2014/main" id="{B25EECBA-2896-0245-ADA2-EA6B0AF8E9A5}"/>
                  </a:ext>
                </a:extLst>
              </p:cNvPr>
              <p:cNvCxnSpPr>
                <a:cxnSpLocks/>
              </p:cNvCxnSpPr>
              <p:nvPr/>
            </p:nvCxnSpPr>
            <p:spPr bwMode="auto">
              <a:xfrm>
                <a:off x="25322771" y="22109990"/>
                <a:ext cx="0" cy="533496"/>
              </a:xfrm>
              <a:prstGeom prst="straightConnector1">
                <a:avLst/>
              </a:prstGeom>
              <a:solidFill>
                <a:srgbClr val="00B8FF"/>
              </a:solidFill>
              <a:ln w="28575" cap="flat" cmpd="sng" algn="ctr">
                <a:solidFill>
                  <a:schemeClr val="accent2">
                    <a:lumMod val="75000"/>
                  </a:schemeClr>
                </a:solidFill>
                <a:prstDash val="solid"/>
                <a:round/>
                <a:headEnd type="triangle" w="lg" len="lg"/>
                <a:tailEnd type="none"/>
              </a:ln>
              <a:effectLst/>
            </p:spPr>
          </p:cxnSp>
        </p:grpSp>
        <p:grpSp>
          <p:nvGrpSpPr>
            <p:cNvPr id="1066" name="Group 1065">
              <a:extLst>
                <a:ext uri="{FF2B5EF4-FFF2-40B4-BE49-F238E27FC236}">
                  <a16:creationId xmlns:a16="http://schemas.microsoft.com/office/drawing/2014/main" id="{0A076E00-2550-8040-8F93-BC7719993968}"/>
                </a:ext>
              </a:extLst>
            </p:cNvPr>
            <p:cNvGrpSpPr/>
            <p:nvPr/>
          </p:nvGrpSpPr>
          <p:grpSpPr>
            <a:xfrm>
              <a:off x="20400093" y="20194245"/>
              <a:ext cx="2943039" cy="1801606"/>
              <a:chOff x="20937363" y="20329175"/>
              <a:chExt cx="2943039" cy="1801606"/>
            </a:xfrm>
          </p:grpSpPr>
          <p:sp>
            <p:nvSpPr>
              <p:cNvPr id="311" name="AutoShape 15">
                <a:extLst>
                  <a:ext uri="{FF2B5EF4-FFF2-40B4-BE49-F238E27FC236}">
                    <a16:creationId xmlns:a16="http://schemas.microsoft.com/office/drawing/2014/main" id="{E561429A-4A93-3A4F-ADE1-C0A34E2C7170}"/>
                  </a:ext>
                </a:extLst>
              </p:cNvPr>
              <p:cNvSpPr>
                <a:spLocks noChangeArrowheads="1"/>
              </p:cNvSpPr>
              <p:nvPr/>
            </p:nvSpPr>
            <p:spPr bwMode="auto">
              <a:xfrm>
                <a:off x="20937363" y="20329175"/>
                <a:ext cx="2943039" cy="1801606"/>
              </a:xfrm>
              <a:prstGeom prst="roundRect">
                <a:avLst>
                  <a:gd name="adj" fmla="val 16667"/>
                </a:avLst>
              </a:prstGeom>
              <a:solidFill>
                <a:srgbClr val="FFFF99">
                  <a:alpha val="81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b="1" dirty="0">
                    <a:solidFill>
                      <a:schemeClr val="tx1"/>
                    </a:solidFill>
                    <a:latin typeface="Bookman Old Style" pitchFamily="18" charset="0"/>
                    <a:ea typeface="宋体" pitchFamily="2" charset="-122"/>
                    <a:cs typeface="Arial" pitchFamily="34" charset="0"/>
                  </a:rPr>
                  <a:t>Service for GPM Precipitation in 2001</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
            <p:nvSpPr>
              <p:cNvPr id="312" name="AutoShape 24">
                <a:extLst>
                  <a:ext uri="{FF2B5EF4-FFF2-40B4-BE49-F238E27FC236}">
                    <a16:creationId xmlns:a16="http://schemas.microsoft.com/office/drawing/2014/main" id="{A0E8F71A-A31D-6749-8330-2E8AB05936F9}"/>
                  </a:ext>
                </a:extLst>
              </p:cNvPr>
              <p:cNvSpPr>
                <a:spLocks noChangeArrowheads="1"/>
              </p:cNvSpPr>
              <p:nvPr/>
            </p:nvSpPr>
            <p:spPr bwMode="auto">
              <a:xfrm>
                <a:off x="21346510" y="21215164"/>
                <a:ext cx="2163012" cy="753465"/>
              </a:xfrm>
              <a:prstGeom prst="roundRect">
                <a:avLst>
                  <a:gd name="adj" fmla="val 16667"/>
                </a:avLst>
              </a:prstGeom>
              <a:solidFill>
                <a:srgbClr val="EB4DFF">
                  <a:alpha val="48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altLang="zh-CN" b="1" dirty="0">
                    <a:solidFill>
                      <a:schemeClr val="tx1"/>
                    </a:solidFill>
                    <a:latin typeface="Bookman Old Style" pitchFamily="18" charset="0"/>
                    <a:ea typeface="宋体" pitchFamily="2" charset="-122"/>
                    <a:cs typeface="Arial" pitchFamily="34" charset="0"/>
                  </a:rPr>
                  <a:t> </a:t>
                </a:r>
                <a:r>
                  <a:rPr lang="en-US" altLang="zh-CN" b="1" dirty="0">
                    <a:latin typeface="Bookman Old Style" pitchFamily="18" charset="0"/>
                    <a:ea typeface="宋体" pitchFamily="2" charset="-122"/>
                    <a:cs typeface="Arial" pitchFamily="34" charset="0"/>
                  </a:rPr>
                  <a:t>GPM 2001 Mosaic Dataset</a:t>
                </a:r>
                <a:r>
                  <a:rPr kumimoji="0" lang="en-US" altLang="zh-CN" b="1" i="0" u="none" strike="noStrike" cap="none" normalizeH="0" baseline="0" dirty="0">
                    <a:ln>
                      <a:noFill/>
                    </a:ln>
                    <a:effectLst/>
                    <a:latin typeface="Bookman Old Style" pitchFamily="18" charset="0"/>
                    <a:ea typeface="宋体" pitchFamily="2" charset="-122"/>
                    <a:cs typeface="Arial" pitchFamily="34" charset="0"/>
                  </a:rPr>
                  <a:t> </a:t>
                </a:r>
                <a:endParaRPr kumimoji="0" lang="en-US" b="0" i="0" u="none" strike="noStrike" cap="none" normalizeH="0" baseline="0" dirty="0">
                  <a:ln>
                    <a:noFill/>
                  </a:ln>
                  <a:effectLst/>
                  <a:latin typeface="Arial" pitchFamily="34" charset="0"/>
                  <a:cs typeface="Arial" pitchFamily="34" charset="0"/>
                </a:endParaRPr>
              </a:p>
            </p:txBody>
          </p:sp>
        </p:grpSp>
        <p:grpSp>
          <p:nvGrpSpPr>
            <p:cNvPr id="316" name="Group 315">
              <a:extLst>
                <a:ext uri="{FF2B5EF4-FFF2-40B4-BE49-F238E27FC236}">
                  <a16:creationId xmlns:a16="http://schemas.microsoft.com/office/drawing/2014/main" id="{79F1A03A-8A0A-AB44-8A5E-78DA7B5A558C}"/>
                </a:ext>
              </a:extLst>
            </p:cNvPr>
            <p:cNvGrpSpPr/>
            <p:nvPr/>
          </p:nvGrpSpPr>
          <p:grpSpPr>
            <a:xfrm>
              <a:off x="23875075" y="20181409"/>
              <a:ext cx="2943039" cy="1801606"/>
              <a:chOff x="20937363" y="20329175"/>
              <a:chExt cx="2943039" cy="1801606"/>
            </a:xfrm>
          </p:grpSpPr>
          <p:sp>
            <p:nvSpPr>
              <p:cNvPr id="317" name="AutoShape 15">
                <a:extLst>
                  <a:ext uri="{FF2B5EF4-FFF2-40B4-BE49-F238E27FC236}">
                    <a16:creationId xmlns:a16="http://schemas.microsoft.com/office/drawing/2014/main" id="{00165EEA-F0F1-6C44-BFC3-16C531478207}"/>
                  </a:ext>
                </a:extLst>
              </p:cNvPr>
              <p:cNvSpPr>
                <a:spLocks noChangeArrowheads="1"/>
              </p:cNvSpPr>
              <p:nvPr/>
            </p:nvSpPr>
            <p:spPr bwMode="auto">
              <a:xfrm>
                <a:off x="20937363" y="20329175"/>
                <a:ext cx="2943039" cy="1801606"/>
              </a:xfrm>
              <a:prstGeom prst="roundRect">
                <a:avLst>
                  <a:gd name="adj" fmla="val 16667"/>
                </a:avLst>
              </a:prstGeom>
              <a:solidFill>
                <a:srgbClr val="FFFF99">
                  <a:alpha val="81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b="1" dirty="0">
                    <a:solidFill>
                      <a:schemeClr val="tx1"/>
                    </a:solidFill>
                    <a:latin typeface="Bookman Old Style" pitchFamily="18" charset="0"/>
                    <a:ea typeface="宋体" pitchFamily="2" charset="-122"/>
                    <a:cs typeface="Arial" pitchFamily="34" charset="0"/>
                  </a:rPr>
                  <a:t>Service for GPM Precipitation in 2002</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
            <p:nvSpPr>
              <p:cNvPr id="318" name="AutoShape 24">
                <a:extLst>
                  <a:ext uri="{FF2B5EF4-FFF2-40B4-BE49-F238E27FC236}">
                    <a16:creationId xmlns:a16="http://schemas.microsoft.com/office/drawing/2014/main" id="{C0ECA61C-F300-1C4B-8A0F-EF357DD4A8B2}"/>
                  </a:ext>
                </a:extLst>
              </p:cNvPr>
              <p:cNvSpPr>
                <a:spLocks noChangeArrowheads="1"/>
              </p:cNvSpPr>
              <p:nvPr/>
            </p:nvSpPr>
            <p:spPr bwMode="auto">
              <a:xfrm>
                <a:off x="21346510" y="21215164"/>
                <a:ext cx="2163012" cy="753465"/>
              </a:xfrm>
              <a:prstGeom prst="roundRect">
                <a:avLst>
                  <a:gd name="adj" fmla="val 16667"/>
                </a:avLst>
              </a:prstGeom>
              <a:solidFill>
                <a:srgbClr val="EB4DFF">
                  <a:alpha val="48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altLang="zh-CN" b="1" dirty="0">
                    <a:solidFill>
                      <a:schemeClr val="tx1"/>
                    </a:solidFill>
                    <a:latin typeface="Bookman Old Style" pitchFamily="18" charset="0"/>
                    <a:ea typeface="宋体" pitchFamily="2" charset="-122"/>
                    <a:cs typeface="Arial" pitchFamily="34" charset="0"/>
                  </a:rPr>
                  <a:t> </a:t>
                </a:r>
                <a:r>
                  <a:rPr lang="en-US" altLang="zh-CN" b="1" dirty="0">
                    <a:latin typeface="Bookman Old Style" pitchFamily="18" charset="0"/>
                    <a:ea typeface="宋体" pitchFamily="2" charset="-122"/>
                    <a:cs typeface="Arial" pitchFamily="34" charset="0"/>
                  </a:rPr>
                  <a:t>GPM 2002 Mosaic Dataset</a:t>
                </a:r>
                <a:r>
                  <a:rPr kumimoji="0" lang="en-US" altLang="zh-CN" b="1" i="0" u="none" strike="noStrike" cap="none" normalizeH="0" baseline="0" dirty="0">
                    <a:ln>
                      <a:noFill/>
                    </a:ln>
                    <a:effectLst/>
                    <a:latin typeface="Bookman Old Style" pitchFamily="18" charset="0"/>
                    <a:ea typeface="宋体" pitchFamily="2" charset="-122"/>
                    <a:cs typeface="Arial" pitchFamily="34" charset="0"/>
                  </a:rPr>
                  <a:t> </a:t>
                </a:r>
                <a:endParaRPr kumimoji="0" lang="en-US" b="0" i="0" u="none" strike="noStrike" cap="none" normalizeH="0" baseline="0" dirty="0">
                  <a:ln>
                    <a:noFill/>
                  </a:ln>
                  <a:effectLst/>
                  <a:latin typeface="Arial" pitchFamily="34" charset="0"/>
                  <a:cs typeface="Arial" pitchFamily="34" charset="0"/>
                </a:endParaRPr>
              </a:p>
            </p:txBody>
          </p:sp>
        </p:grpSp>
        <p:grpSp>
          <p:nvGrpSpPr>
            <p:cNvPr id="319" name="Group 318">
              <a:extLst>
                <a:ext uri="{FF2B5EF4-FFF2-40B4-BE49-F238E27FC236}">
                  <a16:creationId xmlns:a16="http://schemas.microsoft.com/office/drawing/2014/main" id="{EA4E1086-5767-3A49-B92A-36A68150469A}"/>
                </a:ext>
              </a:extLst>
            </p:cNvPr>
            <p:cNvGrpSpPr/>
            <p:nvPr/>
          </p:nvGrpSpPr>
          <p:grpSpPr>
            <a:xfrm>
              <a:off x="16958524" y="23221333"/>
              <a:ext cx="2943039" cy="1801606"/>
              <a:chOff x="20937363" y="20329175"/>
              <a:chExt cx="2943039" cy="1801606"/>
            </a:xfrm>
          </p:grpSpPr>
          <p:sp>
            <p:nvSpPr>
              <p:cNvPr id="320" name="AutoShape 15">
                <a:extLst>
                  <a:ext uri="{FF2B5EF4-FFF2-40B4-BE49-F238E27FC236}">
                    <a16:creationId xmlns:a16="http://schemas.microsoft.com/office/drawing/2014/main" id="{12C817CE-7D02-2A48-BA78-A87126A860F1}"/>
                  </a:ext>
                </a:extLst>
              </p:cNvPr>
              <p:cNvSpPr>
                <a:spLocks noChangeArrowheads="1"/>
              </p:cNvSpPr>
              <p:nvPr/>
            </p:nvSpPr>
            <p:spPr bwMode="auto">
              <a:xfrm>
                <a:off x="20937363" y="20329175"/>
                <a:ext cx="2943039" cy="1801606"/>
              </a:xfrm>
              <a:prstGeom prst="roundRect">
                <a:avLst>
                  <a:gd name="adj" fmla="val 16667"/>
                </a:avLst>
              </a:prstGeom>
              <a:solidFill>
                <a:srgbClr val="FFFF99">
                  <a:alpha val="81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b="1" dirty="0">
                    <a:solidFill>
                      <a:schemeClr val="tx1"/>
                    </a:solidFill>
                    <a:latin typeface="Bookman Old Style" pitchFamily="18" charset="0"/>
                    <a:ea typeface="宋体" pitchFamily="2" charset="-122"/>
                    <a:cs typeface="Arial" pitchFamily="34" charset="0"/>
                  </a:rPr>
                  <a:t>Service for GPM Precipitation in 2018</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
            <p:nvSpPr>
              <p:cNvPr id="321" name="AutoShape 24">
                <a:extLst>
                  <a:ext uri="{FF2B5EF4-FFF2-40B4-BE49-F238E27FC236}">
                    <a16:creationId xmlns:a16="http://schemas.microsoft.com/office/drawing/2014/main" id="{59E98829-B243-0C4A-9873-E24FEEB4C39E}"/>
                  </a:ext>
                </a:extLst>
              </p:cNvPr>
              <p:cNvSpPr>
                <a:spLocks noChangeArrowheads="1"/>
              </p:cNvSpPr>
              <p:nvPr/>
            </p:nvSpPr>
            <p:spPr bwMode="auto">
              <a:xfrm>
                <a:off x="21346510" y="21215164"/>
                <a:ext cx="2163012" cy="753465"/>
              </a:xfrm>
              <a:prstGeom prst="roundRect">
                <a:avLst>
                  <a:gd name="adj" fmla="val 16667"/>
                </a:avLst>
              </a:prstGeom>
              <a:solidFill>
                <a:srgbClr val="EB4DFF">
                  <a:alpha val="48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altLang="zh-CN" b="1" dirty="0">
                    <a:solidFill>
                      <a:schemeClr val="tx1"/>
                    </a:solidFill>
                    <a:latin typeface="Bookman Old Style" pitchFamily="18" charset="0"/>
                    <a:ea typeface="宋体" pitchFamily="2" charset="-122"/>
                    <a:cs typeface="Arial" pitchFamily="34" charset="0"/>
                  </a:rPr>
                  <a:t> </a:t>
                </a:r>
                <a:r>
                  <a:rPr lang="en-US" altLang="zh-CN" b="1" dirty="0">
                    <a:latin typeface="Bookman Old Style" pitchFamily="18" charset="0"/>
                    <a:ea typeface="宋体" pitchFamily="2" charset="-122"/>
                    <a:cs typeface="Arial" pitchFamily="34" charset="0"/>
                  </a:rPr>
                  <a:t>GPM 2018 Mosaic Dataset</a:t>
                </a:r>
                <a:r>
                  <a:rPr kumimoji="0" lang="en-US" altLang="zh-CN" b="1" i="0" u="none" strike="noStrike" cap="none" normalizeH="0" baseline="0" dirty="0">
                    <a:ln>
                      <a:noFill/>
                    </a:ln>
                    <a:effectLst/>
                    <a:latin typeface="Bookman Old Style" pitchFamily="18" charset="0"/>
                    <a:ea typeface="宋体" pitchFamily="2" charset="-122"/>
                    <a:cs typeface="Arial" pitchFamily="34" charset="0"/>
                  </a:rPr>
                  <a:t> </a:t>
                </a:r>
                <a:endParaRPr kumimoji="0" lang="en-US" b="0" i="0" u="none" strike="noStrike" cap="none" normalizeH="0" baseline="0" dirty="0">
                  <a:ln>
                    <a:noFill/>
                  </a:ln>
                  <a:effectLst/>
                  <a:latin typeface="Arial" pitchFamily="34" charset="0"/>
                  <a:cs typeface="Arial" pitchFamily="34" charset="0"/>
                </a:endParaRPr>
              </a:p>
            </p:txBody>
          </p:sp>
        </p:grpSp>
        <p:grpSp>
          <p:nvGrpSpPr>
            <p:cNvPr id="322" name="Group 321">
              <a:extLst>
                <a:ext uri="{FF2B5EF4-FFF2-40B4-BE49-F238E27FC236}">
                  <a16:creationId xmlns:a16="http://schemas.microsoft.com/office/drawing/2014/main" id="{1D98E2CD-B5F5-E641-B7F4-23BF917DE74D}"/>
                </a:ext>
              </a:extLst>
            </p:cNvPr>
            <p:cNvGrpSpPr/>
            <p:nvPr/>
          </p:nvGrpSpPr>
          <p:grpSpPr>
            <a:xfrm>
              <a:off x="20419226" y="23200473"/>
              <a:ext cx="2943039" cy="1801606"/>
              <a:chOff x="20937363" y="20329175"/>
              <a:chExt cx="2943039" cy="1801606"/>
            </a:xfrm>
          </p:grpSpPr>
          <p:sp>
            <p:nvSpPr>
              <p:cNvPr id="323" name="AutoShape 15">
                <a:extLst>
                  <a:ext uri="{FF2B5EF4-FFF2-40B4-BE49-F238E27FC236}">
                    <a16:creationId xmlns:a16="http://schemas.microsoft.com/office/drawing/2014/main" id="{CA76ACFE-99FC-2B4A-BCE6-637ADC63D6C1}"/>
                  </a:ext>
                </a:extLst>
              </p:cNvPr>
              <p:cNvSpPr>
                <a:spLocks noChangeArrowheads="1"/>
              </p:cNvSpPr>
              <p:nvPr/>
            </p:nvSpPr>
            <p:spPr bwMode="auto">
              <a:xfrm>
                <a:off x="20937363" y="20329175"/>
                <a:ext cx="2943039" cy="1801606"/>
              </a:xfrm>
              <a:prstGeom prst="roundRect">
                <a:avLst>
                  <a:gd name="adj" fmla="val 16667"/>
                </a:avLst>
              </a:prstGeom>
              <a:solidFill>
                <a:srgbClr val="FFFF99">
                  <a:alpha val="81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b="1" dirty="0">
                    <a:solidFill>
                      <a:schemeClr val="tx1"/>
                    </a:solidFill>
                    <a:latin typeface="Bookman Old Style" pitchFamily="18" charset="0"/>
                    <a:ea typeface="宋体" pitchFamily="2" charset="-122"/>
                    <a:cs typeface="Arial" pitchFamily="34" charset="0"/>
                  </a:rPr>
                  <a:t>Service for GPM Precipitation in 2019</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
            <p:nvSpPr>
              <p:cNvPr id="324" name="AutoShape 24">
                <a:extLst>
                  <a:ext uri="{FF2B5EF4-FFF2-40B4-BE49-F238E27FC236}">
                    <a16:creationId xmlns:a16="http://schemas.microsoft.com/office/drawing/2014/main" id="{0BEA02D1-CB73-034A-8DF1-5C4DAAA33BC8}"/>
                  </a:ext>
                </a:extLst>
              </p:cNvPr>
              <p:cNvSpPr>
                <a:spLocks noChangeArrowheads="1"/>
              </p:cNvSpPr>
              <p:nvPr/>
            </p:nvSpPr>
            <p:spPr bwMode="auto">
              <a:xfrm>
                <a:off x="21346510" y="21215164"/>
                <a:ext cx="2163012" cy="753465"/>
              </a:xfrm>
              <a:prstGeom prst="roundRect">
                <a:avLst>
                  <a:gd name="adj" fmla="val 16667"/>
                </a:avLst>
              </a:prstGeom>
              <a:solidFill>
                <a:srgbClr val="EB4DFF">
                  <a:alpha val="48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altLang="zh-CN" b="1" dirty="0">
                    <a:solidFill>
                      <a:schemeClr val="tx1"/>
                    </a:solidFill>
                    <a:latin typeface="Bookman Old Style" pitchFamily="18" charset="0"/>
                    <a:ea typeface="宋体" pitchFamily="2" charset="-122"/>
                    <a:cs typeface="Arial" pitchFamily="34" charset="0"/>
                  </a:rPr>
                  <a:t> </a:t>
                </a:r>
                <a:r>
                  <a:rPr lang="en-US" altLang="zh-CN" b="1" dirty="0">
                    <a:latin typeface="Bookman Old Style" pitchFamily="18" charset="0"/>
                    <a:ea typeface="宋体" pitchFamily="2" charset="-122"/>
                    <a:cs typeface="Arial" pitchFamily="34" charset="0"/>
                  </a:rPr>
                  <a:t>GPM 2019 Mosaic Dataset</a:t>
                </a:r>
                <a:r>
                  <a:rPr kumimoji="0" lang="en-US" altLang="zh-CN" b="1" i="0" u="none" strike="noStrike" cap="none" normalizeH="0" baseline="0" dirty="0">
                    <a:ln>
                      <a:noFill/>
                    </a:ln>
                    <a:effectLst/>
                    <a:latin typeface="Bookman Old Style" pitchFamily="18" charset="0"/>
                    <a:ea typeface="宋体" pitchFamily="2" charset="-122"/>
                    <a:cs typeface="Arial" pitchFamily="34" charset="0"/>
                  </a:rPr>
                  <a:t> </a:t>
                </a:r>
                <a:endParaRPr kumimoji="0" lang="en-US" b="0" i="0" u="none" strike="noStrike" cap="none" normalizeH="0" baseline="0" dirty="0">
                  <a:ln>
                    <a:noFill/>
                  </a:ln>
                  <a:effectLst/>
                  <a:latin typeface="Arial" pitchFamily="34" charset="0"/>
                  <a:cs typeface="Arial" pitchFamily="34" charset="0"/>
                </a:endParaRPr>
              </a:p>
            </p:txBody>
          </p:sp>
        </p:grpSp>
        <p:grpSp>
          <p:nvGrpSpPr>
            <p:cNvPr id="325" name="Group 324">
              <a:extLst>
                <a:ext uri="{FF2B5EF4-FFF2-40B4-BE49-F238E27FC236}">
                  <a16:creationId xmlns:a16="http://schemas.microsoft.com/office/drawing/2014/main" id="{1713938A-84F2-374B-B9D8-12FE6DC28D0A}"/>
                </a:ext>
              </a:extLst>
            </p:cNvPr>
            <p:cNvGrpSpPr/>
            <p:nvPr/>
          </p:nvGrpSpPr>
          <p:grpSpPr>
            <a:xfrm>
              <a:off x="23864156" y="23221333"/>
              <a:ext cx="2943039" cy="1801606"/>
              <a:chOff x="20937363" y="20329175"/>
              <a:chExt cx="2943039" cy="1801606"/>
            </a:xfrm>
          </p:grpSpPr>
          <p:sp>
            <p:nvSpPr>
              <p:cNvPr id="326" name="AutoShape 15">
                <a:extLst>
                  <a:ext uri="{FF2B5EF4-FFF2-40B4-BE49-F238E27FC236}">
                    <a16:creationId xmlns:a16="http://schemas.microsoft.com/office/drawing/2014/main" id="{8989ABAC-6BCA-6741-939E-79F07065E0FC}"/>
                  </a:ext>
                </a:extLst>
              </p:cNvPr>
              <p:cNvSpPr>
                <a:spLocks noChangeArrowheads="1"/>
              </p:cNvSpPr>
              <p:nvPr/>
            </p:nvSpPr>
            <p:spPr bwMode="auto">
              <a:xfrm>
                <a:off x="20937363" y="20329175"/>
                <a:ext cx="2943039" cy="1801606"/>
              </a:xfrm>
              <a:prstGeom prst="roundRect">
                <a:avLst>
                  <a:gd name="adj" fmla="val 16667"/>
                </a:avLst>
              </a:prstGeom>
              <a:solidFill>
                <a:srgbClr val="FFFF99">
                  <a:alpha val="81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b="1" dirty="0">
                    <a:solidFill>
                      <a:schemeClr val="tx1"/>
                    </a:solidFill>
                    <a:latin typeface="Bookman Old Style" pitchFamily="18" charset="0"/>
                    <a:ea typeface="宋体" pitchFamily="2" charset="-122"/>
                    <a:cs typeface="Arial" pitchFamily="34" charset="0"/>
                  </a:rPr>
                  <a:t>Service for GPM Precipitation in 2020</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
            <p:nvSpPr>
              <p:cNvPr id="327" name="AutoShape 24">
                <a:extLst>
                  <a:ext uri="{FF2B5EF4-FFF2-40B4-BE49-F238E27FC236}">
                    <a16:creationId xmlns:a16="http://schemas.microsoft.com/office/drawing/2014/main" id="{7D508DB4-AF4E-5B4D-B650-D0C7225B7EAD}"/>
                  </a:ext>
                </a:extLst>
              </p:cNvPr>
              <p:cNvSpPr>
                <a:spLocks noChangeArrowheads="1"/>
              </p:cNvSpPr>
              <p:nvPr/>
            </p:nvSpPr>
            <p:spPr bwMode="auto">
              <a:xfrm>
                <a:off x="21346510" y="21200980"/>
                <a:ext cx="2163012" cy="753465"/>
              </a:xfrm>
              <a:prstGeom prst="roundRect">
                <a:avLst>
                  <a:gd name="adj" fmla="val 16667"/>
                </a:avLst>
              </a:prstGeom>
              <a:solidFill>
                <a:srgbClr val="EB4DFF">
                  <a:alpha val="48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altLang="zh-CN" b="1" dirty="0">
                    <a:solidFill>
                      <a:schemeClr val="tx1"/>
                    </a:solidFill>
                    <a:latin typeface="Bookman Old Style" pitchFamily="18" charset="0"/>
                    <a:ea typeface="宋体" pitchFamily="2" charset="-122"/>
                    <a:cs typeface="Arial" pitchFamily="34" charset="0"/>
                  </a:rPr>
                  <a:t> </a:t>
                </a:r>
                <a:r>
                  <a:rPr lang="en-US" altLang="zh-CN" b="1" dirty="0">
                    <a:latin typeface="Bookman Old Style" pitchFamily="18" charset="0"/>
                    <a:ea typeface="宋体" pitchFamily="2" charset="-122"/>
                    <a:cs typeface="Arial" pitchFamily="34" charset="0"/>
                  </a:rPr>
                  <a:t>GPM 2020 Mosaic Dataset</a:t>
                </a:r>
                <a:r>
                  <a:rPr kumimoji="0" lang="en-US" altLang="zh-CN" b="1" i="0" u="none" strike="noStrike" cap="none" normalizeH="0" baseline="0" dirty="0">
                    <a:ln>
                      <a:noFill/>
                    </a:ln>
                    <a:effectLst/>
                    <a:latin typeface="Bookman Old Style" pitchFamily="18" charset="0"/>
                    <a:ea typeface="宋体" pitchFamily="2" charset="-122"/>
                    <a:cs typeface="Arial" pitchFamily="34" charset="0"/>
                  </a:rPr>
                  <a:t> </a:t>
                </a:r>
                <a:endParaRPr kumimoji="0" lang="en-US" b="0" i="0" u="none" strike="noStrike" cap="none" normalizeH="0" baseline="0" dirty="0">
                  <a:ln>
                    <a:noFill/>
                  </a:ln>
                  <a:effectLst/>
                  <a:latin typeface="Arial" pitchFamily="34" charset="0"/>
                  <a:cs typeface="Arial" pitchFamily="34" charset="0"/>
                </a:endParaRPr>
              </a:p>
            </p:txBody>
          </p:sp>
        </p:grpSp>
        <p:grpSp>
          <p:nvGrpSpPr>
            <p:cNvPr id="332" name="Group 331">
              <a:extLst>
                <a:ext uri="{FF2B5EF4-FFF2-40B4-BE49-F238E27FC236}">
                  <a16:creationId xmlns:a16="http://schemas.microsoft.com/office/drawing/2014/main" id="{742520E6-076F-914C-B66D-8157369D03FD}"/>
                </a:ext>
              </a:extLst>
            </p:cNvPr>
            <p:cNvGrpSpPr/>
            <p:nvPr/>
          </p:nvGrpSpPr>
          <p:grpSpPr>
            <a:xfrm>
              <a:off x="16976744" y="26289856"/>
              <a:ext cx="2943039" cy="1801606"/>
              <a:chOff x="20937363" y="20329175"/>
              <a:chExt cx="2943039" cy="1801606"/>
            </a:xfrm>
          </p:grpSpPr>
          <p:sp>
            <p:nvSpPr>
              <p:cNvPr id="333" name="AutoShape 15">
                <a:extLst>
                  <a:ext uri="{FF2B5EF4-FFF2-40B4-BE49-F238E27FC236}">
                    <a16:creationId xmlns:a16="http://schemas.microsoft.com/office/drawing/2014/main" id="{7219C762-1CE6-5D46-839D-702B05FE24E4}"/>
                  </a:ext>
                </a:extLst>
              </p:cNvPr>
              <p:cNvSpPr>
                <a:spLocks noChangeArrowheads="1"/>
              </p:cNvSpPr>
              <p:nvPr/>
            </p:nvSpPr>
            <p:spPr bwMode="auto">
              <a:xfrm>
                <a:off x="20937363" y="20329175"/>
                <a:ext cx="2943039" cy="1801606"/>
              </a:xfrm>
              <a:prstGeom prst="roundRect">
                <a:avLst>
                  <a:gd name="adj" fmla="val 16667"/>
                </a:avLst>
              </a:prstGeom>
              <a:solidFill>
                <a:srgbClr val="FFFF99">
                  <a:alpha val="81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b="1" dirty="0">
                    <a:solidFill>
                      <a:schemeClr val="tx1"/>
                    </a:solidFill>
                    <a:latin typeface="Bookman Old Style" pitchFamily="18" charset="0"/>
                    <a:ea typeface="宋体" pitchFamily="2" charset="-122"/>
                    <a:cs typeface="Arial" pitchFamily="34" charset="0"/>
                  </a:rPr>
                  <a:t>Service for MERRA2 Ice Covered Fraction</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
            <p:nvSpPr>
              <p:cNvPr id="334" name="AutoShape 24">
                <a:extLst>
                  <a:ext uri="{FF2B5EF4-FFF2-40B4-BE49-F238E27FC236}">
                    <a16:creationId xmlns:a16="http://schemas.microsoft.com/office/drawing/2014/main" id="{F213FA2B-4B54-4E44-B50D-5E98BF0BB774}"/>
                  </a:ext>
                </a:extLst>
              </p:cNvPr>
              <p:cNvSpPr>
                <a:spLocks noChangeArrowheads="1"/>
              </p:cNvSpPr>
              <p:nvPr/>
            </p:nvSpPr>
            <p:spPr bwMode="auto">
              <a:xfrm>
                <a:off x="21346510" y="21215164"/>
                <a:ext cx="2163012" cy="753465"/>
              </a:xfrm>
              <a:prstGeom prst="roundRect">
                <a:avLst>
                  <a:gd name="adj" fmla="val 16667"/>
                </a:avLst>
              </a:prstGeom>
              <a:solidFill>
                <a:srgbClr val="EB4DFF">
                  <a:alpha val="48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altLang="zh-CN" b="1" dirty="0">
                    <a:solidFill>
                      <a:schemeClr val="tx1"/>
                    </a:solidFill>
                    <a:latin typeface="Bookman Old Style" pitchFamily="18" charset="0"/>
                    <a:ea typeface="宋体" pitchFamily="2" charset="-122"/>
                    <a:cs typeface="Arial" pitchFamily="34" charset="0"/>
                  </a:rPr>
                  <a:t> </a:t>
                </a:r>
                <a:r>
                  <a:rPr lang="en-US" altLang="zh-CN" b="1" dirty="0">
                    <a:latin typeface="Bookman Old Style" pitchFamily="18" charset="0"/>
                    <a:ea typeface="宋体" pitchFamily="2" charset="-122"/>
                    <a:cs typeface="Arial" pitchFamily="34" charset="0"/>
                  </a:rPr>
                  <a:t>Iced Covered Mosaic Dataset</a:t>
                </a:r>
                <a:r>
                  <a:rPr kumimoji="0" lang="en-US" altLang="zh-CN" b="1" i="0" u="none" strike="noStrike" cap="none" normalizeH="0" baseline="0" dirty="0">
                    <a:ln>
                      <a:noFill/>
                    </a:ln>
                    <a:effectLst/>
                    <a:latin typeface="Bookman Old Style" pitchFamily="18" charset="0"/>
                    <a:ea typeface="宋体" pitchFamily="2" charset="-122"/>
                    <a:cs typeface="Arial" pitchFamily="34" charset="0"/>
                  </a:rPr>
                  <a:t> </a:t>
                </a:r>
                <a:endParaRPr kumimoji="0" lang="en-US" b="0" i="0" u="none" strike="noStrike" cap="none" normalizeH="0" baseline="0" dirty="0">
                  <a:ln>
                    <a:noFill/>
                  </a:ln>
                  <a:effectLst/>
                  <a:latin typeface="Arial" pitchFamily="34" charset="0"/>
                  <a:cs typeface="Arial" pitchFamily="34" charset="0"/>
                </a:endParaRPr>
              </a:p>
            </p:txBody>
          </p:sp>
        </p:grpSp>
        <p:grpSp>
          <p:nvGrpSpPr>
            <p:cNvPr id="335" name="Group 334">
              <a:extLst>
                <a:ext uri="{FF2B5EF4-FFF2-40B4-BE49-F238E27FC236}">
                  <a16:creationId xmlns:a16="http://schemas.microsoft.com/office/drawing/2014/main" id="{BAC1929C-6929-4F4D-B18F-C17C93BEF687}"/>
                </a:ext>
              </a:extLst>
            </p:cNvPr>
            <p:cNvGrpSpPr/>
            <p:nvPr/>
          </p:nvGrpSpPr>
          <p:grpSpPr>
            <a:xfrm>
              <a:off x="20442970" y="26278774"/>
              <a:ext cx="2943039" cy="1801606"/>
              <a:chOff x="20937363" y="20329175"/>
              <a:chExt cx="2943039" cy="1801606"/>
            </a:xfrm>
          </p:grpSpPr>
          <p:sp>
            <p:nvSpPr>
              <p:cNvPr id="336" name="AutoShape 15">
                <a:extLst>
                  <a:ext uri="{FF2B5EF4-FFF2-40B4-BE49-F238E27FC236}">
                    <a16:creationId xmlns:a16="http://schemas.microsoft.com/office/drawing/2014/main" id="{7823F90E-7F04-7B4C-9721-DD1E24C1AD96}"/>
                  </a:ext>
                </a:extLst>
              </p:cNvPr>
              <p:cNvSpPr>
                <a:spLocks noChangeArrowheads="1"/>
              </p:cNvSpPr>
              <p:nvPr/>
            </p:nvSpPr>
            <p:spPr bwMode="auto">
              <a:xfrm>
                <a:off x="20937363" y="20329175"/>
                <a:ext cx="2943039" cy="1801606"/>
              </a:xfrm>
              <a:prstGeom prst="roundRect">
                <a:avLst>
                  <a:gd name="adj" fmla="val 16667"/>
                </a:avLst>
              </a:prstGeom>
              <a:solidFill>
                <a:srgbClr val="FFFF99">
                  <a:alpha val="81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b="1" dirty="0">
                    <a:solidFill>
                      <a:schemeClr val="tx1"/>
                    </a:solidFill>
                    <a:latin typeface="Bookman Old Style" pitchFamily="18" charset="0"/>
                    <a:ea typeface="宋体" pitchFamily="2" charset="-122"/>
                    <a:cs typeface="Arial" pitchFamily="34" charset="0"/>
                  </a:rPr>
                  <a:t>Service for MERRA2 Surface Pressure</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
            <p:nvSpPr>
              <p:cNvPr id="337" name="AutoShape 24">
                <a:extLst>
                  <a:ext uri="{FF2B5EF4-FFF2-40B4-BE49-F238E27FC236}">
                    <a16:creationId xmlns:a16="http://schemas.microsoft.com/office/drawing/2014/main" id="{F721D1E6-7CAD-A041-A659-9F0E9D38AC7C}"/>
                  </a:ext>
                </a:extLst>
              </p:cNvPr>
              <p:cNvSpPr>
                <a:spLocks noChangeArrowheads="1"/>
              </p:cNvSpPr>
              <p:nvPr/>
            </p:nvSpPr>
            <p:spPr bwMode="auto">
              <a:xfrm>
                <a:off x="21346510" y="21215164"/>
                <a:ext cx="2163012" cy="753465"/>
              </a:xfrm>
              <a:prstGeom prst="roundRect">
                <a:avLst>
                  <a:gd name="adj" fmla="val 16667"/>
                </a:avLst>
              </a:prstGeom>
              <a:solidFill>
                <a:srgbClr val="EB4DFF">
                  <a:alpha val="48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altLang="zh-CN" b="1" dirty="0">
                    <a:solidFill>
                      <a:schemeClr val="tx1"/>
                    </a:solidFill>
                    <a:latin typeface="Bookman Old Style" pitchFamily="18" charset="0"/>
                    <a:ea typeface="宋体" pitchFamily="2" charset="-122"/>
                    <a:cs typeface="Arial" pitchFamily="34" charset="0"/>
                  </a:rPr>
                  <a:t> </a:t>
                </a:r>
                <a:r>
                  <a:rPr lang="en-US" altLang="zh-CN" b="1" dirty="0">
                    <a:latin typeface="Bookman Old Style" pitchFamily="18" charset="0"/>
                    <a:ea typeface="宋体" pitchFamily="2" charset="-122"/>
                    <a:cs typeface="Arial" pitchFamily="34" charset="0"/>
                  </a:rPr>
                  <a:t>Surface Pressure Mosaic Dataset</a:t>
                </a:r>
                <a:r>
                  <a:rPr kumimoji="0" lang="en-US" altLang="zh-CN" b="1" i="0" u="none" strike="noStrike" cap="none" normalizeH="0" baseline="0" dirty="0">
                    <a:ln>
                      <a:noFill/>
                    </a:ln>
                    <a:effectLst/>
                    <a:latin typeface="Bookman Old Style" pitchFamily="18" charset="0"/>
                    <a:ea typeface="宋体" pitchFamily="2" charset="-122"/>
                    <a:cs typeface="Arial" pitchFamily="34" charset="0"/>
                  </a:rPr>
                  <a:t> </a:t>
                </a:r>
                <a:endParaRPr kumimoji="0" lang="en-US" b="0" i="0" u="none" strike="noStrike" cap="none" normalizeH="0" baseline="0" dirty="0">
                  <a:ln>
                    <a:noFill/>
                  </a:ln>
                  <a:effectLst/>
                  <a:latin typeface="Arial" pitchFamily="34" charset="0"/>
                  <a:cs typeface="Arial" pitchFamily="34" charset="0"/>
                </a:endParaRPr>
              </a:p>
            </p:txBody>
          </p:sp>
        </p:grpSp>
        <p:grpSp>
          <p:nvGrpSpPr>
            <p:cNvPr id="338" name="Group 337">
              <a:extLst>
                <a:ext uri="{FF2B5EF4-FFF2-40B4-BE49-F238E27FC236}">
                  <a16:creationId xmlns:a16="http://schemas.microsoft.com/office/drawing/2014/main" id="{7253BD25-A30B-6942-83E1-E4F209243E89}"/>
                </a:ext>
              </a:extLst>
            </p:cNvPr>
            <p:cNvGrpSpPr/>
            <p:nvPr/>
          </p:nvGrpSpPr>
          <p:grpSpPr>
            <a:xfrm>
              <a:off x="23858209" y="26321043"/>
              <a:ext cx="2943039" cy="1801606"/>
              <a:chOff x="20937363" y="20329175"/>
              <a:chExt cx="2943039" cy="1801606"/>
            </a:xfrm>
          </p:grpSpPr>
          <p:sp>
            <p:nvSpPr>
              <p:cNvPr id="339" name="AutoShape 15">
                <a:extLst>
                  <a:ext uri="{FF2B5EF4-FFF2-40B4-BE49-F238E27FC236}">
                    <a16:creationId xmlns:a16="http://schemas.microsoft.com/office/drawing/2014/main" id="{9F1A4C0A-CA0F-EE4D-82E8-BE21FB8FC929}"/>
                  </a:ext>
                </a:extLst>
              </p:cNvPr>
              <p:cNvSpPr>
                <a:spLocks noChangeArrowheads="1"/>
              </p:cNvSpPr>
              <p:nvPr/>
            </p:nvSpPr>
            <p:spPr bwMode="auto">
              <a:xfrm>
                <a:off x="20937363" y="20329175"/>
                <a:ext cx="2943039" cy="1801606"/>
              </a:xfrm>
              <a:prstGeom prst="roundRect">
                <a:avLst>
                  <a:gd name="adj" fmla="val 16667"/>
                </a:avLst>
              </a:prstGeom>
              <a:solidFill>
                <a:srgbClr val="FFFF99">
                  <a:alpha val="81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b="1" dirty="0">
                    <a:solidFill>
                      <a:schemeClr val="tx1"/>
                    </a:solidFill>
                    <a:latin typeface="Bookman Old Style" pitchFamily="18" charset="0"/>
                    <a:ea typeface="宋体" pitchFamily="2" charset="-122"/>
                    <a:cs typeface="Arial" pitchFamily="34" charset="0"/>
                  </a:rPr>
                  <a:t>Service for MERRA2 Air Density</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
            <p:nvSpPr>
              <p:cNvPr id="340" name="AutoShape 24">
                <a:extLst>
                  <a:ext uri="{FF2B5EF4-FFF2-40B4-BE49-F238E27FC236}">
                    <a16:creationId xmlns:a16="http://schemas.microsoft.com/office/drawing/2014/main" id="{550FE9CE-283C-2D40-AD0C-E48CCC2AC66E}"/>
                  </a:ext>
                </a:extLst>
              </p:cNvPr>
              <p:cNvSpPr>
                <a:spLocks noChangeArrowheads="1"/>
              </p:cNvSpPr>
              <p:nvPr/>
            </p:nvSpPr>
            <p:spPr bwMode="auto">
              <a:xfrm>
                <a:off x="21346510" y="21215164"/>
                <a:ext cx="2163012" cy="753465"/>
              </a:xfrm>
              <a:prstGeom prst="roundRect">
                <a:avLst>
                  <a:gd name="adj" fmla="val 16667"/>
                </a:avLst>
              </a:prstGeom>
              <a:solidFill>
                <a:srgbClr val="EB4DFF">
                  <a:alpha val="48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altLang="zh-CN" b="1" dirty="0">
                    <a:solidFill>
                      <a:schemeClr val="tx1"/>
                    </a:solidFill>
                    <a:latin typeface="Bookman Old Style" pitchFamily="18" charset="0"/>
                    <a:ea typeface="宋体" pitchFamily="2" charset="-122"/>
                    <a:cs typeface="Arial" pitchFamily="34" charset="0"/>
                  </a:rPr>
                  <a:t> </a:t>
                </a:r>
                <a:r>
                  <a:rPr lang="en-US" altLang="zh-CN" b="1" dirty="0">
                    <a:latin typeface="Bookman Old Style" pitchFamily="18" charset="0"/>
                    <a:ea typeface="宋体" pitchFamily="2" charset="-122"/>
                    <a:cs typeface="Arial" pitchFamily="34" charset="0"/>
                  </a:rPr>
                  <a:t>Air Density  Mosaic Dataset</a:t>
                </a:r>
                <a:r>
                  <a:rPr kumimoji="0" lang="en-US" altLang="zh-CN" b="1" i="0" u="none" strike="noStrike" cap="none" normalizeH="0" baseline="0" dirty="0">
                    <a:ln>
                      <a:noFill/>
                    </a:ln>
                    <a:effectLst/>
                    <a:latin typeface="Bookman Old Style" pitchFamily="18" charset="0"/>
                    <a:ea typeface="宋体" pitchFamily="2" charset="-122"/>
                    <a:cs typeface="Arial" pitchFamily="34" charset="0"/>
                  </a:rPr>
                  <a:t> </a:t>
                </a:r>
                <a:endParaRPr kumimoji="0" lang="en-US" b="0" i="0" u="none" strike="noStrike" cap="none" normalizeH="0" baseline="0" dirty="0">
                  <a:ln>
                    <a:noFill/>
                  </a:ln>
                  <a:effectLst/>
                  <a:latin typeface="Arial" pitchFamily="34" charset="0"/>
                  <a:cs typeface="Arial" pitchFamily="34" charset="0"/>
                </a:endParaRPr>
              </a:p>
            </p:txBody>
          </p:sp>
        </p:grpSp>
        <p:grpSp>
          <p:nvGrpSpPr>
            <p:cNvPr id="341" name="Group 340">
              <a:extLst>
                <a:ext uri="{FF2B5EF4-FFF2-40B4-BE49-F238E27FC236}">
                  <a16:creationId xmlns:a16="http://schemas.microsoft.com/office/drawing/2014/main" id="{C96459DC-B2AB-1143-87F2-4C5850DA9E7F}"/>
                </a:ext>
              </a:extLst>
            </p:cNvPr>
            <p:cNvGrpSpPr/>
            <p:nvPr/>
          </p:nvGrpSpPr>
          <p:grpSpPr>
            <a:xfrm>
              <a:off x="16958523" y="29280882"/>
              <a:ext cx="2943039" cy="1801606"/>
              <a:chOff x="20937363" y="20329175"/>
              <a:chExt cx="2943039" cy="1801606"/>
            </a:xfrm>
          </p:grpSpPr>
          <p:sp>
            <p:nvSpPr>
              <p:cNvPr id="342" name="AutoShape 15">
                <a:extLst>
                  <a:ext uri="{FF2B5EF4-FFF2-40B4-BE49-F238E27FC236}">
                    <a16:creationId xmlns:a16="http://schemas.microsoft.com/office/drawing/2014/main" id="{AB17AB28-0670-0B45-AA15-76C40C0F2D02}"/>
                  </a:ext>
                </a:extLst>
              </p:cNvPr>
              <p:cNvSpPr>
                <a:spLocks noChangeArrowheads="1"/>
              </p:cNvSpPr>
              <p:nvPr/>
            </p:nvSpPr>
            <p:spPr bwMode="auto">
              <a:xfrm>
                <a:off x="20937363" y="20329175"/>
                <a:ext cx="2943039" cy="1801606"/>
              </a:xfrm>
              <a:prstGeom prst="roundRect">
                <a:avLst>
                  <a:gd name="adj" fmla="val 16667"/>
                </a:avLst>
              </a:prstGeom>
              <a:solidFill>
                <a:srgbClr val="FFFF99">
                  <a:alpha val="81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b="1" dirty="0">
                    <a:solidFill>
                      <a:schemeClr val="tx1"/>
                    </a:solidFill>
                    <a:latin typeface="Bookman Old Style" pitchFamily="18" charset="0"/>
                    <a:ea typeface="宋体" pitchFamily="2" charset="-122"/>
                    <a:cs typeface="Arial" pitchFamily="34" charset="0"/>
                  </a:rPr>
                  <a:t>Service for MERRA2 Surface Roughness</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
            <p:nvSpPr>
              <p:cNvPr id="343" name="AutoShape 24">
                <a:extLst>
                  <a:ext uri="{FF2B5EF4-FFF2-40B4-BE49-F238E27FC236}">
                    <a16:creationId xmlns:a16="http://schemas.microsoft.com/office/drawing/2014/main" id="{BA56D29C-1465-0C42-9686-F1493DE3FCAF}"/>
                  </a:ext>
                </a:extLst>
              </p:cNvPr>
              <p:cNvSpPr>
                <a:spLocks noChangeArrowheads="1"/>
              </p:cNvSpPr>
              <p:nvPr/>
            </p:nvSpPr>
            <p:spPr bwMode="auto">
              <a:xfrm>
                <a:off x="21346510" y="21215164"/>
                <a:ext cx="2163012" cy="753465"/>
              </a:xfrm>
              <a:prstGeom prst="roundRect">
                <a:avLst>
                  <a:gd name="adj" fmla="val 16667"/>
                </a:avLst>
              </a:prstGeom>
              <a:solidFill>
                <a:srgbClr val="EB4DFF">
                  <a:alpha val="48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altLang="zh-CN" b="1" dirty="0">
                    <a:solidFill>
                      <a:schemeClr val="tx1"/>
                    </a:solidFill>
                    <a:latin typeface="Bookman Old Style" pitchFamily="18" charset="0"/>
                    <a:ea typeface="宋体" pitchFamily="2" charset="-122"/>
                    <a:cs typeface="Arial" pitchFamily="34" charset="0"/>
                  </a:rPr>
                  <a:t> </a:t>
                </a:r>
                <a:r>
                  <a:rPr lang="en-US" altLang="zh-CN" b="1" dirty="0">
                    <a:latin typeface="Bookman Old Style" pitchFamily="18" charset="0"/>
                    <a:ea typeface="宋体" pitchFamily="2" charset="-122"/>
                    <a:cs typeface="Arial" pitchFamily="34" charset="0"/>
                  </a:rPr>
                  <a:t>Surface Roughness Mosaic Dataset</a:t>
                </a:r>
                <a:r>
                  <a:rPr kumimoji="0" lang="en-US" altLang="zh-CN" b="1" i="0" u="none" strike="noStrike" cap="none" normalizeH="0" baseline="0" dirty="0">
                    <a:ln>
                      <a:noFill/>
                    </a:ln>
                    <a:effectLst/>
                    <a:latin typeface="Bookman Old Style" pitchFamily="18" charset="0"/>
                    <a:ea typeface="宋体" pitchFamily="2" charset="-122"/>
                    <a:cs typeface="Arial" pitchFamily="34" charset="0"/>
                  </a:rPr>
                  <a:t> </a:t>
                </a:r>
                <a:endParaRPr kumimoji="0" lang="en-US" b="0" i="0" u="none" strike="noStrike" cap="none" normalizeH="0" baseline="0" dirty="0">
                  <a:ln>
                    <a:noFill/>
                  </a:ln>
                  <a:effectLst/>
                  <a:latin typeface="Arial" pitchFamily="34" charset="0"/>
                  <a:cs typeface="Arial" pitchFamily="34" charset="0"/>
                </a:endParaRPr>
              </a:p>
            </p:txBody>
          </p:sp>
        </p:grpSp>
        <p:grpSp>
          <p:nvGrpSpPr>
            <p:cNvPr id="344" name="Group 343">
              <a:extLst>
                <a:ext uri="{FF2B5EF4-FFF2-40B4-BE49-F238E27FC236}">
                  <a16:creationId xmlns:a16="http://schemas.microsoft.com/office/drawing/2014/main" id="{C340A77B-F0F7-BA4F-9087-823774DD1598}"/>
                </a:ext>
              </a:extLst>
            </p:cNvPr>
            <p:cNvGrpSpPr/>
            <p:nvPr/>
          </p:nvGrpSpPr>
          <p:grpSpPr>
            <a:xfrm>
              <a:off x="20400092" y="29266068"/>
              <a:ext cx="2943039" cy="1801606"/>
              <a:chOff x="20937363" y="20329175"/>
              <a:chExt cx="2943039" cy="1801606"/>
            </a:xfrm>
          </p:grpSpPr>
          <p:sp>
            <p:nvSpPr>
              <p:cNvPr id="345" name="AutoShape 15">
                <a:extLst>
                  <a:ext uri="{FF2B5EF4-FFF2-40B4-BE49-F238E27FC236}">
                    <a16:creationId xmlns:a16="http://schemas.microsoft.com/office/drawing/2014/main" id="{8BE1C959-DDDF-9F4A-9AFA-27AA3CD0AE51}"/>
                  </a:ext>
                </a:extLst>
              </p:cNvPr>
              <p:cNvSpPr>
                <a:spLocks noChangeArrowheads="1"/>
              </p:cNvSpPr>
              <p:nvPr/>
            </p:nvSpPr>
            <p:spPr bwMode="auto">
              <a:xfrm>
                <a:off x="20937363" y="20329175"/>
                <a:ext cx="2943039" cy="1801606"/>
              </a:xfrm>
              <a:prstGeom prst="roundRect">
                <a:avLst>
                  <a:gd name="adj" fmla="val 16667"/>
                </a:avLst>
              </a:prstGeom>
              <a:solidFill>
                <a:srgbClr val="FFFF99">
                  <a:alpha val="81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b="1" dirty="0">
                    <a:solidFill>
                      <a:schemeClr val="tx1"/>
                    </a:solidFill>
                    <a:latin typeface="Bookman Old Style" pitchFamily="18" charset="0"/>
                    <a:ea typeface="宋体" pitchFamily="2" charset="-122"/>
                    <a:cs typeface="Arial" pitchFamily="34" charset="0"/>
                  </a:rPr>
                  <a:t>Service for MERRA2 Surface Soil Wetness</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
            <p:nvSpPr>
              <p:cNvPr id="346" name="AutoShape 24">
                <a:extLst>
                  <a:ext uri="{FF2B5EF4-FFF2-40B4-BE49-F238E27FC236}">
                    <a16:creationId xmlns:a16="http://schemas.microsoft.com/office/drawing/2014/main" id="{B5571208-0CB5-7D4A-B028-5C8B4C9F20CC}"/>
                  </a:ext>
                </a:extLst>
              </p:cNvPr>
              <p:cNvSpPr>
                <a:spLocks noChangeArrowheads="1"/>
              </p:cNvSpPr>
              <p:nvPr/>
            </p:nvSpPr>
            <p:spPr bwMode="auto">
              <a:xfrm>
                <a:off x="21346510" y="21215164"/>
                <a:ext cx="2163012" cy="753465"/>
              </a:xfrm>
              <a:prstGeom prst="roundRect">
                <a:avLst>
                  <a:gd name="adj" fmla="val 16667"/>
                </a:avLst>
              </a:prstGeom>
              <a:solidFill>
                <a:srgbClr val="EB4DFF">
                  <a:alpha val="48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altLang="zh-CN" b="1" dirty="0">
                    <a:solidFill>
                      <a:schemeClr val="tx1"/>
                    </a:solidFill>
                    <a:latin typeface="Bookman Old Style" pitchFamily="18" charset="0"/>
                    <a:ea typeface="宋体" pitchFamily="2" charset="-122"/>
                    <a:cs typeface="Arial" pitchFamily="34" charset="0"/>
                  </a:rPr>
                  <a:t> </a:t>
                </a:r>
                <a:r>
                  <a:rPr lang="en-US" altLang="zh-CN" b="1" dirty="0">
                    <a:latin typeface="Bookman Old Style" pitchFamily="18" charset="0"/>
                    <a:ea typeface="宋体" pitchFamily="2" charset="-122"/>
                    <a:cs typeface="Arial" pitchFamily="34" charset="0"/>
                  </a:rPr>
                  <a:t>Soil Wetness Mosaic Dataset</a:t>
                </a:r>
                <a:r>
                  <a:rPr kumimoji="0" lang="en-US" altLang="zh-CN" b="1" i="0" u="none" strike="noStrike" cap="none" normalizeH="0" baseline="0" dirty="0">
                    <a:ln>
                      <a:noFill/>
                    </a:ln>
                    <a:effectLst/>
                    <a:latin typeface="Bookman Old Style" pitchFamily="18" charset="0"/>
                    <a:ea typeface="宋体" pitchFamily="2" charset="-122"/>
                    <a:cs typeface="Arial" pitchFamily="34" charset="0"/>
                  </a:rPr>
                  <a:t> </a:t>
                </a:r>
                <a:endParaRPr kumimoji="0" lang="en-US" b="0" i="0" u="none" strike="noStrike" cap="none" normalizeH="0" baseline="0" dirty="0">
                  <a:ln>
                    <a:noFill/>
                  </a:ln>
                  <a:effectLst/>
                  <a:latin typeface="Arial" pitchFamily="34" charset="0"/>
                  <a:cs typeface="Arial" pitchFamily="34" charset="0"/>
                </a:endParaRPr>
              </a:p>
            </p:txBody>
          </p:sp>
        </p:grpSp>
        <p:grpSp>
          <p:nvGrpSpPr>
            <p:cNvPr id="347" name="Group 346">
              <a:extLst>
                <a:ext uri="{FF2B5EF4-FFF2-40B4-BE49-F238E27FC236}">
                  <a16:creationId xmlns:a16="http://schemas.microsoft.com/office/drawing/2014/main" id="{D7100AF3-3D9D-664A-B709-F2A7D4379E51}"/>
                </a:ext>
              </a:extLst>
            </p:cNvPr>
            <p:cNvGrpSpPr/>
            <p:nvPr/>
          </p:nvGrpSpPr>
          <p:grpSpPr>
            <a:xfrm>
              <a:off x="23936329" y="29266068"/>
              <a:ext cx="2943039" cy="1801606"/>
              <a:chOff x="20937363" y="20329175"/>
              <a:chExt cx="2943039" cy="1801606"/>
            </a:xfrm>
          </p:grpSpPr>
          <p:sp>
            <p:nvSpPr>
              <p:cNvPr id="348" name="AutoShape 15">
                <a:extLst>
                  <a:ext uri="{FF2B5EF4-FFF2-40B4-BE49-F238E27FC236}">
                    <a16:creationId xmlns:a16="http://schemas.microsoft.com/office/drawing/2014/main" id="{2B0FA5F7-B0B9-2149-B936-289CB264BC28}"/>
                  </a:ext>
                </a:extLst>
              </p:cNvPr>
              <p:cNvSpPr>
                <a:spLocks noChangeArrowheads="1"/>
              </p:cNvSpPr>
              <p:nvPr/>
            </p:nvSpPr>
            <p:spPr bwMode="auto">
              <a:xfrm>
                <a:off x="20937363" y="20329175"/>
                <a:ext cx="2943039" cy="1801606"/>
              </a:xfrm>
              <a:prstGeom prst="roundRect">
                <a:avLst>
                  <a:gd name="adj" fmla="val 16667"/>
                </a:avLst>
              </a:prstGeom>
              <a:solidFill>
                <a:srgbClr val="FFFF99">
                  <a:alpha val="81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b="1" dirty="0">
                    <a:solidFill>
                      <a:schemeClr val="tx1"/>
                    </a:solidFill>
                    <a:latin typeface="Bookman Old Style" pitchFamily="18" charset="0"/>
                    <a:ea typeface="宋体" pitchFamily="2" charset="-122"/>
                    <a:cs typeface="Arial" pitchFamily="34" charset="0"/>
                  </a:rPr>
                  <a:t>Service for MERRA2 Soil Temperature</a:t>
                </a:r>
                <a:endParaRPr kumimoji="0" lang="en-US" b="0" i="0" u="none" strike="noStrike" cap="none" normalizeH="0" baseline="0" dirty="0">
                  <a:ln>
                    <a:noFill/>
                  </a:ln>
                  <a:solidFill>
                    <a:schemeClr val="tx1"/>
                  </a:solidFill>
                  <a:effectLst/>
                  <a:latin typeface="Arial" pitchFamily="34" charset="0"/>
                  <a:cs typeface="Arial" pitchFamily="34" charset="0"/>
                </a:endParaRPr>
              </a:p>
            </p:txBody>
          </p:sp>
          <p:sp>
            <p:nvSpPr>
              <p:cNvPr id="349" name="AutoShape 24">
                <a:extLst>
                  <a:ext uri="{FF2B5EF4-FFF2-40B4-BE49-F238E27FC236}">
                    <a16:creationId xmlns:a16="http://schemas.microsoft.com/office/drawing/2014/main" id="{D7B516BA-719B-6041-BFF3-C39E34D33097}"/>
                  </a:ext>
                </a:extLst>
              </p:cNvPr>
              <p:cNvSpPr>
                <a:spLocks noChangeArrowheads="1"/>
              </p:cNvSpPr>
              <p:nvPr/>
            </p:nvSpPr>
            <p:spPr bwMode="auto">
              <a:xfrm>
                <a:off x="21346510" y="21215164"/>
                <a:ext cx="2163012" cy="753465"/>
              </a:xfrm>
              <a:prstGeom prst="roundRect">
                <a:avLst>
                  <a:gd name="adj" fmla="val 16667"/>
                </a:avLst>
              </a:prstGeom>
              <a:solidFill>
                <a:srgbClr val="EB4DFF">
                  <a:alpha val="48000"/>
                </a:srgbClr>
              </a:solidFill>
              <a:ln w="12700">
                <a:solidFill>
                  <a:srgbClr val="666666"/>
                </a:solidFill>
                <a:round/>
                <a:headEnd/>
                <a:tailEnd/>
              </a:ln>
              <a:effectLst>
                <a:outerShdw dist="28398" dir="3806097" algn="ctr" rotWithShape="0">
                  <a:srgbClr val="7F7F7F">
                    <a:alpha val="50000"/>
                  </a:srgbClr>
                </a:outerShdw>
              </a:effectLst>
            </p:spPr>
            <p:txBody>
              <a:bodyPr vert="horz" wrap="square" lIns="0" tIns="45720" rIns="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US" altLang="zh-CN" b="1" dirty="0">
                    <a:solidFill>
                      <a:schemeClr val="tx1"/>
                    </a:solidFill>
                    <a:latin typeface="Bookman Old Style" pitchFamily="18" charset="0"/>
                    <a:ea typeface="宋体" pitchFamily="2" charset="-122"/>
                    <a:cs typeface="Arial" pitchFamily="34" charset="0"/>
                  </a:rPr>
                  <a:t> </a:t>
                </a:r>
                <a:r>
                  <a:rPr lang="en-US" altLang="zh-CN" b="1" dirty="0">
                    <a:latin typeface="Bookman Old Style" pitchFamily="18" charset="0"/>
                    <a:ea typeface="宋体" pitchFamily="2" charset="-122"/>
                    <a:cs typeface="Arial" pitchFamily="34" charset="0"/>
                  </a:rPr>
                  <a:t>Soil Temperature Mosaic Dataset</a:t>
                </a:r>
                <a:r>
                  <a:rPr kumimoji="0" lang="en-US" altLang="zh-CN" b="1" i="0" u="none" strike="noStrike" cap="none" normalizeH="0" baseline="0" dirty="0">
                    <a:ln>
                      <a:noFill/>
                    </a:ln>
                    <a:effectLst/>
                    <a:latin typeface="Bookman Old Style" pitchFamily="18" charset="0"/>
                    <a:ea typeface="宋体" pitchFamily="2" charset="-122"/>
                    <a:cs typeface="Arial" pitchFamily="34" charset="0"/>
                  </a:rPr>
                  <a:t> </a:t>
                </a:r>
                <a:endParaRPr kumimoji="0" lang="en-US" b="0" i="0" u="none" strike="noStrike" cap="none" normalizeH="0" baseline="0" dirty="0">
                  <a:ln>
                    <a:noFill/>
                  </a:ln>
                  <a:effectLst/>
                  <a:latin typeface="Arial" pitchFamily="34" charset="0"/>
                  <a:cs typeface="Arial" pitchFamily="34" charset="0"/>
                </a:endParaRPr>
              </a:p>
            </p:txBody>
          </p: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54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54000"/>
          </a:lnSpc>
          <a:spcBef>
            <a:spcPct val="0"/>
          </a:spcBef>
          <a:spcAft>
            <a:spcPct val="0"/>
          </a:spcAft>
          <a:buClr>
            <a:srgbClr val="000000"/>
          </a:buClr>
          <a:buSzPct val="100000"/>
          <a:buFont typeface="Arial"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44515</TotalTime>
  <Words>784</Words>
  <Application>Microsoft Office PowerPoint</Application>
  <PresentationFormat>Custom</PresentationFormat>
  <Paragraphs>119</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Geneva</vt:lpstr>
      <vt:lpstr>Arial</vt:lpstr>
      <vt:lpstr>Bookman Old Style</vt:lpstr>
      <vt:lpstr>Comic Sans MS</vt:lpstr>
      <vt:lpstr>Montserrat</vt:lpstr>
      <vt:lpstr>Times New Roman</vt:lpstr>
      <vt:lpstr>Verdana</vt:lpstr>
      <vt:lpstr>Default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achen</dc:creator>
  <cp:lastModifiedBy>Chang, Minlin H. (GSFC-610.0)[ASRC FEDERAL SYSTEM SOLUTIONS]</cp:lastModifiedBy>
  <cp:revision>1565</cp:revision>
  <cp:lastPrinted>2019-12-05T16:21:49Z</cp:lastPrinted>
  <dcterms:modified xsi:type="dcterms:W3CDTF">2023-12-07T19:13:09Z</dcterms:modified>
</cp:coreProperties>
</file>