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4" r:id="rId3"/>
    <p:sldId id="261" r:id="rId4"/>
    <p:sldId id="295" r:id="rId5"/>
    <p:sldId id="307" r:id="rId6"/>
    <p:sldId id="258" r:id="rId7"/>
    <p:sldId id="308" r:id="rId8"/>
    <p:sldId id="309" r:id="rId9"/>
    <p:sldId id="310" r:id="rId10"/>
    <p:sldId id="316" r:id="rId11"/>
    <p:sldId id="313" r:id="rId12"/>
    <p:sldId id="314" r:id="rId13"/>
    <p:sldId id="315" r:id="rId14"/>
    <p:sldId id="311" r:id="rId15"/>
    <p:sldId id="317" r:id="rId16"/>
    <p:sldId id="312" r:id="rId17"/>
    <p:sldId id="26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 autoAdjust="0"/>
  </p:normalViewPr>
  <p:slideViewPr>
    <p:cSldViewPr snapToGrid="0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5E9EF-F5BF-4C85-B6C2-B1A05F5E22DA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EB7B1-0280-4569-AD6E-7E32BE153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6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more detail on this mission, see SR Annual Report 2019.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2EB7B1-0280-4569-AD6E-7E32BE1539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00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Hesh</a:t>
            </a:r>
            <a:r>
              <a:rPr lang="en-US" dirty="0"/>
              <a:t> 36.317 GSFC video.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2EB7B1-0280-4569-AD6E-7E32BE15391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31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00A2AB3-0C88-4843-B334-EB3EE7429D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F4E679-6E22-4073-ADD9-44763B3350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631" y="280254"/>
            <a:ext cx="974847" cy="80706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751E48-E129-4EA7-A4B8-C0436FD9B7AE}"/>
              </a:ext>
            </a:extLst>
          </p:cNvPr>
          <p:cNvCxnSpPr/>
          <p:nvPr userDrawn="1"/>
        </p:nvCxnSpPr>
        <p:spPr>
          <a:xfrm>
            <a:off x="10849711" y="297838"/>
            <a:ext cx="0" cy="80706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3A24A7-42DE-471B-8033-A82A55E07412}"/>
              </a:ext>
            </a:extLst>
          </p:cNvPr>
          <p:cNvSpPr txBox="1"/>
          <p:nvPr userDrawn="1"/>
        </p:nvSpPr>
        <p:spPr>
          <a:xfrm>
            <a:off x="8804138" y="412424"/>
            <a:ext cx="1969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HelveticaNeue LT 65 Medium" panose="02000603020000020004" pitchFamily="2" charset="0"/>
              </a:rPr>
              <a:t>National Aeronautics and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  <a:latin typeface="HelveticaNeue LT 65 Medium" panose="02000603020000020004" pitchFamily="2" charset="0"/>
              </a:rPr>
              <a:t>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34377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8B281-AB94-42D2-8E9B-F8D6D378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65125"/>
            <a:ext cx="8763000" cy="1325563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4F9-8CC4-4131-A66D-4FFE68B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798" y="1825625"/>
            <a:ext cx="8763001" cy="4351338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  <a:lvl2pPr>
              <a:defRPr>
                <a:latin typeface="HelveticaNeue LT 65 Medium" panose="02000603020000020004" pitchFamily="2" charset="0"/>
              </a:defRPr>
            </a:lvl2pPr>
            <a:lvl3pPr>
              <a:defRPr>
                <a:latin typeface="HelveticaNeue LT 65 Medium" panose="02000603020000020004" pitchFamily="2" charset="0"/>
              </a:defRPr>
            </a:lvl3pPr>
            <a:lvl4pPr>
              <a:defRPr>
                <a:latin typeface="HelveticaNeue LT 65 Medium" panose="02000603020000020004" pitchFamily="2" charset="0"/>
              </a:defRPr>
            </a:lvl4pPr>
            <a:lvl5pPr>
              <a:defRPr>
                <a:latin typeface="HelveticaNeue LT 65 Medium" panose="0200060302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FB3FF-C932-42BB-B574-7194D5DA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0798" y="6396831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E0F0-6FC6-4448-8B41-F6C532E9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71C8C9-CCFE-449C-A813-51963F6F2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4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8B281-AB94-42D2-8E9B-F8D6D378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365125"/>
            <a:ext cx="8763000" cy="1325563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4F9-8CC4-4131-A66D-4FFE68B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799" y="1966117"/>
            <a:ext cx="8763001" cy="4351338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  <a:lvl2pPr>
              <a:defRPr>
                <a:latin typeface="HelveticaNeue LT 65 Medium" panose="02000603020000020004" pitchFamily="2" charset="0"/>
              </a:defRPr>
            </a:lvl2pPr>
            <a:lvl3pPr>
              <a:defRPr>
                <a:latin typeface="HelveticaNeue LT 65 Medium" panose="02000603020000020004" pitchFamily="2" charset="0"/>
              </a:defRPr>
            </a:lvl3pPr>
            <a:lvl4pPr>
              <a:defRPr>
                <a:latin typeface="HelveticaNeue LT 65 Medium" panose="02000603020000020004" pitchFamily="2" charset="0"/>
              </a:defRPr>
            </a:lvl4pPr>
            <a:lvl5pPr>
              <a:defRPr>
                <a:latin typeface="HelveticaNeue LT 65 Medium" panose="0200060302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FB3FF-C932-42BB-B574-7194D5DA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0798" y="6396831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E0F0-6FC6-4448-8B41-F6C532E9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792677-D446-43CD-81D9-D2917D59D0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8B281-AB94-42D2-8E9B-F8D6D378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74" y="365125"/>
            <a:ext cx="6753225" cy="1325563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4F9-8CC4-4131-A66D-4FFE68B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0573" y="1825625"/>
            <a:ext cx="6753226" cy="4351338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  <a:lvl2pPr>
              <a:defRPr>
                <a:latin typeface="HelveticaNeue LT 65 Medium" panose="02000603020000020004" pitchFamily="2" charset="0"/>
              </a:defRPr>
            </a:lvl2pPr>
            <a:lvl3pPr>
              <a:defRPr>
                <a:latin typeface="HelveticaNeue LT 65 Medium" panose="02000603020000020004" pitchFamily="2" charset="0"/>
              </a:defRPr>
            </a:lvl3pPr>
            <a:lvl4pPr>
              <a:defRPr>
                <a:latin typeface="HelveticaNeue LT 65 Medium" panose="02000603020000020004" pitchFamily="2" charset="0"/>
              </a:defRPr>
            </a:lvl4pPr>
            <a:lvl5pPr>
              <a:defRPr>
                <a:latin typeface="HelveticaNeue LT 65 Medium" panose="0200060302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FB3FF-C932-42BB-B574-7194D5DA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0573" y="6342856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E0F0-6FC6-4448-8B41-F6C532E9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16EF09-5A53-4D71-8F6C-70927F4A6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8B281-AB94-42D2-8E9B-F8D6D378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74" y="365125"/>
            <a:ext cx="6753225" cy="1325563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4F9-8CC4-4131-A66D-4FFE68B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0573" y="1825625"/>
            <a:ext cx="6753226" cy="4351338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  <a:lvl2pPr>
              <a:defRPr>
                <a:latin typeface="HelveticaNeue LT 65 Medium" panose="02000603020000020004" pitchFamily="2" charset="0"/>
              </a:defRPr>
            </a:lvl2pPr>
            <a:lvl3pPr>
              <a:defRPr>
                <a:latin typeface="HelveticaNeue LT 65 Medium" panose="02000603020000020004" pitchFamily="2" charset="0"/>
              </a:defRPr>
            </a:lvl3pPr>
            <a:lvl4pPr>
              <a:defRPr>
                <a:latin typeface="HelveticaNeue LT 65 Medium" panose="02000603020000020004" pitchFamily="2" charset="0"/>
              </a:defRPr>
            </a:lvl4pPr>
            <a:lvl5pPr>
              <a:defRPr>
                <a:latin typeface="HelveticaNeue LT 65 Medium" panose="0200060302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FB3FF-C932-42BB-B574-7194D5DA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0573" y="6342856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E0F0-6FC6-4448-8B41-F6C532E9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286937-EFB8-4412-97F8-0DB390A244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8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8B281-AB94-42D2-8E9B-F8D6D378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74" y="365125"/>
            <a:ext cx="6753225" cy="1325563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4F9-8CC4-4131-A66D-4FFE68B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0573" y="1825625"/>
            <a:ext cx="6753226" cy="4351338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  <a:lvl2pPr>
              <a:defRPr>
                <a:latin typeface="HelveticaNeue LT 65 Medium" panose="02000603020000020004" pitchFamily="2" charset="0"/>
              </a:defRPr>
            </a:lvl2pPr>
            <a:lvl3pPr>
              <a:defRPr>
                <a:latin typeface="HelveticaNeue LT 65 Medium" panose="02000603020000020004" pitchFamily="2" charset="0"/>
              </a:defRPr>
            </a:lvl3pPr>
            <a:lvl4pPr>
              <a:defRPr>
                <a:latin typeface="HelveticaNeue LT 65 Medium" panose="02000603020000020004" pitchFamily="2" charset="0"/>
              </a:defRPr>
            </a:lvl4pPr>
            <a:lvl5pPr>
              <a:defRPr>
                <a:latin typeface="HelveticaNeue LT 65 Medium" panose="0200060302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FB3FF-C932-42BB-B574-7194D5DA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00573" y="6342856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E0F0-6FC6-4448-8B41-F6C532E9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B926E9-FA07-481B-A37E-488F5F6615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4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85A7111-15DF-45B3-B641-1091147DCE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B8B281-AB94-42D2-8E9B-F8D6D378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70" y="365125"/>
            <a:ext cx="8689730" cy="1325563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4F9-8CC4-4131-A66D-4FFE68B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4069" y="1825625"/>
            <a:ext cx="8689730" cy="4351338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  <a:lvl2pPr>
              <a:defRPr>
                <a:latin typeface="HelveticaNeue LT 65 Medium" panose="02000603020000020004" pitchFamily="2" charset="0"/>
              </a:defRPr>
            </a:lvl2pPr>
            <a:lvl3pPr>
              <a:defRPr>
                <a:latin typeface="HelveticaNeue LT 65 Medium" panose="02000603020000020004" pitchFamily="2" charset="0"/>
              </a:defRPr>
            </a:lvl3pPr>
            <a:lvl4pPr>
              <a:defRPr>
                <a:latin typeface="HelveticaNeue LT 65 Medium" panose="02000603020000020004" pitchFamily="2" charset="0"/>
              </a:defRPr>
            </a:lvl4pPr>
            <a:lvl5pPr>
              <a:defRPr>
                <a:latin typeface="HelveticaNeue LT 65 Medium" panose="0200060302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FB3FF-C932-42BB-B574-7194D5DA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4069" y="6310312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E0F0-6FC6-4448-8B41-F6C532E9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2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A063331-F6D5-4436-9387-11730EF2D6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B8B281-AB94-42D2-8E9B-F8D6D378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70" y="365125"/>
            <a:ext cx="8689730" cy="1325563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64F9-8CC4-4131-A66D-4FFE68B3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4069" y="1825625"/>
            <a:ext cx="8689730" cy="4351338"/>
          </a:xfrm>
        </p:spPr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  <a:lvl2pPr>
              <a:defRPr>
                <a:latin typeface="HelveticaNeue LT 65 Medium" panose="02000603020000020004" pitchFamily="2" charset="0"/>
              </a:defRPr>
            </a:lvl2pPr>
            <a:lvl3pPr>
              <a:defRPr>
                <a:latin typeface="HelveticaNeue LT 65 Medium" panose="02000603020000020004" pitchFamily="2" charset="0"/>
              </a:defRPr>
            </a:lvl3pPr>
            <a:lvl4pPr>
              <a:defRPr>
                <a:latin typeface="HelveticaNeue LT 65 Medium" panose="02000603020000020004" pitchFamily="2" charset="0"/>
              </a:defRPr>
            </a:lvl4pPr>
            <a:lvl5pPr>
              <a:defRPr>
                <a:latin typeface="HelveticaNeue LT 65 Medium" panose="0200060302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FB3FF-C932-42BB-B574-7194D5DA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4069" y="6310312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8E0F0-6FC6-4448-8B41-F6C532E9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7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19A4D-07A0-4901-8A30-4D42C8DC6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Neue LT 65 Medium" panose="0200060302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89D436-696A-4CE5-9DB9-526FF959A5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492" y="6356350"/>
            <a:ext cx="2743200" cy="365125"/>
          </a:xfrm>
        </p:spPr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3A95A-6BC6-40AD-993A-3967212B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0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AD10-32BD-4274-A0E7-237631B26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0D0E2-3B7F-4169-9FEA-FEBDCD1C5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541CB-30CA-4E4E-A53D-E96226134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B97FC-0AF8-4359-B231-507945BB9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38F8C-225A-4599-AA52-0033606F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5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F0AB7-BB2A-4918-91C5-46539CFAA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91ECD-980D-4C6E-A70E-5547D16CA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DBADE-7339-49EA-AF98-DB479124F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01433-EBEB-428F-AE73-6388BDB56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B9668-6240-4643-A443-FB5CDEB0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ABF67-437C-4A21-86EC-7D6DADB5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2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3CB6C-6D0D-43DF-9499-32FC474B9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E66DB-8FC5-4433-A152-3778791AB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AC6DA2-9E73-493A-93D3-163FDDFD0C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6BAD6-B6F1-4CB1-98FE-469F1FBF1F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2903B-8830-490F-8FDB-89439F760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C21500-1A9D-44FE-AA4B-3933385E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C1DC2-8DC8-4475-B950-5D548AF1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8C3BB5-B5B4-4989-8350-F35469AB0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77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BB699-65DA-47A9-9C82-58E9B025D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E24A9-AC4A-4658-B75E-B7DD38CC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80D7E-97E6-4BA8-87FA-21EBDAFED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833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2DCF-C2BA-417A-BD66-D79102B55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2F95D-5145-47ED-A502-DE1959C39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52270-ED0C-4702-9C7D-0EBE39BDB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60AE33-1354-4083-A446-7F31E6F7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96033-2331-4779-9C0E-41AE3366F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AAE13-0581-4B70-8EA1-3C0C88FD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23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CFD45-E4DB-4EA6-8800-EF3E4DFD2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AE9A48-8F23-4C02-BA41-CEF78C14F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F6830-3782-45B2-A97B-C60831BDA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01C02-616D-4DE3-BB42-21DBA9FB8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89D01-153F-4906-AA79-2ADC3E80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C4820-C5A5-4E80-9884-A9B7C2951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01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450EB-15F3-4AA4-B8A5-23701A8B6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0A9AC-5FB7-4E3E-8B9C-A01D62D4E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DD6E5-29E0-42E9-9718-939618CB0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7B6F5-5834-443D-85C1-981339F73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9713F-8F4D-47BF-BDFC-9E769AFFA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557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145935-CC03-4DF6-A690-2C8431FDB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02BB6-0174-47B9-A9A6-BE075358B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85B2B-5935-4175-8384-97B5B42D6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7B0B7-01E2-4078-BC3B-FB7ED5F63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471A1-6B0C-4C34-8745-A7992B2C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275A8-579E-4E72-AACB-3F47024CC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323FE-6981-41D8-B1BA-AE2BDB64B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80CF1-C5EE-4E68-8CFE-03B904593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88B75-102C-431D-B2BF-0573988A929D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FCA55-56BA-43A2-BEE2-293B07498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074AC-C651-427D-A65A-57910947E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AD221-9972-4FB3-89D2-A09D8BC1A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9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4" r:id="rId5"/>
    <p:sldLayoutId id="2147483665" r:id="rId6"/>
    <p:sldLayoutId id="2147483662" r:id="rId7"/>
    <p:sldLayoutId id="2147483663" r:id="rId8"/>
    <p:sldLayoutId id="2147483654" r:id="rId9"/>
    <p:sldLayoutId id="2147483651" r:id="rId10"/>
    <p:sldLayoutId id="2147483652" r:id="rId11"/>
    <p:sldLayoutId id="2147483653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Neue LT 65 Medium" panose="0200060302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Neue LT 65 Medium" panose="0200060302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oleObject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E3ACD0-BBB2-4243-9A3F-F93941EB67F9}"/>
              </a:ext>
            </a:extLst>
          </p:cNvPr>
          <p:cNvSpPr txBox="1"/>
          <p:nvPr/>
        </p:nvSpPr>
        <p:spPr>
          <a:xfrm>
            <a:off x="4335606" y="1171026"/>
            <a:ext cx="73818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HelveticaNeue LT 65 Medium" panose="02000603020000020004" pitchFamily="2" charset="0"/>
              </a:rPr>
              <a:t>Critical Developments Made Through the Sounding Rocket Program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E12EC4-64EA-1D0F-38E1-CD995B5D7950}"/>
              </a:ext>
            </a:extLst>
          </p:cNvPr>
          <p:cNvSpPr txBox="1"/>
          <p:nvPr/>
        </p:nvSpPr>
        <p:spPr>
          <a:xfrm>
            <a:off x="2422418" y="3074943"/>
            <a:ext cx="9577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Neue LT 65 Medium" panose="02000603020000020004" pitchFamily="2" charset="0"/>
              </a:rPr>
              <a:t>Dr. Amy Winebarger </a:t>
            </a:r>
          </a:p>
          <a:p>
            <a:pPr algn="ctr"/>
            <a:r>
              <a:rPr lang="en-US" dirty="0">
                <a:latin typeface="HelveticaNeue LT 65 Medium" panose="02000603020000020004" pitchFamily="2" charset="0"/>
              </a:rPr>
              <a:t>Deputy Sounding Rocket Program Officer and Sounding Rocket Principal Investigator</a:t>
            </a:r>
          </a:p>
          <a:p>
            <a:pPr algn="ctr"/>
            <a:r>
              <a:rPr lang="en-US" dirty="0">
                <a:latin typeface="HelveticaNeue LT 65 Medium" panose="02000603020000020004" pitchFamily="2" charset="0"/>
              </a:rPr>
              <a:t>NASA HQ and MSFC</a:t>
            </a:r>
          </a:p>
          <a:p>
            <a:pPr algn="ctr"/>
            <a:endParaRPr lang="en-US" sz="2400" dirty="0">
              <a:latin typeface="HelveticaNeue LT 65 Medium" panose="02000603020000020004" pitchFamily="2" charset="0"/>
            </a:endParaRPr>
          </a:p>
          <a:p>
            <a:pPr algn="ctr"/>
            <a:r>
              <a:rPr lang="en-US" dirty="0">
                <a:latin typeface="HelveticaNeue LT 65 Medium" panose="02000603020000020004" pitchFamily="2" charset="0"/>
              </a:rPr>
              <a:t>With inputs from Giovanni </a:t>
            </a:r>
            <a:r>
              <a:rPr lang="en-US" dirty="0" err="1">
                <a:latin typeface="HelveticaNeue LT 65 Medium" panose="02000603020000020004" pitchFamily="2" charset="0"/>
              </a:rPr>
              <a:t>Rosanova</a:t>
            </a:r>
            <a:r>
              <a:rPr lang="en-US" dirty="0">
                <a:latin typeface="HelveticaNeue LT 65 Medium" panose="02000603020000020004" pitchFamily="2" charset="0"/>
              </a:rPr>
              <a:t>, Dr. Robert Pfaff, Dr. Kevin France, Dr. Dan McCammon, Dr. Genevieve Vigil </a:t>
            </a:r>
          </a:p>
        </p:txBody>
      </p:sp>
    </p:spTree>
    <p:extLst>
      <p:ext uri="{BB962C8B-B14F-4D97-AF65-F5344CB8AC3E}">
        <p14:creationId xmlns:p14="http://schemas.microsoft.com/office/powerpoint/2010/main" val="821699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1978-FC65-4C6F-9FC6-EC28A704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69" y="365125"/>
            <a:ext cx="8983433" cy="1325563"/>
          </a:xfrm>
        </p:spPr>
        <p:txBody>
          <a:bodyPr>
            <a:normAutofit/>
          </a:bodyPr>
          <a:lstStyle/>
          <a:p>
            <a:r>
              <a:rPr lang="en-US" sz="3600" dirty="0"/>
              <a:t>Why Sounding Rockets?</a:t>
            </a:r>
          </a:p>
        </p:txBody>
      </p:sp>
      <p:pic>
        <p:nvPicPr>
          <p:cNvPr id="9" name="Picture 22" descr="Why the Atmospheric Window Matters in Earth Science - GIS Geography">
            <a:extLst>
              <a:ext uri="{FF2B5EF4-FFF2-40B4-BE49-F238E27FC236}">
                <a16:creationId xmlns:a16="http://schemas.microsoft.com/office/drawing/2014/main" id="{50BC803F-1FAD-1845-A316-B23EED76C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1353874"/>
            <a:ext cx="9135943" cy="415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2FF586-CB52-A1FF-5E17-5FFC1B2D681F}"/>
              </a:ext>
            </a:extLst>
          </p:cNvPr>
          <p:cNvSpPr txBox="1"/>
          <p:nvPr/>
        </p:nvSpPr>
        <p:spPr>
          <a:xfrm>
            <a:off x="8499764" y="5504125"/>
            <a:ext cx="218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109829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C163C-557D-4763-9BFC-45C953F4B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581" y="-41301"/>
            <a:ext cx="6619874" cy="1325563"/>
          </a:xfrm>
        </p:spPr>
        <p:txBody>
          <a:bodyPr>
            <a:normAutofit/>
          </a:bodyPr>
          <a:lstStyle/>
          <a:p>
            <a:r>
              <a:rPr lang="en-US" sz="3200" dirty="0"/>
              <a:t>Sounding Rocket Performance</a:t>
            </a:r>
          </a:p>
        </p:txBody>
      </p:sp>
      <p:pic>
        <p:nvPicPr>
          <p:cNvPr id="3" name="Picture 2" descr="Slides_Needing_Work_v2-5.png">
            <a:extLst>
              <a:ext uri="{FF2B5EF4-FFF2-40B4-BE49-F238E27FC236}">
                <a16:creationId xmlns:a16="http://schemas.microsoft.com/office/drawing/2014/main" id="{B41BA048-8A38-C6A7-C05C-46A8444D8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545" y="97083"/>
            <a:ext cx="9688872" cy="67609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884B7C-FCD2-7F9A-C913-E6ED4F4E9D15}"/>
              </a:ext>
            </a:extLst>
          </p:cNvPr>
          <p:cNvSpPr txBox="1"/>
          <p:nvPr/>
        </p:nvSpPr>
        <p:spPr>
          <a:xfrm>
            <a:off x="9621982" y="6391585"/>
            <a:ext cx="218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525156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96120-DEE0-4EF9-A5AD-EC79AC2F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799" y="365125"/>
            <a:ext cx="9334611" cy="1325563"/>
          </a:xfrm>
        </p:spPr>
        <p:txBody>
          <a:bodyPr/>
          <a:lstStyle/>
          <a:p>
            <a:r>
              <a:rPr lang="en-US" dirty="0"/>
              <a:t>20-year launch history by discipline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E47CD8-F36A-4B80-8615-1E408BAB7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79" y="1426028"/>
            <a:ext cx="7332657" cy="5323115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AB2682-BAB9-478A-99C7-63BE72CB013A}"/>
              </a:ext>
            </a:extLst>
          </p:cNvPr>
          <p:cNvSpPr txBox="1"/>
          <p:nvPr/>
        </p:nvSpPr>
        <p:spPr>
          <a:xfrm>
            <a:off x="8577944" y="2274838"/>
            <a:ext cx="32657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Microgravity Research 		  2</a:t>
            </a:r>
          </a:p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Solar System Exploration	  4</a:t>
            </a:r>
          </a:p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Special Projects 		24</a:t>
            </a:r>
          </a:p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Technology, Test and Support 	29</a:t>
            </a:r>
          </a:p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Student Outreach 		36</a:t>
            </a:r>
          </a:p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Solar &amp; </a:t>
            </a:r>
            <a:r>
              <a:rPr lang="en-US" sz="1400" i="0" u="none" strike="noStrike" baseline="0" dirty="0" err="1">
                <a:solidFill>
                  <a:srgbClr val="000000"/>
                </a:solidFill>
                <a:latin typeface="HelveticaNeue LT 65 Medium" panose="02000603020000020004"/>
              </a:rPr>
              <a:t>Heliospheric</a:t>
            </a:r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 Sciences 	39</a:t>
            </a:r>
          </a:p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Reimbursable 		42</a:t>
            </a:r>
          </a:p>
          <a:p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Astrophysics  		52</a:t>
            </a:r>
          </a:p>
          <a:p>
            <a:r>
              <a:rPr lang="en-US" sz="1400" i="0" u="none" strike="noStrike" baseline="0" dirty="0" err="1">
                <a:solidFill>
                  <a:srgbClr val="000000"/>
                </a:solidFill>
                <a:latin typeface="HelveticaNeue LT 65 Medium" panose="02000603020000020004"/>
              </a:rPr>
              <a:t>Geospace</a:t>
            </a:r>
            <a:r>
              <a:rPr lang="en-US" sz="1400" i="0" u="none" strike="noStrike" baseline="0" dirty="0">
                <a:solidFill>
                  <a:srgbClr val="000000"/>
                </a:solidFill>
                <a:latin typeface="HelveticaNeue LT 65 Medium" panose="02000603020000020004"/>
              </a:rPr>
              <a:t> Sciences                     147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17B8DB-E487-4D0D-B405-77EC09F81776}"/>
              </a:ext>
            </a:extLst>
          </p:cNvPr>
          <p:cNvSpPr txBox="1"/>
          <p:nvPr/>
        </p:nvSpPr>
        <p:spPr>
          <a:xfrm>
            <a:off x="7848654" y="1690688"/>
            <a:ext cx="3672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Neue LT 65 Medium" panose="02000603020000020004"/>
              </a:rPr>
              <a:t>Total number of launches 2000 – 2021*: 375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E1509A-19BF-4734-B9C0-F49D3F8DAC93}"/>
              </a:ext>
            </a:extLst>
          </p:cNvPr>
          <p:cNvSpPr txBox="1"/>
          <p:nvPr/>
        </p:nvSpPr>
        <p:spPr>
          <a:xfrm>
            <a:off x="8670583" y="6099014"/>
            <a:ext cx="1768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Through June 2021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ED1DE1-D7B5-823B-230E-D11E02181C61}"/>
              </a:ext>
            </a:extLst>
          </p:cNvPr>
          <p:cNvSpPr txBox="1"/>
          <p:nvPr/>
        </p:nvSpPr>
        <p:spPr>
          <a:xfrm>
            <a:off x="9937075" y="6488668"/>
            <a:ext cx="218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31501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4946-36D3-912B-673C-49E70353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flight in 1946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89F4F-E1B1-9378-BD75-DCA028F08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63" y="1943245"/>
            <a:ext cx="7462724" cy="41977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D74204-1F68-99B0-8F8D-A37CACF057D6}"/>
              </a:ext>
            </a:extLst>
          </p:cNvPr>
          <p:cNvSpPr txBox="1"/>
          <p:nvPr/>
        </p:nvSpPr>
        <p:spPr>
          <a:xfrm>
            <a:off x="9279082" y="6308209"/>
            <a:ext cx="21820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Image credit: Navy</a:t>
            </a:r>
          </a:p>
        </p:txBody>
      </p:sp>
    </p:spTree>
    <p:extLst>
      <p:ext uri="{BB962C8B-B14F-4D97-AF65-F5344CB8AC3E}">
        <p14:creationId xmlns:p14="http://schemas.microsoft.com/office/powerpoint/2010/main" val="4088166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1978-FC65-4C6F-9FC6-EC28A704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69" y="365125"/>
            <a:ext cx="8983433" cy="1325563"/>
          </a:xfrm>
        </p:spPr>
        <p:txBody>
          <a:bodyPr>
            <a:normAutofit/>
          </a:bodyPr>
          <a:lstStyle/>
          <a:p>
            <a:r>
              <a:rPr lang="en-US" sz="3600" dirty="0"/>
              <a:t>Early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A7D77A-6361-3D70-F3E7-70150CE38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27095"/>
            <a:ext cx="5129043" cy="50022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155E21-494D-238D-DDB8-E84D7E4C7CDD}"/>
              </a:ext>
            </a:extLst>
          </p:cNvPr>
          <p:cNvSpPr txBox="1"/>
          <p:nvPr/>
        </p:nvSpPr>
        <p:spPr>
          <a:xfrm>
            <a:off x="1506682" y="1938635"/>
            <a:ext cx="4209004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/>
              <a:t>First </a:t>
            </a:r>
            <a:r>
              <a:rPr lang="en-US" sz="3200" dirty="0" err="1"/>
              <a:t>spectroheliogram</a:t>
            </a:r>
            <a:r>
              <a:rPr lang="en-US" sz="3200" dirty="0"/>
              <a:t> in Lyman alpha observed on March 13, 1959.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5EF100B-C89A-FC70-06B3-83FBE7A1CDB4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5715686" y="2400300"/>
            <a:ext cx="970670" cy="56938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F0BC668-4CC8-71DB-0D35-66676095C3F6}"/>
              </a:ext>
            </a:extLst>
          </p:cNvPr>
          <p:cNvSpPr txBox="1"/>
          <p:nvPr/>
        </p:nvSpPr>
        <p:spPr>
          <a:xfrm>
            <a:off x="4566805" y="6169580"/>
            <a:ext cx="60994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Helvetica Neue" panose="02000503000000020004" pitchFamily="2" charset="0"/>
              </a:rPr>
              <a:t> </a:t>
            </a:r>
            <a:r>
              <a:rPr lang="en-US" b="0" i="0" dirty="0" err="1">
                <a:effectLst/>
                <a:latin typeface="Helvetica Neue" panose="02000503000000020004" pitchFamily="2" charset="0"/>
              </a:rPr>
              <a:t>Tousey</a:t>
            </a:r>
            <a:r>
              <a:rPr lang="en-US" b="0" i="0" dirty="0">
                <a:effectLst/>
                <a:latin typeface="Helvetica Neue" panose="02000503000000020004" pitchFamily="2" charset="0"/>
              </a:rPr>
              <a:t>, </a:t>
            </a:r>
            <a:r>
              <a:rPr lang="en-US" dirty="0">
                <a:effectLst/>
              </a:rPr>
              <a:t>Astrophysical Journal, vol. 149, p.239</a:t>
            </a:r>
          </a:p>
        </p:txBody>
      </p:sp>
    </p:spTree>
    <p:extLst>
      <p:ext uri="{BB962C8B-B14F-4D97-AF65-F5344CB8AC3E}">
        <p14:creationId xmlns:p14="http://schemas.microsoft.com/office/powerpoint/2010/main" val="2765763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1978-FC65-4C6F-9FC6-EC28A704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70" y="365125"/>
            <a:ext cx="3705558" cy="1920875"/>
          </a:xfrm>
        </p:spPr>
        <p:txBody>
          <a:bodyPr>
            <a:noAutofit/>
          </a:bodyPr>
          <a:lstStyle/>
          <a:p>
            <a:r>
              <a:rPr lang="en-US" sz="4000" dirty="0"/>
              <a:t>Exploration of EUV/UV spectrum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9F1A0-7157-B8CC-6115-F96B98CBB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77572" y="-560712"/>
            <a:ext cx="3156805" cy="43543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0893B0-C9CA-C6F0-6E2D-5F40D7A0BF50}"/>
              </a:ext>
            </a:extLst>
          </p:cNvPr>
          <p:cNvSpPr txBox="1"/>
          <p:nvPr/>
        </p:nvSpPr>
        <p:spPr>
          <a:xfrm>
            <a:off x="9507951" y="2394077"/>
            <a:ext cx="2463086" cy="379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1963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681BE-A972-B242-71D0-DC1C58AD3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45045" y="2401870"/>
            <a:ext cx="3904042" cy="46764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594061-D5ED-54F6-24C2-B18409FFF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014578" y="1612390"/>
            <a:ext cx="3871934" cy="62875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FB9F2E-5DB6-D779-4EBD-EE8C9D09A9BF}"/>
              </a:ext>
            </a:extLst>
          </p:cNvPr>
          <p:cNvSpPr txBox="1"/>
          <p:nvPr/>
        </p:nvSpPr>
        <p:spPr>
          <a:xfrm>
            <a:off x="4082562" y="6308209"/>
            <a:ext cx="236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1965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C1D786-D6F8-0212-C5C4-32F45BA4F4A6}"/>
              </a:ext>
            </a:extLst>
          </p:cNvPr>
          <p:cNvSpPr txBox="1"/>
          <p:nvPr/>
        </p:nvSpPr>
        <p:spPr>
          <a:xfrm>
            <a:off x="10577354" y="6322792"/>
            <a:ext cx="236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1966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0753A6-15DF-CBD7-E0D7-BF60E668D694}"/>
              </a:ext>
            </a:extLst>
          </p:cNvPr>
          <p:cNvSpPr txBox="1"/>
          <p:nvPr/>
        </p:nvSpPr>
        <p:spPr>
          <a:xfrm>
            <a:off x="4795405" y="6554149"/>
            <a:ext cx="60994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effectLst/>
                <a:latin typeface="Helvetica Neue" panose="02000503000000020004" pitchFamily="2" charset="0"/>
              </a:rPr>
              <a:t> </a:t>
            </a:r>
            <a:r>
              <a:rPr lang="en-US" b="0" i="0" dirty="0" err="1">
                <a:effectLst/>
                <a:latin typeface="Helvetica Neue" panose="02000503000000020004" pitchFamily="2" charset="0"/>
              </a:rPr>
              <a:t>Tousey</a:t>
            </a:r>
            <a:r>
              <a:rPr lang="en-US" b="0" i="0" dirty="0">
                <a:effectLst/>
                <a:latin typeface="Helvetica Neue" panose="02000503000000020004" pitchFamily="2" charset="0"/>
              </a:rPr>
              <a:t>, </a:t>
            </a:r>
            <a:r>
              <a:rPr lang="en-US" dirty="0">
                <a:effectLst/>
              </a:rPr>
              <a:t>Astrophysical Journal, vol. 149, p.239</a:t>
            </a:r>
          </a:p>
        </p:txBody>
      </p:sp>
    </p:spTree>
    <p:extLst>
      <p:ext uri="{BB962C8B-B14F-4D97-AF65-F5344CB8AC3E}">
        <p14:creationId xmlns:p14="http://schemas.microsoft.com/office/powerpoint/2010/main" val="175244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1978-FC65-4C6F-9FC6-EC28A704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69" y="365125"/>
            <a:ext cx="8593211" cy="1920875"/>
          </a:xfrm>
        </p:spPr>
        <p:txBody>
          <a:bodyPr>
            <a:noAutofit/>
          </a:bodyPr>
          <a:lstStyle/>
          <a:p>
            <a:r>
              <a:rPr lang="en-US" sz="4000" dirty="0"/>
              <a:t>First Solar X-ray Observations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848B85B6-7DC9-AC49-5DBC-5F3896D89EFC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5287904"/>
              </p:ext>
            </p:extLst>
          </p:nvPr>
        </p:nvGraphicFramePr>
        <p:xfrm>
          <a:off x="1625666" y="1888612"/>
          <a:ext cx="4037251" cy="4008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2715004" imgH="2695951" progId="">
                  <p:embed/>
                </p:oleObj>
              </mc:Choice>
              <mc:Fallback>
                <p:oleObj name="Photo Editor Photo" r:id="rId2" imgW="2715004" imgH="2695951" progId="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AF98C1C4-468D-857E-5A65-5E93478C6A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66" y="1888612"/>
                        <a:ext cx="4037251" cy="40086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>
            <a:extLst>
              <a:ext uri="{FF2B5EF4-FFF2-40B4-BE49-F238E27FC236}">
                <a16:creationId xmlns:a16="http://schemas.microsoft.com/office/drawing/2014/main" id="{34DF31EE-B67F-1935-9A32-CFF34BB5E2FB}"/>
              </a:ext>
            </a:extLst>
          </p:cNvPr>
          <p:cNvSpPr txBox="1">
            <a:spLocks noChangeArrowheads="1"/>
          </p:cNvSpPr>
          <p:nvPr/>
        </p:nvSpPr>
        <p:spPr>
          <a:xfrm>
            <a:off x="859516" y="5749079"/>
            <a:ext cx="6522055" cy="87861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sz="2000" dirty="0"/>
              <a:t>   19 April 1960  with X-ray pinhole camera </a:t>
            </a:r>
          </a:p>
          <a:p>
            <a:pPr>
              <a:buFontTx/>
              <a:buNone/>
            </a:pPr>
            <a:r>
              <a:rPr lang="en-US" sz="2000" dirty="0"/>
              <a:t>Blake, Chubb, Friedman &amp; </a:t>
            </a:r>
            <a:r>
              <a:rPr lang="en-US" sz="2000" dirty="0" err="1"/>
              <a:t>Unzicker</a:t>
            </a:r>
            <a:r>
              <a:rPr lang="en-US" sz="2000" dirty="0"/>
              <a:t> 1963, </a:t>
            </a:r>
            <a:r>
              <a:rPr lang="en-US" sz="2000" dirty="0" err="1"/>
              <a:t>ApJ</a:t>
            </a:r>
            <a:r>
              <a:rPr lang="en-US" sz="2000" dirty="0"/>
              <a:t>, 137, 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1DAF8E-A25C-738A-5DD9-021CB2B60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331" y="1794133"/>
            <a:ext cx="4119880" cy="41976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CA5398-01A1-54C3-D473-E6B564FCDB85}"/>
              </a:ext>
            </a:extLst>
          </p:cNvPr>
          <p:cNvSpPr txBox="1"/>
          <p:nvPr/>
        </p:nvSpPr>
        <p:spPr>
          <a:xfrm>
            <a:off x="7525085" y="5704366"/>
            <a:ext cx="4564372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MR12"/>
              </a:rPr>
              <a:t>The first resolved X-ray image of the Sun (1965 sounding rocket).  Image from </a:t>
            </a:r>
            <a:r>
              <a:rPr lang="en-US" sz="1800" dirty="0" err="1">
                <a:effectLst/>
                <a:latin typeface="CMR12"/>
              </a:rPr>
              <a:t>Giacconi</a:t>
            </a:r>
            <a:r>
              <a:rPr lang="en-US" sz="1800" dirty="0">
                <a:effectLst/>
                <a:latin typeface="CMR12"/>
              </a:rPr>
              <a:t> et al. (</a:t>
            </a:r>
            <a:r>
              <a:rPr lang="en-US" dirty="0">
                <a:latin typeface="CMR12"/>
              </a:rPr>
              <a:t>1965) Space Science Reviews, Volume 4, Issue 2, pp.151-175</a:t>
            </a:r>
          </a:p>
        </p:txBody>
      </p:sp>
    </p:spTree>
    <p:extLst>
      <p:ext uri="{BB962C8B-B14F-4D97-AF65-F5344CB8AC3E}">
        <p14:creationId xmlns:p14="http://schemas.microsoft.com/office/powerpoint/2010/main" val="1368868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1978-FC65-4C6F-9FC6-EC28A704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69" y="365125"/>
            <a:ext cx="8959202" cy="1920875"/>
          </a:xfrm>
        </p:spPr>
        <p:txBody>
          <a:bodyPr>
            <a:noAutofit/>
          </a:bodyPr>
          <a:lstStyle/>
          <a:p>
            <a:r>
              <a:rPr lang="en-US" sz="4000" dirty="0"/>
              <a:t>First EUV image using multilayers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0F29A9-D67E-1365-8D7C-543512906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46" y="1690688"/>
            <a:ext cx="3967646" cy="51673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D57855-CC37-E7B9-37F8-0E1EA4E1F5E7}"/>
              </a:ext>
            </a:extLst>
          </p:cNvPr>
          <p:cNvSpPr txBox="1"/>
          <p:nvPr/>
        </p:nvSpPr>
        <p:spPr>
          <a:xfrm>
            <a:off x="4809310" y="1818641"/>
            <a:ext cx="69290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the 1980s, several scientists were developing/flying multilayers to produce narrow passband EUV images (M. Bruner, A. Walker, L. Golub)</a:t>
            </a:r>
          </a:p>
          <a:p>
            <a:endParaRPr lang="en-US" sz="2000" dirty="0"/>
          </a:p>
          <a:p>
            <a:r>
              <a:rPr lang="en-US" sz="2000" dirty="0"/>
              <a:t>The first EUV 173 image of the Sun was taken by Art Walker in 1987.</a:t>
            </a:r>
          </a:p>
          <a:p>
            <a:endParaRPr lang="en-US" sz="2000" dirty="0"/>
          </a:p>
          <a:p>
            <a:r>
              <a:rPr lang="en-US" sz="2000" dirty="0"/>
              <a:t>These instruments led to EIT, TRACE and SDO/AIA.</a:t>
            </a:r>
          </a:p>
          <a:p>
            <a:endParaRPr lang="en-US" sz="2000" dirty="0"/>
          </a:p>
          <a:p>
            <a:r>
              <a:rPr lang="en-US" sz="20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D4CEA-2B7E-E67E-EACE-FC9EF737C4E5}"/>
              </a:ext>
            </a:extLst>
          </p:cNvPr>
          <p:cNvSpPr txBox="1"/>
          <p:nvPr/>
        </p:nvSpPr>
        <p:spPr>
          <a:xfrm>
            <a:off x="7955280" y="5039360"/>
            <a:ext cx="3535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Walker et al., Science, 1988</a:t>
            </a:r>
          </a:p>
        </p:txBody>
      </p:sp>
    </p:spTree>
    <p:extLst>
      <p:ext uri="{BB962C8B-B14F-4D97-AF65-F5344CB8AC3E}">
        <p14:creationId xmlns:p14="http://schemas.microsoft.com/office/powerpoint/2010/main" val="2708047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162E6-3E84-068C-F4C7-9176333BD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Sounding rockets lead to satellites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12329A-9CAF-C402-8CC3-C0BDEC62402D}"/>
              </a:ext>
            </a:extLst>
          </p:cNvPr>
          <p:cNvGrpSpPr/>
          <p:nvPr/>
        </p:nvGrpSpPr>
        <p:grpSpPr>
          <a:xfrm>
            <a:off x="8354827" y="1833175"/>
            <a:ext cx="2111613" cy="2115006"/>
            <a:chOff x="5499232" y="1097029"/>
            <a:chExt cx="2111613" cy="2115006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F01C9E2-98FA-62F3-199B-B6D6D6770A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82" t="50399"/>
            <a:stretch/>
          </p:blipFill>
          <p:spPr bwMode="auto">
            <a:xfrm>
              <a:off x="5499232" y="1097029"/>
              <a:ext cx="2111613" cy="2086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E445AB-25D0-6334-9130-FCC8EEC88BE8}"/>
                </a:ext>
              </a:extLst>
            </p:cNvPr>
            <p:cNvSpPr txBox="1"/>
            <p:nvPr/>
          </p:nvSpPr>
          <p:spPr>
            <a:xfrm>
              <a:off x="6178987" y="1125681"/>
              <a:ext cx="1407844" cy="369332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</a:gra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</a:rPr>
                <a:t>Hinode - XRT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CBB093-2F74-F763-CBCB-08F0648C3793}"/>
                </a:ext>
              </a:extLst>
            </p:cNvPr>
            <p:cNvSpPr txBox="1"/>
            <p:nvPr/>
          </p:nvSpPr>
          <p:spPr>
            <a:xfrm>
              <a:off x="6958001" y="2842703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2006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E08DA03-E038-67D5-E325-FAB37E6A17AC}"/>
              </a:ext>
            </a:extLst>
          </p:cNvPr>
          <p:cNvGrpSpPr/>
          <p:nvPr/>
        </p:nvGrpSpPr>
        <p:grpSpPr>
          <a:xfrm>
            <a:off x="8354829" y="3963005"/>
            <a:ext cx="2111510" cy="2086354"/>
            <a:chOff x="5499234" y="3226859"/>
            <a:chExt cx="2111510" cy="2086354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597B095-2B44-81BE-CE68-81E5368C32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84" b="50399"/>
            <a:stretch/>
          </p:blipFill>
          <p:spPr bwMode="auto">
            <a:xfrm>
              <a:off x="5499234" y="3226859"/>
              <a:ext cx="2111510" cy="2086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BFF965-02C2-AB63-0C47-659BADE6B2FB}"/>
                </a:ext>
              </a:extLst>
            </p:cNvPr>
            <p:cNvSpPr txBox="1"/>
            <p:nvPr/>
          </p:nvSpPr>
          <p:spPr>
            <a:xfrm>
              <a:off x="6430034" y="3226859"/>
              <a:ext cx="1156796" cy="369332"/>
            </a:xfrm>
            <a:prstGeom prst="rect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</a:gra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00"/>
                  </a:solidFill>
                </a:rPr>
                <a:t>SDO - AIA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F1C8C3-FEE2-3CF4-C218-37623DB9C256}"/>
                </a:ext>
              </a:extLst>
            </p:cNvPr>
            <p:cNvSpPr txBox="1"/>
            <p:nvPr/>
          </p:nvSpPr>
          <p:spPr>
            <a:xfrm>
              <a:off x="6934088" y="4942494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2010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734B90-2D5C-792C-1FC3-73B5408F4D0B}"/>
              </a:ext>
            </a:extLst>
          </p:cNvPr>
          <p:cNvGrpSpPr/>
          <p:nvPr/>
        </p:nvGrpSpPr>
        <p:grpSpPr>
          <a:xfrm>
            <a:off x="5803418" y="1886916"/>
            <a:ext cx="1911411" cy="1920240"/>
            <a:chOff x="2947823" y="1150770"/>
            <a:chExt cx="1911411" cy="192024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1538760-9927-02E8-D3D6-B641A7932B9C}"/>
                </a:ext>
              </a:extLst>
            </p:cNvPr>
            <p:cNvGrpSpPr/>
            <p:nvPr/>
          </p:nvGrpSpPr>
          <p:grpSpPr>
            <a:xfrm>
              <a:off x="2947823" y="1150770"/>
              <a:ext cx="1905470" cy="1920240"/>
              <a:chOff x="3533319" y="4263151"/>
              <a:chExt cx="1905470" cy="1920240"/>
            </a:xfrm>
          </p:grpSpPr>
          <p:pic>
            <p:nvPicPr>
              <p:cNvPr id="15" name="Picture 14" descr="A picture containing text, star&#10;&#10;Description automatically generated">
                <a:extLst>
                  <a:ext uri="{FF2B5EF4-FFF2-40B4-BE49-F238E27FC236}">
                    <a16:creationId xmlns:a16="http://schemas.microsoft.com/office/drawing/2014/main" id="{42BC7BB0-695C-0252-94EF-23E364ED8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33319" y="4263151"/>
                <a:ext cx="1905470" cy="1920240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19633F-26B7-9109-6496-EE1C2B801951}"/>
                  </a:ext>
                </a:extLst>
              </p:cNvPr>
              <p:cNvSpPr txBox="1"/>
              <p:nvPr/>
            </p:nvSpPr>
            <p:spPr>
              <a:xfrm>
                <a:off x="3601966" y="4316363"/>
                <a:ext cx="884088" cy="36933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46000">
                    <a:schemeClr val="accent2">
                      <a:lumMod val="95000"/>
                      <a:lumOff val="5000"/>
                    </a:schemeClr>
                  </a:gs>
                  <a:gs pos="100000">
                    <a:schemeClr val="accent2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</a:gradFill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>
                    <a:solidFill>
                      <a:srgbClr val="FFFF00"/>
                    </a:solidFill>
                  </a:rPr>
                  <a:t>Yohkoh</a:t>
                </a:r>
                <a:endParaRPr lang="en-US" b="1" dirty="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50910E-EC19-71EE-1F53-AD7E2C69BF15}"/>
                </a:ext>
              </a:extLst>
            </p:cNvPr>
            <p:cNvSpPr txBox="1"/>
            <p:nvPr/>
          </p:nvSpPr>
          <p:spPr>
            <a:xfrm>
              <a:off x="4206491" y="2689708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1990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08E010-0C01-FE12-1BA1-D6466CB26725}"/>
              </a:ext>
            </a:extLst>
          </p:cNvPr>
          <p:cNvGrpSpPr/>
          <p:nvPr/>
        </p:nvGrpSpPr>
        <p:grpSpPr>
          <a:xfrm>
            <a:off x="3026020" y="1886916"/>
            <a:ext cx="2153475" cy="2103120"/>
            <a:chOff x="170425" y="1150770"/>
            <a:chExt cx="2153475" cy="2103120"/>
          </a:xfrm>
        </p:grpSpPr>
        <p:pic>
          <p:nvPicPr>
            <p:cNvPr id="18" name="Picture 2" descr="First page of PDF">
              <a:extLst>
                <a:ext uri="{FF2B5EF4-FFF2-40B4-BE49-F238E27FC236}">
                  <a16:creationId xmlns:a16="http://schemas.microsoft.com/office/drawing/2014/main" id="{ACA702DE-2239-A758-761F-09D1E15C3E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40" t="49138" r="-4402"/>
            <a:stretch/>
          </p:blipFill>
          <p:spPr bwMode="auto">
            <a:xfrm>
              <a:off x="170425" y="1150770"/>
              <a:ext cx="2153475" cy="2103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224739-7C88-3A4F-033C-68022EAFCC89}"/>
                </a:ext>
              </a:extLst>
            </p:cNvPr>
            <p:cNvSpPr txBox="1"/>
            <p:nvPr/>
          </p:nvSpPr>
          <p:spPr>
            <a:xfrm>
              <a:off x="1561483" y="2677807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1960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99CF9C-B666-8CFF-3834-4684E5060BFF}"/>
              </a:ext>
            </a:extLst>
          </p:cNvPr>
          <p:cNvGrpSpPr/>
          <p:nvPr/>
        </p:nvGrpSpPr>
        <p:grpSpPr>
          <a:xfrm>
            <a:off x="5732488" y="4168855"/>
            <a:ext cx="2024920" cy="1873287"/>
            <a:chOff x="2876893" y="3432709"/>
            <a:chExt cx="2024920" cy="1873287"/>
          </a:xfrm>
        </p:grpSpPr>
        <p:pic>
          <p:nvPicPr>
            <p:cNvPr id="21" name="Picture 20" descr="A picture containing text, dark, bright, colorful&#10;&#10;Description automatically generated">
              <a:extLst>
                <a:ext uri="{FF2B5EF4-FFF2-40B4-BE49-F238E27FC236}">
                  <a16:creationId xmlns:a16="http://schemas.microsoft.com/office/drawing/2014/main" id="{3832A643-DAF8-A4F5-B358-4A3D2C4DD4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88" r="14509" b="11948"/>
            <a:stretch/>
          </p:blipFill>
          <p:spPr>
            <a:xfrm>
              <a:off x="2876893" y="3432709"/>
              <a:ext cx="2024920" cy="18288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EE7F7C8-4637-FA1B-522D-C4F4386E78A3}"/>
                </a:ext>
              </a:extLst>
            </p:cNvPr>
            <p:cNvSpPr txBox="1"/>
            <p:nvPr/>
          </p:nvSpPr>
          <p:spPr>
            <a:xfrm>
              <a:off x="2892445" y="3467543"/>
              <a:ext cx="1053518" cy="456234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00"/>
                  </a:solidFill>
                </a:rPr>
                <a:t>TRACE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8636F6-C128-060E-0608-CC01683A9395}"/>
                </a:ext>
              </a:extLst>
            </p:cNvPr>
            <p:cNvSpPr txBox="1"/>
            <p:nvPr/>
          </p:nvSpPr>
          <p:spPr>
            <a:xfrm>
              <a:off x="4200550" y="4936664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1998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365284-0B23-A006-4207-287A8681DC35}"/>
              </a:ext>
            </a:extLst>
          </p:cNvPr>
          <p:cNvGrpSpPr/>
          <p:nvPr/>
        </p:nvGrpSpPr>
        <p:grpSpPr>
          <a:xfrm>
            <a:off x="3072319" y="4107608"/>
            <a:ext cx="1946497" cy="1920240"/>
            <a:chOff x="216724" y="3371462"/>
            <a:chExt cx="1946497" cy="1920240"/>
          </a:xfrm>
        </p:grpSpPr>
        <p:pic>
          <p:nvPicPr>
            <p:cNvPr id="25" name="Picture 24" descr="A close-up of the moon&#10;&#10;Description automatically generated with medium confidence">
              <a:extLst>
                <a:ext uri="{FF2B5EF4-FFF2-40B4-BE49-F238E27FC236}">
                  <a16:creationId xmlns:a16="http://schemas.microsoft.com/office/drawing/2014/main" id="{7B610608-CB58-13F5-5BD8-F856A0A3A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6724" y="3371462"/>
              <a:ext cx="1911074" cy="192024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C70AFE-C157-2EF4-1419-FE2C2DECBC1A}"/>
                </a:ext>
              </a:extLst>
            </p:cNvPr>
            <p:cNvSpPr txBox="1"/>
            <p:nvPr/>
          </p:nvSpPr>
          <p:spPr>
            <a:xfrm>
              <a:off x="1510478" y="492237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1988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C368AF9-47EF-C313-B93F-49379A52F566}"/>
              </a:ext>
            </a:extLst>
          </p:cNvPr>
          <p:cNvSpPr txBox="1"/>
          <p:nvPr/>
        </p:nvSpPr>
        <p:spPr>
          <a:xfrm>
            <a:off x="2665959" y="6104352"/>
            <a:ext cx="28735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Sounding Rocket Observations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F178210-FE25-C14F-5FFC-DAF52BD582EF}"/>
              </a:ext>
            </a:extLst>
          </p:cNvPr>
          <p:cNvSpPr txBox="1"/>
          <p:nvPr/>
        </p:nvSpPr>
        <p:spPr>
          <a:xfrm>
            <a:off x="6532026" y="6099862"/>
            <a:ext cx="28735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Satellite Observations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BAD390C-8E9D-E6A7-6AFB-5C26831A3907}"/>
              </a:ext>
            </a:extLst>
          </p:cNvPr>
          <p:cNvCxnSpPr>
            <a:cxnSpLocks/>
          </p:cNvCxnSpPr>
          <p:nvPr/>
        </p:nvCxnSpPr>
        <p:spPr>
          <a:xfrm>
            <a:off x="5147753" y="2919756"/>
            <a:ext cx="550552" cy="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A8F744C-D4D1-51BF-AB45-782EED25703F}"/>
              </a:ext>
            </a:extLst>
          </p:cNvPr>
          <p:cNvCxnSpPr>
            <a:cxnSpLocks/>
          </p:cNvCxnSpPr>
          <p:nvPr/>
        </p:nvCxnSpPr>
        <p:spPr>
          <a:xfrm>
            <a:off x="5069821" y="5106195"/>
            <a:ext cx="628484" cy="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878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EE559-171E-49D2-5000-DAB762A78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69" y="365125"/>
            <a:ext cx="9351507" cy="1325563"/>
          </a:xfrm>
        </p:spPr>
        <p:txBody>
          <a:bodyPr/>
          <a:lstStyle/>
          <a:p>
            <a:r>
              <a:rPr lang="en-US" dirty="0"/>
              <a:t>First X-ray Astrophysical Observations</a:t>
            </a:r>
          </a:p>
        </p:txBody>
      </p:sp>
      <p:pic>
        <p:nvPicPr>
          <p:cNvPr id="4" name="Content Placeholder 3" descr="Chart, scatter chart&#10;&#10;Description automatically generated">
            <a:extLst>
              <a:ext uri="{FF2B5EF4-FFF2-40B4-BE49-F238E27FC236}">
                <a16:creationId xmlns:a16="http://schemas.microsoft.com/office/drawing/2014/main" id="{85E1939E-E531-286D-87AC-DAB1CF1B3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8343" y="1690688"/>
            <a:ext cx="6053194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090105-8F1B-A81C-D60B-8DB93D978524}"/>
              </a:ext>
            </a:extLst>
          </p:cNvPr>
          <p:cNvSpPr txBox="1"/>
          <p:nvPr/>
        </p:nvSpPr>
        <p:spPr>
          <a:xfrm>
            <a:off x="7125259" y="6231265"/>
            <a:ext cx="50667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/>
              <a:t>Giacconi</a:t>
            </a:r>
            <a:r>
              <a:rPr lang="en-US" sz="1400" dirty="0"/>
              <a:t>, et al. 1965, Physical Review Letters, vol. 9, Issue 11, pp. 439-443</a:t>
            </a:r>
          </a:p>
        </p:txBody>
      </p:sp>
    </p:spTree>
    <p:extLst>
      <p:ext uri="{BB962C8B-B14F-4D97-AF65-F5344CB8AC3E}">
        <p14:creationId xmlns:p14="http://schemas.microsoft.com/office/powerpoint/2010/main" val="3489184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6D653-8CAB-A1F4-9C65-08980C7B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Electrostatic shocks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F23373-7C48-4447-A486-017F39DB81B7}"/>
              </a:ext>
            </a:extLst>
          </p:cNvPr>
          <p:cNvSpPr txBox="1">
            <a:spLocks noChangeArrowheads="1"/>
          </p:cNvSpPr>
          <p:nvPr/>
        </p:nvSpPr>
        <p:spPr>
          <a:xfrm>
            <a:off x="7701280" y="5981700"/>
            <a:ext cx="2543175" cy="320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Neue LT 65 Medium" panose="0200060302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Neue LT 65 Medium" panose="0200060302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Neue LT 65 Medium" panose="0200060302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Neue LT 65 Medium" panose="0200060302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Neue LT 65 Medium" panose="0200060302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sz="1600" b="1" dirty="0">
                <a:latin typeface="Times New Roman" charset="0"/>
                <a:ea typeface="ＭＳ Ｐゴシック" charset="0"/>
                <a:cs typeface="ＭＳ Ｐゴシック" charset="0"/>
              </a:rPr>
              <a:t>[Boehm et al., </a:t>
            </a:r>
            <a:r>
              <a:rPr lang="en-US" sz="1600" b="1" u="sng" dirty="0">
                <a:latin typeface="Times New Roman" charset="0"/>
                <a:ea typeface="ＭＳ Ｐゴシック" charset="0"/>
                <a:cs typeface="ＭＳ Ｐゴシック" charset="0"/>
              </a:rPr>
              <a:t>JGR</a:t>
            </a:r>
            <a:r>
              <a:rPr lang="en-US" sz="1600" b="1" dirty="0">
                <a:latin typeface="Times New Roman" charset="0"/>
                <a:ea typeface="ＭＳ Ｐゴシック" charset="0"/>
                <a:cs typeface="ＭＳ Ｐゴシック" charset="0"/>
              </a:rPr>
              <a:t>, 1990]</a:t>
            </a:r>
            <a:endParaRPr lang="en-US" b="1" i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Macintosh HD:Users:robertpfaff:Desktop:Rocket Program/Current:">
            <a:extLst>
              <a:ext uri="{FF2B5EF4-FFF2-40B4-BE49-F238E27FC236}">
                <a16:creationId xmlns:a16="http://schemas.microsoft.com/office/drawing/2014/main" id="{D9F2CC2D-787D-32A6-C4FE-908ABE3EC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678" y="1898650"/>
            <a:ext cx="3316287" cy="368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Macintosh HD:Users:robertpfaff:Desktop:Rocket Program/Current:">
            <a:extLst>
              <a:ext uri="{FF2B5EF4-FFF2-40B4-BE49-F238E27FC236}">
                <a16:creationId xmlns:a16="http://schemas.microsoft.com/office/drawing/2014/main" id="{D7F91AC0-A2F9-B497-6A39-119926379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66" y="0"/>
            <a:ext cx="9896388" cy="870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11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05FBA8-4982-4EAC-A32B-C8154EFFA6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27"/>
          <a:stretch/>
        </p:blipFill>
        <p:spPr>
          <a:xfrm>
            <a:off x="3738817" y="0"/>
            <a:ext cx="8453183" cy="68580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10FE1F-886B-439D-AF93-6465C154E19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67130" cy="6858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F14D6D-F944-4393-A073-21A1B00E55E9}"/>
              </a:ext>
            </a:extLst>
          </p:cNvPr>
          <p:cNvSpPr txBox="1"/>
          <p:nvPr/>
        </p:nvSpPr>
        <p:spPr>
          <a:xfrm>
            <a:off x="408374" y="239697"/>
            <a:ext cx="4625266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Neue LT 65 Medium" panose="02000603020000020004" pitchFamily="2" charset="0"/>
              </a:rPr>
              <a:t>Composite image of two Black Brant XI-A rockets launching from </a:t>
            </a:r>
            <a:r>
              <a:rPr lang="en-US" dirty="0" err="1">
                <a:solidFill>
                  <a:schemeClr val="bg1"/>
                </a:solidFill>
                <a:latin typeface="HelveticaNeue LT 65 Medium" panose="02000603020000020004" pitchFamily="2" charset="0"/>
              </a:rPr>
              <a:t>Andoya</a:t>
            </a:r>
            <a:r>
              <a:rPr lang="en-US" dirty="0">
                <a:solidFill>
                  <a:schemeClr val="bg1"/>
                </a:solidFill>
                <a:latin typeface="HelveticaNeue LT 65 Medium" panose="02000603020000020004" pitchFamily="2" charset="0"/>
              </a:rPr>
              <a:t> Space, Norway in 2019.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7FA4EF-0D61-4840-A268-44EC38AD4BBD}"/>
              </a:ext>
            </a:extLst>
          </p:cNvPr>
          <p:cNvSpPr txBox="1"/>
          <p:nvPr/>
        </p:nvSpPr>
        <p:spPr>
          <a:xfrm>
            <a:off x="5922886" y="239697"/>
            <a:ext cx="5103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Neue LT 65 Medium" panose="02000603020000020004" pitchFamily="2" charset="0"/>
              </a:rPr>
              <a:t>Trimethylaluminum (TMA) vapor tracers released to study neutral winds at altitude.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DC8C71-F67B-49A0-9DC4-6E6E01D4236E}"/>
              </a:ext>
            </a:extLst>
          </p:cNvPr>
          <p:cNvSpPr txBox="1"/>
          <p:nvPr/>
        </p:nvSpPr>
        <p:spPr>
          <a:xfrm>
            <a:off x="5977131" y="6169980"/>
            <a:ext cx="5604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0" u="none" strike="noStrike" baseline="0" dirty="0">
                <a:solidFill>
                  <a:schemeClr val="bg1"/>
                </a:solidFill>
                <a:latin typeface="HelveticaNeue LT 65 Medium" panose="02000603020000020004" pitchFamily="2" charset="0"/>
              </a:rPr>
              <a:t>Auroral Zone Upwelling Rocket Experiment (AZURE), launched April 5, 2019</a:t>
            </a:r>
            <a:r>
              <a:rPr lang="en-US" sz="1400" b="1" i="0" u="none" strike="noStrike" baseline="0" dirty="0">
                <a:solidFill>
                  <a:schemeClr val="bg1"/>
                </a:solidFill>
                <a:latin typeface="HelveticaNeue LT 65 Medium" panose="02000603020000020004" pitchFamily="2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EDFDAE-ADD7-78C6-38CE-6DA950749D16}"/>
              </a:ext>
            </a:extLst>
          </p:cNvPr>
          <p:cNvSpPr txBox="1"/>
          <p:nvPr/>
        </p:nvSpPr>
        <p:spPr>
          <a:xfrm>
            <a:off x="8967355" y="6477757"/>
            <a:ext cx="3044536" cy="38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Photo credit: NASA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5DE906-4C2F-ED12-1B4F-BD89AB6E57E6}"/>
              </a:ext>
            </a:extLst>
          </p:cNvPr>
          <p:cNvSpPr txBox="1"/>
          <p:nvPr/>
        </p:nvSpPr>
        <p:spPr>
          <a:xfrm>
            <a:off x="3383973" y="6497833"/>
            <a:ext cx="3044536" cy="380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Photo credit: NASA</a:t>
            </a:r>
          </a:p>
        </p:txBody>
      </p:sp>
    </p:spTree>
    <p:extLst>
      <p:ext uri="{BB962C8B-B14F-4D97-AF65-F5344CB8AC3E}">
        <p14:creationId xmlns:p14="http://schemas.microsoft.com/office/powerpoint/2010/main" val="1069958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54271-D75D-A24F-5008-EE54FD463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664" y="365125"/>
            <a:ext cx="9369136" cy="1325563"/>
          </a:xfrm>
        </p:spPr>
        <p:txBody>
          <a:bodyPr>
            <a:normAutofit/>
          </a:bodyPr>
          <a:lstStyle/>
          <a:p>
            <a:r>
              <a:rPr lang="en-US" sz="3600" dirty="0"/>
              <a:t>Sounding rockets go where the science is!</a:t>
            </a:r>
          </a:p>
        </p:txBody>
      </p:sp>
      <p:pic>
        <p:nvPicPr>
          <p:cNvPr id="4" name="Picture 2" descr="launchsites">
            <a:extLst>
              <a:ext uri="{FF2B5EF4-FFF2-40B4-BE49-F238E27FC236}">
                <a16:creationId xmlns:a16="http://schemas.microsoft.com/office/drawing/2014/main" id="{8EF97189-9AFF-E143-0055-B68DF0AA1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1690688"/>
            <a:ext cx="6584372" cy="493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ABE384-6870-1B32-4273-24B331BD18A8}"/>
              </a:ext>
            </a:extLst>
          </p:cNvPr>
          <p:cNvSpPr txBox="1"/>
          <p:nvPr/>
        </p:nvSpPr>
        <p:spPr>
          <a:xfrm>
            <a:off x="8967355" y="6477757"/>
            <a:ext cx="3044536" cy="3802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2233847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C8CC9-F461-79AA-B46F-D932DE149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963" y="0"/>
            <a:ext cx="8689730" cy="132556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00318A"/>
                </a:solidFill>
                <a:latin typeface="Arial" charset="0"/>
                <a:ea typeface="Arial" charset="0"/>
                <a:cs typeface="Arial" charset="0"/>
              </a:rPr>
              <a:t>Earth’s Ionosphere at the Magnetic Equator </a:t>
            </a:r>
            <a:br>
              <a:rPr lang="en-US" sz="3200" dirty="0">
                <a:solidFill>
                  <a:srgbClr val="00318A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3200" dirty="0">
                <a:solidFill>
                  <a:srgbClr val="00318A"/>
                </a:solidFill>
                <a:latin typeface="Arial" charset="0"/>
                <a:ea typeface="Arial" charset="0"/>
                <a:cs typeface="Arial" charset="0"/>
              </a:rPr>
              <a:t>Contains </a:t>
            </a:r>
            <a:r>
              <a:rPr lang="en-US" sz="32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Unique </a:t>
            </a:r>
            <a:r>
              <a:rPr lang="en-US" sz="3200" dirty="0">
                <a:solidFill>
                  <a:srgbClr val="00318A"/>
                </a:solidFill>
                <a:latin typeface="Arial" charset="0"/>
                <a:ea typeface="Arial" charset="0"/>
                <a:cs typeface="Arial" charset="0"/>
              </a:rPr>
              <a:t>and</a:t>
            </a:r>
            <a:r>
              <a:rPr lang="en-US" sz="32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Important</a:t>
            </a:r>
            <a:r>
              <a:rPr lang="en-US" sz="3200" dirty="0">
                <a:solidFill>
                  <a:srgbClr val="00318A"/>
                </a:solidFill>
                <a:latin typeface="Arial" charset="0"/>
                <a:ea typeface="Arial" charset="0"/>
                <a:cs typeface="Arial" charset="0"/>
              </a:rPr>
              <a:t> Space Physics Phenomena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51D3C1-04B2-9303-829B-9A9B78F52B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996" y="1229150"/>
            <a:ext cx="2469814" cy="24698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6BF5F4-42E8-0699-AFDA-172D6FDBF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01" y="1169349"/>
            <a:ext cx="2216425" cy="2589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770E40-3905-CC30-7064-64FF1035EA9B}"/>
              </a:ext>
            </a:extLst>
          </p:cNvPr>
          <p:cNvSpPr txBox="1"/>
          <p:nvPr/>
        </p:nvSpPr>
        <p:spPr>
          <a:xfrm>
            <a:off x="1583865" y="6361090"/>
            <a:ext cx="93546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Understanding these processes requires </a:t>
            </a:r>
            <a:r>
              <a:rPr lang="en-US" i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simultaneous</a:t>
            </a:r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solidFill>
                  <a:srgbClr val="00318A"/>
                </a:solidFill>
                <a:latin typeface="Arial" charset="0"/>
                <a:ea typeface="Arial" charset="0"/>
                <a:cs typeface="Arial" charset="0"/>
              </a:rPr>
              <a:t>rocket</a:t>
            </a:r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dirty="0">
                <a:solidFill>
                  <a:srgbClr val="00318A"/>
                </a:solidFill>
                <a:latin typeface="Arial" charset="0"/>
                <a:ea typeface="Arial" charset="0"/>
                <a:cs typeface="Arial" charset="0"/>
              </a:rPr>
              <a:t>radar</a:t>
            </a:r>
            <a:r>
              <a:rPr lang="en-US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measurements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C0552-DB08-9964-4E4E-50C67ADE1529}"/>
              </a:ext>
            </a:extLst>
          </p:cNvPr>
          <p:cNvSpPr/>
          <p:nvPr/>
        </p:nvSpPr>
        <p:spPr>
          <a:xfrm>
            <a:off x="3710339" y="1667782"/>
            <a:ext cx="1652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Equatorial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Electrojet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138BC1-0341-47B5-4381-5E7847C28675}"/>
              </a:ext>
            </a:extLst>
          </p:cNvPr>
          <p:cNvSpPr/>
          <p:nvPr/>
        </p:nvSpPr>
        <p:spPr>
          <a:xfrm>
            <a:off x="10042032" y="1252429"/>
            <a:ext cx="18498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“150 km” echoes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9C570C-E086-0BED-9ED3-3576FB09D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52" y="2605767"/>
            <a:ext cx="3005986" cy="249968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7E1D28B-0A8D-B035-ED0C-057E766F561A}"/>
              </a:ext>
            </a:extLst>
          </p:cNvPr>
          <p:cNvGrpSpPr>
            <a:grpSpLocks noChangeAspect="1"/>
          </p:cNvGrpSpPr>
          <p:nvPr/>
        </p:nvGrpSpPr>
        <p:grpSpPr>
          <a:xfrm>
            <a:off x="5781636" y="3787173"/>
            <a:ext cx="4198720" cy="2334852"/>
            <a:chOff x="1993648" y="550152"/>
            <a:chExt cx="7181886" cy="39937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0DD2F2D-8A65-BEF1-FACC-753CDB1A50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9" t="3819" r="16827" b="4490"/>
            <a:stretch/>
          </p:blipFill>
          <p:spPr>
            <a:xfrm>
              <a:off x="2544041" y="803786"/>
              <a:ext cx="6568814" cy="353629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189C0A7-EADB-6C7C-236D-CA3D18E037AC}"/>
                </a:ext>
              </a:extLst>
            </p:cNvPr>
            <p:cNvSpPr txBox="1"/>
            <p:nvPr/>
          </p:nvSpPr>
          <p:spPr>
            <a:xfrm>
              <a:off x="2932530" y="550152"/>
              <a:ext cx="5459896" cy="46905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Jicamarca</a:t>
              </a:r>
              <a:r>
                <a:rPr lang="en-US" sz="1400" dirty="0"/>
                <a:t> Radar Echoes  --  May 11, 2014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562124-5EF0-AEAD-9C13-6AC41FAF35D2}"/>
                </a:ext>
              </a:extLst>
            </p:cNvPr>
            <p:cNvSpPr txBox="1"/>
            <p:nvPr/>
          </p:nvSpPr>
          <p:spPr>
            <a:xfrm>
              <a:off x="2073715" y="2337424"/>
              <a:ext cx="858815" cy="14214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75</a:t>
              </a:r>
            </a:p>
            <a:p>
              <a:pPr algn="r"/>
              <a:endParaRPr lang="en-US" sz="1200" dirty="0"/>
            </a:p>
            <a:p>
              <a:pPr algn="r"/>
              <a:endParaRPr lang="en-US" sz="1200" dirty="0"/>
            </a:p>
            <a:p>
              <a:pPr algn="r"/>
              <a:r>
                <a:rPr lang="en-US" sz="1200" dirty="0"/>
                <a:t>        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88747C1-86AD-1869-FB5C-86966D9DC2C8}"/>
                </a:ext>
              </a:extLst>
            </p:cNvPr>
            <p:cNvSpPr txBox="1"/>
            <p:nvPr/>
          </p:nvSpPr>
          <p:spPr>
            <a:xfrm>
              <a:off x="1993648" y="873163"/>
              <a:ext cx="938881" cy="12664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85</a:t>
              </a:r>
            </a:p>
            <a:p>
              <a:pPr algn="r"/>
              <a:endParaRPr lang="en-US" sz="1200" dirty="0"/>
            </a:p>
            <a:p>
              <a:pPr algn="r"/>
              <a:endParaRPr lang="en-US" sz="1200" dirty="0"/>
            </a:p>
            <a:p>
              <a:pPr algn="r"/>
              <a:r>
                <a:rPr lang="en-US" sz="1200" dirty="0"/>
                <a:t>         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92A18B-9548-BC4C-262E-BFE14ADD0D5D}"/>
                </a:ext>
              </a:extLst>
            </p:cNvPr>
            <p:cNvSpPr txBox="1"/>
            <p:nvPr/>
          </p:nvSpPr>
          <p:spPr>
            <a:xfrm>
              <a:off x="2230228" y="3703350"/>
              <a:ext cx="713394" cy="4738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65        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3EDA4A-34DC-87DC-2361-4E3E06119B8B}"/>
                </a:ext>
              </a:extLst>
            </p:cNvPr>
            <p:cNvSpPr txBox="1"/>
            <p:nvPr/>
          </p:nvSpPr>
          <p:spPr>
            <a:xfrm rot="16200000">
              <a:off x="844997" y="2247927"/>
              <a:ext cx="2879582" cy="4221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Altitude, km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760ECD6-5BA9-942C-90A0-3B8DF681B600}"/>
                </a:ext>
              </a:extLst>
            </p:cNvPr>
            <p:cNvSpPr txBox="1"/>
            <p:nvPr/>
          </p:nvSpPr>
          <p:spPr>
            <a:xfrm>
              <a:off x="2596117" y="4033434"/>
              <a:ext cx="1119825" cy="4738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09:43 </a:t>
              </a:r>
              <a:r>
                <a:rPr lang="en-US" sz="1200" dirty="0"/>
                <a:t>        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D3BD0C-029C-B835-64E4-BF8C041DFB9B}"/>
                </a:ext>
              </a:extLst>
            </p:cNvPr>
            <p:cNvSpPr txBox="1"/>
            <p:nvPr/>
          </p:nvSpPr>
          <p:spPr>
            <a:xfrm>
              <a:off x="3628925" y="4028811"/>
              <a:ext cx="933239" cy="4738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11:06 </a:t>
              </a:r>
              <a:r>
                <a:rPr lang="en-US" sz="1200" dirty="0"/>
                <a:t>        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5715FD-A53E-2AEA-380A-BC3FCD462D12}"/>
                </a:ext>
              </a:extLst>
            </p:cNvPr>
            <p:cNvSpPr txBox="1"/>
            <p:nvPr/>
          </p:nvSpPr>
          <p:spPr>
            <a:xfrm>
              <a:off x="4602123" y="4039176"/>
              <a:ext cx="946322" cy="4221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12:30      </a:t>
              </a:r>
              <a:r>
                <a:rPr lang="en-US" sz="1200" dirty="0"/>
                <a:t>       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D7899A-D14B-0845-CB9C-E7D2DD17EF6B}"/>
                </a:ext>
              </a:extLst>
            </p:cNvPr>
            <p:cNvSpPr txBox="1"/>
            <p:nvPr/>
          </p:nvSpPr>
          <p:spPr>
            <a:xfrm>
              <a:off x="5524778" y="4050024"/>
              <a:ext cx="910245" cy="4221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13:53 </a:t>
              </a:r>
              <a:r>
                <a:rPr lang="en-US" sz="1200" dirty="0"/>
                <a:t>        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8C21097-314D-CCD8-9389-8F67706B13D8}"/>
                </a:ext>
              </a:extLst>
            </p:cNvPr>
            <p:cNvSpPr txBox="1"/>
            <p:nvPr/>
          </p:nvSpPr>
          <p:spPr>
            <a:xfrm>
              <a:off x="6468853" y="4035290"/>
              <a:ext cx="910245" cy="4221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15:16 </a:t>
              </a:r>
              <a:r>
                <a:rPr lang="en-US" sz="1200" dirty="0"/>
                <a:t>        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61D4EB3-7729-0B93-5076-9F9DD4E32A9B}"/>
                </a:ext>
              </a:extLst>
            </p:cNvPr>
            <p:cNvSpPr txBox="1"/>
            <p:nvPr/>
          </p:nvSpPr>
          <p:spPr>
            <a:xfrm>
              <a:off x="7379098" y="4035290"/>
              <a:ext cx="910245" cy="4221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16:40 </a:t>
              </a:r>
              <a:r>
                <a:rPr lang="en-US" sz="1200" dirty="0"/>
                <a:t>        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5EC7796-B5B4-A0D9-733D-057A980BE4CE}"/>
                </a:ext>
              </a:extLst>
            </p:cNvPr>
            <p:cNvSpPr txBox="1"/>
            <p:nvPr/>
          </p:nvSpPr>
          <p:spPr>
            <a:xfrm>
              <a:off x="8032577" y="4121751"/>
              <a:ext cx="1142957" cy="4221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LT(</a:t>
              </a:r>
              <a:r>
                <a:rPr lang="en-US" sz="1200" dirty="0" err="1"/>
                <a:t>hr</a:t>
              </a:r>
              <a:r>
                <a:rPr lang="en-US" sz="1200" dirty="0"/>
                <a:t>)          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2DC8A39-F691-89CB-7328-4D4D67D23966}"/>
              </a:ext>
            </a:extLst>
          </p:cNvPr>
          <p:cNvSpPr/>
          <p:nvPr/>
        </p:nvSpPr>
        <p:spPr>
          <a:xfrm>
            <a:off x="808548" y="3224492"/>
            <a:ext cx="1550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Spread-F Turbulence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CFBB1A-38F0-4550-D2E0-33EE89C2B80A}"/>
              </a:ext>
            </a:extLst>
          </p:cNvPr>
          <p:cNvSpPr/>
          <p:nvPr/>
        </p:nvSpPr>
        <p:spPr>
          <a:xfrm>
            <a:off x="10100689" y="3362385"/>
            <a:ext cx="15239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Mesosphere Turbulence</a:t>
            </a:r>
          </a:p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6DD3FE-D3B1-AD71-8E2D-51E00A340A09}"/>
              </a:ext>
            </a:extLst>
          </p:cNvPr>
          <p:cNvSpPr txBox="1"/>
          <p:nvPr/>
        </p:nvSpPr>
        <p:spPr>
          <a:xfrm>
            <a:off x="9244871" y="5959387"/>
            <a:ext cx="3044536" cy="3802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2283854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D5B2F69-05CF-B305-3F72-9AC4B06E1E67}"/>
              </a:ext>
            </a:extLst>
          </p:cNvPr>
          <p:cNvGrpSpPr/>
          <p:nvPr/>
        </p:nvGrpSpPr>
        <p:grpSpPr>
          <a:xfrm>
            <a:off x="2237551" y="1043505"/>
            <a:ext cx="5145740" cy="4247533"/>
            <a:chOff x="349199" y="1111625"/>
            <a:chExt cx="5145740" cy="424753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23AE160-587F-D462-5F96-CAD614C6FE09}"/>
                </a:ext>
              </a:extLst>
            </p:cNvPr>
            <p:cNvGrpSpPr/>
            <p:nvPr/>
          </p:nvGrpSpPr>
          <p:grpSpPr>
            <a:xfrm>
              <a:off x="349199" y="2081338"/>
              <a:ext cx="5145740" cy="3277820"/>
              <a:chOff x="3464860" y="1558066"/>
              <a:chExt cx="5791200" cy="3277820"/>
            </a:xfrm>
          </p:grpSpPr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39839E8B-9CD0-F156-BCAD-1B963E2303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64860" y="1558066"/>
                <a:ext cx="5791200" cy="32778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altLang="en-US" dirty="0"/>
                  <a:t>•  1964  India (</a:t>
                </a:r>
                <a:r>
                  <a:rPr lang="en-US" altLang="en-US" dirty="0" err="1"/>
                  <a:t>Thumba</a:t>
                </a:r>
                <a:r>
                  <a:rPr lang="en-US" altLang="en-US" dirty="0"/>
                  <a:t>)  --  4 rockets</a:t>
                </a:r>
              </a:p>
              <a:p>
                <a:pPr algn="l">
                  <a:spcBef>
                    <a:spcPct val="50000"/>
                  </a:spcBef>
                </a:pPr>
                <a:r>
                  <a:rPr lang="en-US" altLang="en-US" dirty="0"/>
                  <a:t>•  1965 USS Croatan (off coast of Peru)  --  10 rockets</a:t>
                </a:r>
              </a:p>
              <a:p>
                <a:pPr algn="l">
                  <a:spcBef>
                    <a:spcPct val="50000"/>
                  </a:spcBef>
                </a:pPr>
                <a:r>
                  <a:rPr lang="en-US" altLang="en-US" dirty="0"/>
                  <a:t>•  1970 India (</a:t>
                </a:r>
                <a:r>
                  <a:rPr lang="en-US" altLang="en-US" dirty="0" err="1"/>
                  <a:t>Thumba</a:t>
                </a:r>
                <a:r>
                  <a:rPr lang="en-US" altLang="en-US" dirty="0"/>
                  <a:t>)  --  6 rockets</a:t>
                </a:r>
              </a:p>
              <a:p>
                <a:pPr algn="l">
                  <a:spcBef>
                    <a:spcPct val="50000"/>
                  </a:spcBef>
                </a:pPr>
                <a:r>
                  <a:rPr lang="en-US" altLang="en-US" dirty="0"/>
                  <a:t>•  1972 India (</a:t>
                </a:r>
                <a:r>
                  <a:rPr lang="en-US" altLang="en-US" dirty="0" err="1"/>
                  <a:t>Thumba</a:t>
                </a:r>
                <a:r>
                  <a:rPr lang="en-US" altLang="en-US" dirty="0"/>
                  <a:t>)  --  2 rockets (w/Germany)</a:t>
                </a:r>
              </a:p>
              <a:p>
                <a:pPr algn="l">
                  <a:spcBef>
                    <a:spcPct val="50000"/>
                  </a:spcBef>
                </a:pPr>
                <a:r>
                  <a:rPr lang="en-US" altLang="en-US" dirty="0"/>
                  <a:t>•  1975 Peru (Punta Lobos)  --  19 rockets</a:t>
                </a:r>
              </a:p>
              <a:p>
                <a:pPr algn="l">
                  <a:spcBef>
                    <a:spcPct val="50000"/>
                  </a:spcBef>
                </a:pPr>
                <a:r>
                  <a:rPr lang="en-US" altLang="en-US" dirty="0"/>
                  <a:t>•  1983 Peru (Punta Lobos)  --  18 rockets</a:t>
                </a:r>
              </a:p>
              <a:p>
                <a:pPr algn="l">
                  <a:spcBef>
                    <a:spcPct val="50000"/>
                  </a:spcBef>
                </a:pPr>
                <a:r>
                  <a:rPr lang="en-US" altLang="en-US" dirty="0"/>
                  <a:t>•  1994 Brazil (Alcantara)  --  13 rockets</a:t>
                </a:r>
              </a:p>
              <a:p>
                <a:pPr algn="l">
                  <a:spcBef>
                    <a:spcPct val="50000"/>
                  </a:spcBef>
                </a:pPr>
                <a:endParaRPr lang="en-US" alt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318583-5EB6-DC0C-A3FF-E09777E5B8F0}"/>
                  </a:ext>
                </a:extLst>
              </p:cNvPr>
              <p:cNvSpPr txBox="1"/>
              <p:nvPr/>
            </p:nvSpPr>
            <p:spPr>
              <a:xfrm>
                <a:off x="3464861" y="4441816"/>
                <a:ext cx="41611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dirty="0"/>
                  <a:t>•  </a:t>
                </a:r>
                <a:r>
                  <a:rPr lang="en-US" altLang="en-US" dirty="0">
                    <a:solidFill>
                      <a:srgbClr val="C00000"/>
                    </a:solidFill>
                  </a:rPr>
                  <a:t>2028 Peru (Punta Lobos)  --  ??</a:t>
                </a:r>
              </a:p>
            </p:txBody>
          </p:sp>
        </p:grpSp>
        <p:sp>
          <p:nvSpPr>
            <p:cNvPr id="6" name="Text Box 2">
              <a:extLst>
                <a:ext uri="{FF2B5EF4-FFF2-40B4-BE49-F238E27FC236}">
                  <a16:creationId xmlns:a16="http://schemas.microsoft.com/office/drawing/2014/main" id="{C5581D4E-8DFC-46F6-C6F8-2B4C068753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199" y="1111625"/>
              <a:ext cx="4549324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C00000"/>
                  </a:solidFill>
                  <a:latin typeface="Arial" charset="0"/>
                  <a:ea typeface="Arial" charset="0"/>
                  <a:cs typeface="Arial" charset="0"/>
                </a:rPr>
                <a:t>NASA Sounding Rocket Campaigns at the Geomagnetic Equator</a:t>
              </a:r>
              <a:endParaRPr lang="en-US" altLang="en-US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76E50C8-82D0-BD6B-BD8D-5DF6006A3581}"/>
              </a:ext>
            </a:extLst>
          </p:cNvPr>
          <p:cNvGrpSpPr/>
          <p:nvPr/>
        </p:nvGrpSpPr>
        <p:grpSpPr>
          <a:xfrm>
            <a:off x="2321221" y="182420"/>
            <a:ext cx="10018824" cy="5632075"/>
            <a:chOff x="-328528" y="563162"/>
            <a:chExt cx="10285623" cy="5699900"/>
          </a:xfrm>
        </p:grpSpPr>
        <p:sp>
          <p:nvSpPr>
            <p:cNvPr id="10" name="Text Box 18">
              <a:extLst>
                <a:ext uri="{FF2B5EF4-FFF2-40B4-BE49-F238E27FC236}">
                  <a16:creationId xmlns:a16="http://schemas.microsoft.com/office/drawing/2014/main" id="{D56DC38F-54EF-18FA-B4AB-7A349B5081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28528" y="563162"/>
              <a:ext cx="10133636" cy="5918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en-US" sz="3200" b="1" dirty="0">
                  <a:latin typeface="Arial" charset="0"/>
                  <a:ea typeface="Arial" charset="0"/>
                  <a:cs typeface="Arial" charset="0"/>
                </a:rPr>
                <a:t>NASA Sounding Rocket Campaign in Peru…2028!</a:t>
              </a:r>
            </a:p>
          </p:txBody>
        </p:sp>
        <p:pic>
          <p:nvPicPr>
            <p:cNvPr id="11" name="Picture 20" descr="C:\Peru\jicamarca2.jpg">
              <a:extLst>
                <a:ext uri="{FF2B5EF4-FFF2-40B4-BE49-F238E27FC236}">
                  <a16:creationId xmlns:a16="http://schemas.microsoft.com/office/drawing/2014/main" id="{A9BC849B-1341-4A27-8EE1-EE0FF8D8DE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2131" y="2648594"/>
              <a:ext cx="3502025" cy="229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6" descr="C:\rocket-launch2.jpg">
              <a:extLst>
                <a:ext uri="{FF2B5EF4-FFF2-40B4-BE49-F238E27FC236}">
                  <a16:creationId xmlns:a16="http://schemas.microsoft.com/office/drawing/2014/main" id="{26F1A62F-13BD-3908-9DAF-88B744C923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5537" y="1444440"/>
              <a:ext cx="1862138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23">
              <a:extLst>
                <a:ext uri="{FF2B5EF4-FFF2-40B4-BE49-F238E27FC236}">
                  <a16:creationId xmlns:a16="http://schemas.microsoft.com/office/drawing/2014/main" id="{5F9AAFEF-0CCA-A3D4-573D-B7A490D47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9069" y="1670636"/>
              <a:ext cx="39624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dirty="0">
                  <a:solidFill>
                    <a:srgbClr val="C00000"/>
                  </a:solidFill>
                  <a:latin typeface="Arial" charset="0"/>
                </a:rPr>
                <a:t>Unprecedented, Preeminent Science at a Unique Observing Site</a:t>
              </a:r>
              <a:endParaRPr lang="en-US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4" name="Text Box 23">
              <a:extLst>
                <a:ext uri="{FF2B5EF4-FFF2-40B4-BE49-F238E27FC236}">
                  <a16:creationId xmlns:a16="http://schemas.microsoft.com/office/drawing/2014/main" id="{3122DF6D-60E9-32B6-B29E-1CB2EB689B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3505" y="5235168"/>
              <a:ext cx="5483590" cy="1027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n-US" altLang="en-US" sz="2000" b="1" dirty="0"/>
                <a:t>NASA/NSF Campaign Anticipated for 2028</a:t>
              </a:r>
            </a:p>
            <a:p>
              <a:pPr algn="ctr" eaLnBrk="1" hangingPunct="1">
                <a:defRPr/>
              </a:pPr>
              <a:endParaRPr lang="en-US" altLang="en-US" sz="1400" b="1" dirty="0"/>
            </a:p>
            <a:p>
              <a:pPr algn="ctr" eaLnBrk="1" hangingPunct="1">
                <a:defRPr/>
              </a:pPr>
              <a:r>
                <a:rPr lang="en-US" altLang="en-US" dirty="0"/>
                <a:t>See Dave </a:t>
              </a:r>
              <a:r>
                <a:rPr lang="en-US" altLang="en-US" dirty="0" err="1"/>
                <a:t>Hysell</a:t>
              </a:r>
              <a:r>
                <a:rPr lang="en-US" altLang="en-US" dirty="0"/>
                <a:t> (Cornell) or </a:t>
              </a:r>
              <a:r>
                <a:rPr lang="en-US" altLang="en-US" dirty="0" err="1"/>
                <a:t>Esayas</a:t>
              </a:r>
              <a:r>
                <a:rPr lang="en-US" altLang="en-US" dirty="0"/>
                <a:t> </a:t>
              </a:r>
              <a:r>
                <a:rPr lang="en-US" altLang="en-US" dirty="0" err="1"/>
                <a:t>Shume</a:t>
              </a:r>
              <a:r>
                <a:rPr lang="en-US" altLang="en-US" dirty="0"/>
                <a:t> (NASA HQ)</a:t>
              </a:r>
            </a:p>
            <a:p>
              <a:pPr algn="ctr" eaLnBrk="1" hangingPunct="1">
                <a:defRPr/>
              </a:pPr>
              <a:endParaRPr lang="en-US" altLang="en-US" sz="800" dirty="0"/>
            </a:p>
          </p:txBody>
        </p:sp>
      </p:grpSp>
      <p:pic>
        <p:nvPicPr>
          <p:cNvPr id="15" name="Picture 2" descr="Rocket_Launch_Sites_nearEquator_crop.png">
            <a:extLst>
              <a:ext uri="{FF2B5EF4-FFF2-40B4-BE49-F238E27FC236}">
                <a16:creationId xmlns:a16="http://schemas.microsoft.com/office/drawing/2014/main" id="{C13FD0F0-E30F-DF17-5901-616F7C8559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828" y="5454305"/>
            <a:ext cx="5522843" cy="137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51160A-7092-65C6-AC36-A6B53D5B3675}"/>
              </a:ext>
            </a:extLst>
          </p:cNvPr>
          <p:cNvSpPr txBox="1"/>
          <p:nvPr/>
        </p:nvSpPr>
        <p:spPr>
          <a:xfrm>
            <a:off x="8967355" y="6477757"/>
            <a:ext cx="3044536" cy="3802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100910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6.317 Launch Video GSFC_Trim">
            <a:hlinkClick r:id="" action="ppaction://media"/>
            <a:extLst>
              <a:ext uri="{FF2B5EF4-FFF2-40B4-BE49-F238E27FC236}">
                <a16:creationId xmlns:a16="http://schemas.microsoft.com/office/drawing/2014/main" id="{F93A9918-8C39-4BBA-A82D-86DB0C170A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8936F-14A1-B038-9A06-CA615DD7F8BA}"/>
              </a:ext>
            </a:extLst>
          </p:cNvPr>
          <p:cNvSpPr txBox="1"/>
          <p:nvPr/>
        </p:nvSpPr>
        <p:spPr>
          <a:xfrm>
            <a:off x="8967355" y="6477757"/>
            <a:ext cx="3044536" cy="3802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156427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2403</TotalTime>
  <Words>669</Words>
  <Application>Microsoft Macintosh PowerPoint</Application>
  <PresentationFormat>Widescreen</PresentationFormat>
  <Paragraphs>119</Paragraphs>
  <Slides>17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CMR12</vt:lpstr>
      <vt:lpstr>Helvetica Neue</vt:lpstr>
      <vt:lpstr>HelveticaNeue LT 65 Medium</vt:lpstr>
      <vt:lpstr>Times New Roman</vt:lpstr>
      <vt:lpstr>Office Theme</vt:lpstr>
      <vt:lpstr>Photo Editor Photo</vt:lpstr>
      <vt:lpstr>PowerPoint Presentation</vt:lpstr>
      <vt:lpstr>Why Sounding Rockets?</vt:lpstr>
      <vt:lpstr>Sounding Rocket Performance</vt:lpstr>
      <vt:lpstr>20-year launch history by discipline</vt:lpstr>
      <vt:lpstr>First flight in 1946</vt:lpstr>
      <vt:lpstr>Early Results</vt:lpstr>
      <vt:lpstr>Exploration of EUV/UV spectrum</vt:lpstr>
      <vt:lpstr>First Solar X-ray Observations</vt:lpstr>
      <vt:lpstr>First EUV image using multilayers</vt:lpstr>
      <vt:lpstr>Sounding rockets lead to satellites</vt:lpstr>
      <vt:lpstr>First X-ray Astrophysical Observations</vt:lpstr>
      <vt:lpstr>Electrostatic shocks</vt:lpstr>
      <vt:lpstr>PowerPoint Presentation</vt:lpstr>
      <vt:lpstr>Sounding rockets go where the science is!</vt:lpstr>
      <vt:lpstr>Earth’s Ionosphere at the Magnetic Equator  Contains Unique and Important Space Physics Phenomena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Berit</dc:creator>
  <cp:lastModifiedBy>Winebarger, Amy R. (MSFC-ST13)</cp:lastModifiedBy>
  <cp:revision>91</cp:revision>
  <dcterms:created xsi:type="dcterms:W3CDTF">2021-06-02T15:33:04Z</dcterms:created>
  <dcterms:modified xsi:type="dcterms:W3CDTF">2023-12-14T18:13:15Z</dcterms:modified>
</cp:coreProperties>
</file>