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1" r:id="rId2"/>
    <p:sldMasterId id="2147483719" r:id="rId3"/>
    <p:sldMasterId id="2147483735" r:id="rId4"/>
    <p:sldMasterId id="2147483748" r:id="rId5"/>
    <p:sldMasterId id="2147483761" r:id="rId6"/>
    <p:sldMasterId id="2147483805" r:id="rId7"/>
    <p:sldMasterId id="2147483833" r:id="rId8"/>
  </p:sldMasterIdLst>
  <p:notesMasterIdLst>
    <p:notesMasterId r:id="rId28"/>
  </p:notesMasterIdLst>
  <p:handoutMasterIdLst>
    <p:handoutMasterId r:id="rId29"/>
  </p:handoutMasterIdLst>
  <p:sldIdLst>
    <p:sldId id="261" r:id="rId9"/>
    <p:sldId id="434" r:id="rId10"/>
    <p:sldId id="451" r:id="rId11"/>
    <p:sldId id="438" r:id="rId12"/>
    <p:sldId id="440" r:id="rId13"/>
    <p:sldId id="262" r:id="rId14"/>
    <p:sldId id="441" r:id="rId15"/>
    <p:sldId id="452" r:id="rId16"/>
    <p:sldId id="443" r:id="rId17"/>
    <p:sldId id="442" r:id="rId18"/>
    <p:sldId id="444" r:id="rId19"/>
    <p:sldId id="445" r:id="rId20"/>
    <p:sldId id="446" r:id="rId21"/>
    <p:sldId id="448" r:id="rId22"/>
    <p:sldId id="453" r:id="rId23"/>
    <p:sldId id="449" r:id="rId24"/>
    <p:sldId id="450" r:id="rId25"/>
    <p:sldId id="419" r:id="rId26"/>
    <p:sldId id="415" r:id="rId27"/>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Johnson, Patrick D (HQ-CN000)" initials="JPD(" lastIdx="48" clrIdx="1"/>
  <p:cmAuthor id="3" name="Brook Gerky" initials="BMG"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4" d="100"/>
          <a:sy n="74" d="100"/>
        </p:scale>
        <p:origin x="1084" y="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2"/>
            <a:ext cx="4029282" cy="351957"/>
          </a:xfrm>
          <a:prstGeom prst="rect">
            <a:avLst/>
          </a:prstGeom>
        </p:spPr>
        <p:txBody>
          <a:bodyPr vert="horz" lIns="91440" tIns="45720" rIns="91440" bIns="45720" rtlCol="0"/>
          <a:lstStyle>
            <a:lvl1pPr algn="r">
              <a:defRPr sz="1200"/>
            </a:lvl1pPr>
          </a:lstStyle>
          <a:p>
            <a:fld id="{906ACB2B-EE59-472A-9EA2-BD30A5638154}" type="datetimeFigureOut">
              <a:rPr lang="en-US" smtClean="0"/>
              <a:t>11/28/2023</a:t>
            </a:fld>
            <a:endParaRPr lang="en-US"/>
          </a:p>
        </p:txBody>
      </p:sp>
      <p:sp>
        <p:nvSpPr>
          <p:cNvPr id="4" name="Footer Placeholder 3"/>
          <p:cNvSpPr>
            <a:spLocks noGrp="1"/>
          </p:cNvSpPr>
          <p:nvPr>
            <p:ph type="ftr" sz="quarter" idx="2"/>
          </p:nvPr>
        </p:nvSpPr>
        <p:spPr>
          <a:xfrm>
            <a:off x="1" y="6658446"/>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6"/>
            <a:ext cx="4029282" cy="351957"/>
          </a:xfrm>
          <a:prstGeom prst="rect">
            <a:avLst/>
          </a:prstGeom>
        </p:spPr>
        <p:txBody>
          <a:bodyPr vert="horz" lIns="91440" tIns="45720" rIns="91440" bIns="45720" rtlCol="0" anchor="b"/>
          <a:lstStyle>
            <a:lvl1pPr algn="r">
              <a:defRPr sz="1200"/>
            </a:lvl1pPr>
          </a:lstStyle>
          <a:p>
            <a:fld id="{BF536F5E-E68D-4963-8E02-ECB2124CCECF}" type="slidenum">
              <a:rPr lang="en-US" smtClean="0"/>
              <a:t>‹#›</a:t>
            </a:fld>
            <a:endParaRPr lang="en-US"/>
          </a:p>
        </p:txBody>
      </p:sp>
    </p:spTree>
    <p:extLst>
      <p:ext uri="{BB962C8B-B14F-4D97-AF65-F5344CB8AC3E}">
        <p14:creationId xmlns:p14="http://schemas.microsoft.com/office/powerpoint/2010/main" val="1792917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3E1F0CD2-1E12-408C-B4F8-E6F54F4DE60C}" type="datetimeFigureOut">
              <a:rPr lang="en-US" smtClean="0"/>
              <a:t>11/28/2023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7"/>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B3190D0-3BD9-4C23-88E7-3ED2A5CB4275}" type="slidenum">
              <a:rPr lang="en-US" smtClean="0"/>
              <a:t>‹#›</a:t>
            </a:fld>
            <a:endParaRPr lang="en-US"/>
          </a:p>
        </p:txBody>
      </p:sp>
    </p:spTree>
    <p:extLst>
      <p:ext uri="{BB962C8B-B14F-4D97-AF65-F5344CB8AC3E}">
        <p14:creationId xmlns:p14="http://schemas.microsoft.com/office/powerpoint/2010/main" val="389279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2868" y="1437341"/>
            <a:ext cx="7772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152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615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605"/>
            <a:ext cx="4040188"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1615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60605"/>
            <a:ext cx="4041775"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0747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799" y="1216152"/>
            <a:ext cx="7050819" cy="518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912A3746-84A9-47A3-9655-73E61C234E0D}" type="slidenum">
              <a:rPr lang="en-US"/>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44212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86C3D1-386A-1E44-8F9A-AC764B05342F}"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12 November 2013</a:t>
            </a:r>
          </a:p>
        </p:txBody>
      </p:sp>
      <p:sp>
        <p:nvSpPr>
          <p:cNvPr id="6" name="Slide Number Placeholder 5"/>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579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75E30-DC14-6542-A00D-9537192BE113}"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12 November 2013</a:t>
            </a:r>
          </a:p>
        </p:txBody>
      </p:sp>
      <p:sp>
        <p:nvSpPr>
          <p:cNvPr id="6" name="Slide Number Placeholder 5"/>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943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lstStyle>
            <a:lvl1pPr algn="l">
              <a:defRPr sz="3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5140-D429-1D4B-A993-A8EF3A60612A}"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12 November 2013</a:t>
            </a:r>
          </a:p>
        </p:txBody>
      </p:sp>
      <p:sp>
        <p:nvSpPr>
          <p:cNvPr id="6" name="Slide Number Placeholder 5"/>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52155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DF58BA-4C4B-884F-BC87-400D59617F97}" type="datetime1">
              <a:rPr lang="en-US" smtClean="0">
                <a:solidFill>
                  <a:prstClr val="black">
                    <a:tint val="75000"/>
                  </a:prstClr>
                </a:solidFill>
              </a:rPr>
              <a:t>11/28/2023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12 November 2013</a:t>
            </a:r>
          </a:p>
        </p:txBody>
      </p:sp>
      <p:sp>
        <p:nvSpPr>
          <p:cNvPr id="7" name="Slide Number Placeholder 6"/>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457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F5D13-F346-8F44-90B9-194C80E65142}" type="datetime1">
              <a:rPr lang="en-US" smtClean="0">
                <a:solidFill>
                  <a:prstClr val="black">
                    <a:tint val="75000"/>
                  </a:prstClr>
                </a:solidFill>
              </a:rPr>
              <a:t>11/28/2023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12 November 2013</a:t>
            </a:r>
          </a:p>
        </p:txBody>
      </p:sp>
      <p:sp>
        <p:nvSpPr>
          <p:cNvPr id="9" name="Slide Number Placeholder 8"/>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2870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D307E2-3E88-0C4F-9A5C-76A60561037F}" type="datetime1">
              <a:rPr lang="en-US" smtClean="0">
                <a:solidFill>
                  <a:prstClr val="black">
                    <a:tint val="75000"/>
                  </a:prstClr>
                </a:solidFill>
              </a:rPr>
              <a:t>11/28/2023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12 November 2013</a:t>
            </a:r>
          </a:p>
        </p:txBody>
      </p:sp>
      <p:sp>
        <p:nvSpPr>
          <p:cNvPr id="5" name="Slide Number Placeholder 4"/>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36542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1F098-2825-FD4E-A89E-AECD33B63C40}" type="datetime1">
              <a:rPr lang="en-US" smtClean="0">
                <a:solidFill>
                  <a:prstClr val="black">
                    <a:tint val="75000"/>
                  </a:prstClr>
                </a:solidFill>
              </a:rPr>
              <a:t>11/28/2023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12 November 2013</a:t>
            </a:r>
          </a:p>
        </p:txBody>
      </p:sp>
      <p:sp>
        <p:nvSpPr>
          <p:cNvPr id="4" name="Slide Number Placeholder 3"/>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614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355D8BE-299D-8B48-BB55-F5DF5B2568BD}" type="datetime1">
              <a:rPr lang="en-US" smtClean="0">
                <a:solidFill>
                  <a:prstClr val="black">
                    <a:tint val="75000"/>
                  </a:prstClr>
                </a:solidFill>
              </a:rPr>
              <a:t>11/28/2023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12 November 2013</a:t>
            </a:r>
          </a:p>
        </p:txBody>
      </p:sp>
      <p:sp>
        <p:nvSpPr>
          <p:cNvPr id="7" name="Slide Number Placeholder 6"/>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30610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3D8FBB7-A9C0-9A47-9DA1-AF7E50469BE3}" type="datetime1">
              <a:rPr lang="en-US" smtClean="0">
                <a:solidFill>
                  <a:prstClr val="black">
                    <a:tint val="75000"/>
                  </a:prstClr>
                </a:solidFill>
              </a:rPr>
              <a:t>11/28/2023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12 November 2013</a:t>
            </a:r>
          </a:p>
        </p:txBody>
      </p:sp>
      <p:sp>
        <p:nvSpPr>
          <p:cNvPr id="7" name="Slide Number Placeholder 6"/>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544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6152"/>
            <a:ext cx="5111750" cy="496519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39380"/>
            <a:ext cx="3008313" cy="37328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0" y="1216152"/>
            <a:ext cx="3008313" cy="1201229"/>
          </a:xfrm>
        </p:spPr>
        <p:txBody>
          <a:bodyPr anchor="b">
            <a:noAutofit/>
          </a:bodyPr>
          <a:lstStyle>
            <a:lvl1pPr marL="0" indent="0">
              <a:buNone/>
              <a:defRPr sz="2000" cap="all"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55976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FACAD-B2EC-7749-8782-B13A814F7CF2}"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12 November 2013</a:t>
            </a:r>
          </a:p>
        </p:txBody>
      </p:sp>
      <p:sp>
        <p:nvSpPr>
          <p:cNvPr id="6" name="Slide Number Placeholder 5"/>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0525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79A02-6C04-B248-9E6E-014B2F292724}"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12 November 2013</a:t>
            </a:r>
          </a:p>
        </p:txBody>
      </p:sp>
      <p:sp>
        <p:nvSpPr>
          <p:cNvPr id="6" name="Slide Number Placeholder 5"/>
          <p:cNvSpPr>
            <a:spLocks noGrp="1"/>
          </p:cNvSpPr>
          <p:nvPr>
            <p:ph type="sldNum" sz="quarter" idx="12"/>
          </p:nvPr>
        </p:nvSpPr>
        <p:spPr/>
        <p:txBody>
          <a:body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93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2226"/>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235074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3657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851A451C-A832-446A-B779-D95913E3241E}" type="slidenum">
              <a:rPr lang="en-US"/>
              <a:pPr/>
              <a:t>‹#›</a:t>
            </a:fld>
            <a:endParaRPr lang="en-US" dirty="0"/>
          </a:p>
        </p:txBody>
      </p:sp>
    </p:spTree>
    <p:extLst>
      <p:ext uri="{BB962C8B-B14F-4D97-AF65-F5344CB8AC3E}">
        <p14:creationId xmlns:p14="http://schemas.microsoft.com/office/powerpoint/2010/main" val="151771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3C9FB340-F5FC-40D0-8749-27274E4C5B24}" type="slidenum">
              <a:rPr lang="en-US"/>
              <a:pPr/>
              <a:t>‹#›</a:t>
            </a:fld>
            <a:endParaRPr lang="en-US" dirty="0"/>
          </a:p>
        </p:txBody>
      </p:sp>
    </p:spTree>
    <p:extLst>
      <p:ext uri="{BB962C8B-B14F-4D97-AF65-F5344CB8AC3E}">
        <p14:creationId xmlns:p14="http://schemas.microsoft.com/office/powerpoint/2010/main" val="151772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799" y="1216152"/>
            <a:ext cx="7050819" cy="518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912A3746-84A9-47A3-9655-73E61C234E0D}" type="slidenum">
              <a:rPr lang="en-US"/>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508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Gray)">
    <p:bg>
      <p:bgPr>
        <a:solidFill>
          <a:srgbClr val="595959"/>
        </a:solidFill>
        <a:effectLst/>
      </p:bgPr>
    </p:bg>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2926080" y="6630591"/>
            <a:ext cx="3291840" cy="235374"/>
          </a:xfrm>
        </p:spPr>
        <p:txBody>
          <a:bodyPr lIns="100584" tIns="9144" rIns="9144" bIns="9144" anchor="b">
            <a:noAutofit/>
          </a:bodyPr>
          <a:lstStyle>
            <a:lvl1pPr marL="0" indent="0" algn="ctr">
              <a:buNone/>
              <a:defRPr sz="751" b="1">
                <a:solidFill>
                  <a:schemeClr val="tx2"/>
                </a:solidFill>
                <a:latin typeface="+mj-lt"/>
              </a:defRPr>
            </a:lvl1pPr>
            <a:lvl2pPr marL="346476" indent="0" algn="r">
              <a:buNone/>
              <a:defRPr sz="751">
                <a:latin typeface="+mj-lt"/>
              </a:defRPr>
            </a:lvl2pPr>
            <a:lvl3pPr marL="604845" indent="0" algn="r">
              <a:buNone/>
              <a:defRPr sz="751">
                <a:latin typeface="+mj-lt"/>
              </a:defRPr>
            </a:lvl3pPr>
            <a:lvl4pPr marL="858451" indent="0" algn="r">
              <a:buNone/>
              <a:defRPr sz="751">
                <a:latin typeface="+mj-lt"/>
              </a:defRPr>
            </a:lvl4pPr>
            <a:lvl5pPr marL="1116821" indent="0" algn="r">
              <a:buNone/>
              <a:defRPr sz="751">
                <a:latin typeface="+mj-lt"/>
              </a:defRPr>
            </a:lvl5pPr>
          </a:lstStyle>
          <a:p>
            <a:pPr lvl="0"/>
            <a:r>
              <a:rPr lang="en-US" dirty="0"/>
              <a:t>Placeholder for Slide Classification</a:t>
            </a:r>
          </a:p>
        </p:txBody>
      </p:sp>
      <p:sp>
        <p:nvSpPr>
          <p:cNvPr id="5" name="Text Placeholder 10"/>
          <p:cNvSpPr>
            <a:spLocks noGrp="1"/>
          </p:cNvSpPr>
          <p:nvPr>
            <p:ph type="body" sz="quarter" idx="13" hasCustomPrompt="1"/>
          </p:nvPr>
        </p:nvSpPr>
        <p:spPr>
          <a:xfrm>
            <a:off x="2926080" y="0"/>
            <a:ext cx="3291840" cy="235374"/>
          </a:xfrm>
        </p:spPr>
        <p:txBody>
          <a:bodyPr lIns="9144" tIns="9144" rIns="9144" bIns="9144">
            <a:noAutofit/>
          </a:bodyPr>
          <a:lstStyle>
            <a:lvl1pPr marL="0" indent="0" algn="ctr">
              <a:buNone/>
              <a:defRPr sz="751" b="1" baseline="0">
                <a:solidFill>
                  <a:schemeClr val="tx1"/>
                </a:solidFill>
                <a:latin typeface="+mj-lt"/>
              </a:defRPr>
            </a:lvl1pPr>
            <a:lvl2pPr marL="346476" indent="0" algn="r">
              <a:buNone/>
              <a:defRPr sz="751">
                <a:latin typeface="+mj-lt"/>
              </a:defRPr>
            </a:lvl2pPr>
            <a:lvl3pPr marL="604845" indent="0" algn="r">
              <a:buNone/>
              <a:defRPr sz="751">
                <a:latin typeface="+mj-lt"/>
              </a:defRPr>
            </a:lvl3pPr>
            <a:lvl4pPr marL="858451" indent="0" algn="r">
              <a:buNone/>
              <a:defRPr sz="751">
                <a:latin typeface="+mj-lt"/>
              </a:defRPr>
            </a:lvl4pPr>
            <a:lvl5pPr marL="1116821" indent="0" algn="r">
              <a:buNone/>
              <a:defRPr sz="751">
                <a:latin typeface="+mj-lt"/>
              </a:defRPr>
            </a:lvl5pPr>
          </a:lstStyle>
          <a:p>
            <a:pPr lvl="0"/>
            <a:r>
              <a:rPr lang="en-US" dirty="0"/>
              <a:t>Placeholder for Presentation Classification</a:t>
            </a:r>
          </a:p>
        </p:txBody>
      </p:sp>
      <p:sp>
        <p:nvSpPr>
          <p:cNvPr id="4" name="Slide Number Placeholder 3"/>
          <p:cNvSpPr>
            <a:spLocks noGrp="1"/>
          </p:cNvSpPr>
          <p:nvPr>
            <p:ph type="sldNum" sz="quarter" idx="12"/>
          </p:nvPr>
        </p:nvSpPr>
        <p:spPr/>
        <p:txBody>
          <a:bodyPr/>
          <a:lstStyle/>
          <a:p>
            <a:fld id="{9FDDC7CE-E2F1-F441-A4A9-7168D8559A65}" type="slidenum">
              <a:rPr lang="en-US" smtClean="0"/>
              <a:t>‹#›</a:t>
            </a:fld>
            <a:endParaRPr lang="en-US" dirty="0"/>
          </a:p>
        </p:txBody>
      </p:sp>
    </p:spTree>
    <p:extLst>
      <p:ext uri="{BB962C8B-B14F-4D97-AF65-F5344CB8AC3E}">
        <p14:creationId xmlns:p14="http://schemas.microsoft.com/office/powerpoint/2010/main" val="1868396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2868" y="1437341"/>
            <a:ext cx="7772400" cy="1470025"/>
          </a:xfrm>
        </p:spPr>
        <p:txBody>
          <a:bodyPr/>
          <a:lstStyle>
            <a:lvl1pPr>
              <a:defRPr sz="3494"/>
            </a:lvl1pPr>
          </a:lstStyle>
          <a:p>
            <a:r>
              <a:rPr lang="en-US" dirty="0"/>
              <a:t>Click to edit Master title style</a:t>
            </a:r>
          </a:p>
        </p:txBody>
      </p:sp>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a:t>Click to edit Master subtitle style</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93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14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4"/>
            <a:ext cx="6781800" cy="432757"/>
          </a:xfrm>
        </p:spPr>
        <p:txBody>
          <a:bodyPr>
            <a:noAutofit/>
          </a:bodyPr>
          <a:lstStyle>
            <a:lvl1pPr>
              <a:defRPr lang="en-US" sz="2718" b="1" kern="1200" dirty="0">
                <a:solidFill>
                  <a:srgbClr val="000066"/>
                </a:solidFill>
                <a:latin typeface="+mj-lt"/>
                <a:ea typeface="+mj-ea"/>
                <a:cs typeface="+mj-cs"/>
              </a:defRPr>
            </a:lvl1p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4" y="533400"/>
            <a:ext cx="6780213" cy="381000"/>
          </a:xfrm>
        </p:spPr>
        <p:txBody>
          <a:bodyPr>
            <a:noAutofit/>
          </a:bodyPr>
          <a:lstStyle>
            <a:lvl1pPr marL="0" indent="0" algn="ctr" rtl="0" fontAlgn="base">
              <a:spcBef>
                <a:spcPct val="0"/>
              </a:spcBef>
              <a:spcAft>
                <a:spcPct val="0"/>
              </a:spcAft>
              <a:buNone/>
              <a:defRPr lang="en-US" sz="1941"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1149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2899339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sp>
        <p:nvSpPr>
          <p:cNvPr id="5" name="Rectangle 4"/>
          <p:cNvSpPr>
            <a:spLocks noChangeArrowheads="1"/>
          </p:cNvSpPr>
          <p:nvPr userDrawn="1"/>
        </p:nvSpPr>
        <p:spPr bwMode="auto">
          <a:xfrm>
            <a:off x="1234440" y="-11913"/>
            <a:ext cx="6675120" cy="24173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71" dirty="0">
                <a:solidFill>
                  <a:srgbClr val="FF3400"/>
                </a:solidFill>
                <a:latin typeface="+mn-lt"/>
              </a:rPr>
              <a:t>***** </a:t>
            </a:r>
            <a:r>
              <a:rPr lang="en-US" sz="971" b="1" dirty="0">
                <a:solidFill>
                  <a:srgbClr val="FF3400"/>
                </a:solidFill>
                <a:latin typeface="+mn-lt"/>
              </a:rPr>
              <a:t>SENSITIVE BUT UNCLASSIFIED </a:t>
            </a:r>
            <a:r>
              <a:rPr lang="en-US" sz="971"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864" y="6613355"/>
            <a:ext cx="9149864" cy="24173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71" dirty="0">
                <a:solidFill>
                  <a:srgbClr val="FF3400"/>
                </a:solidFill>
                <a:latin typeface="+mn-lt"/>
              </a:rPr>
              <a:t>Pre-Decisional Only</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2263432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184497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4" y="1188720"/>
            <a:ext cx="4114800" cy="2472915"/>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4" y="3808387"/>
            <a:ext cx="4114800" cy="24688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5" y="1188720"/>
            <a:ext cx="3871913" cy="50596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339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6" y="1216153"/>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359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7"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026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105310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16152"/>
            <a:ext cx="4040188"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4" name="Content Placeholder 3"/>
          <p:cNvSpPr>
            <a:spLocks noGrp="1"/>
          </p:cNvSpPr>
          <p:nvPr>
            <p:ph sz="half" idx="2"/>
          </p:nvPr>
        </p:nvSpPr>
        <p:spPr>
          <a:xfrm>
            <a:off x="457201" y="1860605"/>
            <a:ext cx="4040188"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16152"/>
            <a:ext cx="4041775"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6" name="Content Placeholder 5"/>
          <p:cNvSpPr>
            <a:spLocks noGrp="1"/>
          </p:cNvSpPr>
          <p:nvPr>
            <p:ph sz="quarter" idx="4"/>
          </p:nvPr>
        </p:nvSpPr>
        <p:spPr>
          <a:xfrm>
            <a:off x="4645026" y="1860605"/>
            <a:ext cx="4041775"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1568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6152"/>
            <a:ext cx="5111750" cy="4965192"/>
          </a:xfrm>
        </p:spPr>
        <p:txBody>
          <a:bodyPr/>
          <a:lstStyle>
            <a:lvl1pPr>
              <a:defRPr sz="2330"/>
            </a:lvl1pPr>
            <a:lvl2pPr>
              <a:defRPr sz="1941"/>
            </a:lvl2pPr>
            <a:lvl3pPr>
              <a:defRPr sz="1747"/>
            </a:lvl3pPr>
            <a:lvl4pPr>
              <a:defRPr sz="1553"/>
            </a:lvl4pPr>
            <a:lvl5pPr>
              <a:defRPr sz="1553"/>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439381"/>
            <a:ext cx="3008313" cy="3732820"/>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1" y="1216153"/>
            <a:ext cx="3008313" cy="1201229"/>
          </a:xfrm>
        </p:spPr>
        <p:txBody>
          <a:bodyPr anchor="b">
            <a:noAutofit/>
          </a:bodyPr>
          <a:lstStyle>
            <a:lvl1pPr marL="0" indent="0">
              <a:buNone/>
              <a:defRPr sz="1941" cap="all" baseline="0"/>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Tree>
    <p:extLst>
      <p:ext uri="{BB962C8B-B14F-4D97-AF65-F5344CB8AC3E}">
        <p14:creationId xmlns:p14="http://schemas.microsoft.com/office/powerpoint/2010/main" val="173038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1292227"/>
            <a:ext cx="5486400" cy="3508374"/>
          </a:xfrm>
        </p:spPr>
        <p:txBody>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3902465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1"/>
            <a:ext cx="7772400" cy="1362075"/>
          </a:xfrm>
        </p:spPr>
        <p:txBody>
          <a:bodyPr anchor="t"/>
          <a:lstStyle>
            <a:lvl1pPr algn="l">
              <a:defRPr sz="3883" b="1" cap="all"/>
            </a:lvl1pPr>
          </a:lstStyle>
          <a:p>
            <a:r>
              <a:rPr lang="en-US" dirty="0"/>
              <a:t>Click to edit Master title style</a:t>
            </a:r>
          </a:p>
        </p:txBody>
      </p:sp>
      <p:sp>
        <p:nvSpPr>
          <p:cNvPr id="3" name="Text Placeholder 2"/>
          <p:cNvSpPr>
            <a:spLocks noGrp="1"/>
          </p:cNvSpPr>
          <p:nvPr>
            <p:ph type="body" idx="1"/>
          </p:nvPr>
        </p:nvSpPr>
        <p:spPr>
          <a:xfrm>
            <a:off x="685800" y="3657601"/>
            <a:ext cx="7772400" cy="1500187"/>
          </a:xfrm>
        </p:spPr>
        <p:txBody>
          <a:bodyPr anchor="b"/>
          <a:lstStyle>
            <a:lvl1pPr marL="0" indent="0">
              <a:buNone/>
              <a:defRPr sz="1941"/>
            </a:lvl1pPr>
            <a:lvl2pPr marL="443777" indent="0">
              <a:buNone/>
              <a:defRPr sz="1747"/>
            </a:lvl2pPr>
            <a:lvl3pPr marL="887553" indent="0">
              <a:buNone/>
              <a:defRPr sz="1553"/>
            </a:lvl3pPr>
            <a:lvl4pPr marL="1331330" indent="0">
              <a:buNone/>
              <a:defRPr sz="1359"/>
            </a:lvl4pPr>
            <a:lvl5pPr marL="1775106" indent="0">
              <a:buNone/>
              <a:defRPr sz="1359"/>
            </a:lvl5pPr>
            <a:lvl6pPr marL="2218883" indent="0">
              <a:buNone/>
              <a:defRPr sz="1359"/>
            </a:lvl6pPr>
            <a:lvl7pPr marL="2662660" indent="0">
              <a:buNone/>
              <a:defRPr sz="1359"/>
            </a:lvl7pPr>
            <a:lvl8pPr marL="3106436" indent="0">
              <a:buNone/>
              <a:defRPr sz="1359"/>
            </a:lvl8pPr>
            <a:lvl9pPr marL="3550213" indent="0">
              <a:buNone/>
              <a:defRPr sz="1359"/>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851A451C-A832-446A-B779-D95913E3241E}" type="slidenum">
              <a:rPr lang="en-US"/>
              <a:pPr/>
              <a:t>‹#›</a:t>
            </a:fld>
            <a:endParaRPr lang="en-US" dirty="0"/>
          </a:p>
        </p:txBody>
      </p:sp>
    </p:spTree>
    <p:extLst>
      <p:ext uri="{BB962C8B-B14F-4D97-AF65-F5344CB8AC3E}">
        <p14:creationId xmlns:p14="http://schemas.microsoft.com/office/powerpoint/2010/main" val="172771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3"/>
            <a:ext cx="6781800" cy="432757"/>
          </a:xfrm>
        </p:spPr>
        <p:txBody>
          <a:bodyPr>
            <a:noAutofit/>
          </a:bodyPr>
          <a:lstStyle>
            <a:lvl1pPr>
              <a:defRPr lang="en-US" sz="2800" b="1" kern="1200" dirty="0">
                <a:solidFill>
                  <a:srgbClr val="000066"/>
                </a:solidFill>
                <a:latin typeface="+mj-lt"/>
                <a:ea typeface="+mj-ea"/>
                <a:cs typeface="+mj-cs"/>
              </a:defRPr>
            </a:lvl1p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4" y="533400"/>
            <a:ext cx="6780213" cy="381000"/>
          </a:xfrm>
        </p:spPr>
        <p:txBody>
          <a:bodyPr>
            <a:noAutofit/>
          </a:bodyPr>
          <a:lstStyle>
            <a:lvl1pPr marL="0" indent="0" algn="ctr" rtl="0" fontAlgn="base">
              <a:spcBef>
                <a:spcPct val="0"/>
              </a:spcBef>
              <a:spcAft>
                <a:spcPct val="0"/>
              </a:spcAft>
              <a:buNone/>
              <a:defRPr lang="en-US" sz="2000"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022048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3C9FB340-F5FC-40D0-8749-27274E4C5B24}" type="slidenum">
              <a:rPr lang="en-US"/>
              <a:pPr/>
              <a:t>‹#›</a:t>
            </a:fld>
            <a:endParaRPr lang="en-US" dirty="0"/>
          </a:p>
        </p:txBody>
      </p:sp>
    </p:spTree>
    <p:extLst>
      <p:ext uri="{BB962C8B-B14F-4D97-AF65-F5344CB8AC3E}">
        <p14:creationId xmlns:p14="http://schemas.microsoft.com/office/powerpoint/2010/main" val="290291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1216153"/>
            <a:ext cx="7050819" cy="518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912A3746-84A9-47A3-9655-73E61C234E0D}" type="slidenum">
              <a:rPr lang="en-US"/>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144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330"/>
            </a:lvl1pPr>
            <a:lvl2pPr>
              <a:defRPr sz="1941"/>
            </a:lvl2pPr>
            <a:lvl3pPr>
              <a:defRPr sz="1747"/>
            </a:lvl3pPr>
            <a:lvl4pPr>
              <a:defRPr sz="1553"/>
            </a:lvl4pPr>
            <a:lvl5pPr>
              <a:defRPr sz="155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solidFill>
                  <a:prstClr val="black">
                    <a:tint val="75000"/>
                  </a:prstClr>
                </a:solidFill>
              </a:rPr>
              <a:t>CDR Template v5.5</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41B7A7-E943-4896-B51B-6CBC84A2A30E}"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53448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2868" y="1437341"/>
            <a:ext cx="7772400" cy="1470025"/>
          </a:xfrm>
        </p:spPr>
        <p:txBody>
          <a:bodyPr/>
          <a:lstStyle>
            <a:lvl1pPr>
              <a:defRPr sz="3494"/>
            </a:lvl1pPr>
          </a:lstStyle>
          <a:p>
            <a:r>
              <a:rPr lang="en-US" dirty="0"/>
              <a:t>Click to edit Master title style</a:t>
            </a:r>
          </a:p>
        </p:txBody>
      </p:sp>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a:t>Click to edit Master subtitle style</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969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76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4"/>
            <a:ext cx="6781800" cy="432757"/>
          </a:xfrm>
        </p:spPr>
        <p:txBody>
          <a:bodyPr>
            <a:noAutofit/>
          </a:bodyPr>
          <a:lstStyle>
            <a:lvl1pPr>
              <a:defRPr lang="en-US" sz="2718" b="1" kern="1200" dirty="0">
                <a:solidFill>
                  <a:srgbClr val="000066"/>
                </a:solidFill>
                <a:latin typeface="+mj-lt"/>
                <a:ea typeface="+mj-ea"/>
                <a:cs typeface="+mj-cs"/>
              </a:defRPr>
            </a:lvl1p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4" y="533400"/>
            <a:ext cx="6780213" cy="381000"/>
          </a:xfrm>
        </p:spPr>
        <p:txBody>
          <a:bodyPr>
            <a:noAutofit/>
          </a:bodyPr>
          <a:lstStyle>
            <a:lvl1pPr marL="0" indent="0" algn="ctr" rtl="0" fontAlgn="base">
              <a:spcBef>
                <a:spcPct val="0"/>
              </a:spcBef>
              <a:spcAft>
                <a:spcPct val="0"/>
              </a:spcAft>
              <a:buNone/>
              <a:defRPr lang="en-US" sz="1941"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38178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sp>
        <p:nvSpPr>
          <p:cNvPr id="5" name="Rectangle 4"/>
          <p:cNvSpPr>
            <a:spLocks noChangeArrowheads="1"/>
          </p:cNvSpPr>
          <p:nvPr userDrawn="1"/>
        </p:nvSpPr>
        <p:spPr bwMode="auto">
          <a:xfrm>
            <a:off x="-5864" y="-11913"/>
            <a:ext cx="9149864" cy="24173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71" dirty="0">
                <a:solidFill>
                  <a:srgbClr val="FF3400"/>
                </a:solidFill>
                <a:latin typeface="+mn-lt"/>
              </a:rPr>
              <a:t>***** </a:t>
            </a:r>
            <a:r>
              <a:rPr lang="en-US" sz="971" b="1" dirty="0">
                <a:solidFill>
                  <a:srgbClr val="FF3400"/>
                </a:solidFill>
                <a:latin typeface="+mn-lt"/>
              </a:rPr>
              <a:t>SENSITIVE BUT UNCLASSIFIED </a:t>
            </a:r>
            <a:r>
              <a:rPr lang="en-US" sz="971"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864" y="6613355"/>
            <a:ext cx="9149864" cy="241733"/>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971" dirty="0">
                <a:solidFill>
                  <a:srgbClr val="FF3400"/>
                </a:solidFill>
                <a:latin typeface="+mn-lt"/>
              </a:rPr>
              <a:t>Pre-Decisional Only</a:t>
            </a:r>
          </a:p>
        </p:txBody>
      </p:sp>
    </p:spTree>
    <p:extLst>
      <p:ext uri="{BB962C8B-B14F-4D97-AF65-F5344CB8AC3E}">
        <p14:creationId xmlns:p14="http://schemas.microsoft.com/office/powerpoint/2010/main" val="1174153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Tree>
    <p:extLst>
      <p:ext uri="{BB962C8B-B14F-4D97-AF65-F5344CB8AC3E}">
        <p14:creationId xmlns:p14="http://schemas.microsoft.com/office/powerpoint/2010/main" val="481493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4" y="1188720"/>
            <a:ext cx="4114800" cy="2472915"/>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4" y="3808387"/>
            <a:ext cx="4114800" cy="24688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5" y="1188720"/>
            <a:ext cx="3871913" cy="50596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8974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6" y="1216153"/>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94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sp>
        <p:nvSpPr>
          <p:cNvPr id="5" name="Rectangle 4"/>
          <p:cNvSpPr>
            <a:spLocks noChangeArrowheads="1"/>
          </p:cNvSpPr>
          <p:nvPr userDrawn="1"/>
        </p:nvSpPr>
        <p:spPr bwMode="auto">
          <a:xfrm>
            <a:off x="1234440" y="-11914"/>
            <a:ext cx="6675120"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5864" y="661335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Pre-Decisional Only</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984330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7"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87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2956424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16152"/>
            <a:ext cx="4040188"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4" name="Content Placeholder 3"/>
          <p:cNvSpPr>
            <a:spLocks noGrp="1"/>
          </p:cNvSpPr>
          <p:nvPr>
            <p:ph sz="half" idx="2"/>
          </p:nvPr>
        </p:nvSpPr>
        <p:spPr>
          <a:xfrm>
            <a:off x="457201" y="1860605"/>
            <a:ext cx="4040188"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16152"/>
            <a:ext cx="4041775"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6" name="Content Placeholder 5"/>
          <p:cNvSpPr>
            <a:spLocks noGrp="1"/>
          </p:cNvSpPr>
          <p:nvPr>
            <p:ph sz="quarter" idx="4"/>
          </p:nvPr>
        </p:nvSpPr>
        <p:spPr>
          <a:xfrm>
            <a:off x="4645026" y="1860605"/>
            <a:ext cx="4041775"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7579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6152"/>
            <a:ext cx="5111750" cy="4965192"/>
          </a:xfrm>
        </p:spPr>
        <p:txBody>
          <a:bodyPr/>
          <a:lstStyle>
            <a:lvl1pPr>
              <a:defRPr sz="2330"/>
            </a:lvl1pPr>
            <a:lvl2pPr>
              <a:defRPr sz="1941"/>
            </a:lvl2pPr>
            <a:lvl3pPr>
              <a:defRPr sz="1747"/>
            </a:lvl3pPr>
            <a:lvl4pPr>
              <a:defRPr sz="1553"/>
            </a:lvl4pPr>
            <a:lvl5pPr>
              <a:defRPr sz="1553"/>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439381"/>
            <a:ext cx="3008313" cy="3732820"/>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1" y="1216153"/>
            <a:ext cx="3008313" cy="1201229"/>
          </a:xfrm>
        </p:spPr>
        <p:txBody>
          <a:bodyPr anchor="b">
            <a:noAutofit/>
          </a:bodyPr>
          <a:lstStyle>
            <a:lvl1pPr marL="0" indent="0">
              <a:buNone/>
              <a:defRPr sz="1941" cap="all" baseline="0"/>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Tree>
    <p:extLst>
      <p:ext uri="{BB962C8B-B14F-4D97-AF65-F5344CB8AC3E}">
        <p14:creationId xmlns:p14="http://schemas.microsoft.com/office/powerpoint/2010/main" val="3884635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1292227"/>
            <a:ext cx="5486400" cy="3508374"/>
          </a:xfrm>
        </p:spPr>
        <p:txBody>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4030793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1"/>
            <a:ext cx="7772400" cy="1362075"/>
          </a:xfrm>
        </p:spPr>
        <p:txBody>
          <a:bodyPr anchor="t"/>
          <a:lstStyle>
            <a:lvl1pPr algn="l">
              <a:defRPr sz="3883" b="1" cap="all"/>
            </a:lvl1pPr>
          </a:lstStyle>
          <a:p>
            <a:r>
              <a:rPr lang="en-US" dirty="0"/>
              <a:t>Click to edit Master title style</a:t>
            </a:r>
          </a:p>
        </p:txBody>
      </p:sp>
      <p:sp>
        <p:nvSpPr>
          <p:cNvPr id="3" name="Text Placeholder 2"/>
          <p:cNvSpPr>
            <a:spLocks noGrp="1"/>
          </p:cNvSpPr>
          <p:nvPr>
            <p:ph type="body" idx="1"/>
          </p:nvPr>
        </p:nvSpPr>
        <p:spPr>
          <a:xfrm>
            <a:off x="685800" y="3657601"/>
            <a:ext cx="7772400" cy="1500187"/>
          </a:xfrm>
        </p:spPr>
        <p:txBody>
          <a:bodyPr anchor="b"/>
          <a:lstStyle>
            <a:lvl1pPr marL="0" indent="0">
              <a:buNone/>
              <a:defRPr sz="1941"/>
            </a:lvl1pPr>
            <a:lvl2pPr marL="443777" indent="0">
              <a:buNone/>
              <a:defRPr sz="1747"/>
            </a:lvl2pPr>
            <a:lvl3pPr marL="887553" indent="0">
              <a:buNone/>
              <a:defRPr sz="1553"/>
            </a:lvl3pPr>
            <a:lvl4pPr marL="1331330" indent="0">
              <a:buNone/>
              <a:defRPr sz="1359"/>
            </a:lvl4pPr>
            <a:lvl5pPr marL="1775106" indent="0">
              <a:buNone/>
              <a:defRPr sz="1359"/>
            </a:lvl5pPr>
            <a:lvl6pPr marL="2218883" indent="0">
              <a:buNone/>
              <a:defRPr sz="1359"/>
            </a:lvl6pPr>
            <a:lvl7pPr marL="2662660" indent="0">
              <a:buNone/>
              <a:defRPr sz="1359"/>
            </a:lvl7pPr>
            <a:lvl8pPr marL="3106436" indent="0">
              <a:buNone/>
              <a:defRPr sz="1359"/>
            </a:lvl8pPr>
            <a:lvl9pPr marL="3550213" indent="0">
              <a:buNone/>
              <a:defRPr sz="1359"/>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851A451C-A832-446A-B779-D95913E3241E}" type="slidenum">
              <a:rPr lang="en-US"/>
              <a:pPr/>
              <a:t>‹#›</a:t>
            </a:fld>
            <a:endParaRPr lang="en-US" dirty="0"/>
          </a:p>
        </p:txBody>
      </p:sp>
    </p:spTree>
    <p:extLst>
      <p:ext uri="{BB962C8B-B14F-4D97-AF65-F5344CB8AC3E}">
        <p14:creationId xmlns:p14="http://schemas.microsoft.com/office/powerpoint/2010/main" val="1525256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3C9FB340-F5FC-40D0-8749-27274E4C5B24}" type="slidenum">
              <a:rPr lang="en-US"/>
              <a:pPr/>
              <a:t>‹#›</a:t>
            </a:fld>
            <a:endParaRPr lang="en-US" dirty="0"/>
          </a:p>
        </p:txBody>
      </p:sp>
    </p:spTree>
    <p:extLst>
      <p:ext uri="{BB962C8B-B14F-4D97-AF65-F5344CB8AC3E}">
        <p14:creationId xmlns:p14="http://schemas.microsoft.com/office/powerpoint/2010/main" val="1847720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1216153"/>
            <a:ext cx="7050819" cy="518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912A3746-84A9-47A3-9655-73E61C234E0D}" type="slidenum">
              <a:rPr lang="en-US"/>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5509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descr="HEOMD-National-template.jpg"/>
          <p:cNvPicPr>
            <a:picLocks noChangeAspect="1"/>
          </p:cNvPicPr>
          <p:nvPr/>
        </p:nvPicPr>
        <p:blipFill>
          <a:blip r:embed="rId2"/>
          <a:stretch>
            <a:fillRect/>
          </a:stretch>
        </p:blipFill>
        <p:spPr>
          <a:xfrm>
            <a:off x="0" y="0"/>
            <a:ext cx="9144000" cy="6858000"/>
          </a:xfrm>
          <a:prstGeom prst="rect">
            <a:avLst/>
          </a:prstGeom>
        </p:spPr>
      </p:pic>
      <p:pic>
        <p:nvPicPr>
          <p:cNvPr id="5" name="Picture 67" descr="NASA insignia 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4963" y="239713"/>
            <a:ext cx="717550" cy="593725"/>
          </a:xfrm>
          <a:prstGeom prst="rect">
            <a:avLst/>
          </a:prstGeom>
          <a:noFill/>
          <a:ln w="9525">
            <a:noFill/>
            <a:miter lim="800000"/>
            <a:headEnd/>
            <a:tailEnd/>
          </a:ln>
        </p:spPr>
      </p:pic>
      <p:sp>
        <p:nvSpPr>
          <p:cNvPr id="6" name="Text Box 74"/>
          <p:cNvSpPr txBox="1">
            <a:spLocks noChangeArrowheads="1"/>
          </p:cNvSpPr>
          <p:nvPr/>
        </p:nvSpPr>
        <p:spPr bwMode="auto">
          <a:xfrm>
            <a:off x="466725" y="455613"/>
            <a:ext cx="2124075" cy="184150"/>
          </a:xfrm>
          <a:prstGeom prst="rect">
            <a:avLst/>
          </a:prstGeom>
          <a:noFill/>
          <a:ln w="9525">
            <a:noFill/>
            <a:miter lim="800000"/>
            <a:headEnd/>
            <a:tailEnd/>
          </a:ln>
        </p:spPr>
        <p:txBody>
          <a:bodyPr>
            <a:prstTxWarp prst="textNoShape">
              <a:avLst/>
            </a:prstTxWarp>
            <a:spAutoFit/>
          </a:bodyPr>
          <a:lstStyle/>
          <a:p>
            <a:pPr eaLnBrk="0" fontAlgn="auto" hangingPunct="0">
              <a:spcBef>
                <a:spcPct val="50000"/>
              </a:spcBef>
              <a:spcAft>
                <a:spcPts val="0"/>
              </a:spcAft>
              <a:defRPr/>
            </a:pPr>
            <a:r>
              <a:rPr lang="en-US" sz="600" dirty="0">
                <a:solidFill>
                  <a:schemeClr val="bg1"/>
                </a:solidFill>
                <a:latin typeface="Arial"/>
                <a:ea typeface="+mn-ea"/>
                <a:cs typeface="Arial"/>
              </a:rPr>
              <a:t>National Aeronautics and Space Administration</a:t>
            </a:r>
          </a:p>
        </p:txBody>
      </p:sp>
      <p:sp>
        <p:nvSpPr>
          <p:cNvPr id="7" name="Rectangle 162"/>
          <p:cNvSpPr>
            <a:spLocks noGrp="1" noChangeArrowheads="1"/>
          </p:cNvSpPr>
          <p:nvPr>
            <p:ph type="ctrTitle"/>
          </p:nvPr>
        </p:nvSpPr>
        <p:spPr>
          <a:xfrm>
            <a:off x="458788" y="885825"/>
            <a:ext cx="4867275" cy="1090613"/>
          </a:xfrm>
          <a:ln>
            <a:noFill/>
          </a:ln>
        </p:spPr>
        <p:txBody>
          <a:bodyPr/>
          <a:lstStyle/>
          <a:p>
            <a:pPr eaLnBrk="1" hangingPunct="1"/>
            <a:r>
              <a:rPr lang="en-US" sz="3600"/>
              <a:t>Click to edit Master title style</a:t>
            </a:r>
            <a:endParaRPr lang="en-US" sz="3600" dirty="0"/>
          </a:p>
        </p:txBody>
      </p:sp>
      <p:sp>
        <p:nvSpPr>
          <p:cNvPr id="9" name="Rectangle 163"/>
          <p:cNvSpPr>
            <a:spLocks noGrp="1" noChangeArrowheads="1"/>
          </p:cNvSpPr>
          <p:nvPr>
            <p:ph type="subTitle" idx="1"/>
          </p:nvPr>
        </p:nvSpPr>
        <p:spPr>
          <a:xfrm>
            <a:off x="458788" y="2162175"/>
            <a:ext cx="7313612" cy="2551906"/>
          </a:xfrm>
          <a:ln>
            <a:noFill/>
          </a:ln>
        </p:spPr>
        <p:txBody>
          <a:bodyPr/>
          <a:lstStyle>
            <a:lvl1pPr>
              <a:buNone/>
              <a:defRPr/>
            </a:lvl1pPr>
          </a:lstStyle>
          <a:p>
            <a:pPr eaLnBrk="1" hangingPunct="1"/>
            <a:r>
              <a:rPr lang="en-US" sz="180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531769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lang="en-US" sz="3200" dirty="0"/>
            </a:lvl1pPr>
          </a:lstStyle>
          <a:p>
            <a:pPr lvl="0" algn="ctr"/>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419586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Tree>
    <p:extLst>
      <p:ext uri="{BB962C8B-B14F-4D97-AF65-F5344CB8AC3E}">
        <p14:creationId xmlns:p14="http://schemas.microsoft.com/office/powerpoint/2010/main" val="156083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162773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31479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1797312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4173923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499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1970701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754237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3017130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DB8D9D1-750F-CD4F-8B1B-A92C7A450A0B}" type="slidenum">
              <a:rPr lang="en-US" smtClean="0"/>
              <a:t>‹#›</a:t>
            </a:fld>
            <a:endParaRPr lang="en-US" dirty="0"/>
          </a:p>
        </p:txBody>
      </p:sp>
    </p:spTree>
    <p:extLst>
      <p:ext uri="{BB962C8B-B14F-4D97-AF65-F5344CB8AC3E}">
        <p14:creationId xmlns:p14="http://schemas.microsoft.com/office/powerpoint/2010/main" val="3295525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43777" indent="0" algn="ctr">
              <a:buNone/>
              <a:defRPr>
                <a:solidFill>
                  <a:schemeClr val="tx1">
                    <a:tint val="75000"/>
                  </a:schemeClr>
                </a:solidFill>
              </a:defRPr>
            </a:lvl2pPr>
            <a:lvl3pPr marL="887553" indent="0" algn="ctr">
              <a:buNone/>
              <a:defRPr>
                <a:solidFill>
                  <a:schemeClr val="tx1">
                    <a:tint val="75000"/>
                  </a:schemeClr>
                </a:solidFill>
              </a:defRPr>
            </a:lvl3pPr>
            <a:lvl4pPr marL="1331330" indent="0" algn="ctr">
              <a:buNone/>
              <a:defRPr>
                <a:solidFill>
                  <a:schemeClr val="tx1">
                    <a:tint val="75000"/>
                  </a:schemeClr>
                </a:solidFill>
              </a:defRPr>
            </a:lvl4pPr>
            <a:lvl5pPr marL="1775106" indent="0" algn="ctr">
              <a:buNone/>
              <a:defRPr>
                <a:solidFill>
                  <a:schemeClr val="tx1">
                    <a:tint val="75000"/>
                  </a:schemeClr>
                </a:solidFill>
              </a:defRPr>
            </a:lvl5pPr>
            <a:lvl6pPr marL="2218883" indent="0" algn="ctr">
              <a:buNone/>
              <a:defRPr>
                <a:solidFill>
                  <a:schemeClr val="tx1">
                    <a:tint val="75000"/>
                  </a:schemeClr>
                </a:solidFill>
              </a:defRPr>
            </a:lvl6pPr>
            <a:lvl7pPr marL="2662660" indent="0" algn="ctr">
              <a:buNone/>
              <a:defRPr>
                <a:solidFill>
                  <a:schemeClr val="tx1">
                    <a:tint val="75000"/>
                  </a:schemeClr>
                </a:solidFill>
              </a:defRPr>
            </a:lvl7pPr>
            <a:lvl8pPr marL="3106436" indent="0" algn="ctr">
              <a:buNone/>
              <a:defRPr>
                <a:solidFill>
                  <a:schemeClr val="tx1">
                    <a:tint val="75000"/>
                  </a:schemeClr>
                </a:solidFill>
              </a:defRPr>
            </a:lvl8pPr>
            <a:lvl9pPr marL="3550213" indent="0" algn="ctr">
              <a:buNone/>
              <a:defRPr>
                <a:solidFill>
                  <a:schemeClr val="tx1">
                    <a:tint val="75000"/>
                  </a:schemeClr>
                </a:solidFill>
              </a:defRPr>
            </a:lvl9pPr>
          </a:lstStyle>
          <a:p>
            <a:r>
              <a:rPr lang="en-US"/>
              <a:t>Click to edit Master subtitle style</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7896F17F-AC8E-844C-B7D7-87430EC39B2C}"/>
              </a:ext>
            </a:extLst>
          </p:cNvPr>
          <p:cNvSpPr>
            <a:spLocks noGrp="1"/>
          </p:cNvSpPr>
          <p:nvPr>
            <p:ph type="title"/>
          </p:nvPr>
        </p:nvSpPr>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AB348EF9-6E1A-3347-9556-65638A6A3EE5}"/>
              </a:ext>
            </a:extLst>
          </p:cNvPr>
          <p:cNvSpPr>
            <a:spLocks noGrp="1"/>
          </p:cNvSpPr>
          <p:nvPr>
            <p:ph type="sldNum" sz="quarter" idx="10"/>
          </p:nvPr>
        </p:nvSpPr>
        <p:spPr>
          <a:xfrm>
            <a:off x="8439593" y="6387336"/>
            <a:ext cx="521209" cy="365125"/>
          </a:xfrm>
        </p:spPr>
        <p:txBody>
          <a:bodyPr/>
          <a:lstStyle>
            <a:lvl1pPr>
              <a:defRPr sz="1235"/>
            </a:lvl1pPr>
          </a:lstStyle>
          <a:p>
            <a:fld id="{89C3E0A9-2521-4B8A-A1EF-1CB15C29A1FE}" type="slidenum">
              <a:rPr lang="en-US" smtClean="0"/>
              <a:pPr/>
              <a:t>‹#›</a:t>
            </a:fld>
            <a:endParaRPr lang="en-US" dirty="0"/>
          </a:p>
        </p:txBody>
      </p:sp>
    </p:spTree>
    <p:extLst>
      <p:ext uri="{BB962C8B-B14F-4D97-AF65-F5344CB8AC3E}">
        <p14:creationId xmlns:p14="http://schemas.microsoft.com/office/powerpoint/2010/main" val="283522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4" y="1188719"/>
            <a:ext cx="4114800" cy="2472915"/>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4" y="3808387"/>
            <a:ext cx="4114800" cy="24688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5" y="1188720"/>
            <a:ext cx="3871913" cy="50596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71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98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4"/>
            <a:ext cx="6781800" cy="432757"/>
          </a:xfrm>
        </p:spPr>
        <p:txBody>
          <a:bodyPr>
            <a:noAutofit/>
          </a:bodyPr>
          <a:lstStyle>
            <a:lvl1pPr>
              <a:defRPr lang="en-US" sz="2718" b="1" kern="1200" dirty="0">
                <a:solidFill>
                  <a:srgbClr val="000066"/>
                </a:solidFill>
                <a:latin typeface="+mj-lt"/>
                <a:ea typeface="+mj-ea"/>
                <a:cs typeface="+mj-cs"/>
              </a:defRPr>
            </a:lvl1p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5" y="533400"/>
            <a:ext cx="6780213" cy="381000"/>
          </a:xfrm>
        </p:spPr>
        <p:txBody>
          <a:bodyPr>
            <a:noAutofit/>
          </a:bodyPr>
          <a:lstStyle>
            <a:lvl1pPr marL="0" indent="0" algn="ctr" rtl="0" fontAlgn="base">
              <a:spcBef>
                <a:spcPct val="0"/>
              </a:spcBef>
              <a:spcAft>
                <a:spcPct val="0"/>
              </a:spcAft>
              <a:buNone/>
              <a:defRPr lang="en-US" sz="1941"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229638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DB237B-5FC3-2C49-B833-10E854F27FB6}"/>
              </a:ext>
            </a:extLst>
          </p:cNvPr>
          <p:cNvSpPr/>
          <p:nvPr userDrawn="1"/>
        </p:nvSpPr>
        <p:spPr>
          <a:xfrm>
            <a:off x="0" y="6437070"/>
            <a:ext cx="9144000" cy="553998"/>
          </a:xfrm>
          <a:prstGeom prst="rect">
            <a:avLst/>
          </a:prstGeom>
          <a:solidFill>
            <a:srgbClr val="FFFF00"/>
          </a:solidFill>
        </p:spPr>
        <p:txBody>
          <a:bodyPr wrap="square">
            <a:spAutoFit/>
          </a:bodyPr>
          <a:lstStyle/>
          <a:p>
            <a:pPr algn="ctr"/>
            <a:br>
              <a:rPr lang="en-US" sz="1588" dirty="0">
                <a:latin typeface="Calibri" panose="020F0502020204030204" pitchFamily="34" charset="0"/>
              </a:rPr>
            </a:br>
            <a:r>
              <a:rPr lang="en-US" sz="1412" b="1" dirty="0">
                <a:solidFill>
                  <a:schemeClr val="tx1"/>
                </a:solidFill>
                <a:latin typeface="Calibri" panose="020F0502020204030204" pitchFamily="34" charset="0"/>
              </a:rPr>
              <a:t> SENSITIVE BUT UNCLASSIFIED (SBU)</a:t>
            </a:r>
            <a:r>
              <a:rPr lang="en-US" sz="927" b="1" dirty="0">
                <a:solidFill>
                  <a:schemeClr val="tx1"/>
                </a:solidFill>
                <a:latin typeface="Calibri" panose="020F0502020204030204" pitchFamily="34" charset="0"/>
              </a:rPr>
              <a:t> </a:t>
            </a:r>
          </a:p>
        </p:txBody>
      </p:sp>
      <p:sp>
        <p:nvSpPr>
          <p:cNvPr id="7" name="Rectangle 6">
            <a:extLst>
              <a:ext uri="{FF2B5EF4-FFF2-40B4-BE49-F238E27FC236}">
                <a16:creationId xmlns:a16="http://schemas.microsoft.com/office/drawing/2014/main" id="{ACDB237B-5FC3-2C49-B833-10E854F27FB6}"/>
              </a:ext>
            </a:extLst>
          </p:cNvPr>
          <p:cNvSpPr/>
          <p:nvPr userDrawn="1"/>
        </p:nvSpPr>
        <p:spPr>
          <a:xfrm>
            <a:off x="0" y="0"/>
            <a:ext cx="9144000" cy="553998"/>
          </a:xfrm>
          <a:prstGeom prst="rect">
            <a:avLst/>
          </a:prstGeom>
          <a:solidFill>
            <a:srgbClr val="FFFF00"/>
          </a:solidFill>
        </p:spPr>
        <p:txBody>
          <a:bodyPr wrap="square">
            <a:spAutoFit/>
          </a:bodyPr>
          <a:lstStyle/>
          <a:p>
            <a:pPr algn="ctr"/>
            <a:br>
              <a:rPr lang="en-US" sz="1588" dirty="0">
                <a:latin typeface="Calibri" panose="020F0502020204030204" pitchFamily="34" charset="0"/>
              </a:rPr>
            </a:br>
            <a:r>
              <a:rPr lang="en-US" sz="1412" b="1" dirty="0">
                <a:solidFill>
                  <a:schemeClr val="tx1"/>
                </a:solidFill>
                <a:latin typeface="Calibri" panose="020F0502020204030204" pitchFamily="34" charset="0"/>
              </a:rPr>
              <a:t> SENSITIVE BUT UNCLASSIFIED (SBU)</a:t>
            </a:r>
            <a:r>
              <a:rPr lang="en-US" sz="927" b="1" dirty="0">
                <a:solidFill>
                  <a:schemeClr val="tx1"/>
                </a:solidFill>
                <a:latin typeface="Calibri" panose="020F0502020204030204" pitchFamily="34" charset="0"/>
              </a:rPr>
              <a:t> </a:t>
            </a:r>
          </a:p>
        </p:txBody>
      </p:sp>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129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Tree>
    <p:extLst>
      <p:ext uri="{BB962C8B-B14F-4D97-AF65-F5344CB8AC3E}">
        <p14:creationId xmlns:p14="http://schemas.microsoft.com/office/powerpoint/2010/main" val="265727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3" y="1188720"/>
            <a:ext cx="4114800" cy="2472915"/>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3" y="3808387"/>
            <a:ext cx="4114800" cy="24688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6" y="1188720"/>
            <a:ext cx="3871913" cy="5059680"/>
          </a:xfrm>
        </p:spPr>
        <p:txBody>
          <a:bodyPr>
            <a:normAutofit/>
          </a:bodyPr>
          <a:lstStyle>
            <a:lvl1pPr>
              <a:defRPr sz="1747"/>
            </a:lvl1pPr>
            <a:lvl2pPr>
              <a:defRPr sz="1553"/>
            </a:lvl2pPr>
            <a:lvl3pPr>
              <a:defRPr sz="1553"/>
            </a:lvl3pPr>
            <a:lvl4pPr>
              <a:defRPr sz="1359"/>
            </a:lvl4pPr>
            <a:lvl5pPr>
              <a:defRPr sz="11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9667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7" y="1216154"/>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91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7"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725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1941"/>
            </a:lvl1pPr>
            <a:lvl2pPr>
              <a:defRPr sz="1747"/>
            </a:lvl2pPr>
            <a:lvl3pPr>
              <a:defRPr sz="1553"/>
            </a:lvl3pPr>
            <a:lvl4pPr>
              <a:defRPr sz="1359"/>
            </a:lvl4pPr>
            <a:lvl5pPr>
              <a:defRPr sz="1359"/>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1951506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6152"/>
            <a:ext cx="4040188"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4" name="Content Placeholder 3"/>
          <p:cNvSpPr>
            <a:spLocks noGrp="1"/>
          </p:cNvSpPr>
          <p:nvPr>
            <p:ph sz="half" idx="2"/>
          </p:nvPr>
        </p:nvSpPr>
        <p:spPr>
          <a:xfrm>
            <a:off x="457200" y="1860605"/>
            <a:ext cx="4040188"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16152"/>
            <a:ext cx="4041776" cy="639762"/>
          </a:xfrm>
        </p:spPr>
        <p:txBody>
          <a:bodyPr anchor="b"/>
          <a:lstStyle>
            <a:lvl1pPr marL="0" indent="0">
              <a:buNone/>
              <a:defRPr sz="1941"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dirty="0"/>
              <a:t>Click to edit Master text styles</a:t>
            </a:r>
          </a:p>
        </p:txBody>
      </p:sp>
      <p:sp>
        <p:nvSpPr>
          <p:cNvPr id="6" name="Content Placeholder 5"/>
          <p:cNvSpPr>
            <a:spLocks noGrp="1"/>
          </p:cNvSpPr>
          <p:nvPr>
            <p:ph sz="quarter" idx="4"/>
          </p:nvPr>
        </p:nvSpPr>
        <p:spPr>
          <a:xfrm>
            <a:off x="4645026" y="1860605"/>
            <a:ext cx="4041776" cy="4357315"/>
          </a:xfrm>
        </p:spPr>
        <p:txBody>
          <a:bodyPr/>
          <a:lstStyle>
            <a:lvl1pPr>
              <a:defRPr sz="1941"/>
            </a:lvl1pPr>
            <a:lvl2pPr>
              <a:defRPr sz="1747"/>
            </a:lvl2pPr>
            <a:lvl3pPr>
              <a:defRPr sz="1553"/>
            </a:lvl3pPr>
            <a:lvl4pPr>
              <a:defRPr sz="1359"/>
            </a:lvl4pPr>
            <a:lvl5pPr>
              <a:defRPr sz="1359"/>
            </a:lvl5pPr>
            <a:lvl6pPr>
              <a:defRPr sz="1553"/>
            </a:lvl6pPr>
            <a:lvl7pPr>
              <a:defRPr sz="1553"/>
            </a:lvl7pPr>
            <a:lvl8pPr>
              <a:defRPr sz="1553"/>
            </a:lvl8pPr>
            <a:lvl9pPr>
              <a:defRPr sz="155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098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1" y="1216152"/>
            <a:ext cx="5111750" cy="4965192"/>
          </a:xfrm>
        </p:spPr>
        <p:txBody>
          <a:bodyPr/>
          <a:lstStyle>
            <a:lvl1pPr>
              <a:defRPr sz="2330"/>
            </a:lvl1pPr>
            <a:lvl2pPr>
              <a:defRPr sz="1941"/>
            </a:lvl2pPr>
            <a:lvl3pPr>
              <a:defRPr sz="1747"/>
            </a:lvl3pPr>
            <a:lvl4pPr>
              <a:defRPr sz="1553"/>
            </a:lvl4pPr>
            <a:lvl5pPr>
              <a:defRPr sz="1553"/>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439381"/>
            <a:ext cx="3008313" cy="3732820"/>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1" y="1216154"/>
            <a:ext cx="3008313" cy="1201229"/>
          </a:xfrm>
        </p:spPr>
        <p:txBody>
          <a:bodyPr anchor="b">
            <a:noAutofit/>
          </a:bodyPr>
          <a:lstStyle>
            <a:lvl1pPr marL="0" indent="0">
              <a:buNone/>
              <a:defRPr sz="1941" cap="all" baseline="0"/>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dirty="0"/>
              <a:t>Click to edit Master text styles</a:t>
            </a:r>
          </a:p>
        </p:txBody>
      </p:sp>
    </p:spTree>
    <p:extLst>
      <p:ext uri="{BB962C8B-B14F-4D97-AF65-F5344CB8AC3E}">
        <p14:creationId xmlns:p14="http://schemas.microsoft.com/office/powerpoint/2010/main" val="11271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5" y="1216152"/>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371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1292227"/>
            <a:ext cx="5486400" cy="3508374"/>
          </a:xfrm>
        </p:spPr>
        <p:txBody>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2157703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5864" y="-1191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sp>
        <p:nvSpPr>
          <p:cNvPr id="2" name="Title 1"/>
          <p:cNvSpPr>
            <a:spLocks noGrp="1"/>
          </p:cNvSpPr>
          <p:nvPr>
            <p:ph type="ctrTitle"/>
          </p:nvPr>
        </p:nvSpPr>
        <p:spPr>
          <a:xfrm>
            <a:off x="682868" y="1437341"/>
            <a:ext cx="7772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4"/>
          <p:cNvSpPr>
            <a:spLocks noChangeArrowheads="1"/>
          </p:cNvSpPr>
          <p:nvPr userDrawn="1"/>
        </p:nvSpPr>
        <p:spPr bwMode="auto">
          <a:xfrm>
            <a:off x="0" y="4993526"/>
            <a:ext cx="9144000" cy="1862048"/>
          </a:xfrm>
          <a:prstGeom prst="rect">
            <a:avLst/>
          </a:prstGeom>
          <a:solidFill>
            <a:srgbClr val="FFFF00"/>
          </a:solidFill>
          <a:ln w="9525">
            <a:noFill/>
            <a:miter lim="800000"/>
            <a:headEnd/>
            <a:tailEnd/>
          </a:ln>
        </p:spPr>
        <p:txBody>
          <a:bodyPr>
            <a:prstTxWarp prst="textNoShape">
              <a:avLst/>
            </a:prstTxWarp>
            <a:spAutoFit/>
          </a:bodyPr>
          <a:lstStyle/>
          <a:p>
            <a:pPr algn="ctr"/>
            <a:r>
              <a:rPr lang="en-US" sz="1200" dirty="0">
                <a:solidFill>
                  <a:srgbClr val="FF3400"/>
                </a:solidFill>
                <a:latin typeface="+mn-lt"/>
              </a:rPr>
              <a:t>***** </a:t>
            </a:r>
            <a:r>
              <a:rPr lang="en-US" sz="1200" b="1" dirty="0">
                <a:solidFill>
                  <a:srgbClr val="FF3400"/>
                </a:solidFill>
                <a:latin typeface="+mn-lt"/>
              </a:rPr>
              <a:t>SENSITIVE BUT UNCLASSIFIED </a:t>
            </a:r>
            <a:r>
              <a:rPr lang="en-US" sz="1200" dirty="0">
                <a:solidFill>
                  <a:srgbClr val="FF3400"/>
                </a:solidFill>
                <a:latin typeface="+mn-lt"/>
              </a:rPr>
              <a:t>*****</a:t>
            </a:r>
          </a:p>
          <a:p>
            <a:pPr algn="ctr"/>
            <a:r>
              <a:rPr lang="en-US" sz="1000" dirty="0">
                <a:solidFill>
                  <a:srgbClr val="FF3400"/>
                </a:solidFill>
                <a:latin typeface="+mn-lt"/>
              </a:rPr>
              <a:t>UNCLASSIFIED // FOR OFFICIAL USE ONLY</a:t>
            </a:r>
            <a:endParaRPr lang="en-US" sz="1200" dirty="0">
              <a:solidFill>
                <a:srgbClr val="FF3400"/>
              </a:solidFill>
              <a:latin typeface="+mn-lt"/>
            </a:endParaRPr>
          </a:p>
          <a:p>
            <a:endParaRPr lang="en-US" sz="1000" dirty="0">
              <a:solidFill>
                <a:srgbClr val="FF3400"/>
              </a:solidFill>
              <a:latin typeface="+mn-lt"/>
            </a:endParaRPr>
          </a:p>
          <a:p>
            <a:r>
              <a:rPr lang="en-US" sz="1000" u="sng" dirty="0">
                <a:solidFill>
                  <a:srgbClr val="FF3400"/>
                </a:solidFill>
                <a:latin typeface="+mn-lt"/>
              </a:rPr>
              <a:t>WARNING:</a:t>
            </a:r>
            <a:r>
              <a:rPr lang="en-US" sz="1000" dirty="0">
                <a:solidFill>
                  <a:srgbClr val="FF3400"/>
                </a:solidFill>
                <a:latin typeface="+mn-lt"/>
              </a:rPr>
              <a:t> This document is SENSITIVE BUT UNCLASSIFIED (SBU) . It contains information that may be exempt from public release under the Freedom of Information Act (5 U.S.C. 552) or other applicable laws or restricted from disclosure based on NASA policy. It is to be controlled, stored, handled, transmitted, distributed, and disposed of in accordance with NASA policy relating to SBU information and is not to be released to the public or other personnel who do not have a valid "need-to-know" without prior approval of an authorized NASA official (see NPR 1600.1).</a:t>
            </a:r>
          </a:p>
          <a:p>
            <a:endParaRPr lang="en-US" sz="1000" dirty="0">
              <a:solidFill>
                <a:srgbClr val="FF3400"/>
              </a:solidFill>
              <a:latin typeface="+mn-lt"/>
            </a:endParaRPr>
          </a:p>
          <a:p>
            <a:r>
              <a:rPr lang="en-US" sz="1000" dirty="0">
                <a:solidFill>
                  <a:srgbClr val="FF3400"/>
                </a:solidFill>
                <a:latin typeface="+mn-lt"/>
              </a:rPr>
              <a:t>When not under the continuing control and supervision of a person authorized access to such material, it must be, at a minimum, maintained under locked conditions.  Handling, storage, and reproduction must be in accordance with applicable Executive Orders, statutes, and agency implementing regulations.  Keep access and reproduction to the absolute minimum required for mission accomplishment.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4126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5" name="Rectangle 4"/>
          <p:cNvSpPr>
            <a:spLocks noChangeArrowheads="1"/>
          </p:cNvSpPr>
          <p:nvPr userDrawn="1"/>
        </p:nvSpPr>
        <p:spPr bwMode="auto">
          <a:xfrm>
            <a:off x="-5864" y="-1191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5864" y="661335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Pre-Decisional Only</a:t>
            </a:r>
          </a:p>
        </p:txBody>
      </p:sp>
    </p:spTree>
    <p:extLst>
      <p:ext uri="{BB962C8B-B14F-4D97-AF65-F5344CB8AC3E}">
        <p14:creationId xmlns:p14="http://schemas.microsoft.com/office/powerpoint/2010/main" val="2505903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3"/>
            <a:ext cx="6781800" cy="432757"/>
          </a:xfrm>
        </p:spPr>
        <p:txBody>
          <a:bodyPr>
            <a:noAutofit/>
          </a:bodyPr>
          <a:lstStyle>
            <a:lvl1pPr>
              <a:defRPr lang="en-US" sz="2800" b="1" kern="1200" dirty="0">
                <a:solidFill>
                  <a:srgbClr val="000066"/>
                </a:solidFill>
                <a:latin typeface="+mj-lt"/>
                <a:ea typeface="+mj-ea"/>
                <a:cs typeface="+mj-cs"/>
              </a:defRPr>
            </a:lvl1p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4" y="533400"/>
            <a:ext cx="6780213" cy="381000"/>
          </a:xfrm>
        </p:spPr>
        <p:txBody>
          <a:bodyPr>
            <a:noAutofit/>
          </a:bodyPr>
          <a:lstStyle>
            <a:lvl1pPr marL="0" indent="0" algn="ctr" rtl="0" fontAlgn="base">
              <a:spcBef>
                <a:spcPct val="0"/>
              </a:spcBef>
              <a:spcAft>
                <a:spcPct val="0"/>
              </a:spcAft>
              <a:buNone/>
              <a:defRPr lang="en-US" sz="2000"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8092156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sp>
        <p:nvSpPr>
          <p:cNvPr id="5" name="Rectangle 4"/>
          <p:cNvSpPr>
            <a:spLocks noChangeArrowheads="1"/>
          </p:cNvSpPr>
          <p:nvPr userDrawn="1"/>
        </p:nvSpPr>
        <p:spPr bwMode="auto">
          <a:xfrm>
            <a:off x="-5864" y="-1191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userDrawn="1"/>
        </p:nvSpPr>
        <p:spPr bwMode="auto">
          <a:xfrm>
            <a:off x="-5864" y="661335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Pre-Decisional Only</a:t>
            </a:r>
          </a:p>
        </p:txBody>
      </p:sp>
    </p:spTree>
    <p:extLst>
      <p:ext uri="{BB962C8B-B14F-4D97-AF65-F5344CB8AC3E}">
        <p14:creationId xmlns:p14="http://schemas.microsoft.com/office/powerpoint/2010/main" val="2079879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Tree>
    <p:extLst>
      <p:ext uri="{BB962C8B-B14F-4D97-AF65-F5344CB8AC3E}">
        <p14:creationId xmlns:p14="http://schemas.microsoft.com/office/powerpoint/2010/main" val="482204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4" y="1188719"/>
            <a:ext cx="4114800" cy="2472915"/>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4" y="3808387"/>
            <a:ext cx="4114800" cy="24688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5" y="1188720"/>
            <a:ext cx="3871913" cy="50596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31697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5" y="1216152"/>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999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6"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922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319698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6"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842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615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605"/>
            <a:ext cx="4040188"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1615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60605"/>
            <a:ext cx="4041775"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4139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6152"/>
            <a:ext cx="5111750" cy="496519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39380"/>
            <a:ext cx="3008313" cy="37328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0" y="1216152"/>
            <a:ext cx="3008313" cy="1201229"/>
          </a:xfrm>
        </p:spPr>
        <p:txBody>
          <a:bodyPr anchor="b">
            <a:noAutofit/>
          </a:bodyPr>
          <a:lstStyle>
            <a:lvl1pPr marL="0" indent="0">
              <a:buNone/>
              <a:defRPr sz="2000" cap="all"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1678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2226"/>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2161197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3657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851A451C-A832-446A-B779-D95913E3241E}" type="slidenum">
              <a:rPr lang="en-US"/>
              <a:pPr/>
              <a:t>‹#›</a:t>
            </a:fld>
            <a:endParaRPr lang="en-US" dirty="0"/>
          </a:p>
        </p:txBody>
      </p:sp>
    </p:spTree>
    <p:extLst>
      <p:ext uri="{BB962C8B-B14F-4D97-AF65-F5344CB8AC3E}">
        <p14:creationId xmlns:p14="http://schemas.microsoft.com/office/powerpoint/2010/main" val="29593057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3C9FB340-F5FC-40D0-8749-27274E4C5B24}" type="slidenum">
              <a:rPr lang="en-US"/>
              <a:pPr/>
              <a:t>‹#›</a:t>
            </a:fld>
            <a:endParaRPr lang="en-US" dirty="0"/>
          </a:p>
        </p:txBody>
      </p:sp>
    </p:spTree>
    <p:extLst>
      <p:ext uri="{BB962C8B-B14F-4D97-AF65-F5344CB8AC3E}">
        <p14:creationId xmlns:p14="http://schemas.microsoft.com/office/powerpoint/2010/main" val="729341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799" y="1216152"/>
            <a:ext cx="7050819" cy="518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912A3746-84A9-47A3-9655-73E61C234E0D}" type="slidenum">
              <a:rPr lang="en-US"/>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23641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256306" y="-11914"/>
            <a:ext cx="6699745"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sp>
        <p:nvSpPr>
          <p:cNvPr id="2" name="Title 1"/>
          <p:cNvSpPr>
            <a:spLocks noGrp="1"/>
          </p:cNvSpPr>
          <p:nvPr>
            <p:ph type="ctrTitle"/>
          </p:nvPr>
        </p:nvSpPr>
        <p:spPr>
          <a:xfrm>
            <a:off x="682868" y="1437341"/>
            <a:ext cx="7772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68668" y="32341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Rectangle 4"/>
          <p:cNvSpPr>
            <a:spLocks noChangeArrowheads="1"/>
          </p:cNvSpPr>
          <p:nvPr userDrawn="1"/>
        </p:nvSpPr>
        <p:spPr bwMode="auto">
          <a:xfrm>
            <a:off x="0" y="4993526"/>
            <a:ext cx="9144000" cy="1862048"/>
          </a:xfrm>
          <a:prstGeom prst="rect">
            <a:avLst/>
          </a:prstGeom>
          <a:solidFill>
            <a:srgbClr val="FFFF00"/>
          </a:solidFill>
          <a:ln w="9525">
            <a:noFill/>
            <a:miter lim="800000"/>
            <a:headEnd/>
            <a:tailEnd/>
          </a:ln>
        </p:spPr>
        <p:txBody>
          <a:bodyPr>
            <a:prstTxWarp prst="textNoShape">
              <a:avLst/>
            </a:prstTxWarp>
            <a:spAutoFit/>
          </a:bodyPr>
          <a:lstStyle/>
          <a:p>
            <a:pPr algn="ctr"/>
            <a:r>
              <a:rPr lang="en-US" sz="1200" dirty="0">
                <a:solidFill>
                  <a:srgbClr val="FF3400"/>
                </a:solidFill>
                <a:latin typeface="+mn-lt"/>
              </a:rPr>
              <a:t>***** </a:t>
            </a:r>
            <a:r>
              <a:rPr lang="en-US" sz="1200" b="1" dirty="0">
                <a:solidFill>
                  <a:srgbClr val="FF3400"/>
                </a:solidFill>
                <a:latin typeface="+mn-lt"/>
              </a:rPr>
              <a:t>SENSITIVE BUT UNCLASSIFIED </a:t>
            </a:r>
            <a:r>
              <a:rPr lang="en-US" sz="1200" dirty="0">
                <a:solidFill>
                  <a:srgbClr val="FF3400"/>
                </a:solidFill>
                <a:latin typeface="+mn-lt"/>
              </a:rPr>
              <a:t>*****</a:t>
            </a:r>
          </a:p>
          <a:p>
            <a:pPr algn="ctr"/>
            <a:r>
              <a:rPr lang="en-US" sz="1000" dirty="0">
                <a:solidFill>
                  <a:srgbClr val="FF3400"/>
                </a:solidFill>
                <a:latin typeface="+mn-lt"/>
              </a:rPr>
              <a:t>UNCLASSIFIED // FOR OFFICIAL USE ONLY</a:t>
            </a:r>
            <a:endParaRPr lang="en-US" sz="1200" dirty="0">
              <a:solidFill>
                <a:srgbClr val="FF3400"/>
              </a:solidFill>
              <a:latin typeface="+mn-lt"/>
            </a:endParaRPr>
          </a:p>
          <a:p>
            <a:endParaRPr lang="en-US" sz="1000" dirty="0">
              <a:solidFill>
                <a:srgbClr val="FF3400"/>
              </a:solidFill>
              <a:latin typeface="+mn-lt"/>
            </a:endParaRPr>
          </a:p>
          <a:p>
            <a:r>
              <a:rPr lang="en-US" sz="1000" u="sng" dirty="0">
                <a:solidFill>
                  <a:srgbClr val="FF3400"/>
                </a:solidFill>
                <a:latin typeface="+mn-lt"/>
              </a:rPr>
              <a:t>WARNING:</a:t>
            </a:r>
            <a:r>
              <a:rPr lang="en-US" sz="1000" dirty="0">
                <a:solidFill>
                  <a:srgbClr val="FF3400"/>
                </a:solidFill>
                <a:latin typeface="+mn-lt"/>
              </a:rPr>
              <a:t> This document is SENSITIVE BUT UNCLASSIFIED (SBU) . It contains information that may be exempt from public release under the Freedom of Information Act (5 U.S.C. 552) or other applicable laws or restricted from disclosure based on NASA policy. It is to be controlled, stored, handled, transmitted, distributed, and disposed of in accordance with NASA policy relating to SBU information and is not to be released to the public or other personnel who do not have a valid "need-to-know" without prior approval of an authorized NASA official (see NPR 1600.1).</a:t>
            </a:r>
          </a:p>
          <a:p>
            <a:endParaRPr lang="en-US" sz="1000" dirty="0">
              <a:solidFill>
                <a:srgbClr val="FF3400"/>
              </a:solidFill>
              <a:latin typeface="+mn-lt"/>
            </a:endParaRPr>
          </a:p>
          <a:p>
            <a:r>
              <a:rPr lang="en-US" sz="1000" dirty="0">
                <a:solidFill>
                  <a:srgbClr val="FF3400"/>
                </a:solidFill>
                <a:latin typeface="+mn-lt"/>
              </a:rPr>
              <a:t>When not under the continuing control and supervision of a person authorized access to such material, it must be, at a minimum, maintained under locked conditions.  Handling, storage, and reproduction must be in accordance with applicable Executive Orders, statutes, and agency implementing regulations.  Keep access and reproduction to the absolute minimum required for mission accomplishment.</a:t>
            </a:r>
          </a:p>
        </p:txBody>
      </p:sp>
      <p:pic>
        <p:nvPicPr>
          <p:cNvPr id="6" name="Picture 12" descr="NASA insigniaCMYK"/>
          <p:cNvPicPr preferRelativeResize="0">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569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5" name="Rectangle 4"/>
          <p:cNvSpPr>
            <a:spLocks noChangeArrowheads="1"/>
          </p:cNvSpPr>
          <p:nvPr userDrawn="1"/>
        </p:nvSpPr>
        <p:spPr bwMode="auto">
          <a:xfrm>
            <a:off x="1234440" y="-11914"/>
            <a:ext cx="6675120"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864" y="661335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Pre-Decisional Only</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116431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181100" y="100643"/>
            <a:ext cx="6781800" cy="432757"/>
          </a:xfrm>
        </p:spPr>
        <p:txBody>
          <a:bodyPr>
            <a:noAutofit/>
          </a:bodyPr>
          <a:lstStyle>
            <a:lvl1pPr>
              <a:defRPr lang="en-US" sz="2800" b="1" kern="1200" dirty="0">
                <a:solidFill>
                  <a:srgbClr val="000066"/>
                </a:solidFill>
                <a:latin typeface="+mj-lt"/>
                <a:ea typeface="+mj-ea"/>
                <a:cs typeface="+mj-cs"/>
              </a:defRPr>
            </a:lvl1p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Content Placeholder 2"/>
          <p:cNvSpPr>
            <a:spLocks noGrp="1"/>
          </p:cNvSpPr>
          <p:nvPr>
            <p:ph idx="1"/>
          </p:nvPr>
        </p:nvSpPr>
        <p:spPr>
          <a:xfrm>
            <a:off x="411480" y="1216152"/>
            <a:ext cx="8321040" cy="51206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Text Placeholder 5"/>
          <p:cNvSpPr>
            <a:spLocks noGrp="1"/>
          </p:cNvSpPr>
          <p:nvPr>
            <p:ph type="body" sz="quarter" idx="11"/>
          </p:nvPr>
        </p:nvSpPr>
        <p:spPr>
          <a:xfrm>
            <a:off x="1181894" y="533400"/>
            <a:ext cx="6780213" cy="381000"/>
          </a:xfrm>
        </p:spPr>
        <p:txBody>
          <a:bodyPr>
            <a:noAutofit/>
          </a:bodyPr>
          <a:lstStyle>
            <a:lvl1pPr marL="0" indent="0" algn="ctr" rtl="0" fontAlgn="base">
              <a:spcBef>
                <a:spcPct val="0"/>
              </a:spcBef>
              <a:spcAft>
                <a:spcPct val="0"/>
              </a:spcAft>
              <a:buNone/>
              <a:defRPr lang="en-US" sz="2000" b="1" dirty="0">
                <a:solidFill>
                  <a:srgbClr val="000066"/>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0982543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89C3E0A9-2521-4B8A-A1EF-1CB15C29A1FE}" type="slidenum">
              <a:rPr lang="en-US" smtClean="0"/>
              <a:pPr/>
              <a:t>‹#›</a:t>
            </a:fld>
            <a:endParaRPr lang="en-US" dirty="0"/>
          </a:p>
        </p:txBody>
      </p:sp>
      <p:sp>
        <p:nvSpPr>
          <p:cNvPr id="5" name="Rectangle 4"/>
          <p:cNvSpPr>
            <a:spLocks noChangeArrowheads="1"/>
          </p:cNvSpPr>
          <p:nvPr userDrawn="1"/>
        </p:nvSpPr>
        <p:spPr bwMode="auto">
          <a:xfrm>
            <a:off x="1234440" y="-11914"/>
            <a:ext cx="6675120"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 </a:t>
            </a:r>
            <a:r>
              <a:rPr lang="en-US" sz="1000" b="1" dirty="0">
                <a:solidFill>
                  <a:srgbClr val="FF3400"/>
                </a:solidFill>
                <a:latin typeface="+mn-lt"/>
              </a:rPr>
              <a:t>SENSITIVE BUT UNCLASSIFIED </a:t>
            </a:r>
            <a:r>
              <a:rPr lang="en-US" sz="1000" dirty="0">
                <a:solidFill>
                  <a:srgbClr val="FF3400"/>
                </a:solidFill>
                <a:latin typeface="+mn-lt"/>
              </a:rPr>
              <a:t>*****</a:t>
            </a:r>
          </a:p>
        </p:txBody>
      </p:sp>
      <p:pic>
        <p:nvPicPr>
          <p:cNvPr id="6" name="Picture 12" descr="NASA insigniaCMYK"/>
          <p:cNvPicPr preferRelativeResize="0">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864" y="6613354"/>
            <a:ext cx="9149864" cy="246221"/>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000" dirty="0">
                <a:solidFill>
                  <a:srgbClr val="FF3400"/>
                </a:solidFill>
                <a:latin typeface="+mn-lt"/>
              </a:rPr>
              <a:t>Pre-Decisional Only</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173942" y="47706"/>
            <a:ext cx="914401" cy="906449"/>
          </a:xfrm>
          <a:prstGeom prst="rect">
            <a:avLst/>
          </a:prstGeom>
        </p:spPr>
      </p:pic>
    </p:spTree>
    <p:extLst>
      <p:ext uri="{BB962C8B-B14F-4D97-AF65-F5344CB8AC3E}">
        <p14:creationId xmlns:p14="http://schemas.microsoft.com/office/powerpoint/2010/main" val="32487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31631083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Single 3x5 Graphic">
    <p:spTree>
      <p:nvGrpSpPr>
        <p:cNvPr id="1" name=""/>
        <p:cNvGrpSpPr/>
        <p:nvPr/>
      </p:nvGrpSpPr>
      <p:grpSpPr>
        <a:xfrm>
          <a:off x="0" y="0"/>
          <a:ext cx="0" cy="0"/>
          <a:chOff x="0" y="0"/>
          <a:chExt cx="0" cy="0"/>
        </a:xfrm>
      </p:grpSpPr>
      <p:sp>
        <p:nvSpPr>
          <p:cNvPr id="2" name="Title 1"/>
          <p:cNvSpPr>
            <a:spLocks noGrp="1"/>
          </p:cNvSpPr>
          <p:nvPr>
            <p:ph type="title"/>
          </p:nvPr>
        </p:nvSpPr>
        <p:spPr>
          <a:xfrm>
            <a:off x="1234440" y="213678"/>
            <a:ext cx="6675120" cy="655002"/>
          </a:xfrm>
        </p:spPr>
        <p:txBody>
          <a:bodyPr/>
          <a:lstStyle/>
          <a:p>
            <a:r>
              <a:rPr lang="en-US"/>
              <a:t>Click to edit Master title style</a:t>
            </a:r>
          </a:p>
        </p:txBody>
      </p:sp>
      <p:sp>
        <p:nvSpPr>
          <p:cNvPr id="3" name="Content Placeholder 2"/>
          <p:cNvSpPr>
            <a:spLocks noGrp="1"/>
          </p:cNvSpPr>
          <p:nvPr>
            <p:ph idx="1"/>
          </p:nvPr>
        </p:nvSpPr>
        <p:spPr>
          <a:xfrm>
            <a:off x="2286000" y="1219200"/>
            <a:ext cx="4572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Tree>
    <p:extLst>
      <p:ext uri="{BB962C8B-B14F-4D97-AF65-F5344CB8AC3E}">
        <p14:creationId xmlns:p14="http://schemas.microsoft.com/office/powerpoint/2010/main" val="35290041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ouble 3x5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12694" y="1188719"/>
            <a:ext cx="4114800" cy="2472915"/>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r>
              <a:rPr lang="en-US" dirty="0"/>
              <a:t> </a:t>
            </a:r>
            <a:fld id="{CD7DC58D-1063-4C9A-BBFF-8AC852F70F80}" type="slidenum">
              <a:rPr lang="en-US"/>
              <a:pPr/>
              <a:t>‹#›</a:t>
            </a:fld>
            <a:endParaRPr lang="en-US" dirty="0"/>
          </a:p>
        </p:txBody>
      </p:sp>
      <p:sp>
        <p:nvSpPr>
          <p:cNvPr id="6" name="Content Placeholder 5"/>
          <p:cNvSpPr>
            <a:spLocks noGrp="1"/>
          </p:cNvSpPr>
          <p:nvPr>
            <p:ph sz="quarter" idx="11"/>
          </p:nvPr>
        </p:nvSpPr>
        <p:spPr>
          <a:xfrm>
            <a:off x="412694" y="3808387"/>
            <a:ext cx="4114800" cy="24688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822825" y="1188720"/>
            <a:ext cx="3871913" cy="5059680"/>
          </a:xfrm>
        </p:spPr>
        <p:txBody>
          <a:bodyPr>
            <a:normAutofit/>
          </a:bodyPr>
          <a:lstStyle>
            <a:lvl1pPr>
              <a:defRPr sz="1800"/>
            </a:lvl1pPr>
            <a:lvl2pPr>
              <a:defRPr sz="16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30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xcel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1097135" y="1216152"/>
            <a:ext cx="6949730" cy="504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179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xcel Chart with Room f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r>
              <a:rPr lang="en-US" dirty="0"/>
              <a:t> </a:t>
            </a:r>
            <a:fld id="{59E5B1F4-85A3-4FF7-823E-930F20EED182}" type="slidenum">
              <a:rPr lang="en-US" smtClean="0"/>
              <a:pPr/>
              <a:t>‹#›</a:t>
            </a:fld>
            <a:endParaRPr lang="en-US" dirty="0"/>
          </a:p>
        </p:txBody>
      </p:sp>
      <p:sp>
        <p:nvSpPr>
          <p:cNvPr id="5" name="Content Placeholder 4"/>
          <p:cNvSpPr>
            <a:spLocks noGrp="1" noChangeAspect="1"/>
          </p:cNvSpPr>
          <p:nvPr>
            <p:ph sz="quarter" idx="11"/>
          </p:nvPr>
        </p:nvSpPr>
        <p:spPr>
          <a:xfrm>
            <a:off x="2304076" y="1216152"/>
            <a:ext cx="453584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1268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6152"/>
            <a:ext cx="3810000" cy="503980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lvl1pPr>
              <a:defRPr/>
            </a:lvl1pPr>
          </a:lstStyle>
          <a:p>
            <a:r>
              <a:rPr lang="en-US" dirty="0"/>
              <a:t> </a:t>
            </a:r>
            <a:fld id="{58D20FE2-1EE0-49B0-8D2B-CC7CECB6CE1D}" type="slidenum">
              <a:rPr lang="en-US"/>
              <a:pPr/>
              <a:t>‹#›</a:t>
            </a:fld>
            <a:endParaRPr lang="en-US" dirty="0"/>
          </a:p>
        </p:txBody>
      </p:sp>
    </p:spTree>
    <p:extLst>
      <p:ext uri="{BB962C8B-B14F-4D97-AF65-F5344CB8AC3E}">
        <p14:creationId xmlns:p14="http://schemas.microsoft.com/office/powerpoint/2010/main" val="30782117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615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605"/>
            <a:ext cx="4040188"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1615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60605"/>
            <a:ext cx="4041775" cy="435731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r>
              <a:rPr lang="en-US" dirty="0"/>
              <a:t> </a:t>
            </a:r>
            <a:fld id="{9A1391A8-C1DE-4BED-8AAF-DE69D2833186}" type="slidenum">
              <a:rPr lang="en-US"/>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0541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6152"/>
            <a:ext cx="5111750" cy="496519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39380"/>
            <a:ext cx="3008313" cy="37328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E7671B5D-43F1-4E5E-B66F-3E28AFF6418E}" type="slidenum">
              <a:rPr lang="en-US"/>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0" name="Text Placeholder 3"/>
          <p:cNvSpPr>
            <a:spLocks noGrp="1"/>
          </p:cNvSpPr>
          <p:nvPr>
            <p:ph type="body" sz="half" idx="12"/>
          </p:nvPr>
        </p:nvSpPr>
        <p:spPr>
          <a:xfrm>
            <a:off x="457200" y="1216152"/>
            <a:ext cx="3008313" cy="1201229"/>
          </a:xfrm>
        </p:spPr>
        <p:txBody>
          <a:bodyPr anchor="b">
            <a:noAutofit/>
          </a:bodyPr>
          <a:lstStyle>
            <a:lvl1pPr marL="0" indent="0">
              <a:buNone/>
              <a:defRPr sz="2000" cap="all"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6118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92226"/>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dirty="0"/>
              <a:t> </a:t>
            </a:r>
            <a:fld id="{F505C810-C21F-41A2-8DC4-56E643267F4C}" type="slidenum">
              <a:rPr lang="en-US"/>
              <a:pPr/>
              <a:t>‹#›</a:t>
            </a:fld>
            <a:endParaRPr lang="en-US" dirty="0"/>
          </a:p>
        </p:txBody>
      </p:sp>
    </p:spTree>
    <p:extLst>
      <p:ext uri="{BB962C8B-B14F-4D97-AF65-F5344CB8AC3E}">
        <p14:creationId xmlns:p14="http://schemas.microsoft.com/office/powerpoint/2010/main" val="1700791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3657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dirty="0"/>
              <a:t> </a:t>
            </a:r>
            <a:fld id="{851A451C-A832-446A-B779-D95913E3241E}" type="slidenum">
              <a:rPr lang="en-US"/>
              <a:pPr/>
              <a:t>‹#›</a:t>
            </a:fld>
            <a:endParaRPr lang="en-US" dirty="0"/>
          </a:p>
        </p:txBody>
      </p:sp>
    </p:spTree>
    <p:extLst>
      <p:ext uri="{BB962C8B-B14F-4D97-AF65-F5344CB8AC3E}">
        <p14:creationId xmlns:p14="http://schemas.microsoft.com/office/powerpoint/2010/main" val="659626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dirty="0"/>
              <a:t> </a:t>
            </a:r>
            <a:fld id="{3C9FB340-F5FC-40D0-8749-27274E4C5B24}" type="slidenum">
              <a:rPr lang="en-US"/>
              <a:pPr/>
              <a:t>‹#›</a:t>
            </a:fld>
            <a:endParaRPr lang="en-US" dirty="0"/>
          </a:p>
        </p:txBody>
      </p:sp>
    </p:spTree>
    <p:extLst>
      <p:ext uri="{BB962C8B-B14F-4D97-AF65-F5344CB8AC3E}">
        <p14:creationId xmlns:p14="http://schemas.microsoft.com/office/powerpoint/2010/main" val="186811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emf"/><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1.emf"/><Relationship Id="rId2" Type="http://schemas.openxmlformats.org/officeDocument/2006/relationships/slideLayout" Target="../slideLayouts/slideLayout87.xml"/><Relationship Id="rId16"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6.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8" y="6416675"/>
            <a:ext cx="52120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5" y="990600"/>
            <a:ext cx="7204075" cy="0"/>
          </a:xfrm>
          <a:prstGeom prst="line">
            <a:avLst/>
          </a:prstGeom>
          <a:noFill/>
          <a:ln w="57150" cmpd="thickThin">
            <a:solidFill>
              <a:srgbClr val="000066"/>
            </a:solidFill>
            <a:round/>
            <a:headEnd/>
            <a:tailEnd/>
          </a:ln>
        </p:spPr>
        <p:txBody>
          <a:bodyPr wrap="none" anchor="ctr"/>
          <a:lstStyle/>
          <a:p>
            <a:endParaRPr lang="en-US" dirty="0"/>
          </a:p>
        </p:txBody>
      </p:sp>
      <p:pic>
        <p:nvPicPr>
          <p:cNvPr id="23" name="Picture 12" descr="NASA insigniaCMYK"/>
          <p:cNvPicPr preferRelativeResize="0">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84895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845" r:id="rId16"/>
  </p:sldLayoutIdLst>
  <p:hf hdr="0" dt="0"/>
  <p:txStyles>
    <p:titleStyle>
      <a:lvl1pPr algn="ctr" defTabSz="914400" rtl="0" eaLnBrk="1" latinLnBrk="0" hangingPunct="1">
        <a:spcBef>
          <a:spcPct val="0"/>
        </a:spcBef>
        <a:buNone/>
        <a:defRPr lang="en-US" sz="3200" b="1" kern="1200" dirty="0">
          <a:solidFill>
            <a:srgbClr val="000066"/>
          </a:solidFill>
          <a:latin typeface="+mj-lt"/>
          <a:ea typeface="+mj-ea"/>
          <a:cs typeface="+mj-cs"/>
        </a:defRPr>
      </a:lvl1pPr>
    </p:titleStyle>
    <p:bodyStyle>
      <a:lvl1pPr marL="342900" indent="-342900" algn="l" defTabSz="914400" rtl="0" eaLnBrk="1" latinLnBrk="0" hangingPunct="1">
        <a:spcBef>
          <a:spcPts val="300"/>
        </a:spcBef>
        <a:spcAft>
          <a:spcPts val="600"/>
        </a:spcAft>
        <a:buClr>
          <a:srgbClr val="006599"/>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200"/>
        </a:spcBef>
        <a:spcAft>
          <a:spcPts val="400"/>
        </a:spcAft>
        <a:buClr>
          <a:srgbClr val="00659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6599"/>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9" y="6416675"/>
            <a:ext cx="521208" cy="365125"/>
          </a:xfrm>
          <a:prstGeom prst="rect">
            <a:avLst/>
          </a:prstGeom>
        </p:spPr>
        <p:txBody>
          <a:bodyPr vert="horz" lIns="91440" tIns="45720" rIns="91440" bIns="45720" rtlCol="0" anchor="ctr"/>
          <a:lstStyle>
            <a:lvl1pPr algn="r">
              <a:defRPr sz="874">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6" y="990600"/>
            <a:ext cx="7204075" cy="0"/>
          </a:xfrm>
          <a:prstGeom prst="line">
            <a:avLst/>
          </a:prstGeom>
          <a:noFill/>
          <a:ln w="57150" cmpd="thickThin">
            <a:solidFill>
              <a:srgbClr val="000066"/>
            </a:solidFill>
            <a:round/>
            <a:headEnd/>
            <a:tailEnd/>
          </a:ln>
        </p:spPr>
        <p:txBody>
          <a:bodyPr wrap="none" anchor="ctr"/>
          <a:lstStyle/>
          <a:p>
            <a:endParaRPr lang="en-US" sz="874" dirty="0"/>
          </a:p>
        </p:txBody>
      </p:sp>
      <p:pic>
        <p:nvPicPr>
          <p:cNvPr id="23" name="Picture 12" descr="NASA insigniaCMYK"/>
          <p:cNvPicPr preferRelativeResize="0">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6275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8" r:id="rId16"/>
  </p:sldLayoutIdLst>
  <p:hf hdr="0" dt="0"/>
  <p:txStyles>
    <p:titleStyle>
      <a:lvl1pPr algn="ctr" defTabSz="887553" rtl="0" eaLnBrk="1" latinLnBrk="0" hangingPunct="1">
        <a:spcBef>
          <a:spcPct val="0"/>
        </a:spcBef>
        <a:buNone/>
        <a:defRPr lang="en-US" sz="3106" b="1" kern="1200" dirty="0">
          <a:solidFill>
            <a:srgbClr val="000066"/>
          </a:solidFill>
          <a:latin typeface="+mj-lt"/>
          <a:ea typeface="+mj-ea"/>
          <a:cs typeface="+mj-cs"/>
        </a:defRPr>
      </a:lvl1pPr>
    </p:titleStyle>
    <p:bodyStyle>
      <a:lvl1pPr marL="332832" indent="-332832" algn="l" defTabSz="887553" rtl="0" eaLnBrk="1" latinLnBrk="0" hangingPunct="1">
        <a:spcBef>
          <a:spcPts val="291"/>
        </a:spcBef>
        <a:spcAft>
          <a:spcPts val="582"/>
        </a:spcAft>
        <a:buClr>
          <a:srgbClr val="006599"/>
        </a:buClr>
        <a:buFont typeface="Arial" panose="020B0604020202020204" pitchFamily="34" charset="0"/>
        <a:buChar char="•"/>
        <a:defRPr sz="2330" kern="1200">
          <a:solidFill>
            <a:schemeClr val="tx1"/>
          </a:solidFill>
          <a:latin typeface="+mn-lt"/>
          <a:ea typeface="+mn-ea"/>
          <a:cs typeface="+mn-cs"/>
        </a:defRPr>
      </a:lvl1pPr>
      <a:lvl2pPr marL="721137" indent="-277360" algn="l" defTabSz="887553" rtl="0" eaLnBrk="1" latinLnBrk="0" hangingPunct="1">
        <a:spcBef>
          <a:spcPts val="194"/>
        </a:spcBef>
        <a:spcAft>
          <a:spcPts val="388"/>
        </a:spcAft>
        <a:buClr>
          <a:srgbClr val="006599"/>
        </a:buClr>
        <a:buFont typeface="Arial" panose="020B0604020202020204" pitchFamily="34" charset="0"/>
        <a:buChar char="–"/>
        <a:defRPr sz="1941" kern="1200">
          <a:solidFill>
            <a:schemeClr val="tx1"/>
          </a:solidFill>
          <a:latin typeface="+mn-lt"/>
          <a:ea typeface="+mn-ea"/>
          <a:cs typeface="+mn-cs"/>
        </a:defRPr>
      </a:lvl2pPr>
      <a:lvl3pPr marL="1109442" indent="-221888" algn="l" defTabSz="887553" rtl="0" eaLnBrk="1" latinLnBrk="0" hangingPunct="1">
        <a:spcBef>
          <a:spcPct val="20000"/>
        </a:spcBef>
        <a:buClr>
          <a:srgbClr val="006599"/>
        </a:buClr>
        <a:buFont typeface="Arial" panose="020B0604020202020204" pitchFamily="34" charset="0"/>
        <a:buChar char="•"/>
        <a:defRPr sz="1747" kern="1200">
          <a:solidFill>
            <a:schemeClr val="tx1"/>
          </a:solidFill>
          <a:latin typeface="+mn-lt"/>
          <a:ea typeface="+mn-ea"/>
          <a:cs typeface="+mn-cs"/>
        </a:defRPr>
      </a:lvl3pPr>
      <a:lvl4pPr marL="1553218"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4pPr>
      <a:lvl5pPr marL="1996995"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9" y="6416675"/>
            <a:ext cx="521208" cy="365125"/>
          </a:xfrm>
          <a:prstGeom prst="rect">
            <a:avLst/>
          </a:prstGeom>
        </p:spPr>
        <p:txBody>
          <a:bodyPr vert="horz" lIns="91440" tIns="45720" rIns="91440" bIns="45720" rtlCol="0" anchor="ctr"/>
          <a:lstStyle>
            <a:lvl1pPr algn="r">
              <a:defRPr sz="874">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6" y="990600"/>
            <a:ext cx="7204075" cy="0"/>
          </a:xfrm>
          <a:prstGeom prst="line">
            <a:avLst/>
          </a:prstGeom>
          <a:noFill/>
          <a:ln w="57150" cmpd="thickThin">
            <a:solidFill>
              <a:srgbClr val="000066"/>
            </a:solidFill>
            <a:round/>
            <a:headEnd/>
            <a:tailEnd/>
          </a:ln>
        </p:spPr>
        <p:txBody>
          <a:bodyPr wrap="none" anchor="ctr"/>
          <a:lstStyle/>
          <a:p>
            <a:endParaRPr lang="en-US" sz="874" dirty="0"/>
          </a:p>
        </p:txBody>
      </p:sp>
      <p:pic>
        <p:nvPicPr>
          <p:cNvPr id="23" name="Picture 12" descr="NASA insigniaCMYK"/>
          <p:cNvPicPr preferRelativeResize="0">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53937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dt="0"/>
  <p:txStyles>
    <p:titleStyle>
      <a:lvl1pPr algn="ctr" defTabSz="887553" rtl="0" eaLnBrk="1" latinLnBrk="0" hangingPunct="1">
        <a:spcBef>
          <a:spcPct val="0"/>
        </a:spcBef>
        <a:buNone/>
        <a:defRPr lang="en-US" sz="3106" b="1" kern="1200" dirty="0">
          <a:solidFill>
            <a:srgbClr val="000066"/>
          </a:solidFill>
          <a:latin typeface="+mj-lt"/>
          <a:ea typeface="+mj-ea"/>
          <a:cs typeface="+mj-cs"/>
        </a:defRPr>
      </a:lvl1pPr>
    </p:titleStyle>
    <p:bodyStyle>
      <a:lvl1pPr marL="332832" indent="-332832" algn="l" defTabSz="887553" rtl="0" eaLnBrk="1" latinLnBrk="0" hangingPunct="1">
        <a:spcBef>
          <a:spcPts val="291"/>
        </a:spcBef>
        <a:spcAft>
          <a:spcPts val="582"/>
        </a:spcAft>
        <a:buClr>
          <a:srgbClr val="006599"/>
        </a:buClr>
        <a:buFont typeface="Arial" panose="020B0604020202020204" pitchFamily="34" charset="0"/>
        <a:buChar char="•"/>
        <a:defRPr sz="2330" kern="1200">
          <a:solidFill>
            <a:schemeClr val="tx1"/>
          </a:solidFill>
          <a:latin typeface="+mn-lt"/>
          <a:ea typeface="+mn-ea"/>
          <a:cs typeface="+mn-cs"/>
        </a:defRPr>
      </a:lvl1pPr>
      <a:lvl2pPr marL="721137" indent="-277360" algn="l" defTabSz="887553" rtl="0" eaLnBrk="1" latinLnBrk="0" hangingPunct="1">
        <a:spcBef>
          <a:spcPts val="194"/>
        </a:spcBef>
        <a:spcAft>
          <a:spcPts val="388"/>
        </a:spcAft>
        <a:buClr>
          <a:srgbClr val="006599"/>
        </a:buClr>
        <a:buFont typeface="Arial" panose="020B0604020202020204" pitchFamily="34" charset="0"/>
        <a:buChar char="–"/>
        <a:defRPr sz="1941" kern="1200">
          <a:solidFill>
            <a:schemeClr val="tx1"/>
          </a:solidFill>
          <a:latin typeface="+mn-lt"/>
          <a:ea typeface="+mn-ea"/>
          <a:cs typeface="+mn-cs"/>
        </a:defRPr>
      </a:lvl2pPr>
      <a:lvl3pPr marL="1109442" indent="-221888" algn="l" defTabSz="887553" rtl="0" eaLnBrk="1" latinLnBrk="0" hangingPunct="1">
        <a:spcBef>
          <a:spcPct val="20000"/>
        </a:spcBef>
        <a:buClr>
          <a:srgbClr val="006599"/>
        </a:buClr>
        <a:buFont typeface="Arial" panose="020B0604020202020204" pitchFamily="34" charset="0"/>
        <a:buChar char="•"/>
        <a:defRPr sz="1747" kern="1200">
          <a:solidFill>
            <a:schemeClr val="tx1"/>
          </a:solidFill>
          <a:latin typeface="+mn-lt"/>
          <a:ea typeface="+mn-ea"/>
          <a:cs typeface="+mn-cs"/>
        </a:defRPr>
      </a:lvl3pPr>
      <a:lvl4pPr marL="1553218"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4pPr>
      <a:lvl5pPr marL="1996995"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auto">
          <a:xfrm>
            <a:off x="0" y="0"/>
            <a:ext cx="9144000" cy="846138"/>
          </a:xfrm>
          <a:prstGeom prst="rect">
            <a:avLst/>
          </a:prstGeom>
          <a:solidFill>
            <a:srgbClr val="000000"/>
          </a:solidFill>
          <a:ln w="9525" cap="flat" cmpd="sng" algn="ctr">
            <a:noFill/>
            <a:prstDash val="solid"/>
            <a:round/>
            <a:headEnd type="none" w="med" len="med"/>
            <a:tailEnd type="none" w="med" len="med"/>
          </a:ln>
          <a:effectLst/>
        </p:spPr>
        <p:txBody>
          <a:bodyPr/>
          <a:lstStyle/>
          <a:p>
            <a:pPr>
              <a:spcBef>
                <a:spcPct val="20000"/>
              </a:spcBef>
              <a:defRPr/>
            </a:pPr>
            <a:endParaRPr lang="en-US" dirty="0">
              <a:ea typeface="ＭＳ Ｐゴシック" pitchFamily="-80" charset="-128"/>
              <a:cs typeface="ＭＳ Ｐゴシック" pitchFamily="-80" charset="-128"/>
            </a:endParaRPr>
          </a:p>
        </p:txBody>
      </p:sp>
      <p:sp>
        <p:nvSpPr>
          <p:cNvPr id="1026" name="Title Placeholder 1"/>
          <p:cNvSpPr>
            <a:spLocks noGrp="1"/>
          </p:cNvSpPr>
          <p:nvPr>
            <p:ph type="title"/>
          </p:nvPr>
        </p:nvSpPr>
        <p:spPr bwMode="auto">
          <a:xfrm>
            <a:off x="1155032" y="102495"/>
            <a:ext cx="7158705" cy="7436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003300"/>
            <a:ext cx="8229600" cy="512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Arial"/>
                <a:ea typeface="+mn-ea"/>
                <a:cs typeface="Arial"/>
              </a:defRPr>
            </a:lvl1pPr>
          </a:lstStyle>
          <a:p>
            <a:fld id="{EDB8D9D1-750F-CD4F-8B1B-A92C7A450A0B}" type="slidenum">
              <a:rPr lang="en-US" smtClean="0"/>
              <a:t>‹#›</a:t>
            </a:fld>
            <a:endParaRPr lang="en-US" dirty="0"/>
          </a:p>
        </p:txBody>
      </p:sp>
      <p:pic>
        <p:nvPicPr>
          <p:cNvPr id="1031" name="Picture 67" descr="NASA insignia RGB"/>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8741" y="126206"/>
            <a:ext cx="717550" cy="593725"/>
          </a:xfrm>
          <a:prstGeom prst="rect">
            <a:avLst/>
          </a:prstGeom>
          <a:noFill/>
          <a:ln w="9525">
            <a:noFill/>
            <a:miter lim="800000"/>
            <a:headEnd/>
            <a:tailEnd/>
          </a:ln>
        </p:spPr>
      </p:pic>
    </p:spTree>
    <p:extLst>
      <p:ext uri="{BB962C8B-B14F-4D97-AF65-F5344CB8AC3E}">
        <p14:creationId xmlns:p14="http://schemas.microsoft.com/office/powerpoint/2010/main" val="187922638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457200" rtl="0" eaLnBrk="1" fontAlgn="base" hangingPunct="1">
        <a:spcBef>
          <a:spcPct val="0"/>
        </a:spcBef>
        <a:spcAft>
          <a:spcPct val="0"/>
        </a:spcAft>
        <a:defRPr sz="2400" b="1" kern="1200">
          <a:solidFill>
            <a:schemeClr val="bg1"/>
          </a:solidFill>
          <a:latin typeface="Arial"/>
          <a:ea typeface="ヒラギノ角ゴ Pro W3" charset="-128"/>
          <a:cs typeface="Arial"/>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1800" b="0" kern="1200">
          <a:solidFill>
            <a:schemeClr val="tx1"/>
          </a:solidFill>
          <a:latin typeface="Arial"/>
          <a:ea typeface="ヒラギノ角ゴ Pro W3" charset="-128"/>
          <a:cs typeface="Arial"/>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Arial"/>
          <a:ea typeface="ヒラギノ角ゴ Pro W3"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ヒラギノ角ゴ Pro W3" charset="-128"/>
          <a:cs typeface="Arial"/>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ヒラギノ角ゴ Pro W3" charset="-128"/>
          <a:cs typeface="Arial"/>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887553"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9" y="6416675"/>
            <a:ext cx="521209" cy="365125"/>
          </a:xfrm>
          <a:prstGeom prst="rect">
            <a:avLst/>
          </a:prstGeom>
        </p:spPr>
        <p:txBody>
          <a:bodyPr vert="horz" lIns="91440" tIns="45720" rIns="91440" bIns="45720" rtlCol="0" anchor="ctr"/>
          <a:lstStyle>
            <a:lvl1pPr algn="r">
              <a:defRPr sz="1235" b="1">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6" y="990600"/>
            <a:ext cx="7204076" cy="0"/>
          </a:xfrm>
          <a:prstGeom prst="line">
            <a:avLst/>
          </a:prstGeom>
          <a:noFill/>
          <a:ln w="57150" cmpd="thickThin">
            <a:solidFill>
              <a:srgbClr val="000066"/>
            </a:solidFill>
            <a:round/>
            <a:headEnd/>
            <a:tailEnd/>
          </a:ln>
        </p:spPr>
        <p:txBody>
          <a:bodyPr wrap="none" anchor="ctr"/>
          <a:lstStyle/>
          <a:p>
            <a:endParaRPr lang="en-US" sz="874" dirty="0"/>
          </a:p>
        </p:txBody>
      </p:sp>
      <p:pic>
        <p:nvPicPr>
          <p:cNvPr id="23" name="Picture 12" descr="NASA insigniaCMYK"/>
          <p:cNvPicPr preferRelativeResize="0">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99951"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120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ctr" defTabSz="887553" rtl="0" eaLnBrk="1" latinLnBrk="0" hangingPunct="1">
        <a:spcBef>
          <a:spcPct val="0"/>
        </a:spcBef>
        <a:buNone/>
        <a:defRPr lang="en-US" sz="3106" b="1" kern="1200" dirty="0">
          <a:solidFill>
            <a:srgbClr val="000066"/>
          </a:solidFill>
          <a:latin typeface="+mj-lt"/>
          <a:ea typeface="+mj-ea"/>
          <a:cs typeface="+mj-cs"/>
        </a:defRPr>
      </a:lvl1pPr>
    </p:titleStyle>
    <p:bodyStyle>
      <a:lvl1pPr marL="332832" indent="-332832" algn="l" defTabSz="887553" rtl="0" eaLnBrk="1" latinLnBrk="0" hangingPunct="1">
        <a:spcBef>
          <a:spcPts val="291"/>
        </a:spcBef>
        <a:spcAft>
          <a:spcPts val="582"/>
        </a:spcAft>
        <a:buClr>
          <a:srgbClr val="006599"/>
        </a:buClr>
        <a:buFont typeface="Arial" panose="020B0604020202020204" pitchFamily="34" charset="0"/>
        <a:buChar char="•"/>
        <a:defRPr sz="2330" kern="1200">
          <a:solidFill>
            <a:schemeClr val="tx1"/>
          </a:solidFill>
          <a:latin typeface="+mn-lt"/>
          <a:ea typeface="+mn-ea"/>
          <a:cs typeface="+mn-cs"/>
        </a:defRPr>
      </a:lvl1pPr>
      <a:lvl2pPr marL="721137" indent="-277360" algn="l" defTabSz="887553" rtl="0" eaLnBrk="1" latinLnBrk="0" hangingPunct="1">
        <a:spcBef>
          <a:spcPts val="194"/>
        </a:spcBef>
        <a:spcAft>
          <a:spcPts val="388"/>
        </a:spcAft>
        <a:buClr>
          <a:srgbClr val="006599"/>
        </a:buClr>
        <a:buFont typeface="Arial" panose="020B0604020202020204" pitchFamily="34" charset="0"/>
        <a:buChar char="–"/>
        <a:defRPr sz="1941" kern="1200">
          <a:solidFill>
            <a:schemeClr val="tx1"/>
          </a:solidFill>
          <a:latin typeface="+mn-lt"/>
          <a:ea typeface="+mn-ea"/>
          <a:cs typeface="+mn-cs"/>
        </a:defRPr>
      </a:lvl2pPr>
      <a:lvl3pPr marL="1109442" indent="-221888" algn="l" defTabSz="887553" rtl="0" eaLnBrk="1" latinLnBrk="0" hangingPunct="1">
        <a:spcBef>
          <a:spcPct val="20000"/>
        </a:spcBef>
        <a:buClr>
          <a:srgbClr val="006599"/>
        </a:buClr>
        <a:buFont typeface="Arial" panose="020B0604020202020204" pitchFamily="34" charset="0"/>
        <a:buChar char="•"/>
        <a:defRPr sz="1747" kern="1200">
          <a:solidFill>
            <a:schemeClr val="tx1"/>
          </a:solidFill>
          <a:latin typeface="+mn-lt"/>
          <a:ea typeface="+mn-ea"/>
          <a:cs typeface="+mn-cs"/>
        </a:defRPr>
      </a:lvl3pPr>
      <a:lvl4pPr marL="1553218"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4pPr>
      <a:lvl5pPr marL="1996995" indent="-221888" algn="l" defTabSz="887553" rtl="0" eaLnBrk="1" latinLnBrk="0" hangingPunct="1">
        <a:spcBef>
          <a:spcPct val="20000"/>
        </a:spcBef>
        <a:buClr>
          <a:srgbClr val="006599"/>
        </a:buClr>
        <a:buFont typeface="Arial" panose="020B0604020202020204" pitchFamily="34" charset="0"/>
        <a:buChar char="»"/>
        <a:defRPr sz="1553"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8" y="6416675"/>
            <a:ext cx="52120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5" y="990600"/>
            <a:ext cx="7204075" cy="0"/>
          </a:xfrm>
          <a:prstGeom prst="line">
            <a:avLst/>
          </a:prstGeom>
          <a:noFill/>
          <a:ln w="57150" cmpd="thickThin">
            <a:solidFill>
              <a:srgbClr val="000066"/>
            </a:solidFill>
            <a:round/>
            <a:headEnd/>
            <a:tailEnd/>
          </a:ln>
        </p:spPr>
        <p:txBody>
          <a:bodyPr wrap="none" anchor="ctr"/>
          <a:lstStyle/>
          <a:p>
            <a:endParaRPr lang="en-US" dirty="0"/>
          </a:p>
        </p:txBody>
      </p:sp>
      <p:pic>
        <p:nvPicPr>
          <p:cNvPr id="23" name="Picture 12" descr="NASA insigniaCMYK"/>
          <p:cNvPicPr preferRelativeResize="0">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112779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hf hdr="0" dt="0"/>
  <p:txStyles>
    <p:titleStyle>
      <a:lvl1pPr algn="ctr" defTabSz="914400" rtl="0" eaLnBrk="1" latinLnBrk="0" hangingPunct="1">
        <a:spcBef>
          <a:spcPct val="0"/>
        </a:spcBef>
        <a:buNone/>
        <a:defRPr lang="en-US" sz="3200" b="1" kern="1200" dirty="0">
          <a:solidFill>
            <a:srgbClr val="000066"/>
          </a:solidFill>
          <a:latin typeface="+mj-lt"/>
          <a:ea typeface="+mj-ea"/>
          <a:cs typeface="+mj-cs"/>
        </a:defRPr>
      </a:lvl1pPr>
    </p:titleStyle>
    <p:bodyStyle>
      <a:lvl1pPr marL="342900" indent="-342900" algn="l" defTabSz="914400" rtl="0" eaLnBrk="1" latinLnBrk="0" hangingPunct="1">
        <a:spcBef>
          <a:spcPts val="300"/>
        </a:spcBef>
        <a:spcAft>
          <a:spcPts val="600"/>
        </a:spcAft>
        <a:buClr>
          <a:srgbClr val="006599"/>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200"/>
        </a:spcBef>
        <a:spcAft>
          <a:spcPts val="400"/>
        </a:spcAft>
        <a:buClr>
          <a:srgbClr val="00659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6599"/>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213678"/>
            <a:ext cx="6675120" cy="655002"/>
          </a:xfrm>
          <a:prstGeom prst="rect">
            <a:avLst/>
          </a:prstGeom>
        </p:spPr>
        <p:txBody>
          <a:bodyPr vert="horz" lIns="91440" tIns="45720" rIns="91440" bIns="45720" rtlCol="0" anchor="ctr">
            <a:noAutofit/>
          </a:bodyPr>
          <a:lstStyle/>
          <a:p>
            <a:pPr marL="0" lvl="0" indent="0" algn="ctr" defTabSz="914400" rtl="0" eaLnBrk="1" fontAlgn="base" latinLnBrk="0" hangingPunct="1">
              <a:spcBef>
                <a:spcPct val="0"/>
              </a:spcBef>
              <a:spcAft>
                <a:spcPct val="0"/>
              </a:spcAft>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411480" y="1219200"/>
            <a:ext cx="832104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71618" y="6416675"/>
            <a:ext cx="52120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C3E0A9-2521-4B8A-A1EF-1CB15C29A1FE}" type="slidenum">
              <a:rPr lang="en-US" smtClean="0"/>
              <a:pPr/>
              <a:t>‹#›</a:t>
            </a:fld>
            <a:endParaRPr lang="en-US" dirty="0"/>
          </a:p>
        </p:txBody>
      </p:sp>
      <p:sp>
        <p:nvSpPr>
          <p:cNvPr id="9" name="Line 13"/>
          <p:cNvSpPr>
            <a:spLocks noChangeShapeType="1"/>
          </p:cNvSpPr>
          <p:nvPr userDrawn="1"/>
        </p:nvSpPr>
        <p:spPr bwMode="auto">
          <a:xfrm>
            <a:off x="1101725" y="990600"/>
            <a:ext cx="7204075" cy="0"/>
          </a:xfrm>
          <a:prstGeom prst="line">
            <a:avLst/>
          </a:prstGeom>
          <a:noFill/>
          <a:ln w="57150" cmpd="thickThin">
            <a:solidFill>
              <a:srgbClr val="000066"/>
            </a:solidFill>
            <a:round/>
            <a:headEnd/>
            <a:tailEnd/>
          </a:ln>
        </p:spPr>
        <p:txBody>
          <a:bodyPr wrap="none" anchor="ctr"/>
          <a:lstStyle/>
          <a:p>
            <a:endParaRPr lang="en-US" dirty="0"/>
          </a:p>
        </p:txBody>
      </p:sp>
      <p:pic>
        <p:nvPicPr>
          <p:cNvPr id="23" name="Picture 12" descr="NASA insigniaCMYK"/>
          <p:cNvPicPr preferRelativeResize="0">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99950" y="130607"/>
            <a:ext cx="1062701" cy="850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60079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hf hdr="0" dt="0"/>
  <p:txStyles>
    <p:titleStyle>
      <a:lvl1pPr algn="ctr" defTabSz="914400" rtl="0" eaLnBrk="1" latinLnBrk="0" hangingPunct="1">
        <a:spcBef>
          <a:spcPct val="0"/>
        </a:spcBef>
        <a:buNone/>
        <a:defRPr lang="en-US" sz="3200" b="1" kern="1200" dirty="0">
          <a:solidFill>
            <a:srgbClr val="000066"/>
          </a:solidFill>
          <a:latin typeface="+mj-lt"/>
          <a:ea typeface="+mj-ea"/>
          <a:cs typeface="+mj-cs"/>
        </a:defRPr>
      </a:lvl1pPr>
    </p:titleStyle>
    <p:bodyStyle>
      <a:lvl1pPr marL="342900" indent="-342900" algn="l" defTabSz="914400" rtl="0" eaLnBrk="1" latinLnBrk="0" hangingPunct="1">
        <a:spcBef>
          <a:spcPts val="300"/>
        </a:spcBef>
        <a:spcAft>
          <a:spcPts val="600"/>
        </a:spcAft>
        <a:buClr>
          <a:srgbClr val="006599"/>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200"/>
        </a:spcBef>
        <a:spcAft>
          <a:spcPts val="400"/>
        </a:spcAft>
        <a:buClr>
          <a:srgbClr val="00659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6599"/>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7724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2"/>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FFD844-97EF-9B4D-95CD-A47852A108F8}" type="datetime1">
              <a:rPr lang="en-US" smtClean="0">
                <a:solidFill>
                  <a:prstClr val="black">
                    <a:tint val="75000"/>
                  </a:prstClr>
                </a:solidFill>
              </a:rPr>
              <a:t>11/28/2023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12 November 2013</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1783-7729-4B47-90BA-530FBB8BA88D}" type="slidenum">
              <a:rPr lang="en-US" smtClean="0">
                <a:solidFill>
                  <a:prstClr val="black">
                    <a:tint val="75000"/>
                  </a:prstClr>
                </a:solidFill>
              </a:rPr>
              <a:pPr/>
              <a:t>‹#›</a:t>
            </a:fld>
            <a:endParaRPr lang="en-US" dirty="0">
              <a:solidFill>
                <a:prstClr val="black">
                  <a:tint val="75000"/>
                </a:prstClr>
              </a:solidFill>
            </a:endParaRPr>
          </a:p>
        </p:txBody>
      </p:sp>
      <p:sp>
        <p:nvSpPr>
          <p:cNvPr id="12" name="Rectangle 2"/>
          <p:cNvSpPr>
            <a:spLocks noChangeArrowheads="1"/>
          </p:cNvSpPr>
          <p:nvPr/>
        </p:nvSpPr>
        <p:spPr bwMode="auto">
          <a:xfrm>
            <a:off x="0" y="0"/>
            <a:ext cx="9144000" cy="6858000"/>
          </a:xfrm>
          <a:prstGeom prst="rect">
            <a:avLst/>
          </a:prstGeom>
          <a:noFill/>
          <a:ln w="38100" cmpd="dbl">
            <a:solidFill>
              <a:schemeClr val="tx1"/>
            </a:solidFill>
            <a:miter lim="800000"/>
            <a:headEnd/>
            <a:tailEnd/>
          </a:ln>
          <a:effectLst/>
        </p:spPr>
        <p:txBody>
          <a:bodyPr wrap="none" anchor="ctr"/>
          <a:lstStyle/>
          <a:p>
            <a:pPr>
              <a:defRPr/>
            </a:pPr>
            <a:endParaRPr lang="en-US" sz="1800" dirty="0">
              <a:solidFill>
                <a:srgbClr val="000000"/>
              </a:solidFill>
            </a:endParaRPr>
          </a:p>
        </p:txBody>
      </p:sp>
      <p:sp>
        <p:nvSpPr>
          <p:cNvPr id="13" name="Line 7"/>
          <p:cNvSpPr>
            <a:spLocks noChangeShapeType="1"/>
          </p:cNvSpPr>
          <p:nvPr/>
        </p:nvSpPr>
        <p:spPr bwMode="auto">
          <a:xfrm>
            <a:off x="65089" y="1062038"/>
            <a:ext cx="9020175" cy="0"/>
          </a:xfrm>
          <a:prstGeom prst="line">
            <a:avLst/>
          </a:prstGeom>
          <a:noFill/>
          <a:ln w="38100" cmpd="dbl">
            <a:solidFill>
              <a:schemeClr val="tx1"/>
            </a:solidFill>
            <a:round/>
            <a:headEnd/>
            <a:tailEnd/>
          </a:ln>
          <a:effectLst/>
        </p:spPr>
        <p:txBody>
          <a:bodyPr wrap="none" anchor="ctr"/>
          <a:lstStyle/>
          <a:p>
            <a:pPr>
              <a:defRPr/>
            </a:pPr>
            <a:endParaRPr lang="en-US" sz="1800" dirty="0">
              <a:solidFill>
                <a:srgbClr val="000000"/>
              </a:solidFill>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606" y="172422"/>
            <a:ext cx="714375" cy="790575"/>
          </a:xfrm>
          <a:prstGeom prst="rect">
            <a:avLst/>
          </a:prstGeom>
        </p:spPr>
      </p:pic>
    </p:spTree>
    <p:extLst>
      <p:ext uri="{BB962C8B-B14F-4D97-AF65-F5344CB8AC3E}">
        <p14:creationId xmlns:p14="http://schemas.microsoft.com/office/powerpoint/2010/main" val="119560879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ctr" defTabSz="6858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nasa.gov/standard/NASA/NASA-STD-100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9410" y="1875851"/>
            <a:ext cx="7772400" cy="1470025"/>
          </a:xfrm>
        </p:spPr>
        <p:txBody>
          <a:bodyPr/>
          <a:lstStyle/>
          <a:p>
            <a:r>
              <a:rPr lang="en-US" sz="3200" dirty="0"/>
              <a:t>NASA Enterprise Protection</a:t>
            </a:r>
            <a:br>
              <a:rPr lang="en-US" sz="3200" dirty="0"/>
            </a:br>
            <a:br>
              <a:rPr lang="en-US" sz="3200" dirty="0"/>
            </a:br>
            <a:r>
              <a:rPr lang="en-US" sz="2400" dirty="0"/>
              <a:t>Safeguarding US Space Systems from Harm to Avoid Disruption of Critical Space Capabilities </a:t>
            </a:r>
            <a:br>
              <a:rPr lang="en-US" sz="2400" dirty="0"/>
            </a:br>
            <a:br>
              <a:rPr lang="en-US" sz="2000" dirty="0"/>
            </a:br>
            <a:r>
              <a:rPr lang="en-US" sz="1800" dirty="0"/>
              <a:t>7 Dec 2023</a:t>
            </a:r>
            <a:br>
              <a:rPr lang="en-US" sz="1800" dirty="0"/>
            </a:br>
            <a:br>
              <a:rPr lang="en-US" sz="1800" dirty="0"/>
            </a:br>
            <a:br>
              <a:rPr lang="en-US" sz="1000" dirty="0"/>
            </a:br>
            <a:br>
              <a:rPr lang="en-US" sz="1000" dirty="0"/>
            </a:br>
            <a:br>
              <a:rPr lang="en-US" sz="1000" dirty="0"/>
            </a:br>
            <a:br>
              <a:rPr lang="en-US" sz="1000" dirty="0"/>
            </a:br>
            <a:br>
              <a:rPr lang="en-US" sz="1000" dirty="0"/>
            </a:br>
            <a:br>
              <a:rPr lang="en-US" sz="1000" dirty="0"/>
            </a:br>
            <a:br>
              <a:rPr lang="en-US" sz="1400" dirty="0"/>
            </a:br>
            <a:br>
              <a:rPr lang="en-US" sz="1400" dirty="0"/>
            </a:br>
            <a:br>
              <a:rPr lang="en-US" sz="1400" dirty="0"/>
            </a:br>
            <a:r>
              <a:rPr lang="en-US" sz="1400" dirty="0"/>
              <a:t>David Adams</a:t>
            </a:r>
            <a:br>
              <a:rPr lang="en-US" sz="1400" dirty="0"/>
            </a:br>
            <a:r>
              <a:rPr lang="en-US" sz="1400" dirty="0"/>
              <a:t>Principal Advisor, Enterprise Protection</a:t>
            </a:r>
            <a:br>
              <a:rPr lang="en-US" sz="1400" dirty="0"/>
            </a:br>
            <a:r>
              <a:rPr lang="en-US" sz="1400" dirty="0"/>
              <a:t>Office of the Administrator</a:t>
            </a:r>
            <a:endParaRPr lang="en-US" sz="1400" dirty="0">
              <a:solidFill>
                <a:srgbClr val="FF0000"/>
              </a:solidFill>
            </a:endParaRPr>
          </a:p>
        </p:txBody>
      </p:sp>
      <p:sp>
        <p:nvSpPr>
          <p:cNvPr id="4" name="Slide Number Placeholder 3"/>
          <p:cNvSpPr>
            <a:spLocks noGrp="1"/>
          </p:cNvSpPr>
          <p:nvPr>
            <p:ph type="sldNum" sz="quarter" idx="4294967295"/>
          </p:nvPr>
        </p:nvSpPr>
        <p:spPr>
          <a:xfrm>
            <a:off x="8621713" y="6416675"/>
            <a:ext cx="5222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tint val="75000"/>
                  </a:srgbClr>
                </a:solidFill>
                <a:effectLst/>
                <a:uLnTx/>
                <a:uFillTx/>
                <a:latin typeface="Arial"/>
                <a:ea typeface="+mn-ea"/>
                <a:cs typeface="+mn-cs"/>
              </a:rPr>
              <a:t> </a:t>
            </a:r>
            <a:fld id="{CD7DC58D-1063-4C9A-BBFF-8AC852F70F80}" type="slidenum">
              <a:rPr kumimoji="0" lang="en-US"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8409" y="2787951"/>
            <a:ext cx="914401" cy="906449"/>
          </a:xfrm>
          <a:prstGeom prst="rect">
            <a:avLst/>
          </a:prstGeom>
        </p:spPr>
      </p:pic>
    </p:spTree>
    <p:extLst>
      <p:ext uri="{BB962C8B-B14F-4D97-AF65-F5344CB8AC3E}">
        <p14:creationId xmlns:p14="http://schemas.microsoft.com/office/powerpoint/2010/main" val="134690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EB17-BA2F-8408-177E-B9162DC43595}"/>
              </a:ext>
            </a:extLst>
          </p:cNvPr>
          <p:cNvSpPr>
            <a:spLocks noGrp="1"/>
          </p:cNvSpPr>
          <p:nvPr>
            <p:ph type="title"/>
          </p:nvPr>
        </p:nvSpPr>
        <p:spPr/>
        <p:txBody>
          <a:bodyPr/>
          <a:lstStyle/>
          <a:p>
            <a:r>
              <a:rPr lang="en-US" dirty="0"/>
              <a:t>NASA Technical Standard   NASA-STD-1006A</a:t>
            </a:r>
          </a:p>
        </p:txBody>
      </p:sp>
      <p:sp>
        <p:nvSpPr>
          <p:cNvPr id="4" name="Slide Number Placeholder 3">
            <a:extLst>
              <a:ext uri="{FF2B5EF4-FFF2-40B4-BE49-F238E27FC236}">
                <a16:creationId xmlns:a16="http://schemas.microsoft.com/office/drawing/2014/main" id="{942B01BC-584E-1F95-37A0-BE5AFEDAB2C7}"/>
              </a:ext>
            </a:extLst>
          </p:cNvPr>
          <p:cNvSpPr>
            <a:spLocks noGrp="1"/>
          </p:cNvSpPr>
          <p:nvPr>
            <p:ph type="sldNum" sz="quarter" idx="10"/>
          </p:nvPr>
        </p:nvSpPr>
        <p:spPr/>
        <p:txBody>
          <a:bodyPr/>
          <a:lstStyle/>
          <a:p>
            <a:r>
              <a:rPr lang="en-US"/>
              <a:t> </a:t>
            </a:r>
            <a:fld id="{CD7DC58D-1063-4C9A-BBFF-8AC852F70F80}" type="slidenum">
              <a:rPr lang="en-US" smtClean="0"/>
              <a:pPr/>
              <a:t>10</a:t>
            </a:fld>
            <a:endParaRPr lang="en-US" dirty="0"/>
          </a:p>
        </p:txBody>
      </p:sp>
      <p:sp>
        <p:nvSpPr>
          <p:cNvPr id="6" name="Content Placeholder 9">
            <a:extLst>
              <a:ext uri="{FF2B5EF4-FFF2-40B4-BE49-F238E27FC236}">
                <a16:creationId xmlns:a16="http://schemas.microsoft.com/office/drawing/2014/main" id="{426E304F-3917-184C-905A-4FF5B0B0323A}"/>
              </a:ext>
            </a:extLst>
          </p:cNvPr>
          <p:cNvSpPr>
            <a:spLocks noGrp="1"/>
          </p:cNvSpPr>
          <p:nvPr/>
        </p:nvSpPr>
        <p:spPr>
          <a:xfrm>
            <a:off x="3828572" y="1484738"/>
            <a:ext cx="5286853" cy="4543806"/>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804862" indent="-342900"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1092200" indent="-28575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430337" indent="-2857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774825" indent="-2857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Maintain Command Authority</a:t>
            </a:r>
          </a:p>
          <a:p>
            <a:pPr marL="349250" lvl="1" indent="-222250"/>
            <a:r>
              <a:rPr lang="en-US" sz="1200" u="sng" dirty="0"/>
              <a:t>Command Stack Protection</a:t>
            </a:r>
            <a:r>
              <a:rPr lang="en-US" sz="1200" dirty="0"/>
              <a:t>: Programs/projects shall protect the command stack with encryption that meets or exceeds the FIPS 140, </a:t>
            </a:r>
            <a:r>
              <a:rPr lang="en-US" sz="1200" dirty="0">
                <a:solidFill>
                  <a:schemeClr val="tx1"/>
                </a:solidFill>
              </a:rPr>
              <a:t>Level 1.</a:t>
            </a:r>
          </a:p>
          <a:p>
            <a:pPr marL="349250" lvl="1" indent="-222250"/>
            <a:r>
              <a:rPr lang="en-US" sz="1200" u="sng" dirty="0"/>
              <a:t>Backup Command Link Protection</a:t>
            </a:r>
            <a:r>
              <a:rPr lang="en-US" sz="1200" dirty="0"/>
              <a:t>: If a project uses an encrypted primary command link, any backup command link shall at minimum use authentication.</a:t>
            </a:r>
          </a:p>
          <a:p>
            <a:pPr marL="349250" lvl="1" indent="-222250"/>
            <a:r>
              <a:rPr lang="en-US" sz="1200" u="sng" dirty="0"/>
              <a:t>Command Link Critical Program/Project Information (CPI)</a:t>
            </a:r>
            <a:r>
              <a:rPr lang="en-US" sz="1200" dirty="0"/>
              <a:t>: The program/project shall protect the confidentiality of command link CPI as controlled unclassified information (CUI) to prevent inadvertent disclosure to unauthorized parties.</a:t>
            </a:r>
            <a:br>
              <a:rPr lang="en-US" sz="1400" dirty="0"/>
            </a:br>
            <a:endParaRPr lang="en-US" sz="1400" dirty="0"/>
          </a:p>
          <a:p>
            <a:pPr marL="0" indent="0">
              <a:buNone/>
            </a:pPr>
            <a:r>
              <a:rPr lang="en-US" sz="1400" b="1" dirty="0"/>
              <a:t>Ensure Positioning, Navigation, and Timing (PNT) Resilience</a:t>
            </a:r>
          </a:p>
          <a:p>
            <a:pPr marL="349250" lvl="1" indent="-222250"/>
            <a:r>
              <a:rPr lang="en-US" sz="1200" u="sng" dirty="0"/>
              <a:t>PNT Interference Recognition</a:t>
            </a:r>
            <a:r>
              <a:rPr lang="en-US" sz="1200" dirty="0"/>
              <a:t>: If project-external PNT services are required, projects shall ensure that systems are resilient to the complete loss of, or temporary interference with, external PNT services.</a:t>
            </a:r>
            <a:br>
              <a:rPr lang="en-US" sz="1400" dirty="0"/>
            </a:br>
            <a:endParaRPr lang="en-US" sz="1400" dirty="0"/>
          </a:p>
          <a:p>
            <a:pPr marL="0" indent="0">
              <a:buNone/>
            </a:pPr>
            <a:r>
              <a:rPr lang="en-US" sz="1400" b="1" dirty="0"/>
              <a:t>Report Unexplained Interference</a:t>
            </a:r>
          </a:p>
          <a:p>
            <a:pPr marL="349250" lvl="1" indent="-222250"/>
            <a:r>
              <a:rPr lang="en-US" sz="1200" u="sng" dirty="0"/>
              <a:t>Interference Reporting</a:t>
            </a:r>
            <a:r>
              <a:rPr lang="en-US" sz="1200" dirty="0"/>
              <a:t>: Projects/Spectrum Managers/Operations Centers shall report unexplained interference to </a:t>
            </a:r>
            <a:r>
              <a:rPr lang="en-US" sz="1200" dirty="0">
                <a:solidFill>
                  <a:schemeClr val="tx1"/>
                </a:solidFill>
              </a:rPr>
              <a:t>MRPP</a:t>
            </a:r>
            <a:r>
              <a:rPr lang="en-US" sz="1200" dirty="0"/>
              <a:t> or to other designated notifying organizations.</a:t>
            </a:r>
          </a:p>
          <a:p>
            <a:pPr marL="349250" lvl="1" indent="-222250"/>
            <a:r>
              <a:rPr lang="en-US" sz="1200" u="sng" dirty="0"/>
              <a:t>Interference Reporting Training</a:t>
            </a:r>
            <a:r>
              <a:rPr lang="en-US" sz="1200" dirty="0"/>
              <a:t>: Projects/Spectrum Managers/Operations Centers shall conduct proficiency training for reporting unexplained interference.</a:t>
            </a:r>
          </a:p>
        </p:txBody>
      </p:sp>
      <p:sp>
        <p:nvSpPr>
          <p:cNvPr id="7" name="Rectangle 6">
            <a:extLst>
              <a:ext uri="{FF2B5EF4-FFF2-40B4-BE49-F238E27FC236}">
                <a16:creationId xmlns:a16="http://schemas.microsoft.com/office/drawing/2014/main" id="{7CE4C896-D324-FCC7-D7AD-FEDBA30820D1}"/>
              </a:ext>
            </a:extLst>
          </p:cNvPr>
          <p:cNvSpPr/>
          <p:nvPr/>
        </p:nvSpPr>
        <p:spPr>
          <a:xfrm>
            <a:off x="228600" y="1676400"/>
            <a:ext cx="3495675" cy="424620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a:extLst>
              <a:ext uri="{FF2B5EF4-FFF2-40B4-BE49-F238E27FC236}">
                <a16:creationId xmlns:a16="http://schemas.microsoft.com/office/drawing/2014/main" id="{1940EFEC-54D0-D80E-D16D-157F09D335F2}"/>
              </a:ext>
            </a:extLst>
          </p:cNvPr>
          <p:cNvPicPr>
            <a:picLocks noGrp="1" noChangeAspect="1"/>
          </p:cNvPicPr>
          <p:nvPr>
            <p:ph sz="half" idx="1"/>
          </p:nvPr>
        </p:nvPicPr>
        <p:blipFill>
          <a:blip r:embed="rId2"/>
          <a:srcRect/>
          <a:stretch/>
        </p:blipFill>
        <p:spPr>
          <a:xfrm>
            <a:off x="276225" y="1762124"/>
            <a:ext cx="3409950" cy="4090015"/>
          </a:xfrm>
        </p:spPr>
      </p:pic>
      <p:sp>
        <p:nvSpPr>
          <p:cNvPr id="9" name="TextBox 8">
            <a:extLst>
              <a:ext uri="{FF2B5EF4-FFF2-40B4-BE49-F238E27FC236}">
                <a16:creationId xmlns:a16="http://schemas.microsoft.com/office/drawing/2014/main" id="{D1806D13-9AD7-889A-E398-332F1E12E027}"/>
              </a:ext>
            </a:extLst>
          </p:cNvPr>
          <p:cNvSpPr txBox="1"/>
          <p:nvPr/>
        </p:nvSpPr>
        <p:spPr>
          <a:xfrm>
            <a:off x="133350" y="6091804"/>
            <a:ext cx="4572000" cy="261610"/>
          </a:xfrm>
          <a:prstGeom prst="rect">
            <a:avLst/>
          </a:prstGeom>
          <a:noFill/>
        </p:spPr>
        <p:txBody>
          <a:bodyPr wrap="square">
            <a:spAutoFit/>
          </a:bodyPr>
          <a:lstStyle/>
          <a:p>
            <a:r>
              <a:rPr lang="en-US" sz="1100" dirty="0">
                <a:hlinkClick r:id="rId3"/>
              </a:rPr>
              <a:t>https://standards.nasa.gov/standard/NASA/NASA-STD-1006</a:t>
            </a:r>
            <a:endParaRPr lang="en-US" sz="1100" dirty="0"/>
          </a:p>
        </p:txBody>
      </p:sp>
    </p:spTree>
    <p:extLst>
      <p:ext uri="{BB962C8B-B14F-4D97-AF65-F5344CB8AC3E}">
        <p14:creationId xmlns:p14="http://schemas.microsoft.com/office/powerpoint/2010/main" val="401176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62E-9D36-A6D0-0B55-3FF8CD5DA46B}"/>
              </a:ext>
            </a:extLst>
          </p:cNvPr>
          <p:cNvSpPr>
            <a:spLocks noGrp="1"/>
          </p:cNvSpPr>
          <p:nvPr>
            <p:ph type="title"/>
          </p:nvPr>
        </p:nvSpPr>
        <p:spPr/>
        <p:txBody>
          <a:bodyPr/>
          <a:lstStyle/>
          <a:p>
            <a:r>
              <a:rPr lang="en-US" dirty="0"/>
              <a:t>Mission Vulnerabilities</a:t>
            </a:r>
          </a:p>
        </p:txBody>
      </p:sp>
      <p:sp>
        <p:nvSpPr>
          <p:cNvPr id="4" name="Slide Number Placeholder 3">
            <a:extLst>
              <a:ext uri="{FF2B5EF4-FFF2-40B4-BE49-F238E27FC236}">
                <a16:creationId xmlns:a16="http://schemas.microsoft.com/office/drawing/2014/main" id="{CA84BBD3-3D6E-822A-3562-F076AFC135FC}"/>
              </a:ext>
            </a:extLst>
          </p:cNvPr>
          <p:cNvSpPr>
            <a:spLocks noGrp="1"/>
          </p:cNvSpPr>
          <p:nvPr>
            <p:ph type="sldNum" sz="quarter" idx="10"/>
          </p:nvPr>
        </p:nvSpPr>
        <p:spPr/>
        <p:txBody>
          <a:bodyPr/>
          <a:lstStyle/>
          <a:p>
            <a:r>
              <a:rPr lang="en-US"/>
              <a:t> </a:t>
            </a:r>
            <a:fld id="{CD7DC58D-1063-4C9A-BBFF-8AC852F70F80}" type="slidenum">
              <a:rPr lang="en-US" smtClean="0"/>
              <a:pPr/>
              <a:t>11</a:t>
            </a:fld>
            <a:endParaRPr lang="en-US" dirty="0"/>
          </a:p>
        </p:txBody>
      </p:sp>
      <p:graphicFrame>
        <p:nvGraphicFramePr>
          <p:cNvPr id="5" name="Table 7">
            <a:extLst>
              <a:ext uri="{FF2B5EF4-FFF2-40B4-BE49-F238E27FC236}">
                <a16:creationId xmlns:a16="http://schemas.microsoft.com/office/drawing/2014/main" id="{7FFA7A35-7399-9346-BB75-363B46CF7C7A}"/>
              </a:ext>
            </a:extLst>
          </p:cNvPr>
          <p:cNvGraphicFramePr>
            <a:graphicFrameLocks noGrp="1"/>
          </p:cNvGraphicFramePr>
          <p:nvPr>
            <p:extLst>
              <p:ext uri="{D42A27DB-BD31-4B8C-83A1-F6EECF244321}">
                <p14:modId xmlns:p14="http://schemas.microsoft.com/office/powerpoint/2010/main" val="735701461"/>
              </p:ext>
            </p:extLst>
          </p:nvPr>
        </p:nvGraphicFramePr>
        <p:xfrm>
          <a:off x="202678" y="1255952"/>
          <a:ext cx="8731771" cy="2133600"/>
        </p:xfrm>
        <a:graphic>
          <a:graphicData uri="http://schemas.openxmlformats.org/drawingml/2006/table">
            <a:tbl>
              <a:tblPr firstRow="1" bandRow="1"/>
              <a:tblGrid>
                <a:gridCol w="991716">
                  <a:extLst>
                    <a:ext uri="{9D8B030D-6E8A-4147-A177-3AD203B41FA5}">
                      <a16:colId xmlns:a16="http://schemas.microsoft.com/office/drawing/2014/main" val="117156790"/>
                    </a:ext>
                  </a:extLst>
                </a:gridCol>
                <a:gridCol w="1128758">
                  <a:extLst>
                    <a:ext uri="{9D8B030D-6E8A-4147-A177-3AD203B41FA5}">
                      <a16:colId xmlns:a16="http://schemas.microsoft.com/office/drawing/2014/main" val="351545018"/>
                    </a:ext>
                  </a:extLst>
                </a:gridCol>
                <a:gridCol w="1451260">
                  <a:extLst>
                    <a:ext uri="{9D8B030D-6E8A-4147-A177-3AD203B41FA5}">
                      <a16:colId xmlns:a16="http://schemas.microsoft.com/office/drawing/2014/main" val="762759982"/>
                    </a:ext>
                  </a:extLst>
                </a:gridCol>
                <a:gridCol w="970523">
                  <a:extLst>
                    <a:ext uri="{9D8B030D-6E8A-4147-A177-3AD203B41FA5}">
                      <a16:colId xmlns:a16="http://schemas.microsoft.com/office/drawing/2014/main" val="2474431806"/>
                    </a:ext>
                  </a:extLst>
                </a:gridCol>
                <a:gridCol w="943042">
                  <a:extLst>
                    <a:ext uri="{9D8B030D-6E8A-4147-A177-3AD203B41FA5}">
                      <a16:colId xmlns:a16="http://schemas.microsoft.com/office/drawing/2014/main" val="2692980189"/>
                    </a:ext>
                  </a:extLst>
                </a:gridCol>
                <a:gridCol w="1082158">
                  <a:extLst>
                    <a:ext uri="{9D8B030D-6E8A-4147-A177-3AD203B41FA5}">
                      <a16:colId xmlns:a16="http://schemas.microsoft.com/office/drawing/2014/main" val="3749710511"/>
                    </a:ext>
                  </a:extLst>
                </a:gridCol>
                <a:gridCol w="928057">
                  <a:extLst>
                    <a:ext uri="{9D8B030D-6E8A-4147-A177-3AD203B41FA5}">
                      <a16:colId xmlns:a16="http://schemas.microsoft.com/office/drawing/2014/main" val="3358060921"/>
                    </a:ext>
                  </a:extLst>
                </a:gridCol>
                <a:gridCol w="1236257">
                  <a:extLst>
                    <a:ext uri="{9D8B030D-6E8A-4147-A177-3AD203B41FA5}">
                      <a16:colId xmlns:a16="http://schemas.microsoft.com/office/drawing/2014/main" val="4011741955"/>
                    </a:ext>
                  </a:extLst>
                </a:gridCol>
              </a:tblGrid>
              <a:tr h="54125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Data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S/C Software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SBC/ Processor/ Bus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IDS/ IPS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Crypto</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Comms Link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D7C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Ground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solidFill>
                            <a:schemeClr val="tx1"/>
                          </a:solidFill>
                        </a:rPr>
                        <a:t>Prevention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175A7"/>
                    </a:solidFill>
                  </a:tcPr>
                </a:tc>
                <a:extLst>
                  <a:ext uri="{0D108BD9-81ED-4DB2-BD59-A6C34878D82A}">
                    <a16:rowId xmlns:a16="http://schemas.microsoft.com/office/drawing/2014/main" val="3887705977"/>
                  </a:ext>
                </a:extLst>
              </a:tr>
              <a:tr h="5573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Compromised master or encryption keys (STD-1006)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Code re-use, malicious code, attacks on critical systems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Lack of bus segregation, malicious use of hardware commanding, SDR vulnerabilities, bad logic</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Lack of resiliency (STD-1006) </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Spoofing comms, replay code, tapping comm links (STD-1006)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Jamming comms, lack of authentication/ encryption</a:t>
                      </a:r>
                    </a:p>
                    <a:p>
                      <a:pPr algn="ctr"/>
                      <a:r>
                        <a:rPr lang="en-US" sz="1000" dirty="0">
                          <a:solidFill>
                            <a:schemeClr val="tx1"/>
                          </a:solidFill>
                        </a:rPr>
                        <a:t>(STD-1006)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Ground system exploits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000" dirty="0">
                          <a:solidFill>
                            <a:schemeClr val="tx1"/>
                          </a:solidFill>
                        </a:rPr>
                        <a:t>Supply chain threats, trade secrets, not budgeting for cyber through  lifecycle, contracting and procurement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205645"/>
                  </a:ext>
                </a:extLst>
              </a:tr>
            </a:tbl>
          </a:graphicData>
        </a:graphic>
      </p:graphicFrame>
      <p:sp>
        <p:nvSpPr>
          <p:cNvPr id="6" name="Rectangle 5">
            <a:extLst>
              <a:ext uri="{FF2B5EF4-FFF2-40B4-BE49-F238E27FC236}">
                <a16:creationId xmlns:a16="http://schemas.microsoft.com/office/drawing/2014/main" id="{5904A6D5-9895-D2B5-AB99-9198ED89E401}"/>
              </a:ext>
            </a:extLst>
          </p:cNvPr>
          <p:cNvSpPr/>
          <p:nvPr/>
        </p:nvSpPr>
        <p:spPr>
          <a:xfrm>
            <a:off x="1162051" y="1181099"/>
            <a:ext cx="2600324" cy="2287349"/>
          </a:xfrm>
          <a:prstGeom prst="rect">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Content Placeholder 3">
            <a:extLst>
              <a:ext uri="{FF2B5EF4-FFF2-40B4-BE49-F238E27FC236}">
                <a16:creationId xmlns:a16="http://schemas.microsoft.com/office/drawing/2014/main" id="{1CA6CA41-321C-AE3C-B30A-3F838EAA19CE}"/>
              </a:ext>
            </a:extLst>
          </p:cNvPr>
          <p:cNvSpPr txBox="1">
            <a:spLocks/>
          </p:cNvSpPr>
          <p:nvPr/>
        </p:nvSpPr>
        <p:spPr>
          <a:xfrm>
            <a:off x="109062" y="3513404"/>
            <a:ext cx="8731772" cy="29889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bg1"/>
                </a:solidFill>
                <a:latin typeface="+mn-lt"/>
                <a:ea typeface="+mn-ea"/>
                <a:cs typeface="+mn-cs"/>
              </a:defRPr>
            </a:lvl1pPr>
            <a:lvl2pPr marL="688975" indent="-227013" algn="l" defTabSz="914400" rtl="0" eaLnBrk="1" latinLnBrk="0" hangingPunct="1">
              <a:lnSpc>
                <a:spcPct val="90000"/>
              </a:lnSpc>
              <a:spcBef>
                <a:spcPts val="500"/>
              </a:spcBef>
              <a:buFont typeface="Arial" panose="020B0604020202020204" pitchFamily="34" charset="0"/>
              <a:buChar char="•"/>
              <a:tabLst/>
              <a:defRPr sz="2000" b="0" i="0" kern="1200">
                <a:solidFill>
                  <a:schemeClr val="bg1"/>
                </a:solidFill>
                <a:latin typeface="+mn-lt"/>
                <a:ea typeface="+mn-ea"/>
                <a:cs typeface="+mn-cs"/>
              </a:defRPr>
            </a:lvl2pPr>
            <a:lvl3pPr marL="1035050" indent="-228600" algn="l" defTabSz="914400" rtl="0" eaLnBrk="1" latinLnBrk="0" hangingPunct="1">
              <a:lnSpc>
                <a:spcPct val="90000"/>
              </a:lnSpc>
              <a:spcBef>
                <a:spcPts val="500"/>
              </a:spcBef>
              <a:buFont typeface="Arial" panose="020B0604020202020204" pitchFamily="34" charset="0"/>
              <a:buChar char="•"/>
              <a:tabLst/>
              <a:defRPr sz="1800" b="0" i="0" kern="1200">
                <a:solidFill>
                  <a:schemeClr val="bg1"/>
                </a:solidFill>
                <a:latin typeface="+mn-lt"/>
                <a:ea typeface="+mn-ea"/>
                <a:cs typeface="+mn-cs"/>
              </a:defRPr>
            </a:lvl3pPr>
            <a:lvl4pPr marL="1371600" indent="-227013" algn="l" defTabSz="914400" rtl="0" eaLnBrk="1" latinLnBrk="0" hangingPunct="1">
              <a:lnSpc>
                <a:spcPct val="90000"/>
              </a:lnSpc>
              <a:spcBef>
                <a:spcPts val="500"/>
              </a:spcBef>
              <a:buFont typeface="Arial" panose="020B0604020202020204" pitchFamily="34" charset="0"/>
              <a:buChar char="•"/>
              <a:tabLst/>
              <a:defRPr sz="1600" b="0" i="0" kern="1200">
                <a:solidFill>
                  <a:schemeClr val="bg1"/>
                </a:solidFill>
                <a:latin typeface="+mn-lt"/>
                <a:ea typeface="+mn-ea"/>
                <a:cs typeface="+mn-cs"/>
              </a:defRPr>
            </a:lvl4pPr>
            <a:lvl5pPr marL="1717675" indent="-228600" algn="l" defTabSz="914400" rtl="0" eaLnBrk="1" latinLnBrk="0" hangingPunct="1">
              <a:lnSpc>
                <a:spcPct val="90000"/>
              </a:lnSpc>
              <a:spcBef>
                <a:spcPts val="500"/>
              </a:spcBef>
              <a:buFont typeface="Arial" panose="020B0604020202020204" pitchFamily="34" charset="0"/>
              <a:buChar char="•"/>
              <a:tabLst/>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prstClr val="black"/>
                </a:solidFill>
                <a:latin typeface="Arial" panose="020B0604020202020204"/>
              </a:rPr>
              <a:t>Vulnerabilities exist across the enterprise</a:t>
            </a:r>
            <a:endParaRPr lang="en-US" b="0" dirty="0">
              <a:solidFill>
                <a:prstClr val="black"/>
              </a:solidFill>
              <a:latin typeface="Arial" panose="020B0604020202020204"/>
            </a:endParaRPr>
          </a:p>
          <a:p>
            <a:pPr lvl="1">
              <a:lnSpc>
                <a:spcPct val="100000"/>
              </a:lnSpc>
            </a:pPr>
            <a:r>
              <a:rPr lang="en-US" dirty="0">
                <a:solidFill>
                  <a:prstClr val="black"/>
                </a:solidFill>
                <a:latin typeface="Arial" panose="020B0604020202020204"/>
              </a:rPr>
              <a:t>STD-1006 did a lot to address some concerns across the eight newly assessed areas, still room for improvements</a:t>
            </a:r>
          </a:p>
          <a:p>
            <a:pPr>
              <a:lnSpc>
                <a:spcPct val="100000"/>
              </a:lnSpc>
            </a:pPr>
            <a:r>
              <a:rPr lang="en-US" dirty="0">
                <a:solidFill>
                  <a:prstClr val="black"/>
                </a:solidFill>
                <a:latin typeface="Arial" panose="020B0604020202020204"/>
              </a:rPr>
              <a:t>Space Security Best Practices Guide (BPG) focuses on three main thrusts</a:t>
            </a:r>
            <a:endParaRPr lang="en-US" b="0" dirty="0">
              <a:solidFill>
                <a:prstClr val="black"/>
              </a:solidFill>
              <a:latin typeface="Arial" panose="020B0604020202020204"/>
            </a:endParaRPr>
          </a:p>
          <a:p>
            <a:pPr lvl="1">
              <a:lnSpc>
                <a:spcPct val="100000"/>
              </a:lnSpc>
            </a:pPr>
            <a:r>
              <a:rPr lang="en-US" dirty="0">
                <a:solidFill>
                  <a:prstClr val="black"/>
                </a:solidFill>
                <a:latin typeface="Arial" panose="020B0604020202020204"/>
              </a:rPr>
              <a:t>Software (both space and ground)</a:t>
            </a:r>
          </a:p>
          <a:p>
            <a:pPr lvl="1">
              <a:lnSpc>
                <a:spcPct val="100000"/>
              </a:lnSpc>
            </a:pPr>
            <a:r>
              <a:rPr lang="en-US" dirty="0">
                <a:solidFill>
                  <a:prstClr val="black"/>
                </a:solidFill>
                <a:latin typeface="Arial" panose="020B0604020202020204"/>
              </a:rPr>
              <a:t>On-board computing, processing and bus</a:t>
            </a:r>
          </a:p>
          <a:p>
            <a:pPr lvl="1">
              <a:lnSpc>
                <a:spcPct val="100000"/>
              </a:lnSpc>
            </a:pPr>
            <a:r>
              <a:rPr lang="en-US" dirty="0">
                <a:solidFill>
                  <a:prstClr val="black"/>
                </a:solidFill>
                <a:latin typeface="Arial" panose="020B0604020202020204"/>
              </a:rPr>
              <a:t>Preventions and mitigations through process</a:t>
            </a:r>
          </a:p>
        </p:txBody>
      </p:sp>
      <p:sp>
        <p:nvSpPr>
          <p:cNvPr id="9" name="Rectangle 8">
            <a:extLst>
              <a:ext uri="{FF2B5EF4-FFF2-40B4-BE49-F238E27FC236}">
                <a16:creationId xmlns:a16="http://schemas.microsoft.com/office/drawing/2014/main" id="{898AF2F9-E39E-F2B4-EC19-5C3503765006}"/>
              </a:ext>
            </a:extLst>
          </p:cNvPr>
          <p:cNvSpPr/>
          <p:nvPr/>
        </p:nvSpPr>
        <p:spPr>
          <a:xfrm>
            <a:off x="7686675" y="1170253"/>
            <a:ext cx="1247774" cy="2287349"/>
          </a:xfrm>
          <a:prstGeom prst="rect">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490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6A97-4BAB-3206-3B80-057FDE3CD3F4}"/>
              </a:ext>
            </a:extLst>
          </p:cNvPr>
          <p:cNvSpPr>
            <a:spLocks noGrp="1"/>
          </p:cNvSpPr>
          <p:nvPr>
            <p:ph type="title"/>
          </p:nvPr>
        </p:nvSpPr>
        <p:spPr/>
        <p:txBody>
          <a:bodyPr/>
          <a:lstStyle/>
          <a:p>
            <a:r>
              <a:rPr lang="en-US" dirty="0"/>
              <a:t>Rationale Behind the BPG</a:t>
            </a:r>
          </a:p>
        </p:txBody>
      </p:sp>
      <p:sp>
        <p:nvSpPr>
          <p:cNvPr id="4" name="Slide Number Placeholder 3">
            <a:extLst>
              <a:ext uri="{FF2B5EF4-FFF2-40B4-BE49-F238E27FC236}">
                <a16:creationId xmlns:a16="http://schemas.microsoft.com/office/drawing/2014/main" id="{9B4C141B-13DD-A2B8-6166-3B1C88C2A37A}"/>
              </a:ext>
            </a:extLst>
          </p:cNvPr>
          <p:cNvSpPr>
            <a:spLocks noGrp="1"/>
          </p:cNvSpPr>
          <p:nvPr>
            <p:ph type="sldNum" sz="quarter" idx="10"/>
          </p:nvPr>
        </p:nvSpPr>
        <p:spPr/>
        <p:txBody>
          <a:bodyPr/>
          <a:lstStyle/>
          <a:p>
            <a:r>
              <a:rPr lang="en-US"/>
              <a:t> </a:t>
            </a:r>
            <a:fld id="{CD7DC58D-1063-4C9A-BBFF-8AC852F70F80}" type="slidenum">
              <a:rPr lang="en-US" smtClean="0"/>
              <a:pPr/>
              <a:t>12</a:t>
            </a:fld>
            <a:endParaRPr lang="en-US" dirty="0"/>
          </a:p>
        </p:txBody>
      </p:sp>
      <p:sp>
        <p:nvSpPr>
          <p:cNvPr id="5" name="Content Placeholder 4">
            <a:extLst>
              <a:ext uri="{FF2B5EF4-FFF2-40B4-BE49-F238E27FC236}">
                <a16:creationId xmlns:a16="http://schemas.microsoft.com/office/drawing/2014/main" id="{22F1A0AB-7051-7B17-3268-FF474CE16EF6}"/>
              </a:ext>
            </a:extLst>
          </p:cNvPr>
          <p:cNvSpPr txBox="1">
            <a:spLocks noGrp="1"/>
          </p:cNvSpPr>
          <p:nvPr>
            <p:ph idx="1"/>
          </p:nvPr>
        </p:nvSpPr>
        <p:spPr>
          <a:xfrm>
            <a:off x="411163" y="1216025"/>
            <a:ext cx="8321675" cy="4411464"/>
          </a:xfrm>
          <a:prstGeom prst="rect">
            <a:avLst/>
          </a:prstGeom>
          <a:noFill/>
        </p:spPr>
        <p:txBody>
          <a:bodyPr wrap="square" lIns="91440" tIns="45720" rIns="91440" bIns="45720" rtlCol="0" anchor="t">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ea typeface="+mn-ea"/>
                <a:cs typeface="Calibri" panose="020F0502020204030204" pitchFamily="34" charset="0"/>
              </a:rPr>
              <a:t>The BPG offers cyber vulnerability-based security principles and controls applicable to both </a:t>
            </a:r>
            <a:r>
              <a:rPr lang="en-US" sz="2200" dirty="0">
                <a:cs typeface="Calibri" panose="020F0502020204030204" pitchFamily="34" charset="0"/>
              </a:rPr>
              <a:t>space</a:t>
            </a:r>
            <a:r>
              <a:rPr kumimoji="0" lang="en-US" sz="2200" b="0" i="0" u="none" strike="noStrike" kern="1200" cap="none" spc="0" normalizeH="0" baseline="0" noProof="0" dirty="0">
                <a:ln>
                  <a:noFill/>
                </a:ln>
                <a:effectLst/>
                <a:uLnTx/>
                <a:uFillTx/>
                <a:ea typeface="+mn-ea"/>
                <a:cs typeface="Calibri" panose="020F0502020204030204" pitchFamily="34" charset="0"/>
              </a:rPr>
              <a:t> and ground segments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ea typeface="+mn-ea"/>
                <a:cs typeface="Calibri" panose="020F0502020204030204" pitchFamily="34" charset="0"/>
              </a:rPr>
              <a:t>The principles are meant to be easily achievable regardless of project size, scope, or whether international, corporate, or university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ea typeface="+mn-ea"/>
                <a:cs typeface="Calibri" panose="020F0502020204030204" pitchFamily="34" charset="0"/>
              </a:rPr>
              <a:t>The principles selected focus on a risk-based approach to mitigating potential impairments to mission success </a:t>
            </a:r>
          </a:p>
          <a:p>
            <a:pPr marL="800100" lvl="1" indent="-342900" defTabSz="457200">
              <a:buFont typeface="Arial" panose="020B0604020202020204" pitchFamily="34" charset="0"/>
              <a:buChar char="•"/>
              <a:defRPr/>
            </a:pPr>
            <a:r>
              <a:rPr kumimoji="0" lang="en-US" b="0" i="0" u="none" strike="noStrike" kern="1200" cap="none" spc="0" normalizeH="0" baseline="0" noProof="0" dirty="0">
                <a:ln>
                  <a:noFill/>
                </a:ln>
                <a:effectLst/>
                <a:uLnTx/>
                <a:uFillTx/>
                <a:ea typeface="+mn-ea"/>
                <a:cs typeface="Calibri" panose="020F0502020204030204" pitchFamily="34" charset="0"/>
              </a:rPr>
              <a:t>Principles were identified as an initial starting point of the most critical implementations for missions to consider</a:t>
            </a:r>
          </a:p>
          <a:p>
            <a:pPr marL="800100" lvl="1" indent="-342900" defTabSz="457200">
              <a:buFont typeface="Arial" panose="020B0604020202020204" pitchFamily="34" charset="0"/>
              <a:buChar char="•"/>
              <a:defRPr/>
            </a:pPr>
            <a:r>
              <a:rPr kumimoji="0" lang="en-US" b="0" i="0" u="none" strike="noStrike" kern="1200" cap="none" spc="0" normalizeH="0" baseline="0" noProof="0" dirty="0">
                <a:ln>
                  <a:noFill/>
                </a:ln>
                <a:effectLst/>
                <a:uLnTx/>
                <a:uFillTx/>
                <a:ea typeface="+mn-ea"/>
                <a:cs typeface="Calibri" panose="020F0502020204030204" pitchFamily="34" charset="0"/>
              </a:rPr>
              <a:t>The underlying security principles and associated controls were identified through an iterative process to address today’s cyber actor Tactics, Techniques, and Procedures (TTPs) used in attempts to compromise mission cyber capabilities</a:t>
            </a:r>
          </a:p>
        </p:txBody>
      </p:sp>
      <p:sp>
        <p:nvSpPr>
          <p:cNvPr id="3" name="TextBox 2">
            <a:extLst>
              <a:ext uri="{FF2B5EF4-FFF2-40B4-BE49-F238E27FC236}">
                <a16:creationId xmlns:a16="http://schemas.microsoft.com/office/drawing/2014/main" id="{76359EC3-BA04-6E74-099E-C4E8B534BBA0}"/>
              </a:ext>
            </a:extLst>
          </p:cNvPr>
          <p:cNvSpPr txBox="1"/>
          <p:nvPr/>
        </p:nvSpPr>
        <p:spPr>
          <a:xfrm>
            <a:off x="373063" y="5879955"/>
            <a:ext cx="8481874" cy="369332"/>
          </a:xfrm>
          <a:prstGeom prst="rect">
            <a:avLst/>
          </a:prstGeom>
          <a:solidFill>
            <a:srgbClr val="002060"/>
          </a:solidFill>
        </p:spPr>
        <p:txBody>
          <a:bodyPr wrap="none" rtlCol="0">
            <a:spAutoFit/>
          </a:bodyPr>
          <a:lstStyle/>
          <a:p>
            <a:r>
              <a:rPr lang="en-US" dirty="0">
                <a:solidFill>
                  <a:schemeClr val="bg1"/>
                </a:solidFill>
              </a:rPr>
              <a:t>BPG is a starting point to address the cyber challenges to NASA mission success</a:t>
            </a:r>
          </a:p>
        </p:txBody>
      </p:sp>
    </p:spTree>
    <p:extLst>
      <p:ext uri="{BB962C8B-B14F-4D97-AF65-F5344CB8AC3E}">
        <p14:creationId xmlns:p14="http://schemas.microsoft.com/office/powerpoint/2010/main" val="131706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8415-3662-5A14-0067-C6448E211BF9}"/>
              </a:ext>
            </a:extLst>
          </p:cNvPr>
          <p:cNvSpPr>
            <a:spLocks noGrp="1"/>
          </p:cNvSpPr>
          <p:nvPr>
            <p:ph type="title"/>
          </p:nvPr>
        </p:nvSpPr>
        <p:spPr/>
        <p:txBody>
          <a:bodyPr/>
          <a:lstStyle/>
          <a:p>
            <a:r>
              <a:rPr lang="en-US" dirty="0"/>
              <a:t>List of BPG Principles (1 of 2)</a:t>
            </a:r>
          </a:p>
        </p:txBody>
      </p:sp>
      <p:sp>
        <p:nvSpPr>
          <p:cNvPr id="4" name="Slide Number Placeholder 3">
            <a:extLst>
              <a:ext uri="{FF2B5EF4-FFF2-40B4-BE49-F238E27FC236}">
                <a16:creationId xmlns:a16="http://schemas.microsoft.com/office/drawing/2014/main" id="{4E784234-0195-CCBE-6764-6869A370DCD0}"/>
              </a:ext>
            </a:extLst>
          </p:cNvPr>
          <p:cNvSpPr>
            <a:spLocks noGrp="1"/>
          </p:cNvSpPr>
          <p:nvPr>
            <p:ph type="sldNum" sz="quarter" idx="10"/>
          </p:nvPr>
        </p:nvSpPr>
        <p:spPr>
          <a:xfrm>
            <a:off x="8571618" y="6445250"/>
            <a:ext cx="521208" cy="365125"/>
          </a:xfrm>
        </p:spPr>
        <p:txBody>
          <a:bodyPr/>
          <a:lstStyle/>
          <a:p>
            <a:r>
              <a:rPr lang="en-US" dirty="0"/>
              <a:t> </a:t>
            </a:r>
            <a:fld id="{CD7DC58D-1063-4C9A-BBFF-8AC852F70F80}" type="slidenum">
              <a:rPr lang="en-US" smtClean="0"/>
              <a:pPr/>
              <a:t>13</a:t>
            </a:fld>
            <a:endParaRPr lang="en-US" dirty="0"/>
          </a:p>
        </p:txBody>
      </p:sp>
      <p:graphicFrame>
        <p:nvGraphicFramePr>
          <p:cNvPr id="6" name="Table 5">
            <a:extLst>
              <a:ext uri="{FF2B5EF4-FFF2-40B4-BE49-F238E27FC236}">
                <a16:creationId xmlns:a16="http://schemas.microsoft.com/office/drawing/2014/main" id="{7AC32732-2B59-85CB-DC69-15285A0E90E4}"/>
              </a:ext>
            </a:extLst>
          </p:cNvPr>
          <p:cNvGraphicFramePr>
            <a:graphicFrameLocks noGrp="1"/>
          </p:cNvGraphicFramePr>
          <p:nvPr>
            <p:extLst>
              <p:ext uri="{D42A27DB-BD31-4B8C-83A1-F6EECF244321}">
                <p14:modId xmlns:p14="http://schemas.microsoft.com/office/powerpoint/2010/main" val="1906528999"/>
              </p:ext>
            </p:extLst>
          </p:nvPr>
        </p:nvGraphicFramePr>
        <p:xfrm>
          <a:off x="2771774" y="3602672"/>
          <a:ext cx="5685544" cy="2743200"/>
        </p:xfrm>
        <a:graphic>
          <a:graphicData uri="http://schemas.openxmlformats.org/drawingml/2006/table">
            <a:tbl>
              <a:tblPr firstRow="1" bandRow="1">
                <a:tableStyleId>{2D5ABB26-0587-4C30-8999-92F81FD0307C}</a:tableStyleId>
              </a:tblPr>
              <a:tblGrid>
                <a:gridCol w="5685544">
                  <a:extLst>
                    <a:ext uri="{9D8B030D-6E8A-4147-A177-3AD203B41FA5}">
                      <a16:colId xmlns:a16="http://schemas.microsoft.com/office/drawing/2014/main" val="1526183316"/>
                    </a:ext>
                  </a:extLst>
                </a:gridCol>
              </a:tblGrid>
              <a:tr h="304800">
                <a:tc>
                  <a:txBody>
                    <a:bodyPr/>
                    <a:lstStyle/>
                    <a:p>
                      <a:pPr algn="ctr"/>
                      <a:r>
                        <a:rPr lang="en-US" sz="1100" b="1" dirty="0"/>
                        <a:t>Principle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Mission Recovery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50373905"/>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Cybersecurity-Safe State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71845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Mission Malware Protection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104080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Mission Software, Programmable Logic Devices, and Firmware Integrity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9479497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Software Mission Assurance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8296502"/>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Software and Hardware Testing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6194825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Unique Identifiers for Authentication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5282637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Risk-informed Authorization for Non-Mission Users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17139471"/>
                  </a:ext>
                </a:extLst>
              </a:tr>
            </a:tbl>
          </a:graphicData>
        </a:graphic>
      </p:graphicFrame>
      <p:graphicFrame>
        <p:nvGraphicFramePr>
          <p:cNvPr id="5" name="Table 5">
            <a:extLst>
              <a:ext uri="{FF2B5EF4-FFF2-40B4-BE49-F238E27FC236}">
                <a16:creationId xmlns:a16="http://schemas.microsoft.com/office/drawing/2014/main" id="{C152951E-2AC7-329C-AC42-4CA171804A07}"/>
              </a:ext>
            </a:extLst>
          </p:cNvPr>
          <p:cNvGraphicFramePr>
            <a:graphicFrameLocks noGrp="1"/>
          </p:cNvGraphicFramePr>
          <p:nvPr>
            <p:extLst>
              <p:ext uri="{D42A27DB-BD31-4B8C-83A1-F6EECF244321}">
                <p14:modId xmlns:p14="http://schemas.microsoft.com/office/powerpoint/2010/main" val="3603962808"/>
              </p:ext>
            </p:extLst>
          </p:nvPr>
        </p:nvGraphicFramePr>
        <p:xfrm>
          <a:off x="2771774" y="1135697"/>
          <a:ext cx="5685543" cy="2773680"/>
        </p:xfrm>
        <a:graphic>
          <a:graphicData uri="http://schemas.openxmlformats.org/drawingml/2006/table">
            <a:tbl>
              <a:tblPr firstRow="1" bandRow="1">
                <a:tableStyleId>{2D5ABB26-0587-4C30-8999-92F81FD0307C}</a:tableStyleId>
              </a:tblPr>
              <a:tblGrid>
                <a:gridCol w="5685543">
                  <a:extLst>
                    <a:ext uri="{9D8B030D-6E8A-4147-A177-3AD203B41FA5}">
                      <a16:colId xmlns:a16="http://schemas.microsoft.com/office/drawing/2014/main" val="1526183316"/>
                    </a:ext>
                  </a:extLst>
                </a:gridCol>
              </a:tblGrid>
              <a:tr h="274320">
                <a:tc>
                  <a:txBody>
                    <a:bodyPr/>
                    <a:lstStyle/>
                    <a:p>
                      <a:pPr algn="ctr"/>
                      <a:r>
                        <a:rPr lang="en-US" sz="1400" b="1" dirty="0"/>
                        <a:t>Principle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274320">
                <a:tc>
                  <a:txBody>
                    <a:bodyPr/>
                    <a:lstStyle/>
                    <a:p>
                      <a:r>
                        <a:rPr kumimoji="0" lang="en-US" sz="1100" b="0" u="none" strike="noStrike" kern="1200" cap="none" spc="0" normalizeH="0" baseline="0" noProof="0" dirty="0">
                          <a:ln>
                            <a:noFill/>
                          </a:ln>
                          <a:solidFill>
                            <a:prstClr val="black"/>
                          </a:solidFill>
                          <a:effectLst/>
                          <a:uLnTx/>
                          <a:uFillTx/>
                        </a:rPr>
                        <a:t>Adaptive Risk Response and Resource Allocation Function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50000">
                          <a:schemeClr val="accent6">
                            <a:lumMod val="60000"/>
                            <a:lumOff val="40000"/>
                          </a:schemeClr>
                        </a:gs>
                        <a:gs pos="100000">
                          <a:schemeClr val="accent2">
                            <a:lumMod val="60000"/>
                            <a:lumOff val="40000"/>
                          </a:schemeClr>
                        </a:gs>
                      </a:gsLst>
                      <a:lin ang="2700000" scaled="1"/>
                      <a:tileRect/>
                    </a:gradFill>
                  </a:tcPr>
                </a:tc>
                <a:extLst>
                  <a:ext uri="{0D108BD9-81ED-4DB2-BD59-A6C34878D82A}">
                    <a16:rowId xmlns:a16="http://schemas.microsoft.com/office/drawing/2014/main" val="3668335357"/>
                  </a:ext>
                </a:extLst>
              </a:tr>
              <a:tr h="274320">
                <a:tc>
                  <a:txBody>
                    <a:bodyPr/>
                    <a:lstStyle/>
                    <a:p>
                      <a:r>
                        <a:rPr lang="en-US" sz="1100" dirty="0"/>
                        <a:t>Mission Essential Data Flow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3248477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Mission Least Privilege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691211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Boundary Protection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432188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Comprehensive Authentication Authorization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550412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Mission Adversarial Actions Detection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257772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Mission Fault Management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6702314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Communications Survivability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34920013"/>
                  </a:ext>
                </a:extLst>
              </a:tr>
              <a:tr h="274320">
                <a:tc>
                  <a:txBody>
                    <a:bodyPr/>
                    <a:lstStyle/>
                    <a:p>
                      <a:r>
                        <a:rPr lang="en-US" sz="1100" dirty="0"/>
                        <a:t>Positioning, Navigation, and Timing Survivability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52826376"/>
                  </a:ext>
                </a:extLst>
              </a:tr>
            </a:tbl>
          </a:graphicData>
        </a:graphic>
      </p:graphicFrame>
      <p:sp>
        <p:nvSpPr>
          <p:cNvPr id="7" name="Rectangle 6">
            <a:extLst>
              <a:ext uri="{FF2B5EF4-FFF2-40B4-BE49-F238E27FC236}">
                <a16:creationId xmlns:a16="http://schemas.microsoft.com/office/drawing/2014/main" id="{0C231B61-906E-AC45-DDE1-955F5B58CFAB}"/>
              </a:ext>
            </a:extLst>
          </p:cNvPr>
          <p:cNvSpPr/>
          <p:nvPr/>
        </p:nvSpPr>
        <p:spPr>
          <a:xfrm>
            <a:off x="3416794" y="6492297"/>
            <a:ext cx="734575" cy="23552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506FEE-42E3-2248-A2DD-EA52D59BE959}"/>
              </a:ext>
            </a:extLst>
          </p:cNvPr>
          <p:cNvSpPr txBox="1"/>
          <p:nvPr/>
        </p:nvSpPr>
        <p:spPr>
          <a:xfrm>
            <a:off x="4151369" y="6422509"/>
            <a:ext cx="1117229" cy="369332"/>
          </a:xfrm>
          <a:prstGeom prst="rect">
            <a:avLst/>
          </a:prstGeom>
          <a:noFill/>
        </p:spPr>
        <p:txBody>
          <a:bodyPr wrap="none" rtlCol="0">
            <a:spAutoFit/>
          </a:bodyPr>
          <a:lstStyle/>
          <a:p>
            <a:r>
              <a:rPr lang="en-US" b="1" dirty="0"/>
              <a:t>MITIGATE</a:t>
            </a:r>
          </a:p>
        </p:txBody>
      </p:sp>
      <p:sp>
        <p:nvSpPr>
          <p:cNvPr id="9" name="Rectangle 8">
            <a:extLst>
              <a:ext uri="{FF2B5EF4-FFF2-40B4-BE49-F238E27FC236}">
                <a16:creationId xmlns:a16="http://schemas.microsoft.com/office/drawing/2014/main" id="{D4B63E64-212B-108F-3E8B-1560E9AF2EDD}"/>
              </a:ext>
            </a:extLst>
          </p:cNvPr>
          <p:cNvSpPr/>
          <p:nvPr/>
        </p:nvSpPr>
        <p:spPr>
          <a:xfrm>
            <a:off x="6763736" y="6489411"/>
            <a:ext cx="734575" cy="23552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2F5CF8-7026-213D-2598-0D5BDC71020C}"/>
              </a:ext>
            </a:extLst>
          </p:cNvPr>
          <p:cNvSpPr txBox="1"/>
          <p:nvPr/>
        </p:nvSpPr>
        <p:spPr>
          <a:xfrm>
            <a:off x="7498311" y="6422509"/>
            <a:ext cx="1073307" cy="369332"/>
          </a:xfrm>
          <a:prstGeom prst="rect">
            <a:avLst/>
          </a:prstGeom>
          <a:noFill/>
        </p:spPr>
        <p:txBody>
          <a:bodyPr wrap="none" rtlCol="0">
            <a:spAutoFit/>
          </a:bodyPr>
          <a:lstStyle/>
          <a:p>
            <a:r>
              <a:rPr lang="en-US" b="1" dirty="0"/>
              <a:t>RECOVER</a:t>
            </a:r>
          </a:p>
        </p:txBody>
      </p:sp>
      <p:sp>
        <p:nvSpPr>
          <p:cNvPr id="11" name="Rectangle 10">
            <a:extLst>
              <a:ext uri="{FF2B5EF4-FFF2-40B4-BE49-F238E27FC236}">
                <a16:creationId xmlns:a16="http://schemas.microsoft.com/office/drawing/2014/main" id="{FFB1ACAE-BC30-2357-8323-D0243793E37E}"/>
              </a:ext>
            </a:extLst>
          </p:cNvPr>
          <p:cNvSpPr/>
          <p:nvPr/>
        </p:nvSpPr>
        <p:spPr>
          <a:xfrm>
            <a:off x="380985" y="6487307"/>
            <a:ext cx="734575" cy="235528"/>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BE9B80-8C77-B74F-DE8A-EB3096FD38D6}"/>
              </a:ext>
            </a:extLst>
          </p:cNvPr>
          <p:cNvSpPr txBox="1"/>
          <p:nvPr/>
        </p:nvSpPr>
        <p:spPr>
          <a:xfrm>
            <a:off x="1115560" y="6420405"/>
            <a:ext cx="1079142" cy="369332"/>
          </a:xfrm>
          <a:prstGeom prst="rect">
            <a:avLst/>
          </a:prstGeom>
          <a:noFill/>
        </p:spPr>
        <p:txBody>
          <a:bodyPr wrap="none" rtlCol="0">
            <a:spAutoFit/>
          </a:bodyPr>
          <a:lstStyle/>
          <a:p>
            <a:r>
              <a:rPr lang="en-US" b="1" dirty="0"/>
              <a:t>PREVENT</a:t>
            </a:r>
          </a:p>
        </p:txBody>
      </p:sp>
      <p:graphicFrame>
        <p:nvGraphicFramePr>
          <p:cNvPr id="13" name="Table 12">
            <a:extLst>
              <a:ext uri="{FF2B5EF4-FFF2-40B4-BE49-F238E27FC236}">
                <a16:creationId xmlns:a16="http://schemas.microsoft.com/office/drawing/2014/main" id="{79A8F471-CEFC-36B8-046F-04BA8DCC4680}"/>
              </a:ext>
            </a:extLst>
          </p:cNvPr>
          <p:cNvGraphicFramePr>
            <a:graphicFrameLocks noGrp="1"/>
          </p:cNvGraphicFramePr>
          <p:nvPr>
            <p:extLst>
              <p:ext uri="{D42A27DB-BD31-4B8C-83A1-F6EECF244321}">
                <p14:modId xmlns:p14="http://schemas.microsoft.com/office/powerpoint/2010/main" val="49401140"/>
              </p:ext>
            </p:extLst>
          </p:nvPr>
        </p:nvGraphicFramePr>
        <p:xfrm>
          <a:off x="884930" y="3602672"/>
          <a:ext cx="1886843" cy="2743200"/>
        </p:xfrm>
        <a:graphic>
          <a:graphicData uri="http://schemas.openxmlformats.org/drawingml/2006/table">
            <a:tbl>
              <a:tblPr firstRow="1" bandRow="1">
                <a:tableStyleId>{2D5ABB26-0587-4C30-8999-92F81FD0307C}</a:tableStyleId>
              </a:tblPr>
              <a:tblGrid>
                <a:gridCol w="1886843">
                  <a:extLst>
                    <a:ext uri="{9D8B030D-6E8A-4147-A177-3AD203B41FA5}">
                      <a16:colId xmlns:a16="http://schemas.microsoft.com/office/drawing/2014/main" val="1526183316"/>
                    </a:ext>
                  </a:extLst>
                </a:gridCol>
              </a:tblGrid>
              <a:tr h="304800">
                <a:tc>
                  <a:txBody>
                    <a:bodyPr/>
                    <a:lstStyle/>
                    <a:p>
                      <a:pPr algn="ctr"/>
                      <a:r>
                        <a:rPr lang="en-US" sz="1100" b="1" dirty="0"/>
                        <a:t>Principle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MI-MA-01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50373905"/>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MI-MA-02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7184521"/>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MI-MALW-01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10408081"/>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MI-MALW-02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94794973"/>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MI-SOFT-01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8296502"/>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MI-SOFT-02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61948256"/>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GR-AUTH-01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52826376"/>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GR-AUTH-02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17139471"/>
                  </a:ext>
                </a:extLst>
              </a:tr>
            </a:tbl>
          </a:graphicData>
        </a:graphic>
      </p:graphicFrame>
      <p:graphicFrame>
        <p:nvGraphicFramePr>
          <p:cNvPr id="14" name="Table 5">
            <a:extLst>
              <a:ext uri="{FF2B5EF4-FFF2-40B4-BE49-F238E27FC236}">
                <a16:creationId xmlns:a16="http://schemas.microsoft.com/office/drawing/2014/main" id="{D97DFB11-A3BD-684E-F9B1-646FDBE0AC60}"/>
              </a:ext>
            </a:extLst>
          </p:cNvPr>
          <p:cNvGraphicFramePr>
            <a:graphicFrameLocks noGrp="1"/>
          </p:cNvGraphicFramePr>
          <p:nvPr>
            <p:extLst>
              <p:ext uri="{D42A27DB-BD31-4B8C-83A1-F6EECF244321}">
                <p14:modId xmlns:p14="http://schemas.microsoft.com/office/powerpoint/2010/main" val="1234615699"/>
              </p:ext>
            </p:extLst>
          </p:nvPr>
        </p:nvGraphicFramePr>
        <p:xfrm>
          <a:off x="884930" y="1135697"/>
          <a:ext cx="1890797" cy="2773680"/>
        </p:xfrm>
        <a:graphic>
          <a:graphicData uri="http://schemas.openxmlformats.org/drawingml/2006/table">
            <a:tbl>
              <a:tblPr firstRow="1" bandRow="1">
                <a:tableStyleId>{2D5ABB26-0587-4C30-8999-92F81FD0307C}</a:tableStyleId>
              </a:tblPr>
              <a:tblGrid>
                <a:gridCol w="1890797">
                  <a:extLst>
                    <a:ext uri="{9D8B030D-6E8A-4147-A177-3AD203B41FA5}">
                      <a16:colId xmlns:a16="http://schemas.microsoft.com/office/drawing/2014/main" val="1526183316"/>
                    </a:ext>
                  </a:extLst>
                </a:gridCol>
              </a:tblGrid>
              <a:tr h="274320">
                <a:tc>
                  <a:txBody>
                    <a:bodyPr/>
                    <a:lstStyle/>
                    <a:p>
                      <a:pPr algn="ctr"/>
                      <a:r>
                        <a:rPr lang="en-US" sz="1400" b="1" dirty="0"/>
                        <a:t>Principle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274320">
                <a:tc>
                  <a:txBody>
                    <a:bodyPr/>
                    <a:lstStyle/>
                    <a:p>
                      <a:pPr algn="ctr"/>
                      <a:r>
                        <a:rPr kumimoji="0" lang="en-US" sz="1100" b="0" u="none" strike="noStrike" kern="1200" cap="none" spc="0" normalizeH="0" baseline="0" noProof="0" dirty="0">
                          <a:ln>
                            <a:noFill/>
                          </a:ln>
                          <a:solidFill>
                            <a:prstClr val="black"/>
                          </a:solidFill>
                          <a:effectLst/>
                          <a:uLnTx/>
                          <a:uFillTx/>
                        </a:rPr>
                        <a:t>GV-RSK-01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75000"/>
                          </a:schemeClr>
                        </a:gs>
                        <a:gs pos="50000">
                          <a:schemeClr val="accent6">
                            <a:lumMod val="60000"/>
                            <a:lumOff val="40000"/>
                          </a:schemeClr>
                        </a:gs>
                        <a:gs pos="100000">
                          <a:schemeClr val="accent2">
                            <a:lumMod val="60000"/>
                            <a:lumOff val="40000"/>
                          </a:schemeClr>
                        </a:gs>
                      </a:gsLst>
                      <a:lin ang="2700000" scaled="1"/>
                      <a:tileRect/>
                    </a:gradFill>
                  </a:tcPr>
                </a:tc>
                <a:extLst>
                  <a:ext uri="{0D108BD9-81ED-4DB2-BD59-A6C34878D82A}">
                    <a16:rowId xmlns:a16="http://schemas.microsoft.com/office/drawing/2014/main" val="3668335357"/>
                  </a:ext>
                </a:extLst>
              </a:tr>
              <a:tr h="274320">
                <a:tc>
                  <a:txBody>
                    <a:bodyPr/>
                    <a:lstStyle/>
                    <a:p>
                      <a:pPr algn="ctr"/>
                      <a:r>
                        <a:rPr lang="en-US" sz="1100" dirty="0"/>
                        <a:t>MI-ARCH-01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32484777"/>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MI-ARCH-02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691211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MI-AUTH-01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4321887"/>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MI-AUTH-02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550412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MI-DCO-01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2577729"/>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MI-DCO-02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6702314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MI-INTG-01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34920013"/>
                  </a:ext>
                </a:extLst>
              </a:tr>
              <a:tr h="274320">
                <a:tc>
                  <a:txBody>
                    <a:bodyPr/>
                    <a:lstStyle/>
                    <a:p>
                      <a:pPr algn="ctr"/>
                      <a:r>
                        <a:rPr lang="en-US" sz="1100" dirty="0"/>
                        <a:t>MI-INTG-02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52826376"/>
                  </a:ext>
                </a:extLst>
              </a:tr>
            </a:tbl>
          </a:graphicData>
        </a:graphic>
      </p:graphicFrame>
    </p:spTree>
    <p:extLst>
      <p:ext uri="{BB962C8B-B14F-4D97-AF65-F5344CB8AC3E}">
        <p14:creationId xmlns:p14="http://schemas.microsoft.com/office/powerpoint/2010/main" val="296345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8415-3662-5A14-0067-C6448E211BF9}"/>
              </a:ext>
            </a:extLst>
          </p:cNvPr>
          <p:cNvSpPr>
            <a:spLocks noGrp="1"/>
          </p:cNvSpPr>
          <p:nvPr>
            <p:ph type="title"/>
          </p:nvPr>
        </p:nvSpPr>
        <p:spPr/>
        <p:txBody>
          <a:bodyPr/>
          <a:lstStyle/>
          <a:p>
            <a:r>
              <a:rPr lang="en-US" dirty="0"/>
              <a:t>List of BPG Principles (2 of 2)</a:t>
            </a:r>
          </a:p>
        </p:txBody>
      </p:sp>
      <p:sp>
        <p:nvSpPr>
          <p:cNvPr id="4" name="Slide Number Placeholder 3">
            <a:extLst>
              <a:ext uri="{FF2B5EF4-FFF2-40B4-BE49-F238E27FC236}">
                <a16:creationId xmlns:a16="http://schemas.microsoft.com/office/drawing/2014/main" id="{4E784234-0195-CCBE-6764-6869A370DCD0}"/>
              </a:ext>
            </a:extLst>
          </p:cNvPr>
          <p:cNvSpPr>
            <a:spLocks noGrp="1"/>
          </p:cNvSpPr>
          <p:nvPr>
            <p:ph type="sldNum" sz="quarter" idx="10"/>
          </p:nvPr>
        </p:nvSpPr>
        <p:spPr>
          <a:xfrm>
            <a:off x="8571618" y="6445250"/>
            <a:ext cx="521208" cy="365125"/>
          </a:xfrm>
        </p:spPr>
        <p:txBody>
          <a:bodyPr/>
          <a:lstStyle/>
          <a:p>
            <a:r>
              <a:rPr lang="en-US" dirty="0"/>
              <a:t> </a:t>
            </a:r>
            <a:fld id="{CD7DC58D-1063-4C9A-BBFF-8AC852F70F80}" type="slidenum">
              <a:rPr lang="en-US" smtClean="0"/>
              <a:pPr/>
              <a:t>14</a:t>
            </a:fld>
            <a:endParaRPr lang="en-US" dirty="0"/>
          </a:p>
        </p:txBody>
      </p:sp>
      <p:graphicFrame>
        <p:nvGraphicFramePr>
          <p:cNvPr id="5" name="Table 5">
            <a:extLst>
              <a:ext uri="{FF2B5EF4-FFF2-40B4-BE49-F238E27FC236}">
                <a16:creationId xmlns:a16="http://schemas.microsoft.com/office/drawing/2014/main" id="{C152951E-2AC7-329C-AC42-4CA171804A07}"/>
              </a:ext>
            </a:extLst>
          </p:cNvPr>
          <p:cNvGraphicFramePr>
            <a:graphicFrameLocks noGrp="1"/>
          </p:cNvGraphicFramePr>
          <p:nvPr>
            <p:extLst>
              <p:ext uri="{D42A27DB-BD31-4B8C-83A1-F6EECF244321}">
                <p14:modId xmlns:p14="http://schemas.microsoft.com/office/powerpoint/2010/main" val="3327360886"/>
              </p:ext>
            </p:extLst>
          </p:nvPr>
        </p:nvGraphicFramePr>
        <p:xfrm>
          <a:off x="2771774" y="1135697"/>
          <a:ext cx="5685543" cy="3048000"/>
        </p:xfrm>
        <a:graphic>
          <a:graphicData uri="http://schemas.openxmlformats.org/drawingml/2006/table">
            <a:tbl>
              <a:tblPr firstRow="1" bandRow="1">
                <a:tableStyleId>{2D5ABB26-0587-4C30-8999-92F81FD0307C}</a:tableStyleId>
              </a:tblPr>
              <a:tblGrid>
                <a:gridCol w="5685543">
                  <a:extLst>
                    <a:ext uri="{9D8B030D-6E8A-4147-A177-3AD203B41FA5}">
                      <a16:colId xmlns:a16="http://schemas.microsoft.com/office/drawing/2014/main" val="1526183316"/>
                    </a:ext>
                  </a:extLst>
                </a:gridCol>
              </a:tblGrid>
              <a:tr h="274320">
                <a:tc>
                  <a:txBody>
                    <a:bodyPr/>
                    <a:lstStyle/>
                    <a:p>
                      <a:pPr algn="ctr"/>
                      <a:r>
                        <a:rPr lang="en-US" sz="1400" b="1" dirty="0"/>
                        <a:t>Principle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Secure Workload-to-Workload Authenticator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432188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Computing Device Authentication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550412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Software and Firmware Integrity Verification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257772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Calibri" panose="020F0502020204030204" pitchFamily="34" charset="0"/>
                        </a:rPr>
                        <a:t>Software Installation Function </a:t>
                      </a:r>
                      <a:endParaRPr lang="en-US"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67023140"/>
                  </a:ext>
                </a:extLst>
              </a:tr>
              <a:tr h="274320">
                <a:tc>
                  <a:txBody>
                    <a:bodyPr/>
                    <a:lstStyle/>
                    <a:p>
                      <a:r>
                        <a:rPr lang="en-US" sz="1100" dirty="0">
                          <a:latin typeface="+mn-lt"/>
                        </a:rPr>
                        <a:t>Malware Protection Function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34920013"/>
                  </a:ext>
                </a:extLst>
              </a:tr>
              <a:tr h="274320">
                <a:tc>
                  <a:txBody>
                    <a:bodyPr/>
                    <a:lstStyle/>
                    <a:p>
                      <a:r>
                        <a:rPr lang="en-US" sz="1100" dirty="0">
                          <a:latin typeface="+mn-lt"/>
                        </a:rPr>
                        <a:t>Risk-informed Use of Multi-Factor Authentication Function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52826376"/>
                  </a:ext>
                </a:extLst>
              </a:tr>
              <a:tr h="274320">
                <a:tc>
                  <a:txBody>
                    <a:bodyPr/>
                    <a:lstStyle/>
                    <a:p>
                      <a:r>
                        <a:rPr lang="en-US" sz="1100" dirty="0">
                          <a:latin typeface="+mn-lt"/>
                        </a:rPr>
                        <a:t>Unique Identifiers for Authentication Function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94398843"/>
                  </a:ext>
                </a:extLst>
              </a:tr>
              <a:tr h="274320">
                <a:tc>
                  <a:txBody>
                    <a:bodyPr/>
                    <a:lstStyle/>
                    <a:p>
                      <a:r>
                        <a:rPr lang="en-US" sz="1100" dirty="0">
                          <a:latin typeface="+mn-lt"/>
                        </a:rPr>
                        <a:t>Risk-informed Authorization for Non-Mission Users Function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76749254"/>
                  </a:ext>
                </a:extLst>
              </a:tr>
              <a:tr h="274320">
                <a:tc>
                  <a:txBody>
                    <a:bodyPr/>
                    <a:lstStyle/>
                    <a:p>
                      <a:r>
                        <a:rPr lang="en-US" sz="1100" dirty="0">
                          <a:effectLst/>
                          <a:latin typeface="+mn-lt"/>
                          <a:ea typeface="Calibri" panose="020F0502020204030204" pitchFamily="34" charset="0"/>
                          <a:cs typeface="Times New Roman" panose="02020603050405020304" pitchFamily="18" charset="0"/>
                        </a:rPr>
                        <a:t>Network and Communications Monitoring Function </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0894690"/>
                  </a:ext>
                </a:extLst>
              </a:tr>
              <a:tr h="274320">
                <a:tc>
                  <a:txBody>
                    <a:bodyPr/>
                    <a:lstStyle/>
                    <a:p>
                      <a:r>
                        <a:rPr lang="en-US" sz="1100" dirty="0"/>
                        <a:t>Threat Activity Response and Reporting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766725050"/>
                  </a:ext>
                </a:extLst>
              </a:tr>
            </a:tbl>
          </a:graphicData>
        </a:graphic>
      </p:graphicFrame>
      <p:sp>
        <p:nvSpPr>
          <p:cNvPr id="7" name="Rectangle 6">
            <a:extLst>
              <a:ext uri="{FF2B5EF4-FFF2-40B4-BE49-F238E27FC236}">
                <a16:creationId xmlns:a16="http://schemas.microsoft.com/office/drawing/2014/main" id="{0C231B61-906E-AC45-DDE1-955F5B58CFAB}"/>
              </a:ext>
            </a:extLst>
          </p:cNvPr>
          <p:cNvSpPr/>
          <p:nvPr/>
        </p:nvSpPr>
        <p:spPr>
          <a:xfrm>
            <a:off x="3416794" y="6492297"/>
            <a:ext cx="734575" cy="23552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506FEE-42E3-2248-A2DD-EA52D59BE959}"/>
              </a:ext>
            </a:extLst>
          </p:cNvPr>
          <p:cNvSpPr txBox="1"/>
          <p:nvPr/>
        </p:nvSpPr>
        <p:spPr>
          <a:xfrm>
            <a:off x="4151369" y="6422509"/>
            <a:ext cx="1117229" cy="369332"/>
          </a:xfrm>
          <a:prstGeom prst="rect">
            <a:avLst/>
          </a:prstGeom>
          <a:noFill/>
        </p:spPr>
        <p:txBody>
          <a:bodyPr wrap="none" rtlCol="0">
            <a:spAutoFit/>
          </a:bodyPr>
          <a:lstStyle/>
          <a:p>
            <a:r>
              <a:rPr lang="en-US" b="1" dirty="0"/>
              <a:t>MITIGATE</a:t>
            </a:r>
          </a:p>
        </p:txBody>
      </p:sp>
      <p:sp>
        <p:nvSpPr>
          <p:cNvPr id="9" name="Rectangle 8">
            <a:extLst>
              <a:ext uri="{FF2B5EF4-FFF2-40B4-BE49-F238E27FC236}">
                <a16:creationId xmlns:a16="http://schemas.microsoft.com/office/drawing/2014/main" id="{D4B63E64-212B-108F-3E8B-1560E9AF2EDD}"/>
              </a:ext>
            </a:extLst>
          </p:cNvPr>
          <p:cNvSpPr/>
          <p:nvPr/>
        </p:nvSpPr>
        <p:spPr>
          <a:xfrm>
            <a:off x="6763736" y="6489411"/>
            <a:ext cx="734575" cy="23552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2F5CF8-7026-213D-2598-0D5BDC71020C}"/>
              </a:ext>
            </a:extLst>
          </p:cNvPr>
          <p:cNvSpPr txBox="1"/>
          <p:nvPr/>
        </p:nvSpPr>
        <p:spPr>
          <a:xfrm>
            <a:off x="7498311" y="6422509"/>
            <a:ext cx="1073307" cy="369332"/>
          </a:xfrm>
          <a:prstGeom prst="rect">
            <a:avLst/>
          </a:prstGeom>
          <a:noFill/>
        </p:spPr>
        <p:txBody>
          <a:bodyPr wrap="none" rtlCol="0">
            <a:spAutoFit/>
          </a:bodyPr>
          <a:lstStyle/>
          <a:p>
            <a:r>
              <a:rPr lang="en-US" b="1" dirty="0"/>
              <a:t>RECOVER</a:t>
            </a:r>
          </a:p>
        </p:txBody>
      </p:sp>
      <p:sp>
        <p:nvSpPr>
          <p:cNvPr id="11" name="Rectangle 10">
            <a:extLst>
              <a:ext uri="{FF2B5EF4-FFF2-40B4-BE49-F238E27FC236}">
                <a16:creationId xmlns:a16="http://schemas.microsoft.com/office/drawing/2014/main" id="{FFB1ACAE-BC30-2357-8323-D0243793E37E}"/>
              </a:ext>
            </a:extLst>
          </p:cNvPr>
          <p:cNvSpPr/>
          <p:nvPr/>
        </p:nvSpPr>
        <p:spPr>
          <a:xfrm>
            <a:off x="380985" y="6487307"/>
            <a:ext cx="734575" cy="235528"/>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7BE9B80-8C77-B74F-DE8A-EB3096FD38D6}"/>
              </a:ext>
            </a:extLst>
          </p:cNvPr>
          <p:cNvSpPr txBox="1"/>
          <p:nvPr/>
        </p:nvSpPr>
        <p:spPr>
          <a:xfrm>
            <a:off x="1115560" y="6420405"/>
            <a:ext cx="1079142" cy="369332"/>
          </a:xfrm>
          <a:prstGeom prst="rect">
            <a:avLst/>
          </a:prstGeom>
          <a:noFill/>
        </p:spPr>
        <p:txBody>
          <a:bodyPr wrap="none" rtlCol="0">
            <a:spAutoFit/>
          </a:bodyPr>
          <a:lstStyle/>
          <a:p>
            <a:r>
              <a:rPr lang="en-US" b="1" dirty="0"/>
              <a:t>PREVENT</a:t>
            </a:r>
          </a:p>
        </p:txBody>
      </p:sp>
      <p:graphicFrame>
        <p:nvGraphicFramePr>
          <p:cNvPr id="14" name="Table 5">
            <a:extLst>
              <a:ext uri="{FF2B5EF4-FFF2-40B4-BE49-F238E27FC236}">
                <a16:creationId xmlns:a16="http://schemas.microsoft.com/office/drawing/2014/main" id="{D97DFB11-A3BD-684E-F9B1-646FDBE0AC60}"/>
              </a:ext>
            </a:extLst>
          </p:cNvPr>
          <p:cNvGraphicFramePr>
            <a:graphicFrameLocks noGrp="1"/>
          </p:cNvGraphicFramePr>
          <p:nvPr>
            <p:extLst>
              <p:ext uri="{D42A27DB-BD31-4B8C-83A1-F6EECF244321}">
                <p14:modId xmlns:p14="http://schemas.microsoft.com/office/powerpoint/2010/main" val="2555351865"/>
              </p:ext>
            </p:extLst>
          </p:nvPr>
        </p:nvGraphicFramePr>
        <p:xfrm>
          <a:off x="884930" y="1135697"/>
          <a:ext cx="1890797" cy="3048000"/>
        </p:xfrm>
        <a:graphic>
          <a:graphicData uri="http://schemas.openxmlformats.org/drawingml/2006/table">
            <a:tbl>
              <a:tblPr firstRow="1" bandRow="1">
                <a:tableStyleId>{2D5ABB26-0587-4C30-8999-92F81FD0307C}</a:tableStyleId>
              </a:tblPr>
              <a:tblGrid>
                <a:gridCol w="1890797">
                  <a:extLst>
                    <a:ext uri="{9D8B030D-6E8A-4147-A177-3AD203B41FA5}">
                      <a16:colId xmlns:a16="http://schemas.microsoft.com/office/drawing/2014/main" val="1526183316"/>
                    </a:ext>
                  </a:extLst>
                </a:gridCol>
              </a:tblGrid>
              <a:tr h="274320">
                <a:tc>
                  <a:txBody>
                    <a:bodyPr/>
                    <a:lstStyle/>
                    <a:p>
                      <a:pPr algn="ctr"/>
                      <a:r>
                        <a:rPr lang="en-US" sz="1400" b="1" dirty="0"/>
                        <a:t>Principle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174544"/>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GR-AUTH-03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4321887"/>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GR-DEVA-01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550412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GR-INTG-01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2577729"/>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GR-SOFT-01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6702314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GR-MALW-01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34920013"/>
                  </a:ext>
                </a:extLst>
              </a:tr>
              <a:tr h="274320">
                <a:tc>
                  <a:txBody>
                    <a:bodyPr/>
                    <a:lstStyle/>
                    <a:p>
                      <a:pPr algn="ctr"/>
                      <a:r>
                        <a:rPr lang="en-US" sz="1100" dirty="0"/>
                        <a:t>GR-MFA-01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52826376"/>
                  </a:ext>
                </a:extLst>
              </a:tr>
              <a:tr h="274320">
                <a:tc>
                  <a:txBody>
                    <a:bodyPr/>
                    <a:lstStyle/>
                    <a:p>
                      <a:pPr algn="ctr"/>
                      <a:r>
                        <a:rPr lang="en-US" sz="1100" dirty="0"/>
                        <a:t>GR-MON-01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743909015"/>
                  </a:ext>
                </a:extLst>
              </a:tr>
              <a:tr h="274320">
                <a:tc>
                  <a:txBody>
                    <a:bodyPr/>
                    <a:lstStyle/>
                    <a:p>
                      <a:pPr algn="ctr"/>
                      <a:r>
                        <a:rPr lang="en-US" sz="1100" dirty="0"/>
                        <a:t>GR-MON-02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93576056"/>
                  </a:ext>
                </a:extLst>
              </a:tr>
              <a:tr h="274320">
                <a:tc>
                  <a:txBody>
                    <a:bodyPr/>
                    <a:lstStyle/>
                    <a:p>
                      <a:pPr algn="ctr"/>
                      <a:r>
                        <a:rPr lang="en-US" sz="1100" dirty="0"/>
                        <a:t>GR-MON-03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2522987"/>
                  </a:ext>
                </a:extLst>
              </a:tr>
              <a:tr h="274320">
                <a:tc>
                  <a:txBody>
                    <a:bodyPr/>
                    <a:lstStyle/>
                    <a:p>
                      <a:pPr algn="ctr"/>
                      <a:r>
                        <a:rPr lang="en-US" sz="1100" dirty="0"/>
                        <a:t>GR-MON-04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85095264"/>
                  </a:ext>
                </a:extLst>
              </a:tr>
            </a:tbl>
          </a:graphicData>
        </a:graphic>
      </p:graphicFrame>
    </p:spTree>
    <p:extLst>
      <p:ext uri="{BB962C8B-B14F-4D97-AF65-F5344CB8AC3E}">
        <p14:creationId xmlns:p14="http://schemas.microsoft.com/office/powerpoint/2010/main" val="117176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51DB-C8F4-7014-3BA7-799749B5B26B}"/>
              </a:ext>
            </a:extLst>
          </p:cNvPr>
          <p:cNvSpPr>
            <a:spLocks noGrp="1"/>
          </p:cNvSpPr>
          <p:nvPr>
            <p:ph type="title"/>
          </p:nvPr>
        </p:nvSpPr>
        <p:spPr>
          <a:xfrm>
            <a:off x="1234440" y="3101499"/>
            <a:ext cx="6675120" cy="655002"/>
          </a:xfrm>
        </p:spPr>
        <p:txBody>
          <a:bodyPr/>
          <a:lstStyle/>
          <a:p>
            <a:r>
              <a:rPr lang="en-US" dirty="0"/>
              <a:t>Integrating Threat Mitigation into Mission Design &amp; Operations</a:t>
            </a:r>
          </a:p>
        </p:txBody>
      </p:sp>
      <p:sp>
        <p:nvSpPr>
          <p:cNvPr id="4" name="Slide Number Placeholder 3">
            <a:extLst>
              <a:ext uri="{FF2B5EF4-FFF2-40B4-BE49-F238E27FC236}">
                <a16:creationId xmlns:a16="http://schemas.microsoft.com/office/drawing/2014/main" id="{45934048-F1D0-1813-337B-6E0D470CB517}"/>
              </a:ext>
            </a:extLst>
          </p:cNvPr>
          <p:cNvSpPr>
            <a:spLocks noGrp="1"/>
          </p:cNvSpPr>
          <p:nvPr>
            <p:ph type="sldNum" sz="quarter" idx="10"/>
          </p:nvPr>
        </p:nvSpPr>
        <p:spPr/>
        <p:txBody>
          <a:bodyPr/>
          <a:lstStyle/>
          <a:p>
            <a:r>
              <a:rPr lang="en-US"/>
              <a:t> </a:t>
            </a:r>
            <a:fld id="{CD7DC58D-1063-4C9A-BBFF-8AC852F70F80}" type="slidenum">
              <a:rPr lang="en-US" smtClean="0"/>
              <a:pPr/>
              <a:t>15</a:t>
            </a:fld>
            <a:endParaRPr lang="en-US" dirty="0"/>
          </a:p>
        </p:txBody>
      </p:sp>
    </p:spTree>
    <p:extLst>
      <p:ext uri="{BB962C8B-B14F-4D97-AF65-F5344CB8AC3E}">
        <p14:creationId xmlns:p14="http://schemas.microsoft.com/office/powerpoint/2010/main" val="352080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F06B-C12F-B595-A396-110D6BDDCBF2}"/>
              </a:ext>
            </a:extLst>
          </p:cNvPr>
          <p:cNvSpPr>
            <a:spLocks noGrp="1"/>
          </p:cNvSpPr>
          <p:nvPr>
            <p:ph type="title"/>
          </p:nvPr>
        </p:nvSpPr>
        <p:spPr/>
        <p:txBody>
          <a:bodyPr/>
          <a:lstStyle/>
          <a:p>
            <a:r>
              <a:rPr lang="en-US" dirty="0"/>
              <a:t>NASA Space Protection Approach</a:t>
            </a:r>
          </a:p>
        </p:txBody>
      </p:sp>
      <p:sp>
        <p:nvSpPr>
          <p:cNvPr id="4" name="Slide Number Placeholder 3">
            <a:extLst>
              <a:ext uri="{FF2B5EF4-FFF2-40B4-BE49-F238E27FC236}">
                <a16:creationId xmlns:a16="http://schemas.microsoft.com/office/drawing/2014/main" id="{2BAD83A0-06C8-42AE-BBBF-687E1B6A24CE}"/>
              </a:ext>
            </a:extLst>
          </p:cNvPr>
          <p:cNvSpPr>
            <a:spLocks noGrp="1"/>
          </p:cNvSpPr>
          <p:nvPr>
            <p:ph type="sldNum" sz="quarter" idx="10"/>
          </p:nvPr>
        </p:nvSpPr>
        <p:spPr/>
        <p:txBody>
          <a:bodyPr/>
          <a:lstStyle/>
          <a:p>
            <a:r>
              <a:rPr lang="en-US"/>
              <a:t> </a:t>
            </a:r>
            <a:fld id="{CD7DC58D-1063-4C9A-BBFF-8AC852F70F80}" type="slidenum">
              <a:rPr lang="en-US" smtClean="0"/>
              <a:pPr/>
              <a:t>16</a:t>
            </a:fld>
            <a:endParaRPr lang="en-US" dirty="0"/>
          </a:p>
        </p:txBody>
      </p:sp>
      <p:sp>
        <p:nvSpPr>
          <p:cNvPr id="22" name="TextBox 21">
            <a:extLst>
              <a:ext uri="{FF2B5EF4-FFF2-40B4-BE49-F238E27FC236}">
                <a16:creationId xmlns:a16="http://schemas.microsoft.com/office/drawing/2014/main" id="{38E5CBE9-DDE7-7270-9DB1-09A3DCA4BD54}"/>
              </a:ext>
            </a:extLst>
          </p:cNvPr>
          <p:cNvSpPr txBox="1"/>
          <p:nvPr/>
        </p:nvSpPr>
        <p:spPr>
          <a:xfrm>
            <a:off x="3816669" y="5108138"/>
            <a:ext cx="5025350" cy="954107"/>
          </a:xfrm>
          <a:prstGeom prst="rect">
            <a:avLst/>
          </a:prstGeom>
          <a:noFill/>
        </p:spPr>
        <p:txBody>
          <a:bodyPr wrap="square" rtlCol="0">
            <a:spAutoFit/>
          </a:bodyPr>
          <a:lstStyle/>
          <a:p>
            <a:r>
              <a:rPr lang="en-US" sz="1400" dirty="0">
                <a:solidFill>
                  <a:schemeClr val="tx2"/>
                </a:solidFill>
              </a:rPr>
              <a:t>Missions leverage institutional infrastructure capabilities, such as space communications (Deep Space Network, Near Earth Network, Space Network), terrestrial communications, test chambers, and operations centers.</a:t>
            </a:r>
          </a:p>
        </p:txBody>
      </p:sp>
      <p:sp>
        <p:nvSpPr>
          <p:cNvPr id="11" name="Rectangle 10">
            <a:extLst>
              <a:ext uri="{FF2B5EF4-FFF2-40B4-BE49-F238E27FC236}">
                <a16:creationId xmlns:a16="http://schemas.microsoft.com/office/drawing/2014/main" id="{B6A45937-B0B5-C3DC-7943-D2891861666E}"/>
              </a:ext>
            </a:extLst>
          </p:cNvPr>
          <p:cNvSpPr/>
          <p:nvPr/>
        </p:nvSpPr>
        <p:spPr>
          <a:xfrm>
            <a:off x="7207103" y="3091816"/>
            <a:ext cx="1811336" cy="1446550"/>
          </a:xfrm>
          <a:prstGeom prst="rect">
            <a:avLst/>
          </a:prstGeom>
        </p:spPr>
        <p:txBody>
          <a:bodyPr wrap="square">
            <a:spAutoFit/>
          </a:bodyPr>
          <a:lstStyle/>
          <a:p>
            <a:r>
              <a:rPr lang="en-US" sz="1100" dirty="0">
                <a:solidFill>
                  <a:schemeClr val="tx2"/>
                </a:solidFill>
              </a:rPr>
              <a:t>Project control plan has 25 discrete subsidiary control plan categories, including:</a:t>
            </a:r>
          </a:p>
          <a:p>
            <a:pPr marL="115888" indent="-115888">
              <a:buFont typeface="Arial" panose="020B0604020202020204" pitchFamily="34" charset="0"/>
              <a:buChar char="•"/>
            </a:pPr>
            <a:r>
              <a:rPr lang="en-US" sz="1100" dirty="0">
                <a:solidFill>
                  <a:schemeClr val="tx2"/>
                </a:solidFill>
              </a:rPr>
              <a:t>Risk Management</a:t>
            </a:r>
          </a:p>
          <a:p>
            <a:pPr marL="115888" indent="-115888">
              <a:buFont typeface="Arial" panose="020B0604020202020204" pitchFamily="34" charset="0"/>
              <a:buChar char="•"/>
            </a:pPr>
            <a:r>
              <a:rPr lang="en-US" sz="1100" dirty="0">
                <a:solidFill>
                  <a:schemeClr val="tx2"/>
                </a:solidFill>
              </a:rPr>
              <a:t>System Engineering</a:t>
            </a:r>
          </a:p>
          <a:p>
            <a:pPr marL="115888" indent="-115888">
              <a:buFont typeface="Arial" panose="020B0604020202020204" pitchFamily="34" charset="0"/>
              <a:buChar char="•"/>
            </a:pPr>
            <a:r>
              <a:rPr lang="en-US" sz="1100" dirty="0">
                <a:solidFill>
                  <a:schemeClr val="tx2"/>
                </a:solidFill>
              </a:rPr>
              <a:t>Mission Operations</a:t>
            </a:r>
          </a:p>
          <a:p>
            <a:pPr marL="115888" indent="-115888">
              <a:buFont typeface="Arial" panose="020B0604020202020204" pitchFamily="34" charset="0"/>
              <a:buChar char="•"/>
            </a:pPr>
            <a:r>
              <a:rPr lang="en-US" sz="1100" dirty="0">
                <a:solidFill>
                  <a:schemeClr val="tx2"/>
                </a:solidFill>
              </a:rPr>
              <a:t>Protection</a:t>
            </a:r>
          </a:p>
        </p:txBody>
      </p:sp>
      <p:grpSp>
        <p:nvGrpSpPr>
          <p:cNvPr id="26" name="Group 25">
            <a:extLst>
              <a:ext uri="{FF2B5EF4-FFF2-40B4-BE49-F238E27FC236}">
                <a16:creationId xmlns:a16="http://schemas.microsoft.com/office/drawing/2014/main" id="{84D08F54-2CFD-10DA-032C-1029F04356B9}"/>
              </a:ext>
            </a:extLst>
          </p:cNvPr>
          <p:cNvGrpSpPr/>
          <p:nvPr/>
        </p:nvGrpSpPr>
        <p:grpSpPr>
          <a:xfrm>
            <a:off x="344521" y="1670804"/>
            <a:ext cx="7846979" cy="4306653"/>
            <a:chOff x="-187996" y="1796690"/>
            <a:chExt cx="8415850" cy="4472462"/>
          </a:xfrm>
        </p:grpSpPr>
        <p:sp>
          <p:nvSpPr>
            <p:cNvPr id="6" name="Folded Corner 40">
              <a:extLst>
                <a:ext uri="{FF2B5EF4-FFF2-40B4-BE49-F238E27FC236}">
                  <a16:creationId xmlns:a16="http://schemas.microsoft.com/office/drawing/2014/main" id="{55BC4A76-FA5D-921F-5E55-6866E182CD98}"/>
                </a:ext>
              </a:extLst>
            </p:cNvPr>
            <p:cNvSpPr/>
            <p:nvPr/>
          </p:nvSpPr>
          <p:spPr>
            <a:xfrm>
              <a:off x="1175845" y="3393878"/>
              <a:ext cx="939084" cy="1281872"/>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b="1" dirty="0"/>
            </a:p>
            <a:p>
              <a:pPr algn="ctr"/>
              <a:r>
                <a:rPr lang="en-US" sz="1100" b="1" dirty="0"/>
                <a:t>Candidate Protection Strategies</a:t>
              </a:r>
            </a:p>
          </p:txBody>
        </p:sp>
        <p:sp>
          <p:nvSpPr>
            <p:cNvPr id="7" name="Folded Corner 43">
              <a:extLst>
                <a:ext uri="{FF2B5EF4-FFF2-40B4-BE49-F238E27FC236}">
                  <a16:creationId xmlns:a16="http://schemas.microsoft.com/office/drawing/2014/main" id="{CDAB2FEB-D5CA-8C75-BED4-C33AFA712E26}"/>
                </a:ext>
              </a:extLst>
            </p:cNvPr>
            <p:cNvSpPr/>
            <p:nvPr/>
          </p:nvSpPr>
          <p:spPr>
            <a:xfrm>
              <a:off x="2241252" y="3670688"/>
              <a:ext cx="939084" cy="128187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NASA</a:t>
              </a:r>
              <a:br>
                <a:rPr lang="en-US" sz="1100" b="1" dirty="0"/>
              </a:br>
              <a:r>
                <a:rPr lang="en-US" sz="1100" b="1" dirty="0"/>
                <a:t>STD-1006</a:t>
              </a:r>
              <a:br>
                <a:rPr lang="en-US" sz="1100" dirty="0"/>
              </a:br>
              <a:r>
                <a:rPr lang="en-US" sz="1100" dirty="0"/>
                <a:t>Space System Protection Standard </a:t>
              </a:r>
            </a:p>
          </p:txBody>
        </p:sp>
        <p:sp>
          <p:nvSpPr>
            <p:cNvPr id="8" name="Folded Corner 44">
              <a:extLst>
                <a:ext uri="{FF2B5EF4-FFF2-40B4-BE49-F238E27FC236}">
                  <a16:creationId xmlns:a16="http://schemas.microsoft.com/office/drawing/2014/main" id="{15E4E9D9-25EA-5C56-79C2-0750CFE23534}"/>
                </a:ext>
              </a:extLst>
            </p:cNvPr>
            <p:cNvSpPr/>
            <p:nvPr/>
          </p:nvSpPr>
          <p:spPr>
            <a:xfrm>
              <a:off x="80372" y="3221889"/>
              <a:ext cx="1011957" cy="1281872"/>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Applicable Threats</a:t>
              </a:r>
              <a:br>
                <a:rPr lang="en-US" sz="1100" dirty="0"/>
              </a:br>
              <a:r>
                <a:rPr lang="en-US" sz="1100" dirty="0"/>
                <a:t>(CUI or Classified)</a:t>
              </a:r>
            </a:p>
          </p:txBody>
        </p:sp>
        <p:sp>
          <p:nvSpPr>
            <p:cNvPr id="9" name="Folded Corner 45">
              <a:extLst>
                <a:ext uri="{FF2B5EF4-FFF2-40B4-BE49-F238E27FC236}">
                  <a16:creationId xmlns:a16="http://schemas.microsoft.com/office/drawing/2014/main" id="{E35A3184-FF3A-7380-51B4-D08FA096350D}"/>
                </a:ext>
              </a:extLst>
            </p:cNvPr>
            <p:cNvSpPr/>
            <p:nvPr/>
          </p:nvSpPr>
          <p:spPr>
            <a:xfrm>
              <a:off x="3506560" y="3442556"/>
              <a:ext cx="939084" cy="1281872"/>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Project Protection Plan</a:t>
              </a:r>
            </a:p>
          </p:txBody>
        </p:sp>
        <p:sp>
          <p:nvSpPr>
            <p:cNvPr id="10" name="Left Brace 9">
              <a:extLst>
                <a:ext uri="{FF2B5EF4-FFF2-40B4-BE49-F238E27FC236}">
                  <a16:creationId xmlns:a16="http://schemas.microsoft.com/office/drawing/2014/main" id="{D9E7D0F9-611E-ABA4-9ED8-95264741CD1E}"/>
                </a:ext>
              </a:extLst>
            </p:cNvPr>
            <p:cNvSpPr/>
            <p:nvPr/>
          </p:nvSpPr>
          <p:spPr>
            <a:xfrm rot="10800000">
              <a:off x="3210402" y="3026173"/>
              <a:ext cx="212964" cy="2101845"/>
            </a:xfrm>
            <a:prstGeom prst="leftBrace">
              <a:avLst>
                <a:gd name="adj1" fmla="val 8333"/>
                <a:gd name="adj2" fmla="val 497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Cloud 11">
              <a:extLst>
                <a:ext uri="{FF2B5EF4-FFF2-40B4-BE49-F238E27FC236}">
                  <a16:creationId xmlns:a16="http://schemas.microsoft.com/office/drawing/2014/main" id="{7564935C-EBBD-FE86-E172-4DB3B78130B2}"/>
                </a:ext>
              </a:extLst>
            </p:cNvPr>
            <p:cNvSpPr/>
            <p:nvPr/>
          </p:nvSpPr>
          <p:spPr>
            <a:xfrm>
              <a:off x="-187996" y="5443427"/>
              <a:ext cx="1619454" cy="825725"/>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Threat Intelligence</a:t>
              </a:r>
            </a:p>
          </p:txBody>
        </p:sp>
        <p:sp>
          <p:nvSpPr>
            <p:cNvPr id="13" name="Cloud 12">
              <a:extLst>
                <a:ext uri="{FF2B5EF4-FFF2-40B4-BE49-F238E27FC236}">
                  <a16:creationId xmlns:a16="http://schemas.microsoft.com/office/drawing/2014/main" id="{B5E435A0-FB86-F622-FF4E-3916770FE808}"/>
                </a:ext>
              </a:extLst>
            </p:cNvPr>
            <p:cNvSpPr/>
            <p:nvPr/>
          </p:nvSpPr>
          <p:spPr>
            <a:xfrm>
              <a:off x="1625838" y="5396622"/>
              <a:ext cx="1361454" cy="81862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Best Practices, Areas of Concern</a:t>
              </a:r>
            </a:p>
          </p:txBody>
        </p:sp>
        <p:cxnSp>
          <p:nvCxnSpPr>
            <p:cNvPr id="14" name="Curved Connector 7">
              <a:extLst>
                <a:ext uri="{FF2B5EF4-FFF2-40B4-BE49-F238E27FC236}">
                  <a16:creationId xmlns:a16="http://schemas.microsoft.com/office/drawing/2014/main" id="{D7A7DCC9-AAE3-355F-1334-AD0D2D0D2D17}"/>
                </a:ext>
              </a:extLst>
            </p:cNvPr>
            <p:cNvCxnSpPr>
              <a:cxnSpLocks/>
              <a:stCxn id="12" idx="3"/>
              <a:endCxn id="8" idx="2"/>
            </p:cNvCxnSpPr>
            <p:nvPr/>
          </p:nvCxnSpPr>
          <p:spPr>
            <a:xfrm rot="16200000" flipV="1">
              <a:off x="110604" y="4979509"/>
              <a:ext cx="986877" cy="35381"/>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urved Connector 31">
              <a:extLst>
                <a:ext uri="{FF2B5EF4-FFF2-40B4-BE49-F238E27FC236}">
                  <a16:creationId xmlns:a16="http://schemas.microsoft.com/office/drawing/2014/main" id="{FA399044-3BAD-DB7C-9A21-46B50DDDF378}"/>
                </a:ext>
              </a:extLst>
            </p:cNvPr>
            <p:cNvCxnSpPr>
              <a:cxnSpLocks/>
              <a:stCxn id="13" idx="3"/>
              <a:endCxn id="6" idx="2"/>
            </p:cNvCxnSpPr>
            <p:nvPr/>
          </p:nvCxnSpPr>
          <p:spPr>
            <a:xfrm rot="16200000" flipV="1">
              <a:off x="1592137" y="4729000"/>
              <a:ext cx="767678" cy="661178"/>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Folded Corner 34">
              <a:extLst>
                <a:ext uri="{FF2B5EF4-FFF2-40B4-BE49-F238E27FC236}">
                  <a16:creationId xmlns:a16="http://schemas.microsoft.com/office/drawing/2014/main" id="{5879D967-499D-2C0A-5D80-939434380797}"/>
                </a:ext>
              </a:extLst>
            </p:cNvPr>
            <p:cNvSpPr/>
            <p:nvPr/>
          </p:nvSpPr>
          <p:spPr>
            <a:xfrm>
              <a:off x="4636403" y="2873585"/>
              <a:ext cx="1228280" cy="1281872"/>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Mission Requirements</a:t>
              </a:r>
            </a:p>
          </p:txBody>
        </p:sp>
        <p:sp>
          <p:nvSpPr>
            <p:cNvPr id="18" name="Folded Corner 49">
              <a:extLst>
                <a:ext uri="{FF2B5EF4-FFF2-40B4-BE49-F238E27FC236}">
                  <a16:creationId xmlns:a16="http://schemas.microsoft.com/office/drawing/2014/main" id="{DE1734E4-BBDE-6627-948A-A85AA828D802}"/>
                </a:ext>
              </a:extLst>
            </p:cNvPr>
            <p:cNvSpPr/>
            <p:nvPr/>
          </p:nvSpPr>
          <p:spPr>
            <a:xfrm>
              <a:off x="6172695" y="3403505"/>
              <a:ext cx="987838" cy="1281872"/>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200" dirty="0"/>
            </a:p>
          </p:txBody>
        </p:sp>
        <p:sp>
          <p:nvSpPr>
            <p:cNvPr id="19" name="Folded Corner 47">
              <a:extLst>
                <a:ext uri="{FF2B5EF4-FFF2-40B4-BE49-F238E27FC236}">
                  <a16:creationId xmlns:a16="http://schemas.microsoft.com/office/drawing/2014/main" id="{014857E7-FBD6-A516-6C97-36BA85A15907}"/>
                </a:ext>
              </a:extLst>
            </p:cNvPr>
            <p:cNvSpPr/>
            <p:nvPr/>
          </p:nvSpPr>
          <p:spPr>
            <a:xfrm>
              <a:off x="6107713" y="3320101"/>
              <a:ext cx="987838" cy="1281872"/>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Project Plan</a:t>
              </a:r>
            </a:p>
          </p:txBody>
        </p:sp>
        <p:sp>
          <p:nvSpPr>
            <p:cNvPr id="20" name="Rectangle 19">
              <a:extLst>
                <a:ext uri="{FF2B5EF4-FFF2-40B4-BE49-F238E27FC236}">
                  <a16:creationId xmlns:a16="http://schemas.microsoft.com/office/drawing/2014/main" id="{FA06D62F-B7F0-FCB7-1754-65B817103460}"/>
                </a:ext>
              </a:extLst>
            </p:cNvPr>
            <p:cNvSpPr/>
            <p:nvPr/>
          </p:nvSpPr>
          <p:spPr>
            <a:xfrm>
              <a:off x="3506562" y="1796690"/>
              <a:ext cx="4721292" cy="67791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t>NASA Space Flight Mission</a:t>
              </a:r>
            </a:p>
          </p:txBody>
        </p:sp>
        <p:sp>
          <p:nvSpPr>
            <p:cNvPr id="21" name="Left Brace 20">
              <a:extLst>
                <a:ext uri="{FF2B5EF4-FFF2-40B4-BE49-F238E27FC236}">
                  <a16:creationId xmlns:a16="http://schemas.microsoft.com/office/drawing/2014/main" id="{ABC54028-639E-655A-31C7-DE18CBFB3441}"/>
                </a:ext>
              </a:extLst>
            </p:cNvPr>
            <p:cNvSpPr/>
            <p:nvPr/>
          </p:nvSpPr>
          <p:spPr>
            <a:xfrm rot="5400000">
              <a:off x="5757871" y="291586"/>
              <a:ext cx="218672" cy="4721294"/>
            </a:xfrm>
            <a:prstGeom prst="leftBrace">
              <a:avLst>
                <a:gd name="adj1" fmla="val 8333"/>
                <a:gd name="adj2" fmla="val 4976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FD9B322-0B7F-8EB4-D2BD-E2C3D5FBCDBD}"/>
              </a:ext>
            </a:extLst>
          </p:cNvPr>
          <p:cNvSpPr txBox="1"/>
          <p:nvPr/>
        </p:nvSpPr>
        <p:spPr>
          <a:xfrm>
            <a:off x="411196" y="1605158"/>
            <a:ext cx="2940499" cy="954107"/>
          </a:xfrm>
          <a:prstGeom prst="rect">
            <a:avLst/>
          </a:prstGeom>
          <a:noFill/>
        </p:spPr>
        <p:txBody>
          <a:bodyPr wrap="square" rtlCol="0">
            <a:spAutoFit/>
          </a:bodyPr>
          <a:lstStyle/>
          <a:p>
            <a:r>
              <a:rPr lang="en-US" sz="1400" dirty="0">
                <a:solidFill>
                  <a:schemeClr val="tx2"/>
                </a:solidFill>
              </a:rPr>
              <a:t>Each mission’s protection profile is derived from its objectives, capabilities, applicable threats, and risk posture.</a:t>
            </a:r>
          </a:p>
        </p:txBody>
      </p:sp>
      <p:sp>
        <p:nvSpPr>
          <p:cNvPr id="30" name="TextBox 29">
            <a:extLst>
              <a:ext uri="{FF2B5EF4-FFF2-40B4-BE49-F238E27FC236}">
                <a16:creationId xmlns:a16="http://schemas.microsoft.com/office/drawing/2014/main" id="{F7AC4D22-EFF6-1AC3-D232-CC7AE7CFDED7}"/>
              </a:ext>
            </a:extLst>
          </p:cNvPr>
          <p:cNvSpPr txBox="1"/>
          <p:nvPr/>
        </p:nvSpPr>
        <p:spPr>
          <a:xfrm>
            <a:off x="258050" y="6013518"/>
            <a:ext cx="1952779" cy="430887"/>
          </a:xfrm>
          <a:prstGeom prst="rect">
            <a:avLst/>
          </a:prstGeom>
          <a:noFill/>
        </p:spPr>
        <p:txBody>
          <a:bodyPr wrap="none" rtlCol="0">
            <a:spAutoFit/>
          </a:bodyPr>
          <a:lstStyle/>
          <a:p>
            <a:pPr algn="ctr"/>
            <a:r>
              <a:rPr lang="en-US" sz="1100" dirty="0"/>
              <a:t>Office of Protective Services</a:t>
            </a:r>
            <a:br>
              <a:rPr lang="en-US" sz="1100" dirty="0"/>
            </a:br>
            <a:r>
              <a:rPr lang="en-US" sz="1100" dirty="0"/>
              <a:t>Intelligence Division</a:t>
            </a:r>
          </a:p>
        </p:txBody>
      </p:sp>
      <p:sp>
        <p:nvSpPr>
          <p:cNvPr id="31" name="TextBox 30">
            <a:extLst>
              <a:ext uri="{FF2B5EF4-FFF2-40B4-BE49-F238E27FC236}">
                <a16:creationId xmlns:a16="http://schemas.microsoft.com/office/drawing/2014/main" id="{5959592E-4FB2-CFDD-6E33-524FDA533454}"/>
              </a:ext>
            </a:extLst>
          </p:cNvPr>
          <p:cNvSpPr txBox="1"/>
          <p:nvPr/>
        </p:nvSpPr>
        <p:spPr>
          <a:xfrm>
            <a:off x="2373746" y="5997188"/>
            <a:ext cx="593432" cy="261610"/>
          </a:xfrm>
          <a:prstGeom prst="rect">
            <a:avLst/>
          </a:prstGeom>
          <a:noFill/>
        </p:spPr>
        <p:txBody>
          <a:bodyPr wrap="none" rtlCol="0">
            <a:spAutoFit/>
          </a:bodyPr>
          <a:lstStyle/>
          <a:p>
            <a:pPr algn="ctr"/>
            <a:r>
              <a:rPr lang="en-US" sz="1100" dirty="0"/>
              <a:t>MRPP</a:t>
            </a:r>
          </a:p>
        </p:txBody>
      </p:sp>
    </p:spTree>
    <p:extLst>
      <p:ext uri="{BB962C8B-B14F-4D97-AF65-F5344CB8AC3E}">
        <p14:creationId xmlns:p14="http://schemas.microsoft.com/office/powerpoint/2010/main" val="50824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55D8-86D0-F39C-F438-774E2F9A76D0}"/>
              </a:ext>
            </a:extLst>
          </p:cNvPr>
          <p:cNvSpPr>
            <a:spLocks noGrp="1"/>
          </p:cNvSpPr>
          <p:nvPr>
            <p:ph type="title"/>
          </p:nvPr>
        </p:nvSpPr>
        <p:spPr/>
        <p:txBody>
          <a:bodyPr/>
          <a:lstStyle/>
          <a:p>
            <a:r>
              <a:rPr lang="en-US" dirty="0"/>
              <a:t>Systems Security Engineering</a:t>
            </a:r>
          </a:p>
        </p:txBody>
      </p:sp>
      <p:sp>
        <p:nvSpPr>
          <p:cNvPr id="3" name="Content Placeholder 2">
            <a:extLst>
              <a:ext uri="{FF2B5EF4-FFF2-40B4-BE49-F238E27FC236}">
                <a16:creationId xmlns:a16="http://schemas.microsoft.com/office/drawing/2014/main" id="{F0113776-7384-6423-E9EE-E293FCFE95E5}"/>
              </a:ext>
            </a:extLst>
          </p:cNvPr>
          <p:cNvSpPr>
            <a:spLocks noGrp="1"/>
          </p:cNvSpPr>
          <p:nvPr>
            <p:ph idx="1"/>
          </p:nvPr>
        </p:nvSpPr>
        <p:spPr>
          <a:xfrm>
            <a:off x="411480" y="1187277"/>
            <a:ext cx="8321040" cy="4812633"/>
          </a:xfrm>
        </p:spPr>
        <p:txBody>
          <a:bodyPr>
            <a:normAutofit fontScale="92500" lnSpcReduction="10000"/>
          </a:bodyPr>
          <a:lstStyle/>
          <a:p>
            <a:r>
              <a:rPr lang="en-US" sz="2200" dirty="0"/>
              <a:t>NASA is building a sustained capability for systems security engineering</a:t>
            </a:r>
          </a:p>
          <a:p>
            <a:pPr lvl="1"/>
            <a:r>
              <a:rPr lang="en-US" sz="1800" dirty="0"/>
              <a:t>Goal: systems that are appropriately protected from adversarial threats</a:t>
            </a:r>
          </a:p>
          <a:p>
            <a:pPr lvl="2"/>
            <a:r>
              <a:rPr lang="en-US" sz="1600" dirty="0"/>
              <a:t>…and still meet their primary objectives</a:t>
            </a:r>
          </a:p>
          <a:p>
            <a:pPr lvl="1"/>
            <a:r>
              <a:rPr lang="en-US" sz="1800" dirty="0"/>
              <a:t>Specialty sub-discipline of systems engineering, covers the entire system</a:t>
            </a:r>
          </a:p>
          <a:p>
            <a:pPr lvl="2"/>
            <a:r>
              <a:rPr lang="en-US" sz="1600" dirty="0"/>
              <a:t>Applies design principles from both engineering and security</a:t>
            </a:r>
          </a:p>
          <a:p>
            <a:pPr lvl="2"/>
            <a:r>
              <a:rPr lang="en-US" sz="1600" dirty="0"/>
              <a:t>Augmented with subject-matter expertise from other disciplines such as cybersecurity specializations (e.g., network security) </a:t>
            </a:r>
          </a:p>
          <a:p>
            <a:pPr lvl="1"/>
            <a:r>
              <a:rPr lang="en-US" sz="1800" dirty="0"/>
              <a:t>On an engineering team supporting a specific system, the Systems Security Engineer (SSE) will be the focal point for addressing system security topics for that system</a:t>
            </a:r>
          </a:p>
          <a:p>
            <a:pPr lvl="1"/>
            <a:r>
              <a:rPr lang="en-US" sz="1800" dirty="0"/>
              <a:t>Well aligned with other comparable efforts</a:t>
            </a:r>
          </a:p>
          <a:p>
            <a:pPr lvl="2"/>
            <a:r>
              <a:rPr lang="en-US" sz="1600" dirty="0"/>
              <a:t>NIST SP800-160 vol 1 rev 1, </a:t>
            </a:r>
            <a:r>
              <a:rPr lang="en-US" sz="1600" i="1" dirty="0"/>
              <a:t>Engineering Trustworthy Secure Systems</a:t>
            </a:r>
            <a:endParaRPr lang="en-US" sz="1600" dirty="0"/>
          </a:p>
          <a:p>
            <a:pPr lvl="2"/>
            <a:r>
              <a:rPr lang="en-US" sz="1600" dirty="0"/>
              <a:t>OUSD R&amp;E Cyber Resilient Weapon Systems (CRWS)</a:t>
            </a:r>
          </a:p>
          <a:p>
            <a:pPr lvl="1"/>
            <a:r>
              <a:rPr lang="en-US" sz="1800" dirty="0"/>
              <a:t>Ongoing pilot with NIST to apply systems security engineering in space systems</a:t>
            </a:r>
          </a:p>
          <a:p>
            <a:endParaRPr lang="en-US" dirty="0"/>
          </a:p>
          <a:p>
            <a:endParaRPr lang="en-US" dirty="0"/>
          </a:p>
        </p:txBody>
      </p:sp>
      <p:sp>
        <p:nvSpPr>
          <p:cNvPr id="4" name="Slide Number Placeholder 3">
            <a:extLst>
              <a:ext uri="{FF2B5EF4-FFF2-40B4-BE49-F238E27FC236}">
                <a16:creationId xmlns:a16="http://schemas.microsoft.com/office/drawing/2014/main" id="{9396A14D-11F8-A217-DA41-0F9A1A62894E}"/>
              </a:ext>
            </a:extLst>
          </p:cNvPr>
          <p:cNvSpPr>
            <a:spLocks noGrp="1"/>
          </p:cNvSpPr>
          <p:nvPr>
            <p:ph type="sldNum" sz="quarter" idx="10"/>
          </p:nvPr>
        </p:nvSpPr>
        <p:spPr/>
        <p:txBody>
          <a:bodyPr/>
          <a:lstStyle/>
          <a:p>
            <a:r>
              <a:rPr lang="en-US"/>
              <a:t> </a:t>
            </a:r>
            <a:fld id="{CD7DC58D-1063-4C9A-BBFF-8AC852F70F80}" type="slidenum">
              <a:rPr lang="en-US" smtClean="0"/>
              <a:pPr/>
              <a:t>17</a:t>
            </a:fld>
            <a:endParaRPr lang="en-US" dirty="0"/>
          </a:p>
        </p:txBody>
      </p:sp>
      <p:sp>
        <p:nvSpPr>
          <p:cNvPr id="5" name="Rounded Rectangle 6">
            <a:extLst>
              <a:ext uri="{FF2B5EF4-FFF2-40B4-BE49-F238E27FC236}">
                <a16:creationId xmlns:a16="http://schemas.microsoft.com/office/drawing/2014/main" id="{4D94067B-3EE9-DD28-473F-B7D68B6C0A73}"/>
              </a:ext>
            </a:extLst>
          </p:cNvPr>
          <p:cNvSpPr/>
          <p:nvPr/>
        </p:nvSpPr>
        <p:spPr>
          <a:xfrm>
            <a:off x="702644" y="5855533"/>
            <a:ext cx="7868974" cy="643255"/>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The SSE integrates appropriate capabilities into the design and operations</a:t>
            </a:r>
            <a:br>
              <a:rPr lang="en-US" sz="1700" dirty="0"/>
            </a:br>
            <a:r>
              <a:rPr lang="en-US" sz="1700" dirty="0"/>
              <a:t>of a system to be sufficiently resilient and able to meet its objectives</a:t>
            </a:r>
          </a:p>
        </p:txBody>
      </p:sp>
    </p:spTree>
    <p:extLst>
      <p:ext uri="{BB962C8B-B14F-4D97-AF65-F5344CB8AC3E}">
        <p14:creationId xmlns:p14="http://schemas.microsoft.com/office/powerpoint/2010/main" val="312532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2139-0358-4218-839D-C542A7EC126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9FF7F91-06AF-41B8-859B-1A2F1EA39170}"/>
              </a:ext>
            </a:extLst>
          </p:cNvPr>
          <p:cNvSpPr>
            <a:spLocks noGrp="1"/>
          </p:cNvSpPr>
          <p:nvPr>
            <p:ph idx="1"/>
          </p:nvPr>
        </p:nvSpPr>
        <p:spPr/>
        <p:txBody>
          <a:bodyPr>
            <a:normAutofit/>
          </a:bodyPr>
          <a:lstStyle/>
          <a:p>
            <a:r>
              <a:rPr lang="en-US" dirty="0"/>
              <a:t>Civil space systems are not immune to the contested space environment</a:t>
            </a:r>
          </a:p>
          <a:p>
            <a:r>
              <a:rPr lang="en-US" dirty="0"/>
              <a:t>NASA has identified measures to improve the protection and cybersecurity of space systems</a:t>
            </a:r>
          </a:p>
          <a:p>
            <a:r>
              <a:rPr lang="en-US" dirty="0"/>
              <a:t>NASA is integrating system security into the flight project lifecycle</a:t>
            </a:r>
          </a:p>
          <a:p>
            <a:endParaRPr lang="en-US" dirty="0"/>
          </a:p>
        </p:txBody>
      </p:sp>
      <p:sp>
        <p:nvSpPr>
          <p:cNvPr id="4" name="Slide Number Placeholder 3">
            <a:extLst>
              <a:ext uri="{FF2B5EF4-FFF2-40B4-BE49-F238E27FC236}">
                <a16:creationId xmlns:a16="http://schemas.microsoft.com/office/drawing/2014/main" id="{E677C6AC-3D7E-485F-8BE3-C6B022657CB8}"/>
              </a:ext>
            </a:extLst>
          </p:cNvPr>
          <p:cNvSpPr>
            <a:spLocks noGrp="1"/>
          </p:cNvSpPr>
          <p:nvPr>
            <p:ph type="sldNum" sz="quarter" idx="10"/>
          </p:nvPr>
        </p:nvSpPr>
        <p:spPr/>
        <p:txBody>
          <a:bodyPr/>
          <a:lstStyle/>
          <a:p>
            <a:r>
              <a:rPr lang="en-US"/>
              <a:t> </a:t>
            </a:r>
            <a:fld id="{CD7DC58D-1063-4C9A-BBFF-8AC852F70F80}" type="slidenum">
              <a:rPr lang="en-US" smtClean="0"/>
              <a:pPr/>
              <a:t>18</a:t>
            </a:fld>
            <a:endParaRPr lang="en-US" dirty="0"/>
          </a:p>
        </p:txBody>
      </p:sp>
    </p:spTree>
    <p:extLst>
      <p:ext uri="{BB962C8B-B14F-4D97-AF65-F5344CB8AC3E}">
        <p14:creationId xmlns:p14="http://schemas.microsoft.com/office/powerpoint/2010/main" val="159317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13" y="3095423"/>
            <a:ext cx="6675120" cy="655002"/>
          </a:xfrm>
        </p:spPr>
        <p:txBody>
          <a:bodyPr/>
          <a:lstStyle/>
          <a:p>
            <a:r>
              <a:rPr lang="en-US" dirty="0"/>
              <a:t>Questions?</a:t>
            </a:r>
          </a:p>
        </p:txBody>
      </p:sp>
      <p:sp>
        <p:nvSpPr>
          <p:cNvPr id="4" name="Slide Number Placeholder 3"/>
          <p:cNvSpPr>
            <a:spLocks noGrp="1"/>
          </p:cNvSpPr>
          <p:nvPr>
            <p:ph type="sldNum" sz="quarter" idx="10"/>
          </p:nvPr>
        </p:nvSpPr>
        <p:spPr/>
        <p:txBody>
          <a:bodyPr/>
          <a:lstStyle/>
          <a:p>
            <a:r>
              <a:rPr lang="en-US"/>
              <a:t> </a:t>
            </a:r>
            <a:fld id="{CD7DC58D-1063-4C9A-BBFF-8AC852F70F80}" type="slidenum">
              <a:rPr lang="en-US" smtClean="0"/>
              <a:pPr/>
              <a:t>19</a:t>
            </a:fld>
            <a:endParaRPr lang="en-US" dirty="0"/>
          </a:p>
        </p:txBody>
      </p:sp>
    </p:spTree>
    <p:extLst>
      <p:ext uri="{BB962C8B-B14F-4D97-AF65-F5344CB8AC3E}">
        <p14:creationId xmlns:p14="http://schemas.microsoft.com/office/powerpoint/2010/main" val="341117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E404-B448-43C6-BFD9-E7A8CB15989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1AAAF60-8F7B-863D-8D2C-228128D2AC81}"/>
              </a:ext>
            </a:extLst>
          </p:cNvPr>
          <p:cNvSpPr>
            <a:spLocks noGrp="1"/>
          </p:cNvSpPr>
          <p:nvPr>
            <p:ph idx="1"/>
          </p:nvPr>
        </p:nvSpPr>
        <p:spPr/>
        <p:txBody>
          <a:bodyPr/>
          <a:lstStyle/>
          <a:p>
            <a:r>
              <a:rPr lang="en-US" b="0" i="0" u="none" strike="noStrike" baseline="0" dirty="0">
                <a:solidFill>
                  <a:srgbClr val="000000"/>
                </a:solidFill>
              </a:rPr>
              <a:t>Protecting NASA civil space systems from malicious or intentional acts</a:t>
            </a:r>
          </a:p>
          <a:p>
            <a:r>
              <a:rPr lang="en-US" b="0" i="0" u="none" strike="noStrike" baseline="0" dirty="0">
                <a:solidFill>
                  <a:srgbClr val="000000"/>
                </a:solidFill>
              </a:rPr>
              <a:t>Identifying and implementing protective measures to withstand or recover from adverse conditions caused by environmental hazards or malicious causes </a:t>
            </a:r>
          </a:p>
          <a:p>
            <a:r>
              <a:rPr lang="en-US" b="0" i="0" u="none" strike="noStrike" baseline="0" dirty="0">
                <a:solidFill>
                  <a:srgbClr val="000000"/>
                </a:solidFill>
              </a:rPr>
              <a:t>Integrating threat mitigation into mission design and operation models </a:t>
            </a:r>
          </a:p>
          <a:p>
            <a:endParaRPr lang="en-US" dirty="0"/>
          </a:p>
        </p:txBody>
      </p:sp>
      <p:sp>
        <p:nvSpPr>
          <p:cNvPr id="4" name="Slide Number Placeholder 3">
            <a:extLst>
              <a:ext uri="{FF2B5EF4-FFF2-40B4-BE49-F238E27FC236}">
                <a16:creationId xmlns:a16="http://schemas.microsoft.com/office/drawing/2014/main" id="{70B9CFDB-0C58-D245-9634-C4C21FDC5DB6}"/>
              </a:ext>
            </a:extLst>
          </p:cNvPr>
          <p:cNvSpPr>
            <a:spLocks noGrp="1"/>
          </p:cNvSpPr>
          <p:nvPr>
            <p:ph type="sldNum" sz="quarter" idx="10"/>
          </p:nvPr>
        </p:nvSpPr>
        <p:spPr/>
        <p:txBody>
          <a:bodyPr/>
          <a:lstStyle/>
          <a:p>
            <a:r>
              <a:rPr lang="en-US"/>
              <a:t> </a:t>
            </a:r>
            <a:fld id="{CD7DC58D-1063-4C9A-BBFF-8AC852F70F80}" type="slidenum">
              <a:rPr lang="en-US" smtClean="0"/>
              <a:pPr/>
              <a:t>2</a:t>
            </a:fld>
            <a:endParaRPr lang="en-US" dirty="0"/>
          </a:p>
        </p:txBody>
      </p:sp>
    </p:spTree>
    <p:extLst>
      <p:ext uri="{BB962C8B-B14F-4D97-AF65-F5344CB8AC3E}">
        <p14:creationId xmlns:p14="http://schemas.microsoft.com/office/powerpoint/2010/main" val="10081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51DB-C8F4-7014-3BA7-799749B5B26B}"/>
              </a:ext>
            </a:extLst>
          </p:cNvPr>
          <p:cNvSpPr>
            <a:spLocks noGrp="1"/>
          </p:cNvSpPr>
          <p:nvPr>
            <p:ph type="title"/>
          </p:nvPr>
        </p:nvSpPr>
        <p:spPr>
          <a:xfrm>
            <a:off x="1234440" y="3101499"/>
            <a:ext cx="6675120" cy="655002"/>
          </a:xfrm>
        </p:spPr>
        <p:txBody>
          <a:bodyPr/>
          <a:lstStyle/>
          <a:p>
            <a:r>
              <a:rPr lang="en-US" dirty="0"/>
              <a:t>Protecting Civil Space Systems</a:t>
            </a:r>
          </a:p>
        </p:txBody>
      </p:sp>
      <p:sp>
        <p:nvSpPr>
          <p:cNvPr id="4" name="Slide Number Placeholder 3">
            <a:extLst>
              <a:ext uri="{FF2B5EF4-FFF2-40B4-BE49-F238E27FC236}">
                <a16:creationId xmlns:a16="http://schemas.microsoft.com/office/drawing/2014/main" id="{45934048-F1D0-1813-337B-6E0D470CB517}"/>
              </a:ext>
            </a:extLst>
          </p:cNvPr>
          <p:cNvSpPr>
            <a:spLocks noGrp="1"/>
          </p:cNvSpPr>
          <p:nvPr>
            <p:ph type="sldNum" sz="quarter" idx="10"/>
          </p:nvPr>
        </p:nvSpPr>
        <p:spPr/>
        <p:txBody>
          <a:bodyPr/>
          <a:lstStyle/>
          <a:p>
            <a:r>
              <a:rPr lang="en-US"/>
              <a:t> </a:t>
            </a:r>
            <a:fld id="{CD7DC58D-1063-4C9A-BBFF-8AC852F70F80}" type="slidenum">
              <a:rPr lang="en-US" smtClean="0"/>
              <a:pPr/>
              <a:t>3</a:t>
            </a:fld>
            <a:endParaRPr lang="en-US" dirty="0"/>
          </a:p>
        </p:txBody>
      </p:sp>
    </p:spTree>
    <p:extLst>
      <p:ext uri="{BB962C8B-B14F-4D97-AF65-F5344CB8AC3E}">
        <p14:creationId xmlns:p14="http://schemas.microsoft.com/office/powerpoint/2010/main" val="389405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159B-01EB-3FB7-F9E6-AB0099A4BB0D}"/>
              </a:ext>
            </a:extLst>
          </p:cNvPr>
          <p:cNvSpPr>
            <a:spLocks noGrp="1"/>
          </p:cNvSpPr>
          <p:nvPr>
            <p:ph type="title"/>
          </p:nvPr>
        </p:nvSpPr>
        <p:spPr/>
        <p:txBody>
          <a:bodyPr/>
          <a:lstStyle/>
          <a:p>
            <a:r>
              <a:rPr lang="en-US" sz="2800" dirty="0"/>
              <a:t>Genesis of NASA Radio Frequency Interference (RFI) Reporting</a:t>
            </a:r>
          </a:p>
        </p:txBody>
      </p:sp>
      <p:sp>
        <p:nvSpPr>
          <p:cNvPr id="3" name="Content Placeholder 2">
            <a:extLst>
              <a:ext uri="{FF2B5EF4-FFF2-40B4-BE49-F238E27FC236}">
                <a16:creationId xmlns:a16="http://schemas.microsoft.com/office/drawing/2014/main" id="{B82AB4E6-455F-20FE-6B77-0657BA890307}"/>
              </a:ext>
            </a:extLst>
          </p:cNvPr>
          <p:cNvSpPr>
            <a:spLocks noGrp="1"/>
          </p:cNvSpPr>
          <p:nvPr>
            <p:ph idx="1"/>
          </p:nvPr>
        </p:nvSpPr>
        <p:spPr/>
        <p:txBody>
          <a:bodyPr/>
          <a:lstStyle/>
          <a:p>
            <a:r>
              <a:rPr lang="en-US" dirty="0"/>
              <a:t>2007 Terra &amp; Landsat RFI events – not well reported</a:t>
            </a:r>
          </a:p>
          <a:p>
            <a:r>
              <a:rPr lang="en-US" dirty="0"/>
              <a:t>US Purposeful Interference Response Team (PIRT) established</a:t>
            </a:r>
          </a:p>
          <a:p>
            <a:r>
              <a:rPr lang="en-US" dirty="0"/>
              <a:t>NASA Space Asset Protection Program (SAPP), now Mission Resilience and Protection Program (MRPP), established</a:t>
            </a:r>
          </a:p>
          <a:p>
            <a:r>
              <a:rPr lang="en-US" dirty="0"/>
              <a:t>Implemented NASA “Unexplained Incident Escalation Procedure” with support from agency partners</a:t>
            </a:r>
          </a:p>
          <a:p>
            <a:r>
              <a:rPr lang="en-US" dirty="0"/>
              <a:t>Enrolled missions in detection and reporting</a:t>
            </a:r>
          </a:p>
          <a:p>
            <a:r>
              <a:rPr lang="en-US" dirty="0"/>
              <a:t>2019:  Institutionalized Agency-level requirement to report events</a:t>
            </a:r>
          </a:p>
        </p:txBody>
      </p:sp>
      <p:sp>
        <p:nvSpPr>
          <p:cNvPr id="4" name="Slide Number Placeholder 3">
            <a:extLst>
              <a:ext uri="{FF2B5EF4-FFF2-40B4-BE49-F238E27FC236}">
                <a16:creationId xmlns:a16="http://schemas.microsoft.com/office/drawing/2014/main" id="{770F2634-595F-4F53-1F3C-FAF016E8CA0C}"/>
              </a:ext>
            </a:extLst>
          </p:cNvPr>
          <p:cNvSpPr>
            <a:spLocks noGrp="1"/>
          </p:cNvSpPr>
          <p:nvPr>
            <p:ph type="sldNum" sz="quarter" idx="10"/>
          </p:nvPr>
        </p:nvSpPr>
        <p:spPr/>
        <p:txBody>
          <a:bodyPr/>
          <a:lstStyle/>
          <a:p>
            <a:r>
              <a:rPr lang="en-US"/>
              <a:t> </a:t>
            </a:r>
            <a:fld id="{CD7DC58D-1063-4C9A-BBFF-8AC852F70F80}" type="slidenum">
              <a:rPr lang="en-US" smtClean="0"/>
              <a:pPr/>
              <a:t>4</a:t>
            </a:fld>
            <a:endParaRPr lang="en-US" dirty="0"/>
          </a:p>
        </p:txBody>
      </p:sp>
    </p:spTree>
    <p:extLst>
      <p:ext uri="{BB962C8B-B14F-4D97-AF65-F5344CB8AC3E}">
        <p14:creationId xmlns:p14="http://schemas.microsoft.com/office/powerpoint/2010/main" val="349775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0F53C11-18AE-8797-4BFC-2E45BE5AF581}"/>
              </a:ext>
            </a:extLst>
          </p:cNvPr>
          <p:cNvSpPr>
            <a:spLocks noGrp="1"/>
          </p:cNvSpPr>
          <p:nvPr>
            <p:ph idx="1"/>
          </p:nvPr>
        </p:nvSpPr>
        <p:spPr>
          <a:xfrm>
            <a:off x="411480" y="1120902"/>
            <a:ext cx="4093845" cy="5120640"/>
          </a:xfrm>
        </p:spPr>
        <p:txBody>
          <a:bodyPr/>
          <a:lstStyle/>
          <a:p>
            <a:r>
              <a:rPr lang="en-US" sz="1600" dirty="0"/>
              <a:t>Command link events</a:t>
            </a:r>
          </a:p>
          <a:p>
            <a:pPr lvl="1"/>
            <a:r>
              <a:rPr lang="en-US" sz="1400" dirty="0"/>
              <a:t>Generally caused by friendly sources </a:t>
            </a:r>
          </a:p>
          <a:p>
            <a:pPr lvl="1"/>
            <a:r>
              <a:rPr lang="en-US" sz="1400" dirty="0"/>
              <a:t>Occasional unexplained events reported to CSpOC</a:t>
            </a:r>
          </a:p>
        </p:txBody>
      </p:sp>
      <p:sp>
        <p:nvSpPr>
          <p:cNvPr id="2" name="Title 1">
            <a:extLst>
              <a:ext uri="{FF2B5EF4-FFF2-40B4-BE49-F238E27FC236}">
                <a16:creationId xmlns:a16="http://schemas.microsoft.com/office/drawing/2014/main" id="{A8D1714E-D970-3B66-FC31-84439B9F4CB3}"/>
              </a:ext>
            </a:extLst>
          </p:cNvPr>
          <p:cNvSpPr>
            <a:spLocks noGrp="1"/>
          </p:cNvSpPr>
          <p:nvPr>
            <p:ph type="title"/>
          </p:nvPr>
        </p:nvSpPr>
        <p:spPr/>
        <p:txBody>
          <a:bodyPr/>
          <a:lstStyle/>
          <a:p>
            <a:r>
              <a:rPr lang="en-US" dirty="0"/>
              <a:t>Summary of NASA RFI Events</a:t>
            </a:r>
          </a:p>
        </p:txBody>
      </p:sp>
      <p:sp>
        <p:nvSpPr>
          <p:cNvPr id="4" name="Slide Number Placeholder 3">
            <a:extLst>
              <a:ext uri="{FF2B5EF4-FFF2-40B4-BE49-F238E27FC236}">
                <a16:creationId xmlns:a16="http://schemas.microsoft.com/office/drawing/2014/main" id="{51C97781-02F2-55BF-5827-9E471EC12221}"/>
              </a:ext>
            </a:extLst>
          </p:cNvPr>
          <p:cNvSpPr>
            <a:spLocks noGrp="1"/>
          </p:cNvSpPr>
          <p:nvPr>
            <p:ph type="sldNum" sz="quarter" idx="10"/>
          </p:nvPr>
        </p:nvSpPr>
        <p:spPr/>
        <p:txBody>
          <a:bodyPr/>
          <a:lstStyle/>
          <a:p>
            <a:r>
              <a:rPr lang="en-US"/>
              <a:t> </a:t>
            </a:r>
            <a:fld id="{CD7DC58D-1063-4C9A-BBFF-8AC852F70F80}" type="slidenum">
              <a:rPr lang="en-US" smtClean="0"/>
              <a:pPr/>
              <a:t>5</a:t>
            </a:fld>
            <a:endParaRPr lang="en-US" dirty="0"/>
          </a:p>
        </p:txBody>
      </p:sp>
      <p:pic>
        <p:nvPicPr>
          <p:cNvPr id="12" name="Picture 11">
            <a:extLst>
              <a:ext uri="{FF2B5EF4-FFF2-40B4-BE49-F238E27FC236}">
                <a16:creationId xmlns:a16="http://schemas.microsoft.com/office/drawing/2014/main" id="{1A717EDC-1BFD-9DE2-F494-8F5F9CAC1016}"/>
              </a:ext>
            </a:extLst>
          </p:cNvPr>
          <p:cNvPicPr>
            <a:picLocks noChangeAspect="1"/>
          </p:cNvPicPr>
          <p:nvPr/>
        </p:nvPicPr>
        <p:blipFill>
          <a:blip r:embed="rId2"/>
          <a:stretch>
            <a:fillRect/>
          </a:stretch>
        </p:blipFill>
        <p:spPr>
          <a:xfrm>
            <a:off x="967740" y="2763327"/>
            <a:ext cx="7208520" cy="3532584"/>
          </a:xfrm>
          <a:prstGeom prst="rect">
            <a:avLst/>
          </a:prstGeom>
        </p:spPr>
      </p:pic>
      <p:sp>
        <p:nvSpPr>
          <p:cNvPr id="16" name="Content Placeholder 13">
            <a:extLst>
              <a:ext uri="{FF2B5EF4-FFF2-40B4-BE49-F238E27FC236}">
                <a16:creationId xmlns:a16="http://schemas.microsoft.com/office/drawing/2014/main" id="{586B9379-C2A4-1FB4-229F-8D060532511F}"/>
              </a:ext>
            </a:extLst>
          </p:cNvPr>
          <p:cNvSpPr txBox="1">
            <a:spLocks/>
          </p:cNvSpPr>
          <p:nvPr/>
        </p:nvSpPr>
        <p:spPr>
          <a:xfrm>
            <a:off x="4477773" y="1120902"/>
            <a:ext cx="4093845" cy="5120640"/>
          </a:xfrm>
          <a:prstGeom prst="rect">
            <a:avLst/>
          </a:prstGeom>
        </p:spPr>
        <p:txBody>
          <a:bodyPr vert="horz" lIns="91440" tIns="45720" rIns="91440" bIns="45720" rtlCol="0">
            <a:normAutofit/>
          </a:bodyPr>
          <a:lstStyle>
            <a:lvl1pPr marL="342900" indent="-342900" algn="l" defTabSz="914400" rtl="0" eaLnBrk="1" latinLnBrk="0" hangingPunct="1">
              <a:spcBef>
                <a:spcPts val="300"/>
              </a:spcBef>
              <a:spcAft>
                <a:spcPts val="600"/>
              </a:spcAft>
              <a:buClr>
                <a:srgbClr val="006599"/>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200"/>
              </a:spcBef>
              <a:spcAft>
                <a:spcPts val="400"/>
              </a:spcAft>
              <a:buClr>
                <a:srgbClr val="006599"/>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6599"/>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006599"/>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GPS events</a:t>
            </a:r>
          </a:p>
          <a:p>
            <a:pPr lvl="1"/>
            <a:r>
              <a:rPr lang="en-US" sz="1400" dirty="0"/>
              <a:t>Global hotspots have become routine sources of interference</a:t>
            </a:r>
          </a:p>
          <a:p>
            <a:pPr lvl="1"/>
            <a:r>
              <a:rPr lang="en-US" sz="1400" dirty="0"/>
              <a:t>Occasional events of concern reported to NSIC</a:t>
            </a:r>
            <a:endParaRPr lang="en-US" sz="1400" dirty="0">
              <a:solidFill>
                <a:srgbClr val="FF0000"/>
              </a:solidFill>
            </a:endParaRPr>
          </a:p>
        </p:txBody>
      </p:sp>
    </p:spTree>
    <p:extLst>
      <p:ext uri="{BB962C8B-B14F-4D97-AF65-F5344CB8AC3E}">
        <p14:creationId xmlns:p14="http://schemas.microsoft.com/office/powerpoint/2010/main" val="334612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6872A-7B82-421E-7D32-7B4609081551}"/>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98C7FFC7-FD87-EB01-36E4-B7DFDF3C9B74}"/>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4C3415F-821C-5238-9AB1-B9A841407B0C}"/>
              </a:ext>
            </a:extLst>
          </p:cNvPr>
          <p:cNvSpPr>
            <a:spLocks noGrp="1"/>
          </p:cNvSpPr>
          <p:nvPr>
            <p:ph type="sldNum" sz="quarter" idx="12"/>
          </p:nvPr>
        </p:nvSpPr>
        <p:spPr/>
        <p:txBody>
          <a:bodyPr/>
          <a:lstStyle/>
          <a:p>
            <a:fld id="{9FDDC7CE-E2F1-F441-A4A9-7168D8559A65}" type="slidenum">
              <a:rPr lang="en-US" smtClean="0"/>
              <a:t>6</a:t>
            </a:fld>
            <a:endParaRPr lang="en-US" dirty="0"/>
          </a:p>
        </p:txBody>
      </p:sp>
      <p:pic>
        <p:nvPicPr>
          <p:cNvPr id="6" name="gnss-animation-asof-2023-10-31.mp4">
            <a:hlinkClick r:id="" action="ppaction://media"/>
            <a:extLst>
              <a:ext uri="{FF2B5EF4-FFF2-40B4-BE49-F238E27FC236}">
                <a16:creationId xmlns:a16="http://schemas.microsoft.com/office/drawing/2014/main" id="{0EBFFEE1-B798-1496-7320-F2E9836434E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62013"/>
            <a:ext cx="9144000" cy="5132785"/>
          </a:xfrm>
          <a:prstGeom prst="rect">
            <a:avLst/>
          </a:prstGeom>
        </p:spPr>
      </p:pic>
    </p:spTree>
    <p:extLst>
      <p:ext uri="{BB962C8B-B14F-4D97-AF65-F5344CB8AC3E}">
        <p14:creationId xmlns:p14="http://schemas.microsoft.com/office/powerpoint/2010/main" val="35458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608E-3FD2-37A3-0DBB-A5A7A5ED06EA}"/>
              </a:ext>
            </a:extLst>
          </p:cNvPr>
          <p:cNvSpPr>
            <a:spLocks noGrp="1"/>
          </p:cNvSpPr>
          <p:nvPr>
            <p:ph type="title"/>
          </p:nvPr>
        </p:nvSpPr>
        <p:spPr/>
        <p:txBody>
          <a:bodyPr/>
          <a:lstStyle/>
          <a:p>
            <a:r>
              <a:rPr lang="en-US" dirty="0"/>
              <a:t>End of Mission (EOM) Experiments</a:t>
            </a:r>
          </a:p>
        </p:txBody>
      </p:sp>
      <p:sp>
        <p:nvSpPr>
          <p:cNvPr id="3" name="Content Placeholder 2">
            <a:extLst>
              <a:ext uri="{FF2B5EF4-FFF2-40B4-BE49-F238E27FC236}">
                <a16:creationId xmlns:a16="http://schemas.microsoft.com/office/drawing/2014/main" id="{E5729DF1-6F6F-F743-EFC5-45D3A507F9A0}"/>
              </a:ext>
            </a:extLst>
          </p:cNvPr>
          <p:cNvSpPr>
            <a:spLocks noGrp="1"/>
          </p:cNvSpPr>
          <p:nvPr>
            <p:ph idx="1"/>
          </p:nvPr>
        </p:nvSpPr>
        <p:spPr>
          <a:xfrm>
            <a:off x="411480" y="1244727"/>
            <a:ext cx="6608445" cy="5120640"/>
          </a:xfrm>
        </p:spPr>
        <p:txBody>
          <a:bodyPr/>
          <a:lstStyle/>
          <a:p>
            <a:pPr>
              <a:spcBef>
                <a:spcPts val="0"/>
              </a:spcBef>
              <a:spcAft>
                <a:spcPts val="0"/>
              </a:spcAft>
              <a:tabLst>
                <a:tab pos="457200" algn="l"/>
              </a:tabLst>
            </a:pPr>
            <a:r>
              <a:rPr lang="en-US" sz="1800" dirty="0">
                <a:ea typeface="Times New Roman" panose="02020603050405020304" pitchFamily="18" charset="0"/>
                <a:cs typeface="Times New Roman" panose="02020603050405020304" pitchFamily="18" charset="0"/>
              </a:rPr>
              <a:t>Three </a:t>
            </a:r>
            <a:r>
              <a:rPr lang="en-US" sz="1800" dirty="0">
                <a:effectLst/>
                <a:ea typeface="Times New Roman" panose="02020603050405020304" pitchFamily="18" charset="0"/>
                <a:cs typeface="Times New Roman" panose="02020603050405020304" pitchFamily="18" charset="0"/>
              </a:rPr>
              <a:t>NASA EOM experiment campaigns during the 2010s yielded the following findings to key questions:</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Characterize </a:t>
            </a:r>
            <a:r>
              <a:rPr lang="en-US" sz="1800" b="1" i="1" dirty="0">
                <a:effectLst/>
                <a:ea typeface="Times New Roman" panose="02020603050405020304" pitchFamily="18" charset="0"/>
                <a:cs typeface="Times New Roman" panose="02020603050405020304" pitchFamily="18" charset="0"/>
              </a:rPr>
              <a:t>vulnerabilities</a:t>
            </a:r>
            <a:r>
              <a:rPr lang="en-US" sz="1800" dirty="0">
                <a:effectLst/>
                <a:ea typeface="Times New Roman" panose="02020603050405020304" pitchFamily="18" charset="0"/>
                <a:cs typeface="Times New Roman" panose="02020603050405020304" pitchFamily="18" charset="0"/>
              </a:rPr>
              <a:t> of space systems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a typeface="Times New Roman" panose="02020603050405020304" pitchFamily="18" charset="0"/>
                <a:cs typeface="Times New Roman" panose="02020603050405020304" pitchFamily="18" charset="0"/>
              </a:rPr>
              <a:t>U</a:t>
            </a:r>
            <a:r>
              <a:rPr lang="en-US" sz="1600" dirty="0">
                <a:solidFill>
                  <a:srgbClr val="0070C0"/>
                </a:solidFill>
                <a:effectLst/>
                <a:ea typeface="Times New Roman" panose="02020603050405020304" pitchFamily="18" charset="0"/>
                <a:cs typeface="Times New Roman" panose="02020603050405020304" pitchFamily="18" charset="0"/>
              </a:rPr>
              <a:t>nprotected command links are susceptible to capable adversaries</a:t>
            </a:r>
            <a:endParaRPr lang="en-US" sz="16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Assess </a:t>
            </a:r>
            <a:r>
              <a:rPr lang="en-US" sz="1800" b="1" i="1" dirty="0">
                <a:effectLst/>
                <a:ea typeface="Times New Roman" panose="02020603050405020304" pitchFamily="18" charset="0"/>
                <a:cs typeface="Times New Roman" panose="02020603050405020304" pitchFamily="18" charset="0"/>
              </a:rPr>
              <a:t>feasibility</a:t>
            </a:r>
            <a:r>
              <a:rPr lang="en-US" sz="1800" dirty="0">
                <a:effectLst/>
                <a:ea typeface="Times New Roman" panose="02020603050405020304" pitchFamily="18" charset="0"/>
                <a:cs typeface="Times New Roman" panose="02020603050405020304" pitchFamily="18" charset="0"/>
              </a:rPr>
              <a:t> of threat actions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a typeface="Times New Roman" panose="02020603050405020304" pitchFamily="18" charset="0"/>
                <a:cs typeface="Times New Roman" panose="02020603050405020304" pitchFamily="18" charset="0"/>
              </a:rPr>
              <a:t>M</a:t>
            </a:r>
            <a:r>
              <a:rPr lang="en-US" sz="1600" dirty="0">
                <a:solidFill>
                  <a:srgbClr val="0070C0"/>
                </a:solidFill>
                <a:effectLst/>
                <a:ea typeface="Times New Roman" panose="02020603050405020304" pitchFamily="18" charset="0"/>
                <a:cs typeface="Times New Roman" panose="02020603050405020304" pitchFamily="18" charset="0"/>
              </a:rPr>
              <a:t>odestly sophisticated threat systems can affect space assets</a:t>
            </a:r>
            <a:endParaRPr lang="en-US" sz="16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Identify </a:t>
            </a:r>
            <a:r>
              <a:rPr lang="en-US" sz="1800" b="1" i="1" dirty="0">
                <a:effectLst/>
                <a:ea typeface="Times New Roman" panose="02020603050405020304" pitchFamily="18" charset="0"/>
                <a:cs typeface="Times New Roman" panose="02020603050405020304" pitchFamily="18" charset="0"/>
              </a:rPr>
              <a:t>signatures/indicators</a:t>
            </a:r>
            <a:r>
              <a:rPr lang="en-US" sz="1800" dirty="0">
                <a:effectLst/>
                <a:ea typeface="Times New Roman" panose="02020603050405020304" pitchFamily="18" charset="0"/>
                <a:cs typeface="Times New Roman" panose="02020603050405020304" pitchFamily="18" charset="0"/>
              </a:rPr>
              <a:t> of threat effects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a typeface="Times New Roman" panose="02020603050405020304" pitchFamily="18" charset="0"/>
                <a:cs typeface="Times New Roman" panose="02020603050405020304" pitchFamily="18" charset="0"/>
              </a:rPr>
              <a:t>C</a:t>
            </a:r>
            <a:r>
              <a:rPr lang="en-US" sz="1600" dirty="0">
                <a:solidFill>
                  <a:srgbClr val="0070C0"/>
                </a:solidFill>
                <a:effectLst/>
                <a:ea typeface="Times New Roman" panose="02020603050405020304" pitchFamily="18" charset="0"/>
                <a:cs typeface="Times New Roman" panose="02020603050405020304" pitchFamily="18" charset="0"/>
              </a:rPr>
              <a:t>ommand receiver telemetry is particularly useful in characterizing space events</a:t>
            </a:r>
            <a:endParaRPr lang="en-US" sz="16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Inform mission </a:t>
            </a:r>
            <a:r>
              <a:rPr lang="en-US" sz="1800" b="1" i="1" dirty="0">
                <a:effectLst/>
                <a:ea typeface="Times New Roman" panose="02020603050405020304" pitchFamily="18" charset="0"/>
                <a:cs typeface="Times New Roman" panose="02020603050405020304" pitchFamily="18" charset="0"/>
              </a:rPr>
              <a:t>requirements</a:t>
            </a:r>
            <a:r>
              <a:rPr lang="en-US" sz="1800" dirty="0">
                <a:effectLst/>
                <a:ea typeface="Times New Roman" panose="02020603050405020304" pitchFamily="18" charset="0"/>
                <a:cs typeface="Times New Roman" panose="02020603050405020304" pitchFamily="18" charset="0"/>
              </a:rPr>
              <a:t> and </a:t>
            </a:r>
            <a:r>
              <a:rPr lang="en-US" sz="1800" b="1" i="1" dirty="0">
                <a:effectLst/>
                <a:ea typeface="Times New Roman" panose="02020603050405020304" pitchFamily="18" charset="0"/>
                <a:cs typeface="Times New Roman" panose="02020603050405020304" pitchFamily="18" charset="0"/>
              </a:rPr>
              <a:t>design</a:t>
            </a:r>
            <a:r>
              <a:rPr lang="en-US" sz="1800" dirty="0">
                <a:effectLst/>
                <a:ea typeface="Times New Roman" panose="02020603050405020304" pitchFamily="18" charset="0"/>
                <a:cs typeface="Times New Roman" panose="02020603050405020304" pitchFamily="18" charset="0"/>
              </a:rPr>
              <a:t> trades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ffectLst/>
                <a:ea typeface="Times New Roman" panose="02020603050405020304" pitchFamily="18" charset="0"/>
                <a:cs typeface="Times New Roman" panose="02020603050405020304" pitchFamily="18" charset="0"/>
              </a:rPr>
              <a:t>TT&amp;C responses in a contested environment should be considered in design trades</a:t>
            </a:r>
            <a:endParaRPr lang="en-US" sz="16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Validate hardware, software and CONOPS </a:t>
            </a:r>
            <a:r>
              <a:rPr lang="en-US" sz="1800" b="1" i="1" dirty="0">
                <a:effectLst/>
                <a:ea typeface="Times New Roman" panose="02020603050405020304" pitchFamily="18" charset="0"/>
                <a:cs typeface="Times New Roman" panose="02020603050405020304" pitchFamily="18" charset="0"/>
              </a:rPr>
              <a:t>mitigations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a typeface="Times New Roman" panose="02020603050405020304" pitchFamily="18" charset="0"/>
                <a:cs typeface="Times New Roman" panose="02020603050405020304" pitchFamily="18" charset="0"/>
              </a:rPr>
              <a:t>C</a:t>
            </a:r>
            <a:r>
              <a:rPr lang="en-US" sz="1600" dirty="0">
                <a:solidFill>
                  <a:srgbClr val="0070C0"/>
                </a:solidFill>
                <a:effectLst/>
                <a:ea typeface="Times New Roman" panose="02020603050405020304" pitchFamily="18" charset="0"/>
                <a:cs typeface="Times New Roman" panose="02020603050405020304" pitchFamily="18" charset="0"/>
              </a:rPr>
              <a:t>ritical commands such as hardware commands merit special consideration</a:t>
            </a:r>
            <a:endParaRPr lang="en-US" sz="1600" dirty="0">
              <a:solidFill>
                <a:srgbClr val="0070C0"/>
              </a:solidFill>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ea typeface="Times New Roman" panose="02020603050405020304" pitchFamily="18" charset="0"/>
                <a:cs typeface="Times New Roman" panose="02020603050405020304" pitchFamily="18" charset="0"/>
              </a:rPr>
              <a:t>Improve </a:t>
            </a:r>
            <a:r>
              <a:rPr lang="en-US" sz="1800" b="1" i="1" dirty="0">
                <a:effectLst/>
                <a:ea typeface="Times New Roman" panose="02020603050405020304" pitchFamily="18" charset="0"/>
                <a:cs typeface="Times New Roman" panose="02020603050405020304" pitchFamily="18" charset="0"/>
              </a:rPr>
              <a:t>flight</a:t>
            </a:r>
            <a:r>
              <a:rPr lang="en-US" sz="1800" i="1" dirty="0">
                <a:effectLst/>
                <a:ea typeface="Times New Roman" panose="02020603050405020304" pitchFamily="18" charset="0"/>
                <a:cs typeface="Times New Roman" panose="02020603050405020304" pitchFamily="18" charset="0"/>
              </a:rPr>
              <a:t> </a:t>
            </a:r>
            <a:r>
              <a:rPr lang="en-US" sz="1800" b="1" i="1" dirty="0">
                <a:effectLst/>
                <a:ea typeface="Times New Roman" panose="02020603050405020304" pitchFamily="18" charset="0"/>
                <a:cs typeface="Times New Roman" panose="02020603050405020304" pitchFamily="18" charset="0"/>
              </a:rPr>
              <a:t>ops security</a:t>
            </a:r>
            <a:r>
              <a:rPr lang="en-US" sz="1800" i="1"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practices</a:t>
            </a:r>
          </a:p>
          <a:p>
            <a:pPr lvl="1" indent="-342900">
              <a:spcBef>
                <a:spcPts val="0"/>
              </a:spcBef>
              <a:spcAft>
                <a:spcPts val="0"/>
              </a:spcAft>
              <a:buFont typeface="Arial" panose="020B0604020202020204" pitchFamily="34" charset="0"/>
              <a:buChar char="•"/>
              <a:tabLst>
                <a:tab pos="457200" algn="l"/>
              </a:tabLst>
            </a:pPr>
            <a:r>
              <a:rPr lang="en-US" sz="1600" dirty="0">
                <a:solidFill>
                  <a:srgbClr val="0070C0"/>
                </a:solidFill>
                <a:ea typeface="Times New Roman" panose="02020603050405020304" pitchFamily="18" charset="0"/>
                <a:cs typeface="Times New Roman" panose="02020603050405020304" pitchFamily="18" charset="0"/>
              </a:rPr>
              <a:t>I</a:t>
            </a:r>
            <a:r>
              <a:rPr lang="en-US" sz="1600" dirty="0">
                <a:solidFill>
                  <a:srgbClr val="0070C0"/>
                </a:solidFill>
                <a:effectLst/>
                <a:ea typeface="Times New Roman" panose="02020603050405020304" pitchFamily="18" charset="0"/>
                <a:cs typeface="Times New Roman" panose="02020603050405020304" pitchFamily="18" charset="0"/>
              </a:rPr>
              <a:t>mplement good security hygiene in command loads</a:t>
            </a:r>
            <a:endParaRPr lang="en-US" sz="1600" dirty="0">
              <a:solidFill>
                <a:srgbClr val="0070C0"/>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23829E-2FFB-A29F-7855-0F0041BAA1C6}"/>
              </a:ext>
            </a:extLst>
          </p:cNvPr>
          <p:cNvSpPr>
            <a:spLocks noGrp="1"/>
          </p:cNvSpPr>
          <p:nvPr>
            <p:ph type="sldNum" sz="quarter" idx="10"/>
          </p:nvPr>
        </p:nvSpPr>
        <p:spPr/>
        <p:txBody>
          <a:bodyPr/>
          <a:lstStyle/>
          <a:p>
            <a:r>
              <a:rPr lang="en-US"/>
              <a:t> </a:t>
            </a:r>
            <a:fld id="{CD7DC58D-1063-4C9A-BBFF-8AC852F70F80}" type="slidenum">
              <a:rPr lang="en-US" smtClean="0"/>
              <a:pPr/>
              <a:t>7</a:t>
            </a:fld>
            <a:endParaRPr lang="en-US" dirty="0"/>
          </a:p>
        </p:txBody>
      </p:sp>
      <p:pic>
        <p:nvPicPr>
          <p:cNvPr id="5" name="Picture 4">
            <a:extLst>
              <a:ext uri="{FF2B5EF4-FFF2-40B4-BE49-F238E27FC236}">
                <a16:creationId xmlns:a16="http://schemas.microsoft.com/office/drawing/2014/main" id="{9BD1FAA4-30EE-FE04-216E-5C18CDC65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032" y="1612429"/>
            <a:ext cx="1514617" cy="2237676"/>
          </a:xfrm>
          <a:prstGeom prst="rect">
            <a:avLst/>
          </a:prstGeom>
        </p:spPr>
      </p:pic>
      <p:pic>
        <p:nvPicPr>
          <p:cNvPr id="6" name="Picture 5" descr="A picture containing outdoor, seat, chair&#10;&#10;Description automatically generated">
            <a:extLst>
              <a:ext uri="{FF2B5EF4-FFF2-40B4-BE49-F238E27FC236}">
                <a16:creationId xmlns:a16="http://schemas.microsoft.com/office/drawing/2014/main" id="{2BC7D2FE-977E-DC64-66BC-66D222BE2671}"/>
              </a:ext>
            </a:extLst>
          </p:cNvPr>
          <p:cNvPicPr>
            <a:picLocks noChangeAspect="1"/>
          </p:cNvPicPr>
          <p:nvPr/>
        </p:nvPicPr>
        <p:blipFill>
          <a:blip r:embed="rId3"/>
          <a:stretch>
            <a:fillRect/>
          </a:stretch>
        </p:blipFill>
        <p:spPr>
          <a:xfrm>
            <a:off x="7192437" y="4049261"/>
            <a:ext cx="1584212" cy="2107933"/>
          </a:xfrm>
          <a:prstGeom prst="rect">
            <a:avLst/>
          </a:prstGeom>
        </p:spPr>
      </p:pic>
    </p:spTree>
    <p:extLst>
      <p:ext uri="{BB962C8B-B14F-4D97-AF65-F5344CB8AC3E}">
        <p14:creationId xmlns:p14="http://schemas.microsoft.com/office/powerpoint/2010/main" val="96902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51DB-C8F4-7014-3BA7-799749B5B26B}"/>
              </a:ext>
            </a:extLst>
          </p:cNvPr>
          <p:cNvSpPr>
            <a:spLocks noGrp="1"/>
          </p:cNvSpPr>
          <p:nvPr>
            <p:ph type="title"/>
          </p:nvPr>
        </p:nvSpPr>
        <p:spPr>
          <a:xfrm>
            <a:off x="1234440" y="3101499"/>
            <a:ext cx="6675120" cy="655002"/>
          </a:xfrm>
        </p:spPr>
        <p:txBody>
          <a:bodyPr/>
          <a:lstStyle/>
          <a:p>
            <a:r>
              <a:rPr lang="en-US" dirty="0"/>
              <a:t>Identifying &amp; Implementing Protective Measures</a:t>
            </a:r>
          </a:p>
        </p:txBody>
      </p:sp>
      <p:sp>
        <p:nvSpPr>
          <p:cNvPr id="4" name="Slide Number Placeholder 3">
            <a:extLst>
              <a:ext uri="{FF2B5EF4-FFF2-40B4-BE49-F238E27FC236}">
                <a16:creationId xmlns:a16="http://schemas.microsoft.com/office/drawing/2014/main" id="{45934048-F1D0-1813-337B-6E0D470CB517}"/>
              </a:ext>
            </a:extLst>
          </p:cNvPr>
          <p:cNvSpPr>
            <a:spLocks noGrp="1"/>
          </p:cNvSpPr>
          <p:nvPr>
            <p:ph type="sldNum" sz="quarter" idx="10"/>
          </p:nvPr>
        </p:nvSpPr>
        <p:spPr/>
        <p:txBody>
          <a:bodyPr/>
          <a:lstStyle/>
          <a:p>
            <a:r>
              <a:rPr lang="en-US"/>
              <a:t> </a:t>
            </a:r>
            <a:fld id="{CD7DC58D-1063-4C9A-BBFF-8AC852F70F80}" type="slidenum">
              <a:rPr lang="en-US" smtClean="0"/>
              <a:pPr/>
              <a:t>8</a:t>
            </a:fld>
            <a:endParaRPr lang="en-US" dirty="0"/>
          </a:p>
        </p:txBody>
      </p:sp>
    </p:spTree>
    <p:extLst>
      <p:ext uri="{BB962C8B-B14F-4D97-AF65-F5344CB8AC3E}">
        <p14:creationId xmlns:p14="http://schemas.microsoft.com/office/powerpoint/2010/main" val="192861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F43A-1656-B9B8-C0F5-A70B11382F26}"/>
              </a:ext>
            </a:extLst>
          </p:cNvPr>
          <p:cNvSpPr>
            <a:spLocks noGrp="1"/>
          </p:cNvSpPr>
          <p:nvPr>
            <p:ph type="title"/>
          </p:nvPr>
        </p:nvSpPr>
        <p:spPr/>
        <p:txBody>
          <a:bodyPr/>
          <a:lstStyle/>
          <a:p>
            <a:r>
              <a:rPr lang="en-US" dirty="0"/>
              <a:t>Representative Threats to Civil Space Missions</a:t>
            </a:r>
          </a:p>
        </p:txBody>
      </p:sp>
      <p:sp>
        <p:nvSpPr>
          <p:cNvPr id="4" name="Slide Number Placeholder 3">
            <a:extLst>
              <a:ext uri="{FF2B5EF4-FFF2-40B4-BE49-F238E27FC236}">
                <a16:creationId xmlns:a16="http://schemas.microsoft.com/office/drawing/2014/main" id="{B6F2AB51-532B-DB1A-4793-7959773F05C2}"/>
              </a:ext>
            </a:extLst>
          </p:cNvPr>
          <p:cNvSpPr>
            <a:spLocks noGrp="1"/>
          </p:cNvSpPr>
          <p:nvPr>
            <p:ph type="sldNum" sz="quarter" idx="10"/>
          </p:nvPr>
        </p:nvSpPr>
        <p:spPr/>
        <p:txBody>
          <a:bodyPr/>
          <a:lstStyle/>
          <a:p>
            <a:r>
              <a:rPr lang="en-US"/>
              <a:t> </a:t>
            </a:r>
            <a:fld id="{CD7DC58D-1063-4C9A-BBFF-8AC852F70F80}" type="slidenum">
              <a:rPr lang="en-US" smtClean="0"/>
              <a:pPr/>
              <a:t>9</a:t>
            </a:fld>
            <a:endParaRPr lang="en-US" dirty="0"/>
          </a:p>
        </p:txBody>
      </p:sp>
      <p:sp>
        <p:nvSpPr>
          <p:cNvPr id="5" name="Content Placeholder 2">
            <a:extLst>
              <a:ext uri="{FF2B5EF4-FFF2-40B4-BE49-F238E27FC236}">
                <a16:creationId xmlns:a16="http://schemas.microsoft.com/office/drawing/2014/main" id="{26C28CEB-E0B0-E5C2-5F20-DDF5925C9417}"/>
              </a:ext>
            </a:extLst>
          </p:cNvPr>
          <p:cNvSpPr>
            <a:spLocks noGrp="1"/>
          </p:cNvSpPr>
          <p:nvPr>
            <p:ph idx="1"/>
          </p:nvPr>
        </p:nvSpPr>
        <p:spPr>
          <a:xfrm>
            <a:off x="411163" y="1216025"/>
            <a:ext cx="8321675" cy="5121275"/>
          </a:xfrm>
        </p:spPr>
        <p:txBody>
          <a:bodyPr>
            <a:normAutofit fontScale="70000" lnSpcReduction="20000"/>
          </a:bodyPr>
          <a:lstStyle/>
          <a:p>
            <a:pPr>
              <a:lnSpc>
                <a:spcPct val="120000"/>
              </a:lnSpc>
            </a:pPr>
            <a:r>
              <a:rPr lang="en-US" dirty="0"/>
              <a:t>A representative set of threat actions below reflects emerging counterspace threats to a wide range of civil space missions:</a:t>
            </a:r>
          </a:p>
          <a:p>
            <a:pPr lvl="1">
              <a:lnSpc>
                <a:spcPct val="120000"/>
              </a:lnSpc>
            </a:pPr>
            <a:r>
              <a:rPr lang="en-US" b="1" dirty="0">
                <a:solidFill>
                  <a:srgbClr val="65CBFA"/>
                </a:solidFill>
              </a:rPr>
              <a:t>Command link jamming </a:t>
            </a:r>
            <a:r>
              <a:rPr lang="en-US" dirty="0"/>
              <a:t>– sufficient RF energy directed at the spacecraft in its command link frequency may preclude the ability to receive commands during the period of RF emissions.</a:t>
            </a:r>
            <a:br>
              <a:rPr lang="en-US" dirty="0"/>
            </a:br>
            <a:endParaRPr lang="en-US" dirty="0"/>
          </a:p>
          <a:p>
            <a:pPr lvl="1">
              <a:lnSpc>
                <a:spcPct val="120000"/>
              </a:lnSpc>
            </a:pPr>
            <a:r>
              <a:rPr lang="en-US" b="1" dirty="0">
                <a:solidFill>
                  <a:srgbClr val="65CBFA"/>
                </a:solidFill>
              </a:rPr>
              <a:t>Command link intrusion </a:t>
            </a:r>
            <a:r>
              <a:rPr lang="en-US" dirty="0"/>
              <a:t>– valid commands with proper encryption or authentication injected within the command path may lead to a temporary or permanent loss of control.</a:t>
            </a:r>
            <a:br>
              <a:rPr lang="en-US" dirty="0"/>
            </a:br>
            <a:endParaRPr lang="en-US" dirty="0"/>
          </a:p>
          <a:p>
            <a:pPr lvl="1">
              <a:lnSpc>
                <a:spcPct val="120000"/>
              </a:lnSpc>
            </a:pPr>
            <a:r>
              <a:rPr lang="en-US" b="1" dirty="0">
                <a:solidFill>
                  <a:srgbClr val="65CBFA"/>
                </a:solidFill>
              </a:rPr>
              <a:t>GPS jamming </a:t>
            </a:r>
            <a:r>
              <a:rPr lang="en-US" dirty="0"/>
              <a:t>– sufficient RF energy directed at the spacecraft at GPS signal frequencies may preclude the spacecraft GPS receiver from receiving GPS signals during the period of RF emissions.</a:t>
            </a:r>
            <a:br>
              <a:rPr lang="en-US" dirty="0"/>
            </a:br>
            <a:endParaRPr lang="en-US" dirty="0"/>
          </a:p>
          <a:p>
            <a:pPr lvl="1">
              <a:lnSpc>
                <a:spcPct val="120000"/>
              </a:lnSpc>
            </a:pPr>
            <a:r>
              <a:rPr lang="en-US" b="1" dirty="0">
                <a:solidFill>
                  <a:srgbClr val="65CBFA"/>
                </a:solidFill>
              </a:rPr>
              <a:t>GPS spoofing </a:t>
            </a:r>
            <a:r>
              <a:rPr lang="en-US" dirty="0"/>
              <a:t>– RF energy directed at the spacecraft at GPS signal frequencies with selected phasing may alter the navigation and timing solution of the spacecraft during the period of RF emissions.</a:t>
            </a:r>
            <a:br>
              <a:rPr lang="en-US" dirty="0"/>
            </a:br>
            <a:endParaRPr lang="en-US" dirty="0"/>
          </a:p>
          <a:p>
            <a:pPr lvl="1">
              <a:lnSpc>
                <a:spcPct val="120000"/>
              </a:lnSpc>
            </a:pPr>
            <a:r>
              <a:rPr lang="en-US" b="1" dirty="0">
                <a:solidFill>
                  <a:srgbClr val="65CBFA"/>
                </a:solidFill>
              </a:rPr>
              <a:t>Cyber exploitation of critical project information (CPI) </a:t>
            </a:r>
            <a:r>
              <a:rPr lang="en-US" dirty="0"/>
              <a:t>– adversary acquisition and use of CPI may enable the adversary to overcome system protections and induce harm to the system or to manipulate science data.</a:t>
            </a:r>
          </a:p>
        </p:txBody>
      </p:sp>
    </p:spTree>
    <p:extLst>
      <p:ext uri="{BB962C8B-B14F-4D97-AF65-F5344CB8AC3E}">
        <p14:creationId xmlns:p14="http://schemas.microsoft.com/office/powerpoint/2010/main" val="2156178973"/>
      </p:ext>
    </p:extLst>
  </p:cSld>
  <p:clrMapOvr>
    <a:masterClrMapping/>
  </p:clrMapOvr>
</p:sld>
</file>

<file path=ppt/theme/theme1.xml><?xml version="1.0" encoding="utf-8"?>
<a:theme xmlns:a="http://schemas.openxmlformats.org/drawingml/2006/main" name="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vionics and Software Schedule DRD 2d_1209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IPAO Theme">
  <a:themeElements>
    <a:clrScheme name="NASA IPAO">
      <a:dk1>
        <a:srgbClr val="000000"/>
      </a:dk1>
      <a:lt1>
        <a:srgbClr val="FFFFFF"/>
      </a:lt1>
      <a:dk2>
        <a:srgbClr val="000000"/>
      </a:dk2>
      <a:lt2>
        <a:srgbClr val="CCCCCC"/>
      </a:lt2>
      <a:accent1>
        <a:srgbClr val="666666"/>
      </a:accent1>
      <a:accent2>
        <a:srgbClr val="DC282F"/>
      </a:accent2>
      <a:accent3>
        <a:srgbClr val="006599"/>
      </a:accent3>
      <a:accent4>
        <a:srgbClr val="FFC000"/>
      </a:accent4>
      <a:accent5>
        <a:srgbClr val="082FF2"/>
      </a:accent5>
      <a:accent6>
        <a:srgbClr val="44B693"/>
      </a:accent6>
      <a:hlink>
        <a:srgbClr val="0523B5"/>
      </a:hlink>
      <a:folHlink>
        <a:srgbClr val="9F2F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Quicklook for BPR Feb 2011 - fin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37224</TotalTime>
  <Words>1545</Words>
  <Application>Microsoft Office PowerPoint</Application>
  <PresentationFormat>On-screen Show (4:3)</PresentationFormat>
  <Paragraphs>211</Paragraphs>
  <Slides>19</Slides>
  <Notes>0</Notes>
  <HiddenSlides>0</HiddenSlides>
  <MMClips>1</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19</vt:i4>
      </vt:variant>
    </vt:vector>
  </HeadingPairs>
  <TitlesOfParts>
    <vt:vector size="29" baseType="lpstr">
      <vt:lpstr>Arial</vt:lpstr>
      <vt:lpstr>Calibri</vt:lpstr>
      <vt:lpstr>IPAO Theme</vt:lpstr>
      <vt:lpstr>1_IPAO Theme</vt:lpstr>
      <vt:lpstr>2_IPAO Theme</vt:lpstr>
      <vt:lpstr>1_Avionics and Software Schedule DRD 2d_120915</vt:lpstr>
      <vt:lpstr>3_IPAO Theme</vt:lpstr>
      <vt:lpstr>4_IPAO Theme</vt:lpstr>
      <vt:lpstr>6_IPAO Theme</vt:lpstr>
      <vt:lpstr>GAO Quicklook for BPR Feb 2011 - final</vt:lpstr>
      <vt:lpstr>NASA Enterprise Protection  Safeguarding US Space Systems from Harm to Avoid Disruption of Critical Space Capabilities   7 Dec 2023           David Adams Principal Advisor, Enterprise Protection Office of the Administrator</vt:lpstr>
      <vt:lpstr>Agenda</vt:lpstr>
      <vt:lpstr>Protecting Civil Space Systems</vt:lpstr>
      <vt:lpstr>Genesis of NASA Radio Frequency Interference (RFI) Reporting</vt:lpstr>
      <vt:lpstr>Summary of NASA RFI Events</vt:lpstr>
      <vt:lpstr>PowerPoint Presentation</vt:lpstr>
      <vt:lpstr>End of Mission (EOM) Experiments</vt:lpstr>
      <vt:lpstr>Identifying &amp; Implementing Protective Measures</vt:lpstr>
      <vt:lpstr>Representative Threats to Civil Space Missions</vt:lpstr>
      <vt:lpstr>NASA Technical Standard   NASA-STD-1006A</vt:lpstr>
      <vt:lpstr>Mission Vulnerabilities</vt:lpstr>
      <vt:lpstr>Rationale Behind the BPG</vt:lpstr>
      <vt:lpstr>List of BPG Principles (1 of 2)</vt:lpstr>
      <vt:lpstr>List of BPG Principles (2 of 2)</vt:lpstr>
      <vt:lpstr>Integrating Threat Mitigation into Mission Design &amp; Operations</vt:lpstr>
      <vt:lpstr>NASA Space Protection Approach</vt:lpstr>
      <vt:lpstr>Systems Security Engineering</vt:lpstr>
      <vt:lpstr>Summary</vt:lpstr>
      <vt:lpstr>Questions?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Raynor L. (HQ-AA000)</dc:creator>
  <cp:lastModifiedBy>Adams, David E. (HQ-AA000)</cp:lastModifiedBy>
  <cp:revision>697</cp:revision>
  <cp:lastPrinted>2019-05-07T18:03:55Z</cp:lastPrinted>
  <dcterms:created xsi:type="dcterms:W3CDTF">2018-02-09T17:27:37Z</dcterms:created>
  <dcterms:modified xsi:type="dcterms:W3CDTF">2023-11-30T15:40:47Z</dcterms:modified>
</cp:coreProperties>
</file>