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notesMasterIdLst>
    <p:notesMasterId r:id="rId12"/>
  </p:notesMasterIdLst>
  <p:handoutMasterIdLst>
    <p:handoutMasterId r:id="rId13"/>
  </p:handoutMasterIdLst>
  <p:sldIdLst>
    <p:sldId id="1288" r:id="rId2"/>
    <p:sldId id="1291" r:id="rId3"/>
    <p:sldId id="1289" r:id="rId4"/>
    <p:sldId id="1290" r:id="rId5"/>
    <p:sldId id="1292" r:id="rId6"/>
    <p:sldId id="1293" r:id="rId7"/>
    <p:sldId id="1294" r:id="rId8"/>
    <p:sldId id="1295" r:id="rId9"/>
    <p:sldId id="1296" r:id="rId10"/>
    <p:sldId id="1286" r:id="rId11"/>
  </p:sldIdLst>
  <p:sldSz cx="12192000" cy="6858000"/>
  <p:notesSz cx="7010400" cy="9296400"/>
  <p:defaultTextStyle>
    <a:defPPr>
      <a:defRPr lang="en-US"/>
    </a:defPPr>
    <a:lvl1pPr algn="l" defTabSz="121705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607469" indent="2117" algn="l" defTabSz="121705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1217054" indent="2117" algn="l" defTabSz="121705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826638" indent="2117" algn="l" defTabSz="121705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2436223" indent="2117" algn="l" defTabSz="121705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783" userDrawn="1">
          <p15:clr>
            <a:srgbClr val="A4A3A4"/>
          </p15:clr>
        </p15:guide>
        <p15:guide id="4" orient="horz" pos="23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E3F8A"/>
    <a:srgbClr val="18286E"/>
    <a:srgbClr val="204B66"/>
    <a:srgbClr val="202766"/>
    <a:srgbClr val="254061"/>
    <a:srgbClr val="4F4B4C"/>
    <a:srgbClr val="B2B2B2"/>
    <a:srgbClr val="D7D7D7"/>
    <a:srgbClr val="DC61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5" autoAdjust="0"/>
    <p:restoredTop sz="96190" autoAdjust="0"/>
  </p:normalViewPr>
  <p:slideViewPr>
    <p:cSldViewPr snapToGrid="0">
      <p:cViewPr varScale="1">
        <p:scale>
          <a:sx n="82" d="100"/>
          <a:sy n="82" d="100"/>
        </p:scale>
        <p:origin x="706" y="48"/>
      </p:cViewPr>
      <p:guideLst>
        <p:guide orient="horz" pos="2160"/>
        <p:guide pos="3840"/>
        <p:guide orient="horz" pos="2783"/>
        <p:guide orient="horz" pos="23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1" d="100"/>
        <a:sy n="121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52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defTabSz="913974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C7921DD-AAE5-4092-8349-EACC69FDEFDB}" type="datetimeFigureOut">
              <a:rPr lang="en-US" altLang="en-US">
                <a:latin typeface="Arial" panose="020B0604020202020204" pitchFamily="34" charset="0"/>
              </a:rPr>
              <a:pPr/>
              <a:t>1/4/2024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defTabSz="913974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29E17E4-00F5-479B-BD26-147F041D5C11}" type="slidenum">
              <a:rPr lang="en-US" altLang="en-US">
                <a:latin typeface="Arial" panose="020B0604020202020204" pitchFamily="34" charset="0"/>
              </a:rPr>
              <a:pPr/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419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defTabSz="913974" fontAlgn="auto">
              <a:spcBef>
                <a:spcPts val="0"/>
              </a:spcBef>
              <a:spcAft>
                <a:spcPts val="0"/>
              </a:spcAft>
              <a:defRPr sz="1200" b="0" i="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EA0C338-0A8D-42BD-B66C-CF13AD5FC728}" type="datetimeFigureOut">
              <a:rPr lang="en-US" altLang="en-US" smtClean="0"/>
              <a:pPr/>
              <a:t>1/4/2024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defTabSz="913974" fontAlgn="auto">
              <a:spcBef>
                <a:spcPts val="0"/>
              </a:spcBef>
              <a:spcAft>
                <a:spcPts val="0"/>
              </a:spcAft>
              <a:defRPr sz="1200" b="0" i="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EA0D56B-D0D4-43EF-9403-963A0EE0895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96953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607469" rtl="0" fontAlgn="base">
      <a:spcBef>
        <a:spcPct val="30000"/>
      </a:spcBef>
      <a:spcAft>
        <a:spcPct val="0"/>
      </a:spcAft>
      <a:defRPr sz="1600" b="0" i="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607469" algn="l" defTabSz="607469" rtl="0" fontAlgn="base">
      <a:spcBef>
        <a:spcPct val="30000"/>
      </a:spcBef>
      <a:spcAft>
        <a:spcPct val="0"/>
      </a:spcAft>
      <a:defRPr sz="1600" b="0" i="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1217054" algn="l" defTabSz="607469" rtl="0" fontAlgn="base">
      <a:spcBef>
        <a:spcPct val="30000"/>
      </a:spcBef>
      <a:spcAft>
        <a:spcPct val="0"/>
      </a:spcAft>
      <a:defRPr sz="1600" b="0" i="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826638" algn="l" defTabSz="607469" rtl="0" fontAlgn="base">
      <a:spcBef>
        <a:spcPct val="30000"/>
      </a:spcBef>
      <a:spcAft>
        <a:spcPct val="0"/>
      </a:spcAft>
      <a:defRPr sz="1600" b="0" i="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2436223" algn="l" defTabSz="607469" rtl="0" fontAlgn="base">
      <a:spcBef>
        <a:spcPct val="30000"/>
      </a:spcBef>
      <a:spcAft>
        <a:spcPct val="0"/>
      </a:spcAft>
      <a:defRPr sz="1600" b="0" i="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3046832" algn="l" defTabSz="6093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201" algn="l" defTabSz="6093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5563" algn="l" defTabSz="6093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4933" algn="l" defTabSz="6093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0D56B-D0D4-43EF-9403-963A0EE0895A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118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6953A5-29E5-BC44-8932-1EFF91B36C2F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32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S Title Master Apr 20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32584B-5BCF-6E08-4FA3-7E144655E8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206CE9-5563-B226-FEFF-737D08313D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5580" y="69826"/>
            <a:ext cx="1125347" cy="10488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B9FC37-1028-58AC-621C-20B0869B12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134" y="225425"/>
            <a:ext cx="883968" cy="748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289724-5FEE-80A8-14B4-3F3803EDA14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180" y="1474648"/>
            <a:ext cx="2652956" cy="1916024"/>
          </a:xfrm>
          <a:prstGeom prst="rect">
            <a:avLst/>
          </a:prstGeom>
        </p:spPr>
      </p:pic>
      <p:sp>
        <p:nvSpPr>
          <p:cNvPr id="4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148976" y="3751647"/>
            <a:ext cx="5836891" cy="494779"/>
          </a:xfrm>
          <a:prstGeom prst="rect">
            <a:avLst/>
          </a:prstGeom>
        </p:spPr>
        <p:txBody>
          <a:bodyPr vert="horz" anchor="ctr"/>
          <a:lstStyle>
            <a:lvl1pPr marL="0" indent="0" algn="r">
              <a:lnSpc>
                <a:spcPct val="100000"/>
              </a:lnSpc>
              <a:buNone/>
              <a:defRPr sz="2933" b="0" i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0679" indent="0">
              <a:buNone/>
              <a:defRPr/>
            </a:lvl2pPr>
            <a:lvl3pPr marL="755360" indent="0">
              <a:buNone/>
              <a:defRPr/>
            </a:lvl3pPr>
            <a:lvl4pPr marL="985991" indent="0">
              <a:buNone/>
              <a:defRPr/>
            </a:lvl4pPr>
            <a:lvl5pPr marL="122931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891330" y="4871143"/>
            <a:ext cx="6084415" cy="1118127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marL="0" indent="0" algn="r">
              <a:buFontTx/>
              <a:buNone/>
              <a:defRPr sz="2400" b="1" i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0838" indent="0" algn="r">
              <a:buNone/>
              <a:defRPr sz="2000" b="0" i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Name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</p:txBody>
      </p:sp>
      <p:sp>
        <p:nvSpPr>
          <p:cNvPr id="19" name="Rectangle 8"/>
          <p:cNvSpPr>
            <a:spLocks noChangeArrowheads="1"/>
          </p:cNvSpPr>
          <p:nvPr userDrawn="1"/>
        </p:nvSpPr>
        <p:spPr bwMode="auto">
          <a:xfrm>
            <a:off x="126229" y="6647083"/>
            <a:ext cx="1087967" cy="20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0929" rIns="121860" bIns="0">
            <a:spAutoFit/>
          </a:bodyPr>
          <a:lstStyle/>
          <a:p>
            <a:pPr algn="ctr"/>
            <a:r>
              <a:rPr lang="en-US" sz="933" dirty="0" err="1">
                <a:solidFill>
                  <a:srgbClr val="F8F8F8"/>
                </a:solidFill>
              </a:rPr>
              <a:t>www.nasa.gov</a:t>
            </a:r>
            <a:r>
              <a:rPr lang="en-US" sz="933" dirty="0">
                <a:solidFill>
                  <a:srgbClr val="F8F8F8"/>
                </a:solidFill>
              </a:rPr>
              <a:t>/</a:t>
            </a:r>
            <a:r>
              <a:rPr lang="en-US" sz="933" dirty="0" err="1">
                <a:solidFill>
                  <a:srgbClr val="F8F8F8"/>
                </a:solidFill>
              </a:rPr>
              <a:t>sls</a:t>
            </a: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77F59CA-CBD6-95B6-1DAD-01D0812F70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59240" y="6701055"/>
            <a:ext cx="502920" cy="15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697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700" smtClean="0">
                <a:solidFill>
                  <a:srgbClr val="D7D7D7"/>
                </a:solidFill>
                <a:latin typeface="+mj-lt"/>
                <a:cs typeface="Arial" charset="0"/>
              </a:defRPr>
            </a:lvl1pPr>
          </a:lstStyle>
          <a:p>
            <a:r>
              <a:rPr lang="en-US" altLang="en-US" dirty="0"/>
              <a:t>SLS-XXXX</a:t>
            </a:r>
            <a:endParaRPr lang="en-US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40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orient="horz" pos="384">
          <p15:clr>
            <a:srgbClr val="FBAE40"/>
          </p15:clr>
        </p15:guide>
        <p15:guide id="4" pos="3840">
          <p15:clr>
            <a:srgbClr val="FBAE40"/>
          </p15:clr>
        </p15:guide>
        <p15:guide id="5" pos="748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SLS Slide Master Apr 202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C94F242-A9FF-8F45-AD8F-B6603923FBF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1788" y="1353588"/>
            <a:ext cx="11004549" cy="5111479"/>
          </a:xfrm>
          <a:prstGeom prst="rect">
            <a:avLst/>
          </a:prstGeom>
        </p:spPr>
        <p:txBody>
          <a:bodyPr/>
          <a:lstStyle>
            <a:lvl1pPr marL="182029" indent="-182029">
              <a:buClr>
                <a:srgbClr val="FFFFFF"/>
              </a:buClr>
              <a:buFont typeface="Arial" panose="020B0604020202020204" pitchFamily="34" charset="0"/>
              <a:buChar char="•"/>
              <a:tabLst/>
              <a:defRPr sz="2400" b="1" i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681550" indent="-230712">
              <a:buClr>
                <a:srgbClr val="FFFFFF"/>
              </a:buClr>
              <a:buFont typeface="LucidaGrande" charset="0"/>
              <a:buChar char="–"/>
              <a:defRPr sz="2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5584" indent="-150224">
              <a:buClr>
                <a:srgbClr val="FFFFFF"/>
              </a:buClr>
              <a:buFont typeface="Arial" panose="020B0604020202020204" pitchFamily="34" charset="0"/>
              <a:buChar char="•"/>
              <a:defRPr sz="18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45089" indent="-158747">
              <a:buClr>
                <a:srgbClr val="FFFFFF"/>
              </a:buClr>
              <a:buFont typeface="Century Gothic" panose="020B0502020202020204" pitchFamily="34" charset="0"/>
              <a:buChar char="–"/>
              <a:tabLst/>
              <a:defRPr sz="16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51997" indent="-150280">
              <a:buClr>
                <a:srgbClr val="FFFFFF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DE49C08-7F96-7F43-AEAF-1C10EDDD1E49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0" y="230293"/>
            <a:ext cx="12192000" cy="88730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633C6E-EF20-1168-4857-9C9109F6AEE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59240" y="6701055"/>
            <a:ext cx="502920" cy="15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697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700" smtClean="0">
                <a:solidFill>
                  <a:srgbClr val="D7D7D7"/>
                </a:solidFill>
                <a:latin typeface="+mj-lt"/>
                <a:cs typeface="Arial" charset="0"/>
              </a:defRPr>
            </a:lvl1pPr>
          </a:lstStyle>
          <a:p>
            <a:r>
              <a:rPr lang="en-US" altLang="en-US" dirty="0"/>
              <a:t>SLS-XXXX</a:t>
            </a:r>
            <a:endParaRPr lang="en-US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29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Blank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CD9E96D-1E9D-4547-BBDF-19F45673D07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0" y="230293"/>
            <a:ext cx="12192000" cy="88730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4CB2C32-D927-82CA-5324-DCC4F51851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59240" y="6701055"/>
            <a:ext cx="502920" cy="15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697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700" smtClean="0">
                <a:solidFill>
                  <a:srgbClr val="D7D7D7"/>
                </a:solidFill>
                <a:latin typeface="+mj-lt"/>
                <a:cs typeface="Arial" charset="0"/>
              </a:defRPr>
            </a:lvl1pPr>
          </a:lstStyle>
          <a:p>
            <a:r>
              <a:rPr lang="en-US" altLang="en-US" dirty="0"/>
              <a:t>SLS-XXXX</a:t>
            </a:r>
            <a:endParaRPr lang="en-US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81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LS Black Background Apr 202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A4031634-302A-3705-CEA8-868409321FE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59240" y="6701055"/>
            <a:ext cx="502920" cy="15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697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700" smtClean="0">
                <a:solidFill>
                  <a:srgbClr val="D7D7D7"/>
                </a:solidFill>
                <a:latin typeface="+mj-lt"/>
                <a:cs typeface="Arial" charset="0"/>
              </a:defRPr>
            </a:lvl1pPr>
          </a:lstStyle>
          <a:p>
            <a:r>
              <a:rPr lang="en-US" altLang="en-US" dirty="0"/>
              <a:t>SLS-XXXX</a:t>
            </a:r>
            <a:endParaRPr lang="en-US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10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30293"/>
            <a:ext cx="12192000" cy="88730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59240" y="6701055"/>
            <a:ext cx="502920" cy="15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697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700" smtClean="0">
                <a:solidFill>
                  <a:srgbClr val="D7D7D7"/>
                </a:solidFill>
                <a:latin typeface="+mj-lt"/>
                <a:cs typeface="Arial" charset="0"/>
              </a:defRPr>
            </a:lvl1pPr>
          </a:lstStyle>
          <a:p>
            <a:r>
              <a:rPr lang="en-US" altLang="en-US" dirty="0"/>
              <a:t>SLS-XXXX</a:t>
            </a:r>
            <a:endParaRPr lang="en-US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5121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0" r:id="rId2"/>
    <p:sldLayoutId id="2147483841" r:id="rId3"/>
    <p:sldLayoutId id="2147483843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231775" indent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tabLst/>
        <a:defRPr sz="3600" b="0" i="0">
          <a:solidFill>
            <a:srgbClr val="FFFFFF"/>
          </a:solidFill>
          <a:effectLst/>
          <a:latin typeface="Arial" panose="020B0604020202020204" pitchFamily="34" charset="0"/>
          <a:ea typeface="ＭＳ Ｐゴシック" pitchFamily="-108" charset="-128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67" b="1">
          <a:solidFill>
            <a:srgbClr val="EAEAEA"/>
          </a:solidFill>
          <a:latin typeface="Arial Narrow" charset="0"/>
          <a:ea typeface="ＭＳ Ｐゴシック" pitchFamily="-108" charset="-128"/>
          <a:cs typeface="ＭＳ Ｐゴシック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67" b="1">
          <a:solidFill>
            <a:srgbClr val="EAEAEA"/>
          </a:solidFill>
          <a:latin typeface="Arial Narrow" charset="0"/>
          <a:ea typeface="ＭＳ Ｐゴシック" pitchFamily="-108" charset="-128"/>
          <a:cs typeface="ＭＳ Ｐゴシック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67" b="1">
          <a:solidFill>
            <a:srgbClr val="EAEAEA"/>
          </a:solidFill>
          <a:latin typeface="Arial Narrow" charset="0"/>
          <a:ea typeface="ＭＳ Ｐゴシック" pitchFamily="-108" charset="-128"/>
          <a:cs typeface="ＭＳ Ｐゴシック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67" b="1">
          <a:solidFill>
            <a:srgbClr val="EAEAEA"/>
          </a:solidFill>
          <a:latin typeface="Arial Narrow" charset="0"/>
          <a:ea typeface="ＭＳ Ｐゴシック" pitchFamily="-108" charset="-128"/>
          <a:cs typeface="ＭＳ Ｐゴシック" pitchFamily="-108" charset="-128"/>
        </a:defRPr>
      </a:lvl5pPr>
      <a:lvl6pPr marL="546845" algn="l" defTabSz="1219008" rtl="0" eaLnBrk="1" fontAlgn="base" hangingPunct="1">
        <a:spcBef>
          <a:spcPct val="0"/>
        </a:spcBef>
        <a:spcAft>
          <a:spcPct val="0"/>
        </a:spcAft>
        <a:defRPr sz="4267">
          <a:solidFill>
            <a:srgbClr val="939BA8"/>
          </a:solidFill>
          <a:latin typeface="Arial" pitchFamily="-108" charset="0"/>
        </a:defRPr>
      </a:lvl6pPr>
      <a:lvl7pPr marL="1093691" algn="l" defTabSz="1219008" rtl="0" eaLnBrk="1" fontAlgn="base" hangingPunct="1">
        <a:spcBef>
          <a:spcPct val="0"/>
        </a:spcBef>
        <a:spcAft>
          <a:spcPct val="0"/>
        </a:spcAft>
        <a:defRPr sz="4267">
          <a:solidFill>
            <a:srgbClr val="939BA8"/>
          </a:solidFill>
          <a:latin typeface="Arial" pitchFamily="-108" charset="0"/>
        </a:defRPr>
      </a:lvl7pPr>
      <a:lvl8pPr marL="1640536" algn="l" defTabSz="1219008" rtl="0" eaLnBrk="1" fontAlgn="base" hangingPunct="1">
        <a:spcBef>
          <a:spcPct val="0"/>
        </a:spcBef>
        <a:spcAft>
          <a:spcPct val="0"/>
        </a:spcAft>
        <a:defRPr sz="4267">
          <a:solidFill>
            <a:srgbClr val="939BA8"/>
          </a:solidFill>
          <a:latin typeface="Arial" pitchFamily="-108" charset="0"/>
        </a:defRPr>
      </a:lvl8pPr>
      <a:lvl9pPr marL="2187381" algn="l" defTabSz="1219008" rtl="0" eaLnBrk="1" fontAlgn="base" hangingPunct="1">
        <a:spcBef>
          <a:spcPct val="0"/>
        </a:spcBef>
        <a:spcAft>
          <a:spcPct val="0"/>
        </a:spcAft>
        <a:defRPr sz="4267">
          <a:solidFill>
            <a:srgbClr val="939BA8"/>
          </a:solidFill>
          <a:latin typeface="Arial" pitchFamily="-108" charset="0"/>
        </a:defRPr>
      </a:lvl9pPr>
    </p:titleStyle>
    <p:bodyStyle>
      <a:lvl1pPr marL="450678" indent="-450678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Tx/>
        <a:buSzPct val="100000"/>
        <a:buFont typeface="Wingdings" charset="2"/>
        <a:buChar char="u"/>
        <a:tabLst/>
        <a:defRPr sz="2667" b="1">
          <a:solidFill>
            <a:schemeClr val="bg2"/>
          </a:solidFill>
          <a:latin typeface="+mn-lt"/>
          <a:ea typeface="ＭＳ Ｐゴシック" pitchFamily="-108" charset="-128"/>
          <a:cs typeface="ＭＳ Ｐゴシック" charset="-128"/>
        </a:defRPr>
      </a:lvl1pPr>
      <a:lvl2pPr marL="607253" indent="-156573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Tx/>
        <a:buFont typeface="Arial" charset="0"/>
        <a:buChar char="•"/>
        <a:defRPr b="0">
          <a:solidFill>
            <a:schemeClr val="bg2"/>
          </a:solidFill>
          <a:latin typeface="+mn-lt"/>
          <a:ea typeface="ＭＳ Ｐゴシック" charset="0"/>
          <a:cs typeface="Arial Narrow"/>
        </a:defRPr>
      </a:lvl2pPr>
      <a:lvl3pPr marL="905584" indent="-150224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Tx/>
        <a:buSzPct val="90000"/>
        <a:buFont typeface="Lucida Grande"/>
        <a:buChar char="‒"/>
        <a:tabLst/>
        <a:defRPr sz="2133">
          <a:solidFill>
            <a:schemeClr val="bg2"/>
          </a:solidFill>
          <a:latin typeface="+mn-lt"/>
          <a:ea typeface="Arial Narrow" pitchFamily="-112" charset="0"/>
          <a:cs typeface="Arial Narrow"/>
        </a:defRPr>
      </a:lvl3pPr>
      <a:lvl4pPr marL="1136216" indent="-150224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Tx/>
        <a:buFont typeface="Arial" charset="0"/>
        <a:buChar char="•"/>
        <a:defRPr sz="1867">
          <a:solidFill>
            <a:schemeClr val="bg2"/>
          </a:solidFill>
          <a:latin typeface="+mn-lt"/>
          <a:ea typeface="Arial Narrow" pitchFamily="-112" charset="0"/>
          <a:cs typeface="Arial Narrow"/>
        </a:defRPr>
      </a:lvl4pPr>
      <a:lvl5pPr marL="1385888" indent="-156573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Tx/>
        <a:buFont typeface="Lucida Grande"/>
        <a:buChar char="‒"/>
        <a:defRPr sz="1600">
          <a:solidFill>
            <a:schemeClr val="bg2"/>
          </a:solidFill>
          <a:latin typeface="+mn-lt"/>
          <a:ea typeface="Arial Narrow" pitchFamily="-112" charset="0"/>
          <a:cs typeface="Arial Narrow"/>
        </a:defRPr>
      </a:lvl5pPr>
      <a:lvl6pPr marL="3288670" indent="-303800" algn="l" defTabSz="1219008" rtl="0" eaLnBrk="1" fontAlgn="base" hangingPunct="1">
        <a:lnSpc>
          <a:spcPts val="3469"/>
        </a:lnSpc>
        <a:spcBef>
          <a:spcPct val="0"/>
        </a:spcBef>
        <a:spcAft>
          <a:spcPts val="793"/>
        </a:spcAft>
        <a:defRPr sz="1733">
          <a:solidFill>
            <a:srgbClr val="666666"/>
          </a:solidFill>
          <a:latin typeface="+mn-lt"/>
          <a:ea typeface="ＭＳ Ｐゴシック" pitchFamily="-108" charset="-128"/>
        </a:defRPr>
      </a:lvl6pPr>
      <a:lvl7pPr marL="3835513" indent="-303800" algn="l" defTabSz="1219008" rtl="0" eaLnBrk="1" fontAlgn="base" hangingPunct="1">
        <a:lnSpc>
          <a:spcPts val="3469"/>
        </a:lnSpc>
        <a:spcBef>
          <a:spcPct val="0"/>
        </a:spcBef>
        <a:spcAft>
          <a:spcPts val="793"/>
        </a:spcAft>
        <a:defRPr sz="1733">
          <a:solidFill>
            <a:srgbClr val="666666"/>
          </a:solidFill>
          <a:latin typeface="+mn-lt"/>
          <a:ea typeface="ＭＳ Ｐゴシック" pitchFamily="-108" charset="-128"/>
        </a:defRPr>
      </a:lvl7pPr>
      <a:lvl8pPr marL="4382361" indent="-303800" algn="l" defTabSz="1219008" rtl="0" eaLnBrk="1" fontAlgn="base" hangingPunct="1">
        <a:lnSpc>
          <a:spcPts val="3469"/>
        </a:lnSpc>
        <a:spcBef>
          <a:spcPct val="0"/>
        </a:spcBef>
        <a:spcAft>
          <a:spcPts val="793"/>
        </a:spcAft>
        <a:defRPr sz="1733">
          <a:solidFill>
            <a:srgbClr val="666666"/>
          </a:solidFill>
          <a:latin typeface="+mn-lt"/>
          <a:ea typeface="ＭＳ Ｐゴシック" pitchFamily="-108" charset="-128"/>
        </a:defRPr>
      </a:lvl8pPr>
      <a:lvl9pPr marL="4929206" indent="-303800" algn="l" defTabSz="1219008" rtl="0" eaLnBrk="1" fontAlgn="base" hangingPunct="1">
        <a:lnSpc>
          <a:spcPts val="3469"/>
        </a:lnSpc>
        <a:spcBef>
          <a:spcPct val="0"/>
        </a:spcBef>
        <a:spcAft>
          <a:spcPts val="793"/>
        </a:spcAft>
        <a:defRPr sz="1733">
          <a:solidFill>
            <a:srgbClr val="666666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54684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6845" algn="l" defTabSz="54684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93691" algn="l" defTabSz="54684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40536" algn="l" defTabSz="54684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87381" algn="l" defTabSz="54684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34226" algn="l" defTabSz="54684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81073" algn="l" defTabSz="54684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27918" algn="l" defTabSz="54684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74763" algn="l" defTabSz="54684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0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AC867ED-E5FA-7027-2912-92B4B202BFEF}"/>
              </a:ext>
            </a:extLst>
          </p:cNvPr>
          <p:cNvSpPr txBox="1">
            <a:spLocks/>
          </p:cNvSpPr>
          <p:nvPr/>
        </p:nvSpPr>
        <p:spPr>
          <a:xfrm>
            <a:off x="4737371" y="3458185"/>
            <a:ext cx="7278010" cy="1349566"/>
          </a:xfrm>
          <a:prstGeom prst="rect">
            <a:avLst/>
          </a:prstGeom>
          <a:effectLst/>
        </p:spPr>
        <p:txBody>
          <a:bodyPr vert="horz" anchor="ctr"/>
          <a:lstStyle>
            <a:lvl1pPr marL="0" indent="0" algn="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Wingdings" charset="2"/>
              <a:buNone/>
              <a:tabLst/>
              <a:defRPr sz="2933" b="0" i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0679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Arial" charset="0"/>
              <a:buNone/>
              <a:defRPr b="0">
                <a:solidFill>
                  <a:schemeClr val="bg2"/>
                </a:solidFill>
                <a:latin typeface="+mn-lt"/>
                <a:ea typeface="ＭＳ Ｐゴシック" charset="0"/>
                <a:cs typeface="Arial Narrow"/>
              </a:defRPr>
            </a:lvl2pPr>
            <a:lvl3pPr marL="75536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 typeface="Lucida Grande"/>
              <a:buNone/>
              <a:tabLst/>
              <a:defRPr sz="2133">
                <a:solidFill>
                  <a:schemeClr val="bg2"/>
                </a:solidFill>
                <a:latin typeface="+mn-lt"/>
                <a:ea typeface="Arial Narrow" pitchFamily="-112" charset="0"/>
                <a:cs typeface="Arial Narrow"/>
              </a:defRPr>
            </a:lvl3pPr>
            <a:lvl4pPr marL="985991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Arial" charset="0"/>
              <a:buNone/>
              <a:defRPr sz="1867">
                <a:solidFill>
                  <a:schemeClr val="bg2"/>
                </a:solidFill>
                <a:latin typeface="+mn-lt"/>
                <a:ea typeface="Arial Narrow" pitchFamily="-112" charset="0"/>
                <a:cs typeface="Arial Narrow"/>
              </a:defRPr>
            </a:lvl4pPr>
            <a:lvl5pPr marL="1229315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Lucida Grande"/>
              <a:buNone/>
              <a:defRPr sz="1600">
                <a:solidFill>
                  <a:schemeClr val="bg2"/>
                </a:solidFill>
                <a:latin typeface="+mn-lt"/>
                <a:ea typeface="Arial Narrow" pitchFamily="-112" charset="0"/>
                <a:cs typeface="Arial Narrow"/>
              </a:defRPr>
            </a:lvl5pPr>
            <a:lvl6pPr marL="3288670" indent="-303800" algn="l" defTabSz="1219008" rtl="0" eaLnBrk="1" fontAlgn="base" hangingPunct="1">
              <a:lnSpc>
                <a:spcPts val="3469"/>
              </a:lnSpc>
              <a:spcBef>
                <a:spcPct val="0"/>
              </a:spcBef>
              <a:spcAft>
                <a:spcPts val="793"/>
              </a:spcAft>
              <a:defRPr sz="1733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6pPr>
            <a:lvl7pPr marL="3835513" indent="-303800" algn="l" defTabSz="1219008" rtl="0" eaLnBrk="1" fontAlgn="base" hangingPunct="1">
              <a:lnSpc>
                <a:spcPts val="3469"/>
              </a:lnSpc>
              <a:spcBef>
                <a:spcPct val="0"/>
              </a:spcBef>
              <a:spcAft>
                <a:spcPts val="793"/>
              </a:spcAft>
              <a:defRPr sz="1733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7pPr>
            <a:lvl8pPr marL="4382361" indent="-303800" algn="l" defTabSz="1219008" rtl="0" eaLnBrk="1" fontAlgn="base" hangingPunct="1">
              <a:lnSpc>
                <a:spcPts val="3469"/>
              </a:lnSpc>
              <a:spcBef>
                <a:spcPct val="0"/>
              </a:spcBef>
              <a:spcAft>
                <a:spcPts val="793"/>
              </a:spcAft>
              <a:defRPr sz="1733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8pPr>
            <a:lvl9pPr marL="4929206" indent="-303800" algn="l" defTabSz="1219008" rtl="0" eaLnBrk="1" fontAlgn="base" hangingPunct="1">
              <a:lnSpc>
                <a:spcPts val="3469"/>
              </a:lnSpc>
              <a:spcBef>
                <a:spcPct val="0"/>
              </a:spcBef>
              <a:spcAft>
                <a:spcPts val="793"/>
              </a:spcAft>
              <a:defRPr sz="1733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defTabSz="914400"/>
            <a:r>
              <a:rPr lang="en-US" sz="3000" b="1" kern="0" dirty="0"/>
              <a:t>Evaluating Liftoff Debris for NASA’s Space Launch System (SLS) Prior to the Artemis I Launch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AABE1E4-E73A-1292-7FD0-3367C442FEBC}"/>
              </a:ext>
            </a:extLst>
          </p:cNvPr>
          <p:cNvSpPr txBox="1">
            <a:spLocks/>
          </p:cNvSpPr>
          <p:nvPr/>
        </p:nvSpPr>
        <p:spPr>
          <a:xfrm>
            <a:off x="2771775" y="4977507"/>
            <a:ext cx="9233484" cy="1723549"/>
          </a:xfrm>
          <a:prstGeom prst="rect">
            <a:avLst/>
          </a:prstGeom>
          <a:effectLst/>
        </p:spPr>
        <p:txBody>
          <a:bodyPr vert="horz" wrap="square" anchor="b">
            <a:spAutoFit/>
          </a:bodyPr>
          <a:lstStyle>
            <a:lvl1pPr marL="0" indent="0" algn="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400" b="1" i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0838" indent="0" algn="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Arial" charset="0"/>
              <a:buNone/>
              <a:defRPr sz="2000" b="0" i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05584" indent="-150224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 typeface="Lucida Grande"/>
              <a:buChar char="‒"/>
              <a:tabLst/>
              <a:defRPr sz="2133">
                <a:solidFill>
                  <a:schemeClr val="bg2"/>
                </a:solidFill>
                <a:latin typeface="+mn-lt"/>
                <a:ea typeface="Arial Narrow" pitchFamily="-112" charset="0"/>
                <a:cs typeface="Arial Narrow"/>
              </a:defRPr>
            </a:lvl3pPr>
            <a:lvl4pPr marL="1136216" indent="-150224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Arial" charset="0"/>
              <a:buChar char="•"/>
              <a:defRPr sz="1867">
                <a:solidFill>
                  <a:schemeClr val="bg2"/>
                </a:solidFill>
                <a:latin typeface="+mn-lt"/>
                <a:ea typeface="Arial Narrow" pitchFamily="-112" charset="0"/>
                <a:cs typeface="Arial Narrow"/>
              </a:defRPr>
            </a:lvl4pPr>
            <a:lvl5pPr marL="1385888" indent="-156573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Lucida Grande"/>
              <a:buChar char="‒"/>
              <a:defRPr sz="1600">
                <a:solidFill>
                  <a:schemeClr val="bg2"/>
                </a:solidFill>
                <a:latin typeface="+mn-lt"/>
                <a:ea typeface="Arial Narrow" pitchFamily="-112" charset="0"/>
                <a:cs typeface="Arial Narrow"/>
              </a:defRPr>
            </a:lvl5pPr>
            <a:lvl6pPr marL="3288670" indent="-303800" algn="l" defTabSz="1219008" rtl="0" eaLnBrk="1" fontAlgn="base" hangingPunct="1">
              <a:lnSpc>
                <a:spcPts val="3469"/>
              </a:lnSpc>
              <a:spcBef>
                <a:spcPct val="0"/>
              </a:spcBef>
              <a:spcAft>
                <a:spcPts val="793"/>
              </a:spcAft>
              <a:defRPr sz="1733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6pPr>
            <a:lvl7pPr marL="3835513" indent="-303800" algn="l" defTabSz="1219008" rtl="0" eaLnBrk="1" fontAlgn="base" hangingPunct="1">
              <a:lnSpc>
                <a:spcPts val="3469"/>
              </a:lnSpc>
              <a:spcBef>
                <a:spcPct val="0"/>
              </a:spcBef>
              <a:spcAft>
                <a:spcPts val="793"/>
              </a:spcAft>
              <a:defRPr sz="1733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7pPr>
            <a:lvl8pPr marL="4382361" indent="-303800" algn="l" defTabSz="1219008" rtl="0" eaLnBrk="1" fontAlgn="base" hangingPunct="1">
              <a:lnSpc>
                <a:spcPts val="3469"/>
              </a:lnSpc>
              <a:spcBef>
                <a:spcPct val="0"/>
              </a:spcBef>
              <a:spcAft>
                <a:spcPts val="793"/>
              </a:spcAft>
              <a:defRPr sz="1733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8pPr>
            <a:lvl9pPr marL="4929206" indent="-303800" algn="l" defTabSz="1219008" rtl="0" eaLnBrk="1" fontAlgn="base" hangingPunct="1">
              <a:lnSpc>
                <a:spcPts val="3469"/>
              </a:lnSpc>
              <a:spcBef>
                <a:spcPct val="0"/>
              </a:spcBef>
              <a:spcAft>
                <a:spcPts val="793"/>
              </a:spcAft>
              <a:defRPr sz="1733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defTabSz="914400"/>
            <a:r>
              <a:rPr lang="en-US" sz="1500" u="sng" kern="0" dirty="0"/>
              <a:t>Michael J. Hays</a:t>
            </a:r>
            <a:r>
              <a:rPr lang="en-US" sz="1500" kern="0" dirty="0"/>
              <a:t>, </a:t>
            </a:r>
            <a:r>
              <a:rPr lang="en-US" sz="1500" b="0" i="1" kern="0" dirty="0"/>
              <a:t>SLS Blast Sub-Discipline Lead  </a:t>
            </a:r>
          </a:p>
          <a:p>
            <a:pPr defTabSz="914400"/>
            <a:r>
              <a:rPr lang="en-US" sz="1500" kern="0" dirty="0"/>
              <a:t>Jennifer R. Robinson /Jacobs Space Exploration Group,</a:t>
            </a:r>
            <a:r>
              <a:rPr lang="en-US" sz="1500" i="1" kern="0" dirty="0"/>
              <a:t> </a:t>
            </a:r>
            <a:r>
              <a:rPr lang="en-US" sz="1500" b="0" i="1" kern="0" dirty="0"/>
              <a:t>SLS Launch Debris Sub-Discipline Lead </a:t>
            </a:r>
          </a:p>
          <a:p>
            <a:pPr defTabSz="914400"/>
            <a:r>
              <a:rPr lang="en-US" sz="1500" kern="0" dirty="0"/>
              <a:t>Andrew J. Herron, </a:t>
            </a:r>
            <a:r>
              <a:rPr lang="en-US" sz="1500" b="0" i="1" kern="0" dirty="0"/>
              <a:t>SLS Induced Environments Discipline Lead </a:t>
            </a:r>
          </a:p>
          <a:p>
            <a:pPr defTabSz="914400"/>
            <a:r>
              <a:rPr lang="en-US" sz="1500" kern="0" dirty="0"/>
              <a:t>Andrew M. Smith, </a:t>
            </a:r>
            <a:r>
              <a:rPr lang="en-US" sz="1500" b="0" i="1" kern="0" dirty="0"/>
              <a:t>SLS Induced Environments Alternate Discipline Lead</a:t>
            </a:r>
          </a:p>
          <a:p>
            <a:pPr defTabSz="914400"/>
            <a:endParaRPr lang="en-US" sz="500" i="1" kern="0" dirty="0"/>
          </a:p>
          <a:p>
            <a:pPr defTabSz="914400"/>
            <a:r>
              <a:rPr lang="en-US" sz="1800" b="0" kern="0" dirty="0"/>
              <a:t>National Aeronautics and Space Administration / George C. Marshall Space Flight Center</a:t>
            </a:r>
          </a:p>
          <a:p>
            <a:pPr defTabSz="914400"/>
            <a:endParaRPr lang="en-US" sz="500" i="1" kern="0" dirty="0"/>
          </a:p>
          <a:p>
            <a:r>
              <a:rPr lang="en-US" sz="1800" b="0" dirty="0"/>
              <a:t>2024 AIAA SciTech Forum and Exposition, January 8-12, 2024</a:t>
            </a:r>
          </a:p>
        </p:txBody>
      </p:sp>
      <p:pic>
        <p:nvPicPr>
          <p:cNvPr id="3" name="Picture 2" descr="Brand Logo">
            <a:extLst>
              <a:ext uri="{FF2B5EF4-FFF2-40B4-BE49-F238E27FC236}">
                <a16:creationId xmlns:a16="http://schemas.microsoft.com/office/drawing/2014/main" id="{46FBFB33-A902-D1F3-40EF-769387DA9E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40" y="6350334"/>
            <a:ext cx="2346463" cy="406157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D03A1-6ED3-B0F4-9EC7-ABDFA8744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9240" y="6701055"/>
            <a:ext cx="502920" cy="156945"/>
          </a:xfrm>
        </p:spPr>
        <p:txBody>
          <a:bodyPr/>
          <a:lstStyle/>
          <a:p>
            <a:r>
              <a:rPr lang="en-US" altLang="en-US" dirty="0"/>
              <a:t>1</a:t>
            </a:r>
            <a:endParaRPr lang="en-US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51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023C6B-6A12-0EEB-C704-4B918D42F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" y="3080"/>
            <a:ext cx="12186525" cy="68549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12ED44B-B788-C323-C4C5-40A12242147A}"/>
              </a:ext>
            </a:extLst>
          </p:cNvPr>
          <p:cNvSpPr txBox="1"/>
          <p:nvPr/>
        </p:nvSpPr>
        <p:spPr>
          <a:xfrm>
            <a:off x="2428788" y="3179047"/>
            <a:ext cx="1936750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nasa.gov</a:t>
            </a: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sz="1167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artemis</a:t>
            </a:r>
            <a:endParaRPr kumimoji="0" lang="en-US" sz="11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21DA72-22BF-8B69-6DE3-C990D78887A5}"/>
              </a:ext>
            </a:extLst>
          </p:cNvPr>
          <p:cNvSpPr txBox="1"/>
          <p:nvPr/>
        </p:nvSpPr>
        <p:spPr>
          <a:xfrm>
            <a:off x="2428788" y="3750042"/>
            <a:ext cx="1936750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en-US" sz="1167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NASAArtemis</a:t>
            </a:r>
            <a:endParaRPr kumimoji="0" lang="en-US" sz="11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01849D-C31D-2772-0E3D-FF7B4F248EFD}"/>
              </a:ext>
            </a:extLst>
          </p:cNvPr>
          <p:cNvSpPr txBox="1"/>
          <p:nvPr/>
        </p:nvSpPr>
        <p:spPr>
          <a:xfrm>
            <a:off x="2428788" y="4321037"/>
            <a:ext cx="1936750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NASA Artemis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4D1591-90B6-524B-060A-5A3CC8D4D3C4}"/>
              </a:ext>
            </a:extLst>
          </p:cNvPr>
          <p:cNvSpPr txBox="1"/>
          <p:nvPr/>
        </p:nvSpPr>
        <p:spPr>
          <a:xfrm>
            <a:off x="2428788" y="4892032"/>
            <a:ext cx="1936750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youtube.com</a:t>
            </a: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sz="1167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nasa</a:t>
            </a:r>
            <a:endParaRPr kumimoji="0" lang="en-US" sz="11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6D2E87-7408-8445-8B71-E2EB58A31B91}"/>
              </a:ext>
            </a:extLst>
          </p:cNvPr>
          <p:cNvSpPr txBox="1"/>
          <p:nvPr/>
        </p:nvSpPr>
        <p:spPr>
          <a:xfrm>
            <a:off x="2428788" y="5463028"/>
            <a:ext cx="1936750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en-US" sz="1167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NASAArtemis</a:t>
            </a:r>
            <a:endParaRPr kumimoji="0" lang="en-US" sz="11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B140F9-2EBF-1296-6ACC-6809F440B9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dirty="0"/>
              <a:t>10</a:t>
            </a:r>
            <a:endParaRPr lang="en-US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52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4E16E1-58A2-C33C-B2A2-66291F5AB3D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86824" y="1353588"/>
            <a:ext cx="8042776" cy="5111479"/>
          </a:xfrm>
        </p:spPr>
        <p:txBody>
          <a:bodyPr/>
          <a:lstStyle/>
          <a:p>
            <a:r>
              <a:rPr lang="en-US" b="0" dirty="0"/>
              <a:t>Artemis I launch debris hazards routinely assessed</a:t>
            </a:r>
          </a:p>
          <a:p>
            <a:pPr lvl="1"/>
            <a:r>
              <a:rPr lang="en-US" sz="2200" dirty="0"/>
              <a:t>Two expected debris concerns identified and cleared</a:t>
            </a:r>
          </a:p>
          <a:p>
            <a:r>
              <a:rPr lang="en-US" b="0" dirty="0"/>
              <a:t>Tools and processes developed to assess Day-of-Launch (DOL) unexpected debris</a:t>
            </a:r>
          </a:p>
          <a:p>
            <a:r>
              <a:rPr lang="en-US" b="0" dirty="0"/>
              <a:t>Debris hazards increased due to tests and environments leading up to launch</a:t>
            </a:r>
          </a:p>
          <a:p>
            <a:pPr lvl="1"/>
            <a:r>
              <a:rPr lang="en-US" sz="2200" dirty="0"/>
              <a:t>Green Run, Wet Dress Rehearsals, Tanking Test, Hurricanes, Launch Attempts</a:t>
            </a:r>
          </a:p>
          <a:p>
            <a:r>
              <a:rPr lang="en-US" b="0" dirty="0"/>
              <a:t>Multiple unexpected debris hazards assessed and accepted by the program before DOL, including thermal materials, processing debris, and potential pad debris from weather events</a:t>
            </a:r>
          </a:p>
          <a:p>
            <a:r>
              <a:rPr lang="en-US" b="0" dirty="0"/>
              <a:t>DOL unexpected debris was minimal, easily resolved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FC7D92-032A-FF12-5EAF-2BF6EA3E0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Artemis I Launch Debris 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821069-CD86-6723-69C3-4ACFCA0F2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4109" y="412598"/>
            <a:ext cx="4047892" cy="607183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87F1C-7F7E-A60C-103E-EC6E8E0A9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dirty="0"/>
              <a:t>2</a:t>
            </a:r>
            <a:endParaRPr lang="en-US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19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DBC356-DADF-0606-F6CC-9661486AB3F4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/>
          <a:srcRect b="1320"/>
          <a:stretch/>
        </p:blipFill>
        <p:spPr>
          <a:xfrm>
            <a:off x="8826860" y="1387249"/>
            <a:ext cx="3335300" cy="511147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E7DC6FB-A450-6E78-1E28-4A650D9DB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Debris Assessments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7B7416-B22D-3324-D5E1-3312FE66DC1A}"/>
              </a:ext>
            </a:extLst>
          </p:cNvPr>
          <p:cNvSpPr/>
          <p:nvPr/>
        </p:nvSpPr>
        <p:spPr bwMode="auto">
          <a:xfrm>
            <a:off x="10415490" y="1380891"/>
            <a:ext cx="245326" cy="6331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5135AF8-564C-8227-97A3-4A7E40D41512}"/>
              </a:ext>
            </a:extLst>
          </p:cNvPr>
          <p:cNvSpPr txBox="1">
            <a:spLocks/>
          </p:cNvSpPr>
          <p:nvPr/>
        </p:nvSpPr>
        <p:spPr>
          <a:xfrm>
            <a:off x="331787" y="1353588"/>
            <a:ext cx="10217266" cy="5111479"/>
          </a:xfrm>
          <a:prstGeom prst="rect">
            <a:avLst/>
          </a:prstGeom>
        </p:spPr>
        <p:txBody>
          <a:bodyPr/>
          <a:lstStyle>
            <a:lvl1pPr marL="182029" indent="-182029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 sz="2400" b="1" i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08" charset="-128"/>
                <a:cs typeface="ＭＳ Ｐゴシック" charset="-128"/>
              </a:defRPr>
            </a:lvl1pPr>
            <a:lvl2pPr marL="681550" indent="-230712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Font typeface="LucidaGrande" charset="0"/>
              <a:buChar char="–"/>
              <a:defRPr sz="2000" b="0" i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905584" indent="-150224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0000"/>
              <a:buFont typeface="Arial" panose="020B0604020202020204" pitchFamily="34" charset="0"/>
              <a:buChar char="•"/>
              <a:tabLst/>
              <a:defRPr sz="1800" b="0" i="0">
                <a:solidFill>
                  <a:srgbClr val="FFFFFF"/>
                </a:solidFill>
                <a:latin typeface="Arial" panose="020B0604020202020204" pitchFamily="34" charset="0"/>
                <a:ea typeface="Arial Narrow" pitchFamily="-112" charset="0"/>
                <a:cs typeface="Arial" panose="020B0604020202020204" pitchFamily="34" charset="0"/>
              </a:defRPr>
            </a:lvl3pPr>
            <a:lvl4pPr marL="1145089" indent="-158747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Font typeface="Century Gothic" panose="020B0502020202020204" pitchFamily="34" charset="0"/>
              <a:buChar char="–"/>
              <a:tabLst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Arial Narrow" pitchFamily="-112" charset="0"/>
                <a:cs typeface="Arial" panose="020B0604020202020204" pitchFamily="34" charset="0"/>
              </a:defRPr>
            </a:lvl4pPr>
            <a:lvl5pPr marL="1451997" indent="-15028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Arial Narrow" pitchFamily="-112" charset="0"/>
                <a:cs typeface="Arial" panose="020B0604020202020204" pitchFamily="34" charset="0"/>
              </a:defRPr>
            </a:lvl5pPr>
            <a:lvl6pPr marL="3288670" indent="-303800" algn="l" defTabSz="1219008" rtl="0" eaLnBrk="1" fontAlgn="base" hangingPunct="1">
              <a:lnSpc>
                <a:spcPts val="3469"/>
              </a:lnSpc>
              <a:spcBef>
                <a:spcPct val="0"/>
              </a:spcBef>
              <a:spcAft>
                <a:spcPts val="793"/>
              </a:spcAft>
              <a:defRPr sz="1733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6pPr>
            <a:lvl7pPr marL="3835513" indent="-303800" algn="l" defTabSz="1219008" rtl="0" eaLnBrk="1" fontAlgn="base" hangingPunct="1">
              <a:lnSpc>
                <a:spcPts val="3469"/>
              </a:lnSpc>
              <a:spcBef>
                <a:spcPct val="0"/>
              </a:spcBef>
              <a:spcAft>
                <a:spcPts val="793"/>
              </a:spcAft>
              <a:defRPr sz="1733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7pPr>
            <a:lvl8pPr marL="4382361" indent="-303800" algn="l" defTabSz="1219008" rtl="0" eaLnBrk="1" fontAlgn="base" hangingPunct="1">
              <a:lnSpc>
                <a:spcPts val="3469"/>
              </a:lnSpc>
              <a:spcBef>
                <a:spcPct val="0"/>
              </a:spcBef>
              <a:spcAft>
                <a:spcPts val="793"/>
              </a:spcAft>
              <a:defRPr sz="1733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8pPr>
            <a:lvl9pPr marL="4929206" indent="-303800" algn="l" defTabSz="1219008" rtl="0" eaLnBrk="1" fontAlgn="base" hangingPunct="1">
              <a:lnSpc>
                <a:spcPts val="3469"/>
              </a:lnSpc>
              <a:spcBef>
                <a:spcPct val="0"/>
              </a:spcBef>
              <a:spcAft>
                <a:spcPts val="793"/>
              </a:spcAft>
              <a:defRPr sz="1733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defTabSz="914400"/>
            <a:r>
              <a:rPr lang="en-US" b="0" kern="0" dirty="0"/>
              <a:t>SLS vehicle materials are less vulnerable to debris impacts than Shuttle materials; however,</a:t>
            </a:r>
          </a:p>
          <a:p>
            <a:pPr lvl="1" defTabSz="914400"/>
            <a:r>
              <a:rPr lang="en-US" sz="2200" kern="0" dirty="0"/>
              <a:t>Longer vehicle results in higher impact energies on aft components</a:t>
            </a:r>
          </a:p>
          <a:p>
            <a:pPr lvl="1" defTabSz="914400"/>
            <a:r>
              <a:rPr lang="en-US" sz="2200" kern="0" dirty="0"/>
              <a:t>Liquid engine locations closer to Booster nozzles increase risk of throat plug impacts</a:t>
            </a:r>
          </a:p>
          <a:p>
            <a:pPr defTabSz="914400"/>
            <a:r>
              <a:rPr lang="en-US" b="0" kern="0" dirty="0"/>
              <a:t>Expected debris includes thermal materials, ice, nozzle plug 	materials and other minor miscellaneous materials</a:t>
            </a:r>
          </a:p>
          <a:p>
            <a:pPr defTabSz="914400"/>
            <a:r>
              <a:rPr lang="en-US" b="0" kern="0" dirty="0"/>
              <a:t>Assessments of expected debris consist of </a:t>
            </a:r>
          </a:p>
          <a:p>
            <a:pPr lvl="1" defTabSz="914400"/>
            <a:r>
              <a:rPr lang="en-US" sz="2200" kern="0" dirty="0"/>
              <a:t>Debris transport analyses</a:t>
            </a:r>
          </a:p>
          <a:p>
            <a:pPr lvl="1" defTabSz="914400"/>
            <a:r>
              <a:rPr lang="en-US" sz="2200" kern="0" dirty="0"/>
              <a:t>Impact assessments</a:t>
            </a:r>
          </a:p>
          <a:p>
            <a:pPr lvl="1" defTabSz="914400"/>
            <a:r>
              <a:rPr lang="en-US" sz="2200" kern="0" dirty="0"/>
              <a:t>Risk assessments for identified concerns</a:t>
            </a:r>
          </a:p>
          <a:p>
            <a:pPr defTabSz="914400"/>
            <a:r>
              <a:rPr lang="en-US" b="0" kern="0" dirty="0"/>
              <a:t>Identified issues reviewed by SLS Program for acceptance                       	or mitigation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E9EE70-EFDC-2C8C-7157-D77A64DEA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dirty="0"/>
              <a:t>3</a:t>
            </a:r>
            <a:endParaRPr lang="en-US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26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CEE7F1-A128-59E1-173A-E08E9C5EB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75" r="15403"/>
          <a:stretch/>
        </p:blipFill>
        <p:spPr>
          <a:xfrm rot="16200000">
            <a:off x="6594562" y="4697240"/>
            <a:ext cx="1438278" cy="27020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F7D79D-E8DF-3F42-1790-12CF63E72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Expected Debris Concerns Accepted as Low Risk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143C8BB-DEE0-67DF-6DDC-FC74476FFF5E}"/>
              </a:ext>
            </a:extLst>
          </p:cNvPr>
          <p:cNvSpPr txBox="1">
            <a:spLocks/>
          </p:cNvSpPr>
          <p:nvPr/>
        </p:nvSpPr>
        <p:spPr>
          <a:xfrm>
            <a:off x="322262" y="1353588"/>
            <a:ext cx="8957179" cy="5111479"/>
          </a:xfrm>
          <a:prstGeom prst="rect">
            <a:avLst/>
          </a:prstGeom>
        </p:spPr>
        <p:txBody>
          <a:bodyPr/>
          <a:lstStyle>
            <a:lvl1pPr marL="182029" indent="-182029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 sz="2400" b="1" i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08" charset="-128"/>
                <a:cs typeface="ＭＳ Ｐゴシック" charset="-128"/>
              </a:defRPr>
            </a:lvl1pPr>
            <a:lvl2pPr marL="681550" indent="-230712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Font typeface="LucidaGrande" charset="0"/>
              <a:buChar char="–"/>
              <a:defRPr sz="2000" b="0" i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905584" indent="-150224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0000"/>
              <a:buFont typeface="Arial" panose="020B0604020202020204" pitchFamily="34" charset="0"/>
              <a:buChar char="•"/>
              <a:tabLst/>
              <a:defRPr sz="1800" b="0" i="0">
                <a:solidFill>
                  <a:srgbClr val="FFFFFF"/>
                </a:solidFill>
                <a:latin typeface="Arial" panose="020B0604020202020204" pitchFamily="34" charset="0"/>
                <a:ea typeface="Arial Narrow" pitchFamily="-112" charset="0"/>
                <a:cs typeface="Arial" panose="020B0604020202020204" pitchFamily="34" charset="0"/>
              </a:defRPr>
            </a:lvl3pPr>
            <a:lvl4pPr marL="1145089" indent="-158747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Font typeface="Century Gothic" panose="020B0502020202020204" pitchFamily="34" charset="0"/>
              <a:buChar char="–"/>
              <a:tabLst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Arial Narrow" pitchFamily="-112" charset="0"/>
                <a:cs typeface="Arial" panose="020B0604020202020204" pitchFamily="34" charset="0"/>
              </a:defRPr>
            </a:lvl4pPr>
            <a:lvl5pPr marL="1451997" indent="-15028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Arial Narrow" pitchFamily="-112" charset="0"/>
                <a:cs typeface="Arial" panose="020B0604020202020204" pitchFamily="34" charset="0"/>
              </a:defRPr>
            </a:lvl5pPr>
            <a:lvl6pPr marL="3288670" indent="-303800" algn="l" defTabSz="1219008" rtl="0" eaLnBrk="1" fontAlgn="base" hangingPunct="1">
              <a:lnSpc>
                <a:spcPts val="3469"/>
              </a:lnSpc>
              <a:spcBef>
                <a:spcPct val="0"/>
              </a:spcBef>
              <a:spcAft>
                <a:spcPts val="793"/>
              </a:spcAft>
              <a:defRPr sz="1733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6pPr>
            <a:lvl7pPr marL="3835513" indent="-303800" algn="l" defTabSz="1219008" rtl="0" eaLnBrk="1" fontAlgn="base" hangingPunct="1">
              <a:lnSpc>
                <a:spcPts val="3469"/>
              </a:lnSpc>
              <a:spcBef>
                <a:spcPct val="0"/>
              </a:spcBef>
              <a:spcAft>
                <a:spcPts val="793"/>
              </a:spcAft>
              <a:defRPr sz="1733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7pPr>
            <a:lvl8pPr marL="4382361" indent="-303800" algn="l" defTabSz="1219008" rtl="0" eaLnBrk="1" fontAlgn="base" hangingPunct="1">
              <a:lnSpc>
                <a:spcPts val="3469"/>
              </a:lnSpc>
              <a:spcBef>
                <a:spcPct val="0"/>
              </a:spcBef>
              <a:spcAft>
                <a:spcPts val="793"/>
              </a:spcAft>
              <a:defRPr sz="1733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8pPr>
            <a:lvl9pPr marL="4929206" indent="-303800" algn="l" defTabSz="1219008" rtl="0" eaLnBrk="1" fontAlgn="base" hangingPunct="1">
              <a:lnSpc>
                <a:spcPts val="3469"/>
              </a:lnSpc>
              <a:spcBef>
                <a:spcPct val="0"/>
              </a:spcBef>
              <a:spcAft>
                <a:spcPts val="793"/>
              </a:spcAft>
              <a:defRPr sz="1733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defTabSz="914400"/>
            <a:r>
              <a:rPr lang="en-US" b="0" kern="0" dirty="0"/>
              <a:t>Core Stage thermal protection system materials identified as concerns to the Booster Aft Separation Motor Single Fairing</a:t>
            </a:r>
            <a:endParaRPr lang="en-US" sz="2400" kern="0" dirty="0"/>
          </a:p>
          <a:p>
            <a:pPr lvl="1" defTabSz="914400"/>
            <a:r>
              <a:rPr lang="en-US" sz="2200" kern="0" dirty="0"/>
              <a:t>Probabilities assessed for debris release, impact, and damage</a:t>
            </a:r>
            <a:endParaRPr lang="en-US" sz="2400" kern="0" dirty="0"/>
          </a:p>
          <a:p>
            <a:pPr defTabSz="914400"/>
            <a:r>
              <a:rPr lang="en-US" b="0" kern="0" dirty="0"/>
              <a:t>Booster Throat Plug foam identified as concern to the liquid engine nozzles</a:t>
            </a:r>
          </a:p>
          <a:p>
            <a:pPr lvl="1" defTabSz="914400"/>
            <a:r>
              <a:rPr lang="en-US" sz="2200" kern="0" dirty="0"/>
              <a:t>Complex debris transport mechanism examined</a:t>
            </a:r>
          </a:p>
          <a:p>
            <a:pPr lvl="1" defTabSz="914400"/>
            <a:r>
              <a:rPr lang="en-US" sz="2200" kern="0" dirty="0"/>
              <a:t>Impact tests onto ‘waterfall’ performed for availability for transport</a:t>
            </a:r>
          </a:p>
          <a:p>
            <a:pPr lvl="1" defTabSz="914400"/>
            <a:r>
              <a:rPr lang="en-US" sz="2200" kern="0" dirty="0"/>
              <a:t>Fragment distribution assessed from test data </a:t>
            </a:r>
          </a:p>
          <a:p>
            <a:pPr lvl="1" defTabSz="914400"/>
            <a:r>
              <a:rPr lang="en-US" sz="2200" b="0" kern="0" dirty="0"/>
              <a:t>Pro</a:t>
            </a:r>
            <a:r>
              <a:rPr lang="en-US" sz="2200" kern="0" dirty="0"/>
              <a:t>bability of damage calculated, given availability and transport to the nozzle surfaces</a:t>
            </a:r>
            <a:endParaRPr lang="en-US" b="0" kern="0" dirty="0"/>
          </a:p>
          <a:p>
            <a:pPr defTabSz="914400"/>
            <a:r>
              <a:rPr lang="en-US" b="0" kern="0" dirty="0"/>
              <a:t>SLS Program determined the risks were low and acceptable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1ECDA7-7735-4315-85BA-F2070918BC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37" t="9075" r="3496" b="5064"/>
          <a:stretch/>
        </p:blipFill>
        <p:spPr>
          <a:xfrm rot="5400000">
            <a:off x="9338135" y="935500"/>
            <a:ext cx="2682458" cy="25712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0B922A-7FAA-940C-C76E-B54D1082F3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5" r="13875"/>
          <a:stretch/>
        </p:blipFill>
        <p:spPr>
          <a:xfrm>
            <a:off x="9191625" y="3882700"/>
            <a:ext cx="2971800" cy="24704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D58579-8654-77D3-D72C-B7E590626EE7}"/>
              </a:ext>
            </a:extLst>
          </p:cNvPr>
          <p:cNvSpPr txBox="1"/>
          <p:nvPr/>
        </p:nvSpPr>
        <p:spPr>
          <a:xfrm>
            <a:off x="3009900" y="5989472"/>
            <a:ext cx="2952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effectLst/>
                <a:latin typeface="+mn-lt"/>
                <a:ea typeface="Times New Roman" panose="02020603050405020304" pitchFamily="18" charset="0"/>
              </a:rPr>
              <a:t>Booster Throat Plug Fragment Recovered after Artemis I</a:t>
            </a:r>
            <a:endParaRPr lang="en-US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AB8AB-DA79-9BF5-90B9-2D20BA746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dirty="0"/>
              <a:t>4</a:t>
            </a:r>
            <a:endParaRPr lang="en-US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89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7D79D-E8DF-3F42-1790-12CF63E72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Day-of-Launch (DOL) Debris Process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143C8BB-DEE0-67DF-6DDC-FC74476FFF5E}"/>
              </a:ext>
            </a:extLst>
          </p:cNvPr>
          <p:cNvSpPr txBox="1">
            <a:spLocks/>
          </p:cNvSpPr>
          <p:nvPr/>
        </p:nvSpPr>
        <p:spPr>
          <a:xfrm>
            <a:off x="331787" y="1353588"/>
            <a:ext cx="9860428" cy="5111479"/>
          </a:xfrm>
          <a:prstGeom prst="rect">
            <a:avLst/>
          </a:prstGeom>
        </p:spPr>
        <p:txBody>
          <a:bodyPr/>
          <a:lstStyle>
            <a:lvl1pPr marL="182029" indent="-182029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 sz="2400" b="1" i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08" charset="-128"/>
                <a:cs typeface="ＭＳ Ｐゴシック" charset="-128"/>
              </a:defRPr>
            </a:lvl1pPr>
            <a:lvl2pPr marL="681550" indent="-230712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Font typeface="LucidaGrande" charset="0"/>
              <a:buChar char="–"/>
              <a:defRPr sz="2000" b="0" i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905584" indent="-150224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0000"/>
              <a:buFont typeface="Arial" panose="020B0604020202020204" pitchFamily="34" charset="0"/>
              <a:buChar char="•"/>
              <a:tabLst/>
              <a:defRPr sz="1800" b="0" i="0">
                <a:solidFill>
                  <a:srgbClr val="FFFFFF"/>
                </a:solidFill>
                <a:latin typeface="Arial" panose="020B0604020202020204" pitchFamily="34" charset="0"/>
                <a:ea typeface="Arial Narrow" pitchFamily="-112" charset="0"/>
                <a:cs typeface="Arial" panose="020B0604020202020204" pitchFamily="34" charset="0"/>
              </a:defRPr>
            </a:lvl3pPr>
            <a:lvl4pPr marL="1145089" indent="-158747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Font typeface="Century Gothic" panose="020B0502020202020204" pitchFamily="34" charset="0"/>
              <a:buChar char="–"/>
              <a:tabLst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Arial Narrow" pitchFamily="-112" charset="0"/>
                <a:cs typeface="Arial" panose="020B0604020202020204" pitchFamily="34" charset="0"/>
              </a:defRPr>
            </a:lvl4pPr>
            <a:lvl5pPr marL="1451997" indent="-15028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Arial Narrow" pitchFamily="-112" charset="0"/>
                <a:cs typeface="Arial" panose="020B0604020202020204" pitchFamily="34" charset="0"/>
              </a:defRPr>
            </a:lvl5pPr>
            <a:lvl6pPr marL="3288670" indent="-303800" algn="l" defTabSz="1219008" rtl="0" eaLnBrk="1" fontAlgn="base" hangingPunct="1">
              <a:lnSpc>
                <a:spcPts val="3469"/>
              </a:lnSpc>
              <a:spcBef>
                <a:spcPct val="0"/>
              </a:spcBef>
              <a:spcAft>
                <a:spcPts val="793"/>
              </a:spcAft>
              <a:defRPr sz="1733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6pPr>
            <a:lvl7pPr marL="3835513" indent="-303800" algn="l" defTabSz="1219008" rtl="0" eaLnBrk="1" fontAlgn="base" hangingPunct="1">
              <a:lnSpc>
                <a:spcPts val="3469"/>
              </a:lnSpc>
              <a:spcBef>
                <a:spcPct val="0"/>
              </a:spcBef>
              <a:spcAft>
                <a:spcPts val="793"/>
              </a:spcAft>
              <a:defRPr sz="1733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7pPr>
            <a:lvl8pPr marL="4382361" indent="-303800" algn="l" defTabSz="1219008" rtl="0" eaLnBrk="1" fontAlgn="base" hangingPunct="1">
              <a:lnSpc>
                <a:spcPts val="3469"/>
              </a:lnSpc>
              <a:spcBef>
                <a:spcPct val="0"/>
              </a:spcBef>
              <a:spcAft>
                <a:spcPts val="793"/>
              </a:spcAft>
              <a:defRPr sz="1733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8pPr>
            <a:lvl9pPr marL="4929206" indent="-303800" algn="l" defTabSz="1219008" rtl="0" eaLnBrk="1" fontAlgn="base" hangingPunct="1">
              <a:lnSpc>
                <a:spcPts val="3469"/>
              </a:lnSpc>
              <a:spcBef>
                <a:spcPct val="0"/>
              </a:spcBef>
              <a:spcAft>
                <a:spcPts val="793"/>
              </a:spcAft>
              <a:defRPr sz="1733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defTabSz="914400"/>
            <a:r>
              <a:rPr lang="en-US" b="0" kern="0" dirty="0"/>
              <a:t>Evaluating launch debris as a hazard assessment resulted in limited known design thresholds, requiring new process for DOL support</a:t>
            </a:r>
          </a:p>
          <a:p>
            <a:pPr defTabSz="914400"/>
            <a:r>
              <a:rPr lang="en-US" b="0" kern="0" dirty="0"/>
              <a:t>Developed DOL Launch Debris Process, coordinated with SLS Elements, Cross Programs, and imagery teams and processes</a:t>
            </a:r>
          </a:p>
          <a:p>
            <a:pPr lvl="1" defTabSz="914400"/>
            <a:r>
              <a:rPr lang="en-US" sz="2200" kern="0" dirty="0"/>
              <a:t>Debris Subject Matter Experts (SMEs) </a:t>
            </a:r>
          </a:p>
          <a:p>
            <a:pPr lvl="2" defTabSz="914400"/>
            <a:r>
              <a:rPr lang="en-US" sz="2200" kern="0" dirty="0"/>
              <a:t>review scans to identify potential debris Items of Interest (IOIs)</a:t>
            </a:r>
          </a:p>
          <a:p>
            <a:pPr lvl="2" defTabSz="914400"/>
            <a:r>
              <a:rPr lang="en-US" sz="2200" kern="0" dirty="0"/>
              <a:t>perform needed assessments supporting risk evaluations, by Program management and mission management teams</a:t>
            </a:r>
          </a:p>
          <a:p>
            <a:pPr lvl="1" defTabSz="914400"/>
            <a:r>
              <a:rPr lang="en-US" sz="2200" kern="0" dirty="0"/>
              <a:t>DOL Debris Transport and Impact Assessment Tools developed</a:t>
            </a:r>
          </a:p>
          <a:p>
            <a:pPr lvl="1" defTabSz="914400"/>
            <a:r>
              <a:rPr lang="en-US" sz="2200" kern="0" dirty="0"/>
              <a:t>IOI evaluations coordinated over voice loops across four NASA Centers and several contractor sites</a:t>
            </a:r>
          </a:p>
          <a:p>
            <a:pPr defTabSz="914400"/>
            <a:r>
              <a:rPr lang="en-US" b="0" kern="0" dirty="0"/>
              <a:t>DOL Process exercised for multiple unexpected debris sources during simulations, tests, and launch attempts</a:t>
            </a:r>
          </a:p>
          <a:p>
            <a:pPr defTabSz="914400"/>
            <a:r>
              <a:rPr lang="en-US" b="0" kern="0" dirty="0"/>
              <a:t>Only one minor unexpected debris item required assessment on DOL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E13E88-4A40-4F34-D027-869D7D0E7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834" y="425718"/>
            <a:ext cx="1378406" cy="600656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078E5-5CA2-4D84-69C1-D313BD6D7E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dirty="0"/>
              <a:t>5</a:t>
            </a:r>
            <a:endParaRPr lang="en-US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8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7D79D-E8DF-3F42-1790-12CF63E72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Debris Activities During Pre-Launch Tests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143C8BB-DEE0-67DF-6DDC-FC74476FFF5E}"/>
              </a:ext>
            </a:extLst>
          </p:cNvPr>
          <p:cNvSpPr txBox="1">
            <a:spLocks/>
          </p:cNvSpPr>
          <p:nvPr/>
        </p:nvSpPr>
        <p:spPr>
          <a:xfrm>
            <a:off x="331786" y="1353588"/>
            <a:ext cx="8659813" cy="5111479"/>
          </a:xfrm>
          <a:prstGeom prst="rect">
            <a:avLst/>
          </a:prstGeom>
        </p:spPr>
        <p:txBody>
          <a:bodyPr/>
          <a:lstStyle>
            <a:lvl1pPr marL="182029" indent="-182029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 sz="2400" b="1" i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08" charset="-128"/>
                <a:cs typeface="ＭＳ Ｐゴシック" charset="-128"/>
              </a:defRPr>
            </a:lvl1pPr>
            <a:lvl2pPr marL="681550" indent="-230712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Font typeface="LucidaGrande" charset="0"/>
              <a:buChar char="–"/>
              <a:defRPr sz="2000" b="0" i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905584" indent="-150224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0000"/>
              <a:buFont typeface="Arial" panose="020B0604020202020204" pitchFamily="34" charset="0"/>
              <a:buChar char="•"/>
              <a:tabLst/>
              <a:defRPr sz="1800" b="0" i="0">
                <a:solidFill>
                  <a:srgbClr val="FFFFFF"/>
                </a:solidFill>
                <a:latin typeface="Arial" panose="020B0604020202020204" pitchFamily="34" charset="0"/>
                <a:ea typeface="Arial Narrow" pitchFamily="-112" charset="0"/>
                <a:cs typeface="Arial" panose="020B0604020202020204" pitchFamily="34" charset="0"/>
              </a:defRPr>
            </a:lvl3pPr>
            <a:lvl4pPr marL="1145089" indent="-158747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Font typeface="Century Gothic" panose="020B0502020202020204" pitchFamily="34" charset="0"/>
              <a:buChar char="–"/>
              <a:tabLst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Arial Narrow" pitchFamily="-112" charset="0"/>
                <a:cs typeface="Arial" panose="020B0604020202020204" pitchFamily="34" charset="0"/>
              </a:defRPr>
            </a:lvl4pPr>
            <a:lvl5pPr marL="1451997" indent="-15028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Arial Narrow" pitchFamily="-112" charset="0"/>
                <a:cs typeface="Arial" panose="020B0604020202020204" pitchFamily="34" charset="0"/>
              </a:defRPr>
            </a:lvl5pPr>
            <a:lvl6pPr marL="3288670" indent="-303800" algn="l" defTabSz="1219008" rtl="0" eaLnBrk="1" fontAlgn="base" hangingPunct="1">
              <a:lnSpc>
                <a:spcPts val="3469"/>
              </a:lnSpc>
              <a:spcBef>
                <a:spcPct val="0"/>
              </a:spcBef>
              <a:spcAft>
                <a:spcPts val="793"/>
              </a:spcAft>
              <a:defRPr sz="1733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6pPr>
            <a:lvl7pPr marL="3835513" indent="-303800" algn="l" defTabSz="1219008" rtl="0" eaLnBrk="1" fontAlgn="base" hangingPunct="1">
              <a:lnSpc>
                <a:spcPts val="3469"/>
              </a:lnSpc>
              <a:spcBef>
                <a:spcPct val="0"/>
              </a:spcBef>
              <a:spcAft>
                <a:spcPts val="793"/>
              </a:spcAft>
              <a:defRPr sz="1733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7pPr>
            <a:lvl8pPr marL="4382361" indent="-303800" algn="l" defTabSz="1219008" rtl="0" eaLnBrk="1" fontAlgn="base" hangingPunct="1">
              <a:lnSpc>
                <a:spcPts val="3469"/>
              </a:lnSpc>
              <a:spcBef>
                <a:spcPct val="0"/>
              </a:spcBef>
              <a:spcAft>
                <a:spcPts val="793"/>
              </a:spcAft>
              <a:defRPr sz="1733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8pPr>
            <a:lvl9pPr marL="4929206" indent="-303800" algn="l" defTabSz="1219008" rtl="0" eaLnBrk="1" fontAlgn="base" hangingPunct="1">
              <a:lnSpc>
                <a:spcPts val="3469"/>
              </a:lnSpc>
              <a:spcBef>
                <a:spcPct val="0"/>
              </a:spcBef>
              <a:spcAft>
                <a:spcPts val="793"/>
              </a:spcAft>
              <a:defRPr sz="1733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defTabSz="914400"/>
            <a:r>
              <a:rPr lang="en-US" b="0" kern="0" dirty="0"/>
              <a:t>Core Stage Green Run Wet Dress Rehearsal and Hot Fire Tests</a:t>
            </a:r>
          </a:p>
          <a:p>
            <a:pPr lvl="1" defTabSz="914400"/>
            <a:r>
              <a:rPr lang="en-US" sz="2200" kern="0" dirty="0"/>
              <a:t>Four cycles of cryogenic loading/unloading, two hot-fire cycles, and a year of environment exposure</a:t>
            </a:r>
          </a:p>
          <a:p>
            <a:pPr lvl="1" defTabSz="914400"/>
            <a:r>
              <a:rPr lang="en-US" sz="2200" kern="0" dirty="0"/>
              <a:t>Cracks developed in TPS foam and were repaired as needed</a:t>
            </a:r>
            <a:endParaRPr lang="en-US" sz="2200" b="0" kern="0" dirty="0"/>
          </a:p>
          <a:p>
            <a:pPr defTabSz="914400"/>
            <a:r>
              <a:rPr lang="en-US" b="0" kern="0" dirty="0"/>
              <a:t>Integrated Vehicle Wet Dress Rehearsals (WDR) 1 through 4</a:t>
            </a:r>
          </a:p>
          <a:p>
            <a:pPr lvl="1" defTabSz="914400"/>
            <a:r>
              <a:rPr lang="en-US" sz="2200" b="0" kern="0" dirty="0"/>
              <a:t>After Rollout and WDRs debris was observed and evaluated:  foreig</a:t>
            </a:r>
            <a:r>
              <a:rPr lang="en-US" sz="2200" kern="0" dirty="0"/>
              <a:t>n object debris, minor vehicle TPS damage, expected ice accumulation (potential debris), and unexpected tower debris</a:t>
            </a:r>
            <a:endParaRPr lang="en-US" sz="2200" b="0" kern="0" dirty="0"/>
          </a:p>
          <a:p>
            <a:pPr lvl="1" defTabSz="914400"/>
            <a:r>
              <a:rPr lang="en-US" sz="2200" kern="0" dirty="0"/>
              <a:t>Unexpected items observed were corrected before launch</a:t>
            </a:r>
            <a:endParaRPr lang="en-US" sz="2200" b="0" kern="0" dirty="0"/>
          </a:p>
          <a:p>
            <a:pPr defTabSz="914400"/>
            <a:r>
              <a:rPr lang="en-US" b="0" kern="0" dirty="0"/>
              <a:t>Launch Attempts 1 and 2 </a:t>
            </a:r>
          </a:p>
          <a:p>
            <a:pPr lvl="1" defTabSz="914400"/>
            <a:r>
              <a:rPr lang="en-US" sz="2200" b="0" kern="0" dirty="0"/>
              <a:t>Noted unexpected items on the tower, unexpected ice growth on </a:t>
            </a:r>
            <a:r>
              <a:rPr lang="en-US" sz="2200" kern="0" dirty="0"/>
              <a:t>the Core Stage, and </a:t>
            </a:r>
            <a:r>
              <a:rPr lang="en-US" sz="2200" b="0" kern="0" dirty="0"/>
              <a:t>TPS foam cracks at LH2/IT flange</a:t>
            </a:r>
          </a:p>
          <a:p>
            <a:pPr lvl="1" defTabSz="914400"/>
            <a:r>
              <a:rPr lang="en-US" sz="2200" kern="0" dirty="0"/>
              <a:t>A</a:t>
            </a:r>
            <a:r>
              <a:rPr lang="en-US" sz="2200" b="0" kern="0" dirty="0"/>
              <a:t>ll evaluated with DOL </a:t>
            </a:r>
            <a:r>
              <a:rPr lang="en-US" sz="2200" kern="0" dirty="0"/>
              <a:t>process or removed before</a:t>
            </a:r>
            <a:r>
              <a:rPr lang="en-US" sz="2200" b="0" kern="0" dirty="0"/>
              <a:t> launch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F42951-B413-3F3E-7F9E-7DB599F2F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686" y="915716"/>
            <a:ext cx="3200677" cy="47979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D036BA-D9F7-4330-C65A-F5C138ECC471}"/>
              </a:ext>
            </a:extLst>
          </p:cNvPr>
          <p:cNvSpPr txBox="1"/>
          <p:nvPr/>
        </p:nvSpPr>
        <p:spPr>
          <a:xfrm>
            <a:off x="9534266" y="5713684"/>
            <a:ext cx="2487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Artemis I Core Stage and Stennis B-Stand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F7035-2B56-E4FD-4F5E-1A66FF8E1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dirty="0"/>
              <a:t>6</a:t>
            </a:r>
            <a:endParaRPr lang="en-US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83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AFDF99-0E3C-B851-20C7-535DC3DA52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1993" y="242264"/>
            <a:ext cx="6030167" cy="3029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F7D79D-E8DF-3F42-1790-12CF63E72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Tanking Test Through Launch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143C8BB-DEE0-67DF-6DDC-FC74476FFF5E}"/>
              </a:ext>
            </a:extLst>
          </p:cNvPr>
          <p:cNvSpPr txBox="1">
            <a:spLocks/>
          </p:cNvSpPr>
          <p:nvPr/>
        </p:nvSpPr>
        <p:spPr>
          <a:xfrm>
            <a:off x="331786" y="1242078"/>
            <a:ext cx="9949047" cy="5111479"/>
          </a:xfrm>
          <a:prstGeom prst="rect">
            <a:avLst/>
          </a:prstGeom>
        </p:spPr>
        <p:txBody>
          <a:bodyPr/>
          <a:lstStyle>
            <a:lvl1pPr marL="182029" indent="-182029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 sz="2400" b="1" i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08" charset="-128"/>
                <a:cs typeface="ＭＳ Ｐゴシック" charset="-128"/>
              </a:defRPr>
            </a:lvl1pPr>
            <a:lvl2pPr marL="681550" indent="-230712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Font typeface="LucidaGrande" charset="0"/>
              <a:buChar char="–"/>
              <a:defRPr sz="2000" b="0" i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905584" indent="-150224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0000"/>
              <a:buFont typeface="Arial" panose="020B0604020202020204" pitchFamily="34" charset="0"/>
              <a:buChar char="•"/>
              <a:tabLst/>
              <a:defRPr sz="1800" b="0" i="0">
                <a:solidFill>
                  <a:srgbClr val="FFFFFF"/>
                </a:solidFill>
                <a:latin typeface="Arial" panose="020B0604020202020204" pitchFamily="34" charset="0"/>
                <a:ea typeface="Arial Narrow" pitchFamily="-112" charset="0"/>
                <a:cs typeface="Arial" panose="020B0604020202020204" pitchFamily="34" charset="0"/>
              </a:defRPr>
            </a:lvl3pPr>
            <a:lvl4pPr marL="1145089" indent="-158747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Font typeface="Century Gothic" panose="020B0502020202020204" pitchFamily="34" charset="0"/>
              <a:buChar char="–"/>
              <a:tabLst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Arial Narrow" pitchFamily="-112" charset="0"/>
                <a:cs typeface="Arial" panose="020B0604020202020204" pitchFamily="34" charset="0"/>
              </a:defRPr>
            </a:lvl4pPr>
            <a:lvl5pPr marL="1451997" indent="-15028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Arial Narrow" pitchFamily="-112" charset="0"/>
                <a:cs typeface="Arial" panose="020B0604020202020204" pitchFamily="34" charset="0"/>
              </a:defRPr>
            </a:lvl5pPr>
            <a:lvl6pPr marL="3288670" indent="-303800" algn="l" defTabSz="1219008" rtl="0" eaLnBrk="1" fontAlgn="base" hangingPunct="1">
              <a:lnSpc>
                <a:spcPts val="3469"/>
              </a:lnSpc>
              <a:spcBef>
                <a:spcPct val="0"/>
              </a:spcBef>
              <a:spcAft>
                <a:spcPts val="793"/>
              </a:spcAft>
              <a:defRPr sz="1733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6pPr>
            <a:lvl7pPr marL="3835513" indent="-303800" algn="l" defTabSz="1219008" rtl="0" eaLnBrk="1" fontAlgn="base" hangingPunct="1">
              <a:lnSpc>
                <a:spcPts val="3469"/>
              </a:lnSpc>
              <a:spcBef>
                <a:spcPct val="0"/>
              </a:spcBef>
              <a:spcAft>
                <a:spcPts val="793"/>
              </a:spcAft>
              <a:defRPr sz="1733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7pPr>
            <a:lvl8pPr marL="4382361" indent="-303800" algn="l" defTabSz="1219008" rtl="0" eaLnBrk="1" fontAlgn="base" hangingPunct="1">
              <a:lnSpc>
                <a:spcPts val="3469"/>
              </a:lnSpc>
              <a:spcBef>
                <a:spcPct val="0"/>
              </a:spcBef>
              <a:spcAft>
                <a:spcPts val="793"/>
              </a:spcAft>
              <a:defRPr sz="1733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8pPr>
            <a:lvl9pPr marL="4929206" indent="-303800" algn="l" defTabSz="1219008" rtl="0" eaLnBrk="1" fontAlgn="base" hangingPunct="1">
              <a:lnSpc>
                <a:spcPts val="3469"/>
              </a:lnSpc>
              <a:spcBef>
                <a:spcPct val="0"/>
              </a:spcBef>
              <a:spcAft>
                <a:spcPts val="793"/>
              </a:spcAft>
              <a:defRPr sz="1733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defTabSz="914400"/>
            <a:r>
              <a:rPr lang="en-US" b="0" kern="0" dirty="0"/>
              <a:t>Tanking Test</a:t>
            </a:r>
          </a:p>
          <a:p>
            <a:pPr lvl="1" defTabSz="914400"/>
            <a:r>
              <a:rPr lang="en-US" sz="2200" kern="0" dirty="0"/>
              <a:t>All cryogenic tanks successfully filled</a:t>
            </a:r>
          </a:p>
          <a:p>
            <a:pPr lvl="1" defTabSz="914400"/>
            <a:r>
              <a:rPr lang="en-US" sz="2200" kern="0" dirty="0"/>
              <a:t>Unexpected tower debris evaluated</a:t>
            </a:r>
          </a:p>
          <a:p>
            <a:pPr defTabSz="914400"/>
            <a:r>
              <a:rPr lang="en-US" b="0" kern="0" dirty="0"/>
              <a:t>Rollback for Hurricane Ian</a:t>
            </a:r>
          </a:p>
          <a:p>
            <a:pPr lvl="1" defTabSz="914400"/>
            <a:r>
              <a:rPr lang="en-US" sz="2200" kern="0" dirty="0"/>
              <a:t>Potential tower debris removed, and repairs completed in VAB</a:t>
            </a:r>
          </a:p>
          <a:p>
            <a:pPr defTabSz="914400"/>
            <a:r>
              <a:rPr lang="en-US" b="0" kern="0" dirty="0"/>
              <a:t>Weathering Hurricane Nicole</a:t>
            </a:r>
          </a:p>
          <a:p>
            <a:pPr lvl="1" defTabSz="914400"/>
            <a:r>
              <a:rPr lang="en-US" sz="2200" kern="0" dirty="0"/>
              <a:t>Imagery scans and walkdowns assured minimal unexpected debris</a:t>
            </a:r>
          </a:p>
          <a:p>
            <a:pPr lvl="1" defTabSz="914400"/>
            <a:r>
              <a:rPr lang="en-US" sz="2200" kern="0" dirty="0"/>
              <a:t>Minor tower </a:t>
            </a:r>
            <a:r>
              <a:rPr lang="en-US" sz="2200" kern="0" dirty="0" err="1"/>
              <a:t>softgoods</a:t>
            </a:r>
            <a:r>
              <a:rPr lang="en-US" sz="2200" kern="0" dirty="0"/>
              <a:t> damage mitigated to prevent debris release</a:t>
            </a:r>
          </a:p>
          <a:p>
            <a:pPr lvl="1" defTabSz="914400"/>
            <a:r>
              <a:rPr lang="en-US" sz="2200" kern="0" dirty="0"/>
              <a:t>One vehicle thermal material loosened and required assessment</a:t>
            </a:r>
          </a:p>
          <a:p>
            <a:pPr defTabSz="914400"/>
            <a:r>
              <a:rPr lang="en-US" b="0" kern="0" dirty="0"/>
              <a:t>Artemis I Launch, November 16, 2022</a:t>
            </a:r>
          </a:p>
          <a:p>
            <a:pPr lvl="1" defTabSz="914400"/>
            <a:r>
              <a:rPr lang="en-US" sz="2200" kern="0" dirty="0"/>
              <a:t>Areas of ice growth evaluated, confirmed within expectations</a:t>
            </a:r>
          </a:p>
          <a:p>
            <a:pPr lvl="1" defTabSz="914400"/>
            <a:r>
              <a:rPr lang="en-US" sz="2200" b="0" kern="0" dirty="0"/>
              <a:t>Several known TPS cracks monitored, previously assessed for risk</a:t>
            </a:r>
          </a:p>
          <a:p>
            <a:pPr lvl="1" defTabSz="914400"/>
            <a:r>
              <a:rPr lang="en-US" sz="2200" b="0" kern="0" dirty="0"/>
              <a:t>One mino</a:t>
            </a:r>
            <a:r>
              <a:rPr lang="en-US" sz="2200" kern="0" dirty="0"/>
              <a:t>r TPS material assessed and cleared just before launch</a:t>
            </a:r>
            <a:endParaRPr lang="en-US" sz="2200" b="0" kern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CD648B-E1DE-BB3E-BFD3-01E6E7CAF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dirty="0"/>
              <a:t>7</a:t>
            </a:r>
            <a:endParaRPr lang="en-US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7D79D-E8DF-3F42-1790-12CF63E72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Pre-Launch Risk Assessments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143C8BB-DEE0-67DF-6DDC-FC74476FFF5E}"/>
              </a:ext>
            </a:extLst>
          </p:cNvPr>
          <p:cNvSpPr txBox="1">
            <a:spLocks/>
          </p:cNvSpPr>
          <p:nvPr/>
        </p:nvSpPr>
        <p:spPr>
          <a:xfrm>
            <a:off x="331785" y="1242078"/>
            <a:ext cx="11603039" cy="5111479"/>
          </a:xfrm>
          <a:prstGeom prst="rect">
            <a:avLst/>
          </a:prstGeom>
        </p:spPr>
        <p:txBody>
          <a:bodyPr/>
          <a:lstStyle>
            <a:lvl1pPr marL="182029" indent="-182029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 sz="2400" b="1" i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08" charset="-128"/>
                <a:cs typeface="ＭＳ Ｐゴシック" charset="-128"/>
              </a:defRPr>
            </a:lvl1pPr>
            <a:lvl2pPr marL="681550" indent="-230712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Font typeface="LucidaGrande" charset="0"/>
              <a:buChar char="–"/>
              <a:defRPr sz="2000" b="0" i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905584" indent="-150224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0000"/>
              <a:buFont typeface="Arial" panose="020B0604020202020204" pitchFamily="34" charset="0"/>
              <a:buChar char="•"/>
              <a:tabLst/>
              <a:defRPr sz="1800" b="0" i="0">
                <a:solidFill>
                  <a:srgbClr val="FFFFFF"/>
                </a:solidFill>
                <a:latin typeface="Arial" panose="020B0604020202020204" pitchFamily="34" charset="0"/>
                <a:ea typeface="Arial Narrow" pitchFamily="-112" charset="0"/>
                <a:cs typeface="Arial" panose="020B0604020202020204" pitchFamily="34" charset="0"/>
              </a:defRPr>
            </a:lvl3pPr>
            <a:lvl4pPr marL="1145089" indent="-158747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Font typeface="Century Gothic" panose="020B0502020202020204" pitchFamily="34" charset="0"/>
              <a:buChar char="–"/>
              <a:tabLst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Arial Narrow" pitchFamily="-112" charset="0"/>
                <a:cs typeface="Arial" panose="020B0604020202020204" pitchFamily="34" charset="0"/>
              </a:defRPr>
            </a:lvl4pPr>
            <a:lvl5pPr marL="1451997" indent="-15028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Arial Narrow" pitchFamily="-112" charset="0"/>
                <a:cs typeface="Arial" panose="020B0604020202020204" pitchFamily="34" charset="0"/>
              </a:defRPr>
            </a:lvl5pPr>
            <a:lvl6pPr marL="3288670" indent="-303800" algn="l" defTabSz="1219008" rtl="0" eaLnBrk="1" fontAlgn="base" hangingPunct="1">
              <a:lnSpc>
                <a:spcPts val="3469"/>
              </a:lnSpc>
              <a:spcBef>
                <a:spcPct val="0"/>
              </a:spcBef>
              <a:spcAft>
                <a:spcPts val="793"/>
              </a:spcAft>
              <a:defRPr sz="1733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6pPr>
            <a:lvl7pPr marL="3835513" indent="-303800" algn="l" defTabSz="1219008" rtl="0" eaLnBrk="1" fontAlgn="base" hangingPunct="1">
              <a:lnSpc>
                <a:spcPts val="3469"/>
              </a:lnSpc>
              <a:spcBef>
                <a:spcPct val="0"/>
              </a:spcBef>
              <a:spcAft>
                <a:spcPts val="793"/>
              </a:spcAft>
              <a:defRPr sz="1733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7pPr>
            <a:lvl8pPr marL="4382361" indent="-303800" algn="l" defTabSz="1219008" rtl="0" eaLnBrk="1" fontAlgn="base" hangingPunct="1">
              <a:lnSpc>
                <a:spcPts val="3469"/>
              </a:lnSpc>
              <a:spcBef>
                <a:spcPct val="0"/>
              </a:spcBef>
              <a:spcAft>
                <a:spcPts val="793"/>
              </a:spcAft>
              <a:defRPr sz="1733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8pPr>
            <a:lvl9pPr marL="4929206" indent="-303800" algn="l" defTabSz="1219008" rtl="0" eaLnBrk="1" fontAlgn="base" hangingPunct="1">
              <a:lnSpc>
                <a:spcPts val="3469"/>
              </a:lnSpc>
              <a:spcBef>
                <a:spcPct val="0"/>
              </a:spcBef>
              <a:spcAft>
                <a:spcPts val="793"/>
              </a:spcAft>
              <a:defRPr sz="1733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defTabSz="914400"/>
            <a:r>
              <a:rPr lang="en-US" b="0" kern="0" dirty="0"/>
              <a:t>Planned and unplanned tests and processes increased the risk of debris release</a:t>
            </a:r>
          </a:p>
          <a:p>
            <a:pPr defTabSz="914400"/>
            <a:r>
              <a:rPr lang="en-US" b="0" kern="0" dirty="0"/>
              <a:t>Loads induced by cryogenic tanking cycles, from rollbacks, and from unexpected weather events resulted in two notable thermal materials damaged </a:t>
            </a:r>
            <a:endParaRPr lang="en-US" sz="1000" b="0" kern="0" dirty="0"/>
          </a:p>
          <a:p>
            <a:pPr defTabSz="914400"/>
            <a:endParaRPr lang="en-US" sz="1000" b="0" kern="0" dirty="0"/>
          </a:p>
          <a:p>
            <a:pPr defTabSz="914400"/>
            <a:r>
              <a:rPr lang="en-US" b="0" kern="0" dirty="0"/>
              <a:t>Foam cracks on the Core Stage indicated debris releases could be larger than </a:t>
            </a:r>
            <a:r>
              <a:rPr lang="en-US" sz="2200" b="0" kern="0" dirty="0"/>
              <a:t>previously defined for expected debris, and noted as Items of Concern (IOC)</a:t>
            </a:r>
          </a:p>
          <a:p>
            <a:pPr lvl="1" defTabSz="914400"/>
            <a:r>
              <a:rPr lang="en-US" sz="2200" kern="0" dirty="0"/>
              <a:t>Repair of most cracks was completed during roll-back to the VAB before launch</a:t>
            </a:r>
          </a:p>
          <a:p>
            <a:pPr lvl="1" defTabSz="914400"/>
            <a:r>
              <a:rPr lang="en-US" sz="2200" b="0" kern="0" dirty="0"/>
              <a:t>Remaining cracks were evaluated, and risk assessments completed</a:t>
            </a:r>
            <a:endParaRPr lang="en-US" sz="1000" b="0" kern="0" dirty="0"/>
          </a:p>
          <a:p>
            <a:pPr defTabSz="914400"/>
            <a:r>
              <a:rPr lang="en-US" b="0" kern="0" dirty="0"/>
              <a:t>Thermal materials on Orion hardware were observed loosened in prelaunch events</a:t>
            </a:r>
          </a:p>
          <a:p>
            <a:pPr lvl="1" defTabSz="914400"/>
            <a:r>
              <a:rPr lang="en-US" sz="2200" kern="0" dirty="0"/>
              <a:t>Unexpected loose material from this location was evaluated and noted as an IOC</a:t>
            </a:r>
          </a:p>
          <a:p>
            <a:pPr lvl="1" defTabSz="914400"/>
            <a:r>
              <a:rPr lang="en-US" sz="2200" kern="0" dirty="0"/>
              <a:t>The loose materials were removed during roll-back to the VAB before launch</a:t>
            </a:r>
          </a:p>
          <a:p>
            <a:pPr lvl="1" defTabSz="914400"/>
            <a:r>
              <a:rPr lang="en-US" sz="2200" kern="0" dirty="0"/>
              <a:t>Remaining material was assessed as potential debris and risks evaluated</a:t>
            </a:r>
            <a:endParaRPr lang="en-US" sz="1000" kern="0" dirty="0"/>
          </a:p>
          <a:p>
            <a:pPr lvl="1" defTabSz="914400"/>
            <a:endParaRPr lang="en-US" sz="1000" kern="0" dirty="0"/>
          </a:p>
          <a:p>
            <a:pPr defTabSz="914400"/>
            <a:r>
              <a:rPr lang="en-US" b="0" kern="0" dirty="0"/>
              <a:t>Risk assessments were completed and accepted by the SLS Program and mission management before launch</a:t>
            </a:r>
          </a:p>
          <a:p>
            <a:pPr lvl="1" defTabSz="914400"/>
            <a:endParaRPr lang="en-US" sz="2200" kern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62C1C2-6B39-4CF3-CB05-AF10EC5D0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dirty="0"/>
              <a:t>8</a:t>
            </a:r>
            <a:endParaRPr lang="en-US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35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385E06-1165-CF4A-62D4-494980AFA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3860606"/>
            <a:ext cx="5140157" cy="29943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F7D79D-E8DF-3F42-1790-12CF63E72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143C8BB-DEE0-67DF-6DDC-FC74476FFF5E}"/>
              </a:ext>
            </a:extLst>
          </p:cNvPr>
          <p:cNvSpPr txBox="1">
            <a:spLocks/>
          </p:cNvSpPr>
          <p:nvPr/>
        </p:nvSpPr>
        <p:spPr>
          <a:xfrm>
            <a:off x="331786" y="1242078"/>
            <a:ext cx="11327454" cy="5111479"/>
          </a:xfrm>
          <a:prstGeom prst="rect">
            <a:avLst/>
          </a:prstGeom>
        </p:spPr>
        <p:txBody>
          <a:bodyPr/>
          <a:lstStyle>
            <a:lvl1pPr marL="182029" indent="-182029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 sz="2400" b="1" i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08" charset="-128"/>
                <a:cs typeface="ＭＳ Ｐゴシック" charset="-128"/>
              </a:defRPr>
            </a:lvl1pPr>
            <a:lvl2pPr marL="681550" indent="-230712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Font typeface="LucidaGrande" charset="0"/>
              <a:buChar char="–"/>
              <a:defRPr sz="2000" b="0" i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905584" indent="-150224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0000"/>
              <a:buFont typeface="Arial" panose="020B0604020202020204" pitchFamily="34" charset="0"/>
              <a:buChar char="•"/>
              <a:tabLst/>
              <a:defRPr sz="1800" b="0" i="0">
                <a:solidFill>
                  <a:srgbClr val="FFFFFF"/>
                </a:solidFill>
                <a:latin typeface="Arial" panose="020B0604020202020204" pitchFamily="34" charset="0"/>
                <a:ea typeface="Arial Narrow" pitchFamily="-112" charset="0"/>
                <a:cs typeface="Arial" panose="020B0604020202020204" pitchFamily="34" charset="0"/>
              </a:defRPr>
            </a:lvl3pPr>
            <a:lvl4pPr marL="1145089" indent="-158747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Font typeface="Century Gothic" panose="020B0502020202020204" pitchFamily="34" charset="0"/>
              <a:buChar char="–"/>
              <a:tabLst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Arial Narrow" pitchFamily="-112" charset="0"/>
                <a:cs typeface="Arial" panose="020B0604020202020204" pitchFamily="34" charset="0"/>
              </a:defRPr>
            </a:lvl4pPr>
            <a:lvl5pPr marL="1451997" indent="-15028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Arial Narrow" pitchFamily="-112" charset="0"/>
                <a:cs typeface="Arial" panose="020B0604020202020204" pitchFamily="34" charset="0"/>
              </a:defRPr>
            </a:lvl5pPr>
            <a:lvl6pPr marL="3288670" indent="-303800" algn="l" defTabSz="1219008" rtl="0" eaLnBrk="1" fontAlgn="base" hangingPunct="1">
              <a:lnSpc>
                <a:spcPts val="3469"/>
              </a:lnSpc>
              <a:spcBef>
                <a:spcPct val="0"/>
              </a:spcBef>
              <a:spcAft>
                <a:spcPts val="793"/>
              </a:spcAft>
              <a:defRPr sz="1733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6pPr>
            <a:lvl7pPr marL="3835513" indent="-303800" algn="l" defTabSz="1219008" rtl="0" eaLnBrk="1" fontAlgn="base" hangingPunct="1">
              <a:lnSpc>
                <a:spcPts val="3469"/>
              </a:lnSpc>
              <a:spcBef>
                <a:spcPct val="0"/>
              </a:spcBef>
              <a:spcAft>
                <a:spcPts val="793"/>
              </a:spcAft>
              <a:defRPr sz="1733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7pPr>
            <a:lvl8pPr marL="4382361" indent="-303800" algn="l" defTabSz="1219008" rtl="0" eaLnBrk="1" fontAlgn="base" hangingPunct="1">
              <a:lnSpc>
                <a:spcPts val="3469"/>
              </a:lnSpc>
              <a:spcBef>
                <a:spcPct val="0"/>
              </a:spcBef>
              <a:spcAft>
                <a:spcPts val="793"/>
              </a:spcAft>
              <a:defRPr sz="1733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8pPr>
            <a:lvl9pPr marL="4929206" indent="-303800" algn="l" defTabSz="1219008" rtl="0" eaLnBrk="1" fontAlgn="base" hangingPunct="1">
              <a:lnSpc>
                <a:spcPts val="3469"/>
              </a:lnSpc>
              <a:spcBef>
                <a:spcPct val="0"/>
              </a:spcBef>
              <a:spcAft>
                <a:spcPts val="793"/>
              </a:spcAft>
              <a:defRPr sz="1733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defTabSz="914400"/>
            <a:r>
              <a:rPr lang="en-US" b="0" kern="0" dirty="0"/>
              <a:t>An integrated approach to DOL debris assessment across NASA SLS, Cross Program, and contractor organizations led to successful and efficient evaluations of unexpected launch debris and a successful Artemis I launch</a:t>
            </a:r>
          </a:p>
          <a:p>
            <a:pPr defTabSz="914400"/>
            <a:r>
              <a:rPr lang="en-US" b="0" kern="0" dirty="0"/>
              <a:t>Awareness of potential launch debris issues has improved, and mitigation activities more accomplished as a result of the activities leading up to launch</a:t>
            </a:r>
          </a:p>
          <a:p>
            <a:pPr defTabSz="914400"/>
            <a:r>
              <a:rPr lang="en-US" b="0" kern="0" dirty="0"/>
              <a:t>The many evaluations of expected and unexpected launch debris for Artemis I provide a sound basis for support to Artemis II and beyond</a:t>
            </a:r>
          </a:p>
          <a:p>
            <a:pPr marL="0" indent="0" defTabSz="914400">
              <a:buNone/>
            </a:pPr>
            <a:endParaRPr lang="en-US" sz="2200" b="0" kern="0" dirty="0">
              <a:solidFill>
                <a:srgbClr val="FF0000"/>
              </a:solidFill>
            </a:endParaRPr>
          </a:p>
          <a:p>
            <a:pPr marL="0" indent="0" defTabSz="914400">
              <a:buNone/>
            </a:pPr>
            <a:endParaRPr lang="en-US" sz="2200" kern="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B2123D-7A9D-5260-B6D5-814FAE874FEF}"/>
              </a:ext>
            </a:extLst>
          </p:cNvPr>
          <p:cNvSpPr txBox="1"/>
          <p:nvPr/>
        </p:nvSpPr>
        <p:spPr>
          <a:xfrm>
            <a:off x="8131007" y="6427652"/>
            <a:ext cx="34496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https://www.nasa.gov/learning-resources/for-kids-and-students/what-is-the-artemis-program-grades-k-4/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AD0CB-F0EB-B25B-F973-D9284AAB9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dirty="0"/>
              <a:t>9</a:t>
            </a:r>
            <a:endParaRPr lang="en-US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5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SLS Internal PPT Template Apr 2022">
  <a:themeElements>
    <a:clrScheme name="October 2015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4D4D4D"/>
        </a:dk1>
        <a:lt1>
          <a:srgbClr val="FFFFD9"/>
        </a:lt1>
        <a:dk2>
          <a:srgbClr val="000000"/>
        </a:dk2>
        <a:lt2>
          <a:srgbClr val="7F7F7D"/>
        </a:lt2>
        <a:accent1>
          <a:srgbClr val="DEDACF"/>
        </a:accent1>
        <a:accent2>
          <a:srgbClr val="536D89"/>
        </a:accent2>
        <a:accent3>
          <a:srgbClr val="FFFFE9"/>
        </a:accent3>
        <a:accent4>
          <a:srgbClr val="404040"/>
        </a:accent4>
        <a:accent5>
          <a:srgbClr val="ECEAE4"/>
        </a:accent5>
        <a:accent6>
          <a:srgbClr val="4A627C"/>
        </a:accent6>
        <a:hlink>
          <a:srgbClr val="943C35"/>
        </a:hlink>
        <a:folHlink>
          <a:srgbClr val="634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1EAED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EF3F4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85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666666"/>
        </a:dk1>
        <a:lt1>
          <a:srgbClr val="FFFFFF"/>
        </a:lt1>
        <a:dk2>
          <a:srgbClr val="000000"/>
        </a:dk2>
        <a:lt2>
          <a:srgbClr val="333333"/>
        </a:lt2>
        <a:accent1>
          <a:srgbClr val="D7DCC8"/>
        </a:accent1>
        <a:accent2>
          <a:srgbClr val="8DC6FF"/>
        </a:accent2>
        <a:accent3>
          <a:srgbClr val="FFFFFF"/>
        </a:accent3>
        <a:accent4>
          <a:srgbClr val="565656"/>
        </a:accent4>
        <a:accent5>
          <a:srgbClr val="E8EBE0"/>
        </a:accent5>
        <a:accent6>
          <a:srgbClr val="7FB3E7"/>
        </a:accent6>
        <a:hlink>
          <a:srgbClr val="0066CC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58572B"/>
        </a:dk1>
        <a:lt1>
          <a:srgbClr val="FFFFFF"/>
        </a:lt1>
        <a:dk2>
          <a:srgbClr val="808000"/>
        </a:dk2>
        <a:lt2>
          <a:srgbClr val="333333"/>
        </a:lt2>
        <a:accent1>
          <a:srgbClr val="CCCC99"/>
        </a:accent1>
        <a:accent2>
          <a:srgbClr val="FFFFCC"/>
        </a:accent2>
        <a:accent3>
          <a:srgbClr val="FFFFFF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666633"/>
        </a:dk1>
        <a:lt1>
          <a:srgbClr val="008080"/>
        </a:lt1>
        <a:dk2>
          <a:srgbClr val="808000"/>
        </a:dk2>
        <a:lt2>
          <a:srgbClr val="005A58"/>
        </a:lt2>
        <a:accent1>
          <a:srgbClr val="B5C6B3"/>
        </a:accent1>
        <a:accent2>
          <a:srgbClr val="FFA962"/>
        </a:accent2>
        <a:accent3>
          <a:srgbClr val="AAC0C0"/>
        </a:accent3>
        <a:accent4>
          <a:srgbClr val="56562A"/>
        </a:accent4>
        <a:accent5>
          <a:srgbClr val="D7DFD6"/>
        </a:accent5>
        <a:accent6>
          <a:srgbClr val="E79958"/>
        </a:accent6>
        <a:hlink>
          <a:srgbClr val="FFEFCE"/>
        </a:hlink>
        <a:folHlink>
          <a:srgbClr val="A74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3366"/>
        </a:dk1>
        <a:lt1>
          <a:srgbClr val="A28E73"/>
        </a:lt1>
        <a:dk2>
          <a:srgbClr val="000099"/>
        </a:dk2>
        <a:lt2>
          <a:srgbClr val="D2C368"/>
        </a:lt2>
        <a:accent1>
          <a:srgbClr val="D1EBEA"/>
        </a:accent1>
        <a:accent2>
          <a:srgbClr val="CEC975"/>
        </a:accent2>
        <a:accent3>
          <a:srgbClr val="AAAACA"/>
        </a:accent3>
        <a:accent4>
          <a:srgbClr val="8A7861"/>
        </a:accent4>
        <a:accent5>
          <a:srgbClr val="E5F3F3"/>
        </a:accent5>
        <a:accent6>
          <a:srgbClr val="BAB669"/>
        </a:accent6>
        <a:hlink>
          <a:srgbClr val="7EBA93"/>
        </a:hlink>
        <a:folHlink>
          <a:srgbClr val="F09D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36699"/>
        </a:dk1>
        <a:lt1>
          <a:srgbClr val="969696"/>
        </a:lt1>
        <a:dk2>
          <a:srgbClr val="000000"/>
        </a:dk2>
        <a:lt2>
          <a:srgbClr val="517FA1"/>
        </a:lt2>
        <a:accent1>
          <a:srgbClr val="F3F5DD"/>
        </a:accent1>
        <a:accent2>
          <a:srgbClr val="CB4B0A"/>
        </a:accent2>
        <a:accent3>
          <a:srgbClr val="AAAAAA"/>
        </a:accent3>
        <a:accent4>
          <a:srgbClr val="7F7F7F"/>
        </a:accent4>
        <a:accent5>
          <a:srgbClr val="F8F9EB"/>
        </a:accent5>
        <a:accent6>
          <a:srgbClr val="B84308"/>
        </a:accent6>
        <a:hlink>
          <a:srgbClr val="D4B224"/>
        </a:hlink>
        <a:folHlink>
          <a:srgbClr val="D58E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5C1F00"/>
        </a:dk1>
        <a:lt1>
          <a:srgbClr val="8FA418"/>
        </a:lt1>
        <a:dk2>
          <a:srgbClr val="800000"/>
        </a:dk2>
        <a:lt2>
          <a:srgbClr val="A89546"/>
        </a:lt2>
        <a:accent1>
          <a:srgbClr val="EDF6BE"/>
        </a:accent1>
        <a:accent2>
          <a:srgbClr val="ADBC00"/>
        </a:accent2>
        <a:accent3>
          <a:srgbClr val="C0AAAA"/>
        </a:accent3>
        <a:accent4>
          <a:srgbClr val="798B13"/>
        </a:accent4>
        <a:accent5>
          <a:srgbClr val="F4FADB"/>
        </a:accent5>
        <a:accent6>
          <a:srgbClr val="9CAA00"/>
        </a:accent6>
        <a:hlink>
          <a:srgbClr val="FF7500"/>
        </a:hlink>
        <a:folHlink>
          <a:srgbClr val="3E5E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S Internal Aug2017.potx" id="{8FF999BE-7285-4880-B10B-DB8DBBB72F74}" vid="{EA2B29C6-6498-4B13-BA9A-1EEEE13B07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SLS Internal Aug2017</Template>
  <TotalTime>25182</TotalTime>
  <Words>990</Words>
  <Application>Microsoft Office PowerPoint</Application>
  <PresentationFormat>Widescreen</PresentationFormat>
  <Paragraphs>107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55 Helvetica Roman</vt:lpstr>
      <vt:lpstr>Arial</vt:lpstr>
      <vt:lpstr>Arial Narrow</vt:lpstr>
      <vt:lpstr>Century Gothic</vt:lpstr>
      <vt:lpstr>Lucida Grande</vt:lpstr>
      <vt:lpstr>LucidaGrande</vt:lpstr>
      <vt:lpstr>Wingdings</vt:lpstr>
      <vt:lpstr>1_SLS Internal PPT Template Apr 2022</vt:lpstr>
      <vt:lpstr>PowerPoint Presentation</vt:lpstr>
      <vt:lpstr>Artemis I Launch Debris Overview</vt:lpstr>
      <vt:lpstr>Expected Debris Assessments</vt:lpstr>
      <vt:lpstr>Two Expected Debris Concerns Accepted as Low Risk</vt:lpstr>
      <vt:lpstr>Day-of-Launch (DOL) Debris Process</vt:lpstr>
      <vt:lpstr>Debris Activities During Pre-Launch Tests</vt:lpstr>
      <vt:lpstr>Tanking Test Through Launch</vt:lpstr>
      <vt:lpstr>Pre-Launch Risk Assessments</vt:lpstr>
      <vt:lpstr>Conclusions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>Approved October 29th by NASA HQ PAO</dc:description>
  <cp:lastModifiedBy>Hays, Michael J. (MSFC-EV33)</cp:lastModifiedBy>
  <cp:revision>616</cp:revision>
  <cp:lastPrinted>2019-11-12T18:30:15Z</cp:lastPrinted>
  <dcterms:created xsi:type="dcterms:W3CDTF">2017-08-29T20:27:30Z</dcterms:created>
  <dcterms:modified xsi:type="dcterms:W3CDTF">2024-01-04T21:09:55Z</dcterms:modified>
  <cp:category/>
</cp:coreProperties>
</file>