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1"/>
  </p:notesMasterIdLst>
  <p:sldIdLst>
    <p:sldId id="270" r:id="rId2"/>
    <p:sldId id="273" r:id="rId3"/>
    <p:sldId id="272" r:id="rId4"/>
    <p:sldId id="275" r:id="rId5"/>
    <p:sldId id="274" r:id="rId6"/>
    <p:sldId id="276" r:id="rId7"/>
    <p:sldId id="277" r:id="rId8"/>
    <p:sldId id="278" r:id="rId9"/>
    <p:sldId id="280" r:id="rId10"/>
    <p:sldId id="279" r:id="rId11"/>
    <p:sldId id="281" r:id="rId12"/>
    <p:sldId id="288" r:id="rId13"/>
    <p:sldId id="282" r:id="rId14"/>
    <p:sldId id="283" r:id="rId15"/>
    <p:sldId id="284" r:id="rId16"/>
    <p:sldId id="285" r:id="rId17"/>
    <p:sldId id="286" r:id="rId18"/>
    <p:sldId id="289" r:id="rId19"/>
    <p:sldId id="28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8" y="7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B9445F-210B-43C9-A613-E5A7FA2340F6}" type="datetimeFigureOut">
              <a:rPr lang="en-US" smtClean="0"/>
              <a:t>12/11/2023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A7E520-B05F-4AAB-BBC2-CA95CEE6AC1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13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97694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userDrawn="1">
  <p:cSld name="Two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3" name="Shape 43"/>
          <p:cNvSpPr txBox="1">
            <a:spLocks noGrp="1"/>
          </p:cNvSpPr>
          <p:nvPr>
            <p:ph type="ftr" idx="11"/>
          </p:nvPr>
        </p:nvSpPr>
        <p:spPr>
          <a:xfrm>
            <a:off x="3581400" y="6356350"/>
            <a:ext cx="5029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Presented at the 2024 AIAA SciTech Forum, January 10, 2024</a:t>
            </a:r>
          </a:p>
        </p:txBody>
      </p:sp>
      <p:sp>
        <p:nvSpPr>
          <p:cNvPr id="44" name="Shape 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7224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2" name="Shape 72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Presented at the 2024 AIAA SciTech Forum, January 10, 2024</a:t>
            </a:r>
            <a:endParaRPr dirty="0"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03970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Presented at the 2024 AIAA SciTech Forum, January 10, 2024</a:t>
            </a:r>
            <a:endParaRPr dirty="0"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159697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7" name="Shape 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 dirty="0"/>
              <a:t>Presented at the 2024 AIAA SciTech Forum, January 10, 2024</a:t>
            </a:r>
            <a:endParaRPr dirty="0"/>
          </a:p>
        </p:txBody>
      </p:sp>
      <p:sp>
        <p:nvSpPr>
          <p:cNvPr id="88" name="Shape 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80968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1C9734D9-BF4D-48E2-9AE8-B494878AF1E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63969" y="1828"/>
            <a:ext cx="1220040" cy="84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1230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</p:sldLayoutIdLst>
  <p:hf hd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6862E9A-A024-4649-A9CA-F4708045B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34" y="6035040"/>
            <a:ext cx="633377" cy="822960"/>
          </a:xfrm>
          <a:prstGeom prst="rect">
            <a:avLst/>
          </a:prstGeom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B0FCFE-2B8E-BF14-58D6-E225511EA46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t>Presented at the 2024 AIAA SciTech Forum, January 10, 2024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93EE41-B72D-3F75-4C23-88FE54ACD6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 smtClean="0">
                <a:ln>
                  <a:noFill/>
                </a:ln>
                <a:solidFill>
                  <a:srgbClr val="888888"/>
                </a:solidFill>
                <a:effectLst/>
                <a:uLnTx/>
                <a:uFillTx/>
                <a:latin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</a:t>
            </a:fld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888888"/>
              </a:solidFill>
              <a:effectLst/>
              <a:uLnTx/>
              <a:uFillTx/>
              <a:latin typeface="Calibri"/>
              <a:cs typeface="Calibri"/>
              <a:sym typeface="Calibri"/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7140B7F-47BA-06F8-0040-13D5A51618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4" y="3636"/>
            <a:ext cx="822423" cy="8229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770369" y="693408"/>
            <a:ext cx="866083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Flight Test Design and Implementation for</a:t>
            </a:r>
          </a:p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Independent Surveillance of an Airspace Through</a:t>
            </a:r>
          </a:p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 a Distributed Ground Sensing Network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44035" y="4919870"/>
            <a:ext cx="2736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kern="0" dirty="0" smtClean="0"/>
              <a:t>AIAA SciTech Forum 2024</a:t>
            </a:r>
            <a:endParaRPr lang="en-US" sz="1600" b="1" strike="sngStrike" kern="0" dirty="0" smtClean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CE80A3-EC9B-4FC2-A485-E3FB396B1913}"/>
              </a:ext>
            </a:extLst>
          </p:cNvPr>
          <p:cNvSpPr txBox="1"/>
          <p:nvPr/>
        </p:nvSpPr>
        <p:spPr>
          <a:xfrm>
            <a:off x="7154186" y="5859685"/>
            <a:ext cx="50289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i="1" dirty="0"/>
              <a:t>This material is declared a work of the U.S. Government and </a:t>
            </a:r>
          </a:p>
          <a:p>
            <a:r>
              <a:rPr lang="en-GB" sz="1400" i="1" dirty="0"/>
              <a:t>is not subject to copyright protection in the United States.</a:t>
            </a:r>
            <a:endParaRPr lang="en-US" sz="14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3254131" y="2525012"/>
            <a:ext cx="568373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kern="0" dirty="0">
                <a:solidFill>
                  <a:schemeClr val="accent2">
                    <a:lumMod val="50000"/>
                  </a:schemeClr>
                </a:solidFill>
              </a:rPr>
              <a:t>Vahram Stepanyan, Corey Ippolito, Keerthana  Kannan, </a:t>
            </a:r>
          </a:p>
          <a:p>
            <a:pPr algn="ctr">
              <a:spcAft>
                <a:spcPts val="600"/>
              </a:spcAft>
            </a:pPr>
            <a:r>
              <a:rPr lang="en-US" sz="1600" b="1" kern="0" dirty="0">
                <a:solidFill>
                  <a:schemeClr val="accent2">
                    <a:lumMod val="50000"/>
                  </a:schemeClr>
                </a:solidFill>
              </a:rPr>
              <a:t>Evan Kawamura, Thomas Lombaerts, Wendy Holforty</a:t>
            </a:r>
          </a:p>
          <a:p>
            <a:pPr algn="ctr">
              <a:spcAft>
                <a:spcPts val="600"/>
              </a:spcAft>
            </a:pPr>
            <a:r>
              <a:rPr lang="en-US" sz="16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NASA Ames Research Center (ARC)</a:t>
            </a:r>
          </a:p>
          <a:p>
            <a:pPr algn="ctr">
              <a:spcAft>
                <a:spcPts val="600"/>
              </a:spcAft>
            </a:pPr>
            <a:endParaRPr lang="en-US" sz="1600" kern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spcAft>
                <a:spcPts val="600"/>
              </a:spcAft>
            </a:pPr>
            <a:r>
              <a:rPr lang="en-US" sz="1600" b="1" kern="0" dirty="0">
                <a:solidFill>
                  <a:schemeClr val="accent2">
                    <a:lumMod val="50000"/>
                  </a:schemeClr>
                </a:solidFill>
              </a:rPr>
              <a:t>Chester Dolph</a:t>
            </a:r>
          </a:p>
          <a:p>
            <a:pPr algn="ctr">
              <a:spcAft>
                <a:spcPts val="600"/>
              </a:spcAft>
            </a:pPr>
            <a:r>
              <a:rPr lang="en-US" sz="16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NASA Langley Research Center (LARC)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33509"/>
      </p:ext>
    </p:extLst>
  </p:cSld>
  <p:clrMapOvr>
    <a:masterClrMapping/>
  </p:clrMapOvr>
  <p:timing>
    <p:tnLst>
      <p:par>
        <p:cTn id="1" dur="indefinite" restart="never" nodeType="tmRoot">
          <p:childTnLst>
            <p:par>
              <p:cTn id="2"/>
            </p:par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13666" y="245849"/>
            <a:ext cx="64090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Hardware Selection - Visual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Sensors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Picture 2" descr="GoPro HERO10 Black Waterproof Webcam Livestreaming Action Camera Emm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96" t="14252" r="20014" b="26838"/>
          <a:stretch/>
        </p:blipFill>
        <p:spPr bwMode="auto">
          <a:xfrm>
            <a:off x="6460449" y="2064053"/>
            <a:ext cx="4663234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97566" y="1596914"/>
            <a:ext cx="5809026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0000"/>
                </a:solidFill>
                <a:latin typeface="Sohne"/>
              </a:rPr>
              <a:t>GoPro Hero10 Camera</a:t>
            </a:r>
            <a:endParaRPr lang="en-US" altLang="en-US" sz="2800" b="1" dirty="0">
              <a:solidFill>
                <a:srgbClr val="000000"/>
              </a:solidFill>
              <a:latin typeface="Sohne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Built-In Mounting with Folding Fingers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HyperSmooth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4.0 Video Stabilization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TimeWarp 3.0 Video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SuperPhoto + HDR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Night Lapse Video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Lenses: SuperView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, Wide, 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Linear+Horizon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Leveling, Linear, 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Narrow</a:t>
            </a:r>
            <a:endParaRPr lang="en-US" altLang="en-US" sz="1400" dirty="0">
              <a:solidFill>
                <a:srgbClr val="000000"/>
              </a:solidFill>
              <a:latin typeface="Sohne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Live Streaming in 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1080p </a:t>
            </a:r>
            <a:r>
              <a:rPr lang="en-US" sz="1400" dirty="0" smtClean="0"/>
              <a:t>240fps</a:t>
            </a:r>
            <a:endParaRPr lang="en-US" altLang="en-US" sz="1400" dirty="0">
              <a:solidFill>
                <a:srgbClr val="000000"/>
              </a:solidFill>
              <a:latin typeface="Sohne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Tools: HindSight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, LiveBurst, Scheduled Capture, Duration 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Capture</a:t>
            </a:r>
            <a:endParaRPr lang="en-US" altLang="en-US" sz="1400" dirty="0">
              <a:solidFill>
                <a:srgbClr val="000000"/>
              </a:solidFill>
              <a:latin typeface="Sohne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Intuitive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Touch 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Screen, Touch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Zoom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Rugged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+ Waterproof to 33ft (10m)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8x 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Slo-Mo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1400" dirty="0" smtClean="0"/>
              <a:t>Video: 5.3K 60fps, 4K 120fps, 2.7K 240fps Wide FOV</a:t>
            </a:r>
            <a:endParaRPr lang="en-US" altLang="en-US" sz="1400" dirty="0" smtClean="0">
              <a:solidFill>
                <a:srgbClr val="000000"/>
              </a:solidFill>
              <a:latin typeface="Sohne"/>
            </a:endParaRP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100Mbps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Bit Rate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GP2 </a:t>
            </a: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Chip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Protune</a:t>
            </a:r>
          </a:p>
          <a:p>
            <a:pPr marL="285750" lvl="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400" dirty="0">
                <a:solidFill>
                  <a:srgbClr val="000000"/>
                </a:solidFill>
                <a:latin typeface="Sohne"/>
              </a:rPr>
              <a:t>Rechargeable Battery (1720mAh Lithium-Ion</a:t>
            </a:r>
            <a:r>
              <a:rPr lang="en-US" altLang="en-US" sz="1400" dirty="0" smtClean="0">
                <a:solidFill>
                  <a:srgbClr val="000000"/>
                </a:solidFill>
                <a:latin typeface="Sohne"/>
              </a:rPr>
              <a:t>)</a:t>
            </a:r>
            <a:endParaRPr lang="en-US" altLang="en-US" sz="1400" dirty="0">
              <a:solidFill>
                <a:srgbClr val="000000"/>
              </a:solidFill>
              <a:latin typeface="Sohne"/>
            </a:endParaRPr>
          </a:p>
        </p:txBody>
      </p:sp>
    </p:spTree>
    <p:extLst>
      <p:ext uri="{BB962C8B-B14F-4D97-AF65-F5344CB8AC3E}">
        <p14:creationId xmlns:p14="http://schemas.microsoft.com/office/powerpoint/2010/main" val="3056059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10960" y="312897"/>
            <a:ext cx="6170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Technologies -  </a:t>
            </a:r>
            <a:r>
              <a:rPr lang="en-US" sz="2800" b="1" dirty="0">
                <a:solidFill>
                  <a:srgbClr val="0070C0"/>
                </a:solidFill>
              </a:rPr>
              <a:t>Image </a:t>
            </a:r>
            <a:r>
              <a:rPr lang="en-US" sz="2800" b="1" dirty="0" smtClean="0">
                <a:solidFill>
                  <a:srgbClr val="0070C0"/>
                </a:solidFill>
              </a:rPr>
              <a:t>Processing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009" y="1913396"/>
            <a:ext cx="9077503" cy="16459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410" y="4877924"/>
            <a:ext cx="9593180" cy="914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73645" y="4049657"/>
            <a:ext cx="3655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GBVT image Processing Pipeline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099298" y="1295205"/>
            <a:ext cx="39934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Ground-based vision tracker (GBVT) </a:t>
            </a:r>
          </a:p>
        </p:txBody>
      </p:sp>
    </p:spTree>
    <p:extLst>
      <p:ext uri="{BB962C8B-B14F-4D97-AF65-F5344CB8AC3E}">
        <p14:creationId xmlns:p14="http://schemas.microsoft.com/office/powerpoint/2010/main" val="87943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32277" y="312897"/>
            <a:ext cx="73282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Technologies -  </a:t>
            </a:r>
            <a:r>
              <a:rPr lang="en-US" sz="2800" b="1" dirty="0">
                <a:solidFill>
                  <a:srgbClr val="0070C0"/>
                </a:solidFill>
              </a:rPr>
              <a:t>Image </a:t>
            </a:r>
            <a:r>
              <a:rPr lang="en-US" sz="2800" b="1" dirty="0" smtClean="0">
                <a:solidFill>
                  <a:srgbClr val="0070C0"/>
                </a:solidFill>
              </a:rPr>
              <a:t>Processing (Cont.)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2141" y="1139681"/>
            <a:ext cx="79507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GBVT Screenshot: Image Processing Pipeline for Ground Node 1 (6/26/23 flight test) </a:t>
            </a:r>
            <a:endParaRPr lang="en-US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601" y="1616154"/>
            <a:ext cx="9586791" cy="46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23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941232" y="312897"/>
            <a:ext cx="63103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Technologies -  Camera registration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45092" y="3886591"/>
            <a:ext cx="1669774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Reference point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Image pixel coordinates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261106" y="1681334"/>
            <a:ext cx="1669774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Camera centered ENU frame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348406" y="1681334"/>
            <a:ext cx="1669774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Reference point</a:t>
            </a:r>
          </a:p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GPS coordinates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Lat</a:t>
            </a:r>
            <a:r>
              <a:rPr lang="en-US" sz="1400" dirty="0" smtClean="0">
                <a:solidFill>
                  <a:schemeClr val="tx1"/>
                </a:solidFill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</a:rPr>
              <a:t>lon</a:t>
            </a:r>
            <a:r>
              <a:rPr lang="en-US" sz="1400" dirty="0" smtClean="0">
                <a:solidFill>
                  <a:schemeClr val="tx1"/>
                </a:solidFill>
              </a:rPr>
              <a:t>, alt 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261106" y="3886591"/>
            <a:ext cx="1669774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Camera centered right-down-forward frame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8814216" y="3886591"/>
            <a:ext cx="1669774" cy="9144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Camera rotation matrix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12" name="Straight Arrow Connector 11"/>
          <p:cNvCxnSpPr>
            <a:stCxn id="10" idx="3"/>
            <a:endCxn id="11" idx="1"/>
          </p:cNvCxnSpPr>
          <p:nvPr/>
        </p:nvCxnSpPr>
        <p:spPr>
          <a:xfrm>
            <a:off x="6930880" y="4343791"/>
            <a:ext cx="188333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2" idx="3"/>
            <a:endCxn id="10" idx="1"/>
          </p:cNvCxnSpPr>
          <p:nvPr/>
        </p:nvCxnSpPr>
        <p:spPr>
          <a:xfrm>
            <a:off x="3014866" y="4343791"/>
            <a:ext cx="224624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3315321" y="4050442"/>
            <a:ext cx="15856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>
                <a:solidFill>
                  <a:srgbClr val="0070C0"/>
                </a:solidFill>
              </a:rPr>
              <a:t>c</a:t>
            </a:r>
            <a:r>
              <a:rPr lang="en-US" sz="1600" dirty="0" smtClean="0">
                <a:solidFill>
                  <a:srgbClr val="0070C0"/>
                </a:solidFill>
              </a:rPr>
              <a:t>amera pinhole</a:t>
            </a:r>
          </a:p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 model</a:t>
            </a:r>
            <a:endParaRPr lang="en-US" sz="1600" dirty="0">
              <a:solidFill>
                <a:srgbClr val="0070C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68915" y="4051402"/>
            <a:ext cx="14061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</a:rPr>
              <a:t>3-2-1 rotation</a:t>
            </a:r>
          </a:p>
          <a:p>
            <a:pPr algn="ctr"/>
            <a:r>
              <a:rPr lang="en-US" sz="1600" dirty="0">
                <a:solidFill>
                  <a:srgbClr val="0070C0"/>
                </a:solidFill>
              </a:rPr>
              <a:t>z</a:t>
            </a:r>
            <a:r>
              <a:rPr lang="en-US" sz="1600" dirty="0" smtClean="0">
                <a:solidFill>
                  <a:srgbClr val="0070C0"/>
                </a:solidFill>
              </a:rPr>
              <a:t>ero roll</a:t>
            </a:r>
            <a:endParaRPr lang="en-US" sz="1600" dirty="0">
              <a:solidFill>
                <a:srgbClr val="0070C0"/>
              </a:solidFill>
            </a:endParaRPr>
          </a:p>
        </p:txBody>
      </p:sp>
      <p:cxnSp>
        <p:nvCxnSpPr>
          <p:cNvPr id="18" name="Straight Arrow Connector 17"/>
          <p:cNvCxnSpPr>
            <a:stCxn id="9" idx="2"/>
            <a:endCxn id="2" idx="0"/>
          </p:cNvCxnSpPr>
          <p:nvPr/>
        </p:nvCxnSpPr>
        <p:spPr>
          <a:xfrm flipH="1">
            <a:off x="2179979" y="2595734"/>
            <a:ext cx="3314" cy="12908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374909" y="2969197"/>
            <a:ext cx="16097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rgbClr val="0070C0"/>
                </a:solidFill>
              </a:rPr>
              <a:t>c</a:t>
            </a:r>
            <a:r>
              <a:rPr lang="en-US" sz="1600" dirty="0" smtClean="0">
                <a:solidFill>
                  <a:srgbClr val="0070C0"/>
                </a:solidFill>
              </a:rPr>
              <a:t>amera reading</a:t>
            </a:r>
            <a:endParaRPr lang="en-US" sz="1600" dirty="0">
              <a:solidFill>
                <a:srgbClr val="0070C0"/>
              </a:solidFill>
            </a:endParaRPr>
          </a:p>
        </p:txBody>
      </p:sp>
      <p:cxnSp>
        <p:nvCxnSpPr>
          <p:cNvPr id="21" name="Straight Arrow Connector 20"/>
          <p:cNvCxnSpPr>
            <a:stCxn id="9" idx="3"/>
            <a:endCxn id="8" idx="1"/>
          </p:cNvCxnSpPr>
          <p:nvPr/>
        </p:nvCxnSpPr>
        <p:spPr>
          <a:xfrm>
            <a:off x="3018180" y="2138534"/>
            <a:ext cx="2242926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082304" y="1834586"/>
            <a:ext cx="21788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Earth WGS84 model</a:t>
            </a:r>
          </a:p>
          <a:p>
            <a:r>
              <a:rPr lang="en-US" sz="1600" dirty="0" smtClean="0">
                <a:solidFill>
                  <a:srgbClr val="0070C0"/>
                </a:solidFill>
              </a:rPr>
              <a:t>Cartesian coordinates</a:t>
            </a:r>
            <a:endParaRPr lang="en-US" sz="1600" dirty="0">
              <a:solidFill>
                <a:srgbClr val="0070C0"/>
              </a:solidFill>
            </a:endParaRPr>
          </a:p>
        </p:txBody>
      </p:sp>
      <p:cxnSp>
        <p:nvCxnSpPr>
          <p:cNvPr id="26" name="Straight Arrow Connector 25"/>
          <p:cNvCxnSpPr>
            <a:stCxn id="8" idx="2"/>
            <a:endCxn id="10" idx="0"/>
          </p:cNvCxnSpPr>
          <p:nvPr/>
        </p:nvCxnSpPr>
        <p:spPr>
          <a:xfrm>
            <a:off x="6095993" y="2595734"/>
            <a:ext cx="0" cy="129085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322865" y="3041373"/>
            <a:ext cx="16658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70C0"/>
                </a:solidFill>
              </a:rPr>
              <a:t>relative distance</a:t>
            </a:r>
            <a:endParaRPr lang="en-US" sz="1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7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80880" y="312897"/>
            <a:ext cx="58310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Technologies -  Network Design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8609" y="1611901"/>
            <a:ext cx="5562302" cy="38404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6835" y="1611901"/>
            <a:ext cx="3951403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Mesh architecture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Provides seamless transmission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Guarantees efficiency and accuracy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Offers diverse type of connectivity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Connects also to aircraft in the area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Subset of nodes within the range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Relays flight information to all nodes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Topology can be optimized for an area</a:t>
            </a:r>
          </a:p>
        </p:txBody>
      </p:sp>
    </p:spTree>
    <p:extLst>
      <p:ext uri="{BB962C8B-B14F-4D97-AF65-F5344CB8AC3E}">
        <p14:creationId xmlns:p14="http://schemas.microsoft.com/office/powerpoint/2010/main" val="3714743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860570" y="312897"/>
            <a:ext cx="64716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Technologies -  Transmission Delays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017" y="1109472"/>
            <a:ext cx="5998464" cy="4639056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1AED8B2-BC0B-4932-A559-E2FD0B432F25}"/>
              </a:ext>
            </a:extLst>
          </p:cNvPr>
          <p:cNvSpPr/>
          <p:nvPr/>
        </p:nvSpPr>
        <p:spPr>
          <a:xfrm>
            <a:off x="7914236" y="2488942"/>
            <a:ext cx="200025" cy="197788"/>
          </a:xfrm>
          <a:prstGeom prst="ellipse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tx1"/>
                </a:solidFill>
              </a:rPr>
              <a:t>5</a:t>
            </a:r>
            <a:endParaRPr lang="en-US" sz="1100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>
            <a:endCxn id="8" idx="6"/>
          </p:cNvCxnSpPr>
          <p:nvPr/>
        </p:nvCxnSpPr>
        <p:spPr>
          <a:xfrm flipH="1" flipV="1">
            <a:off x="8114261" y="2587836"/>
            <a:ext cx="1596266" cy="29451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8" idx="5"/>
          </p:cNvCxnSpPr>
          <p:nvPr/>
        </p:nvCxnSpPr>
        <p:spPr>
          <a:xfrm flipH="1" flipV="1">
            <a:off x="8084968" y="2657765"/>
            <a:ext cx="731038" cy="2013626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436701" y="1590261"/>
            <a:ext cx="69574" cy="129208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8" idx="1"/>
          </p:cNvCxnSpPr>
          <p:nvPr/>
        </p:nvCxnSpPr>
        <p:spPr>
          <a:xfrm flipH="1" flipV="1">
            <a:off x="5595727" y="1490870"/>
            <a:ext cx="2347802" cy="10270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36701" y="2208565"/>
            <a:ext cx="33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4</a:t>
            </a:r>
            <a:endParaRPr lang="en-US" baseline="-25000" dirty="0"/>
          </a:p>
        </p:txBody>
      </p:sp>
      <p:sp>
        <p:nvSpPr>
          <p:cNvPr id="20" name="TextBox 19"/>
          <p:cNvSpPr txBox="1"/>
          <p:nvPr/>
        </p:nvSpPr>
        <p:spPr>
          <a:xfrm>
            <a:off x="6944373" y="174770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51</a:t>
            </a:r>
            <a:endParaRPr lang="en-US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8450487" y="347991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 smtClean="0"/>
              <a:t>35</a:t>
            </a:r>
            <a:endParaRPr lang="en-US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8777386" y="240317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</a:t>
            </a:r>
            <a:r>
              <a:rPr lang="en-US" baseline="-25000" dirty="0"/>
              <a:t>2</a:t>
            </a:r>
            <a:r>
              <a:rPr lang="en-US" baseline="-25000" dirty="0" smtClean="0"/>
              <a:t>5</a:t>
            </a:r>
            <a:endParaRPr lang="en-US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217336" y="1535470"/>
            <a:ext cx="4427815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u="sng" dirty="0" smtClean="0"/>
              <a:t>Assumptions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Identical </a:t>
            </a:r>
            <a:r>
              <a:rPr lang="en-US" sz="1600" dirty="0"/>
              <a:t>computing power </a:t>
            </a:r>
            <a:r>
              <a:rPr lang="en-US" sz="1600" dirty="0" smtClean="0"/>
              <a:t>at each Node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Identical transmit power at each node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Identical data packages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Channel </a:t>
            </a:r>
            <a:r>
              <a:rPr lang="en-US" sz="1600" dirty="0"/>
              <a:t>interference in the mesh </a:t>
            </a:r>
            <a:r>
              <a:rPr lang="en-US" sz="1600" dirty="0" smtClean="0"/>
              <a:t>network</a:t>
            </a:r>
          </a:p>
          <a:p>
            <a:r>
              <a:rPr lang="en-US" sz="1600" b="1" u="sng" dirty="0" smtClean="0"/>
              <a:t>Results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Optimal location depends only on distances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Node 1 is selected for this setup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Node 5 is a relay Node for Nodes 2 and 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Delays are computed as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t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 = t</a:t>
            </a:r>
            <a:r>
              <a:rPr lang="en-US" sz="1600" baseline="-25000" dirty="0" smtClean="0"/>
              <a:t>51</a:t>
            </a:r>
            <a:r>
              <a:rPr lang="en-US" sz="1600" dirty="0" smtClean="0"/>
              <a:t> + t</a:t>
            </a:r>
            <a:r>
              <a:rPr lang="en-US" sz="1600" baseline="-25000" dirty="0" smtClean="0"/>
              <a:t>25</a:t>
            </a:r>
            <a:r>
              <a:rPr lang="en-US" sz="1600" dirty="0" smtClean="0"/>
              <a:t> , t</a:t>
            </a:r>
            <a:r>
              <a:rPr lang="en-US" sz="1600" baseline="-25000" dirty="0" smtClean="0"/>
              <a:t>3</a:t>
            </a:r>
            <a:r>
              <a:rPr lang="en-US" sz="1600" dirty="0" smtClean="0"/>
              <a:t> = t</a:t>
            </a:r>
            <a:r>
              <a:rPr lang="en-US" sz="1600" baseline="-25000" dirty="0" smtClean="0"/>
              <a:t>51</a:t>
            </a:r>
            <a:r>
              <a:rPr lang="en-US" sz="1600" dirty="0" smtClean="0"/>
              <a:t> + t</a:t>
            </a:r>
            <a:r>
              <a:rPr lang="en-US" sz="1600" baseline="-25000" dirty="0" smtClean="0"/>
              <a:t>35</a:t>
            </a:r>
            <a:r>
              <a:rPr lang="en-US" sz="1600" dirty="0" smtClean="0"/>
              <a:t> , t</a:t>
            </a:r>
            <a:r>
              <a:rPr lang="en-US" sz="1600" baseline="-25000" dirty="0" smtClean="0"/>
              <a:t>4</a:t>
            </a:r>
          </a:p>
        </p:txBody>
      </p:sp>
      <p:sp>
        <p:nvSpPr>
          <p:cNvPr id="29" name="Rectangle 28"/>
          <p:cNvSpPr/>
          <p:nvPr/>
        </p:nvSpPr>
        <p:spPr>
          <a:xfrm>
            <a:off x="529166" y="1065518"/>
            <a:ext cx="38138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latin typeface="NimbusRomNo9L-Regu"/>
              </a:rPr>
              <a:t>Optimal data migration </a:t>
            </a:r>
            <a:r>
              <a:rPr lang="en-US" b="1" dirty="0">
                <a:solidFill>
                  <a:schemeClr val="accent2">
                    <a:lumMod val="50000"/>
                  </a:schemeClr>
                </a:solidFill>
                <a:latin typeface="NimbusRomNo9L-Regu"/>
              </a:rPr>
              <a:t>algorithm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30" name="Table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943992"/>
              </p:ext>
            </p:extLst>
          </p:nvPr>
        </p:nvGraphicFramePr>
        <p:xfrm>
          <a:off x="361694" y="4955285"/>
          <a:ext cx="4160608" cy="7416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40152">
                  <a:extLst>
                    <a:ext uri="{9D8B030D-6E8A-4147-A177-3AD203B41FA5}">
                      <a16:colId xmlns:a16="http://schemas.microsoft.com/office/drawing/2014/main" val="1326034074"/>
                    </a:ext>
                  </a:extLst>
                </a:gridCol>
                <a:gridCol w="1040152">
                  <a:extLst>
                    <a:ext uri="{9D8B030D-6E8A-4147-A177-3AD203B41FA5}">
                      <a16:colId xmlns:a16="http://schemas.microsoft.com/office/drawing/2014/main" val="2676143330"/>
                    </a:ext>
                  </a:extLst>
                </a:gridCol>
                <a:gridCol w="1040152">
                  <a:extLst>
                    <a:ext uri="{9D8B030D-6E8A-4147-A177-3AD203B41FA5}">
                      <a16:colId xmlns:a16="http://schemas.microsoft.com/office/drawing/2014/main" val="3257270270"/>
                    </a:ext>
                  </a:extLst>
                </a:gridCol>
                <a:gridCol w="1040152">
                  <a:extLst>
                    <a:ext uri="{9D8B030D-6E8A-4147-A177-3AD203B41FA5}">
                      <a16:colId xmlns:a16="http://schemas.microsoft.com/office/drawing/2014/main" val="9491801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r>
                        <a:rPr lang="en-US" sz="600" u="none" strike="noStrike" baseline="0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r>
                        <a:rPr lang="en-US" sz="600" u="none" strike="noStrike" baseline="0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r>
                        <a:rPr lang="en-US" sz="600" u="none" strike="noStrike" baseline="0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t</a:t>
                      </a:r>
                      <a:r>
                        <a:rPr lang="en-US" baseline="-25000" dirty="0" smtClean="0"/>
                        <a:t>4</a:t>
                      </a:r>
                      <a:endParaRPr lang="en-US" baseline="-25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99475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0.0138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dirty="0" smtClean="0"/>
                        <a:t>0.0012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5943448"/>
                  </a:ext>
                </a:extLst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740236" y="4492489"/>
            <a:ext cx="3390672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chemeClr val="accent2">
                    <a:lumMod val="50000"/>
                  </a:schemeClr>
                </a:solidFill>
              </a:rPr>
              <a:t>Numerical results in seconds</a:t>
            </a:r>
          </a:p>
        </p:txBody>
      </p:sp>
    </p:spTree>
    <p:extLst>
      <p:ext uri="{BB962C8B-B14F-4D97-AF65-F5344CB8AC3E}">
        <p14:creationId xmlns:p14="http://schemas.microsoft.com/office/powerpoint/2010/main" val="101145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191300" y="312897"/>
            <a:ext cx="58101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Technologies -  State Estimation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033" y="1608355"/>
            <a:ext cx="8591088" cy="47548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18398" y="1229085"/>
            <a:ext cx="4955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Extended Kalman Filter based state estimation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88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08770" y="312897"/>
            <a:ext cx="3375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Flight Test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Results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1224" y="1896840"/>
            <a:ext cx="5120640" cy="38404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7018" y="2206121"/>
            <a:ext cx="56089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Clock starts at Camera 1 </a:t>
            </a:r>
            <a:r>
              <a:rPr lang="en-US" sz="1600" dirty="0" smtClean="0"/>
              <a:t>first valid </a:t>
            </a:r>
            <a:r>
              <a:rPr lang="en-US" sz="1600" dirty="0" smtClean="0"/>
              <a:t>reading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Quadcopter briefly goes out of  FOV in vertical direction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It is above the Camera 1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Time interval with two or more valid readings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[</a:t>
            </a:r>
            <a:r>
              <a:rPr lang="en-US" sz="1600" dirty="0" smtClean="0"/>
              <a:t>60 s , 470 s</a:t>
            </a:r>
            <a:r>
              <a:rPr lang="en-US" sz="1600" dirty="0" smtClean="0"/>
              <a:t>]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Observability </a:t>
            </a:r>
            <a:r>
              <a:rPr lang="en-US" sz="1600" dirty="0"/>
              <a:t>matrix has a full rank </a:t>
            </a:r>
            <a:r>
              <a:rPr lang="en-US" sz="1600" dirty="0" smtClean="0"/>
              <a:t>in tis interval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Condition number is very large outside of this interval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Large </a:t>
            </a:r>
            <a:r>
              <a:rPr lang="en-US" sz="1600" dirty="0" smtClean="0"/>
              <a:t>tracking errors are </a:t>
            </a:r>
            <a:r>
              <a:rPr lang="en-US" sz="1600" dirty="0" smtClean="0"/>
              <a:t>expected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6713926" y="1614670"/>
            <a:ext cx="4655057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Quadcopter’s pixel coordinates from GBVT</a:t>
            </a:r>
          </a:p>
        </p:txBody>
      </p:sp>
      <p:sp>
        <p:nvSpPr>
          <p:cNvPr id="10" name="Rectangle 9"/>
          <p:cNvSpPr/>
          <p:nvPr/>
        </p:nvSpPr>
        <p:spPr>
          <a:xfrm>
            <a:off x="952461" y="1609268"/>
            <a:ext cx="2980303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Image coordinates analysis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25359" y="106457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Data analysis results for one flight from Node 3 to Node 1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395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18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779594" y="312897"/>
            <a:ext cx="4633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Flight Test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Results (Cont.)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3806" y="1328352"/>
            <a:ext cx="5120640" cy="38404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68" y="1339177"/>
            <a:ext cx="5120641" cy="384048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894653" y="5272042"/>
            <a:ext cx="456494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Acceptable </a:t>
            </a:r>
            <a:r>
              <a:rPr lang="en-US" sz="1400" dirty="0"/>
              <a:t>errors </a:t>
            </a:r>
            <a:r>
              <a:rPr lang="en-US" sz="1400" dirty="0" smtClean="0"/>
              <a:t>in the time interval with two</a:t>
            </a:r>
          </a:p>
          <a:p>
            <a:r>
              <a:rPr lang="en-US" sz="1400" dirty="0" smtClean="0"/>
              <a:t>or more overlapping camera measurement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Much </a:t>
            </a:r>
            <a:r>
              <a:rPr lang="en-US" sz="1400" dirty="0"/>
              <a:t>larger </a:t>
            </a:r>
            <a:r>
              <a:rPr lang="en-US" sz="1400" dirty="0" smtClean="0"/>
              <a:t>errors outside of this interval</a:t>
            </a:r>
            <a:endParaRPr lang="en-US" sz="1400" dirty="0"/>
          </a:p>
        </p:txBody>
      </p:sp>
      <p:sp>
        <p:nvSpPr>
          <p:cNvPr id="8" name="Rectangle 7"/>
          <p:cNvSpPr/>
          <p:nvPr/>
        </p:nvSpPr>
        <p:spPr>
          <a:xfrm>
            <a:off x="480387" y="5271691"/>
            <a:ext cx="43897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</a:t>
            </a:r>
            <a:r>
              <a:rPr lang="en-US" sz="1400" dirty="0" smtClean="0"/>
              <a:t>stimated </a:t>
            </a:r>
            <a:r>
              <a:rPr lang="en-US" sz="1400" dirty="0"/>
              <a:t>and true flight path in 3D </a:t>
            </a:r>
            <a:r>
              <a:rPr lang="en-US" sz="1400" dirty="0" smtClean="0"/>
              <a:t>ENU </a:t>
            </a:r>
            <a:r>
              <a:rPr lang="en-US" sz="1400" dirty="0"/>
              <a:t>frame. 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Mostly </a:t>
            </a:r>
            <a:r>
              <a:rPr lang="en-US" sz="1400" dirty="0"/>
              <a:t>accurate in the East-North </a:t>
            </a:r>
            <a:r>
              <a:rPr lang="en-US" sz="1400" dirty="0" smtClean="0"/>
              <a:t>plane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Not </a:t>
            </a:r>
            <a:r>
              <a:rPr lang="en-US" sz="1400" dirty="0"/>
              <a:t>as accurate vertically </a:t>
            </a:r>
            <a:r>
              <a:rPr lang="en-US" sz="1400" dirty="0" smtClean="0"/>
              <a:t>(slow drift)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/>
              <a:t>Attributed </a:t>
            </a:r>
            <a:r>
              <a:rPr lang="en-US" sz="1400" dirty="0"/>
              <a:t>to </a:t>
            </a:r>
            <a:r>
              <a:rPr lang="en-US" sz="1400" dirty="0" smtClean="0"/>
              <a:t>lens </a:t>
            </a:r>
            <a:r>
              <a:rPr lang="en-US" sz="1400" dirty="0"/>
              <a:t>distortion not </a:t>
            </a:r>
            <a:r>
              <a:rPr lang="en-US" sz="1400" dirty="0" smtClean="0"/>
              <a:t>address here.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4490432" y="1060906"/>
            <a:ext cx="3211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Comparison with ground truth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90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025410" y="312897"/>
            <a:ext cx="21419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Conclusion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58352" y="1470993"/>
            <a:ext cx="927606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We have presented a </a:t>
            </a:r>
            <a:r>
              <a:rPr lang="en-US" sz="1600" dirty="0" smtClean="0"/>
              <a:t>flight test scenario and its implementation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Developed distributed </a:t>
            </a:r>
            <a:r>
              <a:rPr lang="en-US" sz="1600" dirty="0"/>
              <a:t>sensing, networking and </a:t>
            </a:r>
            <a:r>
              <a:rPr lang="en-US" sz="1600" dirty="0" smtClean="0"/>
              <a:t>computing architecture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Goal - a </a:t>
            </a:r>
            <a:r>
              <a:rPr lang="en-US" sz="1600" dirty="0"/>
              <a:t>single non-cooperative </a:t>
            </a:r>
            <a:r>
              <a:rPr lang="en-US" sz="1600" dirty="0" smtClean="0"/>
              <a:t>airborne object </a:t>
            </a:r>
            <a:r>
              <a:rPr lang="en-US" sz="1600" dirty="0"/>
              <a:t>tracking using the real-word sensor data</a:t>
            </a:r>
            <a:r>
              <a:rPr lang="en-US" sz="1600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</a:t>
            </a:r>
            <a:r>
              <a:rPr lang="en-US" sz="1600" dirty="0" smtClean="0"/>
              <a:t>elected hardware for each ground node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power unit, computing unit, communication unit and sensors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Only visual sensors were used for this experiment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Integrated ground </a:t>
            </a:r>
            <a:r>
              <a:rPr lang="en-US" sz="1600" dirty="0"/>
              <a:t>nodes </a:t>
            </a:r>
            <a:r>
              <a:rPr lang="en-US" sz="1600" dirty="0" smtClean="0"/>
              <a:t>in </a:t>
            </a:r>
            <a:r>
              <a:rPr lang="en-US" sz="1600" dirty="0"/>
              <a:t>a mesh </a:t>
            </a:r>
            <a:r>
              <a:rPr lang="en-US" sz="1600" dirty="0" smtClean="0"/>
              <a:t>network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In-house </a:t>
            </a:r>
            <a:r>
              <a:rPr lang="en-US" sz="1600" dirty="0"/>
              <a:t>developed </a:t>
            </a:r>
            <a:r>
              <a:rPr lang="en-US" sz="1600" dirty="0" smtClean="0"/>
              <a:t>technologies were validated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600" dirty="0" smtClean="0"/>
              <a:t>image processing, optimal data migration, state estimation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Addressed hardware </a:t>
            </a:r>
            <a:r>
              <a:rPr lang="en-US" sz="1600" dirty="0"/>
              <a:t>calibration, clock synchronization, sensor </a:t>
            </a:r>
            <a:r>
              <a:rPr lang="en-US" sz="1600" dirty="0" smtClean="0"/>
              <a:t>registration, communication setup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Demonstrated </a:t>
            </a:r>
            <a:r>
              <a:rPr lang="en-US" sz="1600" dirty="0" smtClean="0"/>
              <a:t>functionality of the presented distributed architecture using recorded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Achieved satisfactory performance </a:t>
            </a:r>
            <a:r>
              <a:rPr lang="en-US" sz="1600" dirty="0"/>
              <a:t>of the applied </a:t>
            </a:r>
            <a:r>
              <a:rPr lang="en-US" sz="1600" dirty="0" smtClean="0"/>
              <a:t>technologies</a:t>
            </a:r>
          </a:p>
          <a:p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Recommendation - Adding ground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nodes with optimizes topology and orientation </a:t>
            </a:r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and/or</a:t>
            </a:r>
          </a:p>
          <a:p>
            <a:r>
              <a:rPr lang="en-US" sz="1600" dirty="0" smtClean="0">
                <a:solidFill>
                  <a:schemeClr val="accent2">
                    <a:lumMod val="50000"/>
                  </a:schemeClr>
                </a:solidFill>
              </a:rPr>
              <a:t>equipping Ground Nodes </a:t>
            </a:r>
            <a:r>
              <a:rPr lang="en-US" sz="1600" dirty="0">
                <a:solidFill>
                  <a:schemeClr val="accent2">
                    <a:lumMod val="50000"/>
                  </a:schemeClr>
                </a:solidFill>
              </a:rPr>
              <a:t>with diverse sensors would significantly increases the estimation accuracy.</a:t>
            </a:r>
          </a:p>
        </p:txBody>
      </p:sp>
    </p:spTree>
    <p:extLst>
      <p:ext uri="{BB962C8B-B14F-4D97-AF65-F5344CB8AC3E}">
        <p14:creationId xmlns:p14="http://schemas.microsoft.com/office/powerpoint/2010/main" val="230787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5385288" y="312897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Outline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14350" y="1177588"/>
            <a:ext cx="4179477" cy="21698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Flight test setup and tasks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/>
              <a:t>Hardware architecture and selection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Technologies </a:t>
            </a:r>
            <a:r>
              <a:rPr lang="en-US" dirty="0" smtClean="0"/>
              <a:t>used </a:t>
            </a:r>
            <a:r>
              <a:rPr lang="en-US" dirty="0"/>
              <a:t>for </a:t>
            </a:r>
            <a:r>
              <a:rPr lang="en-US" dirty="0" smtClean="0"/>
              <a:t>data analysis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Flight </a:t>
            </a:r>
            <a:r>
              <a:rPr lang="en-US" dirty="0" smtClean="0"/>
              <a:t>test results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/>
              <a:t>Conclusions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0458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3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784545" y="312897"/>
            <a:ext cx="26236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</a:rPr>
              <a:t>Flight Test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Setup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910" y="1341062"/>
            <a:ext cx="5766322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Test </a:t>
            </a:r>
            <a:r>
              <a:rPr lang="en-US" sz="1600" dirty="0"/>
              <a:t>scenario at NASA ARC DART site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Target flies predefined trajectory (magenta line)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Telemetry data </a:t>
            </a:r>
            <a:r>
              <a:rPr lang="en-US" sz="1600" dirty="0" smtClean="0"/>
              <a:t>saved/transmitted for </a:t>
            </a:r>
            <a:r>
              <a:rPr lang="en-US" sz="1600" dirty="0" smtClean="0"/>
              <a:t>ground truth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Distributed ground nodes </a:t>
            </a:r>
            <a:r>
              <a:rPr lang="en-US" sz="1600" dirty="0"/>
              <a:t>at NASA ARC DART </a:t>
            </a:r>
            <a:r>
              <a:rPr lang="en-US" sz="1600" dirty="0" smtClean="0"/>
              <a:t>site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Each </a:t>
            </a:r>
            <a:r>
              <a:rPr lang="en-US" sz="1600" dirty="0" smtClean="0"/>
              <a:t>Ground Node </a:t>
            </a:r>
            <a:r>
              <a:rPr lang="en-US" sz="1600" dirty="0" smtClean="0"/>
              <a:t>(yellow circles) is equipped with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smtClean="0"/>
              <a:t>Power </a:t>
            </a:r>
            <a:r>
              <a:rPr lang="en-US" sz="1600" dirty="0" smtClean="0"/>
              <a:t>unit, computer, modem, camera, </a:t>
            </a:r>
            <a:endParaRPr lang="en-US" sz="1600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Locations are measured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Reference points allocated for camera registration</a:t>
            </a:r>
            <a:endParaRPr lang="en-U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Clocks are synchronized via Atomic Clock registration</a:t>
            </a:r>
            <a:endParaRPr lang="en-U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Two flights from Node 3 to Node 1 and back</a:t>
            </a:r>
            <a:endParaRPr lang="en-US" sz="1600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Cameras readings saved for processing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Image angles and pixel coordinates sent to estimator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smtClean="0"/>
              <a:t>Estimator </a:t>
            </a:r>
            <a:r>
              <a:rPr lang="en-US" sz="1600" dirty="0" smtClean="0"/>
              <a:t>executed at </a:t>
            </a:r>
            <a:r>
              <a:rPr lang="en-US" sz="1600" dirty="0" smtClean="0"/>
              <a:t>Ground Node with </a:t>
            </a:r>
            <a:r>
              <a:rPr lang="en-US" sz="1600" dirty="0" smtClean="0"/>
              <a:t>minimum latency</a:t>
            </a:r>
            <a:endParaRPr lang="en-US" sz="16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1" t="2943" r="5844" b="8940"/>
          <a:stretch/>
        </p:blipFill>
        <p:spPr>
          <a:xfrm>
            <a:off x="6667152" y="1536134"/>
            <a:ext cx="5303519" cy="43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09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4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78505" y="312897"/>
            <a:ext cx="3235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Experiment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Tasks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4248" y="1307691"/>
            <a:ext cx="9914894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Pre-flight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Hardware clock synchronization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Sensors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Registration – validate the accuracy of sensor placement and orientation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Measure the maximum range and noise level for readable images of the target vehicle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Communication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Registration- test the communication functionality in Point-to-Point and Point-to-Multipoint settings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Measure the communication latency </a:t>
            </a:r>
            <a:r>
              <a:rPr lang="en-US" sz="1600" dirty="0"/>
              <a:t>in Point-to-Point and Point-to-Multipoint </a:t>
            </a:r>
            <a:r>
              <a:rPr lang="en-US" sz="1600" dirty="0" smtClean="0"/>
              <a:t>settings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Computing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Measure processing latency for the image registration/segmentation algorithm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Measure processing latency for the target tracking algorithm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Data migration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 smtClean="0"/>
              <a:t>Compare measured end-to-end latency with predicted one of the selected optimal location</a:t>
            </a:r>
          </a:p>
          <a:p>
            <a:r>
              <a:rPr lang="en-US" sz="1600" b="1" dirty="0" smtClean="0"/>
              <a:t>In-flight tasks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Record sensors readings with time stamp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Process sensors readings and record the output with a time tag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Apply EKF based state estimation algorithm with observations delays</a:t>
            </a:r>
            <a:endParaRPr lang="en-US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smtClean="0"/>
              <a:t>Display the track along with ground truth from air vehicle’s flight log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85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dirty="0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5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022195" y="312897"/>
            <a:ext cx="4148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Hardware Architecture</a:t>
            </a:r>
            <a:endParaRPr lang="en-US" sz="2800" b="1" dirty="0" smtClean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67" name="Group 66"/>
          <p:cNvGrpSpPr/>
          <p:nvPr/>
        </p:nvGrpSpPr>
        <p:grpSpPr>
          <a:xfrm>
            <a:off x="390144" y="1071209"/>
            <a:ext cx="10960608" cy="5190972"/>
            <a:chOff x="390144" y="1071209"/>
            <a:chExt cx="10960608" cy="5190972"/>
          </a:xfrm>
        </p:grpSpPr>
        <p:grpSp>
          <p:nvGrpSpPr>
            <p:cNvPr id="31" name="Group 30"/>
            <p:cNvGrpSpPr/>
            <p:nvPr/>
          </p:nvGrpSpPr>
          <p:grpSpPr>
            <a:xfrm>
              <a:off x="812147" y="1071209"/>
              <a:ext cx="3901440" cy="2438400"/>
              <a:chOff x="2560320" y="1694688"/>
              <a:chExt cx="3901440" cy="2438400"/>
            </a:xfrm>
          </p:grpSpPr>
          <p:sp>
            <p:nvSpPr>
              <p:cNvPr id="32" name="Rounded Rectangle 31"/>
              <p:cNvSpPr/>
              <p:nvPr/>
            </p:nvSpPr>
            <p:spPr>
              <a:xfrm>
                <a:off x="2560320" y="1694688"/>
                <a:ext cx="3901440" cy="2438400"/>
              </a:xfrm>
              <a:prstGeom prst="roundRect">
                <a:avLst/>
              </a:prstGeom>
              <a:solidFill>
                <a:schemeClr val="bg1"/>
              </a:solidFill>
              <a:ln w="19050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3" name="Picture 32"/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081" t="16756" r="2854" b="10079"/>
              <a:stretch/>
            </p:blipFill>
            <p:spPr>
              <a:xfrm>
                <a:off x="2670047" y="1828800"/>
                <a:ext cx="3685379" cy="2235200"/>
              </a:xfrm>
              <a:prstGeom prst="rect">
                <a:avLst/>
              </a:prstGeom>
            </p:spPr>
          </p:pic>
        </p:grpSp>
        <p:grpSp>
          <p:nvGrpSpPr>
            <p:cNvPr id="34" name="Group 33"/>
            <p:cNvGrpSpPr/>
            <p:nvPr/>
          </p:nvGrpSpPr>
          <p:grpSpPr>
            <a:xfrm>
              <a:off x="390144" y="3707957"/>
              <a:ext cx="10960608" cy="2554224"/>
              <a:chOff x="390144" y="4145280"/>
              <a:chExt cx="10960608" cy="2554224"/>
            </a:xfrm>
          </p:grpSpPr>
          <p:sp>
            <p:nvSpPr>
              <p:cNvPr id="35" name="Rounded Rectangle 34"/>
              <p:cNvSpPr/>
              <p:nvPr/>
            </p:nvSpPr>
            <p:spPr>
              <a:xfrm>
                <a:off x="390144" y="4145280"/>
                <a:ext cx="10960608" cy="2554224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36" name="Group 35"/>
              <p:cNvGrpSpPr/>
              <p:nvPr/>
            </p:nvGrpSpPr>
            <p:grpSpPr>
              <a:xfrm>
                <a:off x="619433" y="4312166"/>
                <a:ext cx="2286000" cy="1920240"/>
                <a:chOff x="6803923" y="3710431"/>
                <a:chExt cx="2286000" cy="1920240"/>
              </a:xfrm>
            </p:grpSpPr>
            <p:sp>
              <p:nvSpPr>
                <p:cNvPr id="50" name="Rounded Rectangle 49"/>
                <p:cNvSpPr/>
                <p:nvPr/>
              </p:nvSpPr>
              <p:spPr>
                <a:xfrm>
                  <a:off x="6803923" y="3710431"/>
                  <a:ext cx="2286000" cy="19202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51" name="Picture 50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183" t="19388" r="14871" b="24297"/>
                <a:stretch/>
              </p:blipFill>
              <p:spPr>
                <a:xfrm>
                  <a:off x="6912079" y="3903406"/>
                  <a:ext cx="2035278" cy="1337188"/>
                </a:xfrm>
                <a:prstGeom prst="rect">
                  <a:avLst/>
                </a:prstGeom>
              </p:spPr>
            </p:pic>
            <p:sp>
              <p:nvSpPr>
                <p:cNvPr id="52" name="TextBox 51"/>
                <p:cNvSpPr txBox="1"/>
                <p:nvPr/>
              </p:nvSpPr>
              <p:spPr>
                <a:xfrm>
                  <a:off x="7278578" y="5220930"/>
                  <a:ext cx="13022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Ground Node 1</a:t>
                  </a:r>
                  <a:endParaRPr lang="en-US" sz="1400" dirty="0"/>
                </a:p>
              </p:txBody>
            </p:sp>
          </p:grpSp>
          <p:grpSp>
            <p:nvGrpSpPr>
              <p:cNvPr id="37" name="Group 36"/>
              <p:cNvGrpSpPr/>
              <p:nvPr/>
            </p:nvGrpSpPr>
            <p:grpSpPr>
              <a:xfrm>
                <a:off x="3347050" y="4312166"/>
                <a:ext cx="2286000" cy="1920240"/>
                <a:chOff x="6803923" y="3710431"/>
                <a:chExt cx="2286000" cy="1920240"/>
              </a:xfrm>
            </p:grpSpPr>
            <p:sp>
              <p:nvSpPr>
                <p:cNvPr id="47" name="Rounded Rectangle 46"/>
                <p:cNvSpPr/>
                <p:nvPr/>
              </p:nvSpPr>
              <p:spPr>
                <a:xfrm>
                  <a:off x="6803923" y="3710431"/>
                  <a:ext cx="2286000" cy="19202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8" name="Picture 47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183" t="19388" r="14871" b="24297"/>
                <a:stretch/>
              </p:blipFill>
              <p:spPr>
                <a:xfrm>
                  <a:off x="6912079" y="3903406"/>
                  <a:ext cx="2035278" cy="1337188"/>
                </a:xfrm>
                <a:prstGeom prst="rect">
                  <a:avLst/>
                </a:prstGeom>
              </p:spPr>
            </p:pic>
            <p:sp>
              <p:nvSpPr>
                <p:cNvPr id="49" name="TextBox 48"/>
                <p:cNvSpPr txBox="1"/>
                <p:nvPr/>
              </p:nvSpPr>
              <p:spPr>
                <a:xfrm>
                  <a:off x="7278578" y="5220930"/>
                  <a:ext cx="13022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Ground Node 2</a:t>
                  </a:r>
                  <a:endParaRPr lang="en-US" sz="1400" dirty="0"/>
                </a:p>
              </p:txBody>
            </p:sp>
          </p:grpSp>
          <p:grpSp>
            <p:nvGrpSpPr>
              <p:cNvPr id="38" name="Group 37"/>
              <p:cNvGrpSpPr/>
              <p:nvPr/>
            </p:nvGrpSpPr>
            <p:grpSpPr>
              <a:xfrm>
                <a:off x="6099737" y="4312166"/>
                <a:ext cx="2286000" cy="1920240"/>
                <a:chOff x="6803923" y="3710431"/>
                <a:chExt cx="2286000" cy="1920240"/>
              </a:xfrm>
            </p:grpSpPr>
            <p:sp>
              <p:nvSpPr>
                <p:cNvPr id="44" name="Rounded Rectangle 43"/>
                <p:cNvSpPr/>
                <p:nvPr/>
              </p:nvSpPr>
              <p:spPr>
                <a:xfrm>
                  <a:off x="6803923" y="3710431"/>
                  <a:ext cx="2286000" cy="19202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5" name="Picture 44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183" t="19388" r="14871" b="24297"/>
                <a:stretch/>
              </p:blipFill>
              <p:spPr>
                <a:xfrm>
                  <a:off x="6912079" y="3903406"/>
                  <a:ext cx="2035278" cy="1337188"/>
                </a:xfrm>
                <a:prstGeom prst="rect">
                  <a:avLst/>
                </a:prstGeom>
              </p:spPr>
            </p:pic>
            <p:sp>
              <p:nvSpPr>
                <p:cNvPr id="46" name="TextBox 45"/>
                <p:cNvSpPr txBox="1"/>
                <p:nvPr/>
              </p:nvSpPr>
              <p:spPr>
                <a:xfrm>
                  <a:off x="7278578" y="5220930"/>
                  <a:ext cx="13022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Ground Node 3</a:t>
                  </a:r>
                  <a:endParaRPr lang="en-US" sz="1400" dirty="0"/>
                </a:p>
              </p:txBody>
            </p:sp>
          </p:grpSp>
          <p:grpSp>
            <p:nvGrpSpPr>
              <p:cNvPr id="39" name="Group 38"/>
              <p:cNvGrpSpPr/>
              <p:nvPr/>
            </p:nvGrpSpPr>
            <p:grpSpPr>
              <a:xfrm>
                <a:off x="8840558" y="4312166"/>
                <a:ext cx="2286000" cy="1920240"/>
                <a:chOff x="6803923" y="3710431"/>
                <a:chExt cx="2286000" cy="1920240"/>
              </a:xfrm>
            </p:grpSpPr>
            <p:sp>
              <p:nvSpPr>
                <p:cNvPr id="41" name="Rounded Rectangle 40"/>
                <p:cNvSpPr/>
                <p:nvPr/>
              </p:nvSpPr>
              <p:spPr>
                <a:xfrm>
                  <a:off x="6803923" y="3710431"/>
                  <a:ext cx="2286000" cy="1920240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42" name="Picture 41"/>
                <p:cNvPicPr>
                  <a:picLocks noChangeAspect="1"/>
                </p:cNvPicPr>
                <p:nvPr/>
              </p:nvPicPr>
              <p:blipFill rotWithShape="1"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8183" t="19388" r="14871" b="24297"/>
                <a:stretch/>
              </p:blipFill>
              <p:spPr>
                <a:xfrm>
                  <a:off x="6912079" y="3903406"/>
                  <a:ext cx="2035278" cy="1337188"/>
                </a:xfrm>
                <a:prstGeom prst="rect">
                  <a:avLst/>
                </a:prstGeom>
              </p:spPr>
            </p:pic>
            <p:sp>
              <p:nvSpPr>
                <p:cNvPr id="43" name="TextBox 42"/>
                <p:cNvSpPr txBox="1"/>
                <p:nvPr/>
              </p:nvSpPr>
              <p:spPr>
                <a:xfrm>
                  <a:off x="7278578" y="5220930"/>
                  <a:ext cx="1302280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dirty="0" smtClean="0"/>
                    <a:t>Ground Node 4</a:t>
                  </a:r>
                  <a:endParaRPr lang="en-US" sz="1400" dirty="0"/>
                </a:p>
              </p:txBody>
            </p:sp>
          </p:grpSp>
          <p:sp>
            <p:nvSpPr>
              <p:cNvPr id="40" name="TextBox 39"/>
              <p:cNvSpPr txBox="1"/>
              <p:nvPr/>
            </p:nvSpPr>
            <p:spPr>
              <a:xfrm>
                <a:off x="4859891" y="6381895"/>
                <a:ext cx="199715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 smtClean="0"/>
                  <a:t>2.0 Smart ground system</a:t>
                </a:r>
                <a:endParaRPr lang="en-US" sz="1400" dirty="0"/>
              </a:p>
            </p:txBody>
          </p:sp>
        </p:grpSp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9904" y="1071209"/>
              <a:ext cx="5212080" cy="24473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30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274604" y="245849"/>
            <a:ext cx="5662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Hardware Selection - Air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Vehicle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877413" y="1608487"/>
            <a:ext cx="11129433" cy="4065161"/>
            <a:chOff x="877413" y="1608487"/>
            <a:chExt cx="11129433" cy="4065161"/>
          </a:xfrm>
        </p:grpSpPr>
        <p:sp>
          <p:nvSpPr>
            <p:cNvPr id="9" name="Rectangle 8"/>
            <p:cNvSpPr/>
            <p:nvPr/>
          </p:nvSpPr>
          <p:spPr>
            <a:xfrm>
              <a:off x="877413" y="1610997"/>
              <a:ext cx="4551631" cy="40626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/>
                <a:t>FREEFLY Alta </a:t>
              </a:r>
              <a:r>
                <a:rPr lang="en-US" b="1" dirty="0" smtClean="0"/>
                <a:t>X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Number of Motors: 4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Propeller Orientation: (2) CW and (2) CCW Props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Propeller Type: </a:t>
              </a:r>
              <a:r>
                <a:rPr lang="en-US" sz="1600" dirty="0"/>
                <a:t>Folding - 840 x 230 mm (33 x 9in)</a:t>
              </a:r>
              <a:endParaRPr lang="en-US" sz="16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Maximum RPM 6300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Peak Battery Voltage</a:t>
              </a:r>
              <a:r>
                <a:rPr lang="en-US" sz="1600" dirty="0" smtClean="0"/>
                <a:t>: </a:t>
              </a:r>
              <a:r>
                <a:rPr lang="en-US" sz="1600" dirty="0"/>
                <a:t>50.4V</a:t>
              </a:r>
              <a:r>
                <a:rPr lang="en-US" sz="1600" dirty="0" smtClean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Nominal Battery Voltage</a:t>
              </a:r>
              <a:r>
                <a:rPr lang="en-US" sz="1600" dirty="0" smtClean="0"/>
                <a:t>: </a:t>
              </a:r>
              <a:r>
                <a:rPr lang="en-US" sz="1600" dirty="0"/>
                <a:t>44.4V</a:t>
              </a:r>
              <a:endParaRPr lang="en-US" sz="1600" dirty="0" smtClean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Motor Max Continuous Power</a:t>
              </a:r>
              <a:r>
                <a:rPr lang="en-US" sz="1600" dirty="0" smtClean="0"/>
                <a:t>: </a:t>
              </a:r>
              <a:r>
                <a:rPr lang="en-US" sz="1600" dirty="0"/>
                <a:t>17,760W</a:t>
              </a:r>
              <a:r>
                <a:rPr lang="en-US" sz="1600" dirty="0" smtClean="0"/>
                <a:t>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/>
                <a:t>Motor Max Instantaneous Peak Power</a:t>
              </a:r>
              <a:r>
                <a:rPr lang="en-US" sz="1600" dirty="0" smtClean="0"/>
                <a:t>: 23,088W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Maximum Payload: 15.9kg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Typical Empty Weight: </a:t>
              </a:r>
              <a:r>
                <a:rPr lang="en-US" sz="1600" dirty="0"/>
                <a:t>10.4 </a:t>
              </a:r>
              <a:r>
                <a:rPr lang="en-US" sz="1600" dirty="0" smtClean="0"/>
                <a:t>kg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Unfolded Diameter (Including Props): </a:t>
              </a:r>
              <a:r>
                <a:rPr lang="en-US" sz="1600" dirty="0"/>
                <a:t>2273</a:t>
              </a:r>
              <a:r>
                <a:rPr lang="en-US" sz="1600" dirty="0" smtClean="0"/>
                <a:t> mm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Autopilot Name: </a:t>
              </a:r>
              <a:r>
                <a:rPr lang="en-US" sz="1600" dirty="0"/>
                <a:t>Custom PX4 flight control </a:t>
              </a:r>
              <a:r>
                <a:rPr lang="en-US" sz="1600" dirty="0" smtClean="0"/>
                <a:t>stack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Maximum Pitch/Roll Angle 45°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Maximum Yaw Rate 150° / second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 smtClean="0"/>
                <a:t>Transceivers: RFD900, </a:t>
              </a:r>
              <a:r>
                <a:rPr lang="en-US" sz="1600" dirty="0"/>
                <a:t>1-2 Miles LOS</a:t>
              </a:r>
              <a:endParaRPr lang="en-US" sz="1600" dirty="0" smtClean="0"/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05918" y="1608487"/>
              <a:ext cx="5900928" cy="4023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7544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09037" y="245849"/>
            <a:ext cx="61959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Hardware Selection - Power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station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87552" y="10119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02208" y="1196602"/>
            <a:ext cx="1935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Yeti 500X portable</a:t>
            </a:r>
            <a:endParaRPr lang="en-US" b="1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902208" y="1670642"/>
          <a:ext cx="6014720" cy="4065752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2014932">
                  <a:extLst>
                    <a:ext uri="{9D8B030D-6E8A-4147-A177-3AD203B41FA5}">
                      <a16:colId xmlns:a16="http://schemas.microsoft.com/office/drawing/2014/main" val="4009093199"/>
                    </a:ext>
                  </a:extLst>
                </a:gridCol>
                <a:gridCol w="3999788">
                  <a:extLst>
                    <a:ext uri="{9D8B030D-6E8A-4147-A177-3AD203B41FA5}">
                      <a16:colId xmlns:a16="http://schemas.microsoft.com/office/drawing/2014/main" val="16510402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Charge Time (</a:t>
                      </a:r>
                      <a:r>
                        <a:rPr lang="en-US" sz="1400" dirty="0" err="1">
                          <a:effectLst/>
                        </a:rPr>
                        <a:t>hrs</a:t>
                      </a:r>
                      <a:r>
                        <a:rPr lang="en-US" sz="1400" dirty="0">
                          <a:effectLst/>
                        </a:rPr>
                        <a:t>)</a:t>
                      </a:r>
                      <a:endParaRPr lang="en-US" sz="1400" b="1" dirty="0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USB-C: 8-11 hrs.; wall: 9 hrs.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1211537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External Charge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Car / USB / Wall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3721162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Battery Included</a:t>
                      </a:r>
                      <a:endParaRPr lang="en-US" sz="1400" b="1" dirty="0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Yes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32391418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Battery Type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Lithium Ion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1000390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Battery Capacity (Wh)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505 watt hours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18704861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Power Output to Device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USB-A: 5V up to 2.4A (12W max) / USB-C PD: 1 at 18W max, 1 at 60W max / 6mm Port:12V, up to 10A (120W max) / 12V Car Port (output), 12V up to 10A (120 max) regulated / 120V AC Inverter: 120V AC 60Hz,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4159515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Material(s)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ABS plastic/aluminum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29144944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Dimensions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11.2 x 7.5 x 6 inches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24869960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>
                          <a:effectLst/>
                        </a:rPr>
                        <a:t>Weight</a:t>
                      </a:r>
                      <a:endParaRPr lang="en-US" sz="1400" b="1">
                        <a:effectLst/>
                      </a:endParaRPr>
                    </a:p>
                  </a:txBody>
                  <a:tcPr marL="32232" marR="32232" marT="16116" marB="16116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400" dirty="0">
                          <a:effectLst/>
                        </a:rPr>
                        <a:t>12 lbs. 14.4 oz.</a:t>
                      </a:r>
                    </a:p>
                  </a:txBody>
                  <a:tcPr marL="32232" marR="32232" marT="16116" marB="16116"/>
                </a:tc>
                <a:extLst>
                  <a:ext uri="{0D108BD9-81ED-4DB2-BD59-A6C34878D82A}">
                    <a16:rowId xmlns:a16="http://schemas.microsoft.com/office/drawing/2014/main" val="1897055279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5289" r="10314" b="6690"/>
          <a:stretch/>
        </p:blipFill>
        <p:spPr>
          <a:xfrm>
            <a:off x="8193024" y="2393735"/>
            <a:ext cx="3730752" cy="240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13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8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8255" r="12153" b="3031"/>
          <a:stretch/>
        </p:blipFill>
        <p:spPr>
          <a:xfrm>
            <a:off x="7394877" y="2272966"/>
            <a:ext cx="4572000" cy="333265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0416" y="1307806"/>
            <a:ext cx="6697667" cy="46166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Modem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err="1" smtClean="0">
                <a:ea typeface="Calibri" panose="020F0502020204030204" pitchFamily="34" charset="0"/>
              </a:rPr>
              <a:t>Microhard</a:t>
            </a:r>
            <a:r>
              <a:rPr lang="en-US" sz="1400" dirty="0" smtClean="0">
                <a:ea typeface="Calibri" panose="020F0502020204030204" pitchFamily="34" charset="0"/>
              </a:rPr>
              <a:t> pMDDL900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400" b="1" dirty="0" smtClean="0"/>
              <a:t>2x2 </a:t>
            </a:r>
            <a:r>
              <a:rPr lang="pt-BR" sz="1400" b="1" dirty="0"/>
              <a:t>MIMO OEM 900 MHz Digital Data </a:t>
            </a:r>
            <a:r>
              <a:rPr lang="pt-BR" sz="1400" b="1" dirty="0" smtClean="0"/>
              <a:t>Link</a:t>
            </a:r>
          </a:p>
          <a:p>
            <a:r>
              <a:rPr lang="pt-BR" sz="1400" b="1" dirty="0" smtClean="0"/>
              <a:t>Antenas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ea typeface="Calibri" panose="020F0502020204030204" pitchFamily="34" charset="0"/>
              </a:rPr>
              <a:t>MHS031011 - 2dBi 900MHz RUBBER DUCKY ANTENNA - RPSMA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 smtClean="0">
                <a:ea typeface="Calibri" panose="020F0502020204030204" pitchFamily="34" charset="0"/>
              </a:rPr>
              <a:t>We are using these antennas (two antennas per unit):</a:t>
            </a:r>
          </a:p>
          <a:p>
            <a:r>
              <a:rPr lang="en-US" sz="1400" b="1" dirty="0" smtClean="0"/>
              <a:t>Features</a:t>
            </a:r>
            <a:endParaRPr lang="en-US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Robust 2X2 MIMO 900 MHz Operation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Maximal Ratio Combining (MRC), Maximal Likelihood (ML) decoding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Low-Density Parity Check (LDPC)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Up to 21 Mbps </a:t>
            </a:r>
            <a:r>
              <a:rPr lang="en-US" sz="1400" dirty="0" err="1"/>
              <a:t>Iperf</a:t>
            </a:r>
            <a:r>
              <a:rPr lang="en-US" sz="1400" dirty="0"/>
              <a:t> Throughput @ 8 MHz channel (-78 </a:t>
            </a:r>
            <a:r>
              <a:rPr lang="en-US" sz="1400" dirty="0" err="1"/>
              <a:t>dBm</a:t>
            </a:r>
            <a:r>
              <a:rPr lang="en-US" sz="14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Up to 2 Mbps </a:t>
            </a:r>
            <a:r>
              <a:rPr lang="en-US" sz="1400" dirty="0" err="1"/>
              <a:t>IPerf</a:t>
            </a:r>
            <a:r>
              <a:rPr lang="en-US" sz="1400" dirty="0"/>
              <a:t> Throughput @ 4 MHz channel (-102 </a:t>
            </a:r>
            <a:r>
              <a:rPr lang="en-US" sz="1400" dirty="0" err="1"/>
              <a:t>dBm</a:t>
            </a:r>
            <a:r>
              <a:rPr lang="en-US" sz="1400" dirty="0"/>
              <a:t>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Extremely small foot print and very lightweight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Serial Communication Port - RS232 TTL level (300bps to 921kbps) 	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Dual 10/100 Ethernet Ports (LAN/WAN)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Operating modes - Point-to-Point, Point-to-Multipoint, Relay 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Adjustable total transmit power (up to 1W)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Input Voltage -Digital Voltage = 3.3V / RF Voltage = 4.2V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Interface through local console, telnet, and web browser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Weight - Approx. 230 grams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0000"/>
                </a:solidFill>
              </a:rPr>
              <a:t>Dimensions - </a:t>
            </a:r>
            <a:r>
              <a:rPr lang="fr-FR" sz="1400" dirty="0" err="1">
                <a:solidFill>
                  <a:srgbClr val="000000"/>
                </a:solidFill>
              </a:rPr>
              <a:t>Approx</a:t>
            </a:r>
            <a:r>
              <a:rPr lang="fr-FR" sz="1400" dirty="0">
                <a:solidFill>
                  <a:srgbClr val="000000"/>
                </a:solidFill>
              </a:rPr>
              <a:t>. 3.20” x 3.50” x 1.15” </a:t>
            </a:r>
            <a:r>
              <a:rPr lang="en-US" sz="1400" dirty="0">
                <a:solidFill>
                  <a:srgbClr val="000000"/>
                </a:solidFill>
              </a:rPr>
              <a:t>(81mm x 88mm x 29mm</a:t>
            </a:r>
            <a:r>
              <a:rPr lang="en-US" sz="1400" dirty="0" smtClean="0">
                <a:solidFill>
                  <a:srgbClr val="000000"/>
                </a:solidFill>
              </a:rPr>
              <a:t>)</a:t>
            </a:r>
            <a:endParaRPr lang="en-US" sz="1400" dirty="0" smtClean="0">
              <a:ea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29314" y="245849"/>
            <a:ext cx="67553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Hardware Selection - Communication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640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rPr lang="en-US" smtClean="0"/>
              <a:t>Presented at the 2024 AIAA SciTech Forum, January 10,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endParaRPr lang="en-US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1304411" y="1651819"/>
          <a:ext cx="8970297" cy="265176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12686">
                  <a:extLst>
                    <a:ext uri="{9D8B030D-6E8A-4147-A177-3AD203B41FA5}">
                      <a16:colId xmlns:a16="http://schemas.microsoft.com/office/drawing/2014/main" val="1405685255"/>
                    </a:ext>
                  </a:extLst>
                </a:gridCol>
                <a:gridCol w="1669435">
                  <a:extLst>
                    <a:ext uri="{9D8B030D-6E8A-4147-A177-3AD203B41FA5}">
                      <a16:colId xmlns:a16="http://schemas.microsoft.com/office/drawing/2014/main" val="2299240092"/>
                    </a:ext>
                  </a:extLst>
                </a:gridCol>
                <a:gridCol w="1141753">
                  <a:extLst>
                    <a:ext uri="{9D8B030D-6E8A-4147-A177-3AD203B41FA5}">
                      <a16:colId xmlns:a16="http://schemas.microsoft.com/office/drawing/2014/main" val="1401952646"/>
                    </a:ext>
                  </a:extLst>
                </a:gridCol>
                <a:gridCol w="1312991">
                  <a:extLst>
                    <a:ext uri="{9D8B030D-6E8A-4147-A177-3AD203B41FA5}">
                      <a16:colId xmlns:a16="http://schemas.microsoft.com/office/drawing/2014/main" val="765747844"/>
                    </a:ext>
                  </a:extLst>
                </a:gridCol>
                <a:gridCol w="1703632">
                  <a:extLst>
                    <a:ext uri="{9D8B030D-6E8A-4147-A177-3AD203B41FA5}">
                      <a16:colId xmlns:a16="http://schemas.microsoft.com/office/drawing/2014/main" val="1217447292"/>
                    </a:ext>
                  </a:extLst>
                </a:gridCol>
                <a:gridCol w="1229800">
                  <a:extLst>
                    <a:ext uri="{9D8B030D-6E8A-4147-A177-3AD203B41FA5}">
                      <a16:colId xmlns:a16="http://schemas.microsoft.com/office/drawing/2014/main" val="2627497059"/>
                    </a:ext>
                  </a:extLst>
                </a:gridCol>
              </a:tblGrid>
              <a:tr h="70320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Product Name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Processor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Operating System</a:t>
                      </a:r>
                      <a:endParaRPr lang="en-US" sz="1800" b="1" dirty="0" smtClean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Included Memory</a:t>
                      </a:r>
                      <a:endParaRPr lang="en-US" sz="1800" b="1" dirty="0" smtClean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Included Storage</a:t>
                      </a:r>
                      <a:endParaRPr lang="en-US" sz="1800" b="1" dirty="0" smtClean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Graphics Output</a:t>
                      </a:r>
                      <a:endParaRPr lang="en-US" sz="1800" b="1" dirty="0" smtClean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5949320"/>
                  </a:ext>
                </a:extLst>
              </a:tr>
              <a:tr h="17233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 smtClean="0"/>
                        <a:t>Intel® NUC 11 Performance Mini PC - NUC11PAQi70QA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Intel® Core™ i7-1165G7 Processor (12M Cache, up to 4.70 GHz)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effectLst/>
                        </a:rPr>
                        <a:t>Linux/Windows 10, 64-bit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2x 8GB DDR4-3200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2TB </a:t>
                      </a:r>
                      <a:r>
                        <a:rPr lang="en-US" sz="1800" dirty="0" err="1" smtClean="0">
                          <a:effectLst/>
                        </a:rPr>
                        <a:t>PCIe</a:t>
                      </a:r>
                      <a:r>
                        <a:rPr lang="en-US" sz="1800" dirty="0" smtClean="0">
                          <a:effectLst/>
                        </a:rPr>
                        <a:t> X4 Gen4 </a:t>
                      </a:r>
                      <a:r>
                        <a:rPr lang="en-US" sz="1800" dirty="0" err="1" smtClean="0">
                          <a:effectLst/>
                        </a:rPr>
                        <a:t>NVMe</a:t>
                      </a:r>
                      <a:r>
                        <a:rPr lang="en-US" sz="1800" dirty="0" smtClean="0">
                          <a:effectLst/>
                        </a:rPr>
                        <a:t> M.2 SSD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HDMI 2.0a; USB-C (DP1.4); </a:t>
                      </a:r>
                      <a:r>
                        <a:rPr lang="en-US" sz="1800" dirty="0" err="1" smtClean="0">
                          <a:effectLst/>
                        </a:rPr>
                        <a:t>MiniDP</a:t>
                      </a:r>
                      <a:r>
                        <a:rPr lang="en-US" sz="1800" dirty="0" smtClean="0">
                          <a:effectLst/>
                        </a:rPr>
                        <a:t> 1.4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0204230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3" t="40650" r="35133" b="7987"/>
          <a:stretch/>
        </p:blipFill>
        <p:spPr>
          <a:xfrm>
            <a:off x="4463843" y="4798141"/>
            <a:ext cx="3093866" cy="15544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51114" y="245849"/>
            <a:ext cx="6534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Hardware Selection - Computing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Unit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284877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1865</TotalTime>
  <Words>1662</Words>
  <Application>Microsoft Office PowerPoint</Application>
  <PresentationFormat>Widescreen</PresentationFormat>
  <Paragraphs>283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Courier New</vt:lpstr>
      <vt:lpstr>NimbusRomNo9L-Regu</vt:lpstr>
      <vt:lpstr>Sohne</vt:lpstr>
      <vt:lpstr>Wingdings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Stepanyan, Vahram (ARC-TI)[KBR Wyle Services, LLC]</dc:creator>
  <cp:lastModifiedBy>Stepanyan, Vahram (ARC-TI)[KBR Wyle Services, LLC]</cp:lastModifiedBy>
  <cp:revision>60</cp:revision>
  <dcterms:created xsi:type="dcterms:W3CDTF">2023-12-11T16:56:16Z</dcterms:created>
  <dcterms:modified xsi:type="dcterms:W3CDTF">2023-12-13T00:01:39Z</dcterms:modified>
</cp:coreProperties>
</file>