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3" r:id="rId2"/>
    <p:sldId id="38273" r:id="rId3"/>
    <p:sldId id="259" r:id="rId4"/>
    <p:sldId id="290" r:id="rId5"/>
    <p:sldId id="38271" r:id="rId6"/>
    <p:sldId id="1605" r:id="rId7"/>
    <p:sldId id="38267" r:id="rId8"/>
    <p:sldId id="38266" r:id="rId9"/>
    <p:sldId id="1896" r:id="rId10"/>
    <p:sldId id="38274" r:id="rId11"/>
    <p:sldId id="38295" r:id="rId12"/>
    <p:sldId id="38287" r:id="rId13"/>
    <p:sldId id="38277" r:id="rId14"/>
    <p:sldId id="38278" r:id="rId15"/>
    <p:sldId id="38279" r:id="rId16"/>
    <p:sldId id="38286" r:id="rId17"/>
    <p:sldId id="38280" r:id="rId18"/>
    <p:sldId id="38289" r:id="rId19"/>
    <p:sldId id="38281" r:id="rId20"/>
    <p:sldId id="38282" r:id="rId21"/>
    <p:sldId id="38285" r:id="rId22"/>
    <p:sldId id="38290" r:id="rId23"/>
    <p:sldId id="38292" r:id="rId24"/>
    <p:sldId id="38293" r:id="rId25"/>
    <p:sldId id="38294" r:id="rId26"/>
    <p:sldId id="38276" r:id="rId27"/>
    <p:sldId id="38291" r:id="rId28"/>
    <p:sldId id="38275" r:id="rId29"/>
    <p:sldId id="38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0FA"/>
    <a:srgbClr val="E1CCF0"/>
    <a:srgbClr val="BA8BDD"/>
    <a:srgbClr val="BA8CDC"/>
    <a:srgbClr val="CBA9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643"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Wax Adhesive Summary with Standard Deviations</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PowerPoint]Bond Tensiles'!$F$5</c:f>
              <c:strCache>
                <c:ptCount val="1"/>
                <c:pt idx="0">
                  <c:v>RT Tensile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errBars>
            <c:errBarType val="both"/>
            <c:errValType val="cust"/>
            <c:noEndCap val="0"/>
            <c:plus>
              <c:numRef>
                <c:f>'[Chart in Microsoft PowerPoint]Bond Tensiles'!$J$6:$J$19</c:f>
                <c:numCache>
                  <c:formatCode>General</c:formatCode>
                  <c:ptCount val="8"/>
                  <c:pt idx="0">
                    <c:v>75.317107397102461</c:v>
                  </c:pt>
                  <c:pt idx="1">
                    <c:v>31.276988346066826</c:v>
                  </c:pt>
                  <c:pt idx="2">
                    <c:v>39.508437917319213</c:v>
                  </c:pt>
                  <c:pt idx="3">
                    <c:v>101.02639919017868</c:v>
                  </c:pt>
                  <c:pt idx="4">
                    <c:v>127.14919058596742</c:v>
                  </c:pt>
                  <c:pt idx="5">
                    <c:v>69.849838940401284</c:v>
                  </c:pt>
                  <c:pt idx="6">
                    <c:v>28.158776015066184</c:v>
                  </c:pt>
                  <c:pt idx="7">
                    <c:v>22.969182252168522</c:v>
                  </c:pt>
                </c:numCache>
                <c:extLst/>
              </c:numRef>
            </c:plus>
            <c:minus>
              <c:numRef>
                <c:f>'[Chart in Microsoft PowerPoint]Bond Tensiles'!$J$6:$J$19</c:f>
                <c:numCache>
                  <c:formatCode>General</c:formatCode>
                  <c:ptCount val="8"/>
                  <c:pt idx="0">
                    <c:v>75.317107397102461</c:v>
                  </c:pt>
                  <c:pt idx="1">
                    <c:v>31.276988346066826</c:v>
                  </c:pt>
                  <c:pt idx="2">
                    <c:v>39.508437917319213</c:v>
                  </c:pt>
                  <c:pt idx="3">
                    <c:v>101.02639919017868</c:v>
                  </c:pt>
                  <c:pt idx="4">
                    <c:v>127.14919058596742</c:v>
                  </c:pt>
                  <c:pt idx="5">
                    <c:v>69.849838940401284</c:v>
                  </c:pt>
                  <c:pt idx="6">
                    <c:v>28.158776015066184</c:v>
                  </c:pt>
                  <c:pt idx="7">
                    <c:v>22.969182252168522</c:v>
                  </c:pt>
                </c:numCache>
                <c:extLst/>
              </c:numRef>
            </c:minus>
            <c:spPr>
              <a:noFill/>
              <a:ln w="9525" cap="flat" cmpd="sng" algn="ctr">
                <a:solidFill>
                  <a:schemeClr val="lt1">
                    <a:lumMod val="95000"/>
                  </a:schemeClr>
                </a:solidFill>
                <a:round/>
              </a:ln>
              <a:effectLst/>
            </c:spPr>
          </c:errBars>
          <c:cat>
            <c:strRef>
              <c:f>'[Chart in Microsoft PowerPoint]Bond Tensiles'!$F$6:$F$19</c:f>
              <c:strCache>
                <c:ptCount val="8"/>
                <c:pt idx="0">
                  <c:v>Moisture Barrier Epoxy</c:v>
                </c:pt>
                <c:pt idx="1">
                  <c:v>Fast Cure Epoxy</c:v>
                </c:pt>
                <c:pt idx="2">
                  <c:v>Flexible Weld Epoxy</c:v>
                </c:pt>
                <c:pt idx="3">
                  <c:v>Flex Toughened Epoxy</c:v>
                </c:pt>
                <c:pt idx="4">
                  <c:v>Thermal Resistant Epoxy</c:v>
                </c:pt>
                <c:pt idx="5">
                  <c:v>Black Casting Adhesive</c:v>
                </c:pt>
                <c:pt idx="6">
                  <c:v>Potting Epoxy</c:v>
                </c:pt>
                <c:pt idx="7">
                  <c:v>Flexible Potting Epoxy</c:v>
                </c:pt>
              </c:strCache>
              <c:extLst/>
            </c:strRef>
          </c:cat>
          <c:val>
            <c:numRef>
              <c:f>'[Chart in Microsoft PowerPoint]Bond Tensiles'!$I$6:$I$19</c:f>
              <c:numCache>
                <c:formatCode>0</c:formatCode>
                <c:ptCount val="8"/>
                <c:pt idx="0">
                  <c:v>516</c:v>
                </c:pt>
                <c:pt idx="1">
                  <c:v>289.25</c:v>
                </c:pt>
                <c:pt idx="2">
                  <c:v>382.25</c:v>
                </c:pt>
                <c:pt idx="3">
                  <c:v>304.5</c:v>
                </c:pt>
                <c:pt idx="4">
                  <c:v>450.75</c:v>
                </c:pt>
                <c:pt idx="5">
                  <c:v>517.5</c:v>
                </c:pt>
                <c:pt idx="6">
                  <c:v>183.75</c:v>
                </c:pt>
                <c:pt idx="7">
                  <c:v>168.75</c:v>
                </c:pt>
              </c:numCache>
              <c:extLst/>
            </c:numRef>
          </c:val>
          <c:extLst>
            <c:ext xmlns:c16="http://schemas.microsoft.com/office/drawing/2014/chart" uri="{C3380CC4-5D6E-409C-BE32-E72D297353CC}">
              <c16:uniqueId val="{00000000-E9AC-49BF-8DA7-832987FEC071}"/>
            </c:ext>
          </c:extLst>
        </c:ser>
        <c:ser>
          <c:idx val="1"/>
          <c:order val="1"/>
          <c:tx>
            <c:v>Thermocycle</c:v>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bevelB/>
            </a:sp3d>
          </c:spPr>
          <c:invertIfNegative val="0"/>
          <c:cat>
            <c:strRef>
              <c:f>'[Chart in Microsoft PowerPoint]Bond Tensiles'!$F$6:$F$19</c:f>
              <c:strCache>
                <c:ptCount val="8"/>
                <c:pt idx="0">
                  <c:v>Moisture Barrier Epoxy</c:v>
                </c:pt>
                <c:pt idx="1">
                  <c:v>Fast Cure Epoxy</c:v>
                </c:pt>
                <c:pt idx="2">
                  <c:v>Flexible Weld Epoxy</c:v>
                </c:pt>
                <c:pt idx="3">
                  <c:v>Flex Toughened Epoxy</c:v>
                </c:pt>
                <c:pt idx="4">
                  <c:v>Thermal Resistant Epoxy</c:v>
                </c:pt>
                <c:pt idx="5">
                  <c:v>Black Casting Adhesive</c:v>
                </c:pt>
                <c:pt idx="6">
                  <c:v>Potting Epoxy</c:v>
                </c:pt>
                <c:pt idx="7">
                  <c:v>Flexible Potting Epoxy</c:v>
                </c:pt>
              </c:strCache>
              <c:extLst/>
            </c:strRef>
          </c:cat>
          <c:val>
            <c:numRef>
              <c:f>'[Chart in Microsoft PowerPoint]Bond Tensiles'!$O$6:$O$19</c:f>
              <c:numCache>
                <c:formatCode>General</c:formatCode>
                <c:ptCount val="8"/>
                <c:pt idx="0">
                  <c:v>353</c:v>
                </c:pt>
                <c:pt idx="1">
                  <c:v>356</c:v>
                </c:pt>
                <c:pt idx="2">
                  <c:v>548</c:v>
                </c:pt>
                <c:pt idx="3">
                  <c:v>96</c:v>
                </c:pt>
                <c:pt idx="4">
                  <c:v>156</c:v>
                </c:pt>
                <c:pt idx="5">
                  <c:v>113</c:v>
                </c:pt>
                <c:pt idx="6">
                  <c:v>54</c:v>
                </c:pt>
                <c:pt idx="7">
                  <c:v>36</c:v>
                </c:pt>
              </c:numCache>
              <c:extLst/>
            </c:numRef>
          </c:val>
          <c:extLst>
            <c:ext xmlns:c16="http://schemas.microsoft.com/office/drawing/2014/chart" uri="{C3380CC4-5D6E-409C-BE32-E72D297353CC}">
              <c16:uniqueId val="{00000001-E9AC-49BF-8DA7-832987FEC071}"/>
            </c:ext>
          </c:extLst>
        </c:ser>
        <c:dLbls>
          <c:showLegendKey val="0"/>
          <c:showVal val="0"/>
          <c:showCatName val="0"/>
          <c:showSerName val="0"/>
          <c:showPercent val="0"/>
          <c:showBubbleSize val="0"/>
        </c:dLbls>
        <c:gapWidth val="100"/>
        <c:overlap val="-24"/>
        <c:axId val="289760872"/>
        <c:axId val="289761264"/>
      </c:barChart>
      <c:catAx>
        <c:axId val="28976087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89761264"/>
        <c:crosses val="autoZero"/>
        <c:auto val="1"/>
        <c:lblAlgn val="ctr"/>
        <c:lblOffset val="100"/>
        <c:noMultiLvlLbl val="0"/>
      </c:catAx>
      <c:valAx>
        <c:axId val="289761264"/>
        <c:scaling>
          <c:orientation val="minMax"/>
          <c:min val="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Stress (psi)</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89760872"/>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n-US"/>
          </a:p>
        </c:txPr>
      </c:dTable>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4CA6F-20A7-4D97-8777-B99A657BFF5D}" type="datetimeFigureOut">
              <a:rPr lang="en-US" smtClean="0"/>
              <a:t>12/12/2023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F3874-CA2B-4FDB-ABAF-A99028510BE8}" type="slidenum">
              <a:rPr lang="en-US" smtClean="0"/>
              <a:t>‹#›</a:t>
            </a:fld>
            <a:endParaRPr lang="en-US"/>
          </a:p>
        </p:txBody>
      </p:sp>
    </p:spTree>
    <p:extLst>
      <p:ext uri="{BB962C8B-B14F-4D97-AF65-F5344CB8AC3E}">
        <p14:creationId xmlns:p14="http://schemas.microsoft.com/office/powerpoint/2010/main" val="4046584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2050" y="93663"/>
            <a:ext cx="4572000" cy="2571750"/>
          </a:xfrm>
        </p:spPr>
      </p:sp>
      <p:sp>
        <p:nvSpPr>
          <p:cNvPr id="3" name="Notes Placeholder 2"/>
          <p:cNvSpPr>
            <a:spLocks noGrp="1"/>
          </p:cNvSpPr>
          <p:nvPr>
            <p:ph type="body" idx="1"/>
          </p:nvPr>
        </p:nvSpPr>
        <p:spPr>
          <a:xfrm>
            <a:off x="644479" y="2795920"/>
            <a:ext cx="5608320" cy="4802083"/>
          </a:xfrm>
        </p:spPr>
        <p:txBody>
          <a:bodyPr/>
          <a:lstStyle/>
          <a:p>
            <a:endParaRPr lang="en-US" dirty="0"/>
          </a:p>
        </p:txBody>
      </p:sp>
      <p:sp>
        <p:nvSpPr>
          <p:cNvPr id="4" name="Slide Number Placeholder 3"/>
          <p:cNvSpPr>
            <a:spLocks noGrp="1"/>
          </p:cNvSpPr>
          <p:nvPr>
            <p:ph type="sldNum" sz="quarter" idx="10"/>
          </p:nvPr>
        </p:nvSpPr>
        <p:spPr/>
        <p:txBody>
          <a:bodyPr/>
          <a:lstStyle/>
          <a:p>
            <a:fld id="{E047FE6D-A129-824A-B74F-19BDEDB109A7}" type="slidenum">
              <a:rPr lang="en-US" smtClean="0"/>
              <a:t>1</a:t>
            </a:fld>
            <a:endParaRPr lang="en-US"/>
          </a:p>
        </p:txBody>
      </p:sp>
    </p:spTree>
    <p:extLst>
      <p:ext uri="{BB962C8B-B14F-4D97-AF65-F5344CB8AC3E}">
        <p14:creationId xmlns:p14="http://schemas.microsoft.com/office/powerpoint/2010/main" val="233717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9338" y="0"/>
            <a:ext cx="4572000" cy="2573338"/>
          </a:xfrm>
        </p:spPr>
      </p:sp>
      <p:sp>
        <p:nvSpPr>
          <p:cNvPr id="3" name="Notes Placeholder 2"/>
          <p:cNvSpPr>
            <a:spLocks noGrp="1"/>
          </p:cNvSpPr>
          <p:nvPr>
            <p:ph type="body" idx="1"/>
          </p:nvPr>
        </p:nvSpPr>
        <p:spPr>
          <a:xfrm>
            <a:off x="109330" y="2673625"/>
            <a:ext cx="6901070" cy="9372325"/>
          </a:xfrm>
        </p:spPr>
        <p:txBody>
          <a:bodyPr/>
          <a:lstStyle/>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 manages science operations around the clock on the International Space Station (ISS) from the </a:t>
            </a:r>
            <a:r>
              <a:rPr lang="en-US" sz="1400" b="1" dirty="0">
                <a:latin typeface="Arial" panose="020B0604020202020204" pitchFamily="34" charset="0"/>
                <a:cs typeface="Arial" panose="020B0604020202020204" pitchFamily="34" charset="0"/>
              </a:rPr>
              <a:t>Payload Operations Integration Center </a:t>
            </a:r>
            <a:r>
              <a:rPr lang="en-US" sz="1400" dirty="0">
                <a:latin typeface="Arial" panose="020B0604020202020204" pitchFamily="34" charset="0"/>
                <a:cs typeface="Arial" panose="020B0604020202020204" pitchFamily="34" charset="0"/>
              </a:rPr>
              <a:t>(pictured top right).</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For more than 21 continuous years, we have supported science conducted on the station.</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ISS serves as the world’s leading laboratory where researchers conduct cutting edge research and technology development that will enable human and robotic exploration of destinations beyond low-Earth orbit.</a:t>
            </a:r>
          </a:p>
          <a:p>
            <a:pPr>
              <a:lnSpc>
                <a:spcPct val="150000"/>
              </a:lnSpc>
            </a:pPr>
            <a:endParaRPr lang="en-US"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Marshall’s development of life support and research systems on ISS will benefit future human explorers who launch into deep space. </a:t>
            </a:r>
          </a:p>
          <a:p>
            <a:pPr marL="742950" lvl="1"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 contributes vital elements of the Space Station’s regenerative </a:t>
            </a:r>
            <a:r>
              <a:rPr lang="en-US" sz="1400" b="1" dirty="0">
                <a:latin typeface="Arial" panose="020B0604020202020204" pitchFamily="34" charset="0"/>
                <a:cs typeface="Arial" panose="020B0604020202020204" pitchFamily="34" charset="0"/>
              </a:rPr>
              <a:t>Environmental Control and Life Support System (ECLSS), </a:t>
            </a:r>
            <a:r>
              <a:rPr lang="en-US" sz="1400" dirty="0">
                <a:latin typeface="Arial" panose="020B0604020202020204" pitchFamily="34" charset="0"/>
                <a:cs typeface="Arial" panose="020B0604020202020204" pitchFamily="34" charset="0"/>
              </a:rPr>
              <a:t>which provides water and oxygen for the crew, recycling wastewater into usable water and reducing supply costs. </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Marshall’s scientific hardware on ISS, including 11 science payload EXPRESS racks and two research gloveboxes provide a foundation for how science can be conducted on and around the Moon.</a:t>
            </a:r>
          </a:p>
          <a:p>
            <a:pPr>
              <a:lnSpc>
                <a:spcPct val="150000"/>
              </a:lnSpc>
            </a:pPr>
            <a:endParaRPr lang="en-US"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 manages research into </a:t>
            </a:r>
            <a:r>
              <a:rPr lang="en-US" sz="1400" b="1" dirty="0">
                <a:latin typeface="Arial" panose="020B0604020202020204" pitchFamily="34" charset="0"/>
                <a:cs typeface="Arial" panose="020B0604020202020204" pitchFamily="34" charset="0"/>
              </a:rPr>
              <a:t>3-D printing on ISS </a:t>
            </a:r>
            <a:r>
              <a:rPr lang="en-US" sz="1400" dirty="0">
                <a:latin typeface="Arial" panose="020B0604020202020204" pitchFamily="34" charset="0"/>
                <a:cs typeface="Arial" panose="020B0604020202020204" pitchFamily="34" charset="0"/>
              </a:rPr>
              <a:t>that will provide valuable information on how Additive Manufacturing technology works in space.</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Marshall is partnering with industry and academia to mature concepts for habitats that will allow astronauts to live long-term on the lunar surface and ultimately to travel to Mars.</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Through the </a:t>
            </a:r>
            <a:r>
              <a:rPr lang="en-US" sz="1400" dirty="0" err="1">
                <a:latin typeface="Arial" panose="020B0604020202020204" pitchFamily="34" charset="0"/>
                <a:cs typeface="Arial" panose="020B0604020202020204" pitchFamily="34" charset="0"/>
              </a:rPr>
              <a:t>NextSTEP</a:t>
            </a:r>
            <a:r>
              <a:rPr lang="en-US" sz="1400" dirty="0">
                <a:latin typeface="Arial" panose="020B0604020202020204" pitchFamily="34" charset="0"/>
                <a:cs typeface="Arial" panose="020B0604020202020204" pitchFamily="34" charset="0"/>
              </a:rPr>
              <a:t> effort, Marshall is working with commercial partners to mature technologies and concepts for a </a:t>
            </a:r>
            <a:r>
              <a:rPr lang="en-US" sz="1400" b="1" dirty="0">
                <a:latin typeface="Arial" panose="020B0604020202020204" pitchFamily="34" charset="0"/>
                <a:cs typeface="Arial" panose="020B0604020202020204" pitchFamily="34" charset="0"/>
              </a:rPr>
              <a:t>lunar Surface Habitat and Mars Transit Habitat.</a:t>
            </a:r>
          </a:p>
          <a:p>
            <a:pPr marL="285750" indent="-2857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Concepts developed through this program are also informing the Gateway lunar orbit facility and commercial LEO destinations.</a:t>
            </a:r>
          </a:p>
          <a:p>
            <a:endParaRPr lang="en-US" sz="1400" dirty="0"/>
          </a:p>
        </p:txBody>
      </p:sp>
      <p:sp>
        <p:nvSpPr>
          <p:cNvPr id="4" name="Slide Number Placeholder 3"/>
          <p:cNvSpPr>
            <a:spLocks noGrp="1"/>
          </p:cNvSpPr>
          <p:nvPr>
            <p:ph type="sldNum" sz="quarter" idx="10"/>
          </p:nvPr>
        </p:nvSpPr>
        <p:spPr/>
        <p:txBody>
          <a:bodyPr/>
          <a:lstStyle/>
          <a:p>
            <a:fld id="{E047FE6D-A129-824A-B74F-19BDEDB109A7}" type="slidenum">
              <a:rPr lang="en-US" smtClean="0"/>
              <a:t>4</a:t>
            </a:fld>
            <a:endParaRPr lang="en-US"/>
          </a:p>
        </p:txBody>
      </p:sp>
    </p:spTree>
    <p:extLst>
      <p:ext uri="{BB962C8B-B14F-4D97-AF65-F5344CB8AC3E}">
        <p14:creationId xmlns:p14="http://schemas.microsoft.com/office/powerpoint/2010/main" val="1761128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34925"/>
            <a:ext cx="4572000" cy="2571750"/>
          </a:xfrm>
        </p:spPr>
      </p:sp>
      <p:sp>
        <p:nvSpPr>
          <p:cNvPr id="3" name="Notes Placeholder 2"/>
          <p:cNvSpPr>
            <a:spLocks noGrp="1"/>
          </p:cNvSpPr>
          <p:nvPr>
            <p:ph type="body" idx="1"/>
          </p:nvPr>
        </p:nvSpPr>
        <p:spPr>
          <a:xfrm>
            <a:off x="79513" y="2753139"/>
            <a:ext cx="6843374" cy="5127211"/>
          </a:xfrm>
        </p:spPr>
        <p:txBody>
          <a:bodyPr/>
          <a:lstStyle/>
          <a:p>
            <a:pPr marL="285750" lvl="0" indent="-285750">
              <a:buFont typeface="Arial" panose="020B0604020202020204" pitchFamily="34" charset="0"/>
              <a:buChar char="•"/>
            </a:pPr>
            <a:r>
              <a:rPr lang="en-US" sz="1400" b="1" dirty="0">
                <a:latin typeface="Arial" panose="020B0604020202020204" pitchFamily="34" charset="0"/>
                <a:cs typeface="Arial" panose="020B0604020202020204" pitchFamily="34" charset="0"/>
              </a:rPr>
              <a:t>NEA Scout </a:t>
            </a:r>
            <a:r>
              <a:rPr lang="en-US" sz="1400" dirty="0">
                <a:latin typeface="Arial" panose="020B0604020202020204" pitchFamily="34" charset="0"/>
                <a:cs typeface="Arial" panose="020B0604020202020204" pitchFamily="34" charset="0"/>
              </a:rPr>
              <a:t>(pictured bottom left) is a secondary payload flying on SLS for the Artemis I mission and is an example of where our exploration meets science.</a:t>
            </a:r>
          </a:p>
          <a:p>
            <a:pPr marL="285750" lvl="0" indent="-285750">
              <a:buFont typeface="Arial" panose="020B0604020202020204" pitchFamily="34" charset="0"/>
              <a:buChar char="•"/>
            </a:pPr>
            <a:r>
              <a:rPr lang="en-US" sz="1400" dirty="0">
                <a:highlight>
                  <a:srgbClr val="FFFF00"/>
                </a:highlight>
                <a:latin typeface="Arial" panose="020B0604020202020204" pitchFamily="34" charset="0"/>
                <a:cs typeface="Arial" panose="020B0604020202020204" pitchFamily="34" charset="0"/>
              </a:rPr>
              <a:t>Here is a video </a:t>
            </a:r>
            <a:r>
              <a:rPr lang="en-US" sz="1400" dirty="0">
                <a:latin typeface="Arial" panose="020B0604020202020204" pitchFamily="34" charset="0"/>
                <a:cs typeface="Arial" panose="020B0604020202020204" pitchFamily="34" charset="0"/>
              </a:rPr>
              <a:t>of how NEA Scout will deploy from the SLS’s Orion Stage Adapter and deploy its solar sail. </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It will deploy a sail thinner than a human hair and about the size of a racquetball court to generate thrust, by reflecting sunlight.</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mission will fly by and return data from an asteroid that may one day be a human destination.</a:t>
            </a:r>
          </a:p>
          <a:p>
            <a:pPr lvl="0"/>
            <a:endParaRPr lang="en-US"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That technology will be further demonstrated on the </a:t>
            </a:r>
            <a:r>
              <a:rPr lang="en-US" sz="1400" b="1" dirty="0">
                <a:latin typeface="Arial" panose="020B0604020202020204" pitchFamily="34" charset="0"/>
                <a:cs typeface="Arial" panose="020B0604020202020204" pitchFamily="34" charset="0"/>
              </a:rPr>
              <a:t>Solar Cruiser mission </a:t>
            </a:r>
            <a:r>
              <a:rPr lang="en-US" sz="1400" dirty="0">
                <a:latin typeface="Arial" panose="020B0604020202020204" pitchFamily="34" charset="0"/>
                <a:cs typeface="Arial" panose="020B0604020202020204" pitchFamily="34" charset="0"/>
              </a:rPr>
              <a:t>(bottom right).</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Solar Cruiser will demonstrate the largest flown solar sail – it measures 18,000 square feet, or 1/3 of a football field.</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This new technology will enable new destinations, by “Sailing on Sunlight” , enabling future spacecraft to collect observations from novel vantage points that are difficult to reach and sustain.</a:t>
            </a:r>
          </a:p>
          <a:p>
            <a:pPr lvl="0"/>
            <a:endParaRPr lang="en-US"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We are also developing the </a:t>
            </a:r>
            <a:r>
              <a:rPr lang="en-US" sz="1400" b="1" dirty="0">
                <a:latin typeface="Arial" panose="020B0604020202020204" pitchFamily="34" charset="0"/>
                <a:cs typeface="Arial" panose="020B0604020202020204" pitchFamily="34" charset="0"/>
              </a:rPr>
              <a:t>Mars Ascent Vehicle </a:t>
            </a:r>
            <a:r>
              <a:rPr lang="en-US" sz="1400" dirty="0">
                <a:latin typeface="Arial" panose="020B0604020202020204" pitchFamily="34" charset="0"/>
                <a:cs typeface="Arial" panose="020B0604020202020204" pitchFamily="34" charset="0"/>
              </a:rPr>
              <a:t>that will launch samples off the surface for the Mars sample return mission.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MAV (illustration on bottom right) will be the first missile fired from another planet. </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MAV is an example of a link between science and Marshall’s history of propulsion expertise.</a:t>
            </a:r>
          </a:p>
          <a:p>
            <a:pPr marL="285750" lvl="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lvl="0"/>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endParaRPr lang="en-US" sz="1400" b="0"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B067515-40B5-164A-9744-0CFD25C63A7D}"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503749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0"/>
            <a:ext cx="4572000" cy="2571750"/>
          </a:xfrm>
        </p:spPr>
      </p:sp>
      <p:sp>
        <p:nvSpPr>
          <p:cNvPr id="3" name="Notes Placeholder 2"/>
          <p:cNvSpPr>
            <a:spLocks noGrp="1"/>
          </p:cNvSpPr>
          <p:nvPr>
            <p:ph type="body" idx="1"/>
          </p:nvPr>
        </p:nvSpPr>
        <p:spPr>
          <a:xfrm>
            <a:off x="159026" y="2683564"/>
            <a:ext cx="6718851" cy="6612835"/>
          </a:xfrm>
        </p:spPr>
        <p:txBody>
          <a:bodyPr/>
          <a:lstStyle/>
          <a:p>
            <a:r>
              <a:rPr lang="en-US" sz="1400" b="1" dirty="0">
                <a:latin typeface="Arial" panose="020B0604020202020204" pitchFamily="34" charset="0"/>
                <a:cs typeface="Arial" panose="020B0604020202020204" pitchFamily="34" charset="0"/>
              </a:rPr>
              <a:t>Science remains a reason why we explore, and Marshall’s scientists have a footprint in Marshall’s exploration efforts.</a:t>
            </a:r>
          </a:p>
          <a:p>
            <a:endParaRPr lang="en-US" sz="1400" dirty="0">
              <a:latin typeface="Arial" panose="020B0604020202020204" pitchFamily="34" charset="0"/>
              <a:cs typeface="Arial" panose="020B0604020202020204" pitchFamily="34" charset="0"/>
            </a:endParaRPr>
          </a:p>
          <a:p>
            <a:pPr lvl="0"/>
            <a:r>
              <a:rPr lang="en-US" sz="1400" b="1" dirty="0">
                <a:latin typeface="Arial" panose="020B0604020202020204" pitchFamily="34" charset="0"/>
                <a:cs typeface="Arial" panose="020B0604020202020204" pitchFamily="34" charset="0"/>
              </a:rPr>
              <a:t>Marshall has a true specialty in x-ray astrophysics</a:t>
            </a:r>
            <a:r>
              <a:rPr lang="en-US" sz="1400" dirty="0">
                <a:latin typeface="Arial" panose="020B0604020202020204" pitchFamily="34" charset="0"/>
                <a:cs typeface="Arial" panose="020B0604020202020204" pitchFamily="34" charset="0"/>
              </a:rPr>
              <a:t>, meaning we have state-of-the-art processes for developing instruments that can show us the farthest reaches of outer space.</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We’ve developed and managed great space telescopes, like Hubble and Chandra</a:t>
            </a:r>
          </a:p>
          <a:p>
            <a:pPr marL="285750" lvl="0" indent="-285750">
              <a:buFont typeface="Arial" panose="020B0604020202020204" pitchFamily="34" charset="0"/>
              <a:buChar char="•"/>
            </a:pPr>
            <a:r>
              <a:rPr lang="en-US" sz="1400" b="1" dirty="0">
                <a:latin typeface="Arial" panose="020B0604020202020204" pitchFamily="34" charset="0"/>
                <a:cs typeface="Arial" panose="020B0604020202020204" pitchFamily="34" charset="0"/>
              </a:rPr>
              <a:t>Marshall’s IXPE </a:t>
            </a:r>
            <a:r>
              <a:rPr lang="en-US" sz="1400" b="1" dirty="0">
                <a:highlight>
                  <a:srgbClr val="FFFF00"/>
                </a:highlight>
                <a:latin typeface="Arial" panose="020B0604020202020204" pitchFamily="34" charset="0"/>
                <a:cs typeface="Arial" panose="020B0604020202020204" pitchFamily="34" charset="0"/>
              </a:rPr>
              <a:t>(TOP RIGHT) </a:t>
            </a:r>
            <a:r>
              <a:rPr lang="en-US" sz="1400" b="1" dirty="0">
                <a:latin typeface="Arial" panose="020B0604020202020204" pitchFamily="34" charset="0"/>
                <a:cs typeface="Arial" panose="020B0604020202020204" pitchFamily="34" charset="0"/>
              </a:rPr>
              <a:t>launched in December and </a:t>
            </a:r>
            <a:r>
              <a:rPr lang="en-US" sz="1400" dirty="0">
                <a:latin typeface="Arial" panose="020B0604020202020204" pitchFamily="34" charset="0"/>
                <a:cs typeface="Arial" panose="020B0604020202020204" pitchFamily="34" charset="0"/>
              </a:rPr>
              <a:t>will help unlock secrets about super massive black holes and other phenomenon across the universe.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Meanwhile, for 20 years and counting, Chandra has changed the way we think about the universe and how we see it. </a:t>
            </a:r>
          </a:p>
          <a:p>
            <a:pPr lvl="0"/>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p>
          <a:p>
            <a:pPr lvl="0"/>
            <a:r>
              <a:rPr lang="en-US" sz="1400" b="1" dirty="0">
                <a:latin typeface="Arial" panose="020B0604020202020204" pitchFamily="34" charset="0"/>
                <a:cs typeface="Arial" panose="020B0604020202020204" pitchFamily="34" charset="0"/>
              </a:rPr>
              <a:t>Marshall scientists are also working missions to enable our sustainable human and robotic exploration of the Moon. </a:t>
            </a: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We will have payloads that will fly on Commercial Lunar Payload Service (CLPS) landers to the moon’s surface. </a:t>
            </a:r>
            <a:r>
              <a:rPr lang="en-US" sz="1400" dirty="0">
                <a:highlight>
                  <a:srgbClr val="FFFF00"/>
                </a:highlight>
                <a:latin typeface="Arial" panose="020B0604020202020204" pitchFamily="34" charset="0"/>
                <a:cs typeface="Arial" panose="020B0604020202020204" pitchFamily="34" charset="0"/>
              </a:rPr>
              <a:t>(ILLUSTRATION LEFT)</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And we are also learning how to use the lunar regolith to manufacture construction material for infrastructure, such as landing pads, roads, and shelters, with projects like MMPACT. </a:t>
            </a:r>
          </a:p>
          <a:p>
            <a:pPr lvl="0"/>
            <a:endParaRPr lang="en-US" sz="1400" b="1" dirty="0">
              <a:latin typeface="Arial" panose="020B0604020202020204" pitchFamily="34" charset="0"/>
              <a:cs typeface="Arial" panose="020B0604020202020204" pitchFamily="34" charset="0"/>
            </a:endParaRPr>
          </a:p>
          <a:p>
            <a:pPr lvl="0"/>
            <a:endParaRPr lang="en-US" sz="1400" b="1" dirty="0">
              <a:latin typeface="Arial" panose="020B0604020202020204" pitchFamily="34" charset="0"/>
              <a:cs typeface="Arial" panose="020B0604020202020204" pitchFamily="34" charset="0"/>
            </a:endParaRPr>
          </a:p>
          <a:p>
            <a:pPr lvl="0"/>
            <a:r>
              <a:rPr lang="en-US" sz="1400" b="1" dirty="0">
                <a:latin typeface="Arial" panose="020B0604020202020204" pitchFamily="34" charset="0"/>
                <a:cs typeface="Arial" panose="020B0604020202020204" pitchFamily="34" charset="0"/>
              </a:rPr>
              <a:t>In addition, our highly talented </a:t>
            </a:r>
            <a:r>
              <a:rPr lang="en-US" sz="1400" b="1" dirty="0" err="1">
                <a:latin typeface="Arial" panose="020B0604020202020204" pitchFamily="34" charset="0"/>
                <a:cs typeface="Arial" panose="020B0604020202020204" pitchFamily="34" charset="0"/>
              </a:rPr>
              <a:t>heliophysicists</a:t>
            </a:r>
            <a:r>
              <a:rPr lang="en-US" sz="1400" b="1" dirty="0">
                <a:latin typeface="Arial" panose="020B0604020202020204" pitchFamily="34" charset="0"/>
                <a:cs typeface="Arial" panose="020B0604020202020204" pitchFamily="34" charset="0"/>
              </a:rPr>
              <a:t> work to better understand the </a:t>
            </a:r>
          </a:p>
          <a:p>
            <a:pPr lvl="0"/>
            <a:r>
              <a:rPr lang="en-US" sz="1400" b="1" dirty="0">
                <a:latin typeface="Arial" panose="020B0604020202020204" pitchFamily="34" charset="0"/>
                <a:cs typeface="Arial" panose="020B0604020202020204" pitchFamily="34" charset="0"/>
              </a:rPr>
              <a:t>Sun’s effects on Earth and the rest of the solar system.  </a:t>
            </a:r>
            <a:r>
              <a:rPr lang="en-US" sz="1400" dirty="0">
                <a:highlight>
                  <a:srgbClr val="FFFF00"/>
                </a:highlight>
                <a:latin typeface="Arial" panose="020B0604020202020204" pitchFamily="34" charset="0"/>
                <a:cs typeface="Arial" panose="020B0604020202020204" pitchFamily="34" charset="0"/>
              </a:rPr>
              <a:t>[BOTTOM RIGHT]</a:t>
            </a:r>
          </a:p>
          <a:p>
            <a:pPr lvl="0"/>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endParaRPr lang="en-US" sz="1400" b="0"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B067515-40B5-164A-9744-0CFD25C63A7D}"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406514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0"/>
            <a:ext cx="4572000" cy="2571750"/>
          </a:xfrm>
        </p:spPr>
      </p:sp>
      <p:sp>
        <p:nvSpPr>
          <p:cNvPr id="3" name="Notes Placeholder 2"/>
          <p:cNvSpPr>
            <a:spLocks noGrp="1"/>
          </p:cNvSpPr>
          <p:nvPr>
            <p:ph type="body" idx="1"/>
          </p:nvPr>
        </p:nvSpPr>
        <p:spPr>
          <a:xfrm>
            <a:off x="0" y="2571749"/>
            <a:ext cx="7010400" cy="5707547"/>
          </a:xfrm>
        </p:spPr>
        <p:txBody>
          <a:bodyPr/>
          <a:lstStyle/>
          <a:p>
            <a:pPr marL="342900" marR="0" lvl="0" indent="-342900">
              <a:lnSpc>
                <a:spcPct val="150000"/>
              </a:lnSpc>
              <a:spcBef>
                <a:spcPts val="0"/>
              </a:spcBef>
              <a:spcAft>
                <a:spcPts val="0"/>
              </a:spcAft>
              <a:buFont typeface="Arial" panose="020B0604020202020204" pitchFamily="34" charset="0"/>
              <a:buChar char="•"/>
              <a:tabLst>
                <a:tab pos="457200" algn="l"/>
              </a:tabLs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Our center is at the forefront of shaping the future of deep space architecture through future Artemis missions with SLS and the</a:t>
            </a:r>
            <a:r>
              <a:rPr lang="en-US"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Human Landing System Program.</a:t>
            </a: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50000"/>
              </a:lnSpc>
              <a:spcBef>
                <a:spcPts val="0"/>
              </a:spcBef>
              <a:spcAft>
                <a:spcPts val="0"/>
              </a:spcAft>
              <a:buFont typeface="Arial" panose="020B0604020202020204" pitchFamily="34" charset="0"/>
              <a:buChar char="•"/>
              <a:tabLst>
                <a:tab pos="457200" algn="l"/>
              </a:tabLs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When the next NASA astronauts land on the Moon, they will do so in industry-led human landing systems managed here at Marshall.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50000"/>
              </a:lnSpc>
              <a:spcBef>
                <a:spcPts val="0"/>
              </a:spcBef>
              <a:spcAft>
                <a:spcPts val="0"/>
              </a:spcAft>
              <a:buFont typeface="Arial" panose="020B0604020202020204" pitchFamily="34" charset="0"/>
              <a:buChar char="•"/>
              <a:tabLst>
                <a:tab pos="457200" algn="l"/>
              </a:tabLs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addition to the Artemis III landing awarded to SpaceX’s HLS Starship (render on screen), NASA is funding the development of a second industry-led lander that, together with SpaceX, will support NASA’s plans for purchasing recurring, sustainable lunar landing services under Artemis.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50000"/>
              </a:lnSpc>
              <a:spcBef>
                <a:spcPts val="0"/>
              </a:spcBef>
              <a:spcAft>
                <a:spcPts val="0"/>
              </a:spcAft>
              <a:buFont typeface="Arial" panose="020B0604020202020204" pitchFamily="34" charset="0"/>
              <a:buChar char="•"/>
              <a:tabLst>
                <a:tab pos="457200" algn="l"/>
              </a:tabLs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is just one more way we are essential for Artemis and America’s return to the Moon… landing the first woman and first person of color on the lunar surface later this decade.</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9E07C30-41B0-4F2C-A5F1-E41D6B90CA66}" type="slidenum">
              <a:rPr lang="en-US" smtClean="0"/>
              <a:t>7</a:t>
            </a:fld>
            <a:endParaRPr lang="en-US"/>
          </a:p>
        </p:txBody>
      </p:sp>
    </p:spTree>
    <p:extLst>
      <p:ext uri="{BB962C8B-B14F-4D97-AF65-F5344CB8AC3E}">
        <p14:creationId xmlns:p14="http://schemas.microsoft.com/office/powerpoint/2010/main" val="519410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0"/>
            <a:ext cx="4572000" cy="2573338"/>
          </a:xfrm>
        </p:spPr>
      </p:sp>
      <p:sp>
        <p:nvSpPr>
          <p:cNvPr id="3" name="Notes Placeholder 2"/>
          <p:cNvSpPr>
            <a:spLocks noGrp="1"/>
          </p:cNvSpPr>
          <p:nvPr>
            <p:ph type="body" idx="1"/>
          </p:nvPr>
        </p:nvSpPr>
        <p:spPr>
          <a:xfrm>
            <a:off x="79513" y="2822713"/>
            <a:ext cx="6838122" cy="6241773"/>
          </a:xfrm>
        </p:spPr>
        <p:txBody>
          <a:bodyPr/>
          <a:lstStyle/>
          <a:p>
            <a:pPr marL="0" indent="0">
              <a:lnSpc>
                <a:spcPct val="150000"/>
              </a:lnSpc>
              <a:buFont typeface="Arial" panose="020B0604020202020204" pitchFamily="34" charset="0"/>
              <a:buNone/>
            </a:pPr>
            <a:r>
              <a:rPr lang="en-US" sz="1400" b="1" kern="1200" dirty="0">
                <a:solidFill>
                  <a:schemeClr val="tx1"/>
                </a:solidFill>
                <a:effectLst/>
                <a:latin typeface="Arial" panose="020B0604020202020204" pitchFamily="34" charset="0"/>
                <a:cs typeface="Arial" panose="020B0604020202020204" pitchFamily="34" charset="0"/>
              </a:rPr>
              <a:t>NASA Marshall is building the most powerful rocket ever built, the Space Launch System</a:t>
            </a:r>
            <a:r>
              <a:rPr lang="en-US" sz="1400" kern="1200" dirty="0">
                <a:solidFill>
                  <a:schemeClr val="tx1"/>
                </a:solidFill>
                <a:effectLst/>
                <a:latin typeface="Arial" panose="020B0604020202020204" pitchFamily="34" charset="0"/>
                <a:cs typeface="Arial" panose="020B0604020202020204" pitchFamily="34" charset="0"/>
              </a:rPr>
              <a:t>, which is the </a:t>
            </a:r>
            <a:r>
              <a:rPr lang="en-US" sz="1400" u="sng" kern="1200" dirty="0">
                <a:solidFill>
                  <a:schemeClr val="tx1"/>
                </a:solidFill>
                <a:effectLst/>
                <a:latin typeface="Arial" panose="020B0604020202020204" pitchFamily="34" charset="0"/>
                <a:cs typeface="Arial" panose="020B0604020202020204" pitchFamily="34" charset="0"/>
              </a:rPr>
              <a:t>only</a:t>
            </a:r>
            <a:r>
              <a:rPr lang="en-US" sz="1400" kern="1200" dirty="0">
                <a:solidFill>
                  <a:schemeClr val="tx1"/>
                </a:solidFill>
                <a:effectLst/>
                <a:latin typeface="Arial" panose="020B0604020202020204" pitchFamily="34" charset="0"/>
                <a:cs typeface="Arial" panose="020B0604020202020204" pitchFamily="34" charset="0"/>
              </a:rPr>
              <a:t> </a:t>
            </a:r>
            <a:r>
              <a:rPr lang="en-US" sz="1400" kern="1200" baseline="0" dirty="0">
                <a:solidFill>
                  <a:schemeClr val="tx1"/>
                </a:solidFill>
                <a:effectLst/>
                <a:latin typeface="Arial" panose="020B0604020202020204" pitchFamily="34" charset="0"/>
                <a:cs typeface="Arial" panose="020B0604020202020204" pitchFamily="34" charset="0"/>
              </a:rPr>
              <a:t>exploration-class </a:t>
            </a:r>
            <a:r>
              <a:rPr lang="en-US" sz="1400" kern="1200" dirty="0">
                <a:solidFill>
                  <a:schemeClr val="tx1"/>
                </a:solidFill>
                <a:effectLst/>
                <a:latin typeface="Arial" panose="020B0604020202020204" pitchFamily="34" charset="0"/>
                <a:cs typeface="Arial" panose="020B0604020202020204" pitchFamily="34" charset="0"/>
              </a:rPr>
              <a:t>vehicle capable of sending humans to deep space and the large systems necessary to live and work in deep space.</a:t>
            </a:r>
          </a:p>
          <a:p>
            <a:pPr marL="171450" lvl="0" indent="-171450">
              <a:lnSpc>
                <a:spcPct val="150000"/>
              </a:lnSpc>
              <a:buFont typeface="Arial" panose="020B0604020202020204" pitchFamily="34" charset="0"/>
              <a:buChar char="•"/>
            </a:pPr>
            <a:r>
              <a:rPr lang="en-US" sz="1400" kern="1200" dirty="0">
                <a:solidFill>
                  <a:schemeClr val="tx1"/>
                </a:solidFill>
                <a:effectLst/>
                <a:latin typeface="Arial" panose="020B0604020202020204" pitchFamily="34" charset="0"/>
                <a:cs typeface="Arial" panose="020B0604020202020204" pitchFamily="34" charset="0"/>
              </a:rPr>
              <a:t>SLS has the power and capacity to lift large and complex payloads, reducing the number of launches needed to put hardware into space.</a:t>
            </a:r>
          </a:p>
          <a:p>
            <a:pPr lvl="0">
              <a:lnSpc>
                <a:spcPct val="150000"/>
              </a:lnSpc>
            </a:pPr>
            <a:endParaRPr lang="en-US" sz="1400" kern="1200" dirty="0">
              <a:solidFill>
                <a:schemeClr val="tx1"/>
              </a:solidFill>
              <a:effectLst/>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The powerhouse of SLS, called the core stage, is the largest and most complex NASA ever has built. </a:t>
            </a:r>
          </a:p>
          <a:p>
            <a:pPr marL="628650" lvl="1" indent="-1714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It’s comprised of two liquid propellant tanks and four RS-25 engines, and will produce more than two million pounds of thrust to send NASA’s Orion spacecraft, crew and cargo to the Moon.</a:t>
            </a:r>
          </a:p>
          <a:p>
            <a:pPr marL="171450" lvl="0" indent="-171450">
              <a:lnSpc>
                <a:spcPct val="150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71450" lvl="0" indent="-171450">
              <a:lnSpc>
                <a:spcPct val="150000"/>
              </a:lnSpc>
              <a:buFont typeface="Arial" panose="020B0604020202020204" pitchFamily="34" charset="0"/>
              <a:buChar char="•"/>
            </a:pPr>
            <a:r>
              <a:rPr lang="en-US" sz="1400" dirty="0">
                <a:latin typeface="Arial" panose="020B0604020202020204" pitchFamily="34" charset="0"/>
                <a:cs typeface="Arial" panose="020B0604020202020204" pitchFamily="34" charset="0"/>
              </a:rPr>
              <a:t>Rocket is on the pad at Launch Pad 39B for rollout ahead of Wet Dress Rehearsal – a pivotal final test before launch.</a:t>
            </a:r>
          </a:p>
          <a:p>
            <a:pPr marL="171450" lvl="0" indent="-171450">
              <a:lnSpc>
                <a:spcPct val="150000"/>
              </a:lnSpc>
              <a:buFont typeface="Arial" panose="020B0604020202020204" pitchFamily="34" charset="0"/>
              <a:buChar char="•"/>
            </a:pPr>
            <a:r>
              <a:rPr lang="en-US" sz="1400" b="0" u="none" dirty="0">
                <a:latin typeface="Arial" panose="020B0604020202020204" pitchFamily="34" charset="0"/>
                <a:cs typeface="Arial" panose="020B0604020202020204" pitchFamily="34" charset="0"/>
              </a:rPr>
              <a:t>Right now, NASA is targeting May or June for the first launch of Artemis I.</a:t>
            </a:r>
          </a:p>
        </p:txBody>
      </p:sp>
      <p:sp>
        <p:nvSpPr>
          <p:cNvPr id="4" name="Slide Number Placeholder 3"/>
          <p:cNvSpPr>
            <a:spLocks noGrp="1"/>
          </p:cNvSpPr>
          <p:nvPr>
            <p:ph type="sldNum" sz="quarter" idx="10"/>
          </p:nvPr>
        </p:nvSpPr>
        <p:spPr/>
        <p:txBody>
          <a:bodyPr/>
          <a:lstStyle/>
          <a:p>
            <a:fld id="{E047FE6D-A129-824A-B74F-19BDEDB109A7}" type="slidenum">
              <a:rPr lang="en-US" smtClean="0"/>
              <a:t>8</a:t>
            </a:fld>
            <a:endParaRPr lang="en-US"/>
          </a:p>
        </p:txBody>
      </p:sp>
    </p:spTree>
    <p:extLst>
      <p:ext uri="{BB962C8B-B14F-4D97-AF65-F5344CB8AC3E}">
        <p14:creationId xmlns:p14="http://schemas.microsoft.com/office/powerpoint/2010/main" val="192159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471583" y="2374369"/>
            <a:ext cx="5948468" cy="6306415"/>
          </a:xfrm>
        </p:spPr>
        <p:txBody>
          <a:bodyPr/>
          <a:lstStyle/>
          <a:p>
            <a:pPr marL="0" indent="0">
              <a:buFont typeface="Arial" panose="020B0604020202020204" pitchFamily="34" charset="0"/>
              <a:buNone/>
            </a:pPr>
            <a:r>
              <a:rPr lang="en-US" sz="1400" b="1" baseline="0" dirty="0"/>
              <a:t>The Launch Vehicle Stage Adapter partially houses the exposed section of the Interim Cryogenic Propulsion Stage.</a:t>
            </a:r>
          </a:p>
          <a:p>
            <a:pPr marL="0" indent="0">
              <a:buFont typeface="Arial" panose="020B0604020202020204" pitchFamily="34" charset="0"/>
              <a:buNone/>
            </a:pPr>
            <a:endParaRPr lang="en-US" sz="1400" b="1" baseline="0" dirty="0"/>
          </a:p>
          <a:p>
            <a:pPr marL="0" indent="0">
              <a:buFont typeface="Arial" panose="020B0604020202020204" pitchFamily="34" charset="0"/>
              <a:buNone/>
            </a:pPr>
            <a:r>
              <a:rPr lang="en-US" sz="1400" b="1" baseline="0" dirty="0"/>
              <a:t>L-R: The Artemis I LVSA rolls into the KSC VAB. The LVSA lift and mate to the core stage in June 2021</a:t>
            </a:r>
          </a:p>
          <a:p>
            <a:pPr marL="0" indent="0">
              <a:buFont typeface="Arial" panose="020B0604020202020204" pitchFamily="34" charset="0"/>
              <a:buNone/>
            </a:pPr>
            <a:r>
              <a:rPr lang="en-US" sz="1400" b="1" baseline="0" dirty="0"/>
              <a:t> </a:t>
            </a:r>
          </a:p>
          <a:p>
            <a:pPr marL="0" indent="0">
              <a:buFont typeface="Arial" panose="020B0604020202020204" pitchFamily="34" charset="0"/>
              <a:buNone/>
            </a:pPr>
            <a:r>
              <a:rPr lang="en-US" sz="1400" b="1" baseline="0" dirty="0"/>
              <a:t> Status:</a:t>
            </a:r>
          </a:p>
          <a:p>
            <a:pPr marL="285750" indent="-285750">
              <a:buFont typeface="Arial" panose="020B0604020202020204" pitchFamily="34" charset="0"/>
              <a:buChar char="•"/>
            </a:pPr>
            <a:r>
              <a:rPr lang="en-US" sz="1400" b="0" kern="1200" baseline="0" dirty="0">
                <a:solidFill>
                  <a:schemeClr val="tx1"/>
                </a:solidFill>
                <a:effectLst/>
                <a:latin typeface="+mn-lt"/>
              </a:rPr>
              <a:t>Adapters connect different sections of the rocket. </a:t>
            </a:r>
          </a:p>
          <a:p>
            <a:pPr marL="285750" indent="-285750">
              <a:buFont typeface="Arial" panose="020B0604020202020204" pitchFamily="34" charset="0"/>
              <a:buChar char="•"/>
            </a:pPr>
            <a:r>
              <a:rPr lang="en-US" sz="1400" b="0" baseline="0" dirty="0"/>
              <a:t>The LVSA forward and aft cone welding is in work. The Artemis III LVSA forward cone is in early manufacturing.</a:t>
            </a:r>
          </a:p>
          <a:p>
            <a:pPr marL="0" indent="0">
              <a:buFont typeface="Arial" panose="020B0604020202020204" pitchFamily="34" charset="0"/>
              <a:buNone/>
            </a:pPr>
            <a:endParaRPr lang="en-US" sz="1400" b="0" kern="1200" dirty="0">
              <a:solidFill>
                <a:schemeClr val="tx1"/>
              </a:solidFill>
              <a:effectLst/>
              <a:latin typeface="+mn-lt"/>
            </a:endParaRPr>
          </a:p>
          <a:p>
            <a:r>
              <a:rPr lang="en-US" sz="1400" b="1" kern="1200" dirty="0">
                <a:solidFill>
                  <a:schemeClr val="tx1"/>
                </a:solidFill>
                <a:effectLst/>
              </a:rPr>
              <a:t>Fast Facts:</a:t>
            </a:r>
            <a:endParaRPr lang="en-US" sz="1400" kern="1200" dirty="0">
              <a:solidFill>
                <a:schemeClr val="tx1"/>
              </a:solidFill>
              <a:effectLst/>
            </a:endParaRPr>
          </a:p>
          <a:p>
            <a:r>
              <a:rPr lang="en-US" sz="1400" u="sng" kern="1200" dirty="0">
                <a:solidFill>
                  <a:schemeClr val="tx1"/>
                </a:solidFill>
                <a:effectLst/>
              </a:rPr>
              <a:t>LVSA:</a:t>
            </a:r>
            <a:endParaRPr lang="en-US" sz="1400" kern="1200" dirty="0">
              <a:solidFill>
                <a:schemeClr val="tx1"/>
              </a:solidFill>
              <a:effectLst/>
            </a:endParaRPr>
          </a:p>
          <a:p>
            <a:pPr marL="285750" lvl="0" indent="-285750">
              <a:buFont typeface="Arial" panose="020B0604020202020204" pitchFamily="34" charset="0"/>
              <a:buChar char="•"/>
            </a:pPr>
            <a:r>
              <a:rPr lang="en-US" sz="1400" kern="1200" dirty="0">
                <a:solidFill>
                  <a:schemeClr val="tx1"/>
                </a:solidFill>
                <a:effectLst/>
              </a:rPr>
              <a:t>The LVSA connects the core and upper stages.</a:t>
            </a:r>
          </a:p>
          <a:p>
            <a:pPr marL="285750" lvl="0" indent="-285750">
              <a:buFont typeface="Arial" panose="020B0604020202020204" pitchFamily="34" charset="0"/>
              <a:buChar char="•"/>
            </a:pPr>
            <a:r>
              <a:rPr lang="en-US" sz="1400" kern="1200" dirty="0">
                <a:solidFill>
                  <a:schemeClr val="tx1"/>
                </a:solidFill>
                <a:effectLst/>
              </a:rPr>
              <a:t>It is 27.5’ long and 27.5’ wide at base, tapers to 5 m at top.</a:t>
            </a:r>
          </a:p>
          <a:p>
            <a:pPr marL="285750" lvl="0" indent="-285750">
              <a:buFont typeface="Arial" panose="020B0604020202020204" pitchFamily="34" charset="0"/>
              <a:buChar char="•"/>
            </a:pPr>
            <a:r>
              <a:rPr lang="en-US" sz="1400" kern="1200" dirty="0">
                <a:solidFill>
                  <a:schemeClr val="tx1"/>
                </a:solidFill>
                <a:effectLst/>
              </a:rPr>
              <a:t>It’s made of friction-stir welded lightweight aluminum alloy.</a:t>
            </a:r>
          </a:p>
          <a:p>
            <a:pPr marL="285750" lvl="0" indent="-285750">
              <a:buFont typeface="Arial" panose="020B0604020202020204" pitchFamily="34" charset="0"/>
              <a:buChar char="•"/>
            </a:pPr>
            <a:r>
              <a:rPr lang="en-US" sz="1400" kern="1200" dirty="0">
                <a:solidFill>
                  <a:schemeClr val="tx1"/>
                </a:solidFill>
                <a:effectLst/>
              </a:rPr>
              <a:t>The LVSA was manufactured by Teledyne Brown </a:t>
            </a:r>
            <a:r>
              <a:rPr lang="en-US" sz="1400" dirty="0"/>
              <a:t>at MSFC. </a:t>
            </a:r>
            <a:endParaRPr lang="en-US" sz="1400" kern="1200" dirty="0">
              <a:solidFill>
                <a:schemeClr val="tx1"/>
              </a:solidFill>
              <a:effectLst/>
            </a:endParaRP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5456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64E95-33AF-496C-9EDD-7F7D2E9E08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3F4B40-556D-481F-B5F0-289D424F7F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473144-ADC6-4020-8B0E-470AF2EF3F0C}"/>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83809905-40B2-4D3F-9CFE-7830BA2BF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FCC3E6-59B5-4CDA-BF76-E8A900023E4C}"/>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2349102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B2B8-9E09-458F-902E-B1740CDF48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A39E16-49F5-4A9F-9849-D8677AB6FF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30363-D292-4244-B796-DECB14D6FECF}"/>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6EBDB37C-02F9-4DB1-A82F-D15ACFCDC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98925C-5515-44A6-BE64-0DF32EAB784C}"/>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2676409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AD32-A18E-48E8-A222-6C10DC81E6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B41C65-963B-4D17-92B3-0BD7E9683A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FE4B1E-4A7C-4472-8BB0-E111EC786838}"/>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2FCEA6DB-63DC-437B-B4D6-6703966FC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681CB-8B99-4CC4-9C16-2CF3F311DE54}"/>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1115504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68D4-15DD-4E9C-8D53-F1A4B134F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43DC8C-264C-4D5B-8F6F-A673B9CEB7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C1E480-DF85-4B06-8DDE-2953F69494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8704AA-B121-451B-8D6C-172B775B6530}"/>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6" name="Footer Placeholder 5">
            <a:extLst>
              <a:ext uri="{FF2B5EF4-FFF2-40B4-BE49-F238E27FC236}">
                <a16:creationId xmlns:a16="http://schemas.microsoft.com/office/drawing/2014/main" id="{7C6D891A-6756-4BAF-8F1D-4506E98E2B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6EE2F9-9FE5-4A2D-A1DA-D326CF1B071A}"/>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141495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C5293-5065-4F7E-8D00-1351319574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640453-6112-4DC4-BF8B-8C54E25988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67028-D185-4DBA-8726-F8D5F9A46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376EC3-34A7-4D0C-99D7-D158686E37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3EE8B0-5C3F-4550-8AB1-A21172DE30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BFE7DF-7F01-4EAE-8423-BCAB4B2CFE8F}"/>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8" name="Footer Placeholder 7">
            <a:extLst>
              <a:ext uri="{FF2B5EF4-FFF2-40B4-BE49-F238E27FC236}">
                <a16:creationId xmlns:a16="http://schemas.microsoft.com/office/drawing/2014/main" id="{689D3708-9C19-4159-AEE0-BFE2094CE9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9BAE53-47D5-4217-B6A0-50FF609F0B3C}"/>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3479759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EBA1-DAFA-4585-A329-A03EDCA4B8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246DDA-7851-4126-B979-30A4D972D33D}"/>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4" name="Footer Placeholder 3">
            <a:extLst>
              <a:ext uri="{FF2B5EF4-FFF2-40B4-BE49-F238E27FC236}">
                <a16:creationId xmlns:a16="http://schemas.microsoft.com/office/drawing/2014/main" id="{2805E58B-AD86-4C3F-9E60-FF186F213F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8BA2CB-9577-4D93-81DE-32E6D96C2A96}"/>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2824603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D150AD-C16E-487B-A13E-D785CAFED690}"/>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3" name="Footer Placeholder 2">
            <a:extLst>
              <a:ext uri="{FF2B5EF4-FFF2-40B4-BE49-F238E27FC236}">
                <a16:creationId xmlns:a16="http://schemas.microsoft.com/office/drawing/2014/main" id="{9C1B4497-8879-48A1-890C-D3CAE4E8FD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C189FE-2B61-4D7B-B4F5-771197677ADD}"/>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3139885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0ADA2-EA34-4AB2-B4BD-26443FCFA6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82E334-4B80-4BE0-B68E-6BE3150A3C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6220BF-82F1-44CD-83DC-CB889FB7C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2F60EB-5343-4444-AE59-0C39F1ACCB14}"/>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6" name="Footer Placeholder 5">
            <a:extLst>
              <a:ext uri="{FF2B5EF4-FFF2-40B4-BE49-F238E27FC236}">
                <a16:creationId xmlns:a16="http://schemas.microsoft.com/office/drawing/2014/main" id="{255EFAD3-FCC8-4871-AF07-58204AE0AD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A848B2-E4EB-4BA2-AA7F-D618E68DE0EC}"/>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100511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A9D9-1E1D-47C7-8A88-F9B3CF38C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5E9098-BDE0-4E41-A5A1-0AAA5D79E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EFC5D5-CCE4-4B85-9291-D51A29FDC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DD2243-4496-44CF-9966-8E75322C3495}"/>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6" name="Footer Placeholder 5">
            <a:extLst>
              <a:ext uri="{FF2B5EF4-FFF2-40B4-BE49-F238E27FC236}">
                <a16:creationId xmlns:a16="http://schemas.microsoft.com/office/drawing/2014/main" id="{C1E13B9A-6BEB-4899-9857-9372A5C46B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3D9D6-5AA8-45B0-BD3C-A9CC80B1C419}"/>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295568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0D4E-5BEC-497A-9A6D-BF2F57C422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95E2B6-608A-4048-9E3D-FD5323927E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838F6-E3C2-4818-A223-7E7416218204}"/>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45C6012B-E3EA-4F3A-AC19-44C9008494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C0BE7-E739-493E-BDD3-D3931DE8D96F}"/>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398252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22CBD7-1548-4557-9A50-8743E9FC8C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514A46-BFE3-4818-94B3-268056E251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29B8A6-C15C-4641-94F1-00E9FD3839EB}"/>
              </a:ext>
            </a:extLst>
          </p:cNvPr>
          <p:cNvSpPr>
            <a:spLocks noGrp="1"/>
          </p:cNvSpPr>
          <p:nvPr>
            <p:ph type="dt" sz="half" idx="10"/>
          </p:nvPr>
        </p:nvSpPr>
        <p:spPr/>
        <p:txBody>
          <a:body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765A5101-439A-4EC0-B062-2207C6DAE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BB59C-6F6E-49EB-9452-AD5DC354E9AC}"/>
              </a:ext>
            </a:extLst>
          </p:cNvPr>
          <p:cNvSpPr>
            <a:spLocks noGrp="1"/>
          </p:cNvSpPr>
          <p:nvPr>
            <p:ph type="sldNum" sz="quarter" idx="12"/>
          </p:nvPr>
        </p:nvSpPr>
        <p:spPr/>
        <p:txBody>
          <a:bodyPr/>
          <a:lstStyle/>
          <a:p>
            <a:fld id="{B94E97C0-616C-4393-AB2D-0BD74A45B159}" type="slidenum">
              <a:rPr lang="en-US" smtClean="0"/>
              <a:t>‹#›</a:t>
            </a:fld>
            <a:endParaRPr lang="en-US"/>
          </a:p>
        </p:txBody>
      </p:sp>
    </p:spTree>
    <p:extLst>
      <p:ext uri="{BB962C8B-B14F-4D97-AF65-F5344CB8AC3E}">
        <p14:creationId xmlns:p14="http://schemas.microsoft.com/office/powerpoint/2010/main" val="106820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4" name="Title 13"/>
          <p:cNvSpPr>
            <a:spLocks noGrp="1"/>
          </p:cNvSpPr>
          <p:nvPr>
            <p:ph type="title"/>
          </p:nvPr>
        </p:nvSpPr>
        <p:spPr>
          <a:xfrm>
            <a:off x="270053"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0"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70054" y="5311289"/>
            <a:ext cx="5793317" cy="693739"/>
          </a:xfrm>
        </p:spPr>
        <p:txBody>
          <a:bodyPr>
            <a:normAutofit/>
          </a:bodyPr>
          <a:lstStyle>
            <a:lvl1pPr marL="0" indent="0">
              <a:buNone/>
              <a:defRPr sz="2133">
                <a:solidFill>
                  <a:srgbClr val="FFFFFF"/>
                </a:solidFill>
                <a:latin typeface="Arial"/>
                <a:cs typeface="Arial"/>
              </a:defRPr>
            </a:lvl1pPr>
          </a:lstStyle>
          <a:p>
            <a:pPr lvl="0"/>
            <a:r>
              <a:rPr lang="en-US"/>
              <a:t>Click to edit Master text styles</a:t>
            </a:r>
          </a:p>
        </p:txBody>
      </p:sp>
    </p:spTree>
    <p:extLst>
      <p:ext uri="{BB962C8B-B14F-4D97-AF65-F5344CB8AC3E}">
        <p14:creationId xmlns:p14="http://schemas.microsoft.com/office/powerpoint/2010/main" val="4255239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D5FE1-730D-4AEA-ACAF-6A6F617FAFAC}"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96672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Slide Number Placeholder 12">
            <a:extLst>
              <a:ext uri="{FF2B5EF4-FFF2-40B4-BE49-F238E27FC236}">
                <a16:creationId xmlns:a16="http://schemas.microsoft.com/office/drawing/2014/main" id="{08FD975B-7170-EA4B-95B8-269BE789386E}"/>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fld id="{B09D5FE1-730D-4AEA-ACAF-6A6F617FAFAC}" type="slidenum">
              <a:rPr lang="en-US" smtClean="0"/>
              <a:t>‹#›</a:t>
            </a:fld>
            <a:endParaRPr lang="en-US"/>
          </a:p>
        </p:txBody>
      </p:sp>
    </p:spTree>
    <p:extLst>
      <p:ext uri="{BB962C8B-B14F-4D97-AF65-F5344CB8AC3E}">
        <p14:creationId xmlns:p14="http://schemas.microsoft.com/office/powerpoint/2010/main" val="40960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40A5E9-55F4-4C97-B474-5B3FC78B49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A83D3B-E6B5-4676-B592-293F19838C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E8AE74-57A7-45F0-8573-C84D15AC68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8EA7C-CE8A-47CE-AD10-9B5F948395DC}" type="datetimeFigureOut">
              <a:rPr lang="en-US" smtClean="0"/>
              <a:t>12/12/2023</a:t>
            </a:fld>
            <a:endParaRPr lang="en-US"/>
          </a:p>
        </p:txBody>
      </p:sp>
      <p:sp>
        <p:nvSpPr>
          <p:cNvPr id="5" name="Footer Placeholder 4">
            <a:extLst>
              <a:ext uri="{FF2B5EF4-FFF2-40B4-BE49-F238E27FC236}">
                <a16:creationId xmlns:a16="http://schemas.microsoft.com/office/drawing/2014/main" id="{4869C5B2-D162-4D4D-936B-72A0D63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2191E0-ED59-4687-BB90-BB81056539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E97C0-616C-4393-AB2D-0BD74A45B159}" type="slidenum">
              <a:rPr lang="en-US" smtClean="0"/>
              <a:t>‹#›</a:t>
            </a:fld>
            <a:endParaRPr lang="en-US"/>
          </a:p>
        </p:txBody>
      </p:sp>
    </p:spTree>
    <p:extLst>
      <p:ext uri="{BB962C8B-B14F-4D97-AF65-F5344CB8AC3E}">
        <p14:creationId xmlns:p14="http://schemas.microsoft.com/office/powerpoint/2010/main" val="1675000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3.xml"/><Relationship Id="rId7" Type="http://schemas.openxmlformats.org/officeDocument/2006/relationships/image" Target="../media/image8.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3.xml"/><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69389" y="661852"/>
            <a:ext cx="4704283" cy="2089634"/>
          </a:xfrm>
        </p:spPr>
        <p:txBody>
          <a:bodyPr/>
          <a:lstStyle/>
          <a:p>
            <a:pPr algn="l"/>
            <a:r>
              <a:rPr lang="en-US" dirty="0"/>
              <a:t>Cohesion Through Adhesion:  Enabling Space Exploration with Adhesive Bonding</a:t>
            </a:r>
          </a:p>
        </p:txBody>
      </p:sp>
      <p:sp>
        <p:nvSpPr>
          <p:cNvPr id="7" name="Text Placeholder 4"/>
          <p:cNvSpPr txBox="1">
            <a:spLocks/>
          </p:cNvSpPr>
          <p:nvPr/>
        </p:nvSpPr>
        <p:spPr>
          <a:xfrm>
            <a:off x="270940" y="4617553"/>
            <a:ext cx="5793317" cy="1478447"/>
          </a:xfrm>
          <a:prstGeom prst="rect">
            <a:avLst/>
          </a:prstGeom>
        </p:spPr>
        <p:txBody>
          <a:bodyPr>
            <a:noAutofit/>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133" dirty="0">
              <a:solidFill>
                <a:schemeClr val="bg1"/>
              </a:solidFill>
            </a:endParaRPr>
          </a:p>
        </p:txBody>
      </p:sp>
      <p:sp>
        <p:nvSpPr>
          <p:cNvPr id="4" name="Text Placeholder 4">
            <a:extLst>
              <a:ext uri="{FF2B5EF4-FFF2-40B4-BE49-F238E27FC236}">
                <a16:creationId xmlns:a16="http://schemas.microsoft.com/office/drawing/2014/main" id="{24C4A409-688E-4A81-B185-9002A6365D08}"/>
              </a:ext>
            </a:extLst>
          </p:cNvPr>
          <p:cNvSpPr txBox="1">
            <a:spLocks/>
          </p:cNvSpPr>
          <p:nvPr/>
        </p:nvSpPr>
        <p:spPr>
          <a:xfrm>
            <a:off x="270940" y="4617553"/>
            <a:ext cx="5793317" cy="693739"/>
          </a:xfrm>
          <a:prstGeom prst="rect">
            <a:avLst/>
          </a:prstGeom>
        </p:spPr>
        <p:txBody>
          <a:bodyPr>
            <a:noAutofit/>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133" dirty="0">
              <a:solidFill>
                <a:schemeClr val="bg1"/>
              </a:solidFill>
            </a:endParaRPr>
          </a:p>
        </p:txBody>
      </p:sp>
      <p:sp>
        <p:nvSpPr>
          <p:cNvPr id="2" name="TextBox 1">
            <a:extLst>
              <a:ext uri="{FF2B5EF4-FFF2-40B4-BE49-F238E27FC236}">
                <a16:creationId xmlns:a16="http://schemas.microsoft.com/office/drawing/2014/main" id="{E25D9BAC-439F-414D-A1CA-237F3EA12893}"/>
              </a:ext>
            </a:extLst>
          </p:cNvPr>
          <p:cNvSpPr txBox="1"/>
          <p:nvPr/>
        </p:nvSpPr>
        <p:spPr>
          <a:xfrm>
            <a:off x="269389" y="4887913"/>
            <a:ext cx="5505907" cy="861774"/>
          </a:xfrm>
          <a:prstGeom prst="rect">
            <a:avLst/>
          </a:prstGeom>
          <a:noFill/>
        </p:spPr>
        <p:txBody>
          <a:bodyPr wrap="square" lIns="121920" tIns="60960" rIns="121920" bIns="60960" rtlCol="0" anchor="t">
            <a:spAutoFit/>
          </a:bodyPr>
          <a:lstStyle/>
          <a:p>
            <a:r>
              <a:rPr lang="en-US" sz="2400" dirty="0">
                <a:solidFill>
                  <a:schemeClr val="bg1"/>
                </a:solidFill>
                <a:latin typeface="Arial" panose="020B0604020202020204" pitchFamily="34" charset="0"/>
                <a:cs typeface="Arial" panose="020B0604020202020204" pitchFamily="34" charset="0"/>
              </a:rPr>
              <a:t>D. Malik Thompson (NASA-MSFC)</a:t>
            </a:r>
          </a:p>
          <a:p>
            <a:r>
              <a:rPr lang="en-US" sz="2400" dirty="0">
                <a:solidFill>
                  <a:schemeClr val="bg1"/>
                </a:solidFill>
                <a:latin typeface="Arial" panose="020B0604020202020204" pitchFamily="34" charset="0"/>
                <a:cs typeface="Arial" panose="020B0604020202020204" pitchFamily="34" charset="0"/>
              </a:rPr>
              <a:t>12/13/2023</a:t>
            </a:r>
          </a:p>
        </p:txBody>
      </p:sp>
      <p:sp>
        <p:nvSpPr>
          <p:cNvPr id="3" name="Rectangle 2">
            <a:extLst>
              <a:ext uri="{FF2B5EF4-FFF2-40B4-BE49-F238E27FC236}">
                <a16:creationId xmlns:a16="http://schemas.microsoft.com/office/drawing/2014/main" id="{1ED6EA91-1C9A-4961-8A52-6191A953432E}"/>
              </a:ext>
            </a:extLst>
          </p:cNvPr>
          <p:cNvSpPr/>
          <p:nvPr/>
        </p:nvSpPr>
        <p:spPr>
          <a:xfrm>
            <a:off x="8647610" y="5033553"/>
            <a:ext cx="3544390" cy="16546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50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lstStyle/>
          <a:p>
            <a:r>
              <a:rPr lang="en-US" b="1" dirty="0">
                <a:solidFill>
                  <a:schemeClr val="bg1"/>
                </a:solidFill>
                <a:latin typeface="Arial" panose="020B0604020202020204" pitchFamily="34" charset="0"/>
                <a:cs typeface="Arial" panose="020B0604020202020204" pitchFamily="34" charset="0"/>
              </a:rPr>
              <a:t>Agenda</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009709" cy="4957763"/>
          </a:xfrm>
        </p:spPr>
        <p:txBody>
          <a:bodyPr>
            <a:normAutofit fontScale="92500" lnSpcReduction="10000"/>
          </a:bodyPr>
          <a:lstStyle/>
          <a:p>
            <a:r>
              <a:rPr lang="en-US" sz="1800" dirty="0">
                <a:latin typeface="Arial" panose="020B0604020202020204" pitchFamily="34" charset="0"/>
                <a:cs typeface="Arial" panose="020B0604020202020204" pitchFamily="34" charset="0"/>
              </a:rPr>
              <a:t>Introduction to Marshall Space Flight Center</a:t>
            </a:r>
          </a:p>
          <a:p>
            <a:pPr lvl="1"/>
            <a:r>
              <a:rPr lang="en-US" sz="1400" dirty="0">
                <a:latin typeface="Arial" panose="020B0604020202020204" pitchFamily="34" charset="0"/>
                <a:cs typeface="Arial" panose="020B0604020202020204" pitchFamily="34" charset="0"/>
              </a:rPr>
              <a:t>Marshall Programs</a:t>
            </a:r>
          </a:p>
          <a:p>
            <a:r>
              <a:rPr lang="en-US" sz="1800" dirty="0">
                <a:latin typeface="Arial" panose="020B0604020202020204" pitchFamily="34" charset="0"/>
                <a:cs typeface="Arial" panose="020B0604020202020204" pitchFamily="34" charset="0"/>
              </a:rPr>
              <a:t>Why Design With Adhesives?</a:t>
            </a:r>
          </a:p>
          <a:p>
            <a:r>
              <a:rPr lang="en-US" sz="1800" dirty="0">
                <a:latin typeface="Arial" panose="020B0604020202020204" pitchFamily="34" charset="0"/>
                <a:cs typeface="Arial" panose="020B0604020202020204" pitchFamily="34" charset="0"/>
              </a:rPr>
              <a:t>Adhesive Downselection and Qualification for Flight</a:t>
            </a:r>
          </a:p>
          <a:p>
            <a:r>
              <a:rPr lang="en-US" sz="1800" dirty="0">
                <a:latin typeface="Arial" panose="020B0604020202020204" pitchFamily="34" charset="0"/>
                <a:cs typeface="Arial" panose="020B0604020202020204" pitchFamily="34" charset="0"/>
              </a:rPr>
              <a:t>Development Timeframes</a:t>
            </a:r>
          </a:p>
          <a:p>
            <a:r>
              <a:rPr lang="en-US" sz="1800" dirty="0">
                <a:latin typeface="Arial" panose="020B0604020202020204" pitchFamily="34" charset="0"/>
                <a:cs typeface="Arial" panose="020B0604020202020204" pitchFamily="34" charset="0"/>
              </a:rPr>
              <a:t>Process Controls for Best Practices</a:t>
            </a:r>
          </a:p>
          <a:p>
            <a:r>
              <a:rPr lang="en-US" sz="1800" dirty="0">
                <a:latin typeface="Arial" panose="020B0604020202020204" pitchFamily="34" charset="0"/>
                <a:cs typeface="Arial" panose="020B0604020202020204" pitchFamily="34" charset="0"/>
              </a:rPr>
              <a:t>Environments: Meeting the Demands</a:t>
            </a:r>
          </a:p>
          <a:p>
            <a:r>
              <a:rPr lang="en-US" sz="1800" dirty="0">
                <a:latin typeface="Arial" panose="020B0604020202020204" pitchFamily="34" charset="0"/>
                <a:cs typeface="Arial" panose="020B0604020202020204" pitchFamily="34" charset="0"/>
              </a:rPr>
              <a:t>Artemis Thermal Protection System</a:t>
            </a:r>
          </a:p>
          <a:p>
            <a:r>
              <a:rPr lang="en-US" sz="1800" dirty="0">
                <a:latin typeface="Arial" panose="020B0604020202020204" pitchFamily="34" charset="0"/>
                <a:cs typeface="Arial" panose="020B0604020202020204" pitchFamily="34" charset="0"/>
              </a:rPr>
              <a:t>Reflective Control Device </a:t>
            </a:r>
          </a:p>
          <a:p>
            <a:r>
              <a:rPr lang="en-US" sz="1800" dirty="0">
                <a:latin typeface="Arial" panose="020B0604020202020204" pitchFamily="34" charset="0"/>
                <a:cs typeface="Arial" panose="020B0604020202020204" pitchFamily="34" charset="0"/>
              </a:rPr>
              <a:t>Mars Ascent Vehicle</a:t>
            </a:r>
          </a:p>
          <a:p>
            <a:r>
              <a:rPr lang="en-US" sz="1800" dirty="0">
                <a:latin typeface="Arial" panose="020B0604020202020204" pitchFamily="34" charset="0"/>
                <a:cs typeface="Arial" panose="020B0604020202020204" pitchFamily="34" charset="0"/>
              </a:rPr>
              <a:t>Case Study: Imaging X-ray Polarimetry Explorer</a:t>
            </a:r>
          </a:p>
          <a:p>
            <a:r>
              <a:rPr lang="en-US" sz="1800" dirty="0">
                <a:latin typeface="Arial" panose="020B0604020202020204" pitchFamily="34" charset="0"/>
                <a:cs typeface="Arial" panose="020B0604020202020204" pitchFamily="34" charset="0"/>
              </a:rPr>
              <a:t>Materials Obsolescence</a:t>
            </a:r>
          </a:p>
          <a:p>
            <a:r>
              <a:rPr lang="en-US" sz="1800" dirty="0">
                <a:latin typeface="Arial" panose="020B0604020202020204" pitchFamily="34" charset="0"/>
                <a:cs typeface="Arial" panose="020B0604020202020204" pitchFamily="34" charset="0"/>
              </a:rPr>
              <a:t>NASA Engagement </a:t>
            </a:r>
          </a:p>
          <a:p>
            <a:r>
              <a:rPr lang="en-US" sz="1800" dirty="0">
                <a:latin typeface="Arial" panose="020B0604020202020204" pitchFamily="34" charset="0"/>
                <a:cs typeface="Arial" panose="020B0604020202020204" pitchFamily="34" charset="0"/>
              </a:rPr>
              <a:t>Lessons Learned	</a:t>
            </a:r>
          </a:p>
          <a:p>
            <a:r>
              <a:rPr lang="en-US" sz="1800" dirty="0">
                <a:latin typeface="Arial" panose="020B0604020202020204" pitchFamily="34" charset="0"/>
                <a:cs typeface="Arial" panose="020B0604020202020204" pitchFamily="34" charset="0"/>
              </a:rPr>
              <a:t>Future Challenges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a:t>
            </a:fld>
            <a:endParaRPr lang="en-US"/>
          </a:p>
        </p:txBody>
      </p:sp>
      <p:pic>
        <p:nvPicPr>
          <p:cNvPr id="6" name="Picture 5">
            <a:extLst>
              <a:ext uri="{FF2B5EF4-FFF2-40B4-BE49-F238E27FC236}">
                <a16:creationId xmlns:a16="http://schemas.microsoft.com/office/drawing/2014/main" id="{96A06CFF-BA13-47CC-B1B6-1220AF40EC9E}"/>
              </a:ext>
            </a:extLst>
          </p:cNvPr>
          <p:cNvPicPr>
            <a:picLocks noChangeAspect="1"/>
          </p:cNvPicPr>
          <p:nvPr/>
        </p:nvPicPr>
        <p:blipFill>
          <a:blip r:embed="rId3"/>
          <a:stretch>
            <a:fillRect/>
          </a:stretch>
        </p:blipFill>
        <p:spPr>
          <a:xfrm>
            <a:off x="10382155" y="-48830"/>
            <a:ext cx="2133602" cy="1066801"/>
          </a:xfrm>
          <a:prstGeom prst="rect">
            <a:avLst/>
          </a:prstGeom>
        </p:spPr>
      </p:pic>
    </p:spTree>
    <p:extLst>
      <p:ext uri="{BB962C8B-B14F-4D97-AF65-F5344CB8AC3E}">
        <p14:creationId xmlns:p14="http://schemas.microsoft.com/office/powerpoint/2010/main" val="3568846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NASA- Marshall Spaceflight Center</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845109" cy="4957763"/>
          </a:xfrm>
        </p:spPr>
        <p:txBody>
          <a:bodyPr>
            <a:normAutofit/>
          </a:bodyPr>
          <a:lstStyle/>
          <a:p>
            <a:r>
              <a:rPr lang="en-US" sz="1600" dirty="0">
                <a:latin typeface="Arial" panose="020B0604020202020204" pitchFamily="34" charset="0"/>
                <a:cs typeface="Arial" panose="020B0604020202020204" pitchFamily="34" charset="0"/>
              </a:rPr>
              <a:t>Founded in 1960, was instrumental to the Apollo program with the production and test of the Saturn V rocket</a:t>
            </a:r>
          </a:p>
          <a:p>
            <a:pPr lvl="1"/>
            <a:r>
              <a:rPr lang="en-US" sz="1400" dirty="0">
                <a:latin typeface="Arial" panose="020B0604020202020204" pitchFamily="34" charset="0"/>
                <a:cs typeface="Arial" panose="020B0604020202020204" pitchFamily="34" charset="0"/>
              </a:rPr>
              <a:t>Critical to External Tank Project in the Shuttle Program</a:t>
            </a:r>
          </a:p>
          <a:p>
            <a:r>
              <a:rPr lang="en-US" sz="1600" dirty="0">
                <a:latin typeface="Arial" panose="020B0604020202020204" pitchFamily="34" charset="0"/>
                <a:cs typeface="Arial" panose="020B0604020202020204" pitchFamily="34" charset="0"/>
              </a:rPr>
              <a:t>Key to development and manufacturing of the Space Launch system for Artemis Program</a:t>
            </a:r>
          </a:p>
          <a:p>
            <a:pPr lvl="1"/>
            <a:r>
              <a:rPr lang="en-US" sz="1400" dirty="0">
                <a:latin typeface="Arial" panose="020B0604020202020204" pitchFamily="34" charset="0"/>
                <a:cs typeface="Arial" panose="020B0604020202020204" pitchFamily="34" charset="0"/>
              </a:rPr>
              <a:t>Managing Core Stage and Solid Rocket Boosters</a:t>
            </a:r>
          </a:p>
          <a:p>
            <a:r>
              <a:rPr lang="en-US" sz="1600" dirty="0">
                <a:latin typeface="Arial" panose="020B0604020202020204" pitchFamily="34" charset="0"/>
                <a:cs typeface="Arial" panose="020B0604020202020204" pitchFamily="34" charset="0"/>
              </a:rPr>
              <a:t>Specializes in propulsion, but leads numerous science and technology missions</a:t>
            </a:r>
          </a:p>
          <a:p>
            <a:pPr lvl="1"/>
            <a:r>
              <a:rPr lang="en-US" sz="1400" dirty="0">
                <a:latin typeface="Arial" panose="020B0604020202020204" pitchFamily="34" charset="0"/>
                <a:cs typeface="Arial" panose="020B0604020202020204" pitchFamily="34" charset="0"/>
              </a:rPr>
              <a:t>Space Telescopes, Solar Sail Spacecrafts,  International Space Station</a:t>
            </a:r>
          </a:p>
          <a:p>
            <a:r>
              <a:rPr lang="en-US" sz="1600" dirty="0">
                <a:latin typeface="Arial" panose="020B0604020202020204" pitchFamily="34" charset="0"/>
                <a:cs typeface="Arial" panose="020B0604020202020204" pitchFamily="34" charset="0"/>
              </a:rPr>
              <a:t>Cultivating numerous partnerships with universities and commercial industry</a:t>
            </a:r>
          </a:p>
          <a:p>
            <a:r>
              <a:rPr lang="en-US" sz="1600" dirty="0">
                <a:latin typeface="Arial" panose="020B0604020202020204" pitchFamily="34" charset="0"/>
                <a:cs typeface="Arial" panose="020B0604020202020204" pitchFamily="34" charset="0"/>
              </a:rPr>
              <a:t>Leading Center for the Human Lander System Program</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3</a:t>
            </a:fld>
            <a:endParaRPr lang="en-US"/>
          </a:p>
        </p:txBody>
      </p:sp>
      <p:pic>
        <p:nvPicPr>
          <p:cNvPr id="9" name="Picture 8" descr="A picture containing transport, rocket, missile&#10;&#10;Description automatically generated">
            <a:extLst>
              <a:ext uri="{FF2B5EF4-FFF2-40B4-BE49-F238E27FC236}">
                <a16:creationId xmlns:a16="http://schemas.microsoft.com/office/drawing/2014/main" id="{6F394FE7-E5CE-4FF2-9478-D8E6B99797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1123" y="1105694"/>
            <a:ext cx="2140553" cy="2280852"/>
          </a:xfrm>
          <a:prstGeom prst="rect">
            <a:avLst/>
          </a:prstGeom>
        </p:spPr>
      </p:pic>
      <p:pic>
        <p:nvPicPr>
          <p:cNvPr id="11" name="Picture 10" descr="A rocket taking off&#10;&#10;Description automatically generated with low confidence">
            <a:extLst>
              <a:ext uri="{FF2B5EF4-FFF2-40B4-BE49-F238E27FC236}">
                <a16:creationId xmlns:a16="http://schemas.microsoft.com/office/drawing/2014/main" id="{240B6700-3EC4-4F9E-9173-437A2B5D4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6154" y="3715069"/>
            <a:ext cx="1998132" cy="2641281"/>
          </a:xfrm>
          <a:prstGeom prst="rect">
            <a:avLst/>
          </a:prstGeom>
        </p:spPr>
      </p:pic>
      <p:pic>
        <p:nvPicPr>
          <p:cNvPr id="8" name="Picture 7">
            <a:extLst>
              <a:ext uri="{FF2B5EF4-FFF2-40B4-BE49-F238E27FC236}">
                <a16:creationId xmlns:a16="http://schemas.microsoft.com/office/drawing/2014/main" id="{1B7AA3A7-4D76-404B-A414-B1D349B82702}"/>
              </a:ext>
            </a:extLst>
          </p:cNvPr>
          <p:cNvPicPr>
            <a:picLocks noChangeAspect="1"/>
          </p:cNvPicPr>
          <p:nvPr/>
        </p:nvPicPr>
        <p:blipFill>
          <a:blip r:embed="rId5"/>
          <a:stretch>
            <a:fillRect/>
          </a:stretch>
        </p:blipFill>
        <p:spPr>
          <a:xfrm>
            <a:off x="10382155" y="-48830"/>
            <a:ext cx="2133602" cy="1066801"/>
          </a:xfrm>
          <a:prstGeom prst="rect">
            <a:avLst/>
          </a:prstGeom>
        </p:spPr>
      </p:pic>
    </p:spTree>
    <p:extLst>
      <p:ext uri="{BB962C8B-B14F-4D97-AF65-F5344CB8AC3E}">
        <p14:creationId xmlns:p14="http://schemas.microsoft.com/office/powerpoint/2010/main" val="3410909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833" y="4247536"/>
            <a:ext cx="12192000" cy="3273323"/>
          </a:xfrm>
          <a:prstGeom prst="rect">
            <a:avLst/>
          </a:prstGeom>
        </p:spPr>
      </p:pic>
      <p:sp>
        <p:nvSpPr>
          <p:cNvPr id="3" name="Title 2">
            <a:extLst>
              <a:ext uri="{FF2B5EF4-FFF2-40B4-BE49-F238E27FC236}">
                <a16:creationId xmlns:a16="http://schemas.microsoft.com/office/drawing/2014/main" id="{1282012D-E957-A042-92FB-C6DC35D22462}"/>
              </a:ext>
            </a:extLst>
          </p:cNvPr>
          <p:cNvSpPr>
            <a:spLocks noGrp="1"/>
          </p:cNvSpPr>
          <p:nvPr>
            <p:ph type="title"/>
          </p:nvPr>
        </p:nvSpPr>
        <p:spPr>
          <a:xfrm>
            <a:off x="3454400" y="5380317"/>
            <a:ext cx="8718712" cy="1143000"/>
          </a:xfrm>
        </p:spPr>
        <p:txBody>
          <a:bodyPr>
            <a:normAutofit/>
          </a:bodyPr>
          <a:lstStyle/>
          <a:p>
            <a:r>
              <a:rPr lang="en-US" sz="3200" b="1" dirty="0">
                <a:latin typeface="Arial" panose="020B0604020202020204" pitchFamily="34" charset="0"/>
                <a:cs typeface="Arial" panose="020B0604020202020204" pitchFamily="34" charset="0"/>
              </a:rPr>
              <a:t>ISS: Living and Working in Space</a:t>
            </a:r>
          </a:p>
        </p:txBody>
      </p:sp>
      <p:pic>
        <p:nvPicPr>
          <p:cNvPr id="7" name="Picture 6" descr="A room full of people working on computers&#10;&#10;Description automatically generated with low confidence">
            <a:extLst>
              <a:ext uri="{FF2B5EF4-FFF2-40B4-BE49-F238E27FC236}">
                <a16:creationId xmlns:a16="http://schemas.microsoft.com/office/drawing/2014/main" id="{7D484D85-FE43-446E-ADD9-4D6DE13986BD}"/>
              </a:ext>
            </a:extLst>
          </p:cNvPr>
          <p:cNvPicPr>
            <a:picLocks noChangeAspect="1"/>
          </p:cNvPicPr>
          <p:nvPr/>
        </p:nvPicPr>
        <p:blipFill>
          <a:blip r:embed="rId5"/>
          <a:stretch>
            <a:fillRect/>
          </a:stretch>
        </p:blipFill>
        <p:spPr>
          <a:xfrm>
            <a:off x="7255144" y="0"/>
            <a:ext cx="4917968" cy="3273323"/>
          </a:xfrm>
          <a:prstGeom prst="rect">
            <a:avLst/>
          </a:prstGeom>
          <a:effectLst>
            <a:softEdge rad="50800"/>
          </a:effectLst>
        </p:spPr>
      </p:pic>
      <p:sp>
        <p:nvSpPr>
          <p:cNvPr id="5" name="Slide Number Placeholder 4">
            <a:extLst>
              <a:ext uri="{FF2B5EF4-FFF2-40B4-BE49-F238E27FC236}">
                <a16:creationId xmlns:a16="http://schemas.microsoft.com/office/drawing/2014/main" id="{7E670AF4-E158-42D4-BEE1-124C6C750F16}"/>
              </a:ext>
            </a:extLst>
          </p:cNvPr>
          <p:cNvSpPr>
            <a:spLocks noGrp="1"/>
          </p:cNvSpPr>
          <p:nvPr>
            <p:ph type="sldNum" sz="quarter" idx="12"/>
          </p:nvPr>
        </p:nvSpPr>
        <p:spPr/>
        <p:txBody>
          <a:bodyPr/>
          <a:lstStyle/>
          <a:p>
            <a:fld id="{B09D5FE1-730D-4AEA-ACAF-6A6F617FAFAC}" type="slidenum">
              <a:rPr lang="en-US" smtClean="0"/>
              <a:t>4</a:t>
            </a:fld>
            <a:endParaRPr lang="en-US"/>
          </a:p>
        </p:txBody>
      </p:sp>
    </p:spTree>
    <p:extLst>
      <p:ext uri="{BB962C8B-B14F-4D97-AF65-F5344CB8AC3E}">
        <p14:creationId xmlns:p14="http://schemas.microsoft.com/office/powerpoint/2010/main" val="270259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fish&#10;&#10;Description automatically generated with medium confidence">
            <a:extLst>
              <a:ext uri="{FF2B5EF4-FFF2-40B4-BE49-F238E27FC236}">
                <a16:creationId xmlns:a16="http://schemas.microsoft.com/office/drawing/2014/main" id="{30F6C211-65EC-40B0-8435-DE408C5DC21F}"/>
              </a:ext>
            </a:extLst>
          </p:cNvPr>
          <p:cNvPicPr>
            <a:picLocks noChangeAspect="1"/>
          </p:cNvPicPr>
          <p:nvPr/>
        </p:nvPicPr>
        <p:blipFill>
          <a:blip r:embed="rId5"/>
          <a:stretch>
            <a:fillRect/>
          </a:stretch>
        </p:blipFill>
        <p:spPr>
          <a:xfrm>
            <a:off x="5824818" y="3168525"/>
            <a:ext cx="6414437" cy="4956611"/>
          </a:xfrm>
          <a:prstGeom prst="rect">
            <a:avLst/>
          </a:prstGeom>
        </p:spPr>
      </p:pic>
      <p:sp>
        <p:nvSpPr>
          <p:cNvPr id="41" name="TextBox 40"/>
          <p:cNvSpPr txBox="1"/>
          <p:nvPr/>
        </p:nvSpPr>
        <p:spPr>
          <a:xfrm>
            <a:off x="117321" y="5000624"/>
            <a:ext cx="184731" cy="276999"/>
          </a:xfrm>
          <a:prstGeom prst="rect">
            <a:avLst/>
          </a:prstGeom>
          <a:noFill/>
          <a:ln>
            <a:noFill/>
          </a:ln>
        </p:spPr>
        <p:txBody>
          <a:bodyPr wrap="none" rtlCol="0" anchor="ctr">
            <a:spAutoFit/>
          </a:bodyPr>
          <a:lstStyle/>
          <a:p>
            <a:pPr defTabSz="913925">
              <a:defRPr/>
            </a:pPr>
            <a:endParaRPr lang="en-US" sz="1200" kern="0" dirty="0">
              <a:solidFill>
                <a:prstClr val="black"/>
              </a:solidFill>
            </a:endParaRPr>
          </a:p>
        </p:txBody>
      </p:sp>
      <p:pic>
        <p:nvPicPr>
          <p:cNvPr id="10" name="Picture 9" descr="A picture containing person&#10;&#10;Description automatically generated">
            <a:extLst>
              <a:ext uri="{FF2B5EF4-FFF2-40B4-BE49-F238E27FC236}">
                <a16:creationId xmlns:a16="http://schemas.microsoft.com/office/drawing/2014/main" id="{4C880EF8-20D1-49BD-840A-44920B50ABD1}"/>
              </a:ext>
            </a:extLst>
          </p:cNvPr>
          <p:cNvPicPr>
            <a:picLocks noChangeAspect="1"/>
          </p:cNvPicPr>
          <p:nvPr/>
        </p:nvPicPr>
        <p:blipFill>
          <a:blip r:embed="rId6"/>
          <a:stretch>
            <a:fillRect/>
          </a:stretch>
        </p:blipFill>
        <p:spPr>
          <a:xfrm>
            <a:off x="-437007" y="2842431"/>
            <a:ext cx="6244555" cy="4156277"/>
          </a:xfrm>
          <a:prstGeom prst="rect">
            <a:avLst/>
          </a:prstGeom>
          <a:ln w="25400">
            <a:solidFill>
              <a:schemeClr val="bg1"/>
            </a:solidFill>
          </a:ln>
        </p:spPr>
      </p:pic>
      <p:sp>
        <p:nvSpPr>
          <p:cNvPr id="25" name="Rectangle 24">
            <a:extLst>
              <a:ext uri="{FF2B5EF4-FFF2-40B4-BE49-F238E27FC236}">
                <a16:creationId xmlns:a16="http://schemas.microsoft.com/office/drawing/2014/main" id="{895C0686-31B3-4D8B-A9AB-9C75D6F32B32}"/>
              </a:ext>
            </a:extLst>
          </p:cNvPr>
          <p:cNvSpPr/>
          <p:nvPr/>
        </p:nvSpPr>
        <p:spPr>
          <a:xfrm>
            <a:off x="9073630" y="383690"/>
            <a:ext cx="2193229" cy="461665"/>
          </a:xfrm>
          <a:prstGeom prst="rect">
            <a:avLst/>
          </a:prstGeom>
        </p:spPr>
        <p:txBody>
          <a:bodyPr wrap="none">
            <a:spAutoFit/>
          </a:bodyPr>
          <a:lstStyle/>
          <a:p>
            <a:r>
              <a:rPr lang="en-US" sz="1200" b="1" dirty="0">
                <a:solidFill>
                  <a:schemeClr val="bg1"/>
                </a:solidFill>
                <a:latin typeface="Arial" panose="020B0604020202020204" pitchFamily="34" charset="0"/>
                <a:cs typeface="Arial" panose="020B0604020202020204" pitchFamily="34" charset="0"/>
              </a:rPr>
              <a:t>Imaging X-ray </a:t>
            </a:r>
          </a:p>
          <a:p>
            <a:r>
              <a:rPr lang="en-US" sz="1200" b="1" dirty="0">
                <a:solidFill>
                  <a:schemeClr val="bg1"/>
                </a:solidFill>
                <a:latin typeface="Arial" panose="020B0604020202020204" pitchFamily="34" charset="0"/>
                <a:cs typeface="Arial" panose="020B0604020202020204" pitchFamily="34" charset="0"/>
              </a:rPr>
              <a:t>Polarimetry Explorer (IXPE)</a:t>
            </a:r>
          </a:p>
        </p:txBody>
      </p:sp>
      <p:sp>
        <p:nvSpPr>
          <p:cNvPr id="26" name="Rectangle 25">
            <a:extLst>
              <a:ext uri="{FF2B5EF4-FFF2-40B4-BE49-F238E27FC236}">
                <a16:creationId xmlns:a16="http://schemas.microsoft.com/office/drawing/2014/main" id="{D9620AF2-49BF-4850-A75D-ABA0067D0266}"/>
              </a:ext>
            </a:extLst>
          </p:cNvPr>
          <p:cNvSpPr/>
          <p:nvPr/>
        </p:nvSpPr>
        <p:spPr>
          <a:xfrm>
            <a:off x="9708743" y="2732158"/>
            <a:ext cx="1664495" cy="276999"/>
          </a:xfrm>
          <a:prstGeom prst="rect">
            <a:avLst/>
          </a:prstGeom>
        </p:spPr>
        <p:txBody>
          <a:bodyPr wrap="none">
            <a:spAutoFit/>
          </a:bodyPr>
          <a:lstStyle/>
          <a:p>
            <a:r>
              <a:rPr lang="en-US" sz="1200" b="1" dirty="0">
                <a:solidFill>
                  <a:schemeClr val="bg1"/>
                </a:solidFill>
                <a:latin typeface="Arial" panose="020B0604020202020204" pitchFamily="34" charset="0"/>
                <a:cs typeface="Arial" panose="020B0604020202020204" pitchFamily="34" charset="0"/>
              </a:rPr>
              <a:t>Mars Ascent Vehicle</a:t>
            </a:r>
          </a:p>
        </p:txBody>
      </p:sp>
      <p:sp>
        <p:nvSpPr>
          <p:cNvPr id="27" name="Rectangle 26">
            <a:extLst>
              <a:ext uri="{FF2B5EF4-FFF2-40B4-BE49-F238E27FC236}">
                <a16:creationId xmlns:a16="http://schemas.microsoft.com/office/drawing/2014/main" id="{FD9E8FB3-36C8-480A-96AE-AADE4DF0F353}"/>
              </a:ext>
            </a:extLst>
          </p:cNvPr>
          <p:cNvSpPr/>
          <p:nvPr/>
        </p:nvSpPr>
        <p:spPr>
          <a:xfrm>
            <a:off x="6921837" y="2725074"/>
            <a:ext cx="1149674" cy="276999"/>
          </a:xfrm>
          <a:prstGeom prst="rect">
            <a:avLst/>
          </a:prstGeom>
        </p:spPr>
        <p:txBody>
          <a:bodyPr wrap="none">
            <a:spAutoFit/>
          </a:bodyPr>
          <a:lstStyle/>
          <a:p>
            <a:r>
              <a:rPr lang="en-US" sz="1200" b="1" dirty="0">
                <a:solidFill>
                  <a:schemeClr val="bg1"/>
                </a:solidFill>
                <a:latin typeface="Arial" panose="020B0604020202020204" pitchFamily="34" charset="0"/>
                <a:cs typeface="Arial" panose="020B0604020202020204" pitchFamily="34" charset="0"/>
              </a:rPr>
              <a:t>Solar Cruiser</a:t>
            </a:r>
          </a:p>
        </p:txBody>
      </p:sp>
      <p:sp>
        <p:nvSpPr>
          <p:cNvPr id="28" name="Rectangle 27">
            <a:extLst>
              <a:ext uri="{FF2B5EF4-FFF2-40B4-BE49-F238E27FC236}">
                <a16:creationId xmlns:a16="http://schemas.microsoft.com/office/drawing/2014/main" id="{43EF4583-088E-4FD9-A0F7-3C8268729F36}"/>
              </a:ext>
            </a:extLst>
          </p:cNvPr>
          <p:cNvSpPr/>
          <p:nvPr/>
        </p:nvSpPr>
        <p:spPr>
          <a:xfrm>
            <a:off x="3275045" y="3263882"/>
            <a:ext cx="2495032" cy="307777"/>
          </a:xfrm>
          <a:prstGeom prst="rect">
            <a:avLst/>
          </a:prstGeom>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Near-Earth Asteroid Scout</a:t>
            </a:r>
          </a:p>
        </p:txBody>
      </p:sp>
      <p:pic>
        <p:nvPicPr>
          <p:cNvPr id="16" name="Picture 15">
            <a:extLst>
              <a:ext uri="{FF2B5EF4-FFF2-40B4-BE49-F238E27FC236}">
                <a16:creationId xmlns:a16="http://schemas.microsoft.com/office/drawing/2014/main" id="{A9747E01-5A9B-494F-8AC4-F806927DD1F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 y="4687289"/>
            <a:ext cx="12239255" cy="3273323"/>
          </a:xfrm>
          <a:prstGeom prst="rect">
            <a:avLst/>
          </a:prstGeom>
        </p:spPr>
      </p:pic>
      <p:sp>
        <p:nvSpPr>
          <p:cNvPr id="17" name="Rectangle 16">
            <a:extLst>
              <a:ext uri="{FF2B5EF4-FFF2-40B4-BE49-F238E27FC236}">
                <a16:creationId xmlns:a16="http://schemas.microsoft.com/office/drawing/2014/main" id="{0CB0795F-4B75-4791-A0D0-F3FF09A81C66}"/>
              </a:ext>
            </a:extLst>
          </p:cNvPr>
          <p:cNvSpPr/>
          <p:nvPr/>
        </p:nvSpPr>
        <p:spPr>
          <a:xfrm>
            <a:off x="1127907" y="6046950"/>
            <a:ext cx="11094079" cy="646331"/>
          </a:xfrm>
          <a:prstGeom prst="rect">
            <a:avLst/>
          </a:prstGeom>
        </p:spPr>
        <p:txBody>
          <a:bodyPr wrap="square">
            <a:spAutoFit/>
          </a:bodyPr>
          <a:lstStyle/>
          <a:p>
            <a:pPr algn="r">
              <a:spcAft>
                <a:spcPts val="900"/>
              </a:spcAft>
            </a:pPr>
            <a:r>
              <a:rPr lang="en-US" sz="3600" b="1" dirty="0">
                <a:solidFill>
                  <a:schemeClr val="bg1"/>
                </a:solidFill>
                <a:latin typeface="Arial" panose="020B0604020202020204" pitchFamily="34" charset="0"/>
                <a:cs typeface="Arial" panose="020B0604020202020204" pitchFamily="34" charset="0"/>
              </a:rPr>
              <a:t>Developing Technology for Exploration</a:t>
            </a:r>
          </a:p>
        </p:txBody>
      </p:sp>
      <p:pic>
        <p:nvPicPr>
          <p:cNvPr id="12" name="Jody SMD video-OSA and NEA Scout V2">
            <a:hlinkClick r:id="" action="ppaction://media"/>
            <a:extLst>
              <a:ext uri="{FF2B5EF4-FFF2-40B4-BE49-F238E27FC236}">
                <a16:creationId xmlns:a16="http://schemas.microsoft.com/office/drawing/2014/main" id="{58EA2EF5-AC10-4D2D-A5AE-EB9D6E7DBB73}"/>
              </a:ext>
            </a:extLst>
          </p:cNvPr>
          <p:cNvPicPr>
            <a:picLocks noChangeAspect="1"/>
          </p:cNvPicPr>
          <p:nvPr>
            <a:videoFile r:link="rId1"/>
            <p:extLst>
              <p:ext uri="{DAA4B4D4-6D71-4841-9C94-3DE7FCFB9230}">
                <p14:media xmlns:p14="http://schemas.microsoft.com/office/powerpoint/2010/main" r:embed="rId2">
                  <p14:trim st="27435" end="13737.3333"/>
                </p14:media>
              </p:ext>
            </p:extLst>
          </p:nvPr>
        </p:nvPicPr>
        <p:blipFill>
          <a:blip r:embed="rId8"/>
          <a:stretch>
            <a:fillRect/>
          </a:stretch>
        </p:blipFill>
        <p:spPr>
          <a:xfrm>
            <a:off x="0" y="3640"/>
            <a:ext cx="5824816" cy="3276459"/>
          </a:xfrm>
          <a:prstGeom prst="rect">
            <a:avLst/>
          </a:prstGeom>
          <a:ln w="25400">
            <a:solidFill>
              <a:schemeClr val="bg1"/>
            </a:solidFill>
          </a:ln>
        </p:spPr>
      </p:pic>
      <p:pic>
        <p:nvPicPr>
          <p:cNvPr id="3" name="Picture 2" descr="A close-up of a pipe&#10;&#10;Description automatically generated with low confidence">
            <a:extLst>
              <a:ext uri="{FF2B5EF4-FFF2-40B4-BE49-F238E27FC236}">
                <a16:creationId xmlns:a16="http://schemas.microsoft.com/office/drawing/2014/main" id="{C791BA25-1B2F-4D30-B39A-79CEEE75BC28}"/>
              </a:ext>
            </a:extLst>
          </p:cNvPr>
          <p:cNvPicPr>
            <a:picLocks noChangeAspect="1"/>
          </p:cNvPicPr>
          <p:nvPr/>
        </p:nvPicPr>
        <p:blipFill>
          <a:blip r:embed="rId9"/>
          <a:stretch>
            <a:fillRect/>
          </a:stretch>
        </p:blipFill>
        <p:spPr>
          <a:xfrm>
            <a:off x="5842086" y="-308595"/>
            <a:ext cx="6379900" cy="3588693"/>
          </a:xfrm>
          <a:prstGeom prst="rect">
            <a:avLst/>
          </a:prstGeom>
          <a:ln w="25400">
            <a:solidFill>
              <a:schemeClr val="bg1"/>
            </a:solidFill>
          </a:ln>
        </p:spPr>
      </p:pic>
      <p:sp>
        <p:nvSpPr>
          <p:cNvPr id="13" name="Rectangle 12">
            <a:extLst>
              <a:ext uri="{FF2B5EF4-FFF2-40B4-BE49-F238E27FC236}">
                <a16:creationId xmlns:a16="http://schemas.microsoft.com/office/drawing/2014/main" id="{4C815B8F-82D9-4641-A355-DFE8EE5BBD9D}"/>
              </a:ext>
            </a:extLst>
          </p:cNvPr>
          <p:cNvSpPr/>
          <p:nvPr/>
        </p:nvSpPr>
        <p:spPr>
          <a:xfrm>
            <a:off x="10041299" y="-7478"/>
            <a:ext cx="2253308" cy="307777"/>
          </a:xfrm>
          <a:prstGeom prst="rect">
            <a:avLst/>
          </a:prstGeom>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Mars Ascent Vehicle</a:t>
            </a:r>
          </a:p>
        </p:txBody>
      </p:sp>
      <p:sp>
        <p:nvSpPr>
          <p:cNvPr id="14" name="Rectangle 13">
            <a:extLst>
              <a:ext uri="{FF2B5EF4-FFF2-40B4-BE49-F238E27FC236}">
                <a16:creationId xmlns:a16="http://schemas.microsoft.com/office/drawing/2014/main" id="{31F132F7-4DB6-4094-BC6B-DA927AF0AE75}"/>
              </a:ext>
            </a:extLst>
          </p:cNvPr>
          <p:cNvSpPr/>
          <p:nvPr/>
        </p:nvSpPr>
        <p:spPr>
          <a:xfrm>
            <a:off x="10041299" y="3321546"/>
            <a:ext cx="1591068" cy="307777"/>
          </a:xfrm>
          <a:prstGeom prst="rect">
            <a:avLst/>
          </a:prstGeom>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Solar Cruiser</a:t>
            </a:r>
          </a:p>
        </p:txBody>
      </p:sp>
      <p:sp>
        <p:nvSpPr>
          <p:cNvPr id="4" name="Slide Number Placeholder 3">
            <a:extLst>
              <a:ext uri="{FF2B5EF4-FFF2-40B4-BE49-F238E27FC236}">
                <a16:creationId xmlns:a16="http://schemas.microsoft.com/office/drawing/2014/main" id="{4842894A-CA8F-4077-A6A9-1911D77D80C0}"/>
              </a:ext>
            </a:extLst>
          </p:cNvPr>
          <p:cNvSpPr>
            <a:spLocks noGrp="1"/>
          </p:cNvSpPr>
          <p:nvPr>
            <p:ph type="sldNum" sz="quarter" idx="12"/>
          </p:nvPr>
        </p:nvSpPr>
        <p:spPr/>
        <p:txBody>
          <a:bodyPr/>
          <a:lstStyle/>
          <a:p>
            <a:fld id="{B09D5FE1-730D-4AEA-ACAF-6A6F617FAFAC}" type="slidenum">
              <a:rPr lang="en-US" smtClean="0"/>
              <a:t>5</a:t>
            </a:fld>
            <a:endParaRPr lang="en-US"/>
          </a:p>
        </p:txBody>
      </p:sp>
    </p:spTree>
    <p:extLst>
      <p:ext uri="{BB962C8B-B14F-4D97-AF65-F5344CB8AC3E}">
        <p14:creationId xmlns:p14="http://schemas.microsoft.com/office/powerpoint/2010/main" val="230794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6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4FFBD84-1DAD-4CE9-A598-8EB0C60B27E3}"/>
              </a:ext>
            </a:extLst>
          </p:cNvPr>
          <p:cNvPicPr>
            <a:picLocks noChangeAspect="1"/>
          </p:cNvPicPr>
          <p:nvPr/>
        </p:nvPicPr>
        <p:blipFill rotWithShape="1">
          <a:blip r:embed="rId3">
            <a:extLst>
              <a:ext uri="{28A0092B-C50C-407E-A947-70E740481C1C}">
                <a14:useLocalDpi xmlns:a14="http://schemas.microsoft.com/office/drawing/2010/main" val="0"/>
              </a:ext>
            </a:extLst>
          </a:blip>
          <a:srcRect l="36102" r="24" b="20227"/>
          <a:stretch/>
        </p:blipFill>
        <p:spPr>
          <a:xfrm>
            <a:off x="6545899" y="2889661"/>
            <a:ext cx="5848671" cy="4108695"/>
          </a:xfrm>
          <a:prstGeom prst="rect">
            <a:avLst/>
          </a:prstGeom>
          <a:ln w="25400">
            <a:solidFill>
              <a:schemeClr val="bg1"/>
            </a:solidFill>
          </a:ln>
        </p:spPr>
      </p:pic>
      <p:pic>
        <p:nvPicPr>
          <p:cNvPr id="1026" name="Picture 2">
            <a:extLst>
              <a:ext uri="{FF2B5EF4-FFF2-40B4-BE49-F238E27FC236}">
                <a16:creationId xmlns:a16="http://schemas.microsoft.com/office/drawing/2014/main" id="{9CB00B16-574C-4F47-A8BE-2A7DD54A4E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255" y="-75616"/>
            <a:ext cx="7004105" cy="7073971"/>
          </a:xfrm>
          <a:prstGeom prst="rect">
            <a:avLst/>
          </a:prstGeom>
          <a:noFill/>
          <a:ln w="25400">
            <a:solidFill>
              <a:schemeClr val="bg1"/>
            </a:solidFill>
          </a:ln>
          <a:extLst>
            <a:ext uri="{909E8E84-426E-40DD-AFC4-6F175D3DCCD1}">
              <a14:hiddenFill xmlns:a14="http://schemas.microsoft.com/office/drawing/2010/main">
                <a:solidFill>
                  <a:srgbClr val="FFFFFF"/>
                </a:solidFill>
              </a14:hiddenFill>
            </a:ext>
          </a:extLst>
        </p:spPr>
      </p:pic>
      <p:pic>
        <p:nvPicPr>
          <p:cNvPr id="13" name="Picture 12" descr="A picture containing indoor, stage, scene&#10;&#10;Description automatically generated">
            <a:extLst>
              <a:ext uri="{FF2B5EF4-FFF2-40B4-BE49-F238E27FC236}">
                <a16:creationId xmlns:a16="http://schemas.microsoft.com/office/drawing/2014/main" id="{DCBE3381-FE6D-429E-86A7-2DF1A10933CF}"/>
              </a:ext>
            </a:extLst>
          </p:cNvPr>
          <p:cNvPicPr>
            <a:picLocks noChangeAspect="1"/>
          </p:cNvPicPr>
          <p:nvPr/>
        </p:nvPicPr>
        <p:blipFill rotWithShape="1">
          <a:blip r:embed="rId5">
            <a:extLst>
              <a:ext uri="{28A0092B-C50C-407E-A947-70E740481C1C}">
                <a14:useLocalDpi xmlns:a14="http://schemas.microsoft.com/office/drawing/2010/main" val="0"/>
              </a:ext>
            </a:extLst>
          </a:blip>
          <a:srcRect l="-132" t="686" r="375" b="2274"/>
          <a:stretch/>
        </p:blipFill>
        <p:spPr>
          <a:xfrm>
            <a:off x="6545900" y="-75615"/>
            <a:ext cx="5861952" cy="3806277"/>
          </a:xfrm>
          <a:prstGeom prst="rect">
            <a:avLst/>
          </a:prstGeom>
          <a:solidFill>
            <a:schemeClr val="tx1"/>
          </a:solidFill>
          <a:ln w="25400">
            <a:solidFill>
              <a:schemeClr val="bg1"/>
            </a:solidFill>
          </a:ln>
        </p:spPr>
      </p:pic>
      <p:sp>
        <p:nvSpPr>
          <p:cNvPr id="41" name="TextBox 40"/>
          <p:cNvSpPr txBox="1"/>
          <p:nvPr/>
        </p:nvSpPr>
        <p:spPr>
          <a:xfrm>
            <a:off x="117319" y="5000624"/>
            <a:ext cx="184731" cy="276999"/>
          </a:xfrm>
          <a:prstGeom prst="rect">
            <a:avLst/>
          </a:prstGeom>
          <a:noFill/>
          <a:ln>
            <a:noFill/>
          </a:ln>
        </p:spPr>
        <p:txBody>
          <a:bodyPr wrap="none" rtlCol="0" anchor="ctr">
            <a:spAutoFit/>
          </a:bodyPr>
          <a:lstStyle/>
          <a:p>
            <a:pPr defTabSz="913948">
              <a:defRPr/>
            </a:pPr>
            <a:endParaRPr lang="en-US" sz="1200" kern="0" dirty="0">
              <a:solidFill>
                <a:prstClr val="black"/>
              </a:solidFill>
            </a:endParaRPr>
          </a:p>
        </p:txBody>
      </p:sp>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5158" y="4744461"/>
            <a:ext cx="12499727" cy="2610464"/>
          </a:xfrm>
          <a:prstGeom prst="rect">
            <a:avLst/>
          </a:prstGeom>
        </p:spPr>
      </p:pic>
      <p:sp>
        <p:nvSpPr>
          <p:cNvPr id="4" name="Title 3">
            <a:extLst>
              <a:ext uri="{FF2B5EF4-FFF2-40B4-BE49-F238E27FC236}">
                <a16:creationId xmlns:a16="http://schemas.microsoft.com/office/drawing/2014/main" id="{CFF5A4E3-28C8-6647-8B75-DC50478AE5BF}"/>
              </a:ext>
            </a:extLst>
          </p:cNvPr>
          <p:cNvSpPr>
            <a:spLocks noGrp="1"/>
          </p:cNvSpPr>
          <p:nvPr>
            <p:ph type="title"/>
          </p:nvPr>
        </p:nvSpPr>
        <p:spPr>
          <a:xfrm>
            <a:off x="2691370" y="5932764"/>
            <a:ext cx="9579092" cy="1143000"/>
          </a:xfrm>
        </p:spPr>
        <p:txBody>
          <a:bodyPr/>
          <a:lstStyle/>
          <a:p>
            <a:r>
              <a:rPr lang="en-US" b="1" dirty="0">
                <a:latin typeface="Arial" panose="020B0604020202020204" pitchFamily="34" charset="0"/>
                <a:cs typeface="Arial" panose="020B0604020202020204" pitchFamily="34" charset="0"/>
              </a:rPr>
              <a:t>Understanding Our World and Beyond</a:t>
            </a:r>
          </a:p>
        </p:txBody>
      </p:sp>
      <p:sp>
        <p:nvSpPr>
          <p:cNvPr id="3" name="Slide Number Placeholder 2">
            <a:extLst>
              <a:ext uri="{FF2B5EF4-FFF2-40B4-BE49-F238E27FC236}">
                <a16:creationId xmlns:a16="http://schemas.microsoft.com/office/drawing/2014/main" id="{F9FBB466-33E7-4D10-B348-CDBEA26349A6}"/>
              </a:ext>
            </a:extLst>
          </p:cNvPr>
          <p:cNvSpPr>
            <a:spLocks noGrp="1"/>
          </p:cNvSpPr>
          <p:nvPr>
            <p:ph type="sldNum" sz="quarter" idx="12"/>
          </p:nvPr>
        </p:nvSpPr>
        <p:spPr/>
        <p:txBody>
          <a:bodyPr/>
          <a:lstStyle/>
          <a:p>
            <a:fld id="{B09D5FE1-730D-4AEA-ACAF-6A6F617FAFAC}" type="slidenum">
              <a:rPr lang="en-US" smtClean="0"/>
              <a:t>6</a:t>
            </a:fld>
            <a:endParaRPr lang="en-US"/>
          </a:p>
        </p:txBody>
      </p:sp>
    </p:spTree>
    <p:extLst>
      <p:ext uri="{BB962C8B-B14F-4D97-AF65-F5344CB8AC3E}">
        <p14:creationId xmlns:p14="http://schemas.microsoft.com/office/powerpoint/2010/main" val="303321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rocket, dark, missile&#10;&#10;Description automatically generated">
            <a:extLst>
              <a:ext uri="{FF2B5EF4-FFF2-40B4-BE49-F238E27FC236}">
                <a16:creationId xmlns:a16="http://schemas.microsoft.com/office/drawing/2014/main" id="{8A3B8C8E-36F8-8B4A-B1FF-624043C483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1930" t="-9388" r="21179" b="-1"/>
          <a:stretch/>
        </p:blipFill>
        <p:spPr>
          <a:xfrm>
            <a:off x="0" y="0"/>
            <a:ext cx="2997200" cy="6858000"/>
          </a:xfrm>
          <a:prstGeom prst="rect">
            <a:avLst/>
          </a:prstGeom>
          <a:solidFill>
            <a:schemeClr val="tx1"/>
          </a:solidFill>
        </p:spPr>
      </p:pic>
      <p:pic>
        <p:nvPicPr>
          <p:cNvPr id="7" name="Picture 6" descr="A picture containing person&#10;&#10;Description automatically generated">
            <a:extLst>
              <a:ext uri="{FF2B5EF4-FFF2-40B4-BE49-F238E27FC236}">
                <a16:creationId xmlns:a16="http://schemas.microsoft.com/office/drawing/2014/main" id="{C472300F-A68A-6A4C-AC3A-063192857E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274" r="21317"/>
          <a:stretch/>
        </p:blipFill>
        <p:spPr>
          <a:xfrm>
            <a:off x="2997201" y="0"/>
            <a:ext cx="9194800" cy="6858000"/>
          </a:xfrm>
          <a:prstGeom prst="rect">
            <a:avLst/>
          </a:prstGeom>
        </p:spPr>
      </p:pic>
      <p:cxnSp>
        <p:nvCxnSpPr>
          <p:cNvPr id="9" name="Straight Connector 8">
            <a:extLst>
              <a:ext uri="{FF2B5EF4-FFF2-40B4-BE49-F238E27FC236}">
                <a16:creationId xmlns:a16="http://schemas.microsoft.com/office/drawing/2014/main" id="{174B1EE1-26F1-9D42-AF52-281EF1CF3CAB}"/>
              </a:ext>
            </a:extLst>
          </p:cNvPr>
          <p:cNvCxnSpPr/>
          <p:nvPr/>
        </p:nvCxnSpPr>
        <p:spPr>
          <a:xfrm flipV="1">
            <a:off x="299720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C1A5EFB-09DA-9444-AE5B-A69E0664456D}"/>
              </a:ext>
            </a:extLst>
          </p:cNvPr>
          <p:cNvSpPr txBox="1"/>
          <p:nvPr/>
        </p:nvSpPr>
        <p:spPr>
          <a:xfrm>
            <a:off x="84141" y="57153"/>
            <a:ext cx="2941635" cy="646331"/>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SpaceX HLS Starship</a:t>
            </a:r>
          </a:p>
          <a:p>
            <a:r>
              <a:rPr lang="en-US" b="1" dirty="0">
                <a:solidFill>
                  <a:schemeClr val="bg1"/>
                </a:solidFill>
                <a:latin typeface="Arial" panose="020B0604020202020204" pitchFamily="34" charset="0"/>
                <a:cs typeface="Arial" panose="020B0604020202020204" pitchFamily="34" charset="0"/>
              </a:rPr>
              <a:t>for Artemis III</a:t>
            </a:r>
          </a:p>
        </p:txBody>
      </p:sp>
      <p:pic>
        <p:nvPicPr>
          <p:cNvPr id="6" name="Picture 5">
            <a:extLst>
              <a:ext uri="{FF2B5EF4-FFF2-40B4-BE49-F238E27FC236}">
                <a16:creationId xmlns:a16="http://schemas.microsoft.com/office/drawing/2014/main" id="{70CB959A-055E-4F88-9E22-61F55A8D11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4649839"/>
            <a:ext cx="12192000" cy="3273323"/>
          </a:xfrm>
          <a:prstGeom prst="rect">
            <a:avLst/>
          </a:prstGeom>
        </p:spPr>
      </p:pic>
      <p:sp>
        <p:nvSpPr>
          <p:cNvPr id="8" name="Title 3">
            <a:extLst>
              <a:ext uri="{FF2B5EF4-FFF2-40B4-BE49-F238E27FC236}">
                <a16:creationId xmlns:a16="http://schemas.microsoft.com/office/drawing/2014/main" id="{DCCB50F1-1365-49A0-AD54-B45A57682E67}"/>
              </a:ext>
            </a:extLst>
          </p:cNvPr>
          <p:cNvSpPr txBox="1">
            <a:spLocks/>
          </p:cNvSpPr>
          <p:nvPr/>
        </p:nvSpPr>
        <p:spPr>
          <a:xfrm>
            <a:off x="2530258" y="5927485"/>
            <a:ext cx="9661743" cy="1143000"/>
          </a:xfrm>
          <a:prstGeom prst="rect">
            <a:avLst/>
          </a:prstGeom>
        </p:spPr>
        <p:txBody>
          <a:bodyPr/>
          <a:lstStyle>
            <a:lvl1pPr algn="l" defTabSz="342892" rtl="0" eaLnBrk="1" fontAlgn="base" hangingPunct="1">
              <a:spcBef>
                <a:spcPct val="0"/>
              </a:spcBef>
              <a:spcAft>
                <a:spcPct val="0"/>
              </a:spcAft>
              <a:defRPr sz="1800" b="1" kern="1200">
                <a:solidFill>
                  <a:schemeClr val="bg1"/>
                </a:solidFill>
                <a:latin typeface="Arial"/>
                <a:ea typeface="ヒラギノ角ゴ Pro W3" charset="-128"/>
                <a:cs typeface="Arial"/>
              </a:defRPr>
            </a:lvl1pPr>
            <a:lvl2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2pPr>
            <a:lvl3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3pPr>
            <a:lvl4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4pPr>
            <a:lvl5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5pPr>
            <a:lvl6pPr marL="342892"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6pPr>
            <a:lvl7pPr marL="685783"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7pPr>
            <a:lvl8pPr marL="1028675"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8pPr>
            <a:lvl9pPr marL="1371566"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9pPr>
          </a:lstStyle>
          <a:p>
            <a:pPr algn="r"/>
            <a:r>
              <a:rPr lang="en-US" sz="4000" dirty="0">
                <a:ln w="3175" cmpd="sng">
                  <a:noFill/>
                </a:ln>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Human Landing System</a:t>
            </a:r>
          </a:p>
        </p:txBody>
      </p:sp>
      <p:sp>
        <p:nvSpPr>
          <p:cNvPr id="3" name="Slide Number Placeholder 2">
            <a:extLst>
              <a:ext uri="{FF2B5EF4-FFF2-40B4-BE49-F238E27FC236}">
                <a16:creationId xmlns:a16="http://schemas.microsoft.com/office/drawing/2014/main" id="{067A3C7B-ED93-4417-A6E2-5BF0375A4633}"/>
              </a:ext>
            </a:extLst>
          </p:cNvPr>
          <p:cNvSpPr>
            <a:spLocks noGrp="1"/>
          </p:cNvSpPr>
          <p:nvPr>
            <p:ph type="sldNum" sz="quarter" idx="12"/>
          </p:nvPr>
        </p:nvSpPr>
        <p:spPr/>
        <p:txBody>
          <a:bodyPr/>
          <a:lstStyle/>
          <a:p>
            <a:fld id="{B09D5FE1-730D-4AEA-ACAF-6A6F617FAFAC}" type="slidenum">
              <a:rPr lang="en-US" smtClean="0"/>
              <a:t>7</a:t>
            </a:fld>
            <a:endParaRPr lang="en-US"/>
          </a:p>
        </p:txBody>
      </p:sp>
    </p:spTree>
    <p:extLst>
      <p:ext uri="{BB962C8B-B14F-4D97-AF65-F5344CB8AC3E}">
        <p14:creationId xmlns:p14="http://schemas.microsoft.com/office/powerpoint/2010/main" val="64210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ocket on a launch pad&#10;&#10;Description automatically generated with medium confidence">
            <a:extLst>
              <a:ext uri="{FF2B5EF4-FFF2-40B4-BE49-F238E27FC236}">
                <a16:creationId xmlns:a16="http://schemas.microsoft.com/office/drawing/2014/main" id="{3D1728F1-5B99-4829-9A16-BE856597AC3D}"/>
              </a:ext>
            </a:extLst>
          </p:cNvPr>
          <p:cNvPicPr>
            <a:picLocks noChangeAspect="1"/>
          </p:cNvPicPr>
          <p:nvPr/>
        </p:nvPicPr>
        <p:blipFill>
          <a:blip r:embed="rId3"/>
          <a:stretch>
            <a:fillRect/>
          </a:stretch>
        </p:blipFill>
        <p:spPr>
          <a:xfrm>
            <a:off x="-2117345" y="0"/>
            <a:ext cx="10517156" cy="6858000"/>
          </a:xfrm>
          <a:prstGeom prst="rect">
            <a:avLst/>
          </a:prstGeom>
        </p:spPr>
      </p:pic>
      <p:pic>
        <p:nvPicPr>
          <p:cNvPr id="5" name="Picture 4" descr="A space shuttle on a launch pad&#10;&#10;Description automatically generated with medium confidence">
            <a:extLst>
              <a:ext uri="{FF2B5EF4-FFF2-40B4-BE49-F238E27FC236}">
                <a16:creationId xmlns:a16="http://schemas.microsoft.com/office/drawing/2014/main" id="{1DFB35B2-068F-45EB-B102-C34E70243A68}"/>
              </a:ext>
            </a:extLst>
          </p:cNvPr>
          <p:cNvPicPr>
            <a:picLocks noChangeAspect="1"/>
          </p:cNvPicPr>
          <p:nvPr/>
        </p:nvPicPr>
        <p:blipFill>
          <a:blip r:embed="rId4"/>
          <a:stretch>
            <a:fillRect/>
          </a:stretch>
        </p:blipFill>
        <p:spPr>
          <a:xfrm>
            <a:off x="7297685" y="0"/>
            <a:ext cx="4958107" cy="6858000"/>
          </a:xfrm>
          <a:prstGeom prst="rect">
            <a:avLst/>
          </a:prstGeom>
          <a:ln>
            <a:solidFill>
              <a:schemeClr val="accent1"/>
            </a:solidFill>
          </a:ln>
          <a:effectLst>
            <a:softEdge rad="38100"/>
          </a:effectLst>
        </p:spPr>
      </p:pic>
      <p:pic>
        <p:nvPicPr>
          <p:cNvPr id="9" name="Picture 8">
            <a:extLst>
              <a:ext uri="{FF2B5EF4-FFF2-40B4-BE49-F238E27FC236}">
                <a16:creationId xmlns:a16="http://schemas.microsoft.com/office/drawing/2014/main" id="{FBDDA1A7-7F39-724C-905A-BBAE169F26D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834" y="4247536"/>
            <a:ext cx="12258932" cy="3273323"/>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xfrm>
            <a:off x="3454399" y="5380317"/>
            <a:ext cx="8721767" cy="1143000"/>
          </a:xfrm>
        </p:spPr>
        <p:txBody>
          <a:bodyPr>
            <a:normAutofit/>
          </a:bodyPr>
          <a:lstStyle/>
          <a:p>
            <a:r>
              <a:rPr lang="en-US" sz="3600" b="1" dirty="0">
                <a:latin typeface="Arial" panose="020B0604020202020204" pitchFamily="34" charset="0"/>
                <a:cs typeface="Arial" panose="020B0604020202020204" pitchFamily="34" charset="0"/>
              </a:rPr>
              <a:t>Space Launch System and Artemis</a:t>
            </a:r>
          </a:p>
        </p:txBody>
      </p:sp>
      <p:sp>
        <p:nvSpPr>
          <p:cNvPr id="3" name="Slide Number Placeholder 2">
            <a:extLst>
              <a:ext uri="{FF2B5EF4-FFF2-40B4-BE49-F238E27FC236}">
                <a16:creationId xmlns:a16="http://schemas.microsoft.com/office/drawing/2014/main" id="{F816AAAA-4350-4E5D-B75B-37E50E751163}"/>
              </a:ext>
            </a:extLst>
          </p:cNvPr>
          <p:cNvSpPr>
            <a:spLocks noGrp="1"/>
          </p:cNvSpPr>
          <p:nvPr>
            <p:ph type="sldNum" sz="quarter" idx="12"/>
          </p:nvPr>
        </p:nvSpPr>
        <p:spPr/>
        <p:txBody>
          <a:bodyPr/>
          <a:lstStyle/>
          <a:p>
            <a:fld id="{B09D5FE1-730D-4AEA-ACAF-6A6F617FAFAC}" type="slidenum">
              <a:rPr lang="en-US" smtClean="0"/>
              <a:t>8</a:t>
            </a:fld>
            <a:endParaRPr lang="en-US"/>
          </a:p>
        </p:txBody>
      </p:sp>
    </p:spTree>
    <p:extLst>
      <p:ext uri="{BB962C8B-B14F-4D97-AF65-F5344CB8AC3E}">
        <p14:creationId xmlns:p14="http://schemas.microsoft.com/office/powerpoint/2010/main" val="81099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eams with NASA’s Exploration Ground Systems and contractor Jacobs prepare to integrate the launch vehicle stage adapter (LVSA) for NASA’s Space Launch System (SLS) rocket with the massive SLS core stage on the mobile launcher in the agency’s Vehicle Assembly Building (VAB) at NASA’s Kennedy Space Center in Florida on June 22, 2021. The LVSA arrived at Kennedy from the agency’s Marshall Space Flight Center in Huntsville, Alabama, in July 2020 and has remained in the VAB for processing. During integration, known as “stacking,” the LVSA will be bolted to the forward skirt of the core stage, connecting the core stage and the interim cryogenic propulsion stage in preparation for the first flight of the rocket and the Orion spacecraft during Artemis I. The first in a series of increasingly complex missions, Artemis I will test SLS and the Orion spacecraft as an integrated system prior to crewed flights in which NASA will land the first woman and person of color on the Moon.">
            <a:extLst>
              <a:ext uri="{FF2B5EF4-FFF2-40B4-BE49-F238E27FC236}">
                <a16:creationId xmlns:a16="http://schemas.microsoft.com/office/drawing/2014/main" id="{82E4709D-3638-4FE9-B45F-BA6FACC9FF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965707" y="1210315"/>
            <a:ext cx="7220546" cy="5658345"/>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5">
            <a:extLst>
              <a:ext uri="{FF2B5EF4-FFF2-40B4-BE49-F238E27FC236}">
                <a16:creationId xmlns:a16="http://schemas.microsoft.com/office/drawing/2014/main" id="{24E549EA-D894-204E-83F6-128475AE269B}"/>
              </a:ext>
            </a:extLst>
          </p:cNvPr>
          <p:cNvSpPr>
            <a:spLocks noGrp="1"/>
          </p:cNvSpPr>
          <p:nvPr>
            <p:ph type="title"/>
          </p:nvPr>
        </p:nvSpPr>
        <p:spPr/>
        <p:txBody>
          <a:bodyPr>
            <a:normAutofit fontScale="90000"/>
          </a:bodyPr>
          <a:lstStyle/>
          <a:p>
            <a:r>
              <a:rPr lang="en-US" sz="3100" b="1" dirty="0">
                <a:solidFill>
                  <a:schemeClr val="bg1"/>
                </a:solidFill>
              </a:rPr>
              <a:t>Launch vehicle stage adapter integrated with core </a:t>
            </a:r>
            <a:r>
              <a:rPr lang="en-US" sz="3100" b="1" dirty="0" err="1">
                <a:solidFill>
                  <a:schemeClr val="bg1"/>
                </a:solidFill>
              </a:rPr>
              <a:t>Stage</a:t>
            </a:r>
            <a:r>
              <a:rPr lang="en-US" sz="3200" b="1" dirty="0" err="1"/>
              <a:t>tage</a:t>
            </a:r>
            <a:endParaRPr lang="en-US" sz="3200" b="1" dirty="0"/>
          </a:p>
        </p:txBody>
      </p:sp>
      <p:pic>
        <p:nvPicPr>
          <p:cNvPr id="4" name="Picture 3" descr="A group of people standing in front of a building&#10;&#10;Description automatically generated">
            <a:extLst>
              <a:ext uri="{FF2B5EF4-FFF2-40B4-BE49-F238E27FC236}">
                <a16:creationId xmlns:a16="http://schemas.microsoft.com/office/drawing/2014/main" id="{E1141CC0-8CE6-42B8-9D23-30B6919F032B}"/>
              </a:ext>
            </a:extLst>
          </p:cNvPr>
          <p:cNvPicPr>
            <a:picLocks noChangeAspect="1"/>
          </p:cNvPicPr>
          <p:nvPr/>
        </p:nvPicPr>
        <p:blipFill rotWithShape="1">
          <a:blip r:embed="rId4">
            <a:extLst>
              <a:ext uri="{28A0092B-C50C-407E-A947-70E740481C1C}">
                <a14:useLocalDpi xmlns:a14="http://schemas.microsoft.com/office/drawing/2010/main" val="0"/>
              </a:ext>
            </a:extLst>
          </a:blip>
          <a:srcRect l="-88"/>
          <a:stretch/>
        </p:blipFill>
        <p:spPr>
          <a:xfrm>
            <a:off x="5746" y="1210315"/>
            <a:ext cx="6502483" cy="5656738"/>
          </a:xfrm>
          <a:prstGeom prst="rect">
            <a:avLst/>
          </a:prstGeom>
        </p:spPr>
      </p:pic>
      <p:cxnSp>
        <p:nvCxnSpPr>
          <p:cNvPr id="19" name="Straight Connector 18">
            <a:extLst>
              <a:ext uri="{FF2B5EF4-FFF2-40B4-BE49-F238E27FC236}">
                <a16:creationId xmlns:a16="http://schemas.microsoft.com/office/drawing/2014/main" id="{0E08C73C-0C5B-6E4C-9ABD-53F1E49A8D3E}"/>
              </a:ext>
            </a:extLst>
          </p:cNvPr>
          <p:cNvCxnSpPr>
            <a:cxnSpLocks/>
          </p:cNvCxnSpPr>
          <p:nvPr/>
        </p:nvCxnSpPr>
        <p:spPr>
          <a:xfrm>
            <a:off x="6508229" y="1210315"/>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8202491-89EF-6046-B99B-0372FBEB4B6F}"/>
              </a:ext>
            </a:extLst>
          </p:cNvPr>
          <p:cNvCxnSpPr>
            <a:cxnSpLocks/>
          </p:cNvCxnSpPr>
          <p:nvPr/>
        </p:nvCxnSpPr>
        <p:spPr>
          <a:xfrm>
            <a:off x="-1697" y="1203324"/>
            <a:ext cx="12193696"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4BDBFA2A-1B0D-45D7-A52F-B7AC2FB288A8}"/>
              </a:ext>
            </a:extLst>
          </p:cNvPr>
          <p:cNvSpPr>
            <a:spLocks noGrp="1"/>
          </p:cNvSpPr>
          <p:nvPr>
            <p:ph type="sldNum" sz="quarter" idx="4"/>
          </p:nvPr>
        </p:nvSpPr>
        <p:spPr/>
        <p:txBody>
          <a:bodyPr/>
          <a:lstStyle/>
          <a:p>
            <a:fld id="{B09D5FE1-730D-4AEA-ACAF-6A6F617FAFAC}" type="slidenum">
              <a:rPr lang="en-US" smtClean="0"/>
              <a:t>9</a:t>
            </a:fld>
            <a:endParaRPr lang="en-US"/>
          </a:p>
        </p:txBody>
      </p:sp>
    </p:spTree>
    <p:extLst>
      <p:ext uri="{BB962C8B-B14F-4D97-AF65-F5344CB8AC3E}">
        <p14:creationId xmlns:p14="http://schemas.microsoft.com/office/powerpoint/2010/main" val="311626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Why Design with Adhesives?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10</a:t>
            </a:fld>
            <a:endParaRPr lang="en-US"/>
          </a:p>
        </p:txBody>
      </p:sp>
      <p:graphicFrame>
        <p:nvGraphicFramePr>
          <p:cNvPr id="6" name="Table 9">
            <a:extLst>
              <a:ext uri="{FF2B5EF4-FFF2-40B4-BE49-F238E27FC236}">
                <a16:creationId xmlns:a16="http://schemas.microsoft.com/office/drawing/2014/main" id="{FB54E59A-2AD2-4A72-BA16-36425C863BDC}"/>
              </a:ext>
            </a:extLst>
          </p:cNvPr>
          <p:cNvGraphicFramePr>
            <a:graphicFrameLocks noGrp="1"/>
          </p:cNvGraphicFramePr>
          <p:nvPr>
            <p:extLst>
              <p:ext uri="{D42A27DB-BD31-4B8C-83A1-F6EECF244321}">
                <p14:modId xmlns:p14="http://schemas.microsoft.com/office/powerpoint/2010/main" val="1831926747"/>
              </p:ext>
            </p:extLst>
          </p:nvPr>
        </p:nvGraphicFramePr>
        <p:xfrm>
          <a:off x="838200" y="3264131"/>
          <a:ext cx="4163527" cy="3069127"/>
        </p:xfrm>
        <a:graphic>
          <a:graphicData uri="http://schemas.openxmlformats.org/drawingml/2006/table">
            <a:tbl>
              <a:tblPr firstRow="1" bandRow="1">
                <a:tableStyleId>{93296810-A885-4BE3-A3E7-6D5BEEA58F35}</a:tableStyleId>
              </a:tblPr>
              <a:tblGrid>
                <a:gridCol w="4163527">
                  <a:extLst>
                    <a:ext uri="{9D8B030D-6E8A-4147-A177-3AD203B41FA5}">
                      <a16:colId xmlns:a16="http://schemas.microsoft.com/office/drawing/2014/main" val="3882045059"/>
                    </a:ext>
                  </a:extLst>
                </a:gridCol>
              </a:tblGrid>
              <a:tr h="4774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latin typeface="Arial" panose="020B0604020202020204" pitchFamily="34" charset="0"/>
                          <a:cs typeface="Arial" panose="020B0604020202020204" pitchFamily="34" charset="0"/>
                        </a:rPr>
                        <a:t>Pros</a:t>
                      </a:r>
                    </a:p>
                  </a:txBody>
                  <a:tcPr anchor="ctr"/>
                </a:tc>
                <a:extLst>
                  <a:ext uri="{0D108BD9-81ED-4DB2-BD59-A6C34878D82A}">
                    <a16:rowId xmlns:a16="http://schemas.microsoft.com/office/drawing/2014/main" val="1655796804"/>
                  </a:ext>
                </a:extLst>
              </a:tr>
              <a:tr h="4991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No stress concentrations on bonded parts </a:t>
                      </a:r>
                    </a:p>
                  </a:txBody>
                  <a:tcPr anchor="ctr"/>
                </a:tc>
                <a:extLst>
                  <a:ext uri="{0D108BD9-81ED-4DB2-BD59-A6C34878D82A}">
                    <a16:rowId xmlns:a16="http://schemas.microsoft.com/office/drawing/2014/main" val="2786043926"/>
                  </a:ext>
                </a:extLst>
              </a:tr>
              <a:tr h="457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Overall mass savings</a:t>
                      </a:r>
                    </a:p>
                  </a:txBody>
                  <a:tcPr anchor="ctr"/>
                </a:tc>
                <a:extLst>
                  <a:ext uri="{0D108BD9-81ED-4DB2-BD59-A6C34878D82A}">
                    <a16:rowId xmlns:a16="http://schemas.microsoft.com/office/drawing/2014/main" val="834368178"/>
                  </a:ext>
                </a:extLst>
              </a:tr>
              <a:tr h="5038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Can be applied to multitude of substrates</a:t>
                      </a:r>
                    </a:p>
                  </a:txBody>
                  <a:tcPr anchor="ctr"/>
                </a:tc>
                <a:extLst>
                  <a:ext uri="{0D108BD9-81ED-4DB2-BD59-A6C34878D82A}">
                    <a16:rowId xmlns:a16="http://schemas.microsoft.com/office/drawing/2014/main" val="4260027934"/>
                  </a:ext>
                </a:extLst>
              </a:tr>
              <a:tr h="5038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Useful for complex geometries</a:t>
                      </a:r>
                    </a:p>
                  </a:txBody>
                  <a:tcPr anchor="ctr"/>
                </a:tc>
                <a:extLst>
                  <a:ext uri="{0D108BD9-81ED-4DB2-BD59-A6C34878D82A}">
                    <a16:rowId xmlns:a16="http://schemas.microsoft.com/office/drawing/2014/main" val="2060678213"/>
                  </a:ext>
                </a:extLst>
              </a:tr>
              <a:tr h="6275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Ideal for joining different material types</a:t>
                      </a:r>
                    </a:p>
                  </a:txBody>
                  <a:tcPr anchor="ctr"/>
                </a:tc>
                <a:extLst>
                  <a:ext uri="{0D108BD9-81ED-4DB2-BD59-A6C34878D82A}">
                    <a16:rowId xmlns:a16="http://schemas.microsoft.com/office/drawing/2014/main" val="831666609"/>
                  </a:ext>
                </a:extLst>
              </a:tr>
            </a:tbl>
          </a:graphicData>
        </a:graphic>
      </p:graphicFrame>
      <p:graphicFrame>
        <p:nvGraphicFramePr>
          <p:cNvPr id="12" name="Table 12">
            <a:extLst>
              <a:ext uri="{FF2B5EF4-FFF2-40B4-BE49-F238E27FC236}">
                <a16:creationId xmlns:a16="http://schemas.microsoft.com/office/drawing/2014/main" id="{BFF302E8-4D88-42ED-8DA5-7767632A0C41}"/>
              </a:ext>
            </a:extLst>
          </p:cNvPr>
          <p:cNvGraphicFramePr>
            <a:graphicFrameLocks noGrp="1"/>
          </p:cNvGraphicFramePr>
          <p:nvPr>
            <p:extLst>
              <p:ext uri="{D42A27DB-BD31-4B8C-83A1-F6EECF244321}">
                <p14:modId xmlns:p14="http://schemas.microsoft.com/office/powerpoint/2010/main" val="2621004657"/>
              </p:ext>
            </p:extLst>
          </p:nvPr>
        </p:nvGraphicFramePr>
        <p:xfrm>
          <a:off x="7190275" y="3264131"/>
          <a:ext cx="4674637" cy="2910673"/>
        </p:xfrm>
        <a:graphic>
          <a:graphicData uri="http://schemas.openxmlformats.org/drawingml/2006/table">
            <a:tbl>
              <a:tblPr firstRow="1" bandRow="1">
                <a:tableStyleId>{21E4AEA4-8DFA-4A89-87EB-49C32662AFE0}</a:tableStyleId>
              </a:tblPr>
              <a:tblGrid>
                <a:gridCol w="4674637">
                  <a:extLst>
                    <a:ext uri="{9D8B030D-6E8A-4147-A177-3AD203B41FA5}">
                      <a16:colId xmlns:a16="http://schemas.microsoft.com/office/drawing/2014/main" val="2719890510"/>
                    </a:ext>
                  </a:extLst>
                </a:gridCol>
              </a:tblGrid>
              <a:tr h="5229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t>Cons</a:t>
                      </a:r>
                      <a:endParaRPr lang="en-US" sz="2400" b="1" dirty="0"/>
                    </a:p>
                  </a:txBody>
                  <a:tcPr anchor="ctr"/>
                </a:tc>
                <a:extLst>
                  <a:ext uri="{0D108BD9-81ED-4DB2-BD59-A6C34878D82A}">
                    <a16:rowId xmlns:a16="http://schemas.microsoft.com/office/drawing/2014/main" val="2710687431"/>
                  </a:ext>
                </a:extLst>
              </a:tr>
              <a:tr h="48377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Material Obsolescence</a:t>
                      </a:r>
                    </a:p>
                  </a:txBody>
                  <a:tcPr anchor="ctr"/>
                </a:tc>
                <a:extLst>
                  <a:ext uri="{0D108BD9-81ED-4DB2-BD59-A6C34878D82A}">
                    <a16:rowId xmlns:a16="http://schemas.microsoft.com/office/drawing/2014/main" val="532867743"/>
                  </a:ext>
                </a:extLst>
              </a:tr>
              <a:tr h="44786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Environmental sensitivity during application</a:t>
                      </a:r>
                    </a:p>
                  </a:txBody>
                  <a:tcPr anchor="ctr"/>
                </a:tc>
                <a:extLst>
                  <a:ext uri="{0D108BD9-81ED-4DB2-BD59-A6C34878D82A}">
                    <a16:rowId xmlns:a16="http://schemas.microsoft.com/office/drawing/2014/main" val="1786568933"/>
                  </a:ext>
                </a:extLst>
              </a:tr>
              <a:tr h="5229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Application variability due to human factors</a:t>
                      </a:r>
                    </a:p>
                  </a:txBody>
                  <a:tcPr anchor="ctr"/>
                </a:tc>
                <a:extLst>
                  <a:ext uri="{0D108BD9-81ED-4DB2-BD59-A6C34878D82A}">
                    <a16:rowId xmlns:a16="http://schemas.microsoft.com/office/drawing/2014/main" val="3997692223"/>
                  </a:ext>
                </a:extLst>
              </a:tr>
              <a:tr h="410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Susceptible to CTE mismatches</a:t>
                      </a:r>
                    </a:p>
                  </a:txBody>
                  <a:tcPr anchor="ctr"/>
                </a:tc>
                <a:extLst>
                  <a:ext uri="{0D108BD9-81ED-4DB2-BD59-A6C34878D82A}">
                    <a16:rowId xmlns:a16="http://schemas.microsoft.com/office/drawing/2014/main" val="3855649575"/>
                  </a:ext>
                </a:extLst>
              </a:tr>
              <a:tr h="522985">
                <a:tc>
                  <a:txBody>
                    <a:bodyPr/>
                    <a:lstStyle/>
                    <a:p>
                      <a:pPr algn="ctr"/>
                      <a:r>
                        <a:rPr lang="en-US" sz="1600" dirty="0"/>
                        <a:t>Cure times extend labor hours</a:t>
                      </a:r>
                    </a:p>
                  </a:txBody>
                  <a:tcPr anchor="ctr"/>
                </a:tc>
                <a:extLst>
                  <a:ext uri="{0D108BD9-81ED-4DB2-BD59-A6C34878D82A}">
                    <a16:rowId xmlns:a16="http://schemas.microsoft.com/office/drawing/2014/main" val="1207717720"/>
                  </a:ext>
                </a:extLst>
              </a:tr>
            </a:tbl>
          </a:graphicData>
        </a:graphic>
      </p:graphicFrame>
      <p:pic>
        <p:nvPicPr>
          <p:cNvPr id="8" name="Picture 7">
            <a:extLst>
              <a:ext uri="{FF2B5EF4-FFF2-40B4-BE49-F238E27FC236}">
                <a16:creationId xmlns:a16="http://schemas.microsoft.com/office/drawing/2014/main" id="{CAFFE375-2C46-41F3-A386-DE28614BBA3C}"/>
              </a:ext>
            </a:extLst>
          </p:cNvPr>
          <p:cNvPicPr>
            <a:picLocks noChangeAspect="1"/>
          </p:cNvPicPr>
          <p:nvPr/>
        </p:nvPicPr>
        <p:blipFill>
          <a:blip r:embed="rId3"/>
          <a:stretch>
            <a:fillRect/>
          </a:stretch>
        </p:blipFill>
        <p:spPr>
          <a:xfrm>
            <a:off x="10390864" y="-81812"/>
            <a:ext cx="2170926" cy="1085463"/>
          </a:xfrm>
          <a:prstGeom prst="rect">
            <a:avLst/>
          </a:prstGeom>
        </p:spPr>
      </p:pic>
      <p:sp>
        <p:nvSpPr>
          <p:cNvPr id="9" name="Content Placeholder 2">
            <a:extLst>
              <a:ext uri="{FF2B5EF4-FFF2-40B4-BE49-F238E27FC236}">
                <a16:creationId xmlns:a16="http://schemas.microsoft.com/office/drawing/2014/main" id="{22B6CA70-4419-4EA4-9665-3AD580C45ED0}"/>
              </a:ext>
            </a:extLst>
          </p:cNvPr>
          <p:cNvSpPr>
            <a:spLocks noGrp="1"/>
          </p:cNvSpPr>
          <p:nvPr>
            <p:ph idx="1"/>
          </p:nvPr>
        </p:nvSpPr>
        <p:spPr>
          <a:xfrm>
            <a:off x="289560" y="1201784"/>
            <a:ext cx="11327052" cy="2189392"/>
          </a:xfrm>
        </p:spPr>
        <p:txBody>
          <a:bodyPr>
            <a:normAutofit/>
          </a:bodyPr>
          <a:lstStyle/>
          <a:p>
            <a:r>
              <a:rPr lang="en-US" sz="1800" dirty="0">
                <a:latin typeface="Arial" panose="020B0604020202020204" pitchFamily="34" charset="0"/>
                <a:cs typeface="Arial" panose="020B0604020202020204" pitchFamily="34" charset="0"/>
              </a:rPr>
              <a:t>Numerous trades are considered with each design</a:t>
            </a:r>
          </a:p>
          <a:p>
            <a:pPr lvl="1"/>
            <a:r>
              <a:rPr lang="en-US" sz="1400" dirty="0">
                <a:latin typeface="Arial" panose="020B0604020202020204" pitchFamily="34" charset="0"/>
                <a:cs typeface="Arial" panose="020B0604020202020204" pitchFamily="34" charset="0"/>
              </a:rPr>
              <a:t>Different schools of thought: Designing for Manufacturability, Designing for testing, Designing for functionality</a:t>
            </a:r>
          </a:p>
          <a:p>
            <a:pPr lvl="1"/>
            <a:r>
              <a:rPr lang="en-US" sz="1400" dirty="0">
                <a:latin typeface="Arial" panose="020B0604020202020204" pitchFamily="34" charset="0"/>
                <a:cs typeface="Arial" panose="020B0604020202020204" pitchFamily="34" charset="0"/>
              </a:rPr>
              <a:t>Concept of operations often try to cover as many as possible</a:t>
            </a:r>
          </a:p>
          <a:p>
            <a:r>
              <a:rPr lang="en-US" sz="1800" dirty="0">
                <a:latin typeface="Arial" panose="020B0604020202020204" pitchFamily="34" charset="0"/>
                <a:cs typeface="Arial" panose="020B0604020202020204" pitchFamily="34" charset="0"/>
              </a:rPr>
              <a:t>Pros and cons are often weighted differently depending on Program needs or requirements </a:t>
            </a:r>
          </a:p>
        </p:txBody>
      </p:sp>
    </p:spTree>
    <p:extLst>
      <p:ext uri="{BB962C8B-B14F-4D97-AF65-F5344CB8AC3E}">
        <p14:creationId xmlns:p14="http://schemas.microsoft.com/office/powerpoint/2010/main" val="159714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823510" cy="1066800"/>
          </a:xfrm>
        </p:spPr>
        <p:txBody>
          <a:bodyPr>
            <a:normAutofit/>
          </a:bodyPr>
          <a:lstStyle/>
          <a:p>
            <a:r>
              <a:rPr lang="en-US" sz="2800" b="1" dirty="0">
                <a:solidFill>
                  <a:schemeClr val="bg1"/>
                </a:solidFill>
                <a:latin typeface="Arial" panose="020B0604020202020204" pitchFamily="34" charset="0"/>
                <a:cs typeface="Arial" panose="020B0604020202020204" pitchFamily="34" charset="0"/>
              </a:rPr>
              <a:t>Adhesive Downselection and Qualification for Flight</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11</a:t>
            </a:fld>
            <a:endParaRPr lang="en-US"/>
          </a:p>
        </p:txBody>
      </p:sp>
      <p:sp>
        <p:nvSpPr>
          <p:cNvPr id="13" name="Content Placeholder 2">
            <a:extLst>
              <a:ext uri="{FF2B5EF4-FFF2-40B4-BE49-F238E27FC236}">
                <a16:creationId xmlns:a16="http://schemas.microsoft.com/office/drawing/2014/main" id="{03C9E1C2-E9F8-4AC8-917E-27F8498FB6AF}"/>
              </a:ext>
            </a:extLst>
          </p:cNvPr>
          <p:cNvSpPr>
            <a:spLocks noGrp="1"/>
          </p:cNvSpPr>
          <p:nvPr>
            <p:ph idx="1"/>
          </p:nvPr>
        </p:nvSpPr>
        <p:spPr>
          <a:xfrm>
            <a:off x="112280" y="1105694"/>
            <a:ext cx="4888928" cy="5348306"/>
          </a:xfrm>
        </p:spPr>
        <p:txBody>
          <a:bodyPr>
            <a:normAutofit fontScale="92500" lnSpcReduction="10000"/>
          </a:bodyPr>
          <a:lstStyle/>
          <a:p>
            <a:pPr marL="457200" indent="-457200">
              <a:buFont typeface="+mj-lt"/>
              <a:buAutoNum type="arabicPeriod"/>
            </a:pPr>
            <a:r>
              <a:rPr lang="en-US" sz="1600" dirty="0">
                <a:latin typeface="Arial" panose="020B0604020202020204" pitchFamily="34" charset="0"/>
                <a:cs typeface="Arial" panose="020B0604020202020204" pitchFamily="34" charset="0"/>
              </a:rPr>
              <a:t>Information solicited from vendors for potential candidate materials based on design functional requirements</a:t>
            </a:r>
          </a:p>
          <a:p>
            <a:pPr marL="457200" indent="-457200">
              <a:buFont typeface="+mj-lt"/>
              <a:buAutoNum type="arabicPeriod"/>
            </a:pPr>
            <a:r>
              <a:rPr lang="en-US" sz="1600" dirty="0">
                <a:latin typeface="Arial" panose="020B0604020202020204" pitchFamily="34" charset="0"/>
                <a:cs typeface="Arial" panose="020B0604020202020204" pitchFamily="34" charset="0"/>
              </a:rPr>
              <a:t>Candidate materials selected based on project defined manufacturing and functional needs </a:t>
            </a:r>
          </a:p>
          <a:p>
            <a:pPr marL="457200" indent="-457200">
              <a:buFont typeface="+mj-lt"/>
              <a:buAutoNum type="arabicPeriod"/>
            </a:pPr>
            <a:r>
              <a:rPr lang="en-US" sz="1600" dirty="0">
                <a:latin typeface="Arial" panose="020B0604020202020204" pitchFamily="34" charset="0"/>
                <a:cs typeface="Arial" panose="020B0604020202020204" pitchFamily="34" charset="0"/>
              </a:rPr>
              <a:t>Materials are screened for workability and confirmation of strength capabilities detailed in Technical Data Sheets</a:t>
            </a:r>
          </a:p>
          <a:p>
            <a:pPr marL="914400" lvl="1" indent="-457200">
              <a:buFont typeface="+mj-lt"/>
              <a:buAutoNum type="arabicPeriod"/>
            </a:pPr>
            <a:r>
              <a:rPr lang="en-US" sz="1200" dirty="0">
                <a:latin typeface="Arial" panose="020B0604020202020204" pitchFamily="34" charset="0"/>
                <a:cs typeface="Arial" panose="020B0604020202020204" pitchFamily="34" charset="0"/>
              </a:rPr>
              <a:t>Typically completed on aluminum substrates at ambient conditions</a:t>
            </a:r>
          </a:p>
          <a:p>
            <a:pPr marL="914400" lvl="1" indent="-457200">
              <a:buFont typeface="+mj-lt"/>
              <a:buAutoNum type="arabicPeriod"/>
            </a:pPr>
            <a:r>
              <a:rPr lang="en-US" sz="1200" dirty="0">
                <a:latin typeface="Arial" panose="020B0604020202020204" pitchFamily="34" charset="0"/>
                <a:cs typeface="Arial" panose="020B0604020202020204" pitchFamily="34" charset="0"/>
              </a:rPr>
              <a:t>If strength values cannot be effectively demonstrated, new candidates are selected</a:t>
            </a:r>
          </a:p>
          <a:p>
            <a:pPr marL="457200" indent="-457200">
              <a:buFont typeface="+mj-lt"/>
              <a:buAutoNum type="arabicPeriod"/>
            </a:pPr>
            <a:r>
              <a:rPr lang="en-US" sz="1600" dirty="0">
                <a:latin typeface="Arial" panose="020B0604020202020204" pitchFamily="34" charset="0"/>
                <a:cs typeface="Arial" panose="020B0604020202020204" pitchFamily="34" charset="0"/>
              </a:rPr>
              <a:t>Tests are then performed at temperatures outlined in project functional requirements</a:t>
            </a:r>
          </a:p>
          <a:p>
            <a:pPr marL="457200" indent="-457200">
              <a:buFont typeface="+mj-lt"/>
              <a:buAutoNum type="arabicPeriod"/>
            </a:pPr>
            <a:r>
              <a:rPr lang="en-US" sz="1600" dirty="0">
                <a:latin typeface="Arial" panose="020B0604020202020204" pitchFamily="34" charset="0"/>
                <a:cs typeface="Arial" panose="020B0604020202020204" pitchFamily="34" charset="0"/>
              </a:rPr>
              <a:t>Strength capabilities determined on applicable substrates</a:t>
            </a:r>
          </a:p>
          <a:p>
            <a:pPr marL="914400" lvl="1" indent="-457200">
              <a:buFont typeface="+mj-lt"/>
              <a:buAutoNum type="arabicPeriod"/>
            </a:pPr>
            <a:r>
              <a:rPr lang="en-US" sz="1200" dirty="0">
                <a:latin typeface="Arial" panose="020B0604020202020204" pitchFamily="34" charset="0"/>
                <a:cs typeface="Arial" panose="020B0604020202020204" pitchFamily="34" charset="0"/>
              </a:rPr>
              <a:t>First opportunity for process development</a:t>
            </a:r>
          </a:p>
          <a:p>
            <a:pPr marL="457200" indent="-457200">
              <a:buFont typeface="+mj-lt"/>
              <a:buAutoNum type="arabicPeriod"/>
            </a:pPr>
            <a:r>
              <a:rPr lang="en-US" sz="1600" dirty="0">
                <a:latin typeface="Arial" panose="020B0604020202020204" pitchFamily="34" charset="0"/>
                <a:cs typeface="Arial" panose="020B0604020202020204" pitchFamily="34" charset="0"/>
              </a:rPr>
              <a:t>Material Qualification features extensive chemical, physical, and mechanical testing under Quality Oversight</a:t>
            </a:r>
          </a:p>
          <a:p>
            <a:pPr marL="914400" lvl="1" indent="-457200">
              <a:buFont typeface="+mj-lt"/>
              <a:buAutoNum type="arabicPeriod"/>
            </a:pPr>
            <a:r>
              <a:rPr lang="en-US" sz="1050" dirty="0">
                <a:latin typeface="Arial" panose="020B0604020202020204" pitchFamily="34" charset="0"/>
                <a:cs typeface="Arial" panose="020B0604020202020204" pitchFamily="34" charset="0"/>
              </a:rPr>
              <a:t>Lot-to-lot variability</a:t>
            </a:r>
          </a:p>
          <a:p>
            <a:pPr marL="914400" lvl="1" indent="-457200">
              <a:buFont typeface="+mj-lt"/>
              <a:buAutoNum type="arabicPeriod"/>
            </a:pPr>
            <a:r>
              <a:rPr lang="en-US" sz="1050" dirty="0">
                <a:latin typeface="Arial" panose="020B0604020202020204" pitchFamily="34" charset="0"/>
                <a:cs typeface="Arial" panose="020B0604020202020204" pitchFamily="34" charset="0"/>
              </a:rPr>
              <a:t>Age life testing</a:t>
            </a:r>
          </a:p>
          <a:p>
            <a:pPr marL="457200" indent="-457200">
              <a:buFont typeface="+mj-lt"/>
              <a:buAutoNum type="arabicPeriod"/>
            </a:pPr>
            <a:r>
              <a:rPr lang="en-US" sz="1600" dirty="0">
                <a:latin typeface="Arial" panose="020B0604020202020204" pitchFamily="34" charset="0"/>
                <a:cs typeface="Arial" panose="020B0604020202020204" pitchFamily="34" charset="0"/>
              </a:rPr>
              <a:t>V&amp;V to determine geometry specific configuration capability at full scale leading into flight production </a:t>
            </a:r>
          </a:p>
        </p:txBody>
      </p:sp>
      <p:pic>
        <p:nvPicPr>
          <p:cNvPr id="9" name="Picture 8">
            <a:extLst>
              <a:ext uri="{FF2B5EF4-FFF2-40B4-BE49-F238E27FC236}">
                <a16:creationId xmlns:a16="http://schemas.microsoft.com/office/drawing/2014/main" id="{9C1764EF-EFFA-4587-84D2-A151C3086FBF}"/>
              </a:ext>
            </a:extLst>
          </p:cNvPr>
          <p:cNvPicPr>
            <a:picLocks noChangeAspect="1"/>
          </p:cNvPicPr>
          <p:nvPr/>
        </p:nvPicPr>
        <p:blipFill>
          <a:blip r:embed="rId3"/>
          <a:stretch>
            <a:fillRect/>
          </a:stretch>
        </p:blipFill>
        <p:spPr>
          <a:xfrm>
            <a:off x="10619865" y="0"/>
            <a:ext cx="1775780" cy="887890"/>
          </a:xfrm>
          <a:prstGeom prst="rect">
            <a:avLst/>
          </a:prstGeom>
        </p:spPr>
      </p:pic>
      <p:pic>
        <p:nvPicPr>
          <p:cNvPr id="4" name="Picture 3">
            <a:extLst>
              <a:ext uri="{FF2B5EF4-FFF2-40B4-BE49-F238E27FC236}">
                <a16:creationId xmlns:a16="http://schemas.microsoft.com/office/drawing/2014/main" id="{FEB76509-6826-409D-9083-183A1B515236}"/>
              </a:ext>
            </a:extLst>
          </p:cNvPr>
          <p:cNvPicPr>
            <a:picLocks noChangeAspect="1"/>
          </p:cNvPicPr>
          <p:nvPr/>
        </p:nvPicPr>
        <p:blipFill>
          <a:blip r:embed="rId4"/>
          <a:stretch>
            <a:fillRect/>
          </a:stretch>
        </p:blipFill>
        <p:spPr>
          <a:xfrm>
            <a:off x="5232608" y="1362479"/>
            <a:ext cx="6959392" cy="4620403"/>
          </a:xfrm>
          <a:prstGeom prst="rect">
            <a:avLst/>
          </a:prstGeom>
        </p:spPr>
      </p:pic>
    </p:spTree>
    <p:extLst>
      <p:ext uri="{BB962C8B-B14F-4D97-AF65-F5344CB8AC3E}">
        <p14:creationId xmlns:p14="http://schemas.microsoft.com/office/powerpoint/2010/main" val="3478537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823510" cy="1066800"/>
          </a:xfrm>
        </p:spPr>
        <p:txBody>
          <a:bodyPr>
            <a:normAutofit/>
          </a:bodyPr>
          <a:lstStyle/>
          <a:p>
            <a:r>
              <a:rPr lang="en-US" sz="2800" b="1" dirty="0">
                <a:solidFill>
                  <a:schemeClr val="bg1"/>
                </a:solidFill>
                <a:latin typeface="Arial" panose="020B0604020202020204" pitchFamily="34" charset="0"/>
                <a:cs typeface="Arial" panose="020B0604020202020204" pitchFamily="34" charset="0"/>
              </a:rPr>
              <a:t>Program Development Timeframe</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12</a:t>
            </a:fld>
            <a:endParaRPr lang="en-US"/>
          </a:p>
        </p:txBody>
      </p:sp>
      <p:pic>
        <p:nvPicPr>
          <p:cNvPr id="9" name="Picture 8">
            <a:extLst>
              <a:ext uri="{FF2B5EF4-FFF2-40B4-BE49-F238E27FC236}">
                <a16:creationId xmlns:a16="http://schemas.microsoft.com/office/drawing/2014/main" id="{9C1764EF-EFFA-4587-84D2-A151C3086FBF}"/>
              </a:ext>
            </a:extLst>
          </p:cNvPr>
          <p:cNvPicPr>
            <a:picLocks noChangeAspect="1"/>
          </p:cNvPicPr>
          <p:nvPr/>
        </p:nvPicPr>
        <p:blipFill>
          <a:blip r:embed="rId3"/>
          <a:stretch>
            <a:fillRect/>
          </a:stretch>
        </p:blipFill>
        <p:spPr>
          <a:xfrm>
            <a:off x="10619865" y="0"/>
            <a:ext cx="1775780" cy="887890"/>
          </a:xfrm>
          <a:prstGeom prst="rect">
            <a:avLst/>
          </a:prstGeom>
        </p:spPr>
      </p:pic>
      <p:sp>
        <p:nvSpPr>
          <p:cNvPr id="4" name="Content Placeholder 2">
            <a:extLst>
              <a:ext uri="{FF2B5EF4-FFF2-40B4-BE49-F238E27FC236}">
                <a16:creationId xmlns:a16="http://schemas.microsoft.com/office/drawing/2014/main" id="{511FA329-0C1A-8DCE-5F77-A0AF54AAA158}"/>
              </a:ext>
            </a:extLst>
          </p:cNvPr>
          <p:cNvSpPr>
            <a:spLocks noGrp="1"/>
          </p:cNvSpPr>
          <p:nvPr>
            <p:ph idx="1"/>
          </p:nvPr>
        </p:nvSpPr>
        <p:spPr>
          <a:xfrm>
            <a:off x="289560" y="1201783"/>
            <a:ext cx="11327052" cy="3356591"/>
          </a:xfrm>
        </p:spPr>
        <p:txBody>
          <a:bodyPr>
            <a:normAutofit/>
          </a:bodyPr>
          <a:lstStyle/>
          <a:p>
            <a:r>
              <a:rPr lang="en-US" sz="1800" dirty="0">
                <a:latin typeface="Arial" panose="020B0604020202020204" pitchFamily="34" charset="0"/>
                <a:cs typeface="Arial" panose="020B0604020202020204" pitchFamily="34" charset="0"/>
              </a:rPr>
              <a:t>Timeframe for programs and projects depends primarily on the complexity and budget of the mission.</a:t>
            </a:r>
          </a:p>
          <a:p>
            <a:pPr lvl="1"/>
            <a:r>
              <a:rPr lang="en-US" sz="1400" dirty="0">
                <a:latin typeface="Arial" panose="020B0604020202020204" pitchFamily="34" charset="0"/>
                <a:cs typeface="Arial" panose="020B0604020202020204" pitchFamily="34" charset="0"/>
              </a:rPr>
              <a:t>Heavily dependent on the ratio between maturing vs matured technologies included in the design</a:t>
            </a:r>
          </a:p>
          <a:p>
            <a:pPr lvl="1"/>
            <a:r>
              <a:rPr lang="en-US" sz="1400" dirty="0">
                <a:latin typeface="Arial" panose="020B0604020202020204" pitchFamily="34" charset="0"/>
                <a:cs typeface="Arial" panose="020B0604020202020204" pitchFamily="34" charset="0"/>
              </a:rPr>
              <a:t>Longer durations for manned spaceflight missions</a:t>
            </a:r>
          </a:p>
          <a:p>
            <a:pPr lvl="1"/>
            <a:r>
              <a:rPr lang="en-US" sz="1400" dirty="0">
                <a:latin typeface="Arial" panose="020B0604020202020204" pitchFamily="34" charset="0"/>
                <a:cs typeface="Arial" panose="020B0604020202020204" pitchFamily="34" charset="0"/>
              </a:rPr>
              <a:t>Dependent on class of mission</a:t>
            </a:r>
          </a:p>
          <a:p>
            <a:r>
              <a:rPr lang="en-US" sz="1800" dirty="0">
                <a:latin typeface="Arial" panose="020B0604020202020204" pitchFamily="34" charset="0"/>
                <a:cs typeface="Arial" panose="020B0604020202020204" pitchFamily="34" charset="0"/>
              </a:rPr>
              <a:t>After design reviews are completed and approved technology levels are locked in for most part throughout remainder of program</a:t>
            </a:r>
          </a:p>
          <a:p>
            <a:pPr lvl="1"/>
            <a:r>
              <a:rPr lang="en-US" sz="1400" dirty="0">
                <a:latin typeface="Arial" panose="020B0604020202020204" pitchFamily="34" charset="0"/>
                <a:cs typeface="Arial" panose="020B0604020202020204" pitchFamily="34" charset="0"/>
              </a:rPr>
              <a:t>Various Research and Development programs may count as exceptions</a:t>
            </a:r>
          </a:p>
          <a:p>
            <a:pPr lvl="1"/>
            <a:r>
              <a:rPr lang="en-US" sz="1400" dirty="0">
                <a:latin typeface="Arial" panose="020B0604020202020204" pitchFamily="34" charset="0"/>
                <a:cs typeface="Arial" panose="020B0604020202020204" pitchFamily="34" charset="0"/>
              </a:rPr>
              <a:t>Voyager Program’s tech freeze occurred in roughly 1972 for launches in 1977</a:t>
            </a:r>
          </a:p>
          <a:p>
            <a:r>
              <a:rPr lang="en-US" sz="1800" dirty="0">
                <a:latin typeface="Arial" panose="020B0604020202020204" pitchFamily="34" charset="0"/>
                <a:cs typeface="Arial" panose="020B0604020202020204" pitchFamily="34" charset="0"/>
              </a:rPr>
              <a:t>Design matures through qualification testing of materials and process</a:t>
            </a:r>
          </a:p>
          <a:p>
            <a:pPr lvl="1"/>
            <a:r>
              <a:rPr lang="en-US" sz="1400" dirty="0">
                <a:latin typeface="Arial" panose="020B0604020202020204" pitchFamily="34" charset="0"/>
                <a:cs typeface="Arial" panose="020B0604020202020204" pitchFamily="34" charset="0"/>
              </a:rPr>
              <a:t> Some design changes take place to increase functionality</a:t>
            </a:r>
          </a:p>
        </p:txBody>
      </p:sp>
      <p:pic>
        <p:nvPicPr>
          <p:cNvPr id="6" name="Picture 5">
            <a:extLst>
              <a:ext uri="{FF2B5EF4-FFF2-40B4-BE49-F238E27FC236}">
                <a16:creationId xmlns:a16="http://schemas.microsoft.com/office/drawing/2014/main" id="{4780216F-A66A-2EA4-B789-94BF093FCA4D}"/>
              </a:ext>
            </a:extLst>
          </p:cNvPr>
          <p:cNvPicPr>
            <a:picLocks noChangeAspect="1"/>
          </p:cNvPicPr>
          <p:nvPr/>
        </p:nvPicPr>
        <p:blipFill rotWithShape="1">
          <a:blip r:embed="rId4"/>
          <a:srcRect t="8844" r="17806" b="6123"/>
          <a:stretch/>
        </p:blipFill>
        <p:spPr>
          <a:xfrm>
            <a:off x="4450649" y="4329404"/>
            <a:ext cx="3290701" cy="1914979"/>
          </a:xfrm>
          <a:prstGeom prst="rect">
            <a:avLst/>
          </a:prstGeom>
        </p:spPr>
      </p:pic>
      <p:sp>
        <p:nvSpPr>
          <p:cNvPr id="8" name="TextBox 7">
            <a:extLst>
              <a:ext uri="{FF2B5EF4-FFF2-40B4-BE49-F238E27FC236}">
                <a16:creationId xmlns:a16="http://schemas.microsoft.com/office/drawing/2014/main" id="{7419BE4B-8BEC-8DB5-5553-DE4B7F208F70}"/>
              </a:ext>
            </a:extLst>
          </p:cNvPr>
          <p:cNvSpPr txBox="1"/>
          <p:nvPr/>
        </p:nvSpPr>
        <p:spPr>
          <a:xfrm>
            <a:off x="4884951" y="6400026"/>
            <a:ext cx="2621138"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Voyager I Space Probe</a:t>
            </a:r>
          </a:p>
        </p:txBody>
      </p:sp>
    </p:spTree>
    <p:extLst>
      <p:ext uri="{BB962C8B-B14F-4D97-AF65-F5344CB8AC3E}">
        <p14:creationId xmlns:p14="http://schemas.microsoft.com/office/powerpoint/2010/main" val="4213653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105694"/>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Process Controls for Best Practices</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4"/>
            <a:ext cx="11327052" cy="2557126"/>
          </a:xfrm>
        </p:spPr>
        <p:txBody>
          <a:bodyPr>
            <a:normAutofit fontScale="70000" lnSpcReduction="20000"/>
          </a:bodyPr>
          <a:lstStyle/>
          <a:p>
            <a:pPr>
              <a:spcAft>
                <a:spcPts val="300"/>
              </a:spcAft>
            </a:pPr>
            <a:r>
              <a:rPr lang="en-US" sz="2100" dirty="0">
                <a:latin typeface="Arial" panose="020B0604020202020204" pitchFamily="34" charset="0"/>
                <a:cs typeface="Arial" panose="020B0604020202020204" pitchFamily="34" charset="0"/>
              </a:rPr>
              <a:t>Regular Receiving and Acceptance for Production Tests are completed for all flight-use materials</a:t>
            </a:r>
          </a:p>
          <a:p>
            <a:pPr>
              <a:spcAft>
                <a:spcPts val="300"/>
              </a:spcAft>
            </a:pPr>
            <a:r>
              <a:rPr lang="en-US" sz="2100" dirty="0">
                <a:latin typeface="Arial" panose="020B0604020202020204" pitchFamily="34" charset="0"/>
                <a:cs typeface="Arial" panose="020B0604020202020204" pitchFamily="34" charset="0"/>
              </a:rPr>
              <a:t>Process Specifications are written and maintained throughout program life</a:t>
            </a:r>
          </a:p>
          <a:p>
            <a:pPr lvl="1">
              <a:spcAft>
                <a:spcPts val="300"/>
              </a:spcAft>
            </a:pPr>
            <a:r>
              <a:rPr lang="en-US" sz="1900" dirty="0">
                <a:latin typeface="Arial" panose="020B0604020202020204" pitchFamily="34" charset="0"/>
                <a:cs typeface="Arial" panose="020B0604020202020204" pitchFamily="34" charset="0"/>
              </a:rPr>
              <a:t>Applicability focused on each individual program or project, but often used a heritage references for future programs</a:t>
            </a:r>
          </a:p>
          <a:p>
            <a:pPr lvl="1">
              <a:spcAft>
                <a:spcPts val="300"/>
              </a:spcAft>
            </a:pPr>
            <a:r>
              <a:rPr lang="en-US" sz="1900" dirty="0">
                <a:latin typeface="Arial" panose="020B0604020202020204" pitchFamily="34" charset="0"/>
                <a:cs typeface="Arial" panose="020B0604020202020204" pitchFamily="34" charset="0"/>
              </a:rPr>
              <a:t>Governed by Center-based documents (MSFC-SPEC-445 and NASA Standard 6016)</a:t>
            </a:r>
          </a:p>
          <a:p>
            <a:pPr>
              <a:spcAft>
                <a:spcPts val="300"/>
              </a:spcAft>
            </a:pPr>
            <a:r>
              <a:rPr lang="en-US" sz="2100" dirty="0">
                <a:latin typeface="Arial" panose="020B0604020202020204" pitchFamily="34" charset="0"/>
                <a:cs typeface="Arial" panose="020B0604020202020204" pitchFamily="34" charset="0"/>
              </a:rPr>
              <a:t>Technician training and qualification records are kept for flight-based production</a:t>
            </a:r>
          </a:p>
          <a:p>
            <a:pPr lvl="1">
              <a:spcAft>
                <a:spcPts val="300"/>
              </a:spcAft>
            </a:pPr>
            <a:r>
              <a:rPr lang="en-US" sz="1900" dirty="0">
                <a:latin typeface="Arial" panose="020B0604020202020204" pitchFamily="34" charset="0"/>
                <a:cs typeface="Arial" panose="020B0604020202020204" pitchFamily="34" charset="0"/>
              </a:rPr>
              <a:t>Ex. Technicians must complete requalification activities completed after 6 months if related operations haven’t been performed</a:t>
            </a:r>
          </a:p>
          <a:p>
            <a:pPr>
              <a:spcAft>
                <a:spcPts val="300"/>
              </a:spcAft>
            </a:pPr>
            <a:r>
              <a:rPr lang="en-US" sz="2100" dirty="0">
                <a:latin typeface="Arial" panose="020B0604020202020204" pitchFamily="34" charset="0"/>
                <a:cs typeface="Arial" panose="020B0604020202020204" pitchFamily="34" charset="0"/>
              </a:rPr>
              <a:t>Requiring witness sampling for Quality Sensitive bonding operations such as flight hardware</a:t>
            </a:r>
          </a:p>
          <a:p>
            <a:pPr lvl="1">
              <a:spcAft>
                <a:spcPts val="300"/>
              </a:spcAft>
            </a:pPr>
            <a:r>
              <a:rPr lang="en-US" sz="1900" dirty="0">
                <a:latin typeface="Arial" panose="020B0604020202020204" pitchFamily="34" charset="0"/>
                <a:cs typeface="Arial" panose="020B0604020202020204" pitchFamily="34" charset="0"/>
              </a:rPr>
              <a:t>i.e. Harness cups, single lap shears,  tension specimens</a:t>
            </a:r>
          </a:p>
          <a:p>
            <a:pPr>
              <a:spcAft>
                <a:spcPts val="300"/>
              </a:spcAft>
            </a:pPr>
            <a:r>
              <a:rPr lang="en-US" sz="2100" dirty="0">
                <a:latin typeface="Arial" panose="020B0604020202020204" pitchFamily="34" charset="0"/>
                <a:cs typeface="Arial" panose="020B0604020202020204" pitchFamily="34" charset="0"/>
              </a:rPr>
              <a:t>Lot-to-lot variability and material age life requirements often imposed by programs</a:t>
            </a:r>
          </a:p>
          <a:p>
            <a:endParaRPr lang="en-US" sz="2000" dirty="0"/>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13</a:t>
            </a:fld>
            <a:endParaRPr lang="en-US"/>
          </a:p>
        </p:txBody>
      </p:sp>
      <p:pic>
        <p:nvPicPr>
          <p:cNvPr id="8" name="Picture 7">
            <a:extLst>
              <a:ext uri="{FF2B5EF4-FFF2-40B4-BE49-F238E27FC236}">
                <a16:creationId xmlns:a16="http://schemas.microsoft.com/office/drawing/2014/main" id="{E52D30C5-057D-4399-AE4A-76FF269FFB1F}"/>
              </a:ext>
            </a:extLst>
          </p:cNvPr>
          <p:cNvPicPr>
            <a:picLocks noChangeAspect="1"/>
          </p:cNvPicPr>
          <p:nvPr/>
        </p:nvPicPr>
        <p:blipFill>
          <a:blip r:embed="rId3"/>
          <a:stretch>
            <a:fillRect/>
          </a:stretch>
        </p:blipFill>
        <p:spPr>
          <a:xfrm>
            <a:off x="10194152" y="-134214"/>
            <a:ext cx="2402028" cy="1201014"/>
          </a:xfrm>
          <a:prstGeom prst="rect">
            <a:avLst/>
          </a:prstGeom>
        </p:spPr>
      </p:pic>
      <p:pic>
        <p:nvPicPr>
          <p:cNvPr id="4" name="Picture 3">
            <a:extLst>
              <a:ext uri="{FF2B5EF4-FFF2-40B4-BE49-F238E27FC236}">
                <a16:creationId xmlns:a16="http://schemas.microsoft.com/office/drawing/2014/main" id="{F444BC3D-4D3F-47DE-B708-8E364DD84DCF}"/>
              </a:ext>
            </a:extLst>
          </p:cNvPr>
          <p:cNvPicPr>
            <a:picLocks noChangeAspect="1"/>
          </p:cNvPicPr>
          <p:nvPr/>
        </p:nvPicPr>
        <p:blipFill>
          <a:blip r:embed="rId4"/>
          <a:stretch>
            <a:fillRect/>
          </a:stretch>
        </p:blipFill>
        <p:spPr>
          <a:xfrm>
            <a:off x="709120" y="3887679"/>
            <a:ext cx="3116425" cy="2397250"/>
          </a:xfrm>
          <a:prstGeom prst="rect">
            <a:avLst/>
          </a:prstGeom>
        </p:spPr>
      </p:pic>
      <p:pic>
        <p:nvPicPr>
          <p:cNvPr id="10" name="Picture 9">
            <a:extLst>
              <a:ext uri="{FF2B5EF4-FFF2-40B4-BE49-F238E27FC236}">
                <a16:creationId xmlns:a16="http://schemas.microsoft.com/office/drawing/2014/main" id="{4162F934-9A6F-4C0D-A280-9F8ECF561F6C}"/>
              </a:ext>
            </a:extLst>
          </p:cNvPr>
          <p:cNvPicPr>
            <a:picLocks noChangeAspect="1"/>
          </p:cNvPicPr>
          <p:nvPr/>
        </p:nvPicPr>
        <p:blipFill>
          <a:blip r:embed="rId5"/>
          <a:stretch>
            <a:fillRect/>
          </a:stretch>
        </p:blipFill>
        <p:spPr>
          <a:xfrm>
            <a:off x="7126836" y="4109609"/>
            <a:ext cx="3869397" cy="2189393"/>
          </a:xfrm>
          <a:prstGeom prst="rect">
            <a:avLst/>
          </a:prstGeom>
        </p:spPr>
      </p:pic>
      <p:sp>
        <p:nvSpPr>
          <p:cNvPr id="9" name="TextBox 8">
            <a:extLst>
              <a:ext uri="{FF2B5EF4-FFF2-40B4-BE49-F238E27FC236}">
                <a16:creationId xmlns:a16="http://schemas.microsoft.com/office/drawing/2014/main" id="{7F64E3C4-F7E4-48B8-96F8-F6A46A334353}"/>
              </a:ext>
            </a:extLst>
          </p:cNvPr>
          <p:cNvSpPr txBox="1"/>
          <p:nvPr/>
        </p:nvSpPr>
        <p:spPr>
          <a:xfrm>
            <a:off x="956763" y="6413697"/>
            <a:ext cx="2621138"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Cork ablator bond tensions</a:t>
            </a:r>
          </a:p>
        </p:txBody>
      </p:sp>
      <p:sp>
        <p:nvSpPr>
          <p:cNvPr id="11" name="TextBox 10">
            <a:extLst>
              <a:ext uri="{FF2B5EF4-FFF2-40B4-BE49-F238E27FC236}">
                <a16:creationId xmlns:a16="http://schemas.microsoft.com/office/drawing/2014/main" id="{BF8AF38A-2F6A-493A-9218-FDEADB640F7E}"/>
              </a:ext>
            </a:extLst>
          </p:cNvPr>
          <p:cNvSpPr txBox="1"/>
          <p:nvPr/>
        </p:nvSpPr>
        <p:spPr>
          <a:xfrm>
            <a:off x="7914638" y="6413696"/>
            <a:ext cx="2621138"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Adhesive lap shear bonding</a:t>
            </a:r>
          </a:p>
        </p:txBody>
      </p:sp>
    </p:spTree>
    <p:extLst>
      <p:ext uri="{BB962C8B-B14F-4D97-AF65-F5344CB8AC3E}">
        <p14:creationId xmlns:p14="http://schemas.microsoft.com/office/powerpoint/2010/main" val="3544605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Environments: Meeting the Demands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14</a:t>
            </a:fld>
            <a:endParaRPr lang="en-US"/>
          </a:p>
        </p:txBody>
      </p:sp>
      <p:sp>
        <p:nvSpPr>
          <p:cNvPr id="6" name="Content Placeholder 2">
            <a:extLst>
              <a:ext uri="{FF2B5EF4-FFF2-40B4-BE49-F238E27FC236}">
                <a16:creationId xmlns:a16="http://schemas.microsoft.com/office/drawing/2014/main" id="{7594E81F-6A66-4DE9-AE62-5B4506355460}"/>
              </a:ext>
            </a:extLst>
          </p:cNvPr>
          <p:cNvSpPr txBox="1">
            <a:spLocks/>
          </p:cNvSpPr>
          <p:nvPr/>
        </p:nvSpPr>
        <p:spPr>
          <a:xfrm>
            <a:off x="6233807" y="5074805"/>
            <a:ext cx="4126562" cy="123539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NASA mission exposure time can vary from spikes of a few seconds to years</a:t>
            </a:r>
          </a:p>
          <a:p>
            <a:r>
              <a:rPr lang="en-US" sz="1800" dirty="0">
                <a:latin typeface="Arial" panose="020B0604020202020204" pitchFamily="34" charset="0"/>
                <a:cs typeface="Arial" panose="020B0604020202020204" pitchFamily="34" charset="0"/>
              </a:rPr>
              <a:t>Instances of combined exposures are commonplace</a:t>
            </a:r>
          </a:p>
        </p:txBody>
      </p:sp>
      <p:pic>
        <p:nvPicPr>
          <p:cNvPr id="8" name="Picture 7">
            <a:extLst>
              <a:ext uri="{FF2B5EF4-FFF2-40B4-BE49-F238E27FC236}">
                <a16:creationId xmlns:a16="http://schemas.microsoft.com/office/drawing/2014/main" id="{925C2938-CE9E-42DB-9CFD-A79C3EAD956C}"/>
              </a:ext>
            </a:extLst>
          </p:cNvPr>
          <p:cNvPicPr>
            <a:picLocks noChangeAspect="1"/>
          </p:cNvPicPr>
          <p:nvPr/>
        </p:nvPicPr>
        <p:blipFill>
          <a:blip r:embed="rId3"/>
          <a:stretch>
            <a:fillRect/>
          </a:stretch>
        </p:blipFill>
        <p:spPr>
          <a:xfrm>
            <a:off x="10112189" y="-155188"/>
            <a:ext cx="2558782" cy="1279391"/>
          </a:xfrm>
          <a:prstGeom prst="rect">
            <a:avLst/>
          </a:prstGeom>
        </p:spPr>
      </p:pic>
      <p:grpSp>
        <p:nvGrpSpPr>
          <p:cNvPr id="37" name="Group 36">
            <a:extLst>
              <a:ext uri="{FF2B5EF4-FFF2-40B4-BE49-F238E27FC236}">
                <a16:creationId xmlns:a16="http://schemas.microsoft.com/office/drawing/2014/main" id="{13AEF15E-996D-4351-A4CC-2CC349816E78}"/>
              </a:ext>
            </a:extLst>
          </p:cNvPr>
          <p:cNvGrpSpPr/>
          <p:nvPr/>
        </p:nvGrpSpPr>
        <p:grpSpPr>
          <a:xfrm>
            <a:off x="273609" y="3350210"/>
            <a:ext cx="3222172" cy="709280"/>
            <a:chOff x="526868" y="4485786"/>
            <a:chExt cx="3222172" cy="804193"/>
          </a:xfrm>
          <a:solidFill>
            <a:srgbClr val="7030A0"/>
          </a:solidFill>
        </p:grpSpPr>
        <p:sp>
          <p:nvSpPr>
            <p:cNvPr id="16" name="Arrow: Pentagon 15">
              <a:extLst>
                <a:ext uri="{FF2B5EF4-FFF2-40B4-BE49-F238E27FC236}">
                  <a16:creationId xmlns:a16="http://schemas.microsoft.com/office/drawing/2014/main" id="{F3C63D18-38A6-4694-BBE1-35B744D6DFB3}"/>
                </a:ext>
              </a:extLst>
            </p:cNvPr>
            <p:cNvSpPr/>
            <p:nvPr/>
          </p:nvSpPr>
          <p:spPr>
            <a:xfrm>
              <a:off x="526868" y="4485786"/>
              <a:ext cx="322217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ABFA6DA-470D-4493-BFF1-3C8B1783F49D}"/>
                </a:ext>
              </a:extLst>
            </p:cNvPr>
            <p:cNvSpPr txBox="1"/>
            <p:nvPr/>
          </p:nvSpPr>
          <p:spPr>
            <a:xfrm>
              <a:off x="544130" y="4595494"/>
              <a:ext cx="2882537" cy="593235"/>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Lunar Regolith and Martian Sand Impingement</a:t>
              </a:r>
            </a:p>
          </p:txBody>
        </p:sp>
      </p:grpSp>
      <p:grpSp>
        <p:nvGrpSpPr>
          <p:cNvPr id="31" name="Group 30">
            <a:extLst>
              <a:ext uri="{FF2B5EF4-FFF2-40B4-BE49-F238E27FC236}">
                <a16:creationId xmlns:a16="http://schemas.microsoft.com/office/drawing/2014/main" id="{7C1E16EE-E37C-4320-B034-FCF0644E4715}"/>
              </a:ext>
            </a:extLst>
          </p:cNvPr>
          <p:cNvGrpSpPr/>
          <p:nvPr/>
        </p:nvGrpSpPr>
        <p:grpSpPr>
          <a:xfrm>
            <a:off x="4789770" y="3846336"/>
            <a:ext cx="2825776" cy="642049"/>
            <a:chOff x="9069385" y="4758116"/>
            <a:chExt cx="3222172" cy="804193"/>
          </a:xfrm>
          <a:solidFill>
            <a:srgbClr val="7030A0"/>
          </a:solidFill>
        </p:grpSpPr>
        <p:sp>
          <p:nvSpPr>
            <p:cNvPr id="22" name="Arrow: Pentagon 21">
              <a:extLst>
                <a:ext uri="{FF2B5EF4-FFF2-40B4-BE49-F238E27FC236}">
                  <a16:creationId xmlns:a16="http://schemas.microsoft.com/office/drawing/2014/main" id="{6796658E-9759-428E-BB49-9D08D6A345C9}"/>
                </a:ext>
              </a:extLst>
            </p:cNvPr>
            <p:cNvSpPr/>
            <p:nvPr/>
          </p:nvSpPr>
          <p:spPr>
            <a:xfrm>
              <a:off x="9069385" y="4758116"/>
              <a:ext cx="322217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72C6C30-E127-48C9-A04F-103FB616D666}"/>
                </a:ext>
              </a:extLst>
            </p:cNvPr>
            <p:cNvSpPr txBox="1"/>
            <p:nvPr/>
          </p:nvSpPr>
          <p:spPr>
            <a:xfrm>
              <a:off x="9229996" y="4879418"/>
              <a:ext cx="2743200" cy="655355"/>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Ultra-Violet Radiation  Exposure</a:t>
              </a:r>
            </a:p>
          </p:txBody>
        </p:sp>
      </p:grpSp>
      <p:sp>
        <p:nvSpPr>
          <p:cNvPr id="17" name="Content Placeholder 2">
            <a:extLst>
              <a:ext uri="{FF2B5EF4-FFF2-40B4-BE49-F238E27FC236}">
                <a16:creationId xmlns:a16="http://schemas.microsoft.com/office/drawing/2014/main" id="{22797286-8D79-431C-AB7A-D243EA6F8866}"/>
              </a:ext>
            </a:extLst>
          </p:cNvPr>
          <p:cNvSpPr>
            <a:spLocks noGrp="1"/>
          </p:cNvSpPr>
          <p:nvPr>
            <p:ph idx="1"/>
          </p:nvPr>
        </p:nvSpPr>
        <p:spPr>
          <a:xfrm>
            <a:off x="198061" y="1105914"/>
            <a:ext cx="11902440" cy="584775"/>
          </a:xfrm>
        </p:spPr>
        <p:txBody>
          <a:bodyPr>
            <a:normAutofit lnSpcReduction="10000"/>
          </a:bodyPr>
          <a:lstStyle/>
          <a:p>
            <a:r>
              <a:rPr lang="en-US" sz="1800" dirty="0">
                <a:latin typeface="Arial" panose="020B0604020202020204" pitchFamily="34" charset="0"/>
                <a:cs typeface="Arial" panose="020B0604020202020204" pitchFamily="34" charset="0"/>
              </a:rPr>
              <a:t>NASA Programs have sent spacecraft and landers to every part of the solar system where they are exposed to some of the most extreme environments ever observed.</a:t>
            </a:r>
            <a:endParaRPr lang="en-US" sz="1400" dirty="0">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B421A897-1D97-4738-A05A-1D3910B34C56}"/>
              </a:ext>
            </a:extLst>
          </p:cNvPr>
          <p:cNvGrpSpPr/>
          <p:nvPr/>
        </p:nvGrpSpPr>
        <p:grpSpPr>
          <a:xfrm>
            <a:off x="513095" y="2279145"/>
            <a:ext cx="2743200" cy="584775"/>
            <a:chOff x="6748828" y="1246256"/>
            <a:chExt cx="3222172" cy="804193"/>
          </a:xfrm>
          <a:solidFill>
            <a:srgbClr val="7030A0"/>
          </a:solidFill>
        </p:grpSpPr>
        <p:sp>
          <p:nvSpPr>
            <p:cNvPr id="19" name="Arrow: Pentagon 18">
              <a:extLst>
                <a:ext uri="{FF2B5EF4-FFF2-40B4-BE49-F238E27FC236}">
                  <a16:creationId xmlns:a16="http://schemas.microsoft.com/office/drawing/2014/main" id="{70789B66-850A-4B64-A50B-56A98C016FCB}"/>
                </a:ext>
              </a:extLst>
            </p:cNvPr>
            <p:cNvSpPr/>
            <p:nvPr/>
          </p:nvSpPr>
          <p:spPr>
            <a:xfrm>
              <a:off x="6748828" y="1246256"/>
              <a:ext cx="322217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12E4C0E-091D-4B0C-A69D-65CD34BFC90F}"/>
                </a:ext>
              </a:extLst>
            </p:cNvPr>
            <p:cNvSpPr txBox="1"/>
            <p:nvPr/>
          </p:nvSpPr>
          <p:spPr>
            <a:xfrm>
              <a:off x="6861760" y="1436724"/>
              <a:ext cx="2647866" cy="42326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Aerodynamic Heating </a:t>
              </a:r>
            </a:p>
          </p:txBody>
        </p:sp>
      </p:grpSp>
      <p:grpSp>
        <p:nvGrpSpPr>
          <p:cNvPr id="27" name="Group 26">
            <a:extLst>
              <a:ext uri="{FF2B5EF4-FFF2-40B4-BE49-F238E27FC236}">
                <a16:creationId xmlns:a16="http://schemas.microsoft.com/office/drawing/2014/main" id="{70EEDEB2-02D9-4746-AB6B-681B318BD4F4}"/>
              </a:ext>
            </a:extLst>
          </p:cNvPr>
          <p:cNvGrpSpPr/>
          <p:nvPr/>
        </p:nvGrpSpPr>
        <p:grpSpPr>
          <a:xfrm>
            <a:off x="4883653" y="2951960"/>
            <a:ext cx="2659702" cy="570672"/>
            <a:chOff x="2847701" y="2935968"/>
            <a:chExt cx="3222172" cy="804193"/>
          </a:xfrm>
          <a:solidFill>
            <a:srgbClr val="7030A0"/>
          </a:solidFill>
        </p:grpSpPr>
        <p:sp>
          <p:nvSpPr>
            <p:cNvPr id="24" name="Arrow: Pentagon 23">
              <a:extLst>
                <a:ext uri="{FF2B5EF4-FFF2-40B4-BE49-F238E27FC236}">
                  <a16:creationId xmlns:a16="http://schemas.microsoft.com/office/drawing/2014/main" id="{5284A6C3-8110-48C4-855B-C7099A18AA50}"/>
                </a:ext>
              </a:extLst>
            </p:cNvPr>
            <p:cNvSpPr/>
            <p:nvPr/>
          </p:nvSpPr>
          <p:spPr>
            <a:xfrm>
              <a:off x="2847701" y="2935968"/>
              <a:ext cx="322217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C5C56F4-A952-44C8-897D-556B13B4401C}"/>
                </a:ext>
              </a:extLst>
            </p:cNvPr>
            <p:cNvSpPr txBox="1"/>
            <p:nvPr/>
          </p:nvSpPr>
          <p:spPr>
            <a:xfrm>
              <a:off x="3102814" y="3129462"/>
              <a:ext cx="2502439" cy="4337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Solar Particle Events</a:t>
              </a:r>
            </a:p>
          </p:txBody>
        </p:sp>
      </p:grpSp>
      <p:grpSp>
        <p:nvGrpSpPr>
          <p:cNvPr id="28" name="Group 27">
            <a:extLst>
              <a:ext uri="{FF2B5EF4-FFF2-40B4-BE49-F238E27FC236}">
                <a16:creationId xmlns:a16="http://schemas.microsoft.com/office/drawing/2014/main" id="{22242470-9083-431F-866D-328A6EAEC45D}"/>
              </a:ext>
            </a:extLst>
          </p:cNvPr>
          <p:cNvGrpSpPr/>
          <p:nvPr/>
        </p:nvGrpSpPr>
        <p:grpSpPr>
          <a:xfrm>
            <a:off x="4816931" y="1957785"/>
            <a:ext cx="2760621" cy="684435"/>
            <a:chOff x="3230883" y="2789218"/>
            <a:chExt cx="3222172" cy="804193"/>
          </a:xfrm>
          <a:solidFill>
            <a:srgbClr val="7030A0"/>
          </a:solidFill>
        </p:grpSpPr>
        <p:sp>
          <p:nvSpPr>
            <p:cNvPr id="26" name="Arrow: Pentagon 25">
              <a:extLst>
                <a:ext uri="{FF2B5EF4-FFF2-40B4-BE49-F238E27FC236}">
                  <a16:creationId xmlns:a16="http://schemas.microsoft.com/office/drawing/2014/main" id="{C60271EC-2378-4409-97D7-ED6E323A530F}"/>
                </a:ext>
              </a:extLst>
            </p:cNvPr>
            <p:cNvSpPr/>
            <p:nvPr/>
          </p:nvSpPr>
          <p:spPr>
            <a:xfrm>
              <a:off x="3230883" y="2789218"/>
              <a:ext cx="322217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B67E5FF-D45C-4ED0-95AD-A6BA584A5626}"/>
                </a:ext>
              </a:extLst>
            </p:cNvPr>
            <p:cNvSpPr txBox="1"/>
            <p:nvPr/>
          </p:nvSpPr>
          <p:spPr>
            <a:xfrm>
              <a:off x="3444669" y="2895476"/>
              <a:ext cx="2499359" cy="61477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Ionizing Deep Space Radiation</a:t>
              </a:r>
            </a:p>
          </p:txBody>
        </p:sp>
      </p:grpSp>
      <p:grpSp>
        <p:nvGrpSpPr>
          <p:cNvPr id="47" name="Group 46">
            <a:extLst>
              <a:ext uri="{FF2B5EF4-FFF2-40B4-BE49-F238E27FC236}">
                <a16:creationId xmlns:a16="http://schemas.microsoft.com/office/drawing/2014/main" id="{0D7355E5-0E7E-4A68-8FCA-6D3064B0A54F}"/>
              </a:ext>
            </a:extLst>
          </p:cNvPr>
          <p:cNvGrpSpPr/>
          <p:nvPr/>
        </p:nvGrpSpPr>
        <p:grpSpPr>
          <a:xfrm>
            <a:off x="8673961" y="3513447"/>
            <a:ext cx="3162132" cy="1137816"/>
            <a:chOff x="8905699" y="3858803"/>
            <a:chExt cx="3162132" cy="1065735"/>
          </a:xfrm>
          <a:solidFill>
            <a:srgbClr val="7030A0"/>
          </a:solidFill>
        </p:grpSpPr>
        <p:grpSp>
          <p:nvGrpSpPr>
            <p:cNvPr id="36" name="Group 35">
              <a:extLst>
                <a:ext uri="{FF2B5EF4-FFF2-40B4-BE49-F238E27FC236}">
                  <a16:creationId xmlns:a16="http://schemas.microsoft.com/office/drawing/2014/main" id="{88D4586B-1BA5-47F7-81C4-C64C35878578}"/>
                </a:ext>
              </a:extLst>
            </p:cNvPr>
            <p:cNvGrpSpPr/>
            <p:nvPr/>
          </p:nvGrpSpPr>
          <p:grpSpPr>
            <a:xfrm>
              <a:off x="9181626" y="3858803"/>
              <a:ext cx="2514600" cy="506036"/>
              <a:chOff x="2412269" y="3723800"/>
              <a:chExt cx="2760622" cy="804193"/>
            </a:xfrm>
            <a:grpFill/>
          </p:grpSpPr>
          <p:sp>
            <p:nvSpPr>
              <p:cNvPr id="33" name="Arrow: Pentagon 32">
                <a:extLst>
                  <a:ext uri="{FF2B5EF4-FFF2-40B4-BE49-F238E27FC236}">
                    <a16:creationId xmlns:a16="http://schemas.microsoft.com/office/drawing/2014/main" id="{6766507E-1052-4126-9D3B-BF5A4D69ED3B}"/>
                  </a:ext>
                </a:extLst>
              </p:cNvPr>
              <p:cNvSpPr/>
              <p:nvPr/>
            </p:nvSpPr>
            <p:spPr>
              <a:xfrm>
                <a:off x="2412269" y="3723800"/>
                <a:ext cx="2760622"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E5610BB-A06B-4175-A3C4-B8F781BA13F7}"/>
                  </a:ext>
                </a:extLst>
              </p:cNvPr>
              <p:cNvSpPr txBox="1"/>
              <p:nvPr/>
            </p:nvSpPr>
            <p:spPr>
              <a:xfrm>
                <a:off x="2591347" y="3919736"/>
                <a:ext cx="2194559" cy="412320"/>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Cryogenic Temperatures</a:t>
                </a:r>
              </a:p>
            </p:txBody>
          </p:sp>
        </p:grpSp>
        <p:grpSp>
          <p:nvGrpSpPr>
            <p:cNvPr id="38" name="Group 37">
              <a:extLst>
                <a:ext uri="{FF2B5EF4-FFF2-40B4-BE49-F238E27FC236}">
                  <a16:creationId xmlns:a16="http://schemas.microsoft.com/office/drawing/2014/main" id="{68E9B8AE-A374-4B76-B4DC-ECAB18F1E8E8}"/>
                </a:ext>
              </a:extLst>
            </p:cNvPr>
            <p:cNvGrpSpPr/>
            <p:nvPr/>
          </p:nvGrpSpPr>
          <p:grpSpPr>
            <a:xfrm>
              <a:off x="10626071" y="4471291"/>
              <a:ext cx="1441760" cy="437170"/>
              <a:chOff x="3885757" y="6974178"/>
              <a:chExt cx="2346960" cy="804193"/>
            </a:xfrm>
            <a:grpFill/>
          </p:grpSpPr>
          <p:sp>
            <p:nvSpPr>
              <p:cNvPr id="39" name="Arrow: Pentagon 38">
                <a:extLst>
                  <a:ext uri="{FF2B5EF4-FFF2-40B4-BE49-F238E27FC236}">
                    <a16:creationId xmlns:a16="http://schemas.microsoft.com/office/drawing/2014/main" id="{AA083EEB-2F4C-4B70-B3AF-FE3C6944CFB2}"/>
                  </a:ext>
                </a:extLst>
              </p:cNvPr>
              <p:cNvSpPr/>
              <p:nvPr/>
            </p:nvSpPr>
            <p:spPr>
              <a:xfrm>
                <a:off x="3885757" y="6974178"/>
                <a:ext cx="2346960"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CE5663B-FE79-4342-B77D-57A9264F267B}"/>
                  </a:ext>
                </a:extLst>
              </p:cNvPr>
              <p:cNvSpPr txBox="1"/>
              <p:nvPr/>
            </p:nvSpPr>
            <p:spPr>
              <a:xfrm>
                <a:off x="4057311" y="7155028"/>
                <a:ext cx="1771452" cy="450756"/>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LOx (-320°F)</a:t>
                </a:r>
              </a:p>
            </p:txBody>
          </p:sp>
        </p:grpSp>
        <p:grpSp>
          <p:nvGrpSpPr>
            <p:cNvPr id="41" name="Group 40">
              <a:extLst>
                <a:ext uri="{FF2B5EF4-FFF2-40B4-BE49-F238E27FC236}">
                  <a16:creationId xmlns:a16="http://schemas.microsoft.com/office/drawing/2014/main" id="{6FD1400C-61AD-4711-B39D-E963ECEF0756}"/>
                </a:ext>
              </a:extLst>
            </p:cNvPr>
            <p:cNvGrpSpPr/>
            <p:nvPr/>
          </p:nvGrpSpPr>
          <p:grpSpPr>
            <a:xfrm>
              <a:off x="8905699" y="4444549"/>
              <a:ext cx="1441760" cy="479989"/>
              <a:chOff x="4073900" y="3397902"/>
              <a:chExt cx="2346960" cy="804193"/>
            </a:xfrm>
            <a:grpFill/>
          </p:grpSpPr>
          <p:sp>
            <p:nvSpPr>
              <p:cNvPr id="42" name="Arrow: Pentagon 41">
                <a:extLst>
                  <a:ext uri="{FF2B5EF4-FFF2-40B4-BE49-F238E27FC236}">
                    <a16:creationId xmlns:a16="http://schemas.microsoft.com/office/drawing/2014/main" id="{DDEFF83F-6403-4962-980B-C651859CAD7C}"/>
                  </a:ext>
                </a:extLst>
              </p:cNvPr>
              <p:cNvSpPr/>
              <p:nvPr/>
            </p:nvSpPr>
            <p:spPr>
              <a:xfrm>
                <a:off x="4073900" y="3397902"/>
                <a:ext cx="2346960"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7E6661E9-08D8-4758-91FF-0CE718268E82}"/>
                  </a:ext>
                </a:extLst>
              </p:cNvPr>
              <p:cNvSpPr txBox="1"/>
              <p:nvPr/>
            </p:nvSpPr>
            <p:spPr>
              <a:xfrm>
                <a:off x="4200043" y="3591587"/>
                <a:ext cx="1838444" cy="434693"/>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LH2 (-423°F)</a:t>
                </a:r>
              </a:p>
            </p:txBody>
          </p:sp>
        </p:grpSp>
      </p:grpSp>
      <p:grpSp>
        <p:nvGrpSpPr>
          <p:cNvPr id="46" name="Group 45">
            <a:extLst>
              <a:ext uri="{FF2B5EF4-FFF2-40B4-BE49-F238E27FC236}">
                <a16:creationId xmlns:a16="http://schemas.microsoft.com/office/drawing/2014/main" id="{E194549C-AA35-4303-91E1-380B4A7132E3}"/>
              </a:ext>
            </a:extLst>
          </p:cNvPr>
          <p:cNvGrpSpPr/>
          <p:nvPr/>
        </p:nvGrpSpPr>
        <p:grpSpPr>
          <a:xfrm>
            <a:off x="9113007" y="1857892"/>
            <a:ext cx="2346960" cy="1247653"/>
            <a:chOff x="9482261" y="1945714"/>
            <a:chExt cx="2346960" cy="1247653"/>
          </a:xfrm>
          <a:solidFill>
            <a:srgbClr val="7030A0"/>
          </a:solidFill>
        </p:grpSpPr>
        <p:grpSp>
          <p:nvGrpSpPr>
            <p:cNvPr id="35" name="Group 34">
              <a:extLst>
                <a:ext uri="{FF2B5EF4-FFF2-40B4-BE49-F238E27FC236}">
                  <a16:creationId xmlns:a16="http://schemas.microsoft.com/office/drawing/2014/main" id="{A6286AA8-655A-4A29-8D42-23BD11446B4B}"/>
                </a:ext>
              </a:extLst>
            </p:cNvPr>
            <p:cNvGrpSpPr/>
            <p:nvPr/>
          </p:nvGrpSpPr>
          <p:grpSpPr>
            <a:xfrm>
              <a:off x="9482261" y="1945714"/>
              <a:ext cx="2346960" cy="750339"/>
              <a:chOff x="4063801" y="2984570"/>
              <a:chExt cx="2346960" cy="804193"/>
            </a:xfrm>
            <a:grpFill/>
          </p:grpSpPr>
          <p:sp>
            <p:nvSpPr>
              <p:cNvPr id="34" name="Arrow: Pentagon 33">
                <a:extLst>
                  <a:ext uri="{FF2B5EF4-FFF2-40B4-BE49-F238E27FC236}">
                    <a16:creationId xmlns:a16="http://schemas.microsoft.com/office/drawing/2014/main" id="{6078E18F-C4EC-48BE-A114-99C5A4FFC0D9}"/>
                  </a:ext>
                </a:extLst>
              </p:cNvPr>
              <p:cNvSpPr/>
              <p:nvPr/>
            </p:nvSpPr>
            <p:spPr>
              <a:xfrm>
                <a:off x="4063801" y="2984570"/>
                <a:ext cx="2346960" cy="804193"/>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74965BA-8091-4098-B88D-E26E5337063E}"/>
                  </a:ext>
                </a:extLst>
              </p:cNvPr>
              <p:cNvSpPr txBox="1"/>
              <p:nvPr/>
            </p:nvSpPr>
            <p:spPr>
              <a:xfrm>
                <a:off x="4365160" y="3148956"/>
                <a:ext cx="1490099" cy="560773"/>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Sustained High Temperatures</a:t>
                </a:r>
              </a:p>
            </p:txBody>
          </p:sp>
        </p:grpSp>
        <p:sp>
          <p:nvSpPr>
            <p:cNvPr id="44" name="Arrow: Pentagon 43">
              <a:extLst>
                <a:ext uri="{FF2B5EF4-FFF2-40B4-BE49-F238E27FC236}">
                  <a16:creationId xmlns:a16="http://schemas.microsoft.com/office/drawing/2014/main" id="{7109A8D2-C5C3-4ADC-AAE2-B4AA372A01B8}"/>
                </a:ext>
              </a:extLst>
            </p:cNvPr>
            <p:cNvSpPr/>
            <p:nvPr/>
          </p:nvSpPr>
          <p:spPr>
            <a:xfrm>
              <a:off x="9880011" y="2807437"/>
              <a:ext cx="1516030" cy="385930"/>
            </a:xfrm>
            <a:prstGeom prst="homePlate">
              <a:avLst/>
            </a:prstGeom>
            <a:gr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1002211-BB76-4E73-A0E2-1D69A924577D}"/>
                </a:ext>
              </a:extLst>
            </p:cNvPr>
            <p:cNvSpPr txBox="1"/>
            <p:nvPr/>
          </p:nvSpPr>
          <p:spPr>
            <a:xfrm>
              <a:off x="10033375" y="2859848"/>
              <a:ext cx="1013831"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&gt;+1200°F</a:t>
              </a:r>
            </a:p>
          </p:txBody>
        </p:sp>
      </p:grpSp>
      <p:graphicFrame>
        <p:nvGraphicFramePr>
          <p:cNvPr id="3" name="Table 8">
            <a:extLst>
              <a:ext uri="{FF2B5EF4-FFF2-40B4-BE49-F238E27FC236}">
                <a16:creationId xmlns:a16="http://schemas.microsoft.com/office/drawing/2014/main" id="{08E5EC7A-3365-477A-8BA5-165786A553D9}"/>
              </a:ext>
            </a:extLst>
          </p:cNvPr>
          <p:cNvGraphicFramePr>
            <a:graphicFrameLocks noGrp="1"/>
          </p:cNvGraphicFramePr>
          <p:nvPr>
            <p:extLst>
              <p:ext uri="{D42A27DB-BD31-4B8C-83A1-F6EECF244321}">
                <p14:modId xmlns:p14="http://schemas.microsoft.com/office/powerpoint/2010/main" val="3150808303"/>
              </p:ext>
            </p:extLst>
          </p:nvPr>
        </p:nvGraphicFramePr>
        <p:xfrm>
          <a:off x="273609" y="4634099"/>
          <a:ext cx="3955976" cy="1853137"/>
        </p:xfrm>
        <a:graphic>
          <a:graphicData uri="http://schemas.openxmlformats.org/drawingml/2006/table">
            <a:tbl>
              <a:tblPr firstRow="1" bandRow="1">
                <a:tableStyleId>{5C22544A-7EE6-4342-B048-85BDC9FD1C3A}</a:tableStyleId>
              </a:tblPr>
              <a:tblGrid>
                <a:gridCol w="1977988">
                  <a:extLst>
                    <a:ext uri="{9D8B030D-6E8A-4147-A177-3AD203B41FA5}">
                      <a16:colId xmlns:a16="http://schemas.microsoft.com/office/drawing/2014/main" val="3881952706"/>
                    </a:ext>
                  </a:extLst>
                </a:gridCol>
                <a:gridCol w="1977988">
                  <a:extLst>
                    <a:ext uri="{9D8B030D-6E8A-4147-A177-3AD203B41FA5}">
                      <a16:colId xmlns:a16="http://schemas.microsoft.com/office/drawing/2014/main" val="2578624044"/>
                    </a:ext>
                  </a:extLst>
                </a:gridCol>
              </a:tblGrid>
              <a:tr h="370840">
                <a:tc>
                  <a:txBody>
                    <a:bodyPr/>
                    <a:lstStyle/>
                    <a:p>
                      <a:pPr algn="ctr"/>
                      <a:r>
                        <a:rPr lang="en-US" sz="1200" dirty="0">
                          <a:latin typeface="Arial" panose="020B0604020202020204" pitchFamily="34" charset="0"/>
                          <a:cs typeface="Arial" panose="020B0604020202020204" pitchFamily="34" charset="0"/>
                        </a:rPr>
                        <a:t>Industry Application</a:t>
                      </a:r>
                    </a:p>
                  </a:txBody>
                  <a:tcPr anchor="ctr">
                    <a:solidFill>
                      <a:srgbClr val="7030A0"/>
                    </a:solidFill>
                  </a:tcPr>
                </a:tc>
                <a:tc>
                  <a:txBody>
                    <a:bodyPr/>
                    <a:lstStyle/>
                    <a:p>
                      <a:pPr algn="ctr"/>
                      <a:r>
                        <a:rPr lang="en-US" sz="1200" dirty="0">
                          <a:latin typeface="Arial" panose="020B0604020202020204" pitchFamily="34" charset="0"/>
                          <a:cs typeface="Arial" panose="020B0604020202020204" pitchFamily="34" charset="0"/>
                        </a:rPr>
                        <a:t>Temperature Range</a:t>
                      </a:r>
                    </a:p>
                  </a:txBody>
                  <a:tcPr anchor="ctr">
                    <a:solidFill>
                      <a:srgbClr val="7030A0"/>
                    </a:solidFill>
                  </a:tcPr>
                </a:tc>
                <a:extLst>
                  <a:ext uri="{0D108BD9-81ED-4DB2-BD59-A6C34878D82A}">
                    <a16:rowId xmlns:a16="http://schemas.microsoft.com/office/drawing/2014/main" val="2746418310"/>
                  </a:ext>
                </a:extLst>
              </a:tr>
              <a:tr h="370840">
                <a:tc>
                  <a:txBody>
                    <a:bodyPr/>
                    <a:lstStyle/>
                    <a:p>
                      <a:pPr algn="ctr"/>
                      <a:r>
                        <a:rPr lang="en-US" sz="1200" dirty="0">
                          <a:latin typeface="Arial" panose="020B0604020202020204" pitchFamily="34" charset="0"/>
                          <a:cs typeface="Arial" panose="020B0604020202020204" pitchFamily="34" charset="0"/>
                        </a:rPr>
                        <a:t>Military </a:t>
                      </a:r>
                    </a:p>
                  </a:txBody>
                  <a:tcPr anchor="ctr">
                    <a:solidFill>
                      <a:srgbClr val="E1CCF0"/>
                    </a:solidFill>
                  </a:tcPr>
                </a:tc>
                <a:tc>
                  <a:txBody>
                    <a:bodyPr/>
                    <a:lstStyle/>
                    <a:p>
                      <a:pPr algn="ctr"/>
                      <a:r>
                        <a:rPr lang="en-US" sz="1200" dirty="0">
                          <a:latin typeface="Arial" panose="020B0604020202020204" pitchFamily="34" charset="0"/>
                          <a:cs typeface="Arial" panose="020B0604020202020204" pitchFamily="34" charset="0"/>
                        </a:rPr>
                        <a:t>-60- +260°F</a:t>
                      </a:r>
                    </a:p>
                  </a:txBody>
                  <a:tcPr anchor="ctr">
                    <a:solidFill>
                      <a:srgbClr val="E1CCF0"/>
                    </a:solidFill>
                  </a:tcPr>
                </a:tc>
                <a:extLst>
                  <a:ext uri="{0D108BD9-81ED-4DB2-BD59-A6C34878D82A}">
                    <a16:rowId xmlns:a16="http://schemas.microsoft.com/office/drawing/2014/main" val="1072278535"/>
                  </a:ext>
                </a:extLst>
              </a:tr>
              <a:tr h="369777">
                <a:tc>
                  <a:txBody>
                    <a:bodyPr/>
                    <a:lstStyle/>
                    <a:p>
                      <a:pPr algn="ctr"/>
                      <a:r>
                        <a:rPr lang="en-US" sz="1200" dirty="0">
                          <a:latin typeface="Arial" panose="020B0604020202020204" pitchFamily="34" charset="0"/>
                          <a:cs typeface="Arial" panose="020B0604020202020204" pitchFamily="34" charset="0"/>
                        </a:rPr>
                        <a:t>General Automotive</a:t>
                      </a:r>
                    </a:p>
                  </a:txBody>
                  <a:tcPr anchor="ctr">
                    <a:solidFill>
                      <a:srgbClr val="F6F0FA"/>
                    </a:solidFill>
                  </a:tcPr>
                </a:tc>
                <a:tc>
                  <a:txBody>
                    <a:bodyPr/>
                    <a:lstStyle/>
                    <a:p>
                      <a:pPr algn="ctr"/>
                      <a:r>
                        <a:rPr lang="en-US" sz="1200" dirty="0">
                          <a:latin typeface="Arial" panose="020B0604020202020204" pitchFamily="34" charset="0"/>
                          <a:cs typeface="Arial" panose="020B0604020202020204" pitchFamily="34" charset="0"/>
                        </a:rPr>
                        <a:t>-40- +260°F</a:t>
                      </a:r>
                    </a:p>
                  </a:txBody>
                  <a:tcPr anchor="ctr">
                    <a:solidFill>
                      <a:srgbClr val="F6F0FA"/>
                    </a:solidFill>
                  </a:tcPr>
                </a:tc>
                <a:extLst>
                  <a:ext uri="{0D108BD9-81ED-4DB2-BD59-A6C34878D82A}">
                    <a16:rowId xmlns:a16="http://schemas.microsoft.com/office/drawing/2014/main" val="4264803252"/>
                  </a:ext>
                </a:extLst>
              </a:tr>
              <a:tr h="370840">
                <a:tc>
                  <a:txBody>
                    <a:bodyPr/>
                    <a:lstStyle/>
                    <a:p>
                      <a:pPr algn="ctr"/>
                      <a:r>
                        <a:rPr lang="en-US" sz="1200" dirty="0">
                          <a:latin typeface="Arial" panose="020B0604020202020204" pitchFamily="34" charset="0"/>
                          <a:cs typeface="Arial" panose="020B0604020202020204" pitchFamily="34" charset="0"/>
                        </a:rPr>
                        <a:t>Industrial</a:t>
                      </a:r>
                    </a:p>
                  </a:txBody>
                  <a:tcPr anchor="ctr">
                    <a:solidFill>
                      <a:srgbClr val="E1CCF0"/>
                    </a:solidFill>
                  </a:tcPr>
                </a:tc>
                <a:tc>
                  <a:txBody>
                    <a:bodyPr/>
                    <a:lstStyle/>
                    <a:p>
                      <a:pPr algn="ctr"/>
                      <a:r>
                        <a:rPr lang="en-US" sz="1200" dirty="0">
                          <a:latin typeface="Arial" panose="020B0604020202020204" pitchFamily="34" charset="0"/>
                          <a:cs typeface="Arial" panose="020B0604020202020204" pitchFamily="34" charset="0"/>
                        </a:rPr>
                        <a:t>-20- +185°F</a:t>
                      </a:r>
                    </a:p>
                  </a:txBody>
                  <a:tcPr anchor="ctr">
                    <a:solidFill>
                      <a:srgbClr val="E1CCF0"/>
                    </a:solidFill>
                  </a:tcPr>
                </a:tc>
                <a:extLst>
                  <a:ext uri="{0D108BD9-81ED-4DB2-BD59-A6C34878D82A}">
                    <a16:rowId xmlns:a16="http://schemas.microsoft.com/office/drawing/2014/main" val="3754561328"/>
                  </a:ext>
                </a:extLst>
              </a:tr>
              <a:tr h="370840">
                <a:tc>
                  <a:txBody>
                    <a:bodyPr/>
                    <a:lstStyle/>
                    <a:p>
                      <a:pPr algn="ctr"/>
                      <a:r>
                        <a:rPr lang="en-US" sz="1200" dirty="0">
                          <a:latin typeface="Arial" panose="020B0604020202020204" pitchFamily="34" charset="0"/>
                          <a:cs typeface="Arial" panose="020B0604020202020204" pitchFamily="34" charset="0"/>
                        </a:rPr>
                        <a:t>Commercial Aviation</a:t>
                      </a:r>
                    </a:p>
                  </a:txBody>
                  <a:tcPr anchor="ctr">
                    <a:solidFill>
                      <a:srgbClr val="F6F0FA"/>
                    </a:solidFill>
                  </a:tcPr>
                </a:tc>
                <a:tc>
                  <a:txBody>
                    <a:bodyPr/>
                    <a:lstStyle/>
                    <a:p>
                      <a:pPr algn="ctr"/>
                      <a:r>
                        <a:rPr lang="en-US" sz="1200" dirty="0">
                          <a:latin typeface="Arial" panose="020B0604020202020204" pitchFamily="34" charset="0"/>
                          <a:cs typeface="Arial" panose="020B0604020202020204" pitchFamily="34" charset="0"/>
                        </a:rPr>
                        <a:t> -65- +120°F</a:t>
                      </a:r>
                    </a:p>
                  </a:txBody>
                  <a:tcPr anchor="ctr">
                    <a:solidFill>
                      <a:srgbClr val="F6F0FA"/>
                    </a:solidFill>
                  </a:tcPr>
                </a:tc>
                <a:extLst>
                  <a:ext uri="{0D108BD9-81ED-4DB2-BD59-A6C34878D82A}">
                    <a16:rowId xmlns:a16="http://schemas.microsoft.com/office/drawing/2014/main" val="680732642"/>
                  </a:ext>
                </a:extLst>
              </a:tr>
            </a:tbl>
          </a:graphicData>
        </a:graphic>
      </p:graphicFrame>
    </p:spTree>
    <p:extLst>
      <p:ext uri="{BB962C8B-B14F-4D97-AF65-F5344CB8AC3E}">
        <p14:creationId xmlns:p14="http://schemas.microsoft.com/office/powerpoint/2010/main" val="281265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Artemis Thermal Protection System</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009709" cy="4965751"/>
          </a:xfrm>
        </p:spPr>
        <p:txBody>
          <a:bodyPr>
            <a:normAutofit/>
          </a:bodyPr>
          <a:lstStyle/>
          <a:p>
            <a:r>
              <a:rPr lang="en-US" sz="1800" dirty="0">
                <a:latin typeface="Arial" panose="020B0604020202020204" pitchFamily="34" charset="0"/>
                <a:cs typeface="Arial" panose="020B0604020202020204" pitchFamily="34" charset="0"/>
              </a:rPr>
              <a:t>Composed of two-part polyurethane foam used as cryogenic insulation for core stage of the Space Launch System in the Artemis Program.</a:t>
            </a:r>
          </a:p>
          <a:p>
            <a:pPr lvl="1"/>
            <a:r>
              <a:rPr lang="en-US" sz="1400" dirty="0">
                <a:latin typeface="Arial" panose="020B0604020202020204" pitchFamily="34" charset="0"/>
                <a:cs typeface="Arial" panose="020B0604020202020204" pitchFamily="34" charset="0"/>
              </a:rPr>
              <a:t>Foam sprayed onto substrates </a:t>
            </a:r>
          </a:p>
          <a:p>
            <a:r>
              <a:rPr lang="en-US" sz="1800" dirty="0">
                <a:latin typeface="Arial" panose="020B0604020202020204" pitchFamily="34" charset="0"/>
                <a:cs typeface="Arial" panose="020B0604020202020204" pitchFamily="34" charset="0"/>
              </a:rPr>
              <a:t>Adjacent sections of foam are coated with a Tiecoat adhesive before they are sprayed</a:t>
            </a:r>
          </a:p>
          <a:p>
            <a:r>
              <a:rPr lang="en-US" sz="1800" dirty="0">
                <a:latin typeface="Arial" panose="020B0604020202020204" pitchFamily="34" charset="0"/>
                <a:cs typeface="Arial" panose="020B0604020202020204" pitchFamily="34" charset="0"/>
              </a:rPr>
              <a:t>Tiecoat is composed of a urethane adhesive with an acetone additive</a:t>
            </a:r>
          </a:p>
          <a:p>
            <a:pPr lvl="1"/>
            <a:r>
              <a:rPr lang="en-US" sz="1400" dirty="0">
                <a:latin typeface="Arial" panose="020B0604020202020204" pitchFamily="34" charset="0"/>
                <a:cs typeface="Arial" panose="020B0604020202020204" pitchFamily="34" charset="0"/>
              </a:rPr>
              <a:t>Applied to hardware via brushing operations</a:t>
            </a:r>
          </a:p>
          <a:p>
            <a:pPr lvl="1"/>
            <a:r>
              <a:rPr lang="en-US" sz="1400" dirty="0">
                <a:latin typeface="Arial" panose="020B0604020202020204" pitchFamily="34" charset="0"/>
                <a:cs typeface="Arial" panose="020B0604020202020204" pitchFamily="34" charset="0"/>
              </a:rPr>
              <a:t>The only flight qualified adhesive for the Space Launch system</a:t>
            </a:r>
          </a:p>
          <a:p>
            <a:pPr lvl="1"/>
            <a:r>
              <a:rPr lang="en-US" sz="1400" dirty="0">
                <a:latin typeface="Arial" panose="020B0604020202020204" pitchFamily="34" charset="0"/>
                <a:cs typeface="Arial" panose="020B0604020202020204" pitchFamily="34" charset="0"/>
              </a:rPr>
              <a:t>Features high elongation to combat coefficient of thermal expansion of the foam</a:t>
            </a:r>
          </a:p>
          <a:p>
            <a:r>
              <a:rPr lang="en-US" sz="1800" dirty="0">
                <a:latin typeface="Arial" panose="020B0604020202020204" pitchFamily="34" charset="0"/>
                <a:cs typeface="Arial" panose="020B0604020202020204" pitchFamily="34" charset="0"/>
              </a:rPr>
              <a:t>Material receives extensive Receiving and Acceptance testing for Flight Hardware applications </a:t>
            </a:r>
          </a:p>
          <a:p>
            <a:pPr lvl="1"/>
            <a:r>
              <a:rPr lang="en-US" sz="1400" dirty="0">
                <a:latin typeface="Arial" panose="020B0604020202020204" pitchFamily="34" charset="0"/>
                <a:cs typeface="Arial" panose="020B0604020202020204" pitchFamily="34" charset="0"/>
              </a:rPr>
              <a:t>Chemical, mechanical, and physical tests</a:t>
            </a:r>
          </a:p>
          <a:p>
            <a:r>
              <a:rPr lang="en-US" sz="1800" dirty="0">
                <a:latin typeface="Arial" panose="020B0604020202020204" pitchFamily="34" charset="0"/>
                <a:cs typeface="Arial" panose="020B0604020202020204" pitchFamily="34" charset="0"/>
              </a:rPr>
              <a:t>Short pot life and short cure time has led to numerous nonconformances and excessive hardware processing times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15</a:t>
            </a:fld>
            <a:endParaRPr lang="en-US"/>
          </a:p>
        </p:txBody>
      </p:sp>
      <p:pic>
        <p:nvPicPr>
          <p:cNvPr id="6" name="Picture 5">
            <a:extLst>
              <a:ext uri="{FF2B5EF4-FFF2-40B4-BE49-F238E27FC236}">
                <a16:creationId xmlns:a16="http://schemas.microsoft.com/office/drawing/2014/main" id="{85B839FD-F9DD-4C9D-820A-ECC242C86735}"/>
              </a:ext>
            </a:extLst>
          </p:cNvPr>
          <p:cNvPicPr>
            <a:picLocks noChangeAspect="1"/>
          </p:cNvPicPr>
          <p:nvPr/>
        </p:nvPicPr>
        <p:blipFill>
          <a:blip r:embed="rId3"/>
          <a:stretch>
            <a:fillRect/>
          </a:stretch>
        </p:blipFill>
        <p:spPr>
          <a:xfrm>
            <a:off x="10192772" y="-86008"/>
            <a:ext cx="2322056" cy="1161028"/>
          </a:xfrm>
          <a:prstGeom prst="rect">
            <a:avLst/>
          </a:prstGeom>
        </p:spPr>
      </p:pic>
      <p:pic>
        <p:nvPicPr>
          <p:cNvPr id="4" name="Picture 3">
            <a:extLst>
              <a:ext uri="{FF2B5EF4-FFF2-40B4-BE49-F238E27FC236}">
                <a16:creationId xmlns:a16="http://schemas.microsoft.com/office/drawing/2014/main" id="{2B02AE02-F548-4774-B9D0-0E87BACDD340}"/>
              </a:ext>
            </a:extLst>
          </p:cNvPr>
          <p:cNvPicPr>
            <a:picLocks noChangeAspect="1"/>
          </p:cNvPicPr>
          <p:nvPr/>
        </p:nvPicPr>
        <p:blipFill>
          <a:blip r:embed="rId4"/>
          <a:stretch>
            <a:fillRect/>
          </a:stretch>
        </p:blipFill>
        <p:spPr>
          <a:xfrm>
            <a:off x="8610600" y="1260882"/>
            <a:ext cx="3333750" cy="2247900"/>
          </a:xfrm>
          <a:prstGeom prst="rect">
            <a:avLst/>
          </a:prstGeom>
        </p:spPr>
      </p:pic>
      <p:sp>
        <p:nvSpPr>
          <p:cNvPr id="8" name="TextBox 7">
            <a:extLst>
              <a:ext uri="{FF2B5EF4-FFF2-40B4-BE49-F238E27FC236}">
                <a16:creationId xmlns:a16="http://schemas.microsoft.com/office/drawing/2014/main" id="{7A7EA883-906B-4CF5-A189-34ADDEB65E64}"/>
              </a:ext>
            </a:extLst>
          </p:cNvPr>
          <p:cNvSpPr txBox="1"/>
          <p:nvPr/>
        </p:nvSpPr>
        <p:spPr>
          <a:xfrm>
            <a:off x="9130579" y="3617014"/>
            <a:ext cx="2293791" cy="461665"/>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Artemis I Forward Skirt foam trimming</a:t>
            </a:r>
          </a:p>
        </p:txBody>
      </p:sp>
    </p:spTree>
    <p:extLst>
      <p:ext uri="{BB962C8B-B14F-4D97-AF65-F5344CB8AC3E}">
        <p14:creationId xmlns:p14="http://schemas.microsoft.com/office/powerpoint/2010/main" val="845066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Reflective Control Devices </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11064240" cy="2726405"/>
          </a:xfrm>
        </p:spPr>
        <p:txBody>
          <a:bodyPr>
            <a:normAutofit/>
          </a:bodyPr>
          <a:lstStyle/>
          <a:p>
            <a:pPr>
              <a:spcBef>
                <a:spcPts val="600"/>
              </a:spcBef>
            </a:pPr>
            <a:r>
              <a:rPr lang="en-US" sz="1600" dirty="0">
                <a:latin typeface="Arial" panose="020B0604020202020204" pitchFamily="34" charset="0"/>
                <a:cs typeface="Arial" panose="020B0604020202020204" pitchFamily="34" charset="0"/>
              </a:rPr>
              <a:t>Technology originally demonstrated in a partnership with the University of Maryland in the early 2000s for propellant-less attitude control</a:t>
            </a:r>
          </a:p>
          <a:p>
            <a:pPr lvl="1">
              <a:spcBef>
                <a:spcPts val="600"/>
              </a:spcBef>
            </a:pPr>
            <a:r>
              <a:rPr lang="en-US" sz="1200" dirty="0">
                <a:latin typeface="Arial" panose="020B0604020202020204" pitchFamily="34" charset="0"/>
                <a:cs typeface="Arial" panose="020B0604020202020204" pitchFamily="34" charset="0"/>
              </a:rPr>
              <a:t>Intended use case was solar sail spacecraft </a:t>
            </a:r>
          </a:p>
          <a:p>
            <a:pPr lvl="1">
              <a:spcBef>
                <a:spcPts val="600"/>
              </a:spcBef>
            </a:pPr>
            <a:r>
              <a:rPr lang="en-US" sz="1200" dirty="0">
                <a:latin typeface="Arial" panose="020B0604020202020204" pitchFamily="34" charset="0"/>
                <a:cs typeface="Arial" panose="020B0604020202020204" pitchFamily="34" charset="0"/>
              </a:rPr>
              <a:t>Traditional attitude control has been achieved with small thrusters</a:t>
            </a:r>
            <a:endParaRPr lang="en-US" sz="1050" dirty="0">
              <a:latin typeface="Arial" panose="020B0604020202020204" pitchFamily="34" charset="0"/>
              <a:cs typeface="Arial" panose="020B0604020202020204" pitchFamily="34" charset="0"/>
            </a:endParaRPr>
          </a:p>
          <a:p>
            <a:pPr>
              <a:spcBef>
                <a:spcPts val="600"/>
              </a:spcBef>
            </a:pPr>
            <a:r>
              <a:rPr lang="en-US" sz="1600" dirty="0">
                <a:latin typeface="Arial" panose="020B0604020202020204" pitchFamily="34" charset="0"/>
                <a:cs typeface="Arial" panose="020B0604020202020204" pitchFamily="34" charset="0"/>
              </a:rPr>
              <a:t>Sought for use in the Solar Cruiser Program and future Solar sailing missions</a:t>
            </a:r>
          </a:p>
          <a:p>
            <a:pPr>
              <a:spcBef>
                <a:spcPts val="600"/>
              </a:spcBef>
            </a:pPr>
            <a:r>
              <a:rPr lang="en-US" sz="1600" dirty="0">
                <a:latin typeface="Arial" panose="020B0604020202020204" pitchFamily="34" charset="0"/>
                <a:cs typeface="Arial" panose="020B0604020202020204" pitchFamily="34" charset="0"/>
              </a:rPr>
              <a:t>Composed of liquid crystals dispersed in a polymeric matrix</a:t>
            </a:r>
          </a:p>
          <a:p>
            <a:pPr lvl="1">
              <a:spcBef>
                <a:spcPts val="600"/>
              </a:spcBef>
            </a:pPr>
            <a:r>
              <a:rPr lang="en-US" sz="1200" dirty="0">
                <a:latin typeface="Arial" panose="020B0604020202020204" pitchFamily="34" charset="0"/>
                <a:cs typeface="Arial" panose="020B0604020202020204" pitchFamily="34" charset="0"/>
              </a:rPr>
              <a:t>Usually an UV-cure optical adhesive for a binding agent between polymeric materials coated with a conductive coating</a:t>
            </a:r>
          </a:p>
          <a:p>
            <a:pPr>
              <a:spcBef>
                <a:spcPts val="600"/>
              </a:spcBef>
            </a:pPr>
            <a:r>
              <a:rPr lang="en-US" sz="1600" dirty="0">
                <a:latin typeface="Arial" panose="020B0604020202020204" pitchFamily="34" charset="0"/>
                <a:cs typeface="Arial" panose="020B0604020202020204" pitchFamily="34" charset="0"/>
              </a:rPr>
              <a:t>Liquid crystals in polymer matrix change directions based on current flow</a:t>
            </a:r>
          </a:p>
          <a:p>
            <a:pPr lvl="1">
              <a:spcBef>
                <a:spcPts val="600"/>
              </a:spcBef>
            </a:pPr>
            <a:r>
              <a:rPr lang="en-US" sz="1200" dirty="0">
                <a:latin typeface="Arial" panose="020B0604020202020204" pitchFamily="34" charset="0"/>
                <a:cs typeface="Arial" panose="020B0604020202020204" pitchFamily="34" charset="0"/>
              </a:rPr>
              <a:t>Causes opacity change and ultimately optical reflectance change</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16</a:t>
            </a:fld>
            <a:endParaRPr lang="en-US"/>
          </a:p>
        </p:txBody>
      </p:sp>
      <p:pic>
        <p:nvPicPr>
          <p:cNvPr id="6" name="Picture 5">
            <a:extLst>
              <a:ext uri="{FF2B5EF4-FFF2-40B4-BE49-F238E27FC236}">
                <a16:creationId xmlns:a16="http://schemas.microsoft.com/office/drawing/2014/main" id="{826B076A-68D5-4F01-8D93-E35A143A4F24}"/>
              </a:ext>
            </a:extLst>
          </p:cNvPr>
          <p:cNvPicPr>
            <a:picLocks noChangeAspect="1"/>
          </p:cNvPicPr>
          <p:nvPr/>
        </p:nvPicPr>
        <p:blipFill>
          <a:blip r:embed="rId3"/>
          <a:stretch>
            <a:fillRect/>
          </a:stretch>
        </p:blipFill>
        <p:spPr>
          <a:xfrm>
            <a:off x="10199275" y="-135935"/>
            <a:ext cx="2521764" cy="1260882"/>
          </a:xfrm>
          <a:prstGeom prst="rect">
            <a:avLst/>
          </a:prstGeom>
        </p:spPr>
      </p:pic>
      <p:pic>
        <p:nvPicPr>
          <p:cNvPr id="8" name="Picture 7">
            <a:extLst>
              <a:ext uri="{FF2B5EF4-FFF2-40B4-BE49-F238E27FC236}">
                <a16:creationId xmlns:a16="http://schemas.microsoft.com/office/drawing/2014/main" id="{4D6F4FDE-3FC4-430D-910D-BD0543DD3024}"/>
              </a:ext>
            </a:extLst>
          </p:cNvPr>
          <p:cNvPicPr>
            <a:picLocks noChangeAspect="1"/>
          </p:cNvPicPr>
          <p:nvPr/>
        </p:nvPicPr>
        <p:blipFill>
          <a:blip r:embed="rId4"/>
          <a:stretch>
            <a:fillRect/>
          </a:stretch>
        </p:blipFill>
        <p:spPr>
          <a:xfrm>
            <a:off x="289560" y="3856665"/>
            <a:ext cx="4395020" cy="2053298"/>
          </a:xfrm>
          <a:prstGeom prst="rect">
            <a:avLst/>
          </a:prstGeom>
        </p:spPr>
      </p:pic>
      <p:sp>
        <p:nvSpPr>
          <p:cNvPr id="9" name="TextBox 8">
            <a:extLst>
              <a:ext uri="{FF2B5EF4-FFF2-40B4-BE49-F238E27FC236}">
                <a16:creationId xmlns:a16="http://schemas.microsoft.com/office/drawing/2014/main" id="{2609C73E-3209-4BE5-888F-884A34154216}"/>
              </a:ext>
            </a:extLst>
          </p:cNvPr>
          <p:cNvSpPr txBox="1"/>
          <p:nvPr/>
        </p:nvSpPr>
        <p:spPr>
          <a:xfrm>
            <a:off x="979487" y="6137223"/>
            <a:ext cx="2645457"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Solar Cruiser Sail Quadrant</a:t>
            </a:r>
          </a:p>
        </p:txBody>
      </p:sp>
      <p:pic>
        <p:nvPicPr>
          <p:cNvPr id="11" name="Picture 10">
            <a:extLst>
              <a:ext uri="{FF2B5EF4-FFF2-40B4-BE49-F238E27FC236}">
                <a16:creationId xmlns:a16="http://schemas.microsoft.com/office/drawing/2014/main" id="{4F42210C-97DB-4265-9685-2EBD6B2B092E}"/>
              </a:ext>
            </a:extLst>
          </p:cNvPr>
          <p:cNvPicPr>
            <a:picLocks noChangeAspect="1"/>
          </p:cNvPicPr>
          <p:nvPr/>
        </p:nvPicPr>
        <p:blipFill>
          <a:blip r:embed="rId5"/>
          <a:stretch>
            <a:fillRect/>
          </a:stretch>
        </p:blipFill>
        <p:spPr>
          <a:xfrm>
            <a:off x="6915971" y="3928188"/>
            <a:ext cx="3907822" cy="2104212"/>
          </a:xfrm>
          <a:prstGeom prst="rect">
            <a:avLst/>
          </a:prstGeom>
        </p:spPr>
      </p:pic>
      <p:sp>
        <p:nvSpPr>
          <p:cNvPr id="12" name="TextBox 11">
            <a:extLst>
              <a:ext uri="{FF2B5EF4-FFF2-40B4-BE49-F238E27FC236}">
                <a16:creationId xmlns:a16="http://schemas.microsoft.com/office/drawing/2014/main" id="{24366F8C-8F53-4409-8B60-62DC2717B415}"/>
              </a:ext>
            </a:extLst>
          </p:cNvPr>
          <p:cNvSpPr txBox="1"/>
          <p:nvPr/>
        </p:nvSpPr>
        <p:spPr>
          <a:xfrm>
            <a:off x="8353899" y="6217850"/>
            <a:ext cx="1628301"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RCD Schematic</a:t>
            </a:r>
          </a:p>
        </p:txBody>
      </p:sp>
    </p:spTree>
    <p:extLst>
      <p:ext uri="{BB962C8B-B14F-4D97-AF65-F5344CB8AC3E}">
        <p14:creationId xmlns:p14="http://schemas.microsoft.com/office/powerpoint/2010/main" val="1967626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Mars Ascent Vehicle</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499877" cy="4957763"/>
          </a:xfrm>
        </p:spPr>
        <p:txBody>
          <a:bodyPr>
            <a:normAutofit/>
          </a:bodyPr>
          <a:lstStyle/>
          <a:p>
            <a:r>
              <a:rPr lang="en-US" sz="1800" dirty="0">
                <a:latin typeface="Arial" panose="020B0604020202020204" pitchFamily="34" charset="0"/>
                <a:cs typeface="Arial" panose="020B0604020202020204" pitchFamily="34" charset="0"/>
              </a:rPr>
              <a:t>Lightweight rocket (1000lbs on Earth) designed to carry Martian soil samples to orbit after a long duration stay on the Martian surface</a:t>
            </a:r>
          </a:p>
          <a:p>
            <a:pPr lvl="1"/>
            <a:r>
              <a:rPr lang="en-US" sz="1400" dirty="0">
                <a:latin typeface="Arial" panose="020B0604020202020204" pitchFamily="34" charset="0"/>
                <a:cs typeface="Arial" panose="020B0604020202020204" pitchFamily="34" charset="0"/>
              </a:rPr>
              <a:t>One leg of the Mars Sample Return Mission</a:t>
            </a:r>
          </a:p>
          <a:p>
            <a:r>
              <a:rPr lang="en-US" sz="1800" dirty="0">
                <a:latin typeface="Arial" panose="020B0604020202020204" pitchFamily="34" charset="0"/>
                <a:cs typeface="Arial" panose="020B0604020202020204" pitchFamily="34" charset="0"/>
              </a:rPr>
              <a:t>Numerous concepts considered for propulsion system to survive flight to Mars and up to 2 years of sustained Mars surface presence.</a:t>
            </a:r>
          </a:p>
          <a:p>
            <a:r>
              <a:rPr lang="en-US" sz="1800" dirty="0">
                <a:latin typeface="Arial" panose="020B0604020202020204" pitchFamily="34" charset="0"/>
                <a:cs typeface="Arial" panose="020B0604020202020204" pitchFamily="34" charset="0"/>
              </a:rPr>
              <a:t>Early iterations of concept development considered hybrid propulsion system</a:t>
            </a:r>
          </a:p>
          <a:p>
            <a:pPr lvl="1"/>
            <a:r>
              <a:rPr lang="en-US" sz="1400" dirty="0">
                <a:latin typeface="Arial" panose="020B0604020202020204" pitchFamily="34" charset="0"/>
                <a:cs typeface="Arial" panose="020B0604020202020204" pitchFamily="34" charset="0"/>
              </a:rPr>
              <a:t>Paraffin wax based solid fuel propellant </a:t>
            </a:r>
          </a:p>
          <a:p>
            <a:r>
              <a:rPr lang="en-US" sz="1800" dirty="0">
                <a:latin typeface="Arial" panose="020B0604020202020204" pitchFamily="34" charset="0"/>
                <a:cs typeface="Arial" panose="020B0604020202020204" pitchFamily="34" charset="0"/>
              </a:rPr>
              <a:t>Wax material possessed high coefficient of thermal expansion</a:t>
            </a:r>
          </a:p>
          <a:p>
            <a:pPr lvl="1"/>
            <a:r>
              <a:rPr lang="en-US" sz="1400" dirty="0">
                <a:latin typeface="Arial" panose="020B0604020202020204" pitchFamily="34" charset="0"/>
                <a:cs typeface="Arial" panose="020B0604020202020204" pitchFamily="34" charset="0"/>
              </a:rPr>
              <a:t>Pulled from casing liner during cool down </a:t>
            </a:r>
          </a:p>
          <a:p>
            <a:r>
              <a:rPr lang="en-US" sz="1800" dirty="0">
                <a:latin typeface="Arial" panose="020B0604020202020204" pitchFamily="34" charset="0"/>
                <a:cs typeface="Arial" panose="020B0604020202020204" pitchFamily="34" charset="0"/>
              </a:rPr>
              <a:t>A test matrix composed of 8 candidate adhesives was developed to vet their effectiveness as wax hybrid motor adhesives </a:t>
            </a:r>
          </a:p>
          <a:p>
            <a:pPr lvl="1"/>
            <a:r>
              <a:rPr lang="en-US" sz="1400" dirty="0">
                <a:latin typeface="Arial" panose="020B0604020202020204" pitchFamily="34" charset="0"/>
                <a:cs typeface="Arial" panose="020B0604020202020204" pitchFamily="34" charset="0"/>
              </a:rPr>
              <a:t>Testing included circular flat-wise tension samples and bonded thermal constraint samples</a:t>
            </a:r>
          </a:p>
          <a:p>
            <a:endParaRPr lang="en-US" sz="2000" dirty="0"/>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17</a:t>
            </a:fld>
            <a:endParaRPr lang="en-US"/>
          </a:p>
        </p:txBody>
      </p:sp>
      <p:pic>
        <p:nvPicPr>
          <p:cNvPr id="6" name="Picture 5">
            <a:extLst>
              <a:ext uri="{FF2B5EF4-FFF2-40B4-BE49-F238E27FC236}">
                <a16:creationId xmlns:a16="http://schemas.microsoft.com/office/drawing/2014/main" id="{DF18E639-B40C-4323-AA4D-0592420F40EA}"/>
              </a:ext>
            </a:extLst>
          </p:cNvPr>
          <p:cNvPicPr>
            <a:picLocks noChangeAspect="1"/>
          </p:cNvPicPr>
          <p:nvPr/>
        </p:nvPicPr>
        <p:blipFill>
          <a:blip r:embed="rId3"/>
          <a:stretch>
            <a:fillRect/>
          </a:stretch>
        </p:blipFill>
        <p:spPr>
          <a:xfrm>
            <a:off x="10006149" y="-135935"/>
            <a:ext cx="2521764" cy="1260882"/>
          </a:xfrm>
          <a:prstGeom prst="rect">
            <a:avLst/>
          </a:prstGeom>
        </p:spPr>
      </p:pic>
      <p:pic>
        <p:nvPicPr>
          <p:cNvPr id="4" name="Picture 3">
            <a:extLst>
              <a:ext uri="{FF2B5EF4-FFF2-40B4-BE49-F238E27FC236}">
                <a16:creationId xmlns:a16="http://schemas.microsoft.com/office/drawing/2014/main" id="{FC811E87-6797-42B3-A425-4FD3F0E505C2}"/>
              </a:ext>
            </a:extLst>
          </p:cNvPr>
          <p:cNvPicPr>
            <a:picLocks noChangeAspect="1"/>
          </p:cNvPicPr>
          <p:nvPr/>
        </p:nvPicPr>
        <p:blipFill>
          <a:blip r:embed="rId4"/>
          <a:stretch>
            <a:fillRect/>
          </a:stretch>
        </p:blipFill>
        <p:spPr>
          <a:xfrm>
            <a:off x="9292421" y="1455174"/>
            <a:ext cx="2173346" cy="3947652"/>
          </a:xfrm>
          <a:prstGeom prst="rect">
            <a:avLst/>
          </a:prstGeom>
        </p:spPr>
      </p:pic>
      <p:sp>
        <p:nvSpPr>
          <p:cNvPr id="9" name="TextBox 8">
            <a:extLst>
              <a:ext uri="{FF2B5EF4-FFF2-40B4-BE49-F238E27FC236}">
                <a16:creationId xmlns:a16="http://schemas.microsoft.com/office/drawing/2014/main" id="{D0A7D1D6-0573-4BF1-9833-DD0C3B02A570}"/>
              </a:ext>
            </a:extLst>
          </p:cNvPr>
          <p:cNvSpPr txBox="1"/>
          <p:nvPr/>
        </p:nvSpPr>
        <p:spPr>
          <a:xfrm>
            <a:off x="9271835" y="5565451"/>
            <a:ext cx="1995196" cy="461665"/>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MAV Hybrid concept</a:t>
            </a:r>
          </a:p>
          <a:p>
            <a:pPr algn="ctr"/>
            <a:r>
              <a:rPr lang="en-US" sz="1200" b="1" dirty="0">
                <a:latin typeface="Arial" panose="020B0604020202020204" pitchFamily="34" charset="0"/>
                <a:cs typeface="Arial" panose="020B0604020202020204" pitchFamily="34" charset="0"/>
              </a:rPr>
              <a:t>Credit: Semantic Scholar</a:t>
            </a:r>
          </a:p>
        </p:txBody>
      </p:sp>
    </p:spTree>
    <p:extLst>
      <p:ext uri="{BB962C8B-B14F-4D97-AF65-F5344CB8AC3E}">
        <p14:creationId xmlns:p14="http://schemas.microsoft.com/office/powerpoint/2010/main" val="251742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Mars Ascent Vehicle</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4"/>
            <a:ext cx="10403322" cy="1799240"/>
          </a:xfrm>
        </p:spPr>
        <p:txBody>
          <a:bodyPr>
            <a:normAutofit lnSpcReduction="10000"/>
          </a:bodyPr>
          <a:lstStyle/>
          <a:p>
            <a:r>
              <a:rPr lang="en-US" sz="1800" dirty="0">
                <a:latin typeface="Arial" panose="020B0604020202020204" pitchFamily="34" charset="0"/>
                <a:cs typeface="Arial" panose="020B0604020202020204" pitchFamily="34" charset="0"/>
              </a:rPr>
              <a:t>Thermal constraint test developed is a qualitative test designed to establish capability of an adhesive system under cyclical thermal loading</a:t>
            </a:r>
          </a:p>
          <a:p>
            <a:pPr lvl="1"/>
            <a:r>
              <a:rPr lang="en-US" sz="1400" dirty="0">
                <a:latin typeface="Arial" panose="020B0604020202020204" pitchFamily="34" charset="0"/>
                <a:cs typeface="Arial" panose="020B0604020202020204" pitchFamily="34" charset="0"/>
              </a:rPr>
              <a:t>Bonded specimens are placed in a load frame with a small  preload (3-5 </a:t>
            </a:r>
            <a:r>
              <a:rPr lang="en-US" sz="1400" dirty="0" err="1">
                <a:latin typeface="Arial" panose="020B0604020202020204" pitchFamily="34" charset="0"/>
                <a:cs typeface="Arial" panose="020B0604020202020204" pitchFamily="34" charset="0"/>
              </a:rPr>
              <a:t>lbf</a:t>
            </a:r>
            <a:r>
              <a:rPr lang="en-US" sz="1400" dirty="0">
                <a:latin typeface="Arial" panose="020B0604020202020204" pitchFamily="34" charset="0"/>
                <a:cs typeface="Arial" panose="020B0604020202020204" pitchFamily="34" charset="0"/>
              </a:rPr>
              <a:t>) then thermal cycled through project-defined temperature range (-94-+104F). </a:t>
            </a:r>
          </a:p>
          <a:p>
            <a:pPr lvl="1"/>
            <a:r>
              <a:rPr lang="en-US" sz="1400" dirty="0">
                <a:latin typeface="Arial" panose="020B0604020202020204" pitchFamily="34" charset="0"/>
                <a:cs typeface="Arial" panose="020B0604020202020204" pitchFamily="34" charset="0"/>
              </a:rPr>
              <a:t>Load imparted on load frame by specimen is recorded</a:t>
            </a:r>
          </a:p>
          <a:p>
            <a:pPr lvl="1"/>
            <a:r>
              <a:rPr lang="en-US" sz="1400" dirty="0">
                <a:latin typeface="Arial" panose="020B0604020202020204" pitchFamily="34" charset="0"/>
                <a:cs typeface="Arial" panose="020B0604020202020204" pitchFamily="34" charset="0"/>
              </a:rPr>
              <a:t>Test considered to pass if material stacking survives thermal cycle without disbonding </a:t>
            </a:r>
          </a:p>
          <a:p>
            <a:pPr lvl="1"/>
            <a:r>
              <a:rPr lang="en-US" sz="1400" dirty="0">
                <a:latin typeface="Arial" panose="020B0604020202020204" pitchFamily="34" charset="0"/>
                <a:cs typeface="Arial" panose="020B0604020202020204" pitchFamily="34" charset="0"/>
              </a:rPr>
              <a:t>Visual inspection completed after test</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18</a:t>
            </a:fld>
            <a:endParaRPr lang="en-US"/>
          </a:p>
        </p:txBody>
      </p:sp>
      <p:pic>
        <p:nvPicPr>
          <p:cNvPr id="6" name="Picture 5">
            <a:extLst>
              <a:ext uri="{FF2B5EF4-FFF2-40B4-BE49-F238E27FC236}">
                <a16:creationId xmlns:a16="http://schemas.microsoft.com/office/drawing/2014/main" id="{DF18E639-B40C-4323-AA4D-0592420F40EA}"/>
              </a:ext>
            </a:extLst>
          </p:cNvPr>
          <p:cNvPicPr>
            <a:picLocks noChangeAspect="1"/>
          </p:cNvPicPr>
          <p:nvPr/>
        </p:nvPicPr>
        <p:blipFill>
          <a:blip r:embed="rId3"/>
          <a:stretch>
            <a:fillRect/>
          </a:stretch>
        </p:blipFill>
        <p:spPr>
          <a:xfrm>
            <a:off x="9988731" y="-126590"/>
            <a:ext cx="2521764" cy="1260882"/>
          </a:xfrm>
          <a:prstGeom prst="rect">
            <a:avLst/>
          </a:prstGeom>
        </p:spPr>
      </p:pic>
      <p:pic>
        <p:nvPicPr>
          <p:cNvPr id="4" name="Picture 3">
            <a:extLst>
              <a:ext uri="{FF2B5EF4-FFF2-40B4-BE49-F238E27FC236}">
                <a16:creationId xmlns:a16="http://schemas.microsoft.com/office/drawing/2014/main" id="{9F3FFD25-4306-4406-A7DD-71C4C60A475D}"/>
              </a:ext>
            </a:extLst>
          </p:cNvPr>
          <p:cNvPicPr>
            <a:picLocks noChangeAspect="1"/>
          </p:cNvPicPr>
          <p:nvPr/>
        </p:nvPicPr>
        <p:blipFill>
          <a:blip r:embed="rId4"/>
          <a:stretch>
            <a:fillRect/>
          </a:stretch>
        </p:blipFill>
        <p:spPr>
          <a:xfrm>
            <a:off x="8619932" y="2390712"/>
            <a:ext cx="3061996" cy="1814384"/>
          </a:xfrm>
          <a:prstGeom prst="rect">
            <a:avLst/>
          </a:prstGeom>
        </p:spPr>
      </p:pic>
      <p:pic>
        <p:nvPicPr>
          <p:cNvPr id="8" name="Picture 7">
            <a:extLst>
              <a:ext uri="{FF2B5EF4-FFF2-40B4-BE49-F238E27FC236}">
                <a16:creationId xmlns:a16="http://schemas.microsoft.com/office/drawing/2014/main" id="{0EE5384A-DB1D-4C3D-BE62-48861F82E892}"/>
              </a:ext>
            </a:extLst>
          </p:cNvPr>
          <p:cNvPicPr>
            <a:picLocks noChangeAspect="1"/>
          </p:cNvPicPr>
          <p:nvPr/>
        </p:nvPicPr>
        <p:blipFill>
          <a:blip r:embed="rId5"/>
          <a:stretch>
            <a:fillRect/>
          </a:stretch>
        </p:blipFill>
        <p:spPr>
          <a:xfrm>
            <a:off x="8573278" y="4275586"/>
            <a:ext cx="3108650" cy="1842030"/>
          </a:xfrm>
          <a:prstGeom prst="rect">
            <a:avLst/>
          </a:prstGeom>
        </p:spPr>
      </p:pic>
      <p:sp>
        <p:nvSpPr>
          <p:cNvPr id="10" name="TextBox 9">
            <a:extLst>
              <a:ext uri="{FF2B5EF4-FFF2-40B4-BE49-F238E27FC236}">
                <a16:creationId xmlns:a16="http://schemas.microsoft.com/office/drawing/2014/main" id="{3743DB67-6638-41BC-8CE0-3583E7AFFA4B}"/>
              </a:ext>
            </a:extLst>
          </p:cNvPr>
          <p:cNvSpPr txBox="1"/>
          <p:nvPr/>
        </p:nvSpPr>
        <p:spPr>
          <a:xfrm>
            <a:off x="9172133" y="6233338"/>
            <a:ext cx="2293791" cy="461665"/>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Sample failure mode topography</a:t>
            </a:r>
          </a:p>
        </p:txBody>
      </p:sp>
      <p:graphicFrame>
        <p:nvGraphicFramePr>
          <p:cNvPr id="12" name="Chart 11">
            <a:extLst>
              <a:ext uri="{FF2B5EF4-FFF2-40B4-BE49-F238E27FC236}">
                <a16:creationId xmlns:a16="http://schemas.microsoft.com/office/drawing/2014/main" id="{7F263090-D54D-40A7-A7BE-1C926ABB815F}"/>
              </a:ext>
            </a:extLst>
          </p:cNvPr>
          <p:cNvGraphicFramePr>
            <a:graphicFrameLocks/>
          </p:cNvGraphicFramePr>
          <p:nvPr>
            <p:extLst>
              <p:ext uri="{D42A27DB-BD31-4B8C-83A1-F6EECF244321}">
                <p14:modId xmlns:p14="http://schemas.microsoft.com/office/powerpoint/2010/main" val="136182764"/>
              </p:ext>
            </p:extLst>
          </p:nvPr>
        </p:nvGraphicFramePr>
        <p:xfrm>
          <a:off x="353290" y="3498273"/>
          <a:ext cx="7041574" cy="322320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184290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879494" cy="1066800"/>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Case Study: Imaging X-ray Polarimetry Explorer</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191780" y="1231485"/>
            <a:ext cx="8644309" cy="2987662"/>
          </a:xfrm>
        </p:spPr>
        <p:txBody>
          <a:bodyPr>
            <a:normAutofit lnSpcReduction="10000"/>
          </a:bodyPr>
          <a:lstStyle/>
          <a:p>
            <a:r>
              <a:rPr lang="en-US" sz="1800" dirty="0">
                <a:latin typeface="Arial" panose="020B0604020202020204" pitchFamily="34" charset="0"/>
                <a:cs typeface="Arial" panose="020B0604020202020204" pitchFamily="34" charset="0"/>
              </a:rPr>
              <a:t>Next generation space telescope that functioned by collecting x-rays to make discoveries about exoplanets, black holes, etc. </a:t>
            </a:r>
          </a:p>
          <a:p>
            <a:pPr lvl="1"/>
            <a:r>
              <a:rPr lang="en-US" sz="1400" dirty="0">
                <a:latin typeface="Arial" panose="020B0604020202020204" pitchFamily="34" charset="0"/>
                <a:cs typeface="Arial" panose="020B0604020202020204" pitchFamily="34" charset="0"/>
              </a:rPr>
              <a:t>Successor to the Chandra Space Telescope</a:t>
            </a:r>
          </a:p>
          <a:p>
            <a:pPr lvl="1"/>
            <a:r>
              <a:rPr lang="en-US" sz="1400" dirty="0">
                <a:latin typeface="Arial" panose="020B0604020202020204" pitchFamily="34" charset="0"/>
                <a:cs typeface="Arial" panose="020B0604020202020204" pitchFamily="34" charset="0"/>
              </a:rPr>
              <a:t>X-rays collected and reflected off a series of concentric nested mirrors at the aft end of the spacecraft</a:t>
            </a:r>
          </a:p>
          <a:p>
            <a:pPr lvl="1"/>
            <a:r>
              <a:rPr lang="en-US" sz="1400" dirty="0">
                <a:latin typeface="Arial" panose="020B0604020202020204" pitchFamily="34" charset="0"/>
                <a:cs typeface="Arial" panose="020B0604020202020204" pitchFamily="34" charset="0"/>
              </a:rPr>
              <a:t>Mirrors are bonded into comb structures </a:t>
            </a:r>
          </a:p>
          <a:p>
            <a:r>
              <a:rPr lang="en-US" sz="1800" dirty="0">
                <a:latin typeface="Arial" panose="020B0604020202020204" pitchFamily="34" charset="0"/>
                <a:cs typeface="Arial" panose="020B0604020202020204" pitchFamily="34" charset="0"/>
              </a:rPr>
              <a:t>Findings during Engineering Design unit showed extensive disbonding of mirrors from the retaining structure</a:t>
            </a:r>
          </a:p>
          <a:p>
            <a:pPr lvl="1"/>
            <a:r>
              <a:rPr lang="en-US" sz="1400" dirty="0">
                <a:latin typeface="Arial" panose="020B0604020202020204" pitchFamily="34" charset="0"/>
                <a:cs typeface="Arial" panose="020B0604020202020204" pitchFamily="34" charset="0"/>
              </a:rPr>
              <a:t>Utilizing a lower viscosity aerospace-grade adhesive </a:t>
            </a:r>
          </a:p>
          <a:p>
            <a:pPr lvl="1"/>
            <a:r>
              <a:rPr lang="en-US" sz="1400" dirty="0">
                <a:latin typeface="Arial" panose="020B0604020202020204" pitchFamily="34" charset="0"/>
                <a:cs typeface="Arial" panose="020B0604020202020204" pitchFamily="34" charset="0"/>
              </a:rPr>
              <a:t>Initiated a failure investigation to determine cause</a:t>
            </a:r>
          </a:p>
          <a:p>
            <a:r>
              <a:rPr lang="en-US" sz="1800" dirty="0">
                <a:latin typeface="Arial" panose="020B0604020202020204" pitchFamily="34" charset="0"/>
                <a:cs typeface="Arial" panose="020B0604020202020204" pitchFamily="34" charset="0"/>
              </a:rPr>
              <a:t>Fault tree created to identify process issues </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19</a:t>
            </a:fld>
            <a:endParaRPr lang="en-US"/>
          </a:p>
        </p:txBody>
      </p:sp>
      <p:pic>
        <p:nvPicPr>
          <p:cNvPr id="6" name="Picture 5">
            <a:extLst>
              <a:ext uri="{FF2B5EF4-FFF2-40B4-BE49-F238E27FC236}">
                <a16:creationId xmlns:a16="http://schemas.microsoft.com/office/drawing/2014/main" id="{3AFB3716-D9C9-4E70-9034-6FE0DB2EB069}"/>
              </a:ext>
            </a:extLst>
          </p:cNvPr>
          <p:cNvPicPr>
            <a:picLocks noChangeAspect="1"/>
          </p:cNvPicPr>
          <p:nvPr/>
        </p:nvPicPr>
        <p:blipFill>
          <a:blip r:embed="rId3"/>
          <a:stretch>
            <a:fillRect/>
          </a:stretch>
        </p:blipFill>
        <p:spPr>
          <a:xfrm>
            <a:off x="10147342" y="-139658"/>
            <a:ext cx="2412915" cy="1206458"/>
          </a:xfrm>
          <a:prstGeom prst="rect">
            <a:avLst/>
          </a:prstGeom>
        </p:spPr>
      </p:pic>
      <p:pic>
        <p:nvPicPr>
          <p:cNvPr id="4" name="Picture 3">
            <a:extLst>
              <a:ext uri="{FF2B5EF4-FFF2-40B4-BE49-F238E27FC236}">
                <a16:creationId xmlns:a16="http://schemas.microsoft.com/office/drawing/2014/main" id="{D0C9B169-C92A-4AEB-9A45-00471EEC0AFF}"/>
              </a:ext>
            </a:extLst>
          </p:cNvPr>
          <p:cNvPicPr>
            <a:picLocks noChangeAspect="1"/>
          </p:cNvPicPr>
          <p:nvPr/>
        </p:nvPicPr>
        <p:blipFill>
          <a:blip r:embed="rId4"/>
          <a:stretch>
            <a:fillRect/>
          </a:stretch>
        </p:blipFill>
        <p:spPr>
          <a:xfrm>
            <a:off x="9087299" y="1613862"/>
            <a:ext cx="2758901" cy="3409214"/>
          </a:xfrm>
          <a:prstGeom prst="rect">
            <a:avLst/>
          </a:prstGeom>
        </p:spPr>
      </p:pic>
      <p:pic>
        <p:nvPicPr>
          <p:cNvPr id="8" name="Picture 7">
            <a:extLst>
              <a:ext uri="{FF2B5EF4-FFF2-40B4-BE49-F238E27FC236}">
                <a16:creationId xmlns:a16="http://schemas.microsoft.com/office/drawing/2014/main" id="{C3939106-3842-46D5-B887-DF894800BB7E}"/>
              </a:ext>
            </a:extLst>
          </p:cNvPr>
          <p:cNvPicPr>
            <a:picLocks noChangeAspect="1"/>
          </p:cNvPicPr>
          <p:nvPr/>
        </p:nvPicPr>
        <p:blipFill>
          <a:blip r:embed="rId5"/>
          <a:stretch>
            <a:fillRect/>
          </a:stretch>
        </p:blipFill>
        <p:spPr>
          <a:xfrm>
            <a:off x="625007" y="4443976"/>
            <a:ext cx="2391678" cy="1912374"/>
          </a:xfrm>
          <a:prstGeom prst="rect">
            <a:avLst/>
          </a:prstGeom>
        </p:spPr>
      </p:pic>
      <p:sp>
        <p:nvSpPr>
          <p:cNvPr id="9" name="TextBox 8">
            <a:extLst>
              <a:ext uri="{FF2B5EF4-FFF2-40B4-BE49-F238E27FC236}">
                <a16:creationId xmlns:a16="http://schemas.microsoft.com/office/drawing/2014/main" id="{D7AC3263-3D48-4B22-B236-B76A2D17CAEA}"/>
              </a:ext>
            </a:extLst>
          </p:cNvPr>
          <p:cNvSpPr txBox="1"/>
          <p:nvPr/>
        </p:nvSpPr>
        <p:spPr>
          <a:xfrm>
            <a:off x="9319855" y="5216284"/>
            <a:ext cx="2293791" cy="461665"/>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Imaging X-ray Polarimetry Explorer</a:t>
            </a:r>
          </a:p>
        </p:txBody>
      </p:sp>
      <p:sp>
        <p:nvSpPr>
          <p:cNvPr id="10" name="TextBox 9">
            <a:extLst>
              <a:ext uri="{FF2B5EF4-FFF2-40B4-BE49-F238E27FC236}">
                <a16:creationId xmlns:a16="http://schemas.microsoft.com/office/drawing/2014/main" id="{A11FA056-C425-47C8-A1BF-A828552F400F}"/>
              </a:ext>
            </a:extLst>
          </p:cNvPr>
          <p:cNvSpPr txBox="1"/>
          <p:nvPr/>
        </p:nvSpPr>
        <p:spPr>
          <a:xfrm>
            <a:off x="625007" y="6400412"/>
            <a:ext cx="2391678" cy="276999"/>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IXPE Mirror Module Assembly</a:t>
            </a:r>
          </a:p>
        </p:txBody>
      </p:sp>
    </p:spTree>
    <p:extLst>
      <p:ext uri="{BB962C8B-B14F-4D97-AF65-F5344CB8AC3E}">
        <p14:creationId xmlns:p14="http://schemas.microsoft.com/office/powerpoint/2010/main" val="4107919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rmAutofit fontScale="90000"/>
          </a:bodyPr>
          <a:lstStyle/>
          <a:p>
            <a:r>
              <a:rPr lang="en-US" sz="3600" b="1" dirty="0">
                <a:solidFill>
                  <a:schemeClr val="bg1"/>
                </a:solidFill>
                <a:latin typeface="Arial" panose="020B0604020202020204" pitchFamily="34" charset="0"/>
                <a:cs typeface="Arial" panose="020B0604020202020204" pitchFamily="34" charset="0"/>
              </a:rPr>
              <a:t>Case Study: Imaging X-ray Polarimetry Explorer</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4"/>
            <a:ext cx="8994399" cy="3036830"/>
          </a:xfrm>
        </p:spPr>
        <p:txBody>
          <a:bodyPr>
            <a:normAutofit/>
          </a:bodyPr>
          <a:lstStyle/>
          <a:p>
            <a:r>
              <a:rPr lang="en-US" sz="1800" dirty="0">
                <a:latin typeface="Arial" panose="020B0604020202020204" pitchFamily="34" charset="0"/>
                <a:cs typeface="Arial" panose="020B0604020202020204" pitchFamily="34" charset="0"/>
              </a:rPr>
              <a:t>Leading theories for cause of failure</a:t>
            </a:r>
          </a:p>
          <a:p>
            <a:pPr lvl="1"/>
            <a:r>
              <a:rPr lang="en-US" sz="1400" dirty="0">
                <a:latin typeface="Arial" panose="020B0604020202020204" pitchFamily="34" charset="0"/>
                <a:cs typeface="Arial" panose="020B0604020202020204" pitchFamily="34" charset="0"/>
              </a:rPr>
              <a:t>Contamination</a:t>
            </a:r>
          </a:p>
          <a:p>
            <a:pPr lvl="1"/>
            <a:r>
              <a:rPr lang="en-US" sz="1400" dirty="0">
                <a:latin typeface="Arial" panose="020B0604020202020204" pitchFamily="34" charset="0"/>
                <a:cs typeface="Arial" panose="020B0604020202020204" pitchFamily="34" charset="0"/>
              </a:rPr>
              <a:t>Manufacturing environment</a:t>
            </a:r>
          </a:p>
          <a:p>
            <a:pPr lvl="1"/>
            <a:r>
              <a:rPr lang="en-US" sz="1400" dirty="0">
                <a:latin typeface="Arial" panose="020B0604020202020204" pitchFamily="34" charset="0"/>
                <a:cs typeface="Arial" panose="020B0604020202020204" pitchFamily="34" charset="0"/>
              </a:rPr>
              <a:t>Ineffective application process</a:t>
            </a:r>
          </a:p>
          <a:p>
            <a:r>
              <a:rPr lang="en-US" sz="1800" dirty="0">
                <a:latin typeface="Arial" panose="020B0604020202020204" pitchFamily="34" charset="0"/>
                <a:cs typeface="Arial" panose="020B0604020202020204" pitchFamily="34" charset="0"/>
              </a:rPr>
              <a:t>Conducted testing to provide executable data for root cause</a:t>
            </a:r>
          </a:p>
          <a:p>
            <a:pPr lvl="1"/>
            <a:r>
              <a:rPr lang="en-US" sz="1400" dirty="0">
                <a:latin typeface="Arial" panose="020B0604020202020204" pitchFamily="34" charset="0"/>
                <a:cs typeface="Arial" panose="020B0604020202020204" pitchFamily="34" charset="0"/>
              </a:rPr>
              <a:t>Fourier Transform Infrared Spectroscopy, Scanning Electron Microscopy, and X-ray Diffuse Spectroscopy testing</a:t>
            </a:r>
          </a:p>
          <a:p>
            <a:pPr lvl="1"/>
            <a:r>
              <a:rPr lang="en-US" sz="1400" dirty="0">
                <a:latin typeface="Arial" panose="020B0604020202020204" pitchFamily="34" charset="0"/>
                <a:cs typeface="Arial" panose="020B0604020202020204" pitchFamily="34" charset="0"/>
              </a:rPr>
              <a:t>Environmental monitoring devices placed in clean rooms</a:t>
            </a:r>
          </a:p>
          <a:p>
            <a:pPr lvl="1"/>
            <a:r>
              <a:rPr lang="en-US" sz="1400" dirty="0">
                <a:latin typeface="Arial" panose="020B0604020202020204" pitchFamily="34" charset="0"/>
                <a:cs typeface="Arial" panose="020B0604020202020204" pitchFamily="34" charset="0"/>
              </a:rPr>
              <a:t>Critical review of application procedures</a:t>
            </a:r>
          </a:p>
          <a:p>
            <a:pPr lvl="1"/>
            <a:r>
              <a:rPr lang="en-US" sz="1400" dirty="0">
                <a:latin typeface="Arial" panose="020B0604020202020204" pitchFamily="34" charset="0"/>
                <a:cs typeface="Arial" panose="020B0604020202020204" pitchFamily="34" charset="0"/>
              </a:rPr>
              <a:t>Empirical testing of modified lap shear specimens </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20</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pic>
        <p:nvPicPr>
          <p:cNvPr id="4" name="Picture 3">
            <a:extLst>
              <a:ext uri="{FF2B5EF4-FFF2-40B4-BE49-F238E27FC236}">
                <a16:creationId xmlns:a16="http://schemas.microsoft.com/office/drawing/2014/main" id="{E0CD26EB-F0F4-4190-9FCD-EBF12C76EF4C}"/>
              </a:ext>
            </a:extLst>
          </p:cNvPr>
          <p:cNvPicPr>
            <a:picLocks noChangeAspect="1"/>
          </p:cNvPicPr>
          <p:nvPr/>
        </p:nvPicPr>
        <p:blipFill rotWithShape="1">
          <a:blip r:embed="rId4"/>
          <a:srcRect l="21693" t="22797" r="19305"/>
          <a:stretch/>
        </p:blipFill>
        <p:spPr>
          <a:xfrm>
            <a:off x="9859494" y="1201784"/>
            <a:ext cx="1959428" cy="2821996"/>
          </a:xfrm>
          <a:prstGeom prst="rect">
            <a:avLst/>
          </a:prstGeom>
        </p:spPr>
      </p:pic>
      <p:pic>
        <p:nvPicPr>
          <p:cNvPr id="8" name="Picture 7">
            <a:extLst>
              <a:ext uri="{FF2B5EF4-FFF2-40B4-BE49-F238E27FC236}">
                <a16:creationId xmlns:a16="http://schemas.microsoft.com/office/drawing/2014/main" id="{8E7050CA-6E23-499E-BF56-B86740962C9E}"/>
              </a:ext>
            </a:extLst>
          </p:cNvPr>
          <p:cNvPicPr>
            <a:picLocks noChangeAspect="1"/>
          </p:cNvPicPr>
          <p:nvPr/>
        </p:nvPicPr>
        <p:blipFill rotWithShape="1">
          <a:blip r:embed="rId5"/>
          <a:srcRect l="13220" t="15222" r="10204" b="15000"/>
          <a:stretch/>
        </p:blipFill>
        <p:spPr>
          <a:xfrm rot="10800000">
            <a:off x="756969" y="4238614"/>
            <a:ext cx="3391732" cy="2060390"/>
          </a:xfrm>
          <a:prstGeom prst="rect">
            <a:avLst/>
          </a:prstGeom>
        </p:spPr>
      </p:pic>
      <p:sp>
        <p:nvSpPr>
          <p:cNvPr id="9" name="TextBox 8">
            <a:extLst>
              <a:ext uri="{FF2B5EF4-FFF2-40B4-BE49-F238E27FC236}">
                <a16:creationId xmlns:a16="http://schemas.microsoft.com/office/drawing/2014/main" id="{955B11DA-C77F-42F0-AA2A-478D1036D943}"/>
              </a:ext>
            </a:extLst>
          </p:cNvPr>
          <p:cNvSpPr txBox="1"/>
          <p:nvPr/>
        </p:nvSpPr>
        <p:spPr>
          <a:xfrm>
            <a:off x="9692312" y="4109610"/>
            <a:ext cx="2293791" cy="461665"/>
          </a:xfrm>
          <a:prstGeom prst="rect">
            <a:avLst/>
          </a:prstGeom>
          <a:noFill/>
          <a:ln w="6350">
            <a:solidFill>
              <a:schemeClr val="tx1"/>
            </a:solidFill>
          </a:ln>
        </p:spPr>
        <p:txBody>
          <a:bodyPr wrap="square" rtlCol="0">
            <a:spAutoFit/>
          </a:bodyPr>
          <a:lstStyle/>
          <a:p>
            <a:pPr algn="ctr"/>
            <a:r>
              <a:rPr lang="en-US" sz="1200" b="1" dirty="0">
                <a:latin typeface="Arial" panose="020B0604020202020204" pitchFamily="34" charset="0"/>
                <a:cs typeface="Arial" panose="020B0604020202020204" pitchFamily="34" charset="0"/>
              </a:rPr>
              <a:t>IXPE Engineering Design Unit</a:t>
            </a:r>
          </a:p>
        </p:txBody>
      </p:sp>
      <p:sp>
        <p:nvSpPr>
          <p:cNvPr id="10" name="TextBox 9">
            <a:extLst>
              <a:ext uri="{FF2B5EF4-FFF2-40B4-BE49-F238E27FC236}">
                <a16:creationId xmlns:a16="http://schemas.microsoft.com/office/drawing/2014/main" id="{DD75238C-4426-402D-BBA5-7ADFDF7CE86E}"/>
              </a:ext>
            </a:extLst>
          </p:cNvPr>
          <p:cNvSpPr txBox="1"/>
          <p:nvPr/>
        </p:nvSpPr>
        <p:spPr>
          <a:xfrm>
            <a:off x="1204415" y="6413698"/>
            <a:ext cx="2293791" cy="307777"/>
          </a:xfrm>
          <a:prstGeom prst="rect">
            <a:avLst/>
          </a:prstGeom>
          <a:noFill/>
          <a:ln w="6350">
            <a:solidFill>
              <a:schemeClr val="tx1"/>
            </a:solidFill>
          </a:ln>
        </p:spPr>
        <p:txBody>
          <a:bodyPr wrap="square" rtlCol="0">
            <a:spAutoFit/>
          </a:bodyPr>
          <a:lstStyle/>
          <a:p>
            <a:pPr algn="ctr"/>
            <a:r>
              <a:rPr lang="en-US" sz="1400" b="1" dirty="0">
                <a:latin typeface="Arial" panose="020B0604020202020204" pitchFamily="34" charset="0"/>
                <a:cs typeface="Arial" panose="020B0604020202020204" pitchFamily="34" charset="0"/>
              </a:rPr>
              <a:t>Mirror shell bond</a:t>
            </a:r>
          </a:p>
        </p:txBody>
      </p:sp>
    </p:spTree>
    <p:extLst>
      <p:ext uri="{BB962C8B-B14F-4D97-AF65-F5344CB8AC3E}">
        <p14:creationId xmlns:p14="http://schemas.microsoft.com/office/powerpoint/2010/main" val="1630557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Case Study: Imaging X-ray Polarimetry Explorer</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009709" cy="4957763"/>
          </a:xfrm>
        </p:spPr>
        <p:txBody>
          <a:bodyPr>
            <a:normAutofit/>
          </a:bodyPr>
          <a:lstStyle/>
          <a:p>
            <a:r>
              <a:rPr lang="en-US" sz="1800" dirty="0">
                <a:latin typeface="Arial" panose="020B0604020202020204" pitchFamily="34" charset="0"/>
                <a:cs typeface="Arial" panose="020B0604020202020204" pitchFamily="34" charset="0"/>
              </a:rPr>
              <a:t>Changes implemented to improve hardware manufacturing processes</a:t>
            </a:r>
          </a:p>
          <a:p>
            <a:r>
              <a:rPr lang="en-US" sz="1800" dirty="0">
                <a:latin typeface="Arial" panose="020B0604020202020204" pitchFamily="34" charset="0"/>
                <a:cs typeface="Arial" panose="020B0604020202020204" pitchFamily="34" charset="0"/>
              </a:rPr>
              <a:t>IXPE Launched on December 9th 2021 to an orbit of ~370mi above Earth</a:t>
            </a:r>
          </a:p>
          <a:p>
            <a:pPr lvl="1"/>
            <a:r>
              <a:rPr lang="en-US" sz="1400" dirty="0">
                <a:latin typeface="Arial" panose="020B0604020202020204" pitchFamily="34" charset="0"/>
                <a:cs typeface="Arial" panose="020B0604020202020204" pitchFamily="34" charset="0"/>
              </a:rPr>
              <a:t>Boom deployed and systems activated in month that followed</a:t>
            </a:r>
          </a:p>
          <a:p>
            <a:r>
              <a:rPr lang="en-US" sz="1800" dirty="0">
                <a:latin typeface="Arial" panose="020B0604020202020204" pitchFamily="34" charset="0"/>
                <a:cs typeface="Arial" panose="020B0604020202020204" pitchFamily="34" charset="0"/>
              </a:rPr>
              <a:t>Returned first image in February 2022</a:t>
            </a:r>
          </a:p>
          <a:p>
            <a:pPr lvl="1"/>
            <a:r>
              <a:rPr lang="en-US" sz="1400" dirty="0">
                <a:latin typeface="Arial" panose="020B0604020202020204" pitchFamily="34" charset="0"/>
                <a:cs typeface="Arial" panose="020B0604020202020204" pitchFamily="34" charset="0"/>
              </a:rPr>
              <a:t>Supernova remnant Cassiopeia A released on Valentines Day 2022</a:t>
            </a:r>
          </a:p>
          <a:p>
            <a:r>
              <a:rPr lang="en-US" sz="1800" dirty="0">
                <a:latin typeface="Arial" panose="020B0604020202020204" pitchFamily="34" charset="0"/>
                <a:cs typeface="Arial" panose="020B0604020202020204" pitchFamily="34" charset="0"/>
              </a:rPr>
              <a:t>IXPE Continues to function to this day</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21</a:t>
            </a:fld>
            <a:endParaRPr lang="en-US"/>
          </a:p>
        </p:txBody>
      </p:sp>
      <p:pic>
        <p:nvPicPr>
          <p:cNvPr id="6" name="Picture 5">
            <a:extLst>
              <a:ext uri="{FF2B5EF4-FFF2-40B4-BE49-F238E27FC236}">
                <a16:creationId xmlns:a16="http://schemas.microsoft.com/office/drawing/2014/main" id="{3C553F54-6C4E-4FF5-A802-EE7EEBF37266}"/>
              </a:ext>
            </a:extLst>
          </p:cNvPr>
          <p:cNvPicPr>
            <a:picLocks noChangeAspect="1"/>
          </p:cNvPicPr>
          <p:nvPr/>
        </p:nvPicPr>
        <p:blipFill>
          <a:blip r:embed="rId3"/>
          <a:stretch>
            <a:fillRect/>
          </a:stretch>
        </p:blipFill>
        <p:spPr>
          <a:xfrm>
            <a:off x="10207983" y="-121241"/>
            <a:ext cx="2462988" cy="1231494"/>
          </a:xfrm>
          <a:prstGeom prst="rect">
            <a:avLst/>
          </a:prstGeom>
        </p:spPr>
      </p:pic>
      <p:pic>
        <p:nvPicPr>
          <p:cNvPr id="8" name="Picture 7">
            <a:extLst>
              <a:ext uri="{FF2B5EF4-FFF2-40B4-BE49-F238E27FC236}">
                <a16:creationId xmlns:a16="http://schemas.microsoft.com/office/drawing/2014/main" id="{BBA1EDD0-9BDC-455B-AD11-435B6DA75B54}"/>
              </a:ext>
            </a:extLst>
          </p:cNvPr>
          <p:cNvPicPr>
            <a:picLocks noChangeAspect="1"/>
          </p:cNvPicPr>
          <p:nvPr/>
        </p:nvPicPr>
        <p:blipFill>
          <a:blip r:embed="rId4"/>
          <a:stretch>
            <a:fillRect/>
          </a:stretch>
        </p:blipFill>
        <p:spPr>
          <a:xfrm>
            <a:off x="7145383" y="2140365"/>
            <a:ext cx="4857205" cy="4122460"/>
          </a:xfrm>
          <a:prstGeom prst="rect">
            <a:avLst/>
          </a:prstGeom>
        </p:spPr>
      </p:pic>
      <p:sp>
        <p:nvSpPr>
          <p:cNvPr id="9" name="TextBox 8">
            <a:extLst>
              <a:ext uri="{FF2B5EF4-FFF2-40B4-BE49-F238E27FC236}">
                <a16:creationId xmlns:a16="http://schemas.microsoft.com/office/drawing/2014/main" id="{BA47F14E-4793-40CD-ACDD-6F17FFAA465B}"/>
              </a:ext>
            </a:extLst>
          </p:cNvPr>
          <p:cNvSpPr txBox="1"/>
          <p:nvPr/>
        </p:nvSpPr>
        <p:spPr>
          <a:xfrm>
            <a:off x="8687566" y="6345172"/>
            <a:ext cx="2293791" cy="307777"/>
          </a:xfrm>
          <a:prstGeom prst="rect">
            <a:avLst/>
          </a:prstGeom>
          <a:noFill/>
          <a:ln w="6350">
            <a:solidFill>
              <a:schemeClr val="tx1"/>
            </a:solidFill>
          </a:ln>
        </p:spPr>
        <p:txBody>
          <a:bodyPr wrap="square" rtlCol="0">
            <a:spAutoFit/>
          </a:bodyPr>
          <a:lstStyle/>
          <a:p>
            <a:pPr algn="ctr"/>
            <a:r>
              <a:rPr lang="en-US" sz="1400" b="1" dirty="0"/>
              <a:t>Cassiopeia A</a:t>
            </a:r>
          </a:p>
        </p:txBody>
      </p:sp>
    </p:spTree>
    <p:extLst>
      <p:ext uri="{BB962C8B-B14F-4D97-AF65-F5344CB8AC3E}">
        <p14:creationId xmlns:p14="http://schemas.microsoft.com/office/powerpoint/2010/main" val="384486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Case Study: Imaging X-ray Polarimetry Explorer</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4"/>
            <a:ext cx="10496629" cy="3036830"/>
          </a:xfrm>
        </p:spPr>
        <p:txBody>
          <a:bodyPr>
            <a:normAutofit/>
          </a:bodyPr>
          <a:lstStyle/>
          <a:p>
            <a:r>
              <a:rPr lang="en-US" sz="2000" dirty="0">
                <a:latin typeface="Arial" panose="020B0604020202020204" pitchFamily="34" charset="0"/>
                <a:cs typeface="Arial" panose="020B0604020202020204" pitchFamily="34" charset="0"/>
              </a:rPr>
              <a:t>Corrective actions were taken to ensure best practices for component manufacturing:</a:t>
            </a:r>
          </a:p>
          <a:p>
            <a:pPr lvl="1"/>
            <a:r>
              <a:rPr lang="en-US" sz="1600" dirty="0">
                <a:latin typeface="Arial" panose="020B0604020202020204" pitchFamily="34" charset="0"/>
                <a:cs typeface="Arial" panose="020B0604020202020204" pitchFamily="34" charset="0"/>
              </a:rPr>
              <a:t>Formalized procedures that were codified with Quality oversight</a:t>
            </a:r>
          </a:p>
          <a:p>
            <a:pPr lvl="1"/>
            <a:r>
              <a:rPr lang="en-US" sz="1600" dirty="0">
                <a:latin typeface="Arial" panose="020B0604020202020204" pitchFamily="34" charset="0"/>
                <a:cs typeface="Arial" panose="020B0604020202020204" pitchFamily="34" charset="0"/>
              </a:rPr>
              <a:t>Surface preparation procedures were modified to improve adhesion</a:t>
            </a:r>
          </a:p>
          <a:p>
            <a:pPr lvl="1"/>
            <a:r>
              <a:rPr lang="en-US" sz="1600" dirty="0">
                <a:latin typeface="Arial" panose="020B0604020202020204" pitchFamily="34" charset="0"/>
                <a:cs typeface="Arial" panose="020B0604020202020204" pitchFamily="34" charset="0"/>
              </a:rPr>
              <a:t>Witness sampling was added to process</a:t>
            </a:r>
          </a:p>
          <a:p>
            <a:pPr lvl="2"/>
            <a:r>
              <a:rPr lang="en-US" sz="1200" dirty="0">
                <a:latin typeface="Arial" panose="020B0604020202020204" pitchFamily="34" charset="0"/>
                <a:cs typeface="Arial" panose="020B0604020202020204" pitchFamily="34" charset="0"/>
              </a:rPr>
              <a:t>Hardness coupons and pull specimens created during flight hardware manufacturing</a:t>
            </a:r>
          </a:p>
          <a:p>
            <a:pPr lvl="1"/>
            <a:r>
              <a:rPr lang="en-US" sz="1600" dirty="0">
                <a:latin typeface="Arial" panose="020B0604020202020204" pitchFamily="34" charset="0"/>
                <a:cs typeface="Arial" panose="020B0604020202020204" pitchFamily="34" charset="0"/>
              </a:rPr>
              <a:t>Program switched to new clean room with better environmental control</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22</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spTree>
    <p:extLst>
      <p:ext uri="{BB962C8B-B14F-4D97-AF65-F5344CB8AC3E}">
        <p14:creationId xmlns:p14="http://schemas.microsoft.com/office/powerpoint/2010/main" val="822078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Materials Obsolescence</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3"/>
            <a:ext cx="11411029" cy="4676503"/>
          </a:xfrm>
        </p:spPr>
        <p:txBody>
          <a:bodyPr>
            <a:normAutofit/>
          </a:bodyPr>
          <a:lstStyle/>
          <a:p>
            <a:r>
              <a:rPr lang="en-US" sz="1800" dirty="0">
                <a:latin typeface="Arial" panose="020B0604020202020204" pitchFamily="34" charset="0"/>
                <a:cs typeface="Arial" panose="020B0604020202020204" pitchFamily="34" charset="0"/>
              </a:rPr>
              <a:t>NASA utilizes materials both specifically for the Aerospace industry and others </a:t>
            </a:r>
          </a:p>
          <a:p>
            <a:pPr lvl="1"/>
            <a:r>
              <a:rPr lang="en-US" sz="1800" dirty="0">
                <a:latin typeface="Arial" panose="020B0604020202020204" pitchFamily="34" charset="0"/>
                <a:cs typeface="Arial" panose="020B0604020202020204" pitchFamily="34" charset="0"/>
              </a:rPr>
              <a:t>Not all are specialized formulations</a:t>
            </a:r>
          </a:p>
          <a:p>
            <a:r>
              <a:rPr lang="en-US" sz="1800" dirty="0">
                <a:latin typeface="Arial" panose="020B0604020202020204" pitchFamily="34" charset="0"/>
                <a:cs typeface="Arial" panose="020B0604020202020204" pitchFamily="34" charset="0"/>
              </a:rPr>
              <a:t>Development and qualification process tests materials for effectiveness in space environments</a:t>
            </a:r>
          </a:p>
          <a:p>
            <a:r>
              <a:rPr lang="en-US" sz="1800" dirty="0">
                <a:latin typeface="Arial" panose="020B0604020202020204" pitchFamily="34" charset="0"/>
                <a:cs typeface="Arial" panose="020B0604020202020204" pitchFamily="34" charset="0"/>
              </a:rPr>
              <a:t>Designs and production of flight hardware depend on consistence of every material</a:t>
            </a:r>
          </a:p>
          <a:p>
            <a:pPr lvl="1"/>
            <a:r>
              <a:rPr lang="en-US" sz="1400" dirty="0">
                <a:latin typeface="Arial" panose="020B0604020202020204" pitchFamily="34" charset="0"/>
                <a:cs typeface="Arial" panose="020B0604020202020204" pitchFamily="34" charset="0"/>
              </a:rPr>
              <a:t>Confidence and accepted risk tied maintaining all aspects of the design</a:t>
            </a:r>
          </a:p>
          <a:p>
            <a:r>
              <a:rPr lang="en-US" sz="1800" dirty="0">
                <a:latin typeface="Arial" panose="020B0604020202020204" pitchFamily="34" charset="0"/>
                <a:cs typeface="Arial" panose="020B0604020202020204" pitchFamily="34" charset="0"/>
              </a:rPr>
              <a:t>Causes of material obsolescence</a:t>
            </a:r>
          </a:p>
          <a:p>
            <a:pPr lvl="1"/>
            <a:r>
              <a:rPr lang="en-US" sz="1400" dirty="0">
                <a:latin typeface="Arial" panose="020B0604020202020204" pitchFamily="34" charset="0"/>
                <a:cs typeface="Arial" panose="020B0604020202020204" pitchFamily="34" charset="0"/>
              </a:rPr>
              <a:t>Lack of availability of constituent parts of materials</a:t>
            </a:r>
          </a:p>
          <a:p>
            <a:pPr lvl="1"/>
            <a:r>
              <a:rPr lang="en-US" sz="1400" dirty="0">
                <a:latin typeface="Arial" panose="020B0604020202020204" pitchFamily="34" charset="0"/>
                <a:cs typeface="Arial" panose="020B0604020202020204" pitchFamily="34" charset="0"/>
              </a:rPr>
              <a:t>Changes to EPA Regulations</a:t>
            </a:r>
          </a:p>
          <a:p>
            <a:pPr lvl="1"/>
            <a:r>
              <a:rPr lang="en-US" sz="1400" dirty="0">
                <a:latin typeface="Arial" panose="020B0604020202020204" pitchFamily="34" charset="0"/>
                <a:cs typeface="Arial" panose="020B0604020202020204" pitchFamily="34" charset="0"/>
              </a:rPr>
              <a:t>Selling of rights to materials between companies</a:t>
            </a:r>
          </a:p>
          <a:p>
            <a:r>
              <a:rPr lang="en-US" sz="1800" dirty="0">
                <a:latin typeface="Arial" panose="020B0604020202020204" pitchFamily="34" charset="0"/>
                <a:cs typeface="Arial" panose="020B0604020202020204" pitchFamily="34" charset="0"/>
              </a:rPr>
              <a:t>How do we respond?</a:t>
            </a:r>
          </a:p>
          <a:p>
            <a:pPr lvl="1"/>
            <a:r>
              <a:rPr lang="en-US" sz="1400" dirty="0">
                <a:latin typeface="Arial" panose="020B0604020202020204" pitchFamily="34" charset="0"/>
                <a:cs typeface="Arial" panose="020B0604020202020204" pitchFamily="34" charset="0"/>
              </a:rPr>
              <a:t>Requalify material</a:t>
            </a:r>
          </a:p>
          <a:p>
            <a:pPr lvl="1"/>
            <a:r>
              <a:rPr lang="en-US" sz="1400" dirty="0">
                <a:latin typeface="Arial" panose="020B0604020202020204" pitchFamily="34" charset="0"/>
                <a:cs typeface="Arial" panose="020B0604020202020204" pitchFamily="34" charset="0"/>
              </a:rPr>
              <a:t>Attempt to procure product and formulations </a:t>
            </a:r>
          </a:p>
          <a:p>
            <a:pPr lvl="1"/>
            <a:r>
              <a:rPr lang="en-US" sz="1400" dirty="0">
                <a:latin typeface="Arial" panose="020B0604020202020204" pitchFamily="34" charset="0"/>
                <a:cs typeface="Arial" panose="020B0604020202020204" pitchFamily="34" charset="0"/>
              </a:rPr>
              <a:t>Qualify alternatives</a:t>
            </a:r>
          </a:p>
          <a:p>
            <a:r>
              <a:rPr lang="en-US" sz="1800" dirty="0">
                <a:latin typeface="Arial" panose="020B0604020202020204" pitchFamily="34" charset="0"/>
                <a:cs typeface="Arial" panose="020B0604020202020204" pitchFamily="34" charset="0"/>
              </a:rPr>
              <a:t>NASA historically has been granted waivers for various cases to complete program objectives</a:t>
            </a:r>
          </a:p>
          <a:p>
            <a:pPr lvl="1"/>
            <a:r>
              <a:rPr lang="en-US" sz="1400" dirty="0">
                <a:latin typeface="Arial" panose="020B0604020202020204" pitchFamily="34" charset="0"/>
                <a:cs typeface="Arial" panose="020B0604020202020204" pitchFamily="34" charset="0"/>
              </a:rPr>
              <a:t>Ex. Shuttle spray foam</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23</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spTree>
    <p:extLst>
      <p:ext uri="{BB962C8B-B14F-4D97-AF65-F5344CB8AC3E}">
        <p14:creationId xmlns:p14="http://schemas.microsoft.com/office/powerpoint/2010/main" val="3991172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DCM Replacement Study</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3"/>
            <a:ext cx="11355045" cy="3360885"/>
          </a:xfrm>
        </p:spPr>
        <p:txBody>
          <a:bodyPr>
            <a:normAutofit fontScale="92500" lnSpcReduction="10000"/>
          </a:bodyPr>
          <a:lstStyle/>
          <a:p>
            <a:r>
              <a:rPr lang="en-US" sz="1900" dirty="0">
                <a:latin typeface="Arial" panose="020B0604020202020204" pitchFamily="34" charset="0"/>
                <a:cs typeface="Arial" panose="020B0604020202020204" pitchFamily="34" charset="0"/>
              </a:rPr>
              <a:t>Through Toxic Substances Control Act (TSCA), the EPA aims to prohibit hazardous chemicals that may affect public health and the environment. </a:t>
            </a:r>
          </a:p>
          <a:p>
            <a:r>
              <a:rPr lang="en-US" sz="1900" dirty="0">
                <a:latin typeface="Arial" panose="020B0604020202020204" pitchFamily="34" charset="0"/>
                <a:cs typeface="Arial" panose="020B0604020202020204" pitchFamily="34" charset="0"/>
              </a:rPr>
              <a:t>EPA is evaluating Methylene Chloride, also known as CH2Cl2, </a:t>
            </a:r>
            <a:r>
              <a:rPr lang="en-US" sz="1900" dirty="0" err="1">
                <a:latin typeface="Arial" panose="020B0604020202020204" pitchFamily="34" charset="0"/>
                <a:cs typeface="Arial" panose="020B0604020202020204" pitchFamily="34" charset="0"/>
              </a:rPr>
              <a:t>MeCl</a:t>
            </a:r>
            <a:r>
              <a:rPr lang="en-US" sz="1900" dirty="0">
                <a:latin typeface="Arial" panose="020B0604020202020204" pitchFamily="34" charset="0"/>
                <a:cs typeface="Arial" panose="020B0604020202020204" pitchFamily="34" charset="0"/>
              </a:rPr>
              <a:t>, Dichloromethane (DCM) as a “high priority substance”. If alternatives are unavailable, the EPA may grant exemptions for mission-critical substances/applications. </a:t>
            </a:r>
          </a:p>
          <a:p>
            <a:pPr lvl="1"/>
            <a:r>
              <a:rPr lang="en-US" sz="1700" dirty="0">
                <a:latin typeface="Arial" panose="020B0604020202020204" pitchFamily="34" charset="0"/>
                <a:cs typeface="Arial" panose="020B0604020202020204" pitchFamily="34" charset="0"/>
              </a:rPr>
              <a:t>Affects aggregate Aerospace Industry and other industry </a:t>
            </a:r>
          </a:p>
          <a:p>
            <a:r>
              <a:rPr lang="en-US" sz="1800" dirty="0">
                <a:latin typeface="Arial" panose="020B0604020202020204" pitchFamily="34" charset="0"/>
                <a:cs typeface="Arial" panose="020B0604020202020204" pitchFamily="34" charset="0"/>
              </a:rPr>
              <a:t>DCM relied on for fabrication of parts and equipment used on the International Space Station and Space Launch system</a:t>
            </a:r>
          </a:p>
          <a:p>
            <a:pPr lvl="1"/>
            <a:r>
              <a:rPr lang="en-US" sz="1600" dirty="0">
                <a:latin typeface="Arial" panose="020B0604020202020204" pitchFamily="34" charset="0"/>
                <a:cs typeface="Arial" panose="020B0604020202020204" pitchFamily="34" charset="0"/>
              </a:rPr>
              <a:t>Used for cleaning and solvent welding of polycarbonate and acrylic</a:t>
            </a:r>
          </a:p>
          <a:p>
            <a:r>
              <a:rPr lang="en-US" sz="2000" dirty="0">
                <a:latin typeface="Arial" panose="020B0604020202020204" pitchFamily="34" charset="0"/>
                <a:cs typeface="Arial" panose="020B0604020202020204" pitchFamily="34" charset="0"/>
              </a:rPr>
              <a:t>Agency currently conducting a study to determine viable replacement materials across a series of functional criteria</a:t>
            </a:r>
          </a:p>
          <a:p>
            <a:pPr lvl="1"/>
            <a:r>
              <a:rPr lang="en-US" sz="1600" dirty="0">
                <a:latin typeface="Arial" panose="020B0604020202020204" pitchFamily="34" charset="0"/>
                <a:cs typeface="Arial" panose="020B0604020202020204" pitchFamily="34" charset="0"/>
              </a:rPr>
              <a:t>Clarity, Mechanical shear strength, flammability, Low outgassing/VOC</a:t>
            </a:r>
          </a:p>
          <a:p>
            <a:endParaRPr lang="en-US" sz="16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24</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spTree>
    <p:extLst>
      <p:ext uri="{BB962C8B-B14F-4D97-AF65-F5344CB8AC3E}">
        <p14:creationId xmlns:p14="http://schemas.microsoft.com/office/powerpoint/2010/main" val="628575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DCM Replacement Study Cont. </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4"/>
            <a:ext cx="11355045" cy="3036830"/>
          </a:xfrm>
        </p:spPr>
        <p:txBody>
          <a:bodyPr>
            <a:normAutofit/>
          </a:bodyPr>
          <a:lstStyle/>
          <a:p>
            <a:r>
              <a:rPr lang="en-US" sz="1800" dirty="0">
                <a:latin typeface="Arial" panose="020B0604020202020204" pitchFamily="34" charset="0"/>
                <a:cs typeface="Arial" panose="020B0604020202020204" pitchFamily="34" charset="0"/>
              </a:rPr>
              <a:t>Study will begin with a Request for Information from the industry where manufacturers and distributors can recommend products and materials for use in this study. </a:t>
            </a:r>
          </a:p>
          <a:p>
            <a:r>
              <a:rPr lang="en-US" sz="1800" dirty="0">
                <a:latin typeface="Arial" panose="020B0604020202020204" pitchFamily="34" charset="0"/>
                <a:cs typeface="Arial" panose="020B0604020202020204" pitchFamily="34" charset="0"/>
              </a:rPr>
              <a:t>Recommended products will be evaluated and procurements completed</a:t>
            </a:r>
          </a:p>
          <a:p>
            <a:r>
              <a:rPr lang="en-US" sz="1800" dirty="0">
                <a:latin typeface="Arial" panose="020B0604020202020204" pitchFamily="34" charset="0"/>
                <a:cs typeface="Arial" panose="020B0604020202020204" pitchFamily="34" charset="0"/>
              </a:rPr>
              <a:t>Materials will be applied to test specimens composed of polycarbonate and acrylic substrates and tested in accordance with ASTM D4501</a:t>
            </a:r>
          </a:p>
          <a:p>
            <a:r>
              <a:rPr lang="en-US" sz="1800" dirty="0">
                <a:latin typeface="Arial" panose="020B0604020202020204" pitchFamily="34" charset="0"/>
                <a:cs typeface="Arial" panose="020B0604020202020204" pitchFamily="34" charset="0"/>
              </a:rPr>
              <a:t>Best performing products will be recommended for use within NASA, to commercial partners, and to Aerospace Industry at large</a:t>
            </a:r>
            <a:endParaRPr lang="en-US" sz="2000" dirty="0">
              <a:latin typeface="Arial" panose="020B0604020202020204" pitchFamily="34" charset="0"/>
              <a:cs typeface="Arial" panose="020B0604020202020204" pitchFamily="34" charset="0"/>
            </a:endParaRPr>
          </a:p>
          <a:p>
            <a:pPr lvl="1"/>
            <a:endParaRPr lang="en-US" sz="14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25</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spTree>
    <p:extLst>
      <p:ext uri="{BB962C8B-B14F-4D97-AF65-F5344CB8AC3E}">
        <p14:creationId xmlns:p14="http://schemas.microsoft.com/office/powerpoint/2010/main" val="1138080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Lessons Learned	</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009709" cy="4957763"/>
          </a:xfrm>
        </p:spPr>
        <p:txBody>
          <a:bodyPr>
            <a:normAutofit/>
          </a:bodyPr>
          <a:lstStyle/>
          <a:p>
            <a:r>
              <a:rPr lang="en-US" sz="2000" dirty="0">
                <a:latin typeface="Arial" panose="020B0604020202020204" pitchFamily="34" charset="0"/>
                <a:cs typeface="Arial" panose="020B0604020202020204" pitchFamily="34" charset="0"/>
              </a:rPr>
              <a:t>It’s always just glue until there’s a problem, then it’s </a:t>
            </a:r>
            <a:r>
              <a:rPr lang="en-US" sz="2000" i="1" dirty="0">
                <a:latin typeface="Arial" panose="020B0604020202020204" pitchFamily="34" charset="0"/>
                <a:cs typeface="Arial" panose="020B0604020202020204" pitchFamily="34" charset="0"/>
              </a:rPr>
              <a:t>adhesive</a:t>
            </a:r>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Beware of singular reliance on tribal knowledge </a:t>
            </a:r>
          </a:p>
          <a:p>
            <a:pPr lvl="1"/>
            <a:r>
              <a:rPr lang="en-US" sz="1600" dirty="0">
                <a:latin typeface="Arial" panose="020B0604020202020204" pitchFamily="34" charset="0"/>
                <a:cs typeface="Arial" panose="020B0604020202020204" pitchFamily="34" charset="0"/>
              </a:rPr>
              <a:t>Formalize processes and training whenever possible</a:t>
            </a:r>
          </a:p>
          <a:p>
            <a:r>
              <a:rPr lang="en-US" sz="2000" dirty="0">
                <a:latin typeface="Arial" panose="020B0604020202020204" pitchFamily="34" charset="0"/>
                <a:cs typeface="Arial" panose="020B0604020202020204" pitchFamily="34" charset="0"/>
              </a:rPr>
              <a:t>Test as close to use case as possible</a:t>
            </a:r>
          </a:p>
          <a:p>
            <a:r>
              <a:rPr lang="en-US" sz="2000" dirty="0">
                <a:latin typeface="Arial" panose="020B0604020202020204" pitchFamily="34" charset="0"/>
                <a:cs typeface="Arial" panose="020B0604020202020204" pitchFamily="34" charset="0"/>
              </a:rPr>
              <a:t>Generate your own data whenever possible</a:t>
            </a:r>
          </a:p>
          <a:p>
            <a:r>
              <a:rPr lang="en-US" sz="2000" dirty="0">
                <a:latin typeface="Arial" panose="020B0604020202020204" pitchFamily="34" charset="0"/>
                <a:cs typeface="Arial" panose="020B0604020202020204" pitchFamily="34" charset="0"/>
              </a:rPr>
              <a:t>Believe in your processes, but accept that they can be improved</a:t>
            </a:r>
          </a:p>
          <a:p>
            <a:r>
              <a:rPr lang="en-US" sz="2000" dirty="0">
                <a:latin typeface="Arial" panose="020B0604020202020204" pitchFamily="34" charset="0"/>
                <a:cs typeface="Arial" panose="020B0604020202020204" pitchFamily="34" charset="0"/>
              </a:rPr>
              <a:t>Keep an eye on your environments before and after application</a:t>
            </a:r>
          </a:p>
          <a:p>
            <a:endParaRPr lang="en-US" sz="2000" dirty="0">
              <a:latin typeface="Arial" panose="020B0604020202020204" pitchFamily="34" charset="0"/>
              <a:cs typeface="Arial" panose="020B0604020202020204" pitchFamily="34" charset="0"/>
            </a:endParaRPr>
          </a:p>
          <a:p>
            <a:endParaRPr lang="en-US" sz="1800" dirty="0"/>
          </a:p>
          <a:p>
            <a:endParaRPr lang="en-US" sz="2000" dirty="0"/>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26</a:t>
            </a:fld>
            <a:endParaRPr lang="en-US"/>
          </a:p>
        </p:txBody>
      </p:sp>
      <p:pic>
        <p:nvPicPr>
          <p:cNvPr id="6" name="Picture 5">
            <a:extLst>
              <a:ext uri="{FF2B5EF4-FFF2-40B4-BE49-F238E27FC236}">
                <a16:creationId xmlns:a16="http://schemas.microsoft.com/office/drawing/2014/main" id="{D29104C2-B0C5-42E7-AAC8-0E39CA8B22D3}"/>
              </a:ext>
            </a:extLst>
          </p:cNvPr>
          <p:cNvPicPr>
            <a:picLocks noChangeAspect="1"/>
          </p:cNvPicPr>
          <p:nvPr/>
        </p:nvPicPr>
        <p:blipFill>
          <a:blip r:embed="rId3"/>
          <a:stretch>
            <a:fillRect/>
          </a:stretch>
        </p:blipFill>
        <p:spPr>
          <a:xfrm>
            <a:off x="10014857" y="-119064"/>
            <a:ext cx="2454280" cy="1227140"/>
          </a:xfrm>
          <a:prstGeom prst="rect">
            <a:avLst/>
          </a:prstGeom>
        </p:spPr>
      </p:pic>
    </p:spTree>
    <p:extLst>
      <p:ext uri="{BB962C8B-B14F-4D97-AF65-F5344CB8AC3E}">
        <p14:creationId xmlns:p14="http://schemas.microsoft.com/office/powerpoint/2010/main" val="2540991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112189" cy="1066800"/>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Engagement: Becoming Part of the Mission</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59" y="1201783"/>
            <a:ext cx="11317723" cy="4172649"/>
          </a:xfrm>
        </p:spPr>
        <p:txBody>
          <a:bodyPr>
            <a:normAutofit/>
          </a:bodyPr>
          <a:lstStyle/>
          <a:p>
            <a:r>
              <a:rPr lang="en-US" sz="2000" dirty="0">
                <a:latin typeface="Arial" panose="020B0604020202020204" pitchFamily="34" charset="0"/>
                <a:cs typeface="Arial" panose="020B0604020202020204" pitchFamily="34" charset="0"/>
              </a:rPr>
              <a:t>Agency is always looking for new and cutting-edge materials and products </a:t>
            </a:r>
          </a:p>
          <a:p>
            <a:r>
              <a:rPr lang="en-US" sz="2000" dirty="0">
                <a:latin typeface="Arial" panose="020B0604020202020204" pitchFamily="34" charset="0"/>
                <a:cs typeface="Arial" panose="020B0604020202020204" pitchFamily="34" charset="0"/>
              </a:rPr>
              <a:t>Numerous ways to get involved in NASA’s missions and goals</a:t>
            </a:r>
          </a:p>
          <a:p>
            <a:pPr lvl="1"/>
            <a:r>
              <a:rPr lang="en-US" sz="1600" dirty="0">
                <a:latin typeface="Arial" panose="020B0604020202020204" pitchFamily="34" charset="0"/>
                <a:cs typeface="Arial" panose="020B0604020202020204" pitchFamily="34" charset="0"/>
              </a:rPr>
              <a:t>Attend NASA small business and outreach events</a:t>
            </a:r>
          </a:p>
          <a:p>
            <a:pPr lvl="1"/>
            <a:r>
              <a:rPr lang="en-US" sz="1600" dirty="0">
                <a:latin typeface="Arial" panose="020B0604020202020204" pitchFamily="34" charset="0"/>
                <a:cs typeface="Arial" panose="020B0604020202020204" pitchFamily="34" charset="0"/>
              </a:rPr>
              <a:t>Create a profile on </a:t>
            </a:r>
            <a:r>
              <a:rPr lang="en-US" sz="1600" dirty="0" err="1">
                <a:latin typeface="Arial" panose="020B0604020202020204" pitchFamily="34" charset="0"/>
                <a:cs typeface="Arial" panose="020B0604020202020204" pitchFamily="34" charset="0"/>
              </a:rPr>
              <a:t>FedBiz</a:t>
            </a:r>
            <a:r>
              <a:rPr lang="en-US" sz="1600" dirty="0">
                <a:latin typeface="Arial" panose="020B0604020202020204" pitchFamily="34" charset="0"/>
                <a:cs typeface="Arial" panose="020B0604020202020204" pitchFamily="34" charset="0"/>
              </a:rPr>
              <a:t> Ops and other online solicitation databases</a:t>
            </a:r>
          </a:p>
          <a:p>
            <a:pPr lvl="1"/>
            <a:r>
              <a:rPr lang="en-US" sz="1600" dirty="0">
                <a:latin typeface="Arial" panose="020B0604020202020204" pitchFamily="34" charset="0"/>
                <a:cs typeface="Arial" panose="020B0604020202020204" pitchFamily="34" charset="0"/>
              </a:rPr>
              <a:t>Solicitations available throughout the year</a:t>
            </a:r>
          </a:p>
          <a:p>
            <a:r>
              <a:rPr lang="en-US" sz="2000" dirty="0">
                <a:latin typeface="Arial" panose="020B0604020202020204" pitchFamily="34" charset="0"/>
                <a:cs typeface="Arial" panose="020B0604020202020204" pitchFamily="34" charset="0"/>
              </a:rPr>
              <a:t>Ensure your organization is compliant with all government regulations and restrictions</a:t>
            </a:r>
          </a:p>
          <a:p>
            <a:pPr lvl="1"/>
            <a:r>
              <a:rPr lang="en-US" sz="1600" dirty="0">
                <a:latin typeface="Arial" panose="020B0604020202020204" pitchFamily="34" charset="0"/>
                <a:cs typeface="Arial" panose="020B0604020202020204" pitchFamily="34" charset="0"/>
              </a:rPr>
              <a:t>Environmental, procurement, and safety</a:t>
            </a:r>
          </a:p>
          <a:p>
            <a:r>
              <a:rPr lang="en-US" sz="2000" dirty="0">
                <a:latin typeface="Arial" panose="020B0604020202020204" pitchFamily="34" charset="0"/>
                <a:cs typeface="Arial" panose="020B0604020202020204" pitchFamily="34" charset="0"/>
              </a:rPr>
              <a:t>Experimental Program to Stimulate Competitive Research (</a:t>
            </a:r>
            <a:r>
              <a:rPr lang="en-US" sz="2000" dirty="0" err="1">
                <a:latin typeface="Arial" panose="020B0604020202020204" pitchFamily="34" charset="0"/>
                <a:cs typeface="Arial" panose="020B0604020202020204" pitchFamily="34" charset="0"/>
              </a:rPr>
              <a:t>EPSCoR</a:t>
            </a:r>
            <a:r>
              <a:rPr lang="en-US" sz="2000" dirty="0">
                <a:latin typeface="Arial" panose="020B0604020202020204" pitchFamily="34" charset="0"/>
                <a:cs typeface="Arial" panose="020B0604020202020204" pitchFamily="34" charset="0"/>
              </a:rPr>
              <a:t>) and  Research Cooperative Agreement Notices (CAN)</a:t>
            </a:r>
          </a:p>
          <a:p>
            <a:pPr lvl="1"/>
            <a:r>
              <a:rPr lang="en-US" sz="1400" dirty="0">
                <a:latin typeface="Arial" panose="020B0604020202020204" pitchFamily="34" charset="0"/>
                <a:cs typeface="Arial" panose="020B0604020202020204" pitchFamily="34" charset="0"/>
              </a:rPr>
              <a:t>Goal to establish research activities that will make significant contributions to the strategic research and technology development priorities, and contribute to the overall research infrastructure, science and technology capabilities, higher education, and economic</a:t>
            </a:r>
          </a:p>
          <a:p>
            <a:pPr lvl="1"/>
            <a:r>
              <a:rPr lang="en-US" sz="1400" dirty="0">
                <a:latin typeface="Arial" panose="020B0604020202020204" pitchFamily="34" charset="0"/>
                <a:cs typeface="Arial" panose="020B0604020202020204" pitchFamily="34" charset="0"/>
              </a:rPr>
              <a:t>Proposals are typically generated outside or cooperatively with NASA Personnel then submitted for selection to various review committees. </a:t>
            </a:r>
            <a:endParaRPr lang="en-US" sz="1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27</a:t>
            </a:fld>
            <a:endParaRPr lang="en-US"/>
          </a:p>
        </p:txBody>
      </p:sp>
      <p:pic>
        <p:nvPicPr>
          <p:cNvPr id="6" name="Picture 5">
            <a:extLst>
              <a:ext uri="{FF2B5EF4-FFF2-40B4-BE49-F238E27FC236}">
                <a16:creationId xmlns:a16="http://schemas.microsoft.com/office/drawing/2014/main" id="{6FB9AA69-E662-4172-BA1F-B4B81E50CD9C}"/>
              </a:ext>
            </a:extLst>
          </p:cNvPr>
          <p:cNvPicPr>
            <a:picLocks noChangeAspect="1"/>
          </p:cNvPicPr>
          <p:nvPr/>
        </p:nvPicPr>
        <p:blipFill>
          <a:blip r:embed="rId3"/>
          <a:stretch>
            <a:fillRect/>
          </a:stretch>
        </p:blipFill>
        <p:spPr>
          <a:xfrm>
            <a:off x="10112189" y="-116488"/>
            <a:ext cx="2443976" cy="1221988"/>
          </a:xfrm>
          <a:prstGeom prst="rect">
            <a:avLst/>
          </a:prstGeom>
        </p:spPr>
      </p:pic>
    </p:spTree>
    <p:extLst>
      <p:ext uri="{BB962C8B-B14F-4D97-AF65-F5344CB8AC3E}">
        <p14:creationId xmlns:p14="http://schemas.microsoft.com/office/powerpoint/2010/main" val="419214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38894"/>
            <a:ext cx="12192000" cy="1066800"/>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0" y="0"/>
            <a:ext cx="10515600" cy="1066800"/>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Future Challenges</a:t>
            </a:r>
          </a:p>
        </p:txBody>
      </p:sp>
      <p:sp>
        <p:nvSpPr>
          <p:cNvPr id="3" name="Content Placeholder 2">
            <a:extLst>
              <a:ext uri="{FF2B5EF4-FFF2-40B4-BE49-F238E27FC236}">
                <a16:creationId xmlns:a16="http://schemas.microsoft.com/office/drawing/2014/main" id="{5E17D44E-1CFF-490F-A92B-3C1E0443C129}"/>
              </a:ext>
            </a:extLst>
          </p:cNvPr>
          <p:cNvSpPr>
            <a:spLocks noGrp="1"/>
          </p:cNvSpPr>
          <p:nvPr>
            <p:ph idx="1"/>
          </p:nvPr>
        </p:nvSpPr>
        <p:spPr>
          <a:xfrm>
            <a:off x="289560" y="1201783"/>
            <a:ext cx="8009709" cy="4957763"/>
          </a:xfrm>
        </p:spPr>
        <p:txBody>
          <a:bodyPr>
            <a:normAutofit/>
          </a:bodyPr>
          <a:lstStyle/>
          <a:p>
            <a:r>
              <a:rPr lang="en-US" sz="1800" dirty="0">
                <a:latin typeface="Arial" panose="020B0604020202020204" pitchFamily="34" charset="0"/>
                <a:cs typeface="Arial" panose="020B0604020202020204" pitchFamily="34" charset="0"/>
              </a:rPr>
              <a:t>Ionizing radiation and Solar Particle Events</a:t>
            </a:r>
          </a:p>
          <a:p>
            <a:pPr lvl="1"/>
            <a:r>
              <a:rPr lang="en-US" sz="1400" dirty="0">
                <a:latin typeface="Arial" panose="020B0604020202020204" pitchFamily="34" charset="0"/>
                <a:cs typeface="Arial" panose="020B0604020202020204" pitchFamily="34" charset="0"/>
              </a:rPr>
              <a:t>Nuclear Thermal Propulsion</a:t>
            </a:r>
          </a:p>
          <a:p>
            <a:r>
              <a:rPr lang="en-US" sz="1800" dirty="0">
                <a:latin typeface="Arial" panose="020B0604020202020204" pitchFamily="34" charset="0"/>
                <a:cs typeface="Arial" panose="020B0604020202020204" pitchFamily="34" charset="0"/>
              </a:rPr>
              <a:t>Bonding for Additive Thermal Protection Systems</a:t>
            </a:r>
          </a:p>
          <a:p>
            <a:r>
              <a:rPr lang="en-US" sz="1800" dirty="0">
                <a:latin typeface="Arial" panose="020B0604020202020204" pitchFamily="34" charset="0"/>
                <a:cs typeface="Arial" panose="020B0604020202020204" pitchFamily="34" charset="0"/>
              </a:rPr>
              <a:t>Planetary Protection</a:t>
            </a:r>
          </a:p>
          <a:p>
            <a:pPr lvl="1"/>
            <a:r>
              <a:rPr lang="en-US" sz="1400" dirty="0">
                <a:latin typeface="Arial" panose="020B0604020202020204" pitchFamily="34" charset="0"/>
                <a:cs typeface="Arial" panose="020B0604020202020204" pitchFamily="34" charset="0"/>
              </a:rPr>
              <a:t>Must also survive sterilizing procession</a:t>
            </a:r>
          </a:p>
          <a:p>
            <a:r>
              <a:rPr lang="en-US" sz="1800" dirty="0">
                <a:latin typeface="Arial" panose="020B0604020202020204" pitchFamily="34" charset="0"/>
                <a:cs typeface="Arial" panose="020B0604020202020204" pitchFamily="34" charset="0"/>
              </a:rPr>
              <a:t>Contamination Detection</a:t>
            </a:r>
          </a:p>
          <a:p>
            <a:pPr lvl="1"/>
            <a:r>
              <a:rPr lang="en-US" sz="1400" dirty="0">
                <a:latin typeface="Arial" panose="020B0604020202020204" pitchFamily="34" charset="0"/>
                <a:cs typeface="Arial" panose="020B0604020202020204" pitchFamily="34" charset="0"/>
              </a:rPr>
              <a:t>New methods for contamination detection prior to bonding </a:t>
            </a:r>
          </a:p>
          <a:p>
            <a:r>
              <a:rPr lang="en-US" sz="1800" dirty="0">
                <a:latin typeface="Arial" panose="020B0604020202020204" pitchFamily="34" charset="0"/>
                <a:cs typeface="Arial" panose="020B0604020202020204" pitchFamily="34" charset="0"/>
              </a:rPr>
              <a:t>Complex Polymeric Substrates</a:t>
            </a:r>
          </a:p>
          <a:p>
            <a:pPr lvl="1"/>
            <a:r>
              <a:rPr lang="en-US" sz="1400" dirty="0">
                <a:latin typeface="Arial" panose="020B0604020202020204" pitchFamily="34" charset="0"/>
                <a:cs typeface="Arial" panose="020B0604020202020204" pitchFamily="34" charset="0"/>
              </a:rPr>
              <a:t>Materials with high coefficients of thermal expansion</a:t>
            </a:r>
          </a:p>
          <a:p>
            <a:r>
              <a:rPr lang="en-US" sz="1800" dirty="0">
                <a:latin typeface="Arial" panose="020B0604020202020204" pitchFamily="34" charset="0"/>
                <a:cs typeface="Arial" panose="020B0604020202020204" pitchFamily="34" charset="0"/>
              </a:rPr>
              <a:t>Cryogenic applications </a:t>
            </a:r>
          </a:p>
          <a:p>
            <a:pPr lvl="1"/>
            <a:r>
              <a:rPr lang="en-US" sz="1400" dirty="0">
                <a:latin typeface="Arial" panose="020B0604020202020204" pitchFamily="34" charset="0"/>
                <a:cs typeface="Arial" panose="020B0604020202020204" pitchFamily="34" charset="0"/>
              </a:rPr>
              <a:t>Spacecraft and planetary surfaces</a:t>
            </a:r>
          </a:p>
          <a:p>
            <a:r>
              <a:rPr lang="en-US" sz="1800" dirty="0">
                <a:latin typeface="Arial" panose="020B0604020202020204" pitchFamily="34" charset="0"/>
                <a:cs typeface="Arial" panose="020B0604020202020204" pitchFamily="34" charset="0"/>
              </a:rPr>
              <a:t>Further Enable Test Like you Fly capabilities</a:t>
            </a:r>
          </a:p>
          <a:p>
            <a:pPr lvl="1"/>
            <a:r>
              <a:rPr lang="en-US" sz="1400" dirty="0">
                <a:latin typeface="Arial" panose="020B0604020202020204" pitchFamily="34" charset="0"/>
                <a:cs typeface="Arial" panose="020B0604020202020204" pitchFamily="34" charset="0"/>
              </a:rPr>
              <a:t>New testing methods that simulate space environments for future missions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28</a:t>
            </a:fld>
            <a:endParaRPr lang="en-US"/>
          </a:p>
        </p:txBody>
      </p:sp>
      <p:pic>
        <p:nvPicPr>
          <p:cNvPr id="6" name="Picture 5">
            <a:extLst>
              <a:ext uri="{FF2B5EF4-FFF2-40B4-BE49-F238E27FC236}">
                <a16:creationId xmlns:a16="http://schemas.microsoft.com/office/drawing/2014/main" id="{19298A2A-FDCD-401D-A721-33899449245A}"/>
              </a:ext>
            </a:extLst>
          </p:cNvPr>
          <p:cNvPicPr>
            <a:picLocks noChangeAspect="1"/>
          </p:cNvPicPr>
          <p:nvPr/>
        </p:nvPicPr>
        <p:blipFill>
          <a:blip r:embed="rId3"/>
          <a:stretch>
            <a:fillRect/>
          </a:stretch>
        </p:blipFill>
        <p:spPr>
          <a:xfrm>
            <a:off x="10092918" y="-135935"/>
            <a:ext cx="2521764" cy="1260882"/>
          </a:xfrm>
          <a:prstGeom prst="rect">
            <a:avLst/>
          </a:prstGeom>
        </p:spPr>
      </p:pic>
    </p:spTree>
    <p:extLst>
      <p:ext uri="{BB962C8B-B14F-4D97-AF65-F5344CB8AC3E}">
        <p14:creationId xmlns:p14="http://schemas.microsoft.com/office/powerpoint/2010/main" val="1049915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EB4519-B143-4FB9-A881-CF9538AEC873}"/>
              </a:ext>
            </a:extLst>
          </p:cNvPr>
          <p:cNvPicPr>
            <a:picLocks noChangeAspect="1"/>
          </p:cNvPicPr>
          <p:nvPr/>
        </p:nvPicPr>
        <p:blipFill>
          <a:blip r:embed="rId2"/>
          <a:stretch>
            <a:fillRect/>
          </a:stretch>
        </p:blipFill>
        <p:spPr>
          <a:xfrm>
            <a:off x="0" y="2492151"/>
            <a:ext cx="12192000" cy="1537491"/>
          </a:xfrm>
          <a:prstGeom prst="rect">
            <a:avLst/>
          </a:prstGeom>
        </p:spPr>
      </p:pic>
      <p:sp>
        <p:nvSpPr>
          <p:cNvPr id="2" name="Title 1">
            <a:extLst>
              <a:ext uri="{FF2B5EF4-FFF2-40B4-BE49-F238E27FC236}">
                <a16:creationId xmlns:a16="http://schemas.microsoft.com/office/drawing/2014/main" id="{B3126D43-57B8-4BFF-A634-24C8C75012BB}"/>
              </a:ext>
            </a:extLst>
          </p:cNvPr>
          <p:cNvSpPr>
            <a:spLocks noGrp="1"/>
          </p:cNvSpPr>
          <p:nvPr>
            <p:ph type="title"/>
          </p:nvPr>
        </p:nvSpPr>
        <p:spPr>
          <a:xfrm>
            <a:off x="239485" y="2722369"/>
            <a:ext cx="10189806" cy="1066800"/>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Thank you- Questions?</a:t>
            </a:r>
          </a:p>
        </p:txBody>
      </p:sp>
      <p:sp>
        <p:nvSpPr>
          <p:cNvPr id="5" name="Slide Number Placeholder 4">
            <a:extLst>
              <a:ext uri="{FF2B5EF4-FFF2-40B4-BE49-F238E27FC236}">
                <a16:creationId xmlns:a16="http://schemas.microsoft.com/office/drawing/2014/main" id="{2BECEA13-80D5-4905-A6F0-7505D342C99F}"/>
              </a:ext>
            </a:extLst>
          </p:cNvPr>
          <p:cNvSpPr>
            <a:spLocks noGrp="1"/>
          </p:cNvSpPr>
          <p:nvPr>
            <p:ph type="sldNum" sz="quarter" idx="12"/>
          </p:nvPr>
        </p:nvSpPr>
        <p:spPr/>
        <p:txBody>
          <a:bodyPr/>
          <a:lstStyle/>
          <a:p>
            <a:fld id="{B09D5FE1-730D-4AEA-ACAF-6A6F617FAFAC}" type="slidenum">
              <a:rPr lang="en-US" smtClean="0"/>
              <a:t>29</a:t>
            </a:fld>
            <a:endParaRPr lang="en-US"/>
          </a:p>
        </p:txBody>
      </p:sp>
      <p:pic>
        <p:nvPicPr>
          <p:cNvPr id="6" name="Picture 5">
            <a:extLst>
              <a:ext uri="{FF2B5EF4-FFF2-40B4-BE49-F238E27FC236}">
                <a16:creationId xmlns:a16="http://schemas.microsoft.com/office/drawing/2014/main" id="{9CDC9626-DADC-4D91-83D0-346163A652BD}"/>
              </a:ext>
            </a:extLst>
          </p:cNvPr>
          <p:cNvPicPr>
            <a:picLocks noChangeAspect="1"/>
          </p:cNvPicPr>
          <p:nvPr/>
        </p:nvPicPr>
        <p:blipFill>
          <a:blip r:embed="rId3"/>
          <a:stretch>
            <a:fillRect/>
          </a:stretch>
        </p:blipFill>
        <p:spPr>
          <a:xfrm>
            <a:off x="9568525" y="2544928"/>
            <a:ext cx="2862960" cy="1431480"/>
          </a:xfrm>
          <a:prstGeom prst="rect">
            <a:avLst/>
          </a:prstGeom>
        </p:spPr>
      </p:pic>
      <p:sp>
        <p:nvSpPr>
          <p:cNvPr id="3" name="Content Placeholder 2">
            <a:extLst>
              <a:ext uri="{FF2B5EF4-FFF2-40B4-BE49-F238E27FC236}">
                <a16:creationId xmlns:a16="http://schemas.microsoft.com/office/drawing/2014/main" id="{0E606A7E-0DFA-C959-73D6-0254506EA61C}"/>
              </a:ext>
            </a:extLst>
          </p:cNvPr>
          <p:cNvSpPr>
            <a:spLocks noGrp="1"/>
          </p:cNvSpPr>
          <p:nvPr>
            <p:ph idx="1"/>
          </p:nvPr>
        </p:nvSpPr>
        <p:spPr>
          <a:xfrm>
            <a:off x="2248988" y="4848729"/>
            <a:ext cx="8009709" cy="1690183"/>
          </a:xfrm>
        </p:spPr>
        <p:txBody>
          <a:bodyPr>
            <a:normAutofit/>
          </a:bodyPr>
          <a:lstStyle/>
          <a:p>
            <a:pPr marL="0" indent="0" algn="ctr">
              <a:buNone/>
            </a:pPr>
            <a:r>
              <a:rPr lang="en-US" sz="2000" dirty="0">
                <a:latin typeface="Arial" panose="020B0604020202020204" pitchFamily="34" charset="0"/>
                <a:cs typeface="Arial" panose="020B0604020202020204" pitchFamily="34" charset="0"/>
              </a:rPr>
              <a:t>D. Malik Thompson</a:t>
            </a:r>
          </a:p>
          <a:p>
            <a:pPr marL="0" indent="0" algn="ctr">
              <a:buNone/>
            </a:pPr>
            <a:r>
              <a:rPr lang="en-US" sz="2000" dirty="0"/>
              <a:t>Aerospace Materials Engineer </a:t>
            </a:r>
          </a:p>
          <a:p>
            <a:pPr marL="0" indent="0" algn="ctr">
              <a:buNone/>
            </a:pPr>
            <a:r>
              <a:rPr lang="en-US" sz="2000" dirty="0"/>
              <a:t>NASA Marshall Space Flight Center</a:t>
            </a:r>
          </a:p>
          <a:p>
            <a:pPr marL="0" indent="0" algn="ctr">
              <a:buNone/>
            </a:pPr>
            <a:r>
              <a:rPr lang="en-US" sz="2000" dirty="0"/>
              <a:t>Dennis.m.thompson-1@nasa.gov</a:t>
            </a:r>
          </a:p>
        </p:txBody>
      </p:sp>
    </p:spTree>
    <p:extLst>
      <p:ext uri="{BB962C8B-B14F-4D97-AF65-F5344CB8AC3E}">
        <p14:creationId xmlns:p14="http://schemas.microsoft.com/office/powerpoint/2010/main" val="2363184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7541</TotalTime>
  <Words>3310</Words>
  <Application>Microsoft Office PowerPoint</Application>
  <PresentationFormat>Widescreen</PresentationFormat>
  <Paragraphs>375</Paragraphs>
  <Slides>29</Slides>
  <Notes>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Cohesion Through Adhesion:  Enabling Space Exploration with Adhesive Bonding</vt:lpstr>
      <vt:lpstr>Agenda</vt:lpstr>
      <vt:lpstr>NASA- Marshall Spaceflight Center</vt:lpstr>
      <vt:lpstr>ISS: Living and Working in Space</vt:lpstr>
      <vt:lpstr>PowerPoint Presentation</vt:lpstr>
      <vt:lpstr>Understanding Our World and Beyond</vt:lpstr>
      <vt:lpstr>PowerPoint Presentation</vt:lpstr>
      <vt:lpstr>Space Launch System and Artemis</vt:lpstr>
      <vt:lpstr>Launch vehicle stage adapter integrated with core Stagetage</vt:lpstr>
      <vt:lpstr>Why Design with Adhesives?</vt:lpstr>
      <vt:lpstr>Adhesive Downselection and Qualification for Flight</vt:lpstr>
      <vt:lpstr>Program Development Timeframe</vt:lpstr>
      <vt:lpstr>Process Controls for Best Practices</vt:lpstr>
      <vt:lpstr>Environments: Meeting the Demands</vt:lpstr>
      <vt:lpstr>Artemis Thermal Protection System</vt:lpstr>
      <vt:lpstr>Reflective Control Devices </vt:lpstr>
      <vt:lpstr>Mars Ascent Vehicle</vt:lpstr>
      <vt:lpstr>Mars Ascent Vehicle</vt:lpstr>
      <vt:lpstr>Case Study: Imaging X-ray Polarimetry Explorer</vt:lpstr>
      <vt:lpstr>Case Study: Imaging X-ray Polarimetry Explorer</vt:lpstr>
      <vt:lpstr>Case Study: Imaging X-ray Polarimetry Explorer</vt:lpstr>
      <vt:lpstr>Case Study: Imaging X-ray Polarimetry Explorer</vt:lpstr>
      <vt:lpstr>Materials Obsolescence</vt:lpstr>
      <vt:lpstr>DCM Replacement Study</vt:lpstr>
      <vt:lpstr>DCM Replacement Study Cont. </vt:lpstr>
      <vt:lpstr>Lessons Learned </vt:lpstr>
      <vt:lpstr>Engagement: Becoming Part of the Mission</vt:lpstr>
      <vt:lpstr>Future Challenges</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 Life to Extraterrestrial Life: Bonding for Deep Space</dc:title>
  <dc:creator>Thompson, Malik (MSFC-EM41)</dc:creator>
  <cp:lastModifiedBy>Thompson, Malik (MSFC-EM41)</cp:lastModifiedBy>
  <cp:revision>45</cp:revision>
  <dcterms:created xsi:type="dcterms:W3CDTF">2023-03-20T16:28:59Z</dcterms:created>
  <dcterms:modified xsi:type="dcterms:W3CDTF">2023-12-12T17:04:19Z</dcterms:modified>
</cp:coreProperties>
</file>