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78537"/>
  </p:normalViewPr>
  <p:slideViewPr>
    <p:cSldViewPr snapToGrid="0">
      <p:cViewPr varScale="1">
        <p:scale>
          <a:sx n="69" d="100"/>
          <a:sy n="69" d="100"/>
        </p:scale>
        <p:origin x="208"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33"/>
    </inkml:context>
    <inkml:brush xml:id="br0">
      <inkml:brushProperty name="width" value="0.1" units="cm"/>
      <inkml:brushProperty name="height" value="0.1" units="cm"/>
      <inkml:brushProperty name="color" value="#00A0D7"/>
    </inkml:brush>
  </inkml:definitions>
  <inkml:trace contextRef="#ctx0" brushRef="#br0">13705 10319 0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34"/>
    </inkml:context>
    <inkml:brush xml:id="br0">
      <inkml:brushProperty name="width" value="0.1" units="cm"/>
      <inkml:brushProperty name="height" value="0.1" units="cm"/>
      <inkml:brushProperty name="color" value="#00A0D7"/>
    </inkml:brush>
  </inkml:definitions>
  <inkml:trace contextRef="#ctx0" brushRef="#br0">13732 10398 0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35"/>
    </inkml:context>
    <inkml:brush xml:id="br0">
      <inkml:brushProperty name="width" value="0.1" units="cm"/>
      <inkml:brushProperty name="height" value="0.1" units="cm"/>
      <inkml:brushProperty name="color" value="#00A0D7"/>
    </inkml:brush>
  </inkml:definitions>
  <inkml:trace contextRef="#ctx0" brushRef="#br0">15372 10372 0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36"/>
    </inkml:context>
    <inkml:brush xml:id="br0">
      <inkml:brushProperty name="width" value="0.1" units="cm"/>
      <inkml:brushProperty name="height" value="0.1" units="cm"/>
      <inkml:brushProperty name="color" value="#00A0D7"/>
    </inkml:brush>
  </inkml:definitions>
  <inkml:trace contextRef="#ctx0" brushRef="#br0">15372 10372 0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37"/>
    </inkml:context>
    <inkml:brush xml:id="br0">
      <inkml:brushProperty name="width" value="0.1" units="cm"/>
      <inkml:brushProperty name="height" value="0.1" units="cm"/>
      <inkml:brushProperty name="color" value="#00A0D7"/>
    </inkml:brush>
  </inkml:definitions>
  <inkml:trace contextRef="#ctx0" brushRef="#br0">15372 10372 0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38"/>
    </inkml:context>
    <inkml:brush xml:id="br0">
      <inkml:brushProperty name="width" value="0.1" units="cm"/>
      <inkml:brushProperty name="height" value="0.1" units="cm"/>
      <inkml:brushProperty name="color" value="#00A0D7"/>
    </inkml:brush>
  </inkml:definitions>
  <inkml:trace contextRef="#ctx0" brushRef="#br0">13494 10372 0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39"/>
    </inkml:context>
    <inkml:brush xml:id="br0">
      <inkml:brushProperty name="width" value="0.1" units="cm"/>
      <inkml:brushProperty name="height" value="0.1" units="cm"/>
      <inkml:brushProperty name="color" value="#00A0D7"/>
    </inkml:brush>
  </inkml:definitions>
  <inkml:trace contextRef="#ctx0" brushRef="#br0">14843 10478 0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0"/>
    </inkml:context>
    <inkml:brush xml:id="br0">
      <inkml:brushProperty name="width" value="0.1" units="cm"/>
      <inkml:brushProperty name="height" value="0.1" units="cm"/>
      <inkml:brushProperty name="color" value="#00A0D7"/>
    </inkml:brush>
  </inkml:definitions>
  <inkml:trace contextRef="#ctx0" brushRef="#br0">14288 10292 0 0 0,'0'0'0'0'0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1"/>
    </inkml:context>
    <inkml:brush xml:id="br0">
      <inkml:brushProperty name="width" value="0.1" units="cm"/>
      <inkml:brushProperty name="height" value="0.1" units="cm"/>
      <inkml:brushProperty name="color" value="#00A0D7"/>
    </inkml:brush>
  </inkml:definitions>
  <inkml:trace contextRef="#ctx0" brushRef="#br0">16087 10530 0 0 0,'0'0'0'0'0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2"/>
    </inkml:context>
    <inkml:brush xml:id="br0">
      <inkml:brushProperty name="width" value="0.1" units="cm"/>
      <inkml:brushProperty name="height" value="0.1" units="cm"/>
      <inkml:brushProperty name="color" value="#00A0D7"/>
    </inkml:brush>
  </inkml:definitions>
  <inkml:trace contextRef="#ctx0" brushRef="#br0">15478 10266 0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3"/>
    </inkml:context>
    <inkml:brush xml:id="br0">
      <inkml:brushProperty name="width" value="0.1" units="cm"/>
      <inkml:brushProperty name="height" value="0.1" units="cm"/>
      <inkml:brushProperty name="color" value="#00A0D7"/>
    </inkml:brush>
  </inkml:definitions>
  <inkml:trace contextRef="#ctx0" brushRef="#br0">4366 7514 0 0 0,'0'0'0'0'0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4"/>
    </inkml:context>
    <inkml:brush xml:id="br0">
      <inkml:brushProperty name="width" value="0.1" units="cm"/>
      <inkml:brushProperty name="height" value="0.1" units="cm"/>
      <inkml:brushProperty name="color" value="#00A0D7"/>
    </inkml:brush>
  </inkml:definitions>
  <inkml:trace contextRef="#ctx0" brushRef="#br0">14552 10795 0 0 0,'0'0'0'0'0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5"/>
    </inkml:context>
    <inkml:brush xml:id="br0">
      <inkml:brushProperty name="width" value="0.1" units="cm"/>
      <inkml:brushProperty name="height" value="0.1" units="cm"/>
      <inkml:brushProperty name="color" value="#00A0D7"/>
    </inkml:brush>
  </inkml:definitions>
  <inkml:trace contextRef="#ctx0" brushRef="#br0">14605 10821 0 0 0,'0'0'0'0'0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6"/>
    </inkml:context>
    <inkml:brush xml:id="br0">
      <inkml:brushProperty name="width" value="0.1" units="cm"/>
      <inkml:brushProperty name="height" value="0.1" units="cm"/>
      <inkml:brushProperty name="color" value="#00A0D7"/>
    </inkml:brush>
  </inkml:definitions>
  <inkml:trace contextRef="#ctx0" brushRef="#br0">14208 8546 0 0 0,'0'0'0'0'0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7"/>
    </inkml:context>
    <inkml:brush xml:id="br0">
      <inkml:brushProperty name="width" value="0.1" units="cm"/>
      <inkml:brushProperty name="height" value="0.1" units="cm"/>
      <inkml:brushProperty name="color" value="#00A0D7"/>
    </inkml:brush>
  </inkml:definitions>
  <inkml:trace contextRef="#ctx0" brushRef="#br0">14208 8546 0 0 0,'0'0'0'0'0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8"/>
    </inkml:context>
    <inkml:brush xml:id="br0">
      <inkml:brushProperty name="width" value="0.1" units="cm"/>
      <inkml:brushProperty name="height" value="0.1" units="cm"/>
      <inkml:brushProperty name="color" value="#00A0D7"/>
    </inkml:brush>
  </inkml:definitions>
  <inkml:trace contextRef="#ctx0" brushRef="#br0">14420 7567 0 0 0,'0'0'0'0'0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49"/>
    </inkml:context>
    <inkml:brush xml:id="br0">
      <inkml:brushProperty name="width" value="0.1" units="cm"/>
      <inkml:brushProperty name="height" value="0.1" units="cm"/>
      <inkml:brushProperty name="color" value="#00A0D7"/>
    </inkml:brush>
  </inkml:definitions>
  <inkml:trace contextRef="#ctx0" brushRef="#br0">17171 10927 0 0 0,'0'0'0'0'0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0"/>
    </inkml:context>
    <inkml:brush xml:id="br0">
      <inkml:brushProperty name="width" value="0.1" units="cm"/>
      <inkml:brushProperty name="height" value="0.1" units="cm"/>
      <inkml:brushProperty name="color" value="#00A0D7"/>
    </inkml:brush>
  </inkml:definitions>
  <inkml:trace contextRef="#ctx0" brushRef="#br0">16854 10821 0 0 0,'0'0'0'0'0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1"/>
    </inkml:context>
    <inkml:brush xml:id="br0">
      <inkml:brushProperty name="width" value="0.1" units="cm"/>
      <inkml:brushProperty name="height" value="0.1" units="cm"/>
      <inkml:brushProperty name="color" value="#00A0D7"/>
    </inkml:brush>
  </inkml:definitions>
  <inkml:trace contextRef="#ctx0" brushRef="#br0">16854 10821 0 0 0,'0'0'0'0'0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2"/>
    </inkml:context>
    <inkml:brush xml:id="br0">
      <inkml:brushProperty name="width" value="0.1" units="cm"/>
      <inkml:brushProperty name="height" value="0.1" units="cm"/>
      <inkml:brushProperty name="color" value="#00A0D7"/>
    </inkml:brush>
  </inkml:definitions>
  <inkml:trace contextRef="#ctx0" brushRef="#br0">16695 10372 0 0 0,'0'0'0'0'0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3"/>
    </inkml:context>
    <inkml:brush xml:id="br0">
      <inkml:brushProperty name="width" value="0.1" units="cm"/>
      <inkml:brushProperty name="height" value="0.1" units="cm"/>
      <inkml:brushProperty name="color" value="#00A0D7"/>
    </inkml:brush>
  </inkml:definitions>
  <inkml:trace contextRef="#ctx0" brushRef="#br0">16775 8043 0 0 0,'0'0'0'0'0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4"/>
    </inkml:context>
    <inkml:brush xml:id="br0">
      <inkml:brushProperty name="width" value="0.1" units="cm"/>
      <inkml:brushProperty name="height" value="0.1" units="cm"/>
      <inkml:brushProperty name="color" value="#00A0D7"/>
    </inkml:brush>
  </inkml:definitions>
  <inkml:trace contextRef="#ctx0" brushRef="#br0">16775 8043 0 0 0,'0'0'0'0'0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5"/>
    </inkml:context>
    <inkml:brush xml:id="br0">
      <inkml:brushProperty name="width" value="0.1" units="cm"/>
      <inkml:brushProperty name="height" value="0.1" units="cm"/>
      <inkml:brushProperty name="color" value="#00A0D7"/>
    </inkml:brush>
  </inkml:definitions>
  <inkml:trace contextRef="#ctx0" brushRef="#br0">14843 10821 0 0 0,'0'0'0'0'0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6"/>
    </inkml:context>
    <inkml:brush xml:id="br0">
      <inkml:brushProperty name="width" value="0.1" units="cm"/>
      <inkml:brushProperty name="height" value="0.1" units="cm"/>
      <inkml:brushProperty name="color" value="#00A0D7"/>
    </inkml:brush>
  </inkml:definitions>
  <inkml:trace contextRef="#ctx0" brushRef="#br0">13917 10398 0 0 0,'0'0'0'0'0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7"/>
    </inkml:context>
    <inkml:brush xml:id="br0">
      <inkml:brushProperty name="width" value="0.1" units="cm"/>
      <inkml:brushProperty name="height" value="0.1" units="cm"/>
      <inkml:brushProperty name="color" value="#00A0D7"/>
    </inkml:brush>
  </inkml:definitions>
  <inkml:trace contextRef="#ctx0" brushRef="#br0">14076 10848 0 0 0,'0'0'0'0'0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8"/>
    </inkml:context>
    <inkml:brush xml:id="br0">
      <inkml:brushProperty name="width" value="0.1" units="cm"/>
      <inkml:brushProperty name="height" value="0.1" units="cm"/>
      <inkml:brushProperty name="color" value="#00A0D7"/>
    </inkml:brush>
  </inkml:definitions>
  <inkml:trace contextRef="#ctx0" brushRef="#br0">14208 10557 0 0 0,'0'0'0'0'0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59"/>
    </inkml:context>
    <inkml:brush xml:id="br0">
      <inkml:brushProperty name="width" value="0.1" units="cm"/>
      <inkml:brushProperty name="height" value="0.1" units="cm"/>
      <inkml:brushProperty name="color" value="#00A0D7"/>
    </inkml:brush>
  </inkml:definitions>
  <inkml:trace contextRef="#ctx0" brushRef="#br0">15954 10821 0 0 0,'0'0'0'0'0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0"/>
    </inkml:context>
    <inkml:brush xml:id="br0">
      <inkml:brushProperty name="width" value="0.1" units="cm"/>
      <inkml:brushProperty name="height" value="0.1" units="cm"/>
      <inkml:brushProperty name="color" value="#00A0D7"/>
    </inkml:brush>
  </inkml:definitions>
  <inkml:trace contextRef="#ctx0" brushRef="#br0">15425 10769 0 0 0,'0'0'0'0'0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1"/>
    </inkml:context>
    <inkml:brush xml:id="br0">
      <inkml:brushProperty name="width" value="0.1" units="cm"/>
      <inkml:brushProperty name="height" value="0.1" units="cm"/>
      <inkml:brushProperty name="color" value="#00A0D7"/>
    </inkml:brush>
  </inkml:definitions>
  <inkml:trace contextRef="#ctx0" brushRef="#br0">15981 10292 0 0 0,'0'0'0'0'0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2"/>
    </inkml:context>
    <inkml:brush xml:id="br0">
      <inkml:brushProperty name="width" value="0.1" units="cm"/>
      <inkml:brushProperty name="height" value="0.1" units="cm"/>
      <inkml:brushProperty name="color" value="#00A0D7"/>
    </inkml:brush>
  </inkml:definitions>
  <inkml:trace contextRef="#ctx0" brushRef="#br0">14631 10821 0 0 0,'0'0'0'0'0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3"/>
    </inkml:context>
    <inkml:brush xml:id="br0">
      <inkml:brushProperty name="width" value="0.1" units="cm"/>
      <inkml:brushProperty name="height" value="0.1" units="cm"/>
      <inkml:brushProperty name="color" value="#00A0D7"/>
    </inkml:brush>
  </inkml:definitions>
  <inkml:trace contextRef="#ctx0" brushRef="#br0">14208 10742 0 0 0,'0'0'0'0'0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4"/>
    </inkml:context>
    <inkml:brush xml:id="br0">
      <inkml:brushProperty name="width" value="0.1" units="cm"/>
      <inkml:brushProperty name="height" value="0.1" units="cm"/>
      <inkml:brushProperty name="color" value="#00A0D7"/>
    </inkml:brush>
  </inkml:definitions>
  <inkml:trace contextRef="#ctx0" brushRef="#br0">14817 10451 0 0 0,'0'0'0'0'0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5"/>
    </inkml:context>
    <inkml:brush xml:id="br0">
      <inkml:brushProperty name="width" value="0.1" units="cm"/>
      <inkml:brushProperty name="height" value="0.1" units="cm"/>
      <inkml:brushProperty name="color" value="#00A0D7"/>
    </inkml:brush>
  </inkml:definitions>
  <inkml:trace contextRef="#ctx0" brushRef="#br0">14340 10689 0 0 0,'0'0'0'0'0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6"/>
    </inkml:context>
    <inkml:brush xml:id="br0">
      <inkml:brushProperty name="width" value="0.1" units="cm"/>
      <inkml:brushProperty name="height" value="0.1" units="cm"/>
      <inkml:brushProperty name="color" value="#00A0D7"/>
    </inkml:brush>
  </inkml:definitions>
  <inkml:trace contextRef="#ctx0" brushRef="#br0">15293 10954 0 0 0,'0'0'0'0'0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2-14T22:54:15.367"/>
    </inkml:context>
    <inkml:brush xml:id="br0">
      <inkml:brushProperty name="width" value="0.1" units="cm"/>
      <inkml:brushProperty name="height" value="0.1" units="cm"/>
      <inkml:brushProperty name="color" value="#00A0D7"/>
    </inkml:brush>
  </inkml:definitions>
  <inkml:trace contextRef="#ctx0" brushRef="#br0">14790 10636 0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63F4CC-689F-1845-B9AE-898F7C991CDE}" type="datetimeFigureOut">
              <a:rPr lang="en-US" smtClean="0"/>
              <a:t>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A0B44C-046A-1A46-AA34-FD4DE6893E08}" type="slidenum">
              <a:rPr lang="en-US" smtClean="0"/>
              <a:t>‹#›</a:t>
            </a:fld>
            <a:endParaRPr lang="en-US"/>
          </a:p>
        </p:txBody>
      </p:sp>
    </p:spTree>
    <p:extLst>
      <p:ext uri="{BB962C8B-B14F-4D97-AF65-F5344CB8AC3E}">
        <p14:creationId xmlns:p14="http://schemas.microsoft.com/office/powerpoint/2010/main" val="2400480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Third party 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from Chapter 4 of the IPCC AR6 Report (top left), Chapter 4, Figure 4.2.  IPCC copyright policy is that the figure can be used for non-commercial purposes without permission (https://</a:t>
            </a:r>
            <a:r>
              <a:rPr lang="en-US" dirty="0" err="1"/>
              <a:t>www.ipcc.ch</a:t>
            </a:r>
            <a:r>
              <a:rPr lang="en-US" dirty="0"/>
              <a:t>/copyright/).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Aerosol skyline and Saharan dust images (bottom left and right, respectively) have CC Public Domain Mark 1.0 license.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3</a:t>
            </a:fld>
            <a:endParaRPr lang="en-US"/>
          </a:p>
        </p:txBody>
      </p:sp>
    </p:spTree>
    <p:extLst>
      <p:ext uri="{BB962C8B-B14F-4D97-AF65-F5344CB8AC3E}">
        <p14:creationId xmlns:p14="http://schemas.microsoft.com/office/powerpoint/2010/main" val="184881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Overview of the orbits and payloads. There are subsequent slides highlighting each instrument.</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4</a:t>
            </a:fld>
            <a:endParaRPr lang="en-US"/>
          </a:p>
        </p:txBody>
      </p:sp>
    </p:spTree>
    <p:extLst>
      <p:ext uri="{BB962C8B-B14F-4D97-AF65-F5344CB8AC3E}">
        <p14:creationId xmlns:p14="http://schemas.microsoft.com/office/powerpoint/2010/main" val="3486925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JAXA will contribute a Ku-band wide-swath precipitation radar with nadir Doppler capability for measuring convective vertical air motions, launching into 55° inclined orbit no later than March 2029. Dense over-sampling at nadir combined with the use of the displaced phase center antenna, or DPCA, approach for better removal of spacecraft motion and non-uniform beam filling effects allows us to obtain good measurements of the structure of convective vertical motions for many convective systems. Ku-band will limit problems from attenuation to only strong convection. </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6</a:t>
            </a:fld>
            <a:endParaRPr lang="en-US"/>
          </a:p>
        </p:txBody>
      </p:sp>
    </p:spTree>
    <p:extLst>
      <p:ext uri="{BB962C8B-B14F-4D97-AF65-F5344CB8AC3E}">
        <p14:creationId xmlns:p14="http://schemas.microsoft.com/office/powerpoint/2010/main" val="86310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CNES will provide two identical passive microwave radiometers with channels ranging from 89-325 GHz for characterization of ice cloud properties. The tandem radiometers provide the time rate of change of brightness temperatures over a ~2-minute period to allow inference of evolving microphysics and convective vertical ice mass flux. </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7</a:t>
            </a:fld>
            <a:endParaRPr lang="en-US"/>
          </a:p>
        </p:txBody>
      </p:sp>
    </p:spTree>
    <p:extLst>
      <p:ext uri="{BB962C8B-B14F-4D97-AF65-F5344CB8AC3E}">
        <p14:creationId xmlns:p14="http://schemas.microsoft.com/office/powerpoint/2010/main" val="1113968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NASA will provide a two-wavelength backscatter lidar with performance similar to, or better than, CALIPSO. The lidar will provide profiles of aerosols and clouds as well as boundary layer height. </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8</a:t>
            </a:fld>
            <a:endParaRPr lang="en-US"/>
          </a:p>
        </p:txBody>
      </p:sp>
    </p:spTree>
    <p:extLst>
      <p:ext uri="{BB962C8B-B14F-4D97-AF65-F5344CB8AC3E}">
        <p14:creationId xmlns:p14="http://schemas.microsoft.com/office/powerpoint/2010/main" val="1844919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polar mission builds on the heritage of the A Train and is designed to optimize instrument synergies to obtain accurate information on processes relevant to climate sensitivity and feedback and aerosol forcing of climate, which requires globally distributed observations. It includes several advanced sensors provided by NASA and industry and contributed instruments from CSA. For the lidar in polar orbit, a partnership with ASI is under consideration. That potential partnership is a relatively new development, with not much more to say yet…</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10</a:t>
            </a:fld>
            <a:endParaRPr lang="en-US"/>
          </a:p>
        </p:txBody>
      </p:sp>
    </p:spTree>
    <p:extLst>
      <p:ext uri="{BB962C8B-B14F-4D97-AF65-F5344CB8AC3E}">
        <p14:creationId xmlns:p14="http://schemas.microsoft.com/office/powerpoint/2010/main" val="2754819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 polar radar, the requirements include a cloud-profiling capability and Doppler velocity measurements. This could potentially be a W-band radar that attenuates in moderate precipitation, a Ka-band radar with enough sensitivity for cloud profiling, or a dual-frequency radar.</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11</a:t>
            </a:fld>
            <a:endParaRPr lang="en-US"/>
          </a:p>
        </p:txBody>
      </p:sp>
    </p:spTree>
    <p:extLst>
      <p:ext uri="{BB962C8B-B14F-4D97-AF65-F5344CB8AC3E}">
        <p14:creationId xmlns:p14="http://schemas.microsoft.com/office/powerpoint/2010/main" val="794730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microwave radiometer in polar orbit measures high frequencies for characterizing cloud processes, not the lower frequencies traditionally used in prior precipitation missions.</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12</a:t>
            </a:fld>
            <a:endParaRPr lang="en-US"/>
          </a:p>
        </p:txBody>
      </p:sp>
    </p:spTree>
    <p:extLst>
      <p:ext uri="{BB962C8B-B14F-4D97-AF65-F5344CB8AC3E}">
        <p14:creationId xmlns:p14="http://schemas.microsoft.com/office/powerpoint/2010/main" val="2197431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Polarimeter for wide-swath characterization of cloud and aerosol processes, and for additional constraint on lidar retrievals at nadir.</a:t>
            </a:r>
          </a:p>
          <a:p>
            <a:r>
              <a:rPr lang="en-US" dirty="0"/>
              <a:t>Third party images:</a:t>
            </a:r>
          </a:p>
          <a:p>
            <a:r>
              <a:rPr lang="en-US" dirty="0"/>
              <a:t>Left image provided by </a:t>
            </a:r>
            <a:r>
              <a:rPr lang="en-US" dirty="0" err="1"/>
              <a:t>Vanderlei</a:t>
            </a:r>
            <a:r>
              <a:rPr lang="en-US" dirty="0"/>
              <a:t> Martins, permission obtained June 8, 2022. Email text below:</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“Hi Scott,</a:t>
            </a:r>
            <a:br>
              <a:rPr lang="en-US" dirty="0"/>
            </a:br>
            <a:r>
              <a:rPr lang="en-US" sz="1200" b="0" i="0" u="none" strike="noStrike" kern="1200" dirty="0">
                <a:solidFill>
                  <a:schemeClr val="tx1"/>
                </a:solidFill>
                <a:effectLst/>
                <a:latin typeface="+mn-lt"/>
                <a:ea typeface="+mn-ea"/>
                <a:cs typeface="+mn-cs"/>
              </a:rPr>
              <a:t>Yes, this is a multi-angle sequence from HARP showing 10 viewing angles. </a:t>
            </a:r>
            <a:br>
              <a:rPr lang="en-US" dirty="0"/>
            </a:br>
            <a:r>
              <a:rPr lang="en-US" sz="1200" b="0" i="0" u="none" strike="noStrike" kern="1200" dirty="0">
                <a:solidFill>
                  <a:schemeClr val="tx1"/>
                </a:solidFill>
                <a:effectLst/>
                <a:latin typeface="+mn-lt"/>
                <a:ea typeface="+mn-ea"/>
                <a:cs typeface="+mn-cs"/>
              </a:rPr>
              <a:t>Since all other examples in your slide are for level 2, I am also attaching an example of level 2 retrieval from HARP and, another case with 60 viewing angles.</a:t>
            </a:r>
            <a:br>
              <a:rPr lang="en-US" dirty="0"/>
            </a:br>
            <a:r>
              <a:rPr lang="en-US" sz="1200" b="0" i="0" u="none" strike="noStrike" kern="1200" dirty="0">
                <a:solidFill>
                  <a:schemeClr val="tx1"/>
                </a:solidFill>
                <a:effectLst/>
                <a:latin typeface="+mn-lt"/>
                <a:ea typeface="+mn-ea"/>
                <a:cs typeface="+mn-cs"/>
              </a:rPr>
              <a:t>Feel free to use any combination you prefer. </a:t>
            </a:r>
            <a:br>
              <a:rPr lang="en-US" dirty="0"/>
            </a:br>
            <a:r>
              <a:rPr lang="en-US" sz="1200" b="0" i="0" u="none" strike="noStrike" kern="1200" dirty="0" err="1">
                <a:solidFill>
                  <a:schemeClr val="tx1"/>
                </a:solidFill>
                <a:effectLst/>
                <a:latin typeface="+mn-lt"/>
                <a:ea typeface="+mn-ea"/>
                <a:cs typeface="+mn-cs"/>
              </a:rPr>
              <a:t>Vanderlei</a:t>
            </a:r>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13</a:t>
            </a:fld>
            <a:endParaRPr lang="en-US"/>
          </a:p>
        </p:txBody>
      </p:sp>
    </p:spTree>
    <p:extLst>
      <p:ext uri="{BB962C8B-B14F-4D97-AF65-F5344CB8AC3E}">
        <p14:creationId xmlns:p14="http://schemas.microsoft.com/office/powerpoint/2010/main" val="2683348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CSA provides a long-wave radiometer on the AOS polar satellite, and limb sounders (aerosol and water vapor) on a separate satellite (</a:t>
            </a:r>
            <a:r>
              <a:rPr lang="en-US" dirty="0" err="1"/>
              <a:t>HAWCsat</a:t>
            </a:r>
            <a:r>
              <a:rPr lang="en-US" dirty="0"/>
              <a:t>) in the same orbit.</a:t>
            </a:r>
          </a:p>
          <a:p>
            <a:r>
              <a:rPr lang="en-US" dirty="0"/>
              <a:t>Lower left figure provided by Landon Rieger, permission obtained July 13, 2022. Permission email text is below:</a:t>
            </a:r>
          </a:p>
          <a:p>
            <a:endParaRPr lang="en-US" dirty="0"/>
          </a:p>
          <a:p>
            <a:r>
              <a:rPr lang="en-US" dirty="0"/>
              <a:t>Hi Sheri and Scott,</a:t>
            </a:r>
          </a:p>
          <a:p>
            <a:r>
              <a:rPr lang="en-US" dirty="0"/>
              <a:t>Feel free to use that graphic wherever it's helpful, including posting it online. If you ever need a higher resolution or vector format just let me know too.</a:t>
            </a:r>
          </a:p>
          <a:p>
            <a:r>
              <a:rPr lang="en-US" dirty="0"/>
              <a:t>Best regards,</a:t>
            </a:r>
          </a:p>
          <a:p>
            <a:r>
              <a:rPr lang="en-US" sz="1200" b="0" i="0" u="none" strike="noStrike" kern="1200" dirty="0">
                <a:solidFill>
                  <a:schemeClr val="tx1"/>
                </a:solidFill>
                <a:effectLst/>
                <a:latin typeface="+mn-lt"/>
                <a:ea typeface="+mn-ea"/>
                <a:cs typeface="+mn-cs"/>
              </a:rPr>
              <a:t>Landon</a:t>
            </a:r>
            <a:endParaRPr lang="en-US" dirty="0"/>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14</a:t>
            </a:fld>
            <a:endParaRPr lang="en-US"/>
          </a:p>
        </p:txBody>
      </p:sp>
    </p:spTree>
    <p:extLst>
      <p:ext uri="{BB962C8B-B14F-4D97-AF65-F5344CB8AC3E}">
        <p14:creationId xmlns:p14="http://schemas.microsoft.com/office/powerpoint/2010/main" val="1643278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Summary slide: In inclined orbit with sampling across the diurnal cycle, we have the Ku-band Doppler radar; brightness temperature time rate of change; and backscatter lidar. Those launch by March 2029, after </a:t>
            </a:r>
            <a:r>
              <a:rPr lang="en-US" dirty="0" err="1"/>
              <a:t>EarthCARE’s</a:t>
            </a:r>
            <a:r>
              <a:rPr lang="en-US" dirty="0"/>
              <a:t> planned mission but while GPM should still have some fuel. The inclined launch comes around 2032 (take that with whatever grains of salt seem appropriate), with a broader suite of instruments. Our suborbital campaigns come after the launches, tentatively one in 2029 or 2030 and 1-2 more in 2032 or later.</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15</a:t>
            </a:fld>
            <a:endParaRPr lang="en-US"/>
          </a:p>
        </p:txBody>
      </p:sp>
    </p:spTree>
    <p:extLst>
      <p:ext uri="{BB962C8B-B14F-4D97-AF65-F5344CB8AC3E}">
        <p14:creationId xmlns:p14="http://schemas.microsoft.com/office/powerpoint/2010/main" val="3133486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1" dirty="0">
                <a:solidFill>
                  <a:prstClr val="black"/>
                </a:solidFill>
                <a:latin typeface="Calibri" panose="020F0502020204030204"/>
              </a:rPr>
              <a:t>AOS-led Suborbital field campaigns are post-launch (2029 and beyond), for the sake of maximizing </a:t>
            </a:r>
            <a:r>
              <a:rPr lang="en-US" sz="1200" b="1" dirty="0" err="1">
                <a:solidFill>
                  <a:prstClr val="black"/>
                </a:solidFill>
                <a:latin typeface="Calibri" panose="020F0502020204030204"/>
              </a:rPr>
              <a:t>cal-val</a:t>
            </a:r>
            <a:r>
              <a:rPr lang="en-US" sz="1200" b="1" dirty="0">
                <a:solidFill>
                  <a:prstClr val="black"/>
                </a:solidFill>
                <a:latin typeface="Calibri" panose="020F0502020204030204"/>
              </a:rPr>
              <a:t> opportunities.</a:t>
            </a:r>
          </a:p>
          <a:p>
            <a:pPr>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Calibri"/>
              </a:rPr>
              <a:t>Pre-launch, we design those programs and also work with R&amp;A program to identify opportunities to advance the science.</a:t>
            </a:r>
          </a:p>
        </p:txBody>
      </p:sp>
      <p:sp>
        <p:nvSpPr>
          <p:cNvPr id="4" name="Slide Number Placeholder 3"/>
          <p:cNvSpPr>
            <a:spLocks noGrp="1"/>
          </p:cNvSpPr>
          <p:nvPr>
            <p:ph type="sldNum" sz="quarter" idx="5"/>
          </p:nvPr>
        </p:nvSpPr>
        <p:spPr/>
        <p:txBody>
          <a:bodyPr/>
          <a:lstStyle/>
          <a:p>
            <a:fld id="{83A0B44C-046A-1A46-AA34-FD4DE6893E08}" type="slidenum">
              <a:rPr lang="en-US" smtClean="0"/>
              <a:t>16</a:t>
            </a:fld>
            <a:endParaRPr lang="en-US"/>
          </a:p>
        </p:txBody>
      </p:sp>
    </p:spTree>
    <p:extLst>
      <p:ext uri="{BB962C8B-B14F-4D97-AF65-F5344CB8AC3E}">
        <p14:creationId xmlns:p14="http://schemas.microsoft.com/office/powerpoint/2010/main" val="4146543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AOS Suborbital program has multiple purposes: addressing the science themes in ways that are not suitable from satellite alone, and providing </a:t>
            </a:r>
            <a:r>
              <a:rPr lang="en-US" dirty="0" err="1"/>
              <a:t>cal</a:t>
            </a:r>
            <a:r>
              <a:rPr lang="en-US" dirty="0"/>
              <a:t>/</a:t>
            </a:r>
            <a:r>
              <a:rPr lang="en-US" dirty="0" err="1"/>
              <a:t>val</a:t>
            </a:r>
            <a:r>
              <a:rPr lang="en-US" dirty="0"/>
              <a:t> data for the satellite products. Multi-aircraft campaigns will need a combination of remote sensors and in situ probes at appropriate altitudes. Aircraft pictured here are just examples; NASA DC-8 is replaced by 777, and we hope to also leverage aircraft from non-NASA partners. Surface-based supersites and networks are needed both for long-term measurements, and for anchoring the airborne campaigns.</a:t>
            </a:r>
          </a:p>
          <a:p>
            <a:endParaRPr lang="en-US" dirty="0"/>
          </a:p>
        </p:txBody>
      </p:sp>
      <p:sp>
        <p:nvSpPr>
          <p:cNvPr id="4" name="Slide Number Placeholder 3"/>
          <p:cNvSpPr>
            <a:spLocks noGrp="1"/>
          </p:cNvSpPr>
          <p:nvPr>
            <p:ph type="sldNum" sz="quarter" idx="5"/>
          </p:nvPr>
        </p:nvSpPr>
        <p:spPr/>
        <p:txBody>
          <a:bodyPr/>
          <a:lstStyle/>
          <a:p>
            <a:fld id="{83A0B44C-046A-1A46-AA34-FD4DE6893E08}" type="slidenum">
              <a:rPr lang="en-US" smtClean="0"/>
              <a:t>17</a:t>
            </a:fld>
            <a:endParaRPr lang="en-US"/>
          </a:p>
        </p:txBody>
      </p:sp>
    </p:spTree>
    <p:extLst>
      <p:ext uri="{BB962C8B-B14F-4D97-AF65-F5344CB8AC3E}">
        <p14:creationId xmlns:p14="http://schemas.microsoft.com/office/powerpoint/2010/main" val="353420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Can’t emphasize enough that these locations are just demonstrative of regions that seem suitable for AOS-led campaigns. None have been selected yet.</a:t>
            </a:r>
          </a:p>
        </p:txBody>
      </p:sp>
      <p:sp>
        <p:nvSpPr>
          <p:cNvPr id="4" name="Slide Number Placeholder 3"/>
          <p:cNvSpPr>
            <a:spLocks noGrp="1"/>
          </p:cNvSpPr>
          <p:nvPr>
            <p:ph type="sldNum" sz="quarter" idx="5"/>
          </p:nvPr>
        </p:nvSpPr>
        <p:spPr/>
        <p:txBody>
          <a:bodyPr/>
          <a:lstStyle/>
          <a:p>
            <a:fld id="{83A0B44C-046A-1A46-AA34-FD4DE6893E08}" type="slidenum">
              <a:rPr lang="en-US" smtClean="0"/>
              <a:t>19</a:t>
            </a:fld>
            <a:endParaRPr lang="en-US"/>
          </a:p>
        </p:txBody>
      </p:sp>
    </p:spTree>
    <p:extLst>
      <p:ext uri="{BB962C8B-B14F-4D97-AF65-F5344CB8AC3E}">
        <p14:creationId xmlns:p14="http://schemas.microsoft.com/office/powerpoint/2010/main" val="1903137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21269-C448-1E69-22CF-C7FFD44066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CC70F5-CE90-1BEF-EC52-223F258CD3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06F743-F1D6-C9B8-4FDB-952917FE888E}"/>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5" name="Footer Placeholder 4">
            <a:extLst>
              <a:ext uri="{FF2B5EF4-FFF2-40B4-BE49-F238E27FC236}">
                <a16:creationId xmlns:a16="http://schemas.microsoft.com/office/drawing/2014/main" id="{2FA7C659-7225-F263-900C-C753BAFE02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1CEE39-E2DD-C5FB-8E9C-91293AFBC563}"/>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95517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AE85-4410-C860-3047-C5290448D8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B40DD5-5542-78B1-71A1-057A032EBB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6D81B4-CF82-7386-E206-023F35F10E18}"/>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5" name="Footer Placeholder 4">
            <a:extLst>
              <a:ext uri="{FF2B5EF4-FFF2-40B4-BE49-F238E27FC236}">
                <a16:creationId xmlns:a16="http://schemas.microsoft.com/office/drawing/2014/main" id="{8E816DE8-9EE4-3A0C-6E31-08A456A1D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92D496-5999-228D-E9CD-14DCEE96611E}"/>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3250887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63CF8-7ECA-5F35-5902-23A26673E2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BFAA66-4696-4B3C-DB54-49DB6936A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9E3ADA-A597-D9F0-C4DC-65A35732CEBB}"/>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5" name="Footer Placeholder 4">
            <a:extLst>
              <a:ext uri="{FF2B5EF4-FFF2-40B4-BE49-F238E27FC236}">
                <a16:creationId xmlns:a16="http://schemas.microsoft.com/office/drawing/2014/main" id="{83529441-C13E-532D-2312-5492AA618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607E3-6AA1-9BB4-325F-0F018BCC82A6}"/>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100289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5978-FBE2-5E03-6A97-0B43505CB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7E828B-E9FB-A349-93C1-64915DE881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2DAA64-BDB3-2D0F-3C04-933786DDAD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422F91-1F1A-D1CE-5071-A03ABF152CFA}"/>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6" name="Footer Placeholder 5">
            <a:extLst>
              <a:ext uri="{FF2B5EF4-FFF2-40B4-BE49-F238E27FC236}">
                <a16:creationId xmlns:a16="http://schemas.microsoft.com/office/drawing/2014/main" id="{43E9D6FC-8B78-DE2C-B93D-7C37826676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79B9B4-A063-F612-0CE7-DAD7168C2990}"/>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2269459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2402-92A1-6B59-5B10-CA316D9AE6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FA7BC3-98B4-9F05-1558-45A37A5E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28109D-2B10-A31D-C532-554C635EA7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E764D1-411B-AA32-EAC7-53057E4447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EEAA07-D716-C021-A835-143C6EC7C1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F417C2-0781-62C4-5877-8CBA3F005C30}"/>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8" name="Footer Placeholder 7">
            <a:extLst>
              <a:ext uri="{FF2B5EF4-FFF2-40B4-BE49-F238E27FC236}">
                <a16:creationId xmlns:a16="http://schemas.microsoft.com/office/drawing/2014/main" id="{8D33E951-55EC-3444-D77B-7FF533FDA8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7738C0-DEF5-3C1A-7F05-BD07A2EC76B3}"/>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362236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F692-9537-5DD3-A9F5-061D45B195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5FEE49-EDB0-C604-C264-6D0123217F23}"/>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4" name="Footer Placeholder 3">
            <a:extLst>
              <a:ext uri="{FF2B5EF4-FFF2-40B4-BE49-F238E27FC236}">
                <a16:creationId xmlns:a16="http://schemas.microsoft.com/office/drawing/2014/main" id="{F2EAA0BD-0FC5-C957-D941-5DE27A0101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08B0C2-F3EC-0673-4624-FFF1E00A2AF3}"/>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1383272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1E7DA6-5042-CDF8-B543-0DCD33FE0EE3}"/>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3" name="Footer Placeholder 2">
            <a:extLst>
              <a:ext uri="{FF2B5EF4-FFF2-40B4-BE49-F238E27FC236}">
                <a16:creationId xmlns:a16="http://schemas.microsoft.com/office/drawing/2014/main" id="{492FDE7D-D8FC-D3C0-ACC9-E7945A2AC1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1F0D36-063F-036B-FA72-E44BF855EAC8}"/>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3821409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4E09-7FD5-F492-C716-FA49E1B577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E9C9D7-9E1D-7D66-C364-D1A2CDFB6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BA6343-E503-B50A-2540-4945CE7349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96067B-53F3-239C-AA30-D09A93ED29C5}"/>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6" name="Footer Placeholder 5">
            <a:extLst>
              <a:ext uri="{FF2B5EF4-FFF2-40B4-BE49-F238E27FC236}">
                <a16:creationId xmlns:a16="http://schemas.microsoft.com/office/drawing/2014/main" id="{DCDBE5C4-27C2-CD68-775B-71E9E94C51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E97A00-27DF-7F26-5267-9E901FC24AC6}"/>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737519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9455F-1426-086C-6986-DFAB018C37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CBB95C-FEBB-8F15-BD95-5244261F43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F46285-8FE8-0D48-AB94-3296C4E317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30556D-FE12-B475-180F-83E68693DC68}"/>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6" name="Footer Placeholder 5">
            <a:extLst>
              <a:ext uri="{FF2B5EF4-FFF2-40B4-BE49-F238E27FC236}">
                <a16:creationId xmlns:a16="http://schemas.microsoft.com/office/drawing/2014/main" id="{CFE7EA7E-2465-A20B-6608-2EB341690D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F174EF-4177-1EF9-D97D-95CB119CE5E7}"/>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2024163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6FF7E-378C-F412-5775-8054881802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8654C5-8E10-DBCD-30DF-EB4CD62B46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B29D4A-0B61-9175-2824-997107DB3ADD}"/>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5" name="Footer Placeholder 4">
            <a:extLst>
              <a:ext uri="{FF2B5EF4-FFF2-40B4-BE49-F238E27FC236}">
                <a16:creationId xmlns:a16="http://schemas.microsoft.com/office/drawing/2014/main" id="{3490728B-7146-CDB1-F66F-28EC72B720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4E9D2A-8290-534E-9F6E-30F89CDC46D7}"/>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210935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6A247D-0A40-A783-428B-123CF13B72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E44945-D7F7-6FB3-F8B0-5AA460B6FD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274B5-F0E2-5981-2220-2FF2A76A1FF3}"/>
              </a:ext>
            </a:extLst>
          </p:cNvPr>
          <p:cNvSpPr>
            <a:spLocks noGrp="1"/>
          </p:cNvSpPr>
          <p:nvPr>
            <p:ph type="dt" sz="half" idx="10"/>
          </p:nvPr>
        </p:nvSpPr>
        <p:spPr/>
        <p:txBody>
          <a:bodyPr/>
          <a:lstStyle/>
          <a:p>
            <a:fld id="{B3C355F6-E155-E046-A51F-79CD26BD52A5}" type="datetimeFigureOut">
              <a:rPr lang="en-US" smtClean="0"/>
              <a:t>12/20/23</a:t>
            </a:fld>
            <a:endParaRPr lang="en-US"/>
          </a:p>
        </p:txBody>
      </p:sp>
      <p:sp>
        <p:nvSpPr>
          <p:cNvPr id="5" name="Footer Placeholder 4">
            <a:extLst>
              <a:ext uri="{FF2B5EF4-FFF2-40B4-BE49-F238E27FC236}">
                <a16:creationId xmlns:a16="http://schemas.microsoft.com/office/drawing/2014/main" id="{DDC9FD0E-5051-93BA-367A-672634235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A1C10-BD2B-952D-B65B-EB6FCB411A1F}"/>
              </a:ext>
            </a:extLst>
          </p:cNvPr>
          <p:cNvSpPr>
            <a:spLocks noGrp="1"/>
          </p:cNvSpPr>
          <p:nvPr>
            <p:ph type="sldNum" sz="quarter" idx="12"/>
          </p:nvPr>
        </p:nvSpPr>
        <p:spPr/>
        <p:txBody>
          <a:bodyPr/>
          <a:lstStyle/>
          <a:p>
            <a:fld id="{227D3F78-4B13-814C-91AE-FD00329AF573}" type="slidenum">
              <a:rPr lang="en-US" smtClean="0"/>
              <a:t>‹#›</a:t>
            </a:fld>
            <a:endParaRPr lang="en-US"/>
          </a:p>
        </p:txBody>
      </p:sp>
    </p:spTree>
    <p:extLst>
      <p:ext uri="{BB962C8B-B14F-4D97-AF65-F5344CB8AC3E}">
        <p14:creationId xmlns:p14="http://schemas.microsoft.com/office/powerpoint/2010/main" val="221700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7D083B-E191-15D2-0443-7353964E9A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C8D706-A823-78B1-67B4-97E25DC363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C22162-D3FA-46C1-3CEF-C6B1424549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C355F6-E155-E046-A51F-79CD26BD52A5}" type="datetimeFigureOut">
              <a:rPr lang="en-US" smtClean="0"/>
              <a:t>12/20/23</a:t>
            </a:fld>
            <a:endParaRPr lang="en-US"/>
          </a:p>
        </p:txBody>
      </p:sp>
      <p:sp>
        <p:nvSpPr>
          <p:cNvPr id="5" name="Footer Placeholder 4">
            <a:extLst>
              <a:ext uri="{FF2B5EF4-FFF2-40B4-BE49-F238E27FC236}">
                <a16:creationId xmlns:a16="http://schemas.microsoft.com/office/drawing/2014/main" id="{9216BEA6-C28A-6FFA-CDE1-1FE0B73DFB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173777-FEE0-A27B-20F9-A2E504CCF7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D3F78-4B13-814C-91AE-FD00329AF573}" type="slidenum">
              <a:rPr lang="en-US" smtClean="0"/>
              <a:t>‹#›</a:t>
            </a:fld>
            <a:endParaRPr lang="en-US"/>
          </a:p>
        </p:txBody>
      </p:sp>
    </p:spTree>
    <p:extLst>
      <p:ext uri="{BB962C8B-B14F-4D97-AF65-F5344CB8AC3E}">
        <p14:creationId xmlns:p14="http://schemas.microsoft.com/office/powerpoint/2010/main" val="685770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tiff"/><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tiff"/><Relationship Id="rId5" Type="http://schemas.openxmlformats.org/officeDocument/2006/relationships/image" Target="../media/image21.jpeg"/><Relationship Id="rId15" Type="http://schemas.openxmlformats.org/officeDocument/2006/relationships/image" Target="../media/image31.png"/><Relationship Id="rId10" Type="http://schemas.openxmlformats.org/officeDocument/2006/relationships/image" Target="../media/image26.tiff"/><Relationship Id="rId4" Type="http://schemas.openxmlformats.org/officeDocument/2006/relationships/image" Target="../media/image20.jpeg"/><Relationship Id="rId9" Type="http://schemas.openxmlformats.org/officeDocument/2006/relationships/image" Target="../media/image25.png"/><Relationship Id="rId1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svg"/><Relationship Id="rId9" Type="http://schemas.openxmlformats.org/officeDocument/2006/relationships/image" Target="../media/image43.pn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0.svg"/><Relationship Id="rId11"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47.jpeg"/><Relationship Id="rId4" Type="http://schemas.openxmlformats.org/officeDocument/2006/relationships/image" Target="../media/image38.svg"/><Relationship Id="rId9" Type="http://schemas.openxmlformats.org/officeDocument/2006/relationships/image" Target="../media/image46.emf"/></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23.xml.rels><?xml version="1.0" encoding="UTF-8" standalone="yes"?>
<Relationships xmlns="http://schemas.openxmlformats.org/package/2006/relationships"><Relationship Id="rId13" Type="http://schemas.openxmlformats.org/officeDocument/2006/relationships/customXml" Target="../ink/ink10.xml"/><Relationship Id="rId18" Type="http://schemas.openxmlformats.org/officeDocument/2006/relationships/customXml" Target="../ink/ink15.xml"/><Relationship Id="rId26" Type="http://schemas.openxmlformats.org/officeDocument/2006/relationships/customXml" Target="../ink/ink23.xml"/><Relationship Id="rId39" Type="http://schemas.openxmlformats.org/officeDocument/2006/relationships/image" Target="../media/image48.png"/><Relationship Id="rId21" Type="http://schemas.openxmlformats.org/officeDocument/2006/relationships/customXml" Target="../ink/ink18.xml"/><Relationship Id="rId34" Type="http://schemas.openxmlformats.org/officeDocument/2006/relationships/customXml" Target="../ink/ink31.xml"/><Relationship Id="rId7" Type="http://schemas.openxmlformats.org/officeDocument/2006/relationships/customXml" Target="../ink/ink4.xml"/><Relationship Id="rId12" Type="http://schemas.openxmlformats.org/officeDocument/2006/relationships/customXml" Target="../ink/ink9.xml"/><Relationship Id="rId17" Type="http://schemas.openxmlformats.org/officeDocument/2006/relationships/customXml" Target="../ink/ink14.xml"/><Relationship Id="rId25" Type="http://schemas.openxmlformats.org/officeDocument/2006/relationships/customXml" Target="../ink/ink22.xml"/><Relationship Id="rId33" Type="http://schemas.openxmlformats.org/officeDocument/2006/relationships/customXml" Target="../ink/ink30.xml"/><Relationship Id="rId38" Type="http://schemas.openxmlformats.org/officeDocument/2006/relationships/customXml" Target="../ink/ink35.xml"/><Relationship Id="rId2" Type="http://schemas.openxmlformats.org/officeDocument/2006/relationships/image" Target="../media/image2.png"/><Relationship Id="rId16" Type="http://schemas.openxmlformats.org/officeDocument/2006/relationships/customXml" Target="../ink/ink13.xml"/><Relationship Id="rId20" Type="http://schemas.openxmlformats.org/officeDocument/2006/relationships/customXml" Target="../ink/ink17.xml"/><Relationship Id="rId29" Type="http://schemas.openxmlformats.org/officeDocument/2006/relationships/customXml" Target="../ink/ink26.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customXml" Target="../ink/ink8.xml"/><Relationship Id="rId24" Type="http://schemas.openxmlformats.org/officeDocument/2006/relationships/customXml" Target="../ink/ink21.xml"/><Relationship Id="rId32" Type="http://schemas.openxmlformats.org/officeDocument/2006/relationships/customXml" Target="../ink/ink29.xml"/><Relationship Id="rId37" Type="http://schemas.openxmlformats.org/officeDocument/2006/relationships/customXml" Target="../ink/ink34.xml"/><Relationship Id="rId40" Type="http://schemas.openxmlformats.org/officeDocument/2006/relationships/image" Target="../media/image49.png"/><Relationship Id="rId5" Type="http://schemas.openxmlformats.org/officeDocument/2006/relationships/customXml" Target="../ink/ink2.xml"/><Relationship Id="rId15" Type="http://schemas.openxmlformats.org/officeDocument/2006/relationships/customXml" Target="../ink/ink12.xml"/><Relationship Id="rId23" Type="http://schemas.openxmlformats.org/officeDocument/2006/relationships/customXml" Target="../ink/ink20.xml"/><Relationship Id="rId28" Type="http://schemas.openxmlformats.org/officeDocument/2006/relationships/customXml" Target="../ink/ink25.xml"/><Relationship Id="rId36" Type="http://schemas.openxmlformats.org/officeDocument/2006/relationships/customXml" Target="../ink/ink33.xml"/><Relationship Id="rId10" Type="http://schemas.openxmlformats.org/officeDocument/2006/relationships/customXml" Target="../ink/ink7.xml"/><Relationship Id="rId19" Type="http://schemas.openxmlformats.org/officeDocument/2006/relationships/customXml" Target="../ink/ink16.xml"/><Relationship Id="rId31" Type="http://schemas.openxmlformats.org/officeDocument/2006/relationships/customXml" Target="../ink/ink28.xml"/><Relationship Id="rId4" Type="http://schemas.openxmlformats.org/officeDocument/2006/relationships/image" Target="../media/image38.png"/><Relationship Id="rId9" Type="http://schemas.openxmlformats.org/officeDocument/2006/relationships/customXml" Target="../ink/ink6.xml"/><Relationship Id="rId14" Type="http://schemas.openxmlformats.org/officeDocument/2006/relationships/customXml" Target="../ink/ink11.xml"/><Relationship Id="rId22" Type="http://schemas.openxmlformats.org/officeDocument/2006/relationships/customXml" Target="../ink/ink19.xml"/><Relationship Id="rId27" Type="http://schemas.openxmlformats.org/officeDocument/2006/relationships/customXml" Target="../ink/ink24.xml"/><Relationship Id="rId30" Type="http://schemas.openxmlformats.org/officeDocument/2006/relationships/customXml" Target="../ink/ink27.xml"/><Relationship Id="rId35" Type="http://schemas.openxmlformats.org/officeDocument/2006/relationships/customXml" Target="../ink/ink32.xml"/><Relationship Id="rId8" Type="http://schemas.openxmlformats.org/officeDocument/2006/relationships/customXml" Target="../ink/ink5.xml"/><Relationship Id="rId3" Type="http://schemas.openxmlformats.org/officeDocument/2006/relationships/customXml" Target="../ink/ink1.xml"/></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jpe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6FF37E-63C1-F1B9-7F57-AB691E6EEBED}"/>
              </a:ext>
            </a:extLst>
          </p:cNvPr>
          <p:cNvSpPr txBox="1"/>
          <p:nvPr/>
        </p:nvSpPr>
        <p:spPr>
          <a:xfrm>
            <a:off x="873486" y="1991696"/>
            <a:ext cx="6565004" cy="1077218"/>
          </a:xfrm>
          <a:prstGeom prst="rect">
            <a:avLst/>
          </a:prstGeom>
          <a:noFill/>
        </p:spPr>
        <p:txBody>
          <a:bodyPr wrap="square" rtlCol="0">
            <a:spAutoFit/>
          </a:bodyPr>
          <a:lstStyle/>
          <a:p>
            <a:pPr algn="ctr"/>
            <a:r>
              <a:rPr lang="en-US" sz="3200" b="1" dirty="0"/>
              <a:t> NASA Atmosphere Observing System (AOS)</a:t>
            </a:r>
            <a:endParaRPr lang="en-US" sz="2800" b="1" dirty="0">
              <a:solidFill>
                <a:schemeClr val="accent1"/>
              </a:solidFill>
            </a:endParaRPr>
          </a:p>
        </p:txBody>
      </p:sp>
      <p:sp>
        <p:nvSpPr>
          <p:cNvPr id="5" name="TextBox 4">
            <a:extLst>
              <a:ext uri="{FF2B5EF4-FFF2-40B4-BE49-F238E27FC236}">
                <a16:creationId xmlns:a16="http://schemas.microsoft.com/office/drawing/2014/main" id="{76F09E35-E5EB-F1B8-8EBA-55134A13E259}"/>
              </a:ext>
            </a:extLst>
          </p:cNvPr>
          <p:cNvSpPr txBox="1"/>
          <p:nvPr/>
        </p:nvSpPr>
        <p:spPr>
          <a:xfrm>
            <a:off x="1065941" y="3872567"/>
            <a:ext cx="5762242" cy="1846659"/>
          </a:xfrm>
          <a:prstGeom prst="rect">
            <a:avLst/>
          </a:prstGeom>
          <a:noFill/>
        </p:spPr>
        <p:txBody>
          <a:bodyPr wrap="square" rtlCol="0">
            <a:spAutoFit/>
          </a:bodyPr>
          <a:lstStyle/>
          <a:p>
            <a:r>
              <a:rPr lang="en-US" sz="2000" dirty="0"/>
              <a:t>Daniel J. Cecil</a:t>
            </a:r>
            <a:r>
              <a:rPr lang="en-US" sz="2000" baseline="30000" dirty="0"/>
              <a:t>1</a:t>
            </a:r>
            <a:r>
              <a:rPr lang="en-US" sz="2000" dirty="0"/>
              <a:t>, NASA MSFC</a:t>
            </a:r>
          </a:p>
          <a:p>
            <a:r>
              <a:rPr lang="en-US" sz="2000" dirty="0"/>
              <a:t>AOS Deputy Project Scientist – Suborbital</a:t>
            </a:r>
          </a:p>
          <a:p>
            <a:r>
              <a:rPr lang="en-US" sz="2000" dirty="0" err="1"/>
              <a:t>Daniel.J.Cecil@nasa.gov</a:t>
            </a:r>
            <a:endParaRPr lang="en-US" sz="2000" dirty="0"/>
          </a:p>
          <a:p>
            <a:endParaRPr lang="en-US" dirty="0"/>
          </a:p>
          <a:p>
            <a:r>
              <a:rPr lang="en-US" dirty="0"/>
              <a:t>Scott Braun</a:t>
            </a:r>
            <a:r>
              <a:rPr lang="en-US" baseline="30000" dirty="0"/>
              <a:t>2</a:t>
            </a:r>
            <a:r>
              <a:rPr lang="en-US" dirty="0"/>
              <a:t>, John Yorks</a:t>
            </a:r>
            <a:r>
              <a:rPr lang="en-US" baseline="30000" dirty="0"/>
              <a:t>2</a:t>
            </a:r>
            <a:r>
              <a:rPr lang="en-US" dirty="0"/>
              <a:t>, Tyler Thorsen</a:t>
            </a:r>
            <a:r>
              <a:rPr lang="en-US" baseline="30000" dirty="0"/>
              <a:t>3</a:t>
            </a:r>
            <a:r>
              <a:rPr lang="en-US" dirty="0"/>
              <a:t>, Walt Petersen</a:t>
            </a:r>
            <a:r>
              <a:rPr lang="en-US" baseline="30000" dirty="0"/>
              <a:t>1</a:t>
            </a:r>
            <a:r>
              <a:rPr lang="en-US" dirty="0"/>
              <a:t>, Rich Ferrare</a:t>
            </a:r>
            <a:r>
              <a:rPr lang="en-US" baseline="30000" dirty="0"/>
              <a:t>3</a:t>
            </a:r>
            <a:r>
              <a:rPr lang="en-US" dirty="0"/>
              <a:t>, Felix Seidel</a:t>
            </a:r>
            <a:r>
              <a:rPr lang="en-US" baseline="30000" dirty="0"/>
              <a:t>4</a:t>
            </a:r>
            <a:r>
              <a:rPr lang="en-US" dirty="0"/>
              <a:t>, Jens Redemann</a:t>
            </a:r>
            <a:r>
              <a:rPr lang="en-US" baseline="30000" dirty="0"/>
              <a:t>5, </a:t>
            </a:r>
            <a:r>
              <a:rPr lang="en-US" dirty="0"/>
              <a:t>Jay Mace</a:t>
            </a:r>
            <a:r>
              <a:rPr lang="en-US" baseline="30000" dirty="0"/>
              <a:t>6</a:t>
            </a:r>
          </a:p>
        </p:txBody>
      </p:sp>
      <p:sp>
        <p:nvSpPr>
          <p:cNvPr id="6" name="TextBox 5">
            <a:extLst>
              <a:ext uri="{FF2B5EF4-FFF2-40B4-BE49-F238E27FC236}">
                <a16:creationId xmlns:a16="http://schemas.microsoft.com/office/drawing/2014/main" id="{B3C9E6B0-9AB6-A913-6267-2FADC7474F0D}"/>
              </a:ext>
            </a:extLst>
          </p:cNvPr>
          <p:cNvSpPr txBox="1"/>
          <p:nvPr/>
        </p:nvSpPr>
        <p:spPr>
          <a:xfrm>
            <a:off x="1072703" y="5653741"/>
            <a:ext cx="2459584" cy="1200329"/>
          </a:xfrm>
          <a:prstGeom prst="rect">
            <a:avLst/>
          </a:prstGeom>
          <a:noFill/>
        </p:spPr>
        <p:txBody>
          <a:bodyPr wrap="none" rtlCol="0">
            <a:spAutoFit/>
          </a:bodyPr>
          <a:lstStyle/>
          <a:p>
            <a:r>
              <a:rPr lang="en-US" sz="1200" dirty="0"/>
              <a:t>1 NASA Marshall Space Flight Center</a:t>
            </a:r>
          </a:p>
          <a:p>
            <a:r>
              <a:rPr lang="en-US" sz="1200" dirty="0"/>
              <a:t>2 NASA Goddard Space Flight Center</a:t>
            </a:r>
          </a:p>
          <a:p>
            <a:r>
              <a:rPr lang="en-US" sz="1200" dirty="0"/>
              <a:t>3 NASA Langley Research Center</a:t>
            </a:r>
          </a:p>
          <a:p>
            <a:r>
              <a:rPr lang="en-US" sz="1200" dirty="0"/>
              <a:t>4 Jet Propulsion Laboratory</a:t>
            </a:r>
          </a:p>
          <a:p>
            <a:r>
              <a:rPr lang="en-US" sz="1200" dirty="0"/>
              <a:t>5 University of Oklahoma</a:t>
            </a:r>
          </a:p>
          <a:p>
            <a:r>
              <a:rPr lang="en-US" sz="1200" dirty="0"/>
              <a:t>6 University of Utah</a:t>
            </a:r>
          </a:p>
        </p:txBody>
      </p:sp>
      <p:sp>
        <p:nvSpPr>
          <p:cNvPr id="7" name="TextBox 6">
            <a:extLst>
              <a:ext uri="{FF2B5EF4-FFF2-40B4-BE49-F238E27FC236}">
                <a16:creationId xmlns:a16="http://schemas.microsoft.com/office/drawing/2014/main" id="{07C82502-E155-2EB9-C060-977B447FCB84}"/>
              </a:ext>
            </a:extLst>
          </p:cNvPr>
          <p:cNvSpPr txBox="1"/>
          <p:nvPr/>
        </p:nvSpPr>
        <p:spPr>
          <a:xfrm>
            <a:off x="4760843" y="5814391"/>
            <a:ext cx="3538331" cy="830997"/>
          </a:xfrm>
          <a:prstGeom prst="rect">
            <a:avLst/>
          </a:prstGeom>
          <a:noFill/>
        </p:spPr>
        <p:txBody>
          <a:bodyPr wrap="square" rtlCol="0">
            <a:spAutoFit/>
          </a:bodyPr>
          <a:lstStyle/>
          <a:p>
            <a:pPr algn="r"/>
            <a:r>
              <a:rPr lang="en-US" sz="1600" i="1" u="none" strike="noStrike" dirty="0">
                <a:effectLst/>
                <a:latin typeface="Arial" panose="020B0604020202020204" pitchFamily="34" charset="0"/>
              </a:rPr>
              <a:t>NRC MAPLE Workshop</a:t>
            </a:r>
          </a:p>
          <a:p>
            <a:pPr algn="r"/>
            <a:r>
              <a:rPr lang="en-US" sz="1600" i="1" dirty="0">
                <a:latin typeface="Arial" panose="020B0604020202020204" pitchFamily="34" charset="0"/>
              </a:rPr>
              <a:t>Ottawa, Ontario, Canada</a:t>
            </a:r>
          </a:p>
          <a:p>
            <a:pPr algn="r"/>
            <a:r>
              <a:rPr lang="en-US" sz="1600" i="1" dirty="0">
                <a:latin typeface="Arial" panose="020B0604020202020204" pitchFamily="34" charset="0"/>
              </a:rPr>
              <a:t>January 2024</a:t>
            </a:r>
            <a:endParaRPr lang="en-US" sz="1600" i="1" dirty="0"/>
          </a:p>
        </p:txBody>
      </p:sp>
    </p:spTree>
    <p:extLst>
      <p:ext uri="{BB962C8B-B14F-4D97-AF65-F5344CB8AC3E}">
        <p14:creationId xmlns:p14="http://schemas.microsoft.com/office/powerpoint/2010/main" val="2567354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6EEBA6-3952-E267-56B1-358A6C45A890}"/>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sz="3600" b="1" dirty="0">
                <a:solidFill>
                  <a:schemeClr val="bg1"/>
                </a:solidFill>
                <a:effectLst>
                  <a:outerShdw blurRad="63500" sx="102000" sy="102000" algn="ctr" rotWithShape="0">
                    <a:prstClr val="black">
                      <a:alpha val="40000"/>
                    </a:prstClr>
                  </a:outerShdw>
                </a:effectLst>
              </a:rPr>
              <a:t>Outline</a:t>
            </a:r>
          </a:p>
        </p:txBody>
      </p:sp>
      <p:sp>
        <p:nvSpPr>
          <p:cNvPr id="5" name="Content Placeholder 2">
            <a:extLst>
              <a:ext uri="{FF2B5EF4-FFF2-40B4-BE49-F238E27FC236}">
                <a16:creationId xmlns:a16="http://schemas.microsoft.com/office/drawing/2014/main" id="{5EACFC55-5765-3F9A-0512-FAFD357280EE}"/>
              </a:ext>
            </a:extLst>
          </p:cNvPr>
          <p:cNvSpPr>
            <a:spLocks noGrp="1"/>
          </p:cNvSpPr>
          <p:nvPr>
            <p:ph idx="1"/>
          </p:nvPr>
        </p:nvSpPr>
        <p:spPr>
          <a:xfrm>
            <a:off x="677732" y="1036893"/>
            <a:ext cx="11232328" cy="5269866"/>
          </a:xfrm>
        </p:spPr>
        <p:txBody>
          <a:bodyPr vert="horz" lIns="91440" tIns="45720" rIns="91440" bIns="45720" rtlCol="0" anchor="t">
            <a:noAutofit/>
          </a:bodyPr>
          <a:lstStyle/>
          <a:p>
            <a:pPr>
              <a:lnSpc>
                <a:spcPct val="100000"/>
              </a:lnSpc>
              <a:spcBef>
                <a:spcPts val="600"/>
              </a:spcBef>
            </a:pPr>
            <a:r>
              <a:rPr lang="en-US" sz="2400" b="1" dirty="0">
                <a:solidFill>
                  <a:srgbClr val="333F50"/>
                </a:solidFill>
                <a:ea typeface="Cambria" panose="02040503050406030204" pitchFamily="18" charset="0"/>
              </a:rPr>
              <a:t>AOS Objectives</a:t>
            </a:r>
          </a:p>
          <a:p>
            <a:pPr>
              <a:lnSpc>
                <a:spcPct val="100000"/>
              </a:lnSpc>
              <a:spcBef>
                <a:spcPts val="600"/>
              </a:spcBef>
            </a:pPr>
            <a:endParaRPr lang="en-US" sz="2400" b="1" dirty="0">
              <a:solidFill>
                <a:srgbClr val="333F50"/>
              </a:solidFill>
              <a:ea typeface="Cambria" panose="02040503050406030204" pitchFamily="18" charset="0"/>
            </a:endParaRPr>
          </a:p>
          <a:p>
            <a:pPr>
              <a:lnSpc>
                <a:spcPct val="100000"/>
              </a:lnSpc>
              <a:spcBef>
                <a:spcPts val="600"/>
              </a:spcBef>
            </a:pPr>
            <a:r>
              <a:rPr lang="en-US" sz="2400" b="1" dirty="0">
                <a:solidFill>
                  <a:srgbClr val="333F50"/>
                </a:solidFill>
                <a:ea typeface="Cambria" panose="02040503050406030204" pitchFamily="18" charset="0"/>
              </a:rPr>
              <a:t>AOS Satellite Architecture Summary</a:t>
            </a:r>
          </a:p>
          <a:p>
            <a:pPr lvl="1">
              <a:lnSpc>
                <a:spcPct val="100000"/>
              </a:lnSpc>
              <a:spcBef>
                <a:spcPts val="600"/>
              </a:spcBef>
            </a:pPr>
            <a:r>
              <a:rPr lang="en-US" sz="1800" b="1" dirty="0">
                <a:solidFill>
                  <a:srgbClr val="333F50"/>
                </a:solidFill>
                <a:ea typeface="Cambria" panose="02040503050406030204" pitchFamily="18" charset="0"/>
              </a:rPr>
              <a:t>Inclined orbit (diurnally varying) – AOS-Storm</a:t>
            </a:r>
          </a:p>
          <a:p>
            <a:pPr lvl="1">
              <a:lnSpc>
                <a:spcPct val="100000"/>
              </a:lnSpc>
              <a:spcBef>
                <a:spcPts val="600"/>
              </a:spcBef>
            </a:pPr>
            <a:r>
              <a:rPr lang="en-US" sz="1800" b="1" dirty="0">
                <a:solidFill>
                  <a:srgbClr val="333F50"/>
                </a:solidFill>
                <a:ea typeface="Cambria" panose="02040503050406030204" pitchFamily="18" charset="0"/>
              </a:rPr>
              <a:t>Polar orbit (global sampling) – AOS-Sky</a:t>
            </a:r>
          </a:p>
          <a:p>
            <a:pPr lvl="1">
              <a:lnSpc>
                <a:spcPct val="100000"/>
              </a:lnSpc>
              <a:spcBef>
                <a:spcPts val="600"/>
              </a:spcBef>
            </a:pPr>
            <a:r>
              <a:rPr lang="en-US" sz="1800" b="1" dirty="0">
                <a:solidFill>
                  <a:srgbClr val="333F50"/>
                </a:solidFill>
                <a:ea typeface="Cambria" panose="02040503050406030204" pitchFamily="18" charset="0"/>
              </a:rPr>
              <a:t>Summary</a:t>
            </a:r>
          </a:p>
          <a:p>
            <a:pPr>
              <a:lnSpc>
                <a:spcPct val="100000"/>
              </a:lnSpc>
              <a:spcBef>
                <a:spcPts val="600"/>
              </a:spcBef>
            </a:pPr>
            <a:endParaRPr lang="en-US" sz="2400" b="1" dirty="0">
              <a:solidFill>
                <a:srgbClr val="333F50"/>
              </a:solidFill>
              <a:ea typeface="Cambria" panose="02040503050406030204" pitchFamily="18" charset="0"/>
            </a:endParaRPr>
          </a:p>
          <a:p>
            <a:pPr>
              <a:lnSpc>
                <a:spcPct val="100000"/>
              </a:lnSpc>
              <a:spcBef>
                <a:spcPts val="600"/>
              </a:spcBef>
            </a:pPr>
            <a:r>
              <a:rPr lang="en-US" sz="2400" b="1" dirty="0">
                <a:solidFill>
                  <a:srgbClr val="333F50"/>
                </a:solidFill>
                <a:ea typeface="Cambria" panose="02040503050406030204" pitchFamily="18" charset="0"/>
              </a:rPr>
              <a:t>AOS Suborbital </a:t>
            </a:r>
          </a:p>
          <a:p>
            <a:pPr lvl="1">
              <a:lnSpc>
                <a:spcPct val="100000"/>
              </a:lnSpc>
              <a:spcBef>
                <a:spcPts val="600"/>
              </a:spcBef>
            </a:pPr>
            <a:r>
              <a:rPr lang="en-US" sz="1800" b="1" dirty="0">
                <a:solidFill>
                  <a:srgbClr val="333F50"/>
                </a:solidFill>
                <a:ea typeface="Cambria" panose="02040503050406030204" pitchFamily="18" charset="0"/>
              </a:rPr>
              <a:t>Measurement approaches</a:t>
            </a:r>
          </a:p>
          <a:p>
            <a:pPr lvl="1">
              <a:lnSpc>
                <a:spcPct val="100000"/>
              </a:lnSpc>
              <a:spcBef>
                <a:spcPts val="600"/>
              </a:spcBef>
            </a:pPr>
            <a:r>
              <a:rPr lang="en-US" sz="1800" b="1" dirty="0">
                <a:solidFill>
                  <a:srgbClr val="333F50"/>
                </a:solidFill>
                <a:ea typeface="Cambria" panose="02040503050406030204" pitchFamily="18" charset="0"/>
              </a:rPr>
              <a:t>Aircraft capability priorities</a:t>
            </a:r>
          </a:p>
          <a:p>
            <a:pPr lvl="1">
              <a:lnSpc>
                <a:spcPct val="100000"/>
              </a:lnSpc>
              <a:spcBef>
                <a:spcPts val="600"/>
              </a:spcBef>
            </a:pPr>
            <a:r>
              <a:rPr lang="en-US" sz="1800" b="1" dirty="0">
                <a:solidFill>
                  <a:srgbClr val="333F50"/>
                </a:solidFill>
                <a:ea typeface="Cambria" panose="02040503050406030204" pitchFamily="18" charset="0"/>
              </a:rPr>
              <a:t>Summary</a:t>
            </a:r>
          </a:p>
        </p:txBody>
      </p:sp>
    </p:spTree>
    <p:extLst>
      <p:ext uri="{BB962C8B-B14F-4D97-AF65-F5344CB8AC3E}">
        <p14:creationId xmlns:p14="http://schemas.microsoft.com/office/powerpoint/2010/main" val="259993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D4F1-1723-E863-655D-43FE22A05170}"/>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sz="3600" b="1" dirty="0">
                <a:solidFill>
                  <a:schemeClr val="bg1"/>
                </a:solidFill>
              </a:rPr>
              <a:t>AOS Objectives Focus on Three Themes</a:t>
            </a:r>
            <a:endParaRPr lang="en-US" sz="3600" b="1" dirty="0">
              <a:solidFill>
                <a:schemeClr val="bg1"/>
              </a:solidFill>
              <a:effectLst>
                <a:outerShdw blurRad="63500" sx="102000" sy="102000" algn="ctr" rotWithShape="0">
                  <a:prstClr val="black">
                    <a:alpha val="40000"/>
                  </a:prstClr>
                </a:outerShdw>
              </a:effectLst>
            </a:endParaRPr>
          </a:p>
        </p:txBody>
      </p:sp>
      <p:sp>
        <p:nvSpPr>
          <p:cNvPr id="3" name="TextBox 2">
            <a:extLst>
              <a:ext uri="{FF2B5EF4-FFF2-40B4-BE49-F238E27FC236}">
                <a16:creationId xmlns:a16="http://schemas.microsoft.com/office/drawing/2014/main" id="{7B163004-14BB-D273-4534-17A82D5C3EE6}"/>
              </a:ext>
            </a:extLst>
          </p:cNvPr>
          <p:cNvSpPr txBox="1"/>
          <p:nvPr/>
        </p:nvSpPr>
        <p:spPr>
          <a:xfrm>
            <a:off x="1258164" y="1268194"/>
            <a:ext cx="4291944" cy="1415772"/>
          </a:xfrm>
          <a:prstGeom prst="rect">
            <a:avLst/>
          </a:prstGeom>
          <a:noFill/>
        </p:spPr>
        <p:txBody>
          <a:bodyPr wrap="none" rtlCol="0">
            <a:spAutoFit/>
          </a:bodyPr>
          <a:lstStyle/>
          <a:p>
            <a:r>
              <a:rPr lang="en-US" sz="2300" b="1" dirty="0"/>
              <a:t>Climate sensitivity and feedbacks</a:t>
            </a:r>
          </a:p>
          <a:p>
            <a:pPr marL="800100" lvl="1" indent="-342900">
              <a:buFont typeface="Arial" panose="020B0604020202020204" pitchFamily="34" charset="0"/>
              <a:buChar char="•"/>
            </a:pPr>
            <a:r>
              <a:rPr lang="en-US" sz="2000" dirty="0"/>
              <a:t>Low and high cloud feedbacks</a:t>
            </a:r>
          </a:p>
          <a:p>
            <a:pPr marL="800100" lvl="1" indent="-342900">
              <a:buFont typeface="Arial" panose="020B0604020202020204" pitchFamily="34" charset="0"/>
              <a:buChar char="•"/>
            </a:pPr>
            <a:r>
              <a:rPr lang="en-US" sz="2000" dirty="0"/>
              <a:t>Aerosol direct &amp; indirect effects</a:t>
            </a:r>
          </a:p>
          <a:p>
            <a:pPr marL="800100" lvl="1" indent="-342900">
              <a:buFont typeface="Arial" panose="020B0604020202020204" pitchFamily="34" charset="0"/>
              <a:buChar char="•"/>
            </a:pPr>
            <a:r>
              <a:rPr lang="en-US" sz="2000" dirty="0"/>
              <a:t>Cold clouds and precipitation</a:t>
            </a:r>
            <a:endParaRPr lang="en-US" sz="2300" dirty="0"/>
          </a:p>
        </p:txBody>
      </p:sp>
      <p:sp>
        <p:nvSpPr>
          <p:cNvPr id="4" name="TextBox 3">
            <a:extLst>
              <a:ext uri="{FF2B5EF4-FFF2-40B4-BE49-F238E27FC236}">
                <a16:creationId xmlns:a16="http://schemas.microsoft.com/office/drawing/2014/main" id="{7DC45659-9DA9-E393-FF33-62A964B190CE}"/>
              </a:ext>
            </a:extLst>
          </p:cNvPr>
          <p:cNvSpPr txBox="1"/>
          <p:nvPr/>
        </p:nvSpPr>
        <p:spPr>
          <a:xfrm>
            <a:off x="1258164" y="3186025"/>
            <a:ext cx="5414687" cy="1369606"/>
          </a:xfrm>
          <a:prstGeom prst="rect">
            <a:avLst/>
          </a:prstGeom>
          <a:noFill/>
        </p:spPr>
        <p:txBody>
          <a:bodyPr wrap="none" rtlCol="0">
            <a:spAutoFit/>
          </a:bodyPr>
          <a:lstStyle/>
          <a:p>
            <a:r>
              <a:rPr lang="en-US" sz="2300" b="1" dirty="0"/>
              <a:t>Convective Storm Formation Processes</a:t>
            </a:r>
          </a:p>
          <a:p>
            <a:pPr marL="800100" lvl="1" indent="-342900">
              <a:buFont typeface="Arial" panose="020B0604020202020204" pitchFamily="34" charset="0"/>
              <a:buChar char="•"/>
            </a:pPr>
            <a:r>
              <a:rPr lang="en-US" sz="2000" dirty="0"/>
              <a:t>Coupled storm dynamics and microphysics</a:t>
            </a:r>
          </a:p>
          <a:p>
            <a:pPr marL="800100" lvl="1" indent="-342900">
              <a:buFont typeface="Arial" panose="020B0604020202020204" pitchFamily="34" charset="0"/>
              <a:buChar char="•"/>
            </a:pPr>
            <a:r>
              <a:rPr lang="en-US" sz="2000" dirty="0"/>
              <a:t>Importance of diurnal cycle</a:t>
            </a:r>
          </a:p>
          <a:p>
            <a:pPr marL="800100" lvl="1" indent="-342900">
              <a:buFont typeface="Arial" panose="020B0604020202020204" pitchFamily="34" charset="0"/>
              <a:buChar char="•"/>
            </a:pPr>
            <a:r>
              <a:rPr lang="en-US" sz="2000" dirty="0"/>
              <a:t>High cloud properties</a:t>
            </a:r>
          </a:p>
        </p:txBody>
      </p:sp>
      <p:sp>
        <p:nvSpPr>
          <p:cNvPr id="5" name="TextBox 4">
            <a:extLst>
              <a:ext uri="{FF2B5EF4-FFF2-40B4-BE49-F238E27FC236}">
                <a16:creationId xmlns:a16="http://schemas.microsoft.com/office/drawing/2014/main" id="{FDF727F8-CD12-85C9-17A5-FCC479285029}"/>
              </a:ext>
            </a:extLst>
          </p:cNvPr>
          <p:cNvSpPr txBox="1"/>
          <p:nvPr/>
        </p:nvSpPr>
        <p:spPr>
          <a:xfrm>
            <a:off x="1258164" y="4924477"/>
            <a:ext cx="5245183" cy="1369606"/>
          </a:xfrm>
          <a:prstGeom prst="rect">
            <a:avLst/>
          </a:prstGeom>
          <a:noFill/>
        </p:spPr>
        <p:txBody>
          <a:bodyPr wrap="square" rtlCol="0">
            <a:spAutoFit/>
          </a:bodyPr>
          <a:lstStyle/>
          <a:p>
            <a:r>
              <a:rPr lang="en-US" sz="2300" b="1" dirty="0"/>
              <a:t>Aerosol processes and distributions</a:t>
            </a:r>
          </a:p>
          <a:p>
            <a:pPr marL="800100" lvl="1" indent="-342900">
              <a:buFont typeface="Arial" panose="020B0604020202020204" pitchFamily="34" charset="0"/>
              <a:buChar char="•"/>
            </a:pPr>
            <a:r>
              <a:rPr lang="en-US" sz="2000" dirty="0"/>
              <a:t>Air quality and aerosol attribution</a:t>
            </a:r>
          </a:p>
          <a:p>
            <a:pPr marL="800100" lvl="1" indent="-342900">
              <a:buFont typeface="Arial" panose="020B0604020202020204" pitchFamily="34" charset="0"/>
              <a:buChar char="•"/>
            </a:pPr>
            <a:r>
              <a:rPr lang="en-US" sz="2000" dirty="0"/>
              <a:t>Aerosol vertical redistribution and processing (from emission to removal)</a:t>
            </a:r>
            <a:endParaRPr lang="en-US" sz="2300" dirty="0"/>
          </a:p>
        </p:txBody>
      </p:sp>
      <p:pic>
        <p:nvPicPr>
          <p:cNvPr id="6" name="Picture 5">
            <a:extLst>
              <a:ext uri="{FF2B5EF4-FFF2-40B4-BE49-F238E27FC236}">
                <a16:creationId xmlns:a16="http://schemas.microsoft.com/office/drawing/2014/main" id="{94DAF4DC-BB0C-72EC-62C4-10FCA809FBF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414005" y="3171502"/>
            <a:ext cx="4506958" cy="1943478"/>
          </a:xfrm>
          <a:prstGeom prst="rect">
            <a:avLst/>
          </a:prstGeom>
        </p:spPr>
      </p:pic>
      <p:grpSp>
        <p:nvGrpSpPr>
          <p:cNvPr id="7" name="Group 6">
            <a:extLst>
              <a:ext uri="{FF2B5EF4-FFF2-40B4-BE49-F238E27FC236}">
                <a16:creationId xmlns:a16="http://schemas.microsoft.com/office/drawing/2014/main" id="{E4230478-9A28-2E0D-F80C-F623458DA13F}"/>
              </a:ext>
            </a:extLst>
          </p:cNvPr>
          <p:cNvGrpSpPr/>
          <p:nvPr/>
        </p:nvGrpSpPr>
        <p:grpSpPr>
          <a:xfrm>
            <a:off x="9180742" y="1215423"/>
            <a:ext cx="2764375" cy="1859100"/>
            <a:chOff x="5210468" y="2721564"/>
            <a:chExt cx="3381330" cy="3700383"/>
          </a:xfrm>
        </p:grpSpPr>
        <p:sp>
          <p:nvSpPr>
            <p:cNvPr id="8" name="Rounded Rectangle 7">
              <a:extLst>
                <a:ext uri="{FF2B5EF4-FFF2-40B4-BE49-F238E27FC236}">
                  <a16:creationId xmlns:a16="http://schemas.microsoft.com/office/drawing/2014/main" id="{C35BD347-5667-EB92-0128-506A1801AB17}"/>
                </a:ext>
              </a:extLst>
            </p:cNvPr>
            <p:cNvSpPr/>
            <p:nvPr/>
          </p:nvSpPr>
          <p:spPr>
            <a:xfrm>
              <a:off x="5210468" y="2861953"/>
              <a:ext cx="3381330" cy="3408218"/>
            </a:xfrm>
            <a:prstGeom prst="roundRect">
              <a:avLst>
                <a:gd name="adj" fmla="val 0"/>
              </a:avLst>
            </a:prstGeom>
            <a:gradFill>
              <a:gsLst>
                <a:gs pos="95000">
                  <a:srgbClr val="6890BD"/>
                </a:gs>
                <a:gs pos="71000">
                  <a:srgbClr val="7295BE"/>
                </a:gs>
                <a:gs pos="54000">
                  <a:srgbClr val="889FBF"/>
                </a:gs>
                <a:gs pos="16000">
                  <a:srgbClr val="ACB2B9"/>
                </a:gs>
                <a:gs pos="0">
                  <a:srgbClr val="323034"/>
                </a:gs>
                <a:gs pos="100000">
                  <a:srgbClr val="5E8ABB">
                    <a:alpha val="0"/>
                  </a:srgbClr>
                </a:gs>
              </a:gsLst>
              <a:lin ang="5400000" scaled="1"/>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81DE83D6-322F-856B-E9F4-CFB07C9C719F}"/>
                </a:ext>
              </a:extLst>
            </p:cNvPr>
            <p:cNvGrpSpPr/>
            <p:nvPr/>
          </p:nvGrpSpPr>
          <p:grpSpPr>
            <a:xfrm>
              <a:off x="5288488" y="2721564"/>
              <a:ext cx="3224372" cy="3700383"/>
              <a:chOff x="8585910" y="1333359"/>
              <a:chExt cx="3224372" cy="3700383"/>
            </a:xfrm>
          </p:grpSpPr>
          <p:grpSp>
            <p:nvGrpSpPr>
              <p:cNvPr id="10" name="Group 9">
                <a:extLst>
                  <a:ext uri="{FF2B5EF4-FFF2-40B4-BE49-F238E27FC236}">
                    <a16:creationId xmlns:a16="http://schemas.microsoft.com/office/drawing/2014/main" id="{B9787EAA-0F4E-E87A-E2A2-EF02C7DFFB37}"/>
                  </a:ext>
                </a:extLst>
              </p:cNvPr>
              <p:cNvGrpSpPr/>
              <p:nvPr/>
            </p:nvGrpSpPr>
            <p:grpSpPr>
              <a:xfrm>
                <a:off x="8855406" y="3823071"/>
                <a:ext cx="2376816" cy="792932"/>
                <a:chOff x="1737333" y="4863621"/>
                <a:chExt cx="3009830" cy="1004112"/>
              </a:xfrm>
            </p:grpSpPr>
            <p:sp>
              <p:nvSpPr>
                <p:cNvPr id="84" name="Oval 83">
                  <a:extLst>
                    <a:ext uri="{FF2B5EF4-FFF2-40B4-BE49-F238E27FC236}">
                      <a16:creationId xmlns:a16="http://schemas.microsoft.com/office/drawing/2014/main" id="{4FDC7ACC-817B-963E-AB6F-9AE10D4EDF3D}"/>
                    </a:ext>
                  </a:extLst>
                </p:cNvPr>
                <p:cNvSpPr/>
                <p:nvPr/>
              </p:nvSpPr>
              <p:spPr>
                <a:xfrm>
                  <a:off x="3465216" y="5275057"/>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5" name="Oval 84">
                  <a:extLst>
                    <a:ext uri="{FF2B5EF4-FFF2-40B4-BE49-F238E27FC236}">
                      <a16:creationId xmlns:a16="http://schemas.microsoft.com/office/drawing/2014/main" id="{3AA0F383-D019-0EFE-5335-40EBAD21FE8A}"/>
                    </a:ext>
                  </a:extLst>
                </p:cNvPr>
                <p:cNvSpPr/>
                <p:nvPr/>
              </p:nvSpPr>
              <p:spPr>
                <a:xfrm>
                  <a:off x="2355648" y="5651309"/>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6" name="Oval 85">
                  <a:extLst>
                    <a:ext uri="{FF2B5EF4-FFF2-40B4-BE49-F238E27FC236}">
                      <a16:creationId xmlns:a16="http://schemas.microsoft.com/office/drawing/2014/main" id="{52CB4AA7-5DD1-DA64-08DB-1C078CFC549B}"/>
                    </a:ext>
                  </a:extLst>
                </p:cNvPr>
                <p:cNvSpPr/>
                <p:nvPr/>
              </p:nvSpPr>
              <p:spPr>
                <a:xfrm>
                  <a:off x="3022844" y="5343629"/>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7" name="Oval 86">
                  <a:extLst>
                    <a:ext uri="{FF2B5EF4-FFF2-40B4-BE49-F238E27FC236}">
                      <a16:creationId xmlns:a16="http://schemas.microsoft.com/office/drawing/2014/main" id="{78B78E4F-7BE5-8440-F07C-015F88075A63}"/>
                    </a:ext>
                  </a:extLst>
                </p:cNvPr>
                <p:cNvSpPr/>
                <p:nvPr/>
              </p:nvSpPr>
              <p:spPr>
                <a:xfrm>
                  <a:off x="4306274" y="5336640"/>
                  <a:ext cx="85344" cy="85344"/>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8" name="Oval 87">
                  <a:extLst>
                    <a:ext uri="{FF2B5EF4-FFF2-40B4-BE49-F238E27FC236}">
                      <a16:creationId xmlns:a16="http://schemas.microsoft.com/office/drawing/2014/main" id="{CC6E16AC-7D40-1540-F052-F60A160458E6}"/>
                    </a:ext>
                  </a:extLst>
                </p:cNvPr>
                <p:cNvSpPr/>
                <p:nvPr/>
              </p:nvSpPr>
              <p:spPr>
                <a:xfrm>
                  <a:off x="2536990" y="5006269"/>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9" name="Oval 88">
                  <a:extLst>
                    <a:ext uri="{FF2B5EF4-FFF2-40B4-BE49-F238E27FC236}">
                      <a16:creationId xmlns:a16="http://schemas.microsoft.com/office/drawing/2014/main" id="{946F7634-6979-0237-639E-40C874925E54}"/>
                    </a:ext>
                  </a:extLst>
                </p:cNvPr>
                <p:cNvSpPr/>
                <p:nvPr/>
              </p:nvSpPr>
              <p:spPr>
                <a:xfrm>
                  <a:off x="2294687" y="5040667"/>
                  <a:ext cx="60960" cy="60960"/>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0" name="Oval 89">
                  <a:extLst>
                    <a:ext uri="{FF2B5EF4-FFF2-40B4-BE49-F238E27FC236}">
                      <a16:creationId xmlns:a16="http://schemas.microsoft.com/office/drawing/2014/main" id="{3A3E0020-CD25-4C2E-BE37-F7C08F70E589}"/>
                    </a:ext>
                  </a:extLst>
                </p:cNvPr>
                <p:cNvSpPr/>
                <p:nvPr/>
              </p:nvSpPr>
              <p:spPr>
                <a:xfrm>
                  <a:off x="4042545" y="532822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1" name="Oval 90">
                  <a:extLst>
                    <a:ext uri="{FF2B5EF4-FFF2-40B4-BE49-F238E27FC236}">
                      <a16:creationId xmlns:a16="http://schemas.microsoft.com/office/drawing/2014/main" id="{2EB7C30B-418C-5185-4C22-46ED8B3A9941}"/>
                    </a:ext>
                  </a:extLst>
                </p:cNvPr>
                <p:cNvSpPr/>
                <p:nvPr/>
              </p:nvSpPr>
              <p:spPr>
                <a:xfrm>
                  <a:off x="3465216" y="549950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2" name="Oval 91">
                  <a:extLst>
                    <a:ext uri="{FF2B5EF4-FFF2-40B4-BE49-F238E27FC236}">
                      <a16:creationId xmlns:a16="http://schemas.microsoft.com/office/drawing/2014/main" id="{A5336ACA-F133-7FFF-2939-2519CBF9DEC3}"/>
                    </a:ext>
                  </a:extLst>
                </p:cNvPr>
                <p:cNvSpPr/>
                <p:nvPr/>
              </p:nvSpPr>
              <p:spPr>
                <a:xfrm>
                  <a:off x="2587342" y="569761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3" name="Oval 92">
                  <a:extLst>
                    <a:ext uri="{FF2B5EF4-FFF2-40B4-BE49-F238E27FC236}">
                      <a16:creationId xmlns:a16="http://schemas.microsoft.com/office/drawing/2014/main" id="{C04341B6-7A2D-AAAF-8F54-A37A2B299CFA}"/>
                    </a:ext>
                  </a:extLst>
                </p:cNvPr>
                <p:cNvSpPr/>
                <p:nvPr/>
              </p:nvSpPr>
              <p:spPr>
                <a:xfrm>
                  <a:off x="2547034" y="5293377"/>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4" name="Oval 93">
                  <a:extLst>
                    <a:ext uri="{FF2B5EF4-FFF2-40B4-BE49-F238E27FC236}">
                      <a16:creationId xmlns:a16="http://schemas.microsoft.com/office/drawing/2014/main" id="{8BF48CB6-7615-DE80-7B00-7077EFFBD280}"/>
                    </a:ext>
                  </a:extLst>
                </p:cNvPr>
                <p:cNvSpPr/>
                <p:nvPr/>
              </p:nvSpPr>
              <p:spPr>
                <a:xfrm>
                  <a:off x="3722582" y="5357171"/>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5" name="Oval 94">
                  <a:extLst>
                    <a:ext uri="{FF2B5EF4-FFF2-40B4-BE49-F238E27FC236}">
                      <a16:creationId xmlns:a16="http://schemas.microsoft.com/office/drawing/2014/main" id="{8C5D3C92-A263-9AB9-2AE6-500A7B5515DB}"/>
                    </a:ext>
                  </a:extLst>
                </p:cNvPr>
                <p:cNvSpPr/>
                <p:nvPr/>
              </p:nvSpPr>
              <p:spPr>
                <a:xfrm>
                  <a:off x="1906245" y="5175062"/>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6" name="Oval 95">
                  <a:extLst>
                    <a:ext uri="{FF2B5EF4-FFF2-40B4-BE49-F238E27FC236}">
                      <a16:creationId xmlns:a16="http://schemas.microsoft.com/office/drawing/2014/main" id="{0EB9F0BA-5248-39B2-F77F-9924F6DA3230}"/>
                    </a:ext>
                  </a:extLst>
                </p:cNvPr>
                <p:cNvSpPr/>
                <p:nvPr/>
              </p:nvSpPr>
              <p:spPr>
                <a:xfrm>
                  <a:off x="4557899" y="4950238"/>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7" name="Oval 96">
                  <a:extLst>
                    <a:ext uri="{FF2B5EF4-FFF2-40B4-BE49-F238E27FC236}">
                      <a16:creationId xmlns:a16="http://schemas.microsoft.com/office/drawing/2014/main" id="{76299DE5-0261-19F5-EB47-57A63ABA8450}"/>
                    </a:ext>
                  </a:extLst>
                </p:cNvPr>
                <p:cNvSpPr/>
                <p:nvPr/>
              </p:nvSpPr>
              <p:spPr>
                <a:xfrm>
                  <a:off x="2430664" y="5394321"/>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8" name="Oval 97">
                  <a:extLst>
                    <a:ext uri="{FF2B5EF4-FFF2-40B4-BE49-F238E27FC236}">
                      <a16:creationId xmlns:a16="http://schemas.microsoft.com/office/drawing/2014/main" id="{CB218FE9-6BFA-745E-7ED3-59435448F571}"/>
                    </a:ext>
                  </a:extLst>
                </p:cNvPr>
                <p:cNvSpPr/>
                <p:nvPr/>
              </p:nvSpPr>
              <p:spPr>
                <a:xfrm>
                  <a:off x="4420703" y="5741791"/>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99" name="Oval 98">
                  <a:extLst>
                    <a:ext uri="{FF2B5EF4-FFF2-40B4-BE49-F238E27FC236}">
                      <a16:creationId xmlns:a16="http://schemas.microsoft.com/office/drawing/2014/main" id="{EE69E113-4E55-9E3A-6025-3D032708BDB1}"/>
                    </a:ext>
                  </a:extLst>
                </p:cNvPr>
                <p:cNvSpPr/>
                <p:nvPr/>
              </p:nvSpPr>
              <p:spPr>
                <a:xfrm>
                  <a:off x="2728346" y="505943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0" name="Oval 99">
                  <a:extLst>
                    <a:ext uri="{FF2B5EF4-FFF2-40B4-BE49-F238E27FC236}">
                      <a16:creationId xmlns:a16="http://schemas.microsoft.com/office/drawing/2014/main" id="{D5206DE6-6131-0F17-E522-6DBE636AD45F}"/>
                    </a:ext>
                  </a:extLst>
                </p:cNvPr>
                <p:cNvSpPr/>
                <p:nvPr/>
              </p:nvSpPr>
              <p:spPr>
                <a:xfrm>
                  <a:off x="4218425" y="5450101"/>
                  <a:ext cx="85344" cy="8534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1" name="Oval 100">
                  <a:extLst>
                    <a:ext uri="{FF2B5EF4-FFF2-40B4-BE49-F238E27FC236}">
                      <a16:creationId xmlns:a16="http://schemas.microsoft.com/office/drawing/2014/main" id="{3E63A1AB-9AA0-BB38-DE7A-037E10778AF3}"/>
                    </a:ext>
                  </a:extLst>
                </p:cNvPr>
                <p:cNvSpPr/>
                <p:nvPr/>
              </p:nvSpPr>
              <p:spPr>
                <a:xfrm>
                  <a:off x="2387991" y="5090159"/>
                  <a:ext cx="85344" cy="8534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2" name="Oval 101">
                  <a:extLst>
                    <a:ext uri="{FF2B5EF4-FFF2-40B4-BE49-F238E27FC236}">
                      <a16:creationId xmlns:a16="http://schemas.microsoft.com/office/drawing/2014/main" id="{81226DA7-1A0C-3879-B31F-05D08DC25ED0}"/>
                    </a:ext>
                  </a:extLst>
                </p:cNvPr>
                <p:cNvSpPr/>
                <p:nvPr/>
              </p:nvSpPr>
              <p:spPr>
                <a:xfrm>
                  <a:off x="3527802" y="5038325"/>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3" name="Oval 102">
                  <a:extLst>
                    <a:ext uri="{FF2B5EF4-FFF2-40B4-BE49-F238E27FC236}">
                      <a16:creationId xmlns:a16="http://schemas.microsoft.com/office/drawing/2014/main" id="{BDD1131F-F6DB-C10C-6D30-5CB6AE389E89}"/>
                    </a:ext>
                  </a:extLst>
                </p:cNvPr>
                <p:cNvSpPr/>
                <p:nvPr/>
              </p:nvSpPr>
              <p:spPr>
                <a:xfrm>
                  <a:off x="4511587" y="5552119"/>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4" name="Oval 103">
                  <a:extLst>
                    <a:ext uri="{FF2B5EF4-FFF2-40B4-BE49-F238E27FC236}">
                      <a16:creationId xmlns:a16="http://schemas.microsoft.com/office/drawing/2014/main" id="{64F49706-3C82-DD6B-6C34-FFFB56479AA4}"/>
                    </a:ext>
                  </a:extLst>
                </p:cNvPr>
                <p:cNvSpPr/>
                <p:nvPr/>
              </p:nvSpPr>
              <p:spPr>
                <a:xfrm>
                  <a:off x="3947980" y="5439610"/>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5" name="Oval 104">
                  <a:extLst>
                    <a:ext uri="{FF2B5EF4-FFF2-40B4-BE49-F238E27FC236}">
                      <a16:creationId xmlns:a16="http://schemas.microsoft.com/office/drawing/2014/main" id="{3D227FC0-D765-F598-9F74-A8C5080D9C48}"/>
                    </a:ext>
                  </a:extLst>
                </p:cNvPr>
                <p:cNvSpPr/>
                <p:nvPr/>
              </p:nvSpPr>
              <p:spPr>
                <a:xfrm>
                  <a:off x="3948769" y="5654835"/>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6" name="Oval 105">
                  <a:extLst>
                    <a:ext uri="{FF2B5EF4-FFF2-40B4-BE49-F238E27FC236}">
                      <a16:creationId xmlns:a16="http://schemas.microsoft.com/office/drawing/2014/main" id="{66B207B9-3F72-DE14-0F8D-CFFF6AC07634}"/>
                    </a:ext>
                  </a:extLst>
                </p:cNvPr>
                <p:cNvSpPr/>
                <p:nvPr/>
              </p:nvSpPr>
              <p:spPr>
                <a:xfrm>
                  <a:off x="3076007" y="5148773"/>
                  <a:ext cx="85344" cy="8534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7" name="Oval 106">
                  <a:extLst>
                    <a:ext uri="{FF2B5EF4-FFF2-40B4-BE49-F238E27FC236}">
                      <a16:creationId xmlns:a16="http://schemas.microsoft.com/office/drawing/2014/main" id="{CA04D816-5B1D-7108-6612-0CBECACA77FD}"/>
                    </a:ext>
                  </a:extLst>
                </p:cNvPr>
                <p:cNvSpPr/>
                <p:nvPr/>
              </p:nvSpPr>
              <p:spPr>
                <a:xfrm>
                  <a:off x="4543499" y="5284223"/>
                  <a:ext cx="60960" cy="60960"/>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8" name="Oval 107">
                  <a:extLst>
                    <a:ext uri="{FF2B5EF4-FFF2-40B4-BE49-F238E27FC236}">
                      <a16:creationId xmlns:a16="http://schemas.microsoft.com/office/drawing/2014/main" id="{807BE876-781B-B637-6E86-95437BF892B1}"/>
                    </a:ext>
                  </a:extLst>
                </p:cNvPr>
                <p:cNvSpPr/>
                <p:nvPr/>
              </p:nvSpPr>
              <p:spPr>
                <a:xfrm>
                  <a:off x="3338694" y="5506565"/>
                  <a:ext cx="60960" cy="60960"/>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09" name="Hexagon 108">
                  <a:extLst>
                    <a:ext uri="{FF2B5EF4-FFF2-40B4-BE49-F238E27FC236}">
                      <a16:creationId xmlns:a16="http://schemas.microsoft.com/office/drawing/2014/main" id="{2BC74BC1-FE2B-DC47-7C68-74C02FEBF6BA}"/>
                    </a:ext>
                  </a:extLst>
                </p:cNvPr>
                <p:cNvSpPr/>
                <p:nvPr/>
              </p:nvSpPr>
              <p:spPr>
                <a:xfrm>
                  <a:off x="2991521" y="4906091"/>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0" name="Hexagon 109">
                  <a:extLst>
                    <a:ext uri="{FF2B5EF4-FFF2-40B4-BE49-F238E27FC236}">
                      <a16:creationId xmlns:a16="http://schemas.microsoft.com/office/drawing/2014/main" id="{9A5712AA-C035-2EB1-6AA1-B10319F77064}"/>
                    </a:ext>
                  </a:extLst>
                </p:cNvPr>
                <p:cNvSpPr/>
                <p:nvPr/>
              </p:nvSpPr>
              <p:spPr>
                <a:xfrm>
                  <a:off x="3657622" y="5740142"/>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1" name="Hexagon 110">
                  <a:extLst>
                    <a:ext uri="{FF2B5EF4-FFF2-40B4-BE49-F238E27FC236}">
                      <a16:creationId xmlns:a16="http://schemas.microsoft.com/office/drawing/2014/main" id="{E297DC26-7F0B-AB8F-09E9-6B090CCBCC86}"/>
                    </a:ext>
                  </a:extLst>
                </p:cNvPr>
                <p:cNvSpPr/>
                <p:nvPr/>
              </p:nvSpPr>
              <p:spPr>
                <a:xfrm>
                  <a:off x="4599158" y="5147865"/>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2" name="Hexagon 111">
                  <a:extLst>
                    <a:ext uri="{FF2B5EF4-FFF2-40B4-BE49-F238E27FC236}">
                      <a16:creationId xmlns:a16="http://schemas.microsoft.com/office/drawing/2014/main" id="{FC01009C-2EDB-313D-8A65-99D62A493C07}"/>
                    </a:ext>
                  </a:extLst>
                </p:cNvPr>
                <p:cNvSpPr/>
                <p:nvPr/>
              </p:nvSpPr>
              <p:spPr>
                <a:xfrm>
                  <a:off x="2738838" y="5436851"/>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3" name="Hexagon 112">
                  <a:extLst>
                    <a:ext uri="{FF2B5EF4-FFF2-40B4-BE49-F238E27FC236}">
                      <a16:creationId xmlns:a16="http://schemas.microsoft.com/office/drawing/2014/main" id="{F20402E6-73E4-6E53-C406-750BD5E251C9}"/>
                    </a:ext>
                  </a:extLst>
                </p:cNvPr>
                <p:cNvSpPr/>
                <p:nvPr/>
              </p:nvSpPr>
              <p:spPr>
                <a:xfrm>
                  <a:off x="2970674" y="5599018"/>
                  <a:ext cx="148005" cy="127591"/>
                </a:xfrm>
                <a:prstGeom prst="hex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4" name="Hexagon 113">
                  <a:extLst>
                    <a:ext uri="{FF2B5EF4-FFF2-40B4-BE49-F238E27FC236}">
                      <a16:creationId xmlns:a16="http://schemas.microsoft.com/office/drawing/2014/main" id="{E20176CE-6F33-912A-E757-48B40E781D2F}"/>
                    </a:ext>
                  </a:extLst>
                </p:cNvPr>
                <p:cNvSpPr/>
                <p:nvPr/>
              </p:nvSpPr>
              <p:spPr>
                <a:xfrm>
                  <a:off x="2215603" y="5335907"/>
                  <a:ext cx="148005" cy="127591"/>
                </a:xfrm>
                <a:prstGeom prst="hex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5" name="Hexagon 114">
                  <a:extLst>
                    <a:ext uri="{FF2B5EF4-FFF2-40B4-BE49-F238E27FC236}">
                      <a16:creationId xmlns:a16="http://schemas.microsoft.com/office/drawing/2014/main" id="{2C374187-0597-89D1-2418-63269E584310}"/>
                    </a:ext>
                  </a:extLst>
                </p:cNvPr>
                <p:cNvSpPr/>
                <p:nvPr/>
              </p:nvSpPr>
              <p:spPr>
                <a:xfrm>
                  <a:off x="1737333" y="5277327"/>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6" name="Hexagon 115">
                  <a:extLst>
                    <a:ext uri="{FF2B5EF4-FFF2-40B4-BE49-F238E27FC236}">
                      <a16:creationId xmlns:a16="http://schemas.microsoft.com/office/drawing/2014/main" id="{7DE74502-B660-5066-8339-276ED183DA31}"/>
                    </a:ext>
                  </a:extLst>
                </p:cNvPr>
                <p:cNvSpPr/>
                <p:nvPr/>
              </p:nvSpPr>
              <p:spPr>
                <a:xfrm>
                  <a:off x="1912886" y="5589527"/>
                  <a:ext cx="148005" cy="127591"/>
                </a:xfrm>
                <a:prstGeom prst="hex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7" name="Triangle 116">
                  <a:extLst>
                    <a:ext uri="{FF2B5EF4-FFF2-40B4-BE49-F238E27FC236}">
                      <a16:creationId xmlns:a16="http://schemas.microsoft.com/office/drawing/2014/main" id="{459624D2-B2CF-858F-26D5-D3E9954FD87B}"/>
                    </a:ext>
                  </a:extLst>
                </p:cNvPr>
                <p:cNvSpPr/>
                <p:nvPr/>
              </p:nvSpPr>
              <p:spPr>
                <a:xfrm>
                  <a:off x="2071926" y="5148774"/>
                  <a:ext cx="118540" cy="102189"/>
                </a:xfrm>
                <a:prstGeom prst="triangl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8" name="Oval 117">
                  <a:extLst>
                    <a:ext uri="{FF2B5EF4-FFF2-40B4-BE49-F238E27FC236}">
                      <a16:creationId xmlns:a16="http://schemas.microsoft.com/office/drawing/2014/main" id="{2A4BE90A-6EE9-C510-3DAF-F837B4D451C9}"/>
                    </a:ext>
                  </a:extLst>
                </p:cNvPr>
                <p:cNvSpPr/>
                <p:nvPr/>
              </p:nvSpPr>
              <p:spPr>
                <a:xfrm>
                  <a:off x="4201139" y="4987503"/>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19" name="Oval 118">
                  <a:extLst>
                    <a:ext uri="{FF2B5EF4-FFF2-40B4-BE49-F238E27FC236}">
                      <a16:creationId xmlns:a16="http://schemas.microsoft.com/office/drawing/2014/main" id="{FB7992B5-67B0-E711-E424-AC0C83A6F414}"/>
                    </a:ext>
                  </a:extLst>
                </p:cNvPr>
                <p:cNvSpPr>
                  <a:spLocks noChangeAspect="1"/>
                </p:cNvSpPr>
                <p:nvPr/>
              </p:nvSpPr>
              <p:spPr>
                <a:xfrm>
                  <a:off x="3760864" y="4963279"/>
                  <a:ext cx="134112" cy="134112"/>
                </a:xfrm>
                <a:prstGeom prst="ellipse">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20" name="Oval 119">
                  <a:extLst>
                    <a:ext uri="{FF2B5EF4-FFF2-40B4-BE49-F238E27FC236}">
                      <a16:creationId xmlns:a16="http://schemas.microsoft.com/office/drawing/2014/main" id="{160B0151-3CDF-9473-EE59-DA972DBDA653}"/>
                    </a:ext>
                  </a:extLst>
                </p:cNvPr>
                <p:cNvSpPr/>
                <p:nvPr/>
              </p:nvSpPr>
              <p:spPr>
                <a:xfrm>
                  <a:off x="4360340" y="4863621"/>
                  <a:ext cx="97536" cy="97536"/>
                </a:xfrm>
                <a:prstGeom prst="ellipse">
                  <a:avLst/>
                </a:prstGeom>
                <a:solidFill>
                  <a:srgbClr val="DA1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21" name="Oval 120">
                  <a:extLst>
                    <a:ext uri="{FF2B5EF4-FFF2-40B4-BE49-F238E27FC236}">
                      <a16:creationId xmlns:a16="http://schemas.microsoft.com/office/drawing/2014/main" id="{120937D7-F779-BCAB-0BCF-6753CEE598E9}"/>
                    </a:ext>
                  </a:extLst>
                </p:cNvPr>
                <p:cNvSpPr>
                  <a:spLocks noChangeAspect="1"/>
                </p:cNvSpPr>
                <p:nvPr/>
              </p:nvSpPr>
              <p:spPr>
                <a:xfrm>
                  <a:off x="4055540" y="5049888"/>
                  <a:ext cx="36576" cy="36576"/>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22" name="Oval 121">
                  <a:extLst>
                    <a:ext uri="{FF2B5EF4-FFF2-40B4-BE49-F238E27FC236}">
                      <a16:creationId xmlns:a16="http://schemas.microsoft.com/office/drawing/2014/main" id="{6AB118B8-B267-2ECB-3440-BE2302798583}"/>
                    </a:ext>
                  </a:extLst>
                </p:cNvPr>
                <p:cNvSpPr>
                  <a:spLocks noChangeAspect="1"/>
                </p:cNvSpPr>
                <p:nvPr/>
              </p:nvSpPr>
              <p:spPr>
                <a:xfrm>
                  <a:off x="3820596" y="5109616"/>
                  <a:ext cx="48768" cy="48768"/>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123" name="Oval 122">
                  <a:extLst>
                    <a:ext uri="{FF2B5EF4-FFF2-40B4-BE49-F238E27FC236}">
                      <a16:creationId xmlns:a16="http://schemas.microsoft.com/office/drawing/2014/main" id="{52F65250-2064-5095-A95F-ED85A8A65E30}"/>
                    </a:ext>
                  </a:extLst>
                </p:cNvPr>
                <p:cNvSpPr>
                  <a:spLocks noChangeAspect="1"/>
                </p:cNvSpPr>
                <p:nvPr/>
              </p:nvSpPr>
              <p:spPr>
                <a:xfrm>
                  <a:off x="3505204" y="4963803"/>
                  <a:ext cx="60960" cy="60960"/>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grpSp>
          <p:grpSp>
            <p:nvGrpSpPr>
              <p:cNvPr id="11" name="Group 10">
                <a:extLst>
                  <a:ext uri="{FF2B5EF4-FFF2-40B4-BE49-F238E27FC236}">
                    <a16:creationId xmlns:a16="http://schemas.microsoft.com/office/drawing/2014/main" id="{B4544D5E-DDE5-7A35-8B2F-62852E13D1CE}"/>
                  </a:ext>
                </a:extLst>
              </p:cNvPr>
              <p:cNvGrpSpPr/>
              <p:nvPr/>
            </p:nvGrpSpPr>
            <p:grpSpPr>
              <a:xfrm>
                <a:off x="8986372" y="3040256"/>
                <a:ext cx="2376816" cy="792932"/>
                <a:chOff x="1737333" y="4863621"/>
                <a:chExt cx="3009830" cy="1004112"/>
              </a:xfrm>
            </p:grpSpPr>
            <p:sp>
              <p:nvSpPr>
                <p:cNvPr id="44" name="Oval 43">
                  <a:extLst>
                    <a:ext uri="{FF2B5EF4-FFF2-40B4-BE49-F238E27FC236}">
                      <a16:creationId xmlns:a16="http://schemas.microsoft.com/office/drawing/2014/main" id="{DCD0BE48-FDF6-9844-DE61-1E105ACD51AE}"/>
                    </a:ext>
                  </a:extLst>
                </p:cNvPr>
                <p:cNvSpPr/>
                <p:nvPr/>
              </p:nvSpPr>
              <p:spPr>
                <a:xfrm>
                  <a:off x="3465216" y="5275057"/>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45" name="Oval 44">
                  <a:extLst>
                    <a:ext uri="{FF2B5EF4-FFF2-40B4-BE49-F238E27FC236}">
                      <a16:creationId xmlns:a16="http://schemas.microsoft.com/office/drawing/2014/main" id="{50317844-C3BB-3F87-4D77-81411C11F90C}"/>
                    </a:ext>
                  </a:extLst>
                </p:cNvPr>
                <p:cNvSpPr/>
                <p:nvPr/>
              </p:nvSpPr>
              <p:spPr>
                <a:xfrm>
                  <a:off x="2355648" y="5651309"/>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46" name="Oval 45">
                  <a:extLst>
                    <a:ext uri="{FF2B5EF4-FFF2-40B4-BE49-F238E27FC236}">
                      <a16:creationId xmlns:a16="http://schemas.microsoft.com/office/drawing/2014/main" id="{3124A06A-4E8C-801D-52E1-0E7CEA045C56}"/>
                    </a:ext>
                  </a:extLst>
                </p:cNvPr>
                <p:cNvSpPr/>
                <p:nvPr/>
              </p:nvSpPr>
              <p:spPr>
                <a:xfrm>
                  <a:off x="3022844" y="5343629"/>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47" name="Oval 46">
                  <a:extLst>
                    <a:ext uri="{FF2B5EF4-FFF2-40B4-BE49-F238E27FC236}">
                      <a16:creationId xmlns:a16="http://schemas.microsoft.com/office/drawing/2014/main" id="{ECBE9C46-BCEC-3EFB-9A94-91A7B446B9CF}"/>
                    </a:ext>
                  </a:extLst>
                </p:cNvPr>
                <p:cNvSpPr/>
                <p:nvPr/>
              </p:nvSpPr>
              <p:spPr>
                <a:xfrm>
                  <a:off x="4306274" y="5336640"/>
                  <a:ext cx="85344" cy="85344"/>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48" name="Oval 47">
                  <a:extLst>
                    <a:ext uri="{FF2B5EF4-FFF2-40B4-BE49-F238E27FC236}">
                      <a16:creationId xmlns:a16="http://schemas.microsoft.com/office/drawing/2014/main" id="{A1D27B51-42DF-40E2-00F8-9A5D01D8A5E6}"/>
                    </a:ext>
                  </a:extLst>
                </p:cNvPr>
                <p:cNvSpPr/>
                <p:nvPr/>
              </p:nvSpPr>
              <p:spPr>
                <a:xfrm>
                  <a:off x="2536990" y="5006269"/>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49" name="Oval 48">
                  <a:extLst>
                    <a:ext uri="{FF2B5EF4-FFF2-40B4-BE49-F238E27FC236}">
                      <a16:creationId xmlns:a16="http://schemas.microsoft.com/office/drawing/2014/main" id="{283B3E15-1EA6-6594-25F9-A72C6BA611CD}"/>
                    </a:ext>
                  </a:extLst>
                </p:cNvPr>
                <p:cNvSpPr/>
                <p:nvPr/>
              </p:nvSpPr>
              <p:spPr>
                <a:xfrm>
                  <a:off x="2294687" y="5040667"/>
                  <a:ext cx="60960" cy="60960"/>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0" name="Oval 49">
                  <a:extLst>
                    <a:ext uri="{FF2B5EF4-FFF2-40B4-BE49-F238E27FC236}">
                      <a16:creationId xmlns:a16="http://schemas.microsoft.com/office/drawing/2014/main" id="{FC5F5E93-28A2-722B-2DB5-75E4F737B2E9}"/>
                    </a:ext>
                  </a:extLst>
                </p:cNvPr>
                <p:cNvSpPr/>
                <p:nvPr/>
              </p:nvSpPr>
              <p:spPr>
                <a:xfrm>
                  <a:off x="4042545" y="532822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1" name="Oval 50">
                  <a:extLst>
                    <a:ext uri="{FF2B5EF4-FFF2-40B4-BE49-F238E27FC236}">
                      <a16:creationId xmlns:a16="http://schemas.microsoft.com/office/drawing/2014/main" id="{AFAF1426-81D6-64C0-4D6B-35D0B382D955}"/>
                    </a:ext>
                  </a:extLst>
                </p:cNvPr>
                <p:cNvSpPr/>
                <p:nvPr/>
              </p:nvSpPr>
              <p:spPr>
                <a:xfrm>
                  <a:off x="3465216" y="549950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2" name="Oval 51">
                  <a:extLst>
                    <a:ext uri="{FF2B5EF4-FFF2-40B4-BE49-F238E27FC236}">
                      <a16:creationId xmlns:a16="http://schemas.microsoft.com/office/drawing/2014/main" id="{4CD04AFA-73AC-FC1C-488C-D06B9866DD5B}"/>
                    </a:ext>
                  </a:extLst>
                </p:cNvPr>
                <p:cNvSpPr/>
                <p:nvPr/>
              </p:nvSpPr>
              <p:spPr>
                <a:xfrm>
                  <a:off x="2587342" y="569761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3" name="Oval 52">
                  <a:extLst>
                    <a:ext uri="{FF2B5EF4-FFF2-40B4-BE49-F238E27FC236}">
                      <a16:creationId xmlns:a16="http://schemas.microsoft.com/office/drawing/2014/main" id="{1244B142-376F-9131-4F9B-6970AA5F7C6A}"/>
                    </a:ext>
                  </a:extLst>
                </p:cNvPr>
                <p:cNvSpPr/>
                <p:nvPr/>
              </p:nvSpPr>
              <p:spPr>
                <a:xfrm>
                  <a:off x="2547034" y="5293377"/>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4" name="Oval 53">
                  <a:extLst>
                    <a:ext uri="{FF2B5EF4-FFF2-40B4-BE49-F238E27FC236}">
                      <a16:creationId xmlns:a16="http://schemas.microsoft.com/office/drawing/2014/main" id="{75819DC1-9795-B385-0A05-FAB782059325}"/>
                    </a:ext>
                  </a:extLst>
                </p:cNvPr>
                <p:cNvSpPr/>
                <p:nvPr/>
              </p:nvSpPr>
              <p:spPr>
                <a:xfrm>
                  <a:off x="3722582" y="5357171"/>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5" name="Oval 54">
                  <a:extLst>
                    <a:ext uri="{FF2B5EF4-FFF2-40B4-BE49-F238E27FC236}">
                      <a16:creationId xmlns:a16="http://schemas.microsoft.com/office/drawing/2014/main" id="{D1E0741B-A1B3-7576-2661-707E0B39D590}"/>
                    </a:ext>
                  </a:extLst>
                </p:cNvPr>
                <p:cNvSpPr/>
                <p:nvPr/>
              </p:nvSpPr>
              <p:spPr>
                <a:xfrm>
                  <a:off x="1906245" y="5175062"/>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6" name="Oval 55">
                  <a:extLst>
                    <a:ext uri="{FF2B5EF4-FFF2-40B4-BE49-F238E27FC236}">
                      <a16:creationId xmlns:a16="http://schemas.microsoft.com/office/drawing/2014/main" id="{254C6EA2-0F12-30FC-673E-3E7530139ED0}"/>
                    </a:ext>
                  </a:extLst>
                </p:cNvPr>
                <p:cNvSpPr/>
                <p:nvPr/>
              </p:nvSpPr>
              <p:spPr>
                <a:xfrm>
                  <a:off x="4557899" y="4950238"/>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7" name="Oval 56">
                  <a:extLst>
                    <a:ext uri="{FF2B5EF4-FFF2-40B4-BE49-F238E27FC236}">
                      <a16:creationId xmlns:a16="http://schemas.microsoft.com/office/drawing/2014/main" id="{6A628C7A-02E6-3339-59B9-B30ED1A68DC3}"/>
                    </a:ext>
                  </a:extLst>
                </p:cNvPr>
                <p:cNvSpPr/>
                <p:nvPr/>
              </p:nvSpPr>
              <p:spPr>
                <a:xfrm>
                  <a:off x="2430664" y="5394321"/>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8" name="Oval 57">
                  <a:extLst>
                    <a:ext uri="{FF2B5EF4-FFF2-40B4-BE49-F238E27FC236}">
                      <a16:creationId xmlns:a16="http://schemas.microsoft.com/office/drawing/2014/main" id="{1F82B024-17FB-0E01-D9E3-2376B618B165}"/>
                    </a:ext>
                  </a:extLst>
                </p:cNvPr>
                <p:cNvSpPr/>
                <p:nvPr/>
              </p:nvSpPr>
              <p:spPr>
                <a:xfrm>
                  <a:off x="4420703" y="5741791"/>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59" name="Oval 58">
                  <a:extLst>
                    <a:ext uri="{FF2B5EF4-FFF2-40B4-BE49-F238E27FC236}">
                      <a16:creationId xmlns:a16="http://schemas.microsoft.com/office/drawing/2014/main" id="{B38590DE-97E9-5647-002F-C453A35D35C1}"/>
                    </a:ext>
                  </a:extLst>
                </p:cNvPr>
                <p:cNvSpPr/>
                <p:nvPr/>
              </p:nvSpPr>
              <p:spPr>
                <a:xfrm>
                  <a:off x="2728346" y="5059431"/>
                  <a:ext cx="106327" cy="106327"/>
                </a:xfrm>
                <a:prstGeom prst="ellipse">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0" name="Oval 59">
                  <a:extLst>
                    <a:ext uri="{FF2B5EF4-FFF2-40B4-BE49-F238E27FC236}">
                      <a16:creationId xmlns:a16="http://schemas.microsoft.com/office/drawing/2014/main" id="{AC1F1727-6481-9B92-FD45-B061C490B484}"/>
                    </a:ext>
                  </a:extLst>
                </p:cNvPr>
                <p:cNvSpPr/>
                <p:nvPr/>
              </p:nvSpPr>
              <p:spPr>
                <a:xfrm>
                  <a:off x="4218425" y="5450101"/>
                  <a:ext cx="85344" cy="8534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1" name="Oval 60">
                  <a:extLst>
                    <a:ext uri="{FF2B5EF4-FFF2-40B4-BE49-F238E27FC236}">
                      <a16:creationId xmlns:a16="http://schemas.microsoft.com/office/drawing/2014/main" id="{B9399010-0B28-E732-D846-98E00092F504}"/>
                    </a:ext>
                  </a:extLst>
                </p:cNvPr>
                <p:cNvSpPr/>
                <p:nvPr/>
              </p:nvSpPr>
              <p:spPr>
                <a:xfrm>
                  <a:off x="2387991" y="5090159"/>
                  <a:ext cx="85344" cy="8534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2" name="Oval 61">
                  <a:extLst>
                    <a:ext uri="{FF2B5EF4-FFF2-40B4-BE49-F238E27FC236}">
                      <a16:creationId xmlns:a16="http://schemas.microsoft.com/office/drawing/2014/main" id="{18814E34-E5D5-4E21-B8B7-50625FA9A008}"/>
                    </a:ext>
                  </a:extLst>
                </p:cNvPr>
                <p:cNvSpPr/>
                <p:nvPr/>
              </p:nvSpPr>
              <p:spPr>
                <a:xfrm>
                  <a:off x="3527802" y="5038325"/>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3" name="Oval 62">
                  <a:extLst>
                    <a:ext uri="{FF2B5EF4-FFF2-40B4-BE49-F238E27FC236}">
                      <a16:creationId xmlns:a16="http://schemas.microsoft.com/office/drawing/2014/main" id="{845866A3-9834-BECB-05AB-A5E76DC78679}"/>
                    </a:ext>
                  </a:extLst>
                </p:cNvPr>
                <p:cNvSpPr/>
                <p:nvPr/>
              </p:nvSpPr>
              <p:spPr>
                <a:xfrm>
                  <a:off x="4511587" y="5552119"/>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4" name="Oval 63">
                  <a:extLst>
                    <a:ext uri="{FF2B5EF4-FFF2-40B4-BE49-F238E27FC236}">
                      <a16:creationId xmlns:a16="http://schemas.microsoft.com/office/drawing/2014/main" id="{AD0FF14B-E7EC-BF02-FC86-B440EEBF50F8}"/>
                    </a:ext>
                  </a:extLst>
                </p:cNvPr>
                <p:cNvSpPr/>
                <p:nvPr/>
              </p:nvSpPr>
              <p:spPr>
                <a:xfrm>
                  <a:off x="3947980" y="5439610"/>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5" name="Oval 64">
                  <a:extLst>
                    <a:ext uri="{FF2B5EF4-FFF2-40B4-BE49-F238E27FC236}">
                      <a16:creationId xmlns:a16="http://schemas.microsoft.com/office/drawing/2014/main" id="{6F90E953-E8A4-2B2D-247F-4600F60D3B68}"/>
                    </a:ext>
                  </a:extLst>
                </p:cNvPr>
                <p:cNvSpPr/>
                <p:nvPr/>
              </p:nvSpPr>
              <p:spPr>
                <a:xfrm>
                  <a:off x="3948769" y="5654835"/>
                  <a:ext cx="106327" cy="106327"/>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6" name="Oval 65">
                  <a:extLst>
                    <a:ext uri="{FF2B5EF4-FFF2-40B4-BE49-F238E27FC236}">
                      <a16:creationId xmlns:a16="http://schemas.microsoft.com/office/drawing/2014/main" id="{FF85633C-80FA-DFF4-7CD3-EE3E40A62279}"/>
                    </a:ext>
                  </a:extLst>
                </p:cNvPr>
                <p:cNvSpPr/>
                <p:nvPr/>
              </p:nvSpPr>
              <p:spPr>
                <a:xfrm>
                  <a:off x="3076007" y="5148773"/>
                  <a:ext cx="85344" cy="85344"/>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7" name="Oval 66">
                  <a:extLst>
                    <a:ext uri="{FF2B5EF4-FFF2-40B4-BE49-F238E27FC236}">
                      <a16:creationId xmlns:a16="http://schemas.microsoft.com/office/drawing/2014/main" id="{BA7A3CB7-2E36-00B4-D898-1636BA5E64E3}"/>
                    </a:ext>
                  </a:extLst>
                </p:cNvPr>
                <p:cNvSpPr/>
                <p:nvPr/>
              </p:nvSpPr>
              <p:spPr>
                <a:xfrm>
                  <a:off x="4543499" y="5284223"/>
                  <a:ext cx="60960" cy="60960"/>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8" name="Oval 67">
                  <a:extLst>
                    <a:ext uri="{FF2B5EF4-FFF2-40B4-BE49-F238E27FC236}">
                      <a16:creationId xmlns:a16="http://schemas.microsoft.com/office/drawing/2014/main" id="{8FA996AA-C401-34EE-8972-15EDC11BDBE0}"/>
                    </a:ext>
                  </a:extLst>
                </p:cNvPr>
                <p:cNvSpPr/>
                <p:nvPr/>
              </p:nvSpPr>
              <p:spPr>
                <a:xfrm>
                  <a:off x="3338694" y="5506565"/>
                  <a:ext cx="60960" cy="60960"/>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69" name="Hexagon 68">
                  <a:extLst>
                    <a:ext uri="{FF2B5EF4-FFF2-40B4-BE49-F238E27FC236}">
                      <a16:creationId xmlns:a16="http://schemas.microsoft.com/office/drawing/2014/main" id="{98D8104A-74CF-973A-AE75-33F09F525719}"/>
                    </a:ext>
                  </a:extLst>
                </p:cNvPr>
                <p:cNvSpPr/>
                <p:nvPr/>
              </p:nvSpPr>
              <p:spPr>
                <a:xfrm>
                  <a:off x="2991521" y="4906091"/>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0" name="Hexagon 69">
                  <a:extLst>
                    <a:ext uri="{FF2B5EF4-FFF2-40B4-BE49-F238E27FC236}">
                      <a16:creationId xmlns:a16="http://schemas.microsoft.com/office/drawing/2014/main" id="{D78B727A-DD80-2337-1172-4F6E7AD552D0}"/>
                    </a:ext>
                  </a:extLst>
                </p:cNvPr>
                <p:cNvSpPr/>
                <p:nvPr/>
              </p:nvSpPr>
              <p:spPr>
                <a:xfrm>
                  <a:off x="3657622" y="5740142"/>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1" name="Hexagon 70">
                  <a:extLst>
                    <a:ext uri="{FF2B5EF4-FFF2-40B4-BE49-F238E27FC236}">
                      <a16:creationId xmlns:a16="http://schemas.microsoft.com/office/drawing/2014/main" id="{FB9ECE4F-BD80-68DA-4A12-6088AD08E5DA}"/>
                    </a:ext>
                  </a:extLst>
                </p:cNvPr>
                <p:cNvSpPr/>
                <p:nvPr/>
              </p:nvSpPr>
              <p:spPr>
                <a:xfrm>
                  <a:off x="4599158" y="5147865"/>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2" name="Hexagon 71">
                  <a:extLst>
                    <a:ext uri="{FF2B5EF4-FFF2-40B4-BE49-F238E27FC236}">
                      <a16:creationId xmlns:a16="http://schemas.microsoft.com/office/drawing/2014/main" id="{2C1FCC41-7198-73E9-4E88-A98B99A4306A}"/>
                    </a:ext>
                  </a:extLst>
                </p:cNvPr>
                <p:cNvSpPr/>
                <p:nvPr/>
              </p:nvSpPr>
              <p:spPr>
                <a:xfrm>
                  <a:off x="2738838" y="5436851"/>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3" name="Hexagon 72">
                  <a:extLst>
                    <a:ext uri="{FF2B5EF4-FFF2-40B4-BE49-F238E27FC236}">
                      <a16:creationId xmlns:a16="http://schemas.microsoft.com/office/drawing/2014/main" id="{B91F2727-4601-C3FC-95E7-4FB206310497}"/>
                    </a:ext>
                  </a:extLst>
                </p:cNvPr>
                <p:cNvSpPr/>
                <p:nvPr/>
              </p:nvSpPr>
              <p:spPr>
                <a:xfrm>
                  <a:off x="2970674" y="5599018"/>
                  <a:ext cx="148005" cy="127591"/>
                </a:xfrm>
                <a:prstGeom prst="hex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4" name="Hexagon 73">
                  <a:extLst>
                    <a:ext uri="{FF2B5EF4-FFF2-40B4-BE49-F238E27FC236}">
                      <a16:creationId xmlns:a16="http://schemas.microsoft.com/office/drawing/2014/main" id="{4EB0D91F-4D36-8032-33FA-C12CF62ABE15}"/>
                    </a:ext>
                  </a:extLst>
                </p:cNvPr>
                <p:cNvSpPr/>
                <p:nvPr/>
              </p:nvSpPr>
              <p:spPr>
                <a:xfrm>
                  <a:off x="2215603" y="5335907"/>
                  <a:ext cx="148005" cy="127591"/>
                </a:xfrm>
                <a:prstGeom prst="hex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5" name="Hexagon 74">
                  <a:extLst>
                    <a:ext uri="{FF2B5EF4-FFF2-40B4-BE49-F238E27FC236}">
                      <a16:creationId xmlns:a16="http://schemas.microsoft.com/office/drawing/2014/main" id="{639A2DDF-F121-E574-D1AA-51D5283B563E}"/>
                    </a:ext>
                  </a:extLst>
                </p:cNvPr>
                <p:cNvSpPr/>
                <p:nvPr/>
              </p:nvSpPr>
              <p:spPr>
                <a:xfrm>
                  <a:off x="1737333" y="5277327"/>
                  <a:ext cx="148005" cy="127591"/>
                </a:xfrm>
                <a:prstGeom prst="hexagon">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6" name="Hexagon 75">
                  <a:extLst>
                    <a:ext uri="{FF2B5EF4-FFF2-40B4-BE49-F238E27FC236}">
                      <a16:creationId xmlns:a16="http://schemas.microsoft.com/office/drawing/2014/main" id="{0471B09C-38EE-D015-6026-102C2D0156F1}"/>
                    </a:ext>
                  </a:extLst>
                </p:cNvPr>
                <p:cNvSpPr/>
                <p:nvPr/>
              </p:nvSpPr>
              <p:spPr>
                <a:xfrm>
                  <a:off x="1912886" y="5589527"/>
                  <a:ext cx="148005" cy="127591"/>
                </a:xfrm>
                <a:prstGeom prst="hex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7" name="Triangle 76">
                  <a:extLst>
                    <a:ext uri="{FF2B5EF4-FFF2-40B4-BE49-F238E27FC236}">
                      <a16:creationId xmlns:a16="http://schemas.microsoft.com/office/drawing/2014/main" id="{EC76ECE4-E5DB-528A-81B5-52E0476DDB1D}"/>
                    </a:ext>
                  </a:extLst>
                </p:cNvPr>
                <p:cNvSpPr/>
                <p:nvPr/>
              </p:nvSpPr>
              <p:spPr>
                <a:xfrm>
                  <a:off x="2071926" y="5148774"/>
                  <a:ext cx="118540" cy="102189"/>
                </a:xfrm>
                <a:prstGeom prst="triangl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8" name="Oval 77">
                  <a:extLst>
                    <a:ext uri="{FF2B5EF4-FFF2-40B4-BE49-F238E27FC236}">
                      <a16:creationId xmlns:a16="http://schemas.microsoft.com/office/drawing/2014/main" id="{0FC40D35-A702-BE50-E984-C7E4CC752B73}"/>
                    </a:ext>
                  </a:extLst>
                </p:cNvPr>
                <p:cNvSpPr/>
                <p:nvPr/>
              </p:nvSpPr>
              <p:spPr>
                <a:xfrm>
                  <a:off x="4201139" y="4987503"/>
                  <a:ext cx="106327" cy="10632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79" name="Oval 78">
                  <a:extLst>
                    <a:ext uri="{FF2B5EF4-FFF2-40B4-BE49-F238E27FC236}">
                      <a16:creationId xmlns:a16="http://schemas.microsoft.com/office/drawing/2014/main" id="{5173214D-2600-A081-B863-6DC11D099149}"/>
                    </a:ext>
                  </a:extLst>
                </p:cNvPr>
                <p:cNvSpPr>
                  <a:spLocks noChangeAspect="1"/>
                </p:cNvSpPr>
                <p:nvPr/>
              </p:nvSpPr>
              <p:spPr>
                <a:xfrm>
                  <a:off x="3760864" y="4963279"/>
                  <a:ext cx="134112" cy="134112"/>
                </a:xfrm>
                <a:prstGeom prst="ellipse">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0" name="Oval 79">
                  <a:extLst>
                    <a:ext uri="{FF2B5EF4-FFF2-40B4-BE49-F238E27FC236}">
                      <a16:creationId xmlns:a16="http://schemas.microsoft.com/office/drawing/2014/main" id="{95F06BAB-0E51-2753-B336-F3449976CE40}"/>
                    </a:ext>
                  </a:extLst>
                </p:cNvPr>
                <p:cNvSpPr/>
                <p:nvPr/>
              </p:nvSpPr>
              <p:spPr>
                <a:xfrm>
                  <a:off x="4360340" y="4863621"/>
                  <a:ext cx="97536" cy="97536"/>
                </a:xfrm>
                <a:prstGeom prst="ellipse">
                  <a:avLst/>
                </a:prstGeom>
                <a:solidFill>
                  <a:srgbClr val="DA1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1" name="Oval 80">
                  <a:extLst>
                    <a:ext uri="{FF2B5EF4-FFF2-40B4-BE49-F238E27FC236}">
                      <a16:creationId xmlns:a16="http://schemas.microsoft.com/office/drawing/2014/main" id="{B53013CF-45B8-3B6E-A09B-1B27FB5363F7}"/>
                    </a:ext>
                  </a:extLst>
                </p:cNvPr>
                <p:cNvSpPr>
                  <a:spLocks noChangeAspect="1"/>
                </p:cNvSpPr>
                <p:nvPr/>
              </p:nvSpPr>
              <p:spPr>
                <a:xfrm>
                  <a:off x="4055540" y="5049888"/>
                  <a:ext cx="36576" cy="36576"/>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2" name="Oval 81">
                  <a:extLst>
                    <a:ext uri="{FF2B5EF4-FFF2-40B4-BE49-F238E27FC236}">
                      <a16:creationId xmlns:a16="http://schemas.microsoft.com/office/drawing/2014/main" id="{3A830FAA-2A6C-BA93-9F04-D9EE3F82E6C2}"/>
                    </a:ext>
                  </a:extLst>
                </p:cNvPr>
                <p:cNvSpPr>
                  <a:spLocks noChangeAspect="1"/>
                </p:cNvSpPr>
                <p:nvPr/>
              </p:nvSpPr>
              <p:spPr>
                <a:xfrm>
                  <a:off x="3820596" y="5109616"/>
                  <a:ext cx="48768" cy="48768"/>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sp>
              <p:nvSpPr>
                <p:cNvPr id="83" name="Oval 82">
                  <a:extLst>
                    <a:ext uri="{FF2B5EF4-FFF2-40B4-BE49-F238E27FC236}">
                      <a16:creationId xmlns:a16="http://schemas.microsoft.com/office/drawing/2014/main" id="{AE7D9D03-1C57-918C-3DCF-314C87C066A6}"/>
                    </a:ext>
                  </a:extLst>
                </p:cNvPr>
                <p:cNvSpPr>
                  <a:spLocks noChangeAspect="1"/>
                </p:cNvSpPr>
                <p:nvPr/>
              </p:nvSpPr>
              <p:spPr>
                <a:xfrm>
                  <a:off x="3505204" y="4963803"/>
                  <a:ext cx="60960" cy="60960"/>
                </a:xfrm>
                <a:prstGeom prst="ellipse">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n-ea"/>
                    <a:cs typeface="Arial"/>
                  </a:endParaRPr>
                </a:p>
              </p:txBody>
            </p:sp>
          </p:grpSp>
          <p:cxnSp>
            <p:nvCxnSpPr>
              <p:cNvPr id="12" name="Straight Arrow Connector 11">
                <a:extLst>
                  <a:ext uri="{FF2B5EF4-FFF2-40B4-BE49-F238E27FC236}">
                    <a16:creationId xmlns:a16="http://schemas.microsoft.com/office/drawing/2014/main" id="{A4C1398B-CA5F-4670-2CBA-300AFABB37CA}"/>
                  </a:ext>
                </a:extLst>
              </p:cNvPr>
              <p:cNvCxnSpPr>
                <a:cxnSpLocks/>
              </p:cNvCxnSpPr>
              <p:nvPr/>
            </p:nvCxnSpPr>
            <p:spPr>
              <a:xfrm flipH="1">
                <a:off x="9831665" y="2121904"/>
                <a:ext cx="226742" cy="961578"/>
              </a:xfrm>
              <a:prstGeom prst="straightConnector1">
                <a:avLst/>
              </a:prstGeom>
              <a:ln w="63500">
                <a:solidFill>
                  <a:srgbClr val="FFEC1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1D57B2D-BE60-4D88-116E-2B63CE76B88D}"/>
                  </a:ext>
                </a:extLst>
              </p:cNvPr>
              <p:cNvCxnSpPr>
                <a:cxnSpLocks/>
              </p:cNvCxnSpPr>
              <p:nvPr/>
            </p:nvCxnSpPr>
            <p:spPr>
              <a:xfrm flipH="1" flipV="1">
                <a:off x="9134965" y="2846178"/>
                <a:ext cx="164485" cy="441502"/>
              </a:xfrm>
              <a:prstGeom prst="straightConnector1">
                <a:avLst/>
              </a:prstGeom>
              <a:ln w="38100">
                <a:solidFill>
                  <a:srgbClr val="FFEC1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729BAD7D-692C-3F81-FE8E-50432C1AD9D1}"/>
                  </a:ext>
                </a:extLst>
              </p:cNvPr>
              <p:cNvCxnSpPr>
                <a:cxnSpLocks/>
              </p:cNvCxnSpPr>
              <p:nvPr/>
            </p:nvCxnSpPr>
            <p:spPr>
              <a:xfrm flipH="1" flipV="1">
                <a:off x="9399330" y="2846178"/>
                <a:ext cx="120211" cy="391597"/>
              </a:xfrm>
              <a:prstGeom prst="straightConnector1">
                <a:avLst/>
              </a:prstGeom>
              <a:ln w="38100">
                <a:solidFill>
                  <a:srgbClr val="FFEC1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45CD058D-9DA3-51C0-4C99-DCF74670C2E4}"/>
                  </a:ext>
                </a:extLst>
              </p:cNvPr>
              <p:cNvCxnSpPr>
                <a:cxnSpLocks/>
              </p:cNvCxnSpPr>
              <p:nvPr/>
            </p:nvCxnSpPr>
            <p:spPr>
              <a:xfrm>
                <a:off x="10900947" y="2952615"/>
                <a:ext cx="124843" cy="130867"/>
              </a:xfrm>
              <a:prstGeom prst="straightConnector1">
                <a:avLst/>
              </a:prstGeom>
              <a:ln w="38100">
                <a:solidFill>
                  <a:srgbClr val="FFEC1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8FAD291C-C6FD-E8B0-5557-CE22F3D7953A}"/>
                  </a:ext>
                </a:extLst>
              </p:cNvPr>
              <p:cNvCxnSpPr>
                <a:cxnSpLocks/>
              </p:cNvCxnSpPr>
              <p:nvPr/>
            </p:nvCxnSpPr>
            <p:spPr>
              <a:xfrm flipV="1">
                <a:off x="10900947" y="3868668"/>
                <a:ext cx="0" cy="767344"/>
              </a:xfrm>
              <a:prstGeom prst="straightConnector1">
                <a:avLst/>
              </a:prstGeom>
              <a:ln w="60325">
                <a:solidFill>
                  <a:srgbClr val="FF93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2C48F27A-7A10-B913-A90D-50E00E791ED1}"/>
                  </a:ext>
                </a:extLst>
              </p:cNvPr>
              <p:cNvCxnSpPr>
                <a:cxnSpLocks/>
              </p:cNvCxnSpPr>
              <p:nvPr/>
            </p:nvCxnSpPr>
            <p:spPr>
              <a:xfrm flipV="1">
                <a:off x="10708671" y="3868668"/>
                <a:ext cx="0" cy="760526"/>
              </a:xfrm>
              <a:prstGeom prst="straightConnector1">
                <a:avLst/>
              </a:prstGeom>
              <a:ln w="60325">
                <a:solidFill>
                  <a:srgbClr val="FF930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8436CE4A-C37B-D84D-3AB0-E049FD7CCB3C}"/>
                  </a:ext>
                </a:extLst>
              </p:cNvPr>
              <p:cNvGrpSpPr/>
              <p:nvPr/>
            </p:nvGrpSpPr>
            <p:grpSpPr>
              <a:xfrm>
                <a:off x="9018757" y="3851974"/>
                <a:ext cx="1196383" cy="918905"/>
                <a:chOff x="8672904" y="3019583"/>
                <a:chExt cx="1196383" cy="918905"/>
              </a:xfrm>
            </p:grpSpPr>
            <p:sp>
              <p:nvSpPr>
                <p:cNvPr id="42" name="Oval 41">
                  <a:extLst>
                    <a:ext uri="{FF2B5EF4-FFF2-40B4-BE49-F238E27FC236}">
                      <a16:creationId xmlns:a16="http://schemas.microsoft.com/office/drawing/2014/main" id="{8F06528A-42EE-6D53-D5A7-6E90300B3223}"/>
                    </a:ext>
                  </a:extLst>
                </p:cNvPr>
                <p:cNvSpPr/>
                <p:nvPr/>
              </p:nvSpPr>
              <p:spPr>
                <a:xfrm>
                  <a:off x="8672904" y="3139960"/>
                  <a:ext cx="1179340" cy="715460"/>
                </a:xfrm>
                <a:prstGeom prst="ellipse">
                  <a:avLst/>
                </a:prstGeom>
                <a:solidFill>
                  <a:srgbClr val="0070C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3CA5127C-EFEF-8BAA-5CF1-455229F93037}"/>
                    </a:ext>
                  </a:extLst>
                </p:cNvPr>
                <p:cNvSpPr txBox="1"/>
                <p:nvPr/>
              </p:nvSpPr>
              <p:spPr>
                <a:xfrm>
                  <a:off x="8689947" y="3019583"/>
                  <a:ext cx="1179340" cy="918905"/>
                </a:xfrm>
                <a:prstGeom prst="rect">
                  <a:avLst/>
                </a:prstGeom>
                <a:noFill/>
              </p:spPr>
              <p:txBody>
                <a:bodyPr wrap="square" rtlCol="0">
                  <a:spAutoFit/>
                </a:bodyPr>
                <a:lstStyle/>
                <a:p>
                  <a:pPr algn="ctr"/>
                  <a:r>
                    <a:rPr lang="en-US" sz="1200" b="1" dirty="0">
                      <a:solidFill>
                        <a:schemeClr val="bg1"/>
                      </a:solidFill>
                    </a:rPr>
                    <a:t>Scattering</a:t>
                  </a:r>
                </a:p>
                <a:p>
                  <a:pPr algn="ctr"/>
                  <a:r>
                    <a:rPr lang="en-US" sz="1200" b="1" dirty="0">
                      <a:solidFill>
                        <a:schemeClr val="bg1"/>
                      </a:solidFill>
                    </a:rPr>
                    <a:t>(cooling)</a:t>
                  </a:r>
                </a:p>
              </p:txBody>
            </p:sp>
          </p:grpSp>
          <p:grpSp>
            <p:nvGrpSpPr>
              <p:cNvPr id="19" name="Group 18">
                <a:extLst>
                  <a:ext uri="{FF2B5EF4-FFF2-40B4-BE49-F238E27FC236}">
                    <a16:creationId xmlns:a16="http://schemas.microsoft.com/office/drawing/2014/main" id="{C6C85FC7-986F-E673-FDE5-9568A2A0EB3B}"/>
                  </a:ext>
                </a:extLst>
              </p:cNvPr>
              <p:cNvGrpSpPr/>
              <p:nvPr/>
            </p:nvGrpSpPr>
            <p:grpSpPr>
              <a:xfrm>
                <a:off x="10108494" y="3069978"/>
                <a:ext cx="1478901" cy="918906"/>
                <a:chOff x="6950554" y="2678830"/>
                <a:chExt cx="1872776" cy="1163639"/>
              </a:xfrm>
            </p:grpSpPr>
            <p:sp>
              <p:nvSpPr>
                <p:cNvPr id="40" name="Oval 39">
                  <a:extLst>
                    <a:ext uri="{FF2B5EF4-FFF2-40B4-BE49-F238E27FC236}">
                      <a16:creationId xmlns:a16="http://schemas.microsoft.com/office/drawing/2014/main" id="{1C92A22F-1DE3-BF38-DCFC-20381848E203}"/>
                    </a:ext>
                  </a:extLst>
                </p:cNvPr>
                <p:cNvSpPr/>
                <p:nvPr/>
              </p:nvSpPr>
              <p:spPr>
                <a:xfrm>
                  <a:off x="6950554" y="2855780"/>
                  <a:ext cx="1872776" cy="849308"/>
                </a:xfrm>
                <a:prstGeom prst="ellipse">
                  <a:avLst/>
                </a:prstGeom>
                <a:solidFill>
                  <a:srgbClr val="FF7E79">
                    <a:alpha val="7294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5A83CCC4-FD65-0C9D-1F3B-A9A63B134F37}"/>
                    </a:ext>
                  </a:extLst>
                </p:cNvPr>
                <p:cNvSpPr txBox="1"/>
                <p:nvPr/>
              </p:nvSpPr>
              <p:spPr>
                <a:xfrm>
                  <a:off x="7089769" y="2678830"/>
                  <a:ext cx="1656470" cy="1163639"/>
                </a:xfrm>
                <a:prstGeom prst="rect">
                  <a:avLst/>
                </a:prstGeom>
                <a:noFill/>
              </p:spPr>
              <p:txBody>
                <a:bodyPr wrap="square" rtlCol="0">
                  <a:spAutoFit/>
                </a:bodyPr>
                <a:lstStyle/>
                <a:p>
                  <a:pPr algn="ctr"/>
                  <a:r>
                    <a:rPr lang="en-US" sz="1200" b="1" dirty="0">
                      <a:solidFill>
                        <a:schemeClr val="bg1"/>
                      </a:solidFill>
                    </a:rPr>
                    <a:t>Absorption</a:t>
                  </a:r>
                </a:p>
                <a:p>
                  <a:pPr algn="ctr"/>
                  <a:r>
                    <a:rPr lang="en-US" sz="1200" b="1" dirty="0">
                      <a:solidFill>
                        <a:schemeClr val="bg1"/>
                      </a:solidFill>
                    </a:rPr>
                    <a:t>(warming)</a:t>
                  </a:r>
                </a:p>
              </p:txBody>
            </p:sp>
          </p:grpSp>
          <p:sp>
            <p:nvSpPr>
              <p:cNvPr id="20" name="Sun 19">
                <a:extLst>
                  <a:ext uri="{FF2B5EF4-FFF2-40B4-BE49-F238E27FC236}">
                    <a16:creationId xmlns:a16="http://schemas.microsoft.com/office/drawing/2014/main" id="{BAFA609B-D50C-751B-DEAA-088945C2B9F4}"/>
                  </a:ext>
                </a:extLst>
              </p:cNvPr>
              <p:cNvSpPr/>
              <p:nvPr/>
            </p:nvSpPr>
            <p:spPr>
              <a:xfrm>
                <a:off x="9870933" y="1333359"/>
                <a:ext cx="621133" cy="832121"/>
              </a:xfrm>
              <a:prstGeom prst="sun">
                <a:avLst/>
              </a:prstGeom>
              <a:solidFill>
                <a:srgbClr val="FFEC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43C0563B-400B-7BE0-A422-B28817AB541A}"/>
                  </a:ext>
                </a:extLst>
              </p:cNvPr>
              <p:cNvGrpSpPr/>
              <p:nvPr/>
            </p:nvGrpSpPr>
            <p:grpSpPr>
              <a:xfrm>
                <a:off x="8585910" y="4806887"/>
                <a:ext cx="3224372" cy="226855"/>
                <a:chOff x="8800144" y="5949110"/>
                <a:chExt cx="3224372" cy="226855"/>
              </a:xfrm>
            </p:grpSpPr>
            <p:cxnSp>
              <p:nvCxnSpPr>
                <p:cNvPr id="24" name="Straight Connector 23">
                  <a:extLst>
                    <a:ext uri="{FF2B5EF4-FFF2-40B4-BE49-F238E27FC236}">
                      <a16:creationId xmlns:a16="http://schemas.microsoft.com/office/drawing/2014/main" id="{7A21722A-3B61-35F7-2688-20CFCD368FE4}"/>
                    </a:ext>
                  </a:extLst>
                </p:cNvPr>
                <p:cNvCxnSpPr>
                  <a:cxnSpLocks/>
                </p:cNvCxnSpPr>
                <p:nvPr/>
              </p:nvCxnSpPr>
              <p:spPr>
                <a:xfrm>
                  <a:off x="8800144" y="5949110"/>
                  <a:ext cx="3224372"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5963D42-DB63-7708-DC2B-DB6BD2371B00}"/>
                    </a:ext>
                  </a:extLst>
                </p:cNvPr>
                <p:cNvCxnSpPr/>
                <p:nvPr/>
              </p:nvCxnSpPr>
              <p:spPr>
                <a:xfrm flipH="1">
                  <a:off x="8800144" y="6021355"/>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4C31C11-28E9-B038-CF87-D2A3FE2F2373}"/>
                    </a:ext>
                  </a:extLst>
                </p:cNvPr>
                <p:cNvCxnSpPr/>
                <p:nvPr/>
              </p:nvCxnSpPr>
              <p:spPr>
                <a:xfrm flipH="1">
                  <a:off x="9002916" y="6009967"/>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84840AA-8F30-3C71-FDDE-1E5705DFBF1E}"/>
                    </a:ext>
                  </a:extLst>
                </p:cNvPr>
                <p:cNvCxnSpPr/>
                <p:nvPr/>
              </p:nvCxnSpPr>
              <p:spPr>
                <a:xfrm flipH="1">
                  <a:off x="9207826" y="6013134"/>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8633C26-30F8-6290-B401-72D24F71BEE9}"/>
                    </a:ext>
                  </a:extLst>
                </p:cNvPr>
                <p:cNvCxnSpPr/>
                <p:nvPr/>
              </p:nvCxnSpPr>
              <p:spPr>
                <a:xfrm flipH="1">
                  <a:off x="9408519" y="6013355"/>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C742A18-AA53-44BB-3A23-D3DA70879805}"/>
                    </a:ext>
                  </a:extLst>
                </p:cNvPr>
                <p:cNvCxnSpPr/>
                <p:nvPr/>
              </p:nvCxnSpPr>
              <p:spPr>
                <a:xfrm flipH="1">
                  <a:off x="9613429" y="6016522"/>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26B7031-F45A-33C4-BA82-3D8BE5E0EF83}"/>
                    </a:ext>
                  </a:extLst>
                </p:cNvPr>
                <p:cNvCxnSpPr/>
                <p:nvPr/>
              </p:nvCxnSpPr>
              <p:spPr>
                <a:xfrm flipH="1">
                  <a:off x="9816201" y="6005134"/>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4DD839A-4BF8-F328-2960-AF433376FE5E}"/>
                    </a:ext>
                  </a:extLst>
                </p:cNvPr>
                <p:cNvCxnSpPr/>
                <p:nvPr/>
              </p:nvCxnSpPr>
              <p:spPr>
                <a:xfrm flipH="1">
                  <a:off x="9995412" y="5979135"/>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A5F72F-50ED-72DF-33F9-AA0AFB90F0E9}"/>
                    </a:ext>
                  </a:extLst>
                </p:cNvPr>
                <p:cNvCxnSpPr/>
                <p:nvPr/>
              </p:nvCxnSpPr>
              <p:spPr>
                <a:xfrm flipH="1">
                  <a:off x="10200322" y="5991801"/>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517B658-DE59-8F0C-B74B-0C5D8D794EE4}"/>
                    </a:ext>
                  </a:extLst>
                </p:cNvPr>
                <p:cNvCxnSpPr/>
                <p:nvPr/>
              </p:nvCxnSpPr>
              <p:spPr>
                <a:xfrm flipH="1">
                  <a:off x="10403095" y="5989912"/>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E9239A8-2CD3-86A4-B591-5D2B75FC2ADA}"/>
                    </a:ext>
                  </a:extLst>
                </p:cNvPr>
                <p:cNvCxnSpPr/>
                <p:nvPr/>
              </p:nvCxnSpPr>
              <p:spPr>
                <a:xfrm flipH="1">
                  <a:off x="10608005" y="6002578"/>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775DA1B-AE1D-10FD-71AD-94E857D6830D}"/>
                    </a:ext>
                  </a:extLst>
                </p:cNvPr>
                <p:cNvCxnSpPr/>
                <p:nvPr/>
              </p:nvCxnSpPr>
              <p:spPr>
                <a:xfrm flipH="1">
                  <a:off x="10808697" y="5983802"/>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A04CE74-A92A-B00E-3975-80E593CA23D8}"/>
                    </a:ext>
                  </a:extLst>
                </p:cNvPr>
                <p:cNvCxnSpPr/>
                <p:nvPr/>
              </p:nvCxnSpPr>
              <p:spPr>
                <a:xfrm flipH="1">
                  <a:off x="11013608" y="5996468"/>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00EB11B-3AE0-CDDB-639F-AC1EB75982BA}"/>
                    </a:ext>
                  </a:extLst>
                </p:cNvPr>
                <p:cNvCxnSpPr/>
                <p:nvPr/>
              </p:nvCxnSpPr>
              <p:spPr>
                <a:xfrm flipH="1">
                  <a:off x="11216380" y="5994579"/>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B1D0C9D-8DE0-10F0-5E37-E7209F8B9F53}"/>
                    </a:ext>
                  </a:extLst>
                </p:cNvPr>
                <p:cNvCxnSpPr/>
                <p:nvPr/>
              </p:nvCxnSpPr>
              <p:spPr>
                <a:xfrm flipH="1">
                  <a:off x="11421290" y="6007245"/>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59B47CA-5EA3-04F0-22A7-E1D1628628D5}"/>
                    </a:ext>
                  </a:extLst>
                </p:cNvPr>
                <p:cNvCxnSpPr/>
                <p:nvPr/>
              </p:nvCxnSpPr>
              <p:spPr>
                <a:xfrm flipH="1">
                  <a:off x="11676341" y="6000088"/>
                  <a:ext cx="130040" cy="1546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 name="Straight Arrow Connector 21">
                <a:extLst>
                  <a:ext uri="{FF2B5EF4-FFF2-40B4-BE49-F238E27FC236}">
                    <a16:creationId xmlns:a16="http://schemas.microsoft.com/office/drawing/2014/main" id="{E6CB29DC-5C47-A77F-612A-30C79717609C}"/>
                  </a:ext>
                </a:extLst>
              </p:cNvPr>
              <p:cNvCxnSpPr>
                <a:cxnSpLocks/>
              </p:cNvCxnSpPr>
              <p:nvPr/>
            </p:nvCxnSpPr>
            <p:spPr>
              <a:xfrm>
                <a:off x="11106565" y="2931158"/>
                <a:ext cx="124481" cy="168252"/>
              </a:xfrm>
              <a:prstGeom prst="straightConnector1">
                <a:avLst/>
              </a:prstGeom>
              <a:ln w="38100">
                <a:solidFill>
                  <a:srgbClr val="FFEC1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0F19F578-A707-1A3B-4EE0-00D7E1459BDA}"/>
                  </a:ext>
                </a:extLst>
              </p:cNvPr>
              <p:cNvCxnSpPr>
                <a:cxnSpLocks/>
              </p:cNvCxnSpPr>
              <p:nvPr/>
            </p:nvCxnSpPr>
            <p:spPr>
              <a:xfrm>
                <a:off x="10304592" y="2121904"/>
                <a:ext cx="267295" cy="961578"/>
              </a:xfrm>
              <a:prstGeom prst="straightConnector1">
                <a:avLst/>
              </a:prstGeom>
              <a:ln w="63500">
                <a:solidFill>
                  <a:srgbClr val="FFEC14"/>
                </a:solidFill>
                <a:tailEnd type="triangle"/>
              </a:ln>
              <a:effectLst/>
            </p:spPr>
            <p:style>
              <a:lnRef idx="2">
                <a:schemeClr val="accent1"/>
              </a:lnRef>
              <a:fillRef idx="0">
                <a:schemeClr val="accent1"/>
              </a:fillRef>
              <a:effectRef idx="1">
                <a:schemeClr val="accent1"/>
              </a:effectRef>
              <a:fontRef idx="minor">
                <a:schemeClr val="tx1"/>
              </a:fontRef>
            </p:style>
          </p:cxnSp>
        </p:grpSp>
      </p:grpSp>
      <p:pic>
        <p:nvPicPr>
          <p:cNvPr id="124" name="Picture 2" descr="HAZY CLEVELAND SKYLINE ON JULY 20, 1973-DAY OF A POLLUTION ALERT - NARA -  550186 - PICRYL - Public Domain Media Search Engine Public Domain Image">
            <a:extLst>
              <a:ext uri="{FF2B5EF4-FFF2-40B4-BE49-F238E27FC236}">
                <a16:creationId xmlns:a16="http://schemas.microsoft.com/office/drawing/2014/main" id="{27880430-1C2B-5188-8DCF-AD5CF11FB9D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956937" y="5181632"/>
            <a:ext cx="2479889" cy="1350640"/>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4" descr="A massive sandstorm blowing off the northwest African - NARA &amp; DVIDS Public  Domain Archive Public Domain Search">
            <a:extLst>
              <a:ext uri="{FF2B5EF4-FFF2-40B4-BE49-F238E27FC236}">
                <a16:creationId xmlns:a16="http://schemas.microsoft.com/office/drawing/2014/main" id="{CE4D570F-7399-7A33-BD26-83344103FF8A}"/>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510405" y="5179013"/>
            <a:ext cx="2418345" cy="1350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139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71064-4DF5-D1BF-E72F-6B719E8D8A48}"/>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sz="3600" dirty="0">
                <a:solidFill>
                  <a:schemeClr val="bg1"/>
                </a:solidFill>
                <a:effectLst>
                  <a:outerShdw blurRad="63500" sx="102000" sy="102000" algn="ctr" rotWithShape="0">
                    <a:prstClr val="black">
                      <a:alpha val="40000"/>
                    </a:prstClr>
                  </a:outerShdw>
                </a:effectLst>
              </a:rPr>
              <a:t>AOS Addresses Aerosol, Cloud, Convection, and Precipitation Processes</a:t>
            </a:r>
          </a:p>
        </p:txBody>
      </p:sp>
      <p:sp>
        <p:nvSpPr>
          <p:cNvPr id="3" name="Content Placeholder 2">
            <a:extLst>
              <a:ext uri="{FF2B5EF4-FFF2-40B4-BE49-F238E27FC236}">
                <a16:creationId xmlns:a16="http://schemas.microsoft.com/office/drawing/2014/main" id="{4BC1C70C-27AF-9A3D-8E2B-BD5C005A4FE5}"/>
              </a:ext>
            </a:extLst>
          </p:cNvPr>
          <p:cNvSpPr>
            <a:spLocks noGrp="1"/>
          </p:cNvSpPr>
          <p:nvPr>
            <p:ph idx="1"/>
          </p:nvPr>
        </p:nvSpPr>
        <p:spPr>
          <a:xfrm>
            <a:off x="677732" y="1036893"/>
            <a:ext cx="11232328" cy="5269866"/>
          </a:xfrm>
        </p:spPr>
        <p:txBody>
          <a:bodyPr vert="horz" lIns="91440" tIns="45720" rIns="91440" bIns="45720" rtlCol="0" anchor="t">
            <a:noAutofit/>
          </a:bodyPr>
          <a:lstStyle/>
          <a:p>
            <a:pPr>
              <a:lnSpc>
                <a:spcPct val="100000"/>
              </a:lnSpc>
              <a:spcBef>
                <a:spcPts val="600"/>
              </a:spcBef>
            </a:pPr>
            <a:r>
              <a:rPr lang="en-US" sz="2400" b="1" dirty="0">
                <a:solidFill>
                  <a:srgbClr val="333F50"/>
                </a:solidFill>
                <a:highlight>
                  <a:srgbClr val="00FF00"/>
                </a:highlight>
                <a:ea typeface="Cambria" panose="02040503050406030204" pitchFamily="18" charset="0"/>
              </a:rPr>
              <a:t>AOS-Storm (Inclined orbit, NET 7/2028)</a:t>
            </a:r>
          </a:p>
          <a:p>
            <a:pPr lvl="1">
              <a:lnSpc>
                <a:spcPct val="100000"/>
              </a:lnSpc>
              <a:spcBef>
                <a:spcPts val="600"/>
              </a:spcBef>
            </a:pPr>
            <a:r>
              <a:rPr lang="en-US" sz="1800" b="1" dirty="0">
                <a:solidFill>
                  <a:srgbClr val="333F50"/>
                </a:solidFill>
                <a:highlight>
                  <a:srgbClr val="00FF00"/>
                </a:highlight>
                <a:ea typeface="Cambria" panose="02040503050406030204" pitchFamily="18" charset="0"/>
              </a:rPr>
              <a:t>JAXA PMM Radar (Ku-band, Doppler)</a:t>
            </a:r>
          </a:p>
          <a:p>
            <a:pPr lvl="1">
              <a:lnSpc>
                <a:spcPct val="100000"/>
              </a:lnSpc>
              <a:spcBef>
                <a:spcPts val="600"/>
              </a:spcBef>
            </a:pPr>
            <a:r>
              <a:rPr lang="en-US" sz="1800" b="1" dirty="0">
                <a:solidFill>
                  <a:srgbClr val="333F50"/>
                </a:solidFill>
                <a:highlight>
                  <a:srgbClr val="00FF00"/>
                </a:highlight>
                <a:ea typeface="Cambria" panose="02040503050406030204" pitchFamily="18" charset="0"/>
              </a:rPr>
              <a:t>CNES C2OMODO tandem radiometers (89-325 GHZ)</a:t>
            </a:r>
          </a:p>
          <a:p>
            <a:pPr lvl="1">
              <a:lnSpc>
                <a:spcPct val="100000"/>
              </a:lnSpc>
              <a:spcBef>
                <a:spcPts val="600"/>
              </a:spcBef>
            </a:pPr>
            <a:r>
              <a:rPr lang="en-US" sz="1800" b="1" dirty="0">
                <a:solidFill>
                  <a:srgbClr val="333F50"/>
                </a:solidFill>
                <a:highlight>
                  <a:srgbClr val="00FF00"/>
                </a:highlight>
                <a:ea typeface="Cambria" panose="02040503050406030204" pitchFamily="18" charset="0"/>
              </a:rPr>
              <a:t>ALICAT backscatter lidar (532, 1064 nm)</a:t>
            </a:r>
          </a:p>
          <a:p>
            <a:pPr>
              <a:lnSpc>
                <a:spcPct val="100000"/>
              </a:lnSpc>
              <a:spcBef>
                <a:spcPts val="600"/>
              </a:spcBef>
            </a:pPr>
            <a:r>
              <a:rPr lang="en-US" sz="2400" b="1" dirty="0">
                <a:solidFill>
                  <a:srgbClr val="333F50"/>
                </a:solidFill>
                <a:highlight>
                  <a:srgbClr val="00FFFF"/>
                </a:highlight>
                <a:ea typeface="Cambria" panose="02040503050406030204" pitchFamily="18" charset="0"/>
              </a:rPr>
              <a:t>AOS-Sky (Sun-synchronous orbit, NET 12/2030)</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Backscatter lidar (details TBD – </a:t>
            </a:r>
            <a:r>
              <a:rPr lang="en-US" sz="1800" b="1" i="1" dirty="0">
                <a:solidFill>
                  <a:srgbClr val="333F50"/>
                </a:solidFill>
                <a:highlight>
                  <a:srgbClr val="00FFFF"/>
                </a:highlight>
                <a:ea typeface="Cambria" panose="02040503050406030204" pitchFamily="18" charset="0"/>
              </a:rPr>
              <a:t>Italian partnership?</a:t>
            </a:r>
            <a:r>
              <a:rPr lang="en-US" sz="1800" b="1" dirty="0">
                <a:solidFill>
                  <a:srgbClr val="333F50"/>
                </a:solidFill>
                <a:highlight>
                  <a:srgbClr val="00FFFF"/>
                </a:highlight>
                <a:ea typeface="Cambria" panose="02040503050406030204" pitchFamily="18" charset="0"/>
              </a:rPr>
              <a:t>)</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Doppler radar (cloud profiling; details TBD)</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Passive microwave radiometer (89-700 GHz)</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Polarimeter (350-1570 nm)</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CSA Thin Ice Cloud Imaging Radiometer (4-73</a:t>
            </a:r>
            <a:r>
              <a:rPr lang="en-US" sz="1800" b="1" dirty="0">
                <a:highlight>
                  <a:srgbClr val="00FFFF"/>
                </a:highlight>
              </a:rPr>
              <a:t> </a:t>
            </a:r>
            <a:r>
              <a:rPr lang="en-US" sz="1800" b="1" dirty="0">
                <a:highlight>
                  <a:srgbClr val="00FFFF"/>
                </a:highlight>
                <a:latin typeface="Symbol" pitchFamily="2" charset="2"/>
              </a:rPr>
              <a:t>m</a:t>
            </a:r>
            <a:r>
              <a:rPr lang="en-US" sz="1800" b="1" dirty="0">
                <a:highlight>
                  <a:srgbClr val="00FFFF"/>
                </a:highlight>
              </a:rPr>
              <a:t>m</a:t>
            </a:r>
            <a:r>
              <a:rPr lang="en-US" sz="1800" dirty="0">
                <a:highlight>
                  <a:srgbClr val="00FFFF"/>
                </a:highlight>
              </a:rPr>
              <a:t>)</a:t>
            </a:r>
            <a:endParaRPr lang="en-US" sz="1800" b="1" dirty="0">
              <a:solidFill>
                <a:srgbClr val="333F50"/>
              </a:solidFill>
              <a:highlight>
                <a:srgbClr val="00FFFF"/>
              </a:highlight>
              <a:ea typeface="Cambria" panose="02040503050406030204" pitchFamily="18" charset="0"/>
            </a:endParaRPr>
          </a:p>
          <a:p>
            <a:pPr lvl="1">
              <a:lnSpc>
                <a:spcPct val="100000"/>
              </a:lnSpc>
              <a:spcBef>
                <a:spcPts val="600"/>
              </a:spcBef>
            </a:pPr>
            <a:r>
              <a:rPr lang="en-US" sz="1800" b="1" dirty="0">
                <a:solidFill>
                  <a:srgbClr val="333F50"/>
                </a:solidFill>
                <a:highlight>
                  <a:srgbClr val="00FFFF"/>
                </a:highlight>
                <a:ea typeface="Cambria" panose="02040503050406030204" pitchFamily="18" charset="0"/>
              </a:rPr>
              <a:t>CSA aerosol and moisture limb imagers</a:t>
            </a:r>
          </a:p>
          <a:p>
            <a:pPr>
              <a:lnSpc>
                <a:spcPct val="100000"/>
              </a:lnSpc>
              <a:spcBef>
                <a:spcPts val="600"/>
              </a:spcBef>
            </a:pPr>
            <a:r>
              <a:rPr lang="en-US" sz="2400" b="1" dirty="0">
                <a:solidFill>
                  <a:srgbClr val="333F50"/>
                </a:solidFill>
                <a:highlight>
                  <a:srgbClr val="FFBA4D"/>
                </a:highlight>
                <a:ea typeface="Cambria" panose="02040503050406030204" pitchFamily="18" charset="0"/>
              </a:rPr>
              <a:t>AOS Suborbital</a:t>
            </a:r>
          </a:p>
          <a:p>
            <a:pPr lvl="1">
              <a:lnSpc>
                <a:spcPct val="100000"/>
              </a:lnSpc>
              <a:spcBef>
                <a:spcPts val="600"/>
              </a:spcBef>
            </a:pPr>
            <a:r>
              <a:rPr lang="en-US" sz="1800" b="1" dirty="0">
                <a:solidFill>
                  <a:srgbClr val="333F50"/>
                </a:solidFill>
                <a:highlight>
                  <a:srgbClr val="FFBA4D"/>
                </a:highlight>
                <a:ea typeface="Cambria" panose="02040503050406030204" pitchFamily="18" charset="0"/>
              </a:rPr>
              <a:t>Post-launch field programs</a:t>
            </a:r>
          </a:p>
          <a:p>
            <a:pPr lvl="1">
              <a:lnSpc>
                <a:spcPct val="100000"/>
              </a:lnSpc>
              <a:spcBef>
                <a:spcPts val="600"/>
              </a:spcBef>
            </a:pPr>
            <a:r>
              <a:rPr lang="en-US" sz="1800" b="1" dirty="0">
                <a:solidFill>
                  <a:srgbClr val="333F50"/>
                </a:solidFill>
                <a:highlight>
                  <a:srgbClr val="FFBA4D"/>
                </a:highlight>
                <a:ea typeface="Cambria" panose="02040503050406030204" pitchFamily="18" charset="0"/>
              </a:rPr>
              <a:t>Surface-based networks, supersites</a:t>
            </a:r>
          </a:p>
          <a:p>
            <a:pPr lvl="1">
              <a:lnSpc>
                <a:spcPct val="100000"/>
              </a:lnSpc>
              <a:spcBef>
                <a:spcPts val="600"/>
              </a:spcBef>
            </a:pPr>
            <a:r>
              <a:rPr lang="en-US" sz="1800" b="1" dirty="0">
                <a:solidFill>
                  <a:srgbClr val="333F50"/>
                </a:solidFill>
                <a:highlight>
                  <a:srgbClr val="FFBA4D"/>
                </a:highlight>
                <a:ea typeface="Cambria" panose="02040503050406030204" pitchFamily="18" charset="0"/>
              </a:rPr>
              <a:t>Leverage existing capabilities, more international partners</a:t>
            </a:r>
          </a:p>
        </p:txBody>
      </p:sp>
      <p:sp>
        <p:nvSpPr>
          <p:cNvPr id="4" name="Slide Number Placeholder 3">
            <a:extLst>
              <a:ext uri="{FF2B5EF4-FFF2-40B4-BE49-F238E27FC236}">
                <a16:creationId xmlns:a16="http://schemas.microsoft.com/office/drawing/2014/main" id="{12BC08F2-9BB8-FCB7-068E-477C774D3C75}"/>
              </a:ext>
            </a:extLst>
          </p:cNvPr>
          <p:cNvSpPr>
            <a:spLocks noGrp="1"/>
          </p:cNvSpPr>
          <p:nvPr>
            <p:ph type="sldNum" sz="quarter" idx="12"/>
          </p:nvPr>
        </p:nvSpPr>
        <p:spPr>
          <a:xfrm>
            <a:off x="10157791" y="6492875"/>
            <a:ext cx="20342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750EA25-6FC5-9111-1E04-90D182D69887}"/>
              </a:ext>
            </a:extLst>
          </p:cNvPr>
          <p:cNvSpPr txBox="1"/>
          <p:nvPr/>
        </p:nvSpPr>
        <p:spPr>
          <a:xfrm>
            <a:off x="7792631" y="6123543"/>
            <a:ext cx="4399370" cy="523220"/>
          </a:xfrm>
          <a:prstGeom prst="rect">
            <a:avLst/>
          </a:prstGeom>
          <a:noFill/>
        </p:spPr>
        <p:txBody>
          <a:bodyPr wrap="square" rtlCol="0">
            <a:spAutoFit/>
          </a:bodyPr>
          <a:lstStyle/>
          <a:p>
            <a:r>
              <a:rPr lang="en-US" sz="1400" b="0" i="1" u="none" strike="noStrike" dirty="0">
                <a:solidFill>
                  <a:srgbClr val="000000"/>
                </a:solidFill>
                <a:effectLst/>
                <a:latin typeface="Calibri" panose="020F0502020204030204" pitchFamily="34" charset="0"/>
              </a:rPr>
              <a:t>International partnerships are very important to AOS, both in the satellite constellation and in suborbital activities.</a:t>
            </a:r>
            <a:endParaRPr lang="en-US" sz="1400" i="1" dirty="0">
              <a:solidFill>
                <a:srgbClr val="293544"/>
              </a:solidFill>
            </a:endParaRPr>
          </a:p>
        </p:txBody>
      </p:sp>
      <p:grpSp>
        <p:nvGrpSpPr>
          <p:cNvPr id="6" name="Group 5">
            <a:extLst>
              <a:ext uri="{FF2B5EF4-FFF2-40B4-BE49-F238E27FC236}">
                <a16:creationId xmlns:a16="http://schemas.microsoft.com/office/drawing/2014/main" id="{FE8120D6-496D-F510-B02E-FA475E8B2803}"/>
              </a:ext>
            </a:extLst>
          </p:cNvPr>
          <p:cNvGrpSpPr/>
          <p:nvPr/>
        </p:nvGrpSpPr>
        <p:grpSpPr>
          <a:xfrm>
            <a:off x="7451787" y="1045182"/>
            <a:ext cx="4702523" cy="5059566"/>
            <a:chOff x="7369595" y="1147922"/>
            <a:chExt cx="4702523" cy="5059566"/>
          </a:xfrm>
        </p:grpSpPr>
        <p:pic>
          <p:nvPicPr>
            <p:cNvPr id="7" name="Picture 6" descr="A satellite on the earth&#10;&#10;Description automatically generated with medium confidence">
              <a:extLst>
                <a:ext uri="{FF2B5EF4-FFF2-40B4-BE49-F238E27FC236}">
                  <a16:creationId xmlns:a16="http://schemas.microsoft.com/office/drawing/2014/main" id="{7D773A59-ED13-81F1-855C-0F7075C33A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69595" y="1147922"/>
              <a:ext cx="4702523" cy="5059566"/>
            </a:xfrm>
            <a:prstGeom prst="rect">
              <a:avLst/>
            </a:prstGeom>
            <a:ln>
              <a:solidFill>
                <a:schemeClr val="tx1"/>
              </a:solidFill>
            </a:ln>
          </p:spPr>
        </p:pic>
        <p:sp>
          <p:nvSpPr>
            <p:cNvPr id="8" name="Rectangle 7">
              <a:extLst>
                <a:ext uri="{FF2B5EF4-FFF2-40B4-BE49-F238E27FC236}">
                  <a16:creationId xmlns:a16="http://schemas.microsoft.com/office/drawing/2014/main" id="{96BDF6DA-31C1-2676-5BB2-C36F058A95D3}"/>
                </a:ext>
              </a:extLst>
            </p:cNvPr>
            <p:cNvSpPr/>
            <p:nvPr/>
          </p:nvSpPr>
          <p:spPr>
            <a:xfrm>
              <a:off x="10285610" y="1640509"/>
              <a:ext cx="1686461" cy="2669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AOS-Storm </a:t>
              </a:r>
              <a:r>
                <a:rPr lang="en-US" sz="1000" i="1" dirty="0"/>
                <a:t>[US led)</a:t>
              </a:r>
              <a:endParaRPr lang="en-US" i="1" dirty="0"/>
            </a:p>
          </p:txBody>
        </p:sp>
        <p:sp>
          <p:nvSpPr>
            <p:cNvPr id="9" name="Rectangle 8">
              <a:extLst>
                <a:ext uri="{FF2B5EF4-FFF2-40B4-BE49-F238E27FC236}">
                  <a16:creationId xmlns:a16="http://schemas.microsoft.com/office/drawing/2014/main" id="{F35112F7-6E43-D364-DB01-47C871C07BEA}"/>
                </a:ext>
              </a:extLst>
            </p:cNvPr>
            <p:cNvSpPr/>
            <p:nvPr/>
          </p:nvSpPr>
          <p:spPr>
            <a:xfrm>
              <a:off x="7783300" y="1330429"/>
              <a:ext cx="1571443" cy="31008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AOS-Sky </a:t>
              </a:r>
              <a:r>
                <a:rPr lang="en-US" sz="1000" i="1" dirty="0"/>
                <a:t>[US led)</a:t>
              </a:r>
              <a:endParaRPr lang="en-US" i="1" dirty="0"/>
            </a:p>
          </p:txBody>
        </p:sp>
      </p:grpSp>
      <p:sp>
        <p:nvSpPr>
          <p:cNvPr id="10" name="TextBox 9">
            <a:extLst>
              <a:ext uri="{FF2B5EF4-FFF2-40B4-BE49-F238E27FC236}">
                <a16:creationId xmlns:a16="http://schemas.microsoft.com/office/drawing/2014/main" id="{D1873097-5582-2C03-F803-7441F19939B1}"/>
              </a:ext>
            </a:extLst>
          </p:cNvPr>
          <p:cNvSpPr txBox="1"/>
          <p:nvPr/>
        </p:nvSpPr>
        <p:spPr>
          <a:xfrm>
            <a:off x="9056690" y="1055618"/>
            <a:ext cx="1492716" cy="369332"/>
          </a:xfrm>
          <a:prstGeom prst="rect">
            <a:avLst/>
          </a:prstGeom>
          <a:noFill/>
        </p:spPr>
        <p:txBody>
          <a:bodyPr wrap="none" rtlCol="0">
            <a:spAutoFit/>
          </a:bodyPr>
          <a:lstStyle/>
          <a:p>
            <a:pPr algn="r"/>
            <a:r>
              <a:rPr lang="en-US" i="1" dirty="0">
                <a:solidFill>
                  <a:schemeClr val="bg1"/>
                </a:solidFill>
              </a:rPr>
              <a:t>Pre-decisional</a:t>
            </a:r>
          </a:p>
        </p:txBody>
      </p:sp>
      <p:sp>
        <p:nvSpPr>
          <p:cNvPr id="11" name="Rectangle 10">
            <a:extLst>
              <a:ext uri="{FF2B5EF4-FFF2-40B4-BE49-F238E27FC236}">
                <a16:creationId xmlns:a16="http://schemas.microsoft.com/office/drawing/2014/main" id="{879E0ED8-AFD9-4E3E-5A2E-961170BE6B28}"/>
              </a:ext>
            </a:extLst>
          </p:cNvPr>
          <p:cNvSpPr/>
          <p:nvPr/>
        </p:nvSpPr>
        <p:spPr>
          <a:xfrm>
            <a:off x="7932307" y="1537769"/>
            <a:ext cx="1792765" cy="20094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FA0CA77-3ACF-1B70-449E-5E9B3FE5AF00}"/>
              </a:ext>
            </a:extLst>
          </p:cNvPr>
          <p:cNvSpPr txBox="1"/>
          <p:nvPr/>
        </p:nvSpPr>
        <p:spPr>
          <a:xfrm>
            <a:off x="7865492" y="1504245"/>
            <a:ext cx="1499962" cy="276999"/>
          </a:xfrm>
          <a:prstGeom prst="rect">
            <a:avLst/>
          </a:prstGeom>
          <a:noFill/>
        </p:spPr>
        <p:txBody>
          <a:bodyPr wrap="none" rtlCol="0">
            <a:spAutoFit/>
          </a:bodyPr>
          <a:lstStyle/>
          <a:p>
            <a:r>
              <a:rPr lang="en-US" sz="1200" dirty="0">
                <a:solidFill>
                  <a:srgbClr val="BAE8FD"/>
                </a:solidFill>
                <a:latin typeface="Aptos Narrow" panose="020B0004020202020204" pitchFamily="34" charset="0"/>
                <a:ea typeface="Helvetica Neue" panose="02000503000000020004" pitchFamily="2" charset="0"/>
                <a:cs typeface="Helvetica Neue" panose="02000503000000020004" pitchFamily="2" charset="0"/>
              </a:rPr>
              <a:t>Doppler Radar               </a:t>
            </a:r>
          </a:p>
        </p:txBody>
      </p:sp>
      <p:sp>
        <p:nvSpPr>
          <p:cNvPr id="13" name="TextBox 12">
            <a:extLst>
              <a:ext uri="{FF2B5EF4-FFF2-40B4-BE49-F238E27FC236}">
                <a16:creationId xmlns:a16="http://schemas.microsoft.com/office/drawing/2014/main" id="{E7B6473F-CD85-AB3D-D384-0E1663A9CD1A}"/>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55710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4DCDD-EF58-AD3D-9270-51C756E2BE4C}"/>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l"/>
            <a:r>
              <a:rPr lang="en-US" dirty="0">
                <a:solidFill>
                  <a:srgbClr val="00FA00"/>
                </a:solidFill>
                <a:effectLst>
                  <a:outerShdw blurRad="63500" sx="102000" sy="102000" algn="ctr" rotWithShape="0">
                    <a:prstClr val="black">
                      <a:alpha val="40000"/>
                    </a:prstClr>
                  </a:outerShdw>
                </a:effectLst>
              </a:rPr>
              <a:t>AOS-Storm Overview</a:t>
            </a:r>
          </a:p>
        </p:txBody>
      </p:sp>
      <p:sp>
        <p:nvSpPr>
          <p:cNvPr id="3" name="Content Placeholder 2">
            <a:extLst>
              <a:ext uri="{FF2B5EF4-FFF2-40B4-BE49-F238E27FC236}">
                <a16:creationId xmlns:a16="http://schemas.microsoft.com/office/drawing/2014/main" id="{D3E55765-E6CB-DB15-E7E1-C31C9F1E120F}"/>
              </a:ext>
            </a:extLst>
          </p:cNvPr>
          <p:cNvSpPr>
            <a:spLocks noGrp="1"/>
          </p:cNvSpPr>
          <p:nvPr>
            <p:ph idx="1"/>
          </p:nvPr>
        </p:nvSpPr>
        <p:spPr>
          <a:xfrm>
            <a:off x="677732" y="1036893"/>
            <a:ext cx="11232328" cy="5269866"/>
          </a:xfrm>
        </p:spPr>
        <p:txBody>
          <a:bodyPr vert="horz" lIns="91440" tIns="45720" rIns="91440" bIns="45720" rtlCol="0" anchor="t">
            <a:noAutofit/>
          </a:bodyPr>
          <a:lstStyle/>
          <a:p>
            <a:pPr>
              <a:lnSpc>
                <a:spcPct val="100000"/>
              </a:lnSpc>
              <a:spcBef>
                <a:spcPts val="600"/>
              </a:spcBef>
            </a:pPr>
            <a:r>
              <a:rPr lang="en-US" sz="2400" b="1" dirty="0">
                <a:solidFill>
                  <a:srgbClr val="333F50"/>
                </a:solidFill>
                <a:highlight>
                  <a:srgbClr val="00FF00"/>
                </a:highlight>
                <a:ea typeface="Cambria" panose="02040503050406030204" pitchFamily="18" charset="0"/>
              </a:rPr>
              <a:t>AOS-Storm (Inclined orbit, 7/2028)</a:t>
            </a:r>
          </a:p>
          <a:p>
            <a:pPr lvl="1">
              <a:lnSpc>
                <a:spcPct val="100000"/>
              </a:lnSpc>
              <a:spcBef>
                <a:spcPts val="600"/>
              </a:spcBef>
            </a:pPr>
            <a:r>
              <a:rPr lang="en-US" sz="1800" b="1" dirty="0">
                <a:solidFill>
                  <a:srgbClr val="333F50"/>
                </a:solidFill>
                <a:highlight>
                  <a:srgbClr val="00FF00"/>
                </a:highlight>
                <a:ea typeface="Cambria" panose="02040503050406030204" pitchFamily="18" charset="0"/>
              </a:rPr>
              <a:t>JAXA PMM Radar (Ku-band, Doppler)</a:t>
            </a:r>
          </a:p>
          <a:p>
            <a:pPr lvl="1">
              <a:lnSpc>
                <a:spcPct val="100000"/>
              </a:lnSpc>
              <a:spcBef>
                <a:spcPts val="600"/>
              </a:spcBef>
            </a:pPr>
            <a:r>
              <a:rPr lang="en-US" sz="1800" b="1" dirty="0">
                <a:solidFill>
                  <a:srgbClr val="333F50"/>
                </a:solidFill>
                <a:highlight>
                  <a:srgbClr val="00FF00"/>
                </a:highlight>
                <a:ea typeface="Cambria" panose="02040503050406030204" pitchFamily="18" charset="0"/>
              </a:rPr>
              <a:t>CNES C2OMODO tandem radiometers (89-325 GHZ)</a:t>
            </a:r>
          </a:p>
          <a:p>
            <a:pPr lvl="1">
              <a:lnSpc>
                <a:spcPct val="100000"/>
              </a:lnSpc>
              <a:spcBef>
                <a:spcPts val="600"/>
              </a:spcBef>
            </a:pPr>
            <a:r>
              <a:rPr lang="en-US" sz="1800" b="1" dirty="0">
                <a:solidFill>
                  <a:srgbClr val="333F50"/>
                </a:solidFill>
                <a:highlight>
                  <a:srgbClr val="00FF00"/>
                </a:highlight>
                <a:ea typeface="Cambria" panose="02040503050406030204" pitchFamily="18" charset="0"/>
              </a:rPr>
              <a:t>ALICAT backscatter lidar (532, 1064 nm)</a:t>
            </a:r>
          </a:p>
        </p:txBody>
      </p:sp>
      <p:sp>
        <p:nvSpPr>
          <p:cNvPr id="4" name="Slide Number Placeholder 3">
            <a:extLst>
              <a:ext uri="{FF2B5EF4-FFF2-40B4-BE49-F238E27FC236}">
                <a16:creationId xmlns:a16="http://schemas.microsoft.com/office/drawing/2014/main" id="{B146A93D-1E18-3D0F-DAAC-A66DC8947718}"/>
              </a:ext>
            </a:extLst>
          </p:cNvPr>
          <p:cNvSpPr>
            <a:spLocks noGrp="1"/>
          </p:cNvSpPr>
          <p:nvPr>
            <p:ph type="sldNum" sz="quarter" idx="12"/>
          </p:nvPr>
        </p:nvSpPr>
        <p:spPr>
          <a:xfrm>
            <a:off x="10157791" y="6492875"/>
            <a:ext cx="20342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F20E977-5A26-3AA9-4870-538AB147D1CD}"/>
              </a:ext>
            </a:extLst>
          </p:cNvPr>
          <p:cNvGrpSpPr/>
          <p:nvPr/>
        </p:nvGrpSpPr>
        <p:grpSpPr>
          <a:xfrm>
            <a:off x="7451787" y="1045182"/>
            <a:ext cx="4702523" cy="5059566"/>
            <a:chOff x="7369595" y="1147922"/>
            <a:chExt cx="4702523" cy="5059566"/>
          </a:xfrm>
        </p:grpSpPr>
        <p:pic>
          <p:nvPicPr>
            <p:cNvPr id="6" name="Picture 5" descr="A satellite on the earth&#10;&#10;Description automatically generated with medium confidence">
              <a:extLst>
                <a:ext uri="{FF2B5EF4-FFF2-40B4-BE49-F238E27FC236}">
                  <a16:creationId xmlns:a16="http://schemas.microsoft.com/office/drawing/2014/main" id="{98F32F9A-F28E-964B-9544-DB7656A473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69595" y="1147922"/>
              <a:ext cx="4702523" cy="5059566"/>
            </a:xfrm>
            <a:prstGeom prst="rect">
              <a:avLst/>
            </a:prstGeom>
            <a:ln>
              <a:solidFill>
                <a:schemeClr val="tx1"/>
              </a:solidFill>
            </a:ln>
          </p:spPr>
        </p:pic>
        <p:sp>
          <p:nvSpPr>
            <p:cNvPr id="7" name="Rectangle 6">
              <a:extLst>
                <a:ext uri="{FF2B5EF4-FFF2-40B4-BE49-F238E27FC236}">
                  <a16:creationId xmlns:a16="http://schemas.microsoft.com/office/drawing/2014/main" id="{40B26FDF-1A65-600C-C98F-EA5C3FACB6E1}"/>
                </a:ext>
              </a:extLst>
            </p:cNvPr>
            <p:cNvSpPr/>
            <p:nvPr/>
          </p:nvSpPr>
          <p:spPr>
            <a:xfrm>
              <a:off x="10285610" y="1640509"/>
              <a:ext cx="1686461" cy="2669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AOS-Storm </a:t>
              </a:r>
              <a:r>
                <a:rPr lang="en-US" sz="1000" i="1" dirty="0"/>
                <a:t>[US led)</a:t>
              </a:r>
              <a:endParaRPr lang="en-US" i="1" dirty="0"/>
            </a:p>
          </p:txBody>
        </p:sp>
        <p:sp>
          <p:nvSpPr>
            <p:cNvPr id="8" name="Rectangle 7">
              <a:extLst>
                <a:ext uri="{FF2B5EF4-FFF2-40B4-BE49-F238E27FC236}">
                  <a16:creationId xmlns:a16="http://schemas.microsoft.com/office/drawing/2014/main" id="{6CCE92D1-F5C9-A871-CC16-B482DFE70F09}"/>
                </a:ext>
              </a:extLst>
            </p:cNvPr>
            <p:cNvSpPr/>
            <p:nvPr/>
          </p:nvSpPr>
          <p:spPr>
            <a:xfrm>
              <a:off x="7783300" y="1330429"/>
              <a:ext cx="1571443" cy="31008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AOS-Sky </a:t>
              </a:r>
              <a:r>
                <a:rPr lang="en-US" sz="1000" i="1" dirty="0"/>
                <a:t>[US led)</a:t>
              </a:r>
              <a:endParaRPr lang="en-US" i="1" dirty="0"/>
            </a:p>
          </p:txBody>
        </p:sp>
      </p:grpSp>
      <p:sp>
        <p:nvSpPr>
          <p:cNvPr id="9" name="TextBox 8">
            <a:extLst>
              <a:ext uri="{FF2B5EF4-FFF2-40B4-BE49-F238E27FC236}">
                <a16:creationId xmlns:a16="http://schemas.microsoft.com/office/drawing/2014/main" id="{F88241BC-8A17-3336-1451-4A570157DAAE}"/>
              </a:ext>
            </a:extLst>
          </p:cNvPr>
          <p:cNvSpPr txBox="1"/>
          <p:nvPr/>
        </p:nvSpPr>
        <p:spPr>
          <a:xfrm>
            <a:off x="9056690" y="1055618"/>
            <a:ext cx="1492716" cy="369332"/>
          </a:xfrm>
          <a:prstGeom prst="rect">
            <a:avLst/>
          </a:prstGeom>
          <a:noFill/>
        </p:spPr>
        <p:txBody>
          <a:bodyPr wrap="none" rtlCol="0">
            <a:spAutoFit/>
          </a:bodyPr>
          <a:lstStyle/>
          <a:p>
            <a:pPr algn="r"/>
            <a:r>
              <a:rPr lang="en-US" i="1" dirty="0">
                <a:solidFill>
                  <a:schemeClr val="bg1"/>
                </a:solidFill>
              </a:rPr>
              <a:t>Pre-decisional</a:t>
            </a:r>
          </a:p>
        </p:txBody>
      </p:sp>
      <p:sp>
        <p:nvSpPr>
          <p:cNvPr id="10" name="Rectangle 9">
            <a:extLst>
              <a:ext uri="{FF2B5EF4-FFF2-40B4-BE49-F238E27FC236}">
                <a16:creationId xmlns:a16="http://schemas.microsoft.com/office/drawing/2014/main" id="{FA6BF9F5-A607-CDDB-D326-F7950ED7C919}"/>
              </a:ext>
            </a:extLst>
          </p:cNvPr>
          <p:cNvSpPr/>
          <p:nvPr/>
        </p:nvSpPr>
        <p:spPr>
          <a:xfrm>
            <a:off x="7932307" y="1537769"/>
            <a:ext cx="1792765" cy="20094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D2F7701-D538-4EAB-FFF2-68BD63C9728D}"/>
              </a:ext>
            </a:extLst>
          </p:cNvPr>
          <p:cNvSpPr txBox="1"/>
          <p:nvPr/>
        </p:nvSpPr>
        <p:spPr>
          <a:xfrm>
            <a:off x="7865492" y="1504245"/>
            <a:ext cx="1499962" cy="276999"/>
          </a:xfrm>
          <a:prstGeom prst="rect">
            <a:avLst/>
          </a:prstGeom>
          <a:noFill/>
        </p:spPr>
        <p:txBody>
          <a:bodyPr wrap="none" rtlCol="0">
            <a:spAutoFit/>
          </a:bodyPr>
          <a:lstStyle/>
          <a:p>
            <a:r>
              <a:rPr lang="en-US" sz="1200" dirty="0">
                <a:solidFill>
                  <a:srgbClr val="BAE8FD"/>
                </a:solidFill>
                <a:latin typeface="Aptos Narrow" panose="020B0004020202020204" pitchFamily="34" charset="0"/>
                <a:ea typeface="Helvetica Neue" panose="02000503000000020004" pitchFamily="2" charset="0"/>
                <a:cs typeface="Helvetica Neue" panose="02000503000000020004" pitchFamily="2" charset="0"/>
              </a:rPr>
              <a:t>Doppler Radar               </a:t>
            </a:r>
          </a:p>
        </p:txBody>
      </p:sp>
      <p:sp>
        <p:nvSpPr>
          <p:cNvPr id="12" name="TextBox 11">
            <a:extLst>
              <a:ext uri="{FF2B5EF4-FFF2-40B4-BE49-F238E27FC236}">
                <a16:creationId xmlns:a16="http://schemas.microsoft.com/office/drawing/2014/main" id="{E08B130B-9B60-57E9-85E1-DA595897D14D}"/>
              </a:ext>
            </a:extLst>
          </p:cNvPr>
          <p:cNvSpPr txBox="1"/>
          <p:nvPr/>
        </p:nvSpPr>
        <p:spPr>
          <a:xfrm>
            <a:off x="7328137"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NET July</a:t>
            </a:r>
            <a:r>
              <a:rPr kumimoji="0" lang="en-US" sz="1800" b="0" i="0" u="none" strike="noStrike" kern="1200" cap="none" spc="0" normalizeH="0" baseline="0" noProof="0" dirty="0">
                <a:ln>
                  <a:noFill/>
                </a:ln>
                <a:solidFill>
                  <a:srgbClr val="00FA00"/>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 2028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430 km orbit, 55° inclination</a:t>
            </a:r>
          </a:p>
        </p:txBody>
      </p:sp>
      <p:sp>
        <p:nvSpPr>
          <p:cNvPr id="13" name="Rectangle 12">
            <a:extLst>
              <a:ext uri="{FF2B5EF4-FFF2-40B4-BE49-F238E27FC236}">
                <a16:creationId xmlns:a16="http://schemas.microsoft.com/office/drawing/2014/main" id="{337A8808-79A5-7FD2-0132-6609B04F687C}"/>
              </a:ext>
            </a:extLst>
          </p:cNvPr>
          <p:cNvSpPr/>
          <p:nvPr/>
        </p:nvSpPr>
        <p:spPr>
          <a:xfrm>
            <a:off x="7451787" y="3629320"/>
            <a:ext cx="2273285" cy="1197204"/>
          </a:xfrm>
          <a:prstGeom prst="rect">
            <a:avLst/>
          </a:prstGeom>
          <a:solidFill>
            <a:srgbClr val="00FA00">
              <a:alpha val="25000"/>
            </a:srgbClr>
          </a:solidFill>
          <a:ln>
            <a:solidFill>
              <a:srgbClr val="00F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78AD733-83F2-DCC4-B25A-3455299278B8}"/>
              </a:ext>
            </a:extLst>
          </p:cNvPr>
          <p:cNvSpPr/>
          <p:nvPr/>
        </p:nvSpPr>
        <p:spPr>
          <a:xfrm>
            <a:off x="10361545" y="1504245"/>
            <a:ext cx="1792765" cy="993858"/>
          </a:xfrm>
          <a:prstGeom prst="rect">
            <a:avLst/>
          </a:prstGeom>
          <a:solidFill>
            <a:srgbClr val="00FA00">
              <a:alpha val="25000"/>
            </a:srgbClr>
          </a:solidFill>
          <a:ln>
            <a:solidFill>
              <a:srgbClr val="00F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4579BF0-EB99-E5F9-DC11-B64E24CCA9CE}"/>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49625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10F36-0C05-2935-A157-DFEFBE1984F7}"/>
              </a:ext>
            </a:extLst>
          </p:cNvPr>
          <p:cNvSpPr>
            <a:spLocks noGrp="1"/>
          </p:cNvSpPr>
          <p:nvPr>
            <p:ph type="title"/>
          </p:nvPr>
        </p:nvSpPr>
        <p:spPr>
          <a:xfrm>
            <a:off x="1510298" y="37840"/>
            <a:ext cx="9646278" cy="832525"/>
          </a:xfrm>
        </p:spPr>
        <p:txBody>
          <a:bodyPr>
            <a:normAutofit/>
          </a:bodyPr>
          <a:lstStyle/>
          <a:p>
            <a:pPr algn="l"/>
            <a:r>
              <a:rPr lang="en-US" sz="3600" dirty="0">
                <a:solidFill>
                  <a:srgbClr val="00FA00"/>
                </a:solidFill>
                <a:latin typeface="Arial"/>
                <a:cs typeface="Arial"/>
              </a:rPr>
              <a:t>JAXA PMM Radar Capabilities</a:t>
            </a:r>
            <a:endParaRPr lang="en-US" sz="3600" dirty="0">
              <a:solidFill>
                <a:srgbClr val="00FA00"/>
              </a:solidFill>
            </a:endParaRPr>
          </a:p>
        </p:txBody>
      </p:sp>
      <p:sp>
        <p:nvSpPr>
          <p:cNvPr id="4" name="TextBox 3">
            <a:extLst>
              <a:ext uri="{FF2B5EF4-FFF2-40B4-BE49-F238E27FC236}">
                <a16:creationId xmlns:a16="http://schemas.microsoft.com/office/drawing/2014/main" id="{7A2BBEBA-9AFF-D506-12C2-D3E67EB1BA63}"/>
              </a:ext>
            </a:extLst>
          </p:cNvPr>
          <p:cNvSpPr txBox="1"/>
          <p:nvPr/>
        </p:nvSpPr>
        <p:spPr>
          <a:xfrm>
            <a:off x="426928" y="853577"/>
            <a:ext cx="4488068"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t>JAXA Wide Swath Ku Doppler Radar</a:t>
            </a:r>
            <a:endParaRPr lang="en-US" dirty="0"/>
          </a:p>
        </p:txBody>
      </p:sp>
      <p:sp>
        <p:nvSpPr>
          <p:cNvPr id="5" name="Rounded Rectangle 4">
            <a:extLst>
              <a:ext uri="{FF2B5EF4-FFF2-40B4-BE49-F238E27FC236}">
                <a16:creationId xmlns:a16="http://schemas.microsoft.com/office/drawing/2014/main" id="{EDAA8FD9-219E-FA63-620B-9E2F5F895AD5}"/>
              </a:ext>
            </a:extLst>
          </p:cNvPr>
          <p:cNvSpPr/>
          <p:nvPr/>
        </p:nvSpPr>
        <p:spPr>
          <a:xfrm>
            <a:off x="363163" y="1267195"/>
            <a:ext cx="4619365" cy="556246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232F564-F74E-4DFB-80BE-182AC76DBB34}"/>
              </a:ext>
            </a:extLst>
          </p:cNvPr>
          <p:cNvGrpSpPr/>
          <p:nvPr/>
        </p:nvGrpSpPr>
        <p:grpSpPr>
          <a:xfrm>
            <a:off x="455573" y="3687036"/>
            <a:ext cx="4181461" cy="2887311"/>
            <a:chOff x="835557" y="3721329"/>
            <a:chExt cx="4742712" cy="2887311"/>
          </a:xfrm>
        </p:grpSpPr>
        <p:grpSp>
          <p:nvGrpSpPr>
            <p:cNvPr id="7" name="Group 6">
              <a:extLst>
                <a:ext uri="{FF2B5EF4-FFF2-40B4-BE49-F238E27FC236}">
                  <a16:creationId xmlns:a16="http://schemas.microsoft.com/office/drawing/2014/main" id="{B77B4022-32B9-6D06-CB6F-EF1474F74E99}"/>
                </a:ext>
              </a:extLst>
            </p:cNvPr>
            <p:cNvGrpSpPr/>
            <p:nvPr/>
          </p:nvGrpSpPr>
          <p:grpSpPr>
            <a:xfrm>
              <a:off x="835557" y="4626474"/>
              <a:ext cx="4738089" cy="1982166"/>
              <a:chOff x="784350" y="3977245"/>
              <a:chExt cx="5270161" cy="2007719"/>
            </a:xfrm>
          </p:grpSpPr>
          <p:pic>
            <p:nvPicPr>
              <p:cNvPr id="9" name="Picture 8">
                <a:extLst>
                  <a:ext uri="{FF2B5EF4-FFF2-40B4-BE49-F238E27FC236}">
                    <a16:creationId xmlns:a16="http://schemas.microsoft.com/office/drawing/2014/main" id="{487EB618-3BB2-C92E-1A3F-FEDADFEE564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162460" y="4761875"/>
                <a:ext cx="4892051" cy="1223089"/>
              </a:xfrm>
              <a:prstGeom prst="rect">
                <a:avLst/>
              </a:prstGeom>
            </p:spPr>
          </p:pic>
          <p:sp>
            <p:nvSpPr>
              <p:cNvPr id="10" name="TextBox 9">
                <a:extLst>
                  <a:ext uri="{FF2B5EF4-FFF2-40B4-BE49-F238E27FC236}">
                    <a16:creationId xmlns:a16="http://schemas.microsoft.com/office/drawing/2014/main" id="{406A74FE-A96E-1208-2EF2-923B65D6A7B7}"/>
                  </a:ext>
                </a:extLst>
              </p:cNvPr>
              <p:cNvSpPr txBox="1"/>
              <p:nvPr/>
            </p:nvSpPr>
            <p:spPr>
              <a:xfrm rot="16200000">
                <a:off x="373340" y="4388255"/>
                <a:ext cx="1160574" cy="338554"/>
              </a:xfrm>
              <a:prstGeom prst="rect">
                <a:avLst/>
              </a:prstGeom>
              <a:noFill/>
            </p:spPr>
            <p:txBody>
              <a:bodyPr wrap="none" rtlCol="0">
                <a:spAutoFit/>
              </a:bodyPr>
              <a:lstStyle/>
              <a:p>
                <a:pPr algn="r"/>
                <a:r>
                  <a:rPr lang="en-US" sz="1600" dirty="0"/>
                  <a:t>Height (km)</a:t>
                </a:r>
              </a:p>
            </p:txBody>
          </p:sp>
        </p:grpSp>
        <p:pic>
          <p:nvPicPr>
            <p:cNvPr id="8" name="Picture 7">
              <a:extLst>
                <a:ext uri="{FF2B5EF4-FFF2-40B4-BE49-F238E27FC236}">
                  <a16:creationId xmlns:a16="http://schemas.microsoft.com/office/drawing/2014/main" id="{65D9A647-23CC-C0EA-27A9-0D273B6603F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193691" y="3721329"/>
              <a:ext cx="4384578" cy="1318262"/>
            </a:xfrm>
            <a:prstGeom prst="rect">
              <a:avLst/>
            </a:prstGeom>
          </p:spPr>
        </p:pic>
      </p:grpSp>
      <p:sp>
        <p:nvSpPr>
          <p:cNvPr id="11" name="TextBox 10">
            <a:extLst>
              <a:ext uri="{FF2B5EF4-FFF2-40B4-BE49-F238E27FC236}">
                <a16:creationId xmlns:a16="http://schemas.microsoft.com/office/drawing/2014/main" id="{1DB273FA-0949-656B-4A9C-E0779DF682D1}"/>
              </a:ext>
            </a:extLst>
          </p:cNvPr>
          <p:cNvSpPr txBox="1"/>
          <p:nvPr/>
        </p:nvSpPr>
        <p:spPr>
          <a:xfrm>
            <a:off x="786531" y="4994160"/>
            <a:ext cx="3848592"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Simulated Ku Doppler Velocity</a:t>
            </a:r>
            <a:endParaRPr lang="en-US" dirty="0"/>
          </a:p>
        </p:txBody>
      </p:sp>
      <p:sp>
        <p:nvSpPr>
          <p:cNvPr id="12" name="Rectangle 11">
            <a:extLst>
              <a:ext uri="{FF2B5EF4-FFF2-40B4-BE49-F238E27FC236}">
                <a16:creationId xmlns:a16="http://schemas.microsoft.com/office/drawing/2014/main" id="{3D63CB1F-AD23-D46F-3EB5-6FE5A41A36FD}"/>
              </a:ext>
            </a:extLst>
          </p:cNvPr>
          <p:cNvSpPr/>
          <p:nvPr/>
        </p:nvSpPr>
        <p:spPr>
          <a:xfrm>
            <a:off x="755281" y="3648713"/>
            <a:ext cx="3068419" cy="2242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880648F-4971-B694-D895-22E2D6A85C58}"/>
              </a:ext>
            </a:extLst>
          </p:cNvPr>
          <p:cNvSpPr txBox="1"/>
          <p:nvPr/>
        </p:nvSpPr>
        <p:spPr>
          <a:xfrm>
            <a:off x="781679" y="3523019"/>
            <a:ext cx="2965265" cy="446276"/>
          </a:xfrm>
          <a:prstGeom prst="rect">
            <a:avLst/>
          </a:prstGeom>
          <a:noFill/>
        </p:spPr>
        <p:txBody>
          <a:bodyPr wrap="square" rtlCol="0">
            <a:spAutoFit/>
          </a:bodyPr>
          <a:lstStyle/>
          <a:p>
            <a:r>
              <a:rPr lang="en-US" sz="2300" dirty="0"/>
              <a:t>Model “Truth”                      </a:t>
            </a:r>
          </a:p>
        </p:txBody>
      </p:sp>
      <p:sp>
        <p:nvSpPr>
          <p:cNvPr id="14" name="TextBox 13">
            <a:extLst>
              <a:ext uri="{FF2B5EF4-FFF2-40B4-BE49-F238E27FC236}">
                <a16:creationId xmlns:a16="http://schemas.microsoft.com/office/drawing/2014/main" id="{F8E2743E-6BD1-3113-9708-020C74D2830D}"/>
              </a:ext>
            </a:extLst>
          </p:cNvPr>
          <p:cNvSpPr txBox="1"/>
          <p:nvPr/>
        </p:nvSpPr>
        <p:spPr>
          <a:xfrm>
            <a:off x="2204608" y="6491102"/>
            <a:ext cx="2286396" cy="338554"/>
          </a:xfrm>
          <a:prstGeom prst="rect">
            <a:avLst/>
          </a:prstGeom>
          <a:noFill/>
        </p:spPr>
        <p:txBody>
          <a:bodyPr wrap="none" rtlCol="0">
            <a:spAutoFit/>
          </a:bodyPr>
          <a:lstStyle/>
          <a:p>
            <a:pPr algn="r"/>
            <a:r>
              <a:rPr lang="en-US" sz="1600" dirty="0"/>
              <a:t>Courtesy of </a:t>
            </a:r>
            <a:r>
              <a:rPr lang="en-US" sz="1600" dirty="0" err="1"/>
              <a:t>Pavlos</a:t>
            </a:r>
            <a:r>
              <a:rPr lang="en-US" sz="1600" dirty="0"/>
              <a:t> </a:t>
            </a:r>
            <a:r>
              <a:rPr lang="en-US" sz="1600" dirty="0" err="1"/>
              <a:t>Kollias</a:t>
            </a:r>
            <a:endParaRPr lang="en-US" sz="1600" dirty="0"/>
          </a:p>
        </p:txBody>
      </p:sp>
      <p:cxnSp>
        <p:nvCxnSpPr>
          <p:cNvPr id="15" name="Straight Arrow Connector 14">
            <a:extLst>
              <a:ext uri="{FF2B5EF4-FFF2-40B4-BE49-F238E27FC236}">
                <a16:creationId xmlns:a16="http://schemas.microsoft.com/office/drawing/2014/main" id="{D0DDF3A3-E056-D3F7-4724-02FCDE953DAA}"/>
              </a:ext>
            </a:extLst>
          </p:cNvPr>
          <p:cNvCxnSpPr>
            <a:cxnSpLocks/>
          </p:cNvCxnSpPr>
          <p:nvPr/>
        </p:nvCxnSpPr>
        <p:spPr>
          <a:xfrm>
            <a:off x="1598436" y="1728112"/>
            <a:ext cx="1399574" cy="871313"/>
          </a:xfrm>
          <a:prstGeom prst="straightConnector1">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16" name="Picture 5">
            <a:extLst>
              <a:ext uri="{FF2B5EF4-FFF2-40B4-BE49-F238E27FC236}">
                <a16:creationId xmlns:a16="http://schemas.microsoft.com/office/drawing/2014/main" id="{3294D47B-8321-41D7-15AD-E4D563CB2C0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6897" y="1425602"/>
            <a:ext cx="3910565" cy="2079298"/>
          </a:xfrm>
          <a:prstGeom prst="rect">
            <a:avLst/>
          </a:prstGeom>
        </p:spPr>
      </p:pic>
      <p:grpSp>
        <p:nvGrpSpPr>
          <p:cNvPr id="17" name="Group 16">
            <a:extLst>
              <a:ext uri="{FF2B5EF4-FFF2-40B4-BE49-F238E27FC236}">
                <a16:creationId xmlns:a16="http://schemas.microsoft.com/office/drawing/2014/main" id="{ABD970B6-845D-284F-2532-3E4CE0F57D06}"/>
              </a:ext>
            </a:extLst>
          </p:cNvPr>
          <p:cNvGrpSpPr/>
          <p:nvPr/>
        </p:nvGrpSpPr>
        <p:grpSpPr>
          <a:xfrm>
            <a:off x="1601745" y="1417564"/>
            <a:ext cx="1997554" cy="1550218"/>
            <a:chOff x="2239441" y="1643062"/>
            <a:chExt cx="2191008" cy="2100263"/>
          </a:xfrm>
        </p:grpSpPr>
        <p:cxnSp>
          <p:nvCxnSpPr>
            <p:cNvPr id="18" name="Straight Arrow Connector 17">
              <a:extLst>
                <a:ext uri="{FF2B5EF4-FFF2-40B4-BE49-F238E27FC236}">
                  <a16:creationId xmlns:a16="http://schemas.microsoft.com/office/drawing/2014/main" id="{4F1F8246-19CD-E53E-D12E-9EB59041373E}"/>
                </a:ext>
              </a:extLst>
            </p:cNvPr>
            <p:cNvCxnSpPr/>
            <p:nvPr/>
          </p:nvCxnSpPr>
          <p:spPr>
            <a:xfrm>
              <a:off x="4406638" y="2576513"/>
              <a:ext cx="0" cy="1166812"/>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EEA6453-5027-D9ED-E011-932B19E1F3B1}"/>
                </a:ext>
              </a:extLst>
            </p:cNvPr>
            <p:cNvCxnSpPr>
              <a:cxnSpLocks/>
            </p:cNvCxnSpPr>
            <p:nvPr/>
          </p:nvCxnSpPr>
          <p:spPr>
            <a:xfrm>
              <a:off x="2247464" y="1651839"/>
              <a:ext cx="0" cy="490838"/>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7125FFB-DEE4-6A57-A755-26CC44E6A053}"/>
                </a:ext>
              </a:extLst>
            </p:cNvPr>
            <p:cNvCxnSpPr>
              <a:cxnSpLocks/>
            </p:cNvCxnSpPr>
            <p:nvPr/>
          </p:nvCxnSpPr>
          <p:spPr>
            <a:xfrm>
              <a:off x="2239441" y="2129425"/>
              <a:ext cx="2176722" cy="1613899"/>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94267E5-E397-1B62-700C-D39BDC5E0593}"/>
                </a:ext>
              </a:extLst>
            </p:cNvPr>
            <p:cNvCxnSpPr>
              <a:cxnSpLocks/>
            </p:cNvCxnSpPr>
            <p:nvPr/>
          </p:nvCxnSpPr>
          <p:spPr>
            <a:xfrm>
              <a:off x="3139811" y="1643062"/>
              <a:ext cx="1290638" cy="947737"/>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2" name="Arrow: Down 19">
            <a:extLst>
              <a:ext uri="{FF2B5EF4-FFF2-40B4-BE49-F238E27FC236}">
                <a16:creationId xmlns:a16="http://schemas.microsoft.com/office/drawing/2014/main" id="{0A9B6E04-F407-0664-BD4A-D9DA723345C5}"/>
              </a:ext>
            </a:extLst>
          </p:cNvPr>
          <p:cNvSpPr/>
          <p:nvPr/>
        </p:nvSpPr>
        <p:spPr>
          <a:xfrm>
            <a:off x="2519038" y="2419538"/>
            <a:ext cx="488022" cy="1432319"/>
          </a:xfrm>
          <a:prstGeom prst="down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直線矢印コネクタ 96">
            <a:extLst>
              <a:ext uri="{FF2B5EF4-FFF2-40B4-BE49-F238E27FC236}">
                <a16:creationId xmlns:a16="http://schemas.microsoft.com/office/drawing/2014/main" id="{5181EAD2-8820-F8BC-9FAE-80AADD5E2A3D}"/>
              </a:ext>
            </a:extLst>
          </p:cNvPr>
          <p:cNvCxnSpPr>
            <a:cxnSpLocks/>
          </p:cNvCxnSpPr>
          <p:nvPr/>
        </p:nvCxnSpPr>
        <p:spPr bwMode="auto">
          <a:xfrm>
            <a:off x="6197028" y="4616950"/>
            <a:ext cx="0" cy="1097857"/>
          </a:xfrm>
          <a:prstGeom prst="straightConnector1">
            <a:avLst/>
          </a:prstGeom>
          <a:noFill/>
          <a:ln w="28575" cap="flat" cmpd="sng" algn="ctr">
            <a:solidFill>
              <a:sysClr val="windowText" lastClr="000000"/>
            </a:solidFill>
            <a:prstDash val="solid"/>
            <a:round/>
            <a:headEnd type="arrow" w="sm" len="sm"/>
            <a:tailEnd type="none" w="med" len="med"/>
          </a:ln>
          <a:effectLst/>
        </p:spPr>
      </p:cxnSp>
      <p:sp>
        <p:nvSpPr>
          <p:cNvPr id="24" name="楕円 98">
            <a:extLst>
              <a:ext uri="{FF2B5EF4-FFF2-40B4-BE49-F238E27FC236}">
                <a16:creationId xmlns:a16="http://schemas.microsoft.com/office/drawing/2014/main" id="{E3D7E59C-A946-9B9E-A2DA-A2FE70ADC5FD}"/>
              </a:ext>
            </a:extLst>
          </p:cNvPr>
          <p:cNvSpPr/>
          <p:nvPr/>
        </p:nvSpPr>
        <p:spPr bwMode="auto">
          <a:xfrm>
            <a:off x="6038559" y="2076413"/>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25" name="楕円 100">
            <a:extLst>
              <a:ext uri="{FF2B5EF4-FFF2-40B4-BE49-F238E27FC236}">
                <a16:creationId xmlns:a16="http://schemas.microsoft.com/office/drawing/2014/main" id="{06DF47BD-DEB7-B9F2-EB80-D1900DEED163}"/>
              </a:ext>
            </a:extLst>
          </p:cNvPr>
          <p:cNvSpPr/>
          <p:nvPr/>
        </p:nvSpPr>
        <p:spPr bwMode="auto">
          <a:xfrm>
            <a:off x="6038559" y="2159477"/>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26" name="楕円 101">
            <a:extLst>
              <a:ext uri="{FF2B5EF4-FFF2-40B4-BE49-F238E27FC236}">
                <a16:creationId xmlns:a16="http://schemas.microsoft.com/office/drawing/2014/main" id="{D433F188-A372-534E-60FA-4B12EB86FE8A}"/>
              </a:ext>
            </a:extLst>
          </p:cNvPr>
          <p:cNvSpPr/>
          <p:nvPr/>
        </p:nvSpPr>
        <p:spPr bwMode="auto">
          <a:xfrm>
            <a:off x="6037482" y="2242541"/>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27" name="楕円 102">
            <a:extLst>
              <a:ext uri="{FF2B5EF4-FFF2-40B4-BE49-F238E27FC236}">
                <a16:creationId xmlns:a16="http://schemas.microsoft.com/office/drawing/2014/main" id="{D23D3FE0-4F46-1D2E-C5CF-0E3C253560A4}"/>
              </a:ext>
            </a:extLst>
          </p:cNvPr>
          <p:cNvSpPr/>
          <p:nvPr/>
        </p:nvSpPr>
        <p:spPr bwMode="auto">
          <a:xfrm>
            <a:off x="6036405" y="2325605"/>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28" name="楕円 99">
            <a:extLst>
              <a:ext uri="{FF2B5EF4-FFF2-40B4-BE49-F238E27FC236}">
                <a16:creationId xmlns:a16="http://schemas.microsoft.com/office/drawing/2014/main" id="{8345F46C-C55B-05A4-9142-89324E115AE2}"/>
              </a:ext>
            </a:extLst>
          </p:cNvPr>
          <p:cNvSpPr/>
          <p:nvPr/>
        </p:nvSpPr>
        <p:spPr bwMode="auto">
          <a:xfrm>
            <a:off x="6036405" y="2408669"/>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29" name="テキスト ボックス 111">
            <a:extLst>
              <a:ext uri="{FF2B5EF4-FFF2-40B4-BE49-F238E27FC236}">
                <a16:creationId xmlns:a16="http://schemas.microsoft.com/office/drawing/2014/main" id="{E1C7A7A2-6B85-E66D-BE48-194FA77A23B1}"/>
              </a:ext>
            </a:extLst>
          </p:cNvPr>
          <p:cNvSpPr txBox="1"/>
          <p:nvPr/>
        </p:nvSpPr>
        <p:spPr>
          <a:xfrm>
            <a:off x="5231195" y="4162568"/>
            <a:ext cx="1938608" cy="369332"/>
          </a:xfrm>
          <a:prstGeom prst="rect">
            <a:avLst/>
          </a:prstGeom>
          <a:noFill/>
        </p:spPr>
        <p:txBody>
          <a:bodyPr wrap="none" rtlCol="0">
            <a:spAutoFit/>
          </a:bodyPr>
          <a:lstStyle/>
          <a:p>
            <a:pPr algn="ctr"/>
            <a:r>
              <a:rPr kumimoji="1" lang="en-US" altLang="ja-JP" b="1" i="1" u="sng" dirty="0">
                <a:latin typeface="Calibri" panose="020F0502020204030204" pitchFamily="34" charset="0"/>
                <a:cs typeface="Calibri" panose="020F0502020204030204" pitchFamily="34" charset="0"/>
              </a:rPr>
              <a:t>  Normal scan obs.</a:t>
            </a:r>
            <a:endParaRPr kumimoji="1" lang="ja-JP" altLang="en-US" b="1" i="1" u="sng">
              <a:latin typeface="Calibri" panose="020F0502020204030204" pitchFamily="34" charset="0"/>
              <a:cs typeface="Calibri" panose="020F0502020204030204" pitchFamily="34" charset="0"/>
            </a:endParaRPr>
          </a:p>
        </p:txBody>
      </p:sp>
      <p:sp>
        <p:nvSpPr>
          <p:cNvPr id="30" name="テキスト ボックス 112">
            <a:extLst>
              <a:ext uri="{FF2B5EF4-FFF2-40B4-BE49-F238E27FC236}">
                <a16:creationId xmlns:a16="http://schemas.microsoft.com/office/drawing/2014/main" id="{EEC83009-5528-8186-937A-F02CCA48B643}"/>
              </a:ext>
            </a:extLst>
          </p:cNvPr>
          <p:cNvSpPr txBox="1"/>
          <p:nvPr/>
        </p:nvSpPr>
        <p:spPr>
          <a:xfrm>
            <a:off x="5083717" y="2788611"/>
            <a:ext cx="2254592" cy="369332"/>
          </a:xfrm>
          <a:prstGeom prst="rect">
            <a:avLst/>
          </a:prstGeom>
          <a:noFill/>
        </p:spPr>
        <p:txBody>
          <a:bodyPr wrap="none" rtlCol="0">
            <a:spAutoFit/>
          </a:bodyPr>
          <a:lstStyle/>
          <a:p>
            <a:pPr algn="ctr"/>
            <a:r>
              <a:rPr kumimoji="1" lang="en-US" altLang="ja-JP" b="1" i="1" u="sng" dirty="0">
                <a:latin typeface="Calibri" panose="020F0502020204030204" pitchFamily="34" charset="0"/>
                <a:cs typeface="Calibri" panose="020F0502020204030204" pitchFamily="34" charset="0"/>
              </a:rPr>
              <a:t>  Dense sampling obs.</a:t>
            </a:r>
            <a:endParaRPr kumimoji="1" lang="ja-JP" altLang="en-US" b="1" i="1" u="sng">
              <a:latin typeface="Calibri" panose="020F0502020204030204" pitchFamily="34" charset="0"/>
              <a:cs typeface="Calibri" panose="020F0502020204030204" pitchFamily="34" charset="0"/>
            </a:endParaRPr>
          </a:p>
        </p:txBody>
      </p:sp>
      <p:sp>
        <p:nvSpPr>
          <p:cNvPr id="31" name="テキスト ボックス 113">
            <a:extLst>
              <a:ext uri="{FF2B5EF4-FFF2-40B4-BE49-F238E27FC236}">
                <a16:creationId xmlns:a16="http://schemas.microsoft.com/office/drawing/2014/main" id="{7AA8439B-F5C2-23C2-806E-CFF97B945D35}"/>
              </a:ext>
            </a:extLst>
          </p:cNvPr>
          <p:cNvSpPr txBox="1"/>
          <p:nvPr/>
        </p:nvSpPr>
        <p:spPr>
          <a:xfrm>
            <a:off x="5495852" y="1571745"/>
            <a:ext cx="1395382" cy="369332"/>
          </a:xfrm>
          <a:prstGeom prst="rect">
            <a:avLst/>
          </a:prstGeom>
          <a:noFill/>
        </p:spPr>
        <p:txBody>
          <a:bodyPr wrap="none" rtlCol="0">
            <a:spAutoFit/>
          </a:bodyPr>
          <a:lstStyle/>
          <a:p>
            <a:pPr algn="ctr"/>
            <a:r>
              <a:rPr kumimoji="1" lang="en-US" altLang="ja-JP" b="1" i="1" u="sng" dirty="0">
                <a:latin typeface="Calibri" panose="020F0502020204030204" pitchFamily="34" charset="0"/>
                <a:cs typeface="Calibri" panose="020F0502020204030204" pitchFamily="34" charset="0"/>
              </a:rPr>
              <a:t>Doppler obs.</a:t>
            </a:r>
            <a:endParaRPr kumimoji="1" lang="ja-JP" altLang="en-US" b="1" i="1" u="sng">
              <a:latin typeface="Calibri" panose="020F0502020204030204" pitchFamily="34" charset="0"/>
              <a:cs typeface="Calibri" panose="020F0502020204030204" pitchFamily="34" charset="0"/>
            </a:endParaRPr>
          </a:p>
        </p:txBody>
      </p:sp>
      <p:grpSp>
        <p:nvGrpSpPr>
          <p:cNvPr id="32" name="Group 31">
            <a:extLst>
              <a:ext uri="{FF2B5EF4-FFF2-40B4-BE49-F238E27FC236}">
                <a16:creationId xmlns:a16="http://schemas.microsoft.com/office/drawing/2014/main" id="{C5D5D511-5213-9D18-99DE-D8E35E4AD845}"/>
              </a:ext>
            </a:extLst>
          </p:cNvPr>
          <p:cNvGrpSpPr/>
          <p:nvPr/>
        </p:nvGrpSpPr>
        <p:grpSpPr>
          <a:xfrm>
            <a:off x="5944897" y="3420260"/>
            <a:ext cx="1230860" cy="516754"/>
            <a:chOff x="10798889" y="3855113"/>
            <a:chExt cx="1230860" cy="516754"/>
          </a:xfrm>
        </p:grpSpPr>
        <p:sp>
          <p:nvSpPr>
            <p:cNvPr id="33" name="楕円 71">
              <a:extLst>
                <a:ext uri="{FF2B5EF4-FFF2-40B4-BE49-F238E27FC236}">
                  <a16:creationId xmlns:a16="http://schemas.microsoft.com/office/drawing/2014/main" id="{674FCE0C-A96F-0130-F786-A0D60F2993E8}"/>
                </a:ext>
              </a:extLst>
            </p:cNvPr>
            <p:cNvSpPr/>
            <p:nvPr/>
          </p:nvSpPr>
          <p:spPr bwMode="auto">
            <a:xfrm>
              <a:off x="10798889" y="4113439"/>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4" name="楕円 74">
              <a:extLst>
                <a:ext uri="{FF2B5EF4-FFF2-40B4-BE49-F238E27FC236}">
                  <a16:creationId xmlns:a16="http://schemas.microsoft.com/office/drawing/2014/main" id="{DC2CE001-6B24-CA6B-6837-BCC50A6E9954}"/>
                </a:ext>
              </a:extLst>
            </p:cNvPr>
            <p:cNvSpPr/>
            <p:nvPr/>
          </p:nvSpPr>
          <p:spPr bwMode="auto">
            <a:xfrm>
              <a:off x="10981900" y="4113439"/>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5" name="楕円 75">
              <a:extLst>
                <a:ext uri="{FF2B5EF4-FFF2-40B4-BE49-F238E27FC236}">
                  <a16:creationId xmlns:a16="http://schemas.microsoft.com/office/drawing/2014/main" id="{15D0499E-A12B-044B-F11E-02517B33DB86}"/>
                </a:ext>
              </a:extLst>
            </p:cNvPr>
            <p:cNvSpPr/>
            <p:nvPr/>
          </p:nvSpPr>
          <p:spPr bwMode="auto">
            <a:xfrm>
              <a:off x="10890397" y="4113439"/>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6" name="楕円 78">
              <a:extLst>
                <a:ext uri="{FF2B5EF4-FFF2-40B4-BE49-F238E27FC236}">
                  <a16:creationId xmlns:a16="http://schemas.microsoft.com/office/drawing/2014/main" id="{5AFDB5D2-0860-0636-D768-12BD50E3A7E2}"/>
                </a:ext>
              </a:extLst>
            </p:cNvPr>
            <p:cNvSpPr/>
            <p:nvPr/>
          </p:nvSpPr>
          <p:spPr bwMode="auto">
            <a:xfrm>
              <a:off x="10803505" y="3855113"/>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7" name="楕円 81">
              <a:extLst>
                <a:ext uri="{FF2B5EF4-FFF2-40B4-BE49-F238E27FC236}">
                  <a16:creationId xmlns:a16="http://schemas.microsoft.com/office/drawing/2014/main" id="{BC7D8955-C596-1663-14A1-BFC7D216B68B}"/>
                </a:ext>
              </a:extLst>
            </p:cNvPr>
            <p:cNvSpPr/>
            <p:nvPr/>
          </p:nvSpPr>
          <p:spPr bwMode="auto">
            <a:xfrm>
              <a:off x="10986516" y="3855113"/>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8" name="楕円 82">
              <a:extLst>
                <a:ext uri="{FF2B5EF4-FFF2-40B4-BE49-F238E27FC236}">
                  <a16:creationId xmlns:a16="http://schemas.microsoft.com/office/drawing/2014/main" id="{584B07A1-CD7D-767D-B602-7FCFC854DE42}"/>
                </a:ext>
              </a:extLst>
            </p:cNvPr>
            <p:cNvSpPr/>
            <p:nvPr/>
          </p:nvSpPr>
          <p:spPr bwMode="auto">
            <a:xfrm>
              <a:off x="10895010" y="3855113"/>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9" name="テキスト ボックス 120">
              <a:extLst>
                <a:ext uri="{FF2B5EF4-FFF2-40B4-BE49-F238E27FC236}">
                  <a16:creationId xmlns:a16="http://schemas.microsoft.com/office/drawing/2014/main" id="{5337FDDD-08A2-65DA-1D67-AF796F22B4A0}"/>
                </a:ext>
              </a:extLst>
            </p:cNvPr>
            <p:cNvSpPr txBox="1"/>
            <p:nvPr/>
          </p:nvSpPr>
          <p:spPr>
            <a:xfrm>
              <a:off x="11465668" y="3860684"/>
              <a:ext cx="564081" cy="369332"/>
            </a:xfrm>
            <a:prstGeom prst="rect">
              <a:avLst/>
            </a:prstGeom>
            <a:noFill/>
          </p:spPr>
          <p:txBody>
            <a:bodyPr wrap="square" rtlCol="0">
              <a:spAutoFit/>
            </a:bodyPr>
            <a:lstStyle/>
            <a:p>
              <a:r>
                <a:rPr kumimoji="1" lang="en-US" altLang="ja-JP" dirty="0">
                  <a:latin typeface="Calibri" panose="020F0502020204030204" pitchFamily="34" charset="0"/>
                  <a:cs typeface="Calibri" panose="020F0502020204030204" pitchFamily="34" charset="0"/>
                </a:rPr>
                <a:t>x3</a:t>
              </a:r>
              <a:endParaRPr kumimoji="1" lang="ja-JP" altLang="en-US">
                <a:latin typeface="Calibri" panose="020F0502020204030204" pitchFamily="34" charset="0"/>
                <a:cs typeface="Calibri" panose="020F0502020204030204" pitchFamily="34" charset="0"/>
              </a:endParaRPr>
            </a:p>
          </p:txBody>
        </p:sp>
      </p:grpSp>
      <p:grpSp>
        <p:nvGrpSpPr>
          <p:cNvPr id="40" name="Group 39">
            <a:extLst>
              <a:ext uri="{FF2B5EF4-FFF2-40B4-BE49-F238E27FC236}">
                <a16:creationId xmlns:a16="http://schemas.microsoft.com/office/drawing/2014/main" id="{C32E7C58-A250-0E6C-78B6-B65D5DCC0A47}"/>
              </a:ext>
            </a:extLst>
          </p:cNvPr>
          <p:cNvGrpSpPr/>
          <p:nvPr/>
        </p:nvGrpSpPr>
        <p:grpSpPr>
          <a:xfrm>
            <a:off x="5537904" y="4809070"/>
            <a:ext cx="1925237" cy="592644"/>
            <a:chOff x="9890118" y="5545589"/>
            <a:chExt cx="1925237" cy="592644"/>
          </a:xfrm>
        </p:grpSpPr>
        <p:grpSp>
          <p:nvGrpSpPr>
            <p:cNvPr id="41" name="Group 40">
              <a:extLst>
                <a:ext uri="{FF2B5EF4-FFF2-40B4-BE49-F238E27FC236}">
                  <a16:creationId xmlns:a16="http://schemas.microsoft.com/office/drawing/2014/main" id="{3D5CF3C6-67AB-3150-B3A5-EF0FD095290E}"/>
                </a:ext>
              </a:extLst>
            </p:cNvPr>
            <p:cNvGrpSpPr/>
            <p:nvPr/>
          </p:nvGrpSpPr>
          <p:grpSpPr>
            <a:xfrm>
              <a:off x="10560592" y="5576876"/>
              <a:ext cx="653386" cy="459522"/>
              <a:chOff x="10560592" y="5576876"/>
              <a:chExt cx="653386" cy="459522"/>
            </a:xfrm>
          </p:grpSpPr>
          <p:sp>
            <p:nvSpPr>
              <p:cNvPr id="49" name="楕円 88">
                <a:extLst>
                  <a:ext uri="{FF2B5EF4-FFF2-40B4-BE49-F238E27FC236}">
                    <a16:creationId xmlns:a16="http://schemas.microsoft.com/office/drawing/2014/main" id="{9F294A4C-E1AD-A9B0-F141-82B8B1453748}"/>
                  </a:ext>
                </a:extLst>
              </p:cNvPr>
              <p:cNvSpPr/>
              <p:nvPr/>
            </p:nvSpPr>
            <p:spPr bwMode="auto">
              <a:xfrm>
                <a:off x="10567081" y="5805824"/>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50" name="楕円 89">
                <a:extLst>
                  <a:ext uri="{FF2B5EF4-FFF2-40B4-BE49-F238E27FC236}">
                    <a16:creationId xmlns:a16="http://schemas.microsoft.com/office/drawing/2014/main" id="{44F8EE1C-0ABC-B487-CB68-45374DAEBF73}"/>
                  </a:ext>
                </a:extLst>
              </p:cNvPr>
              <p:cNvSpPr/>
              <p:nvPr/>
            </p:nvSpPr>
            <p:spPr bwMode="auto">
              <a:xfrm>
                <a:off x="10892220" y="5810565"/>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51" name="楕円 90">
                <a:extLst>
                  <a:ext uri="{FF2B5EF4-FFF2-40B4-BE49-F238E27FC236}">
                    <a16:creationId xmlns:a16="http://schemas.microsoft.com/office/drawing/2014/main" id="{C585BB45-B1DF-9425-897C-9264630F274B}"/>
                  </a:ext>
                </a:extLst>
              </p:cNvPr>
              <p:cNvSpPr/>
              <p:nvPr/>
            </p:nvSpPr>
            <p:spPr bwMode="auto">
              <a:xfrm>
                <a:off x="10560592" y="5576876"/>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52" name="楕円 91">
                <a:extLst>
                  <a:ext uri="{FF2B5EF4-FFF2-40B4-BE49-F238E27FC236}">
                    <a16:creationId xmlns:a16="http://schemas.microsoft.com/office/drawing/2014/main" id="{E552AB07-FA0E-1FE0-4200-724E55C8F508}"/>
                  </a:ext>
                </a:extLst>
              </p:cNvPr>
              <p:cNvSpPr/>
              <p:nvPr/>
            </p:nvSpPr>
            <p:spPr bwMode="auto">
              <a:xfrm>
                <a:off x="10895183" y="5576876"/>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grpSp>
        <p:sp>
          <p:nvSpPr>
            <p:cNvPr id="42" name="テキスト ボックス 92">
              <a:extLst>
                <a:ext uri="{FF2B5EF4-FFF2-40B4-BE49-F238E27FC236}">
                  <a16:creationId xmlns:a16="http://schemas.microsoft.com/office/drawing/2014/main" id="{C6DEFF7A-2BC7-5C7D-AAB0-B8FD279E2DFE}"/>
                </a:ext>
              </a:extLst>
            </p:cNvPr>
            <p:cNvSpPr txBox="1"/>
            <p:nvPr/>
          </p:nvSpPr>
          <p:spPr>
            <a:xfrm>
              <a:off x="11134856" y="5578118"/>
              <a:ext cx="405763" cy="5601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latin typeface="Calibri" panose="020F0502020204030204" pitchFamily="34" charset="0"/>
                  <a:ea typeface="游ゴシック" panose="020B0400000000000000" pitchFamily="50" charset="-128"/>
                  <a:cs typeface="Calibri" panose="020F0502020204030204" pitchFamily="34" charset="0"/>
                </a:rPr>
                <a:t>・・・</a:t>
              </a:r>
            </a:p>
          </p:txBody>
        </p:sp>
        <p:sp>
          <p:nvSpPr>
            <p:cNvPr id="43" name="テキスト ボックス 108">
              <a:extLst>
                <a:ext uri="{FF2B5EF4-FFF2-40B4-BE49-F238E27FC236}">
                  <a16:creationId xmlns:a16="http://schemas.microsoft.com/office/drawing/2014/main" id="{A57FB564-266C-DC95-86E1-2EE33D20B9FB}"/>
                </a:ext>
              </a:extLst>
            </p:cNvPr>
            <p:cNvSpPr txBox="1"/>
            <p:nvPr/>
          </p:nvSpPr>
          <p:spPr>
            <a:xfrm>
              <a:off x="11251274" y="5545589"/>
              <a:ext cx="564081" cy="320065"/>
            </a:xfrm>
            <a:prstGeom prst="rect">
              <a:avLst/>
            </a:prstGeom>
            <a:noFill/>
          </p:spPr>
          <p:txBody>
            <a:bodyPr wrap="none" rtlCol="0">
              <a:spAutoFit/>
            </a:bodyPr>
            <a:lstStyle/>
            <a:p>
              <a:r>
                <a:rPr kumimoji="1" lang="en-US" altLang="ja-JP">
                  <a:latin typeface="Calibri" panose="020F0502020204030204" pitchFamily="34" charset="0"/>
                  <a:cs typeface="Calibri" panose="020F0502020204030204" pitchFamily="34" charset="0"/>
                </a:rPr>
                <a:t>x49</a:t>
              </a:r>
              <a:endParaRPr kumimoji="1" lang="ja-JP" altLang="en-US">
                <a:latin typeface="Calibri" panose="020F0502020204030204" pitchFamily="34" charset="0"/>
                <a:cs typeface="Calibri" panose="020F0502020204030204" pitchFamily="34" charset="0"/>
              </a:endParaRPr>
            </a:p>
          </p:txBody>
        </p:sp>
        <p:grpSp>
          <p:nvGrpSpPr>
            <p:cNvPr id="44" name="グループ化 87">
              <a:extLst>
                <a:ext uri="{FF2B5EF4-FFF2-40B4-BE49-F238E27FC236}">
                  <a16:creationId xmlns:a16="http://schemas.microsoft.com/office/drawing/2014/main" id="{2FCE91DC-4FBC-FE9B-96DA-2C611F57493B}"/>
                </a:ext>
              </a:extLst>
            </p:cNvPr>
            <p:cNvGrpSpPr/>
            <p:nvPr/>
          </p:nvGrpSpPr>
          <p:grpSpPr>
            <a:xfrm>
              <a:off x="9890118" y="5583431"/>
              <a:ext cx="653386" cy="459522"/>
              <a:chOff x="9773660" y="6089466"/>
              <a:chExt cx="486131" cy="455304"/>
            </a:xfrm>
          </p:grpSpPr>
          <p:sp>
            <p:nvSpPr>
              <p:cNvPr id="45" name="楕円 88">
                <a:extLst>
                  <a:ext uri="{FF2B5EF4-FFF2-40B4-BE49-F238E27FC236}">
                    <a16:creationId xmlns:a16="http://schemas.microsoft.com/office/drawing/2014/main" id="{D0D085D5-D962-8020-7BF3-E48F1D09432A}"/>
                  </a:ext>
                </a:extLst>
              </p:cNvPr>
              <p:cNvSpPr/>
              <p:nvPr/>
            </p:nvSpPr>
            <p:spPr bwMode="auto">
              <a:xfrm>
                <a:off x="9778488" y="6316312"/>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46" name="楕円 89">
                <a:extLst>
                  <a:ext uri="{FF2B5EF4-FFF2-40B4-BE49-F238E27FC236}">
                    <a16:creationId xmlns:a16="http://schemas.microsoft.com/office/drawing/2014/main" id="{9E004696-B50D-AE5E-EE54-50779E5453EA}"/>
                  </a:ext>
                </a:extLst>
              </p:cNvPr>
              <p:cNvSpPr/>
              <p:nvPr/>
            </p:nvSpPr>
            <p:spPr bwMode="auto">
              <a:xfrm>
                <a:off x="10020397" y="6321010"/>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47" name="楕円 90">
                <a:extLst>
                  <a:ext uri="{FF2B5EF4-FFF2-40B4-BE49-F238E27FC236}">
                    <a16:creationId xmlns:a16="http://schemas.microsoft.com/office/drawing/2014/main" id="{1AFC0728-B2BF-1791-1A72-330BDA4177E9}"/>
                  </a:ext>
                </a:extLst>
              </p:cNvPr>
              <p:cNvSpPr/>
              <p:nvPr/>
            </p:nvSpPr>
            <p:spPr bwMode="auto">
              <a:xfrm>
                <a:off x="9773660" y="6089466"/>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48" name="楕円 91">
                <a:extLst>
                  <a:ext uri="{FF2B5EF4-FFF2-40B4-BE49-F238E27FC236}">
                    <a16:creationId xmlns:a16="http://schemas.microsoft.com/office/drawing/2014/main" id="{2BA49C69-D5AE-C734-E6D9-0D4423B4F2C6}"/>
                  </a:ext>
                </a:extLst>
              </p:cNvPr>
              <p:cNvSpPr/>
              <p:nvPr/>
            </p:nvSpPr>
            <p:spPr bwMode="auto">
              <a:xfrm>
                <a:off x="10022602" y="6089466"/>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grpSp>
      </p:grpSp>
      <p:sp>
        <p:nvSpPr>
          <p:cNvPr id="53" name="TextBox 52">
            <a:extLst>
              <a:ext uri="{FF2B5EF4-FFF2-40B4-BE49-F238E27FC236}">
                <a16:creationId xmlns:a16="http://schemas.microsoft.com/office/drawing/2014/main" id="{133324FB-176F-4A25-13B3-53D4594AAAD0}"/>
              </a:ext>
            </a:extLst>
          </p:cNvPr>
          <p:cNvSpPr txBox="1"/>
          <p:nvPr/>
        </p:nvSpPr>
        <p:spPr>
          <a:xfrm>
            <a:off x="5732897" y="5697626"/>
            <a:ext cx="967128" cy="830997"/>
          </a:xfrm>
          <a:prstGeom prst="rect">
            <a:avLst/>
          </a:prstGeom>
          <a:noFill/>
        </p:spPr>
        <p:txBody>
          <a:bodyPr wrap="square" rtlCol="0">
            <a:spAutoFit/>
          </a:bodyPr>
          <a:lstStyle/>
          <a:p>
            <a:pPr algn="ctr"/>
            <a:r>
              <a:rPr lang="en-US" sz="1600" dirty="0">
                <a:solidFill>
                  <a:schemeClr val="accent1">
                    <a:lumMod val="75000"/>
                  </a:schemeClr>
                </a:solidFill>
              </a:rPr>
              <a:t>Nadir direction of flight</a:t>
            </a:r>
          </a:p>
        </p:txBody>
      </p:sp>
      <p:sp>
        <p:nvSpPr>
          <p:cNvPr id="54" name="Rectangle 53">
            <a:extLst>
              <a:ext uri="{FF2B5EF4-FFF2-40B4-BE49-F238E27FC236}">
                <a16:creationId xmlns:a16="http://schemas.microsoft.com/office/drawing/2014/main" id="{55C85398-82AB-C546-18DC-CE5D55D2A107}"/>
              </a:ext>
            </a:extLst>
          </p:cNvPr>
          <p:cNvSpPr/>
          <p:nvPr/>
        </p:nvSpPr>
        <p:spPr>
          <a:xfrm>
            <a:off x="7593778" y="1299853"/>
            <a:ext cx="4417789" cy="5082234"/>
          </a:xfrm>
          <a:prstGeom prst="rect">
            <a:avLst/>
          </a:prstGeom>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Vertical sampling, resolution: </a:t>
            </a:r>
          </a:p>
          <a:p>
            <a:r>
              <a:rPr lang="en-US" sz="2000" dirty="0"/>
              <a:t>	250, 500 m for Doppler, dense</a:t>
            </a:r>
          </a:p>
          <a:p>
            <a:r>
              <a:rPr lang="en-US" sz="2000" dirty="0"/>
              <a:t>	125, 250 m for normal scan</a:t>
            </a:r>
          </a:p>
          <a:p>
            <a:r>
              <a:rPr lang="en-US" sz="2000" dirty="0"/>
              <a:t>Horizontal Resolution: 5 km</a:t>
            </a:r>
          </a:p>
          <a:p>
            <a:r>
              <a:rPr lang="en-US" sz="2000" dirty="0"/>
              <a:t>Observation range (altitude):</a:t>
            </a:r>
          </a:p>
          <a:p>
            <a:r>
              <a:rPr lang="en-US" sz="2000" dirty="0"/>
              <a:t>	Doppler	17 km</a:t>
            </a:r>
          </a:p>
          <a:p>
            <a:r>
              <a:rPr lang="en-US" sz="2000" dirty="0"/>
              <a:t>	Dense	20 km</a:t>
            </a:r>
          </a:p>
          <a:p>
            <a:r>
              <a:rPr lang="en-US" sz="2000" dirty="0"/>
              <a:t>	Normal	18-20 km</a:t>
            </a:r>
          </a:p>
          <a:p>
            <a:r>
              <a:rPr lang="en-US" sz="2000" dirty="0"/>
              <a:t>Swath:	250 km</a:t>
            </a:r>
          </a:p>
          <a:p>
            <a:r>
              <a:rPr lang="en-US" sz="2000" dirty="0"/>
              <a:t>Sensitivity (min </a:t>
            </a:r>
            <a:r>
              <a:rPr lang="en-US" sz="2000" dirty="0" err="1"/>
              <a:t>dBZ</a:t>
            </a:r>
            <a:r>
              <a:rPr lang="en-US" sz="2000" dirty="0"/>
              <a:t>):</a:t>
            </a:r>
          </a:p>
          <a:p>
            <a:r>
              <a:rPr lang="en-US" sz="2000" dirty="0"/>
              <a:t>	Doppler	7.3 </a:t>
            </a:r>
            <a:r>
              <a:rPr lang="en-US" sz="2000" dirty="0" err="1"/>
              <a:t>dBZ</a:t>
            </a:r>
            <a:endParaRPr lang="en-US" sz="2000" dirty="0"/>
          </a:p>
          <a:p>
            <a:r>
              <a:rPr lang="en-US" sz="2000" dirty="0"/>
              <a:t>	Dense	7.3 </a:t>
            </a:r>
            <a:r>
              <a:rPr lang="en-US" sz="2000" dirty="0" err="1"/>
              <a:t>dBZ</a:t>
            </a:r>
            <a:endParaRPr lang="en-US" sz="2000" dirty="0"/>
          </a:p>
          <a:p>
            <a:r>
              <a:rPr lang="en-US" sz="2000" dirty="0"/>
              <a:t>	Normal	15 </a:t>
            </a:r>
            <a:r>
              <a:rPr lang="en-US" sz="2000" dirty="0" err="1"/>
              <a:t>dBZ</a:t>
            </a:r>
            <a:endParaRPr lang="en-US" sz="2000" dirty="0"/>
          </a:p>
          <a:p>
            <a:r>
              <a:rPr lang="en-US" sz="2000" dirty="0"/>
              <a:t>Doppler uncertainty: 2 m/s @ 16 </a:t>
            </a:r>
            <a:r>
              <a:rPr lang="en-US" sz="2000" dirty="0" err="1"/>
              <a:t>dBZ</a:t>
            </a:r>
            <a:endParaRPr lang="en-US" sz="2000" dirty="0"/>
          </a:p>
          <a:p>
            <a:r>
              <a:rPr lang="en-US" sz="2000" dirty="0"/>
              <a:t>Unambiguous Doppler range: ±30 m/s</a:t>
            </a:r>
          </a:p>
        </p:txBody>
      </p:sp>
      <p:sp>
        <p:nvSpPr>
          <p:cNvPr id="55" name="TextBox 54">
            <a:extLst>
              <a:ext uri="{FF2B5EF4-FFF2-40B4-BE49-F238E27FC236}">
                <a16:creationId xmlns:a16="http://schemas.microsoft.com/office/drawing/2014/main" id="{A066363C-FE28-E580-9875-517AF27B44CE}"/>
              </a:ext>
            </a:extLst>
          </p:cNvPr>
          <p:cNvSpPr txBox="1"/>
          <p:nvPr/>
        </p:nvSpPr>
        <p:spPr>
          <a:xfrm>
            <a:off x="7583020" y="881123"/>
            <a:ext cx="2931572" cy="446276"/>
          </a:xfrm>
          <a:prstGeom prst="rect">
            <a:avLst/>
          </a:prstGeom>
          <a:noFill/>
        </p:spPr>
        <p:txBody>
          <a:bodyPr wrap="none" rtlCol="0">
            <a:spAutoFit/>
          </a:bodyPr>
          <a:lstStyle/>
          <a:p>
            <a:r>
              <a:rPr lang="en-US" sz="2300" dirty="0"/>
              <a:t>Baseline Requirements</a:t>
            </a:r>
          </a:p>
        </p:txBody>
      </p:sp>
      <p:sp>
        <p:nvSpPr>
          <p:cNvPr id="56" name="TextBox 55">
            <a:extLst>
              <a:ext uri="{FF2B5EF4-FFF2-40B4-BE49-F238E27FC236}">
                <a16:creationId xmlns:a16="http://schemas.microsoft.com/office/drawing/2014/main" id="{AC18CA4A-FC26-5013-8B30-3B3B27A70708}"/>
              </a:ext>
            </a:extLst>
          </p:cNvPr>
          <p:cNvSpPr txBox="1"/>
          <p:nvPr/>
        </p:nvSpPr>
        <p:spPr>
          <a:xfrm>
            <a:off x="7328137"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NET July</a:t>
            </a:r>
            <a:r>
              <a:rPr kumimoji="0" lang="en-US" sz="1800" b="0" i="0" u="none" strike="noStrike" kern="1200" cap="none" spc="0" normalizeH="0" baseline="0" noProof="0" dirty="0">
                <a:ln>
                  <a:noFill/>
                </a:ln>
                <a:solidFill>
                  <a:srgbClr val="00FA00"/>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 2028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430 km orbit, 55° inclination</a:t>
            </a:r>
          </a:p>
        </p:txBody>
      </p:sp>
    </p:spTree>
    <p:extLst>
      <p:ext uri="{BB962C8B-B14F-4D97-AF65-F5344CB8AC3E}">
        <p14:creationId xmlns:p14="http://schemas.microsoft.com/office/powerpoint/2010/main" val="2475866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6ECA6-4115-F2B1-5879-2843F05C5410}"/>
              </a:ext>
            </a:extLst>
          </p:cNvPr>
          <p:cNvSpPr>
            <a:spLocks noGrp="1"/>
          </p:cNvSpPr>
          <p:nvPr>
            <p:ph type="title"/>
          </p:nvPr>
        </p:nvSpPr>
        <p:spPr>
          <a:xfrm>
            <a:off x="1510298" y="37840"/>
            <a:ext cx="9646278" cy="832525"/>
          </a:xfrm>
        </p:spPr>
        <p:txBody>
          <a:bodyPr/>
          <a:lstStyle/>
          <a:p>
            <a:pPr algn="l"/>
            <a:r>
              <a:rPr lang="en-US" sz="3200" b="0" dirty="0">
                <a:solidFill>
                  <a:srgbClr val="00FA00"/>
                </a:solidFill>
                <a:latin typeface="Arial"/>
                <a:cs typeface="Arial"/>
              </a:rPr>
              <a:t>C2OMODO Radiometer Capabilities</a:t>
            </a:r>
            <a:endParaRPr lang="en-US" sz="3200" b="0" dirty="0">
              <a:solidFill>
                <a:srgbClr val="00FA00"/>
              </a:solidFill>
            </a:endParaRPr>
          </a:p>
        </p:txBody>
      </p:sp>
      <p:sp>
        <p:nvSpPr>
          <p:cNvPr id="3" name="TextBox 2">
            <a:extLst>
              <a:ext uri="{FF2B5EF4-FFF2-40B4-BE49-F238E27FC236}">
                <a16:creationId xmlns:a16="http://schemas.microsoft.com/office/drawing/2014/main" id="{97D21378-32FC-5D6B-B52D-4A1209BBF232}"/>
              </a:ext>
            </a:extLst>
          </p:cNvPr>
          <p:cNvSpPr txBox="1"/>
          <p:nvPr/>
        </p:nvSpPr>
        <p:spPr>
          <a:xfrm>
            <a:off x="442435" y="2064645"/>
            <a:ext cx="6082515"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t>CNES Microwave Radiometers (89, 183, 325 GHz)</a:t>
            </a:r>
            <a:endParaRPr lang="en-US" dirty="0"/>
          </a:p>
        </p:txBody>
      </p:sp>
      <p:grpSp>
        <p:nvGrpSpPr>
          <p:cNvPr id="4" name="Group 3">
            <a:extLst>
              <a:ext uri="{FF2B5EF4-FFF2-40B4-BE49-F238E27FC236}">
                <a16:creationId xmlns:a16="http://schemas.microsoft.com/office/drawing/2014/main" id="{232CA359-002B-464B-5A61-08827DD81E5E}"/>
              </a:ext>
            </a:extLst>
          </p:cNvPr>
          <p:cNvGrpSpPr/>
          <p:nvPr/>
        </p:nvGrpSpPr>
        <p:grpSpPr>
          <a:xfrm>
            <a:off x="418743" y="2522443"/>
            <a:ext cx="6034665" cy="3019780"/>
            <a:chOff x="5715162" y="4636928"/>
            <a:chExt cx="6034665" cy="3019780"/>
          </a:xfrm>
        </p:grpSpPr>
        <p:sp>
          <p:nvSpPr>
            <p:cNvPr id="5" name="Rounded Rectangle 4">
              <a:extLst>
                <a:ext uri="{FF2B5EF4-FFF2-40B4-BE49-F238E27FC236}">
                  <a16:creationId xmlns:a16="http://schemas.microsoft.com/office/drawing/2014/main" id="{B86CE181-52DD-D5D5-19E9-B0B9F21A7EC3}"/>
                </a:ext>
              </a:extLst>
            </p:cNvPr>
            <p:cNvSpPr/>
            <p:nvPr/>
          </p:nvSpPr>
          <p:spPr>
            <a:xfrm>
              <a:off x="5715162" y="4636928"/>
              <a:ext cx="6034665" cy="301978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0">
              <a:extLst>
                <a:ext uri="{FF2B5EF4-FFF2-40B4-BE49-F238E27FC236}">
                  <a16:creationId xmlns:a16="http://schemas.microsoft.com/office/drawing/2014/main" id="{047E580B-C3A5-E196-C69F-93A7931692F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5641" t="14467" r="1678" b="2684"/>
            <a:stretch/>
          </p:blipFill>
          <p:spPr>
            <a:xfrm>
              <a:off x="5945652" y="4734549"/>
              <a:ext cx="5277517" cy="1550511"/>
            </a:xfrm>
            <a:prstGeom prst="rect">
              <a:avLst/>
            </a:prstGeom>
          </p:spPr>
        </p:pic>
        <p:pic>
          <p:nvPicPr>
            <p:cNvPr id="7" name="Picture 10">
              <a:extLst>
                <a:ext uri="{FF2B5EF4-FFF2-40B4-BE49-F238E27FC236}">
                  <a16:creationId xmlns:a16="http://schemas.microsoft.com/office/drawing/2014/main" id="{3C4AB463-CEF8-F6FA-622E-6B6E59556B9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5641" t="14467" r="1678" b="2684"/>
            <a:stretch/>
          </p:blipFill>
          <p:spPr>
            <a:xfrm>
              <a:off x="6331868" y="5931336"/>
              <a:ext cx="5277517" cy="1550511"/>
            </a:xfrm>
            <a:prstGeom prst="rect">
              <a:avLst/>
            </a:prstGeom>
          </p:spPr>
        </p:pic>
      </p:grpSp>
      <p:sp>
        <p:nvSpPr>
          <p:cNvPr id="8" name="Rectangle 7">
            <a:extLst>
              <a:ext uri="{FF2B5EF4-FFF2-40B4-BE49-F238E27FC236}">
                <a16:creationId xmlns:a16="http://schemas.microsoft.com/office/drawing/2014/main" id="{F5224C68-D9CA-6F6E-269A-8F78FCD18E99}"/>
              </a:ext>
            </a:extLst>
          </p:cNvPr>
          <p:cNvSpPr/>
          <p:nvPr/>
        </p:nvSpPr>
        <p:spPr>
          <a:xfrm>
            <a:off x="523333" y="5702972"/>
            <a:ext cx="5850563" cy="1050150"/>
          </a:xfrm>
          <a:prstGeom prst="rect">
            <a:avLst/>
          </a:prstGeom>
          <a:scene3d>
            <a:camera prst="orthographicFront"/>
            <a:lightRig rig="threePt" dir="t"/>
          </a:scene3d>
          <a:sp3d extrusionH="19050">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860"/>
              </a:lnSpc>
            </a:pPr>
            <a:r>
              <a:rPr lang="en-US" dirty="0"/>
              <a:t>89 GHz	      10 km FOV    1 channel 	Nyquist sampling</a:t>
            </a:r>
          </a:p>
          <a:p>
            <a:pPr>
              <a:lnSpc>
                <a:spcPts val="1860"/>
              </a:lnSpc>
            </a:pPr>
            <a:r>
              <a:rPr lang="en-US" dirty="0"/>
              <a:t>183.31 GHz     5 km FOV    6 channels     Nyquist sampling</a:t>
            </a:r>
          </a:p>
          <a:p>
            <a:pPr>
              <a:lnSpc>
                <a:spcPts val="1860"/>
              </a:lnSpc>
            </a:pPr>
            <a:r>
              <a:rPr lang="en-US" dirty="0"/>
              <a:t>325.15 GHz     3 km FOV    3 channels     Continuous sampling</a:t>
            </a:r>
          </a:p>
        </p:txBody>
      </p:sp>
      <p:sp>
        <p:nvSpPr>
          <p:cNvPr id="9" name="Oval 8">
            <a:extLst>
              <a:ext uri="{FF2B5EF4-FFF2-40B4-BE49-F238E27FC236}">
                <a16:creationId xmlns:a16="http://schemas.microsoft.com/office/drawing/2014/main" id="{DAB2E093-DF7A-A3A1-4A64-466C4961A6E5}"/>
              </a:ext>
            </a:extLst>
          </p:cNvPr>
          <p:cNvSpPr/>
          <p:nvPr/>
        </p:nvSpPr>
        <p:spPr>
          <a:xfrm>
            <a:off x="7419660" y="3417939"/>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830B047-20FB-FCED-0032-BD881E8548B4}"/>
              </a:ext>
            </a:extLst>
          </p:cNvPr>
          <p:cNvSpPr/>
          <p:nvPr/>
        </p:nvSpPr>
        <p:spPr>
          <a:xfrm>
            <a:off x="9410998" y="3646539"/>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353F561-DEBC-8740-25E7-8704D1AF52C1}"/>
              </a:ext>
            </a:extLst>
          </p:cNvPr>
          <p:cNvSpPr/>
          <p:nvPr/>
        </p:nvSpPr>
        <p:spPr>
          <a:xfrm>
            <a:off x="10946295" y="3760839"/>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FEAAB63-6B88-C9E5-B2BB-70666618317D}"/>
              </a:ext>
            </a:extLst>
          </p:cNvPr>
          <p:cNvGrpSpPr/>
          <p:nvPr/>
        </p:nvGrpSpPr>
        <p:grpSpPr>
          <a:xfrm>
            <a:off x="7299360" y="1795705"/>
            <a:ext cx="3591090" cy="1585530"/>
            <a:chOff x="7299360" y="1795705"/>
            <a:chExt cx="3591090" cy="1585530"/>
          </a:xfrm>
        </p:grpSpPr>
        <p:grpSp>
          <p:nvGrpSpPr>
            <p:cNvPr id="13" name="Group 12">
              <a:extLst>
                <a:ext uri="{FF2B5EF4-FFF2-40B4-BE49-F238E27FC236}">
                  <a16:creationId xmlns:a16="http://schemas.microsoft.com/office/drawing/2014/main" id="{A2408346-1D28-72D8-110C-7160753D9B24}"/>
                </a:ext>
              </a:extLst>
            </p:cNvPr>
            <p:cNvGrpSpPr/>
            <p:nvPr/>
          </p:nvGrpSpPr>
          <p:grpSpPr>
            <a:xfrm>
              <a:off x="7299360" y="1795705"/>
              <a:ext cx="3591090" cy="1585530"/>
              <a:chOff x="6774209" y="2778826"/>
              <a:chExt cx="3591090" cy="1585530"/>
            </a:xfrm>
          </p:grpSpPr>
          <p:grpSp>
            <p:nvGrpSpPr>
              <p:cNvPr id="17" name="Group 16">
                <a:extLst>
                  <a:ext uri="{FF2B5EF4-FFF2-40B4-BE49-F238E27FC236}">
                    <a16:creationId xmlns:a16="http://schemas.microsoft.com/office/drawing/2014/main" id="{4D0F3010-31EE-0FCA-A9D7-E38FBDBDD879}"/>
                  </a:ext>
                </a:extLst>
              </p:cNvPr>
              <p:cNvGrpSpPr/>
              <p:nvPr/>
            </p:nvGrpSpPr>
            <p:grpSpPr>
              <a:xfrm>
                <a:off x="7607228" y="3266734"/>
                <a:ext cx="2758071" cy="1097622"/>
                <a:chOff x="5845592" y="3781995"/>
                <a:chExt cx="2758071" cy="1097622"/>
              </a:xfrm>
            </p:grpSpPr>
            <p:grpSp>
              <p:nvGrpSpPr>
                <p:cNvPr id="66" name="Group 65">
                  <a:extLst>
                    <a:ext uri="{FF2B5EF4-FFF2-40B4-BE49-F238E27FC236}">
                      <a16:creationId xmlns:a16="http://schemas.microsoft.com/office/drawing/2014/main" id="{DC7FB301-5AAD-9818-126F-FD1E27694079}"/>
                    </a:ext>
                  </a:extLst>
                </p:cNvPr>
                <p:cNvGrpSpPr/>
                <p:nvPr/>
              </p:nvGrpSpPr>
              <p:grpSpPr>
                <a:xfrm>
                  <a:off x="5845592" y="3781995"/>
                  <a:ext cx="913241" cy="1097622"/>
                  <a:chOff x="5845592" y="3781995"/>
                  <a:chExt cx="913241" cy="1097622"/>
                </a:xfrm>
              </p:grpSpPr>
              <p:sp>
                <p:nvSpPr>
                  <p:cNvPr id="73" name="Oval 72">
                    <a:extLst>
                      <a:ext uri="{FF2B5EF4-FFF2-40B4-BE49-F238E27FC236}">
                        <a16:creationId xmlns:a16="http://schemas.microsoft.com/office/drawing/2014/main" id="{C8F8DA22-CA32-3947-1995-071B549FB5CF}"/>
                      </a:ext>
                    </a:extLst>
                  </p:cNvPr>
                  <p:cNvSpPr/>
                  <p:nvPr/>
                </p:nvSpPr>
                <p:spPr>
                  <a:xfrm>
                    <a:off x="5845592" y="3781995"/>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4E190E04-EEFD-8607-5A68-17E863D797F5}"/>
                      </a:ext>
                    </a:extLst>
                  </p:cNvPr>
                  <p:cNvSpPr/>
                  <p:nvPr/>
                </p:nvSpPr>
                <p:spPr>
                  <a:xfrm>
                    <a:off x="5845592" y="3965217"/>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C05E1B73-D66B-2DB4-7176-D81FD7BC8301}"/>
                    </a:ext>
                  </a:extLst>
                </p:cNvPr>
                <p:cNvGrpSpPr/>
                <p:nvPr/>
              </p:nvGrpSpPr>
              <p:grpSpPr>
                <a:xfrm>
                  <a:off x="6769107" y="3781995"/>
                  <a:ext cx="913241" cy="1097622"/>
                  <a:chOff x="6769107" y="3792877"/>
                  <a:chExt cx="913241" cy="1097622"/>
                </a:xfrm>
              </p:grpSpPr>
              <p:sp>
                <p:nvSpPr>
                  <p:cNvPr id="71" name="Oval 70">
                    <a:extLst>
                      <a:ext uri="{FF2B5EF4-FFF2-40B4-BE49-F238E27FC236}">
                        <a16:creationId xmlns:a16="http://schemas.microsoft.com/office/drawing/2014/main" id="{90231EA8-D2B8-7BAD-E976-A003B6F3CD94}"/>
                      </a:ext>
                    </a:extLst>
                  </p:cNvPr>
                  <p:cNvSpPr/>
                  <p:nvPr/>
                </p:nvSpPr>
                <p:spPr>
                  <a:xfrm>
                    <a:off x="6769107" y="3792877"/>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E03380E3-AB4D-6939-B28B-6C346695EBC4}"/>
                      </a:ext>
                    </a:extLst>
                  </p:cNvPr>
                  <p:cNvSpPr/>
                  <p:nvPr/>
                </p:nvSpPr>
                <p:spPr>
                  <a:xfrm>
                    <a:off x="6769107" y="3976099"/>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E6F96B64-A0ED-C2F8-B13C-D0302D6EC88E}"/>
                    </a:ext>
                  </a:extLst>
                </p:cNvPr>
                <p:cNvGrpSpPr/>
                <p:nvPr/>
              </p:nvGrpSpPr>
              <p:grpSpPr>
                <a:xfrm>
                  <a:off x="7690422" y="3781995"/>
                  <a:ext cx="913241" cy="1097622"/>
                  <a:chOff x="5845592" y="3781995"/>
                  <a:chExt cx="913241" cy="1097622"/>
                </a:xfrm>
              </p:grpSpPr>
              <p:sp>
                <p:nvSpPr>
                  <p:cNvPr id="69" name="Oval 68">
                    <a:extLst>
                      <a:ext uri="{FF2B5EF4-FFF2-40B4-BE49-F238E27FC236}">
                        <a16:creationId xmlns:a16="http://schemas.microsoft.com/office/drawing/2014/main" id="{B5E5DB10-443B-7A42-5449-40AB3788459F}"/>
                      </a:ext>
                    </a:extLst>
                  </p:cNvPr>
                  <p:cNvSpPr/>
                  <p:nvPr/>
                </p:nvSpPr>
                <p:spPr>
                  <a:xfrm>
                    <a:off x="5845592" y="3781995"/>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DCBC36D2-15AF-FA8C-E050-860B8A03F55A}"/>
                      </a:ext>
                    </a:extLst>
                  </p:cNvPr>
                  <p:cNvSpPr/>
                  <p:nvPr/>
                </p:nvSpPr>
                <p:spPr>
                  <a:xfrm>
                    <a:off x="5845592" y="3965217"/>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 name="Group 17">
                <a:extLst>
                  <a:ext uri="{FF2B5EF4-FFF2-40B4-BE49-F238E27FC236}">
                    <a16:creationId xmlns:a16="http://schemas.microsoft.com/office/drawing/2014/main" id="{5AA786C1-3773-4E60-F0AC-0EB189BE1507}"/>
                  </a:ext>
                </a:extLst>
              </p:cNvPr>
              <p:cNvGrpSpPr/>
              <p:nvPr/>
            </p:nvGrpSpPr>
            <p:grpSpPr>
              <a:xfrm>
                <a:off x="7377534" y="3485055"/>
                <a:ext cx="2780257" cy="712340"/>
                <a:chOff x="5615898" y="4000316"/>
                <a:chExt cx="2780257" cy="712340"/>
              </a:xfrm>
            </p:grpSpPr>
            <p:grpSp>
              <p:nvGrpSpPr>
                <p:cNvPr id="48" name="Group 47">
                  <a:extLst>
                    <a:ext uri="{FF2B5EF4-FFF2-40B4-BE49-F238E27FC236}">
                      <a16:creationId xmlns:a16="http://schemas.microsoft.com/office/drawing/2014/main" id="{9C65A6F2-4EDC-8647-26A4-4FDC85E8D512}"/>
                    </a:ext>
                  </a:extLst>
                </p:cNvPr>
                <p:cNvGrpSpPr/>
                <p:nvPr/>
              </p:nvGrpSpPr>
              <p:grpSpPr>
                <a:xfrm>
                  <a:off x="5615898" y="4000316"/>
                  <a:ext cx="457200" cy="712340"/>
                  <a:chOff x="5605624" y="3996765"/>
                  <a:chExt cx="457200" cy="712340"/>
                </a:xfrm>
              </p:grpSpPr>
              <p:sp>
                <p:nvSpPr>
                  <p:cNvPr id="64" name="Oval 63">
                    <a:extLst>
                      <a:ext uri="{FF2B5EF4-FFF2-40B4-BE49-F238E27FC236}">
                        <a16:creationId xmlns:a16="http://schemas.microsoft.com/office/drawing/2014/main" id="{2869A38B-80F8-3F84-7DC3-FE4EC24CC0FF}"/>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AD53EF9B-055E-F41B-07DE-31DB9D7DE842}"/>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A87928C7-978D-0EBD-7EF6-E5D59AB69EB4}"/>
                    </a:ext>
                  </a:extLst>
                </p:cNvPr>
                <p:cNvGrpSpPr/>
                <p:nvPr/>
              </p:nvGrpSpPr>
              <p:grpSpPr>
                <a:xfrm>
                  <a:off x="6076521" y="4000316"/>
                  <a:ext cx="457200" cy="712340"/>
                  <a:chOff x="5605624" y="3996765"/>
                  <a:chExt cx="457200" cy="712340"/>
                </a:xfrm>
              </p:grpSpPr>
              <p:sp>
                <p:nvSpPr>
                  <p:cNvPr id="62" name="Oval 61">
                    <a:extLst>
                      <a:ext uri="{FF2B5EF4-FFF2-40B4-BE49-F238E27FC236}">
                        <a16:creationId xmlns:a16="http://schemas.microsoft.com/office/drawing/2014/main" id="{C3EF204B-4389-AA66-9146-080A1F65BCAE}"/>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97C72847-B549-7F0B-A7AE-41842216FA1C}"/>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935320FA-2086-9A4C-3514-5E4CC77B58A0}"/>
                    </a:ext>
                  </a:extLst>
                </p:cNvPr>
                <p:cNvGrpSpPr/>
                <p:nvPr/>
              </p:nvGrpSpPr>
              <p:grpSpPr>
                <a:xfrm>
                  <a:off x="6537143" y="4000316"/>
                  <a:ext cx="457200" cy="712340"/>
                  <a:chOff x="5605624" y="3996765"/>
                  <a:chExt cx="457200" cy="712340"/>
                </a:xfrm>
              </p:grpSpPr>
              <p:sp>
                <p:nvSpPr>
                  <p:cNvPr id="60" name="Oval 59">
                    <a:extLst>
                      <a:ext uri="{FF2B5EF4-FFF2-40B4-BE49-F238E27FC236}">
                        <a16:creationId xmlns:a16="http://schemas.microsoft.com/office/drawing/2014/main" id="{4B5E9D22-1BC3-4189-9621-AD468E81FFEA}"/>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508F6CB-C7C9-C72A-75EF-39220FECB80D}"/>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22B64495-5634-5885-0173-5B1E486D55EA}"/>
                    </a:ext>
                  </a:extLst>
                </p:cNvPr>
                <p:cNvGrpSpPr/>
                <p:nvPr/>
              </p:nvGrpSpPr>
              <p:grpSpPr>
                <a:xfrm>
                  <a:off x="7008039" y="4000316"/>
                  <a:ext cx="457200" cy="712340"/>
                  <a:chOff x="5605624" y="3996765"/>
                  <a:chExt cx="457200" cy="712340"/>
                </a:xfrm>
              </p:grpSpPr>
              <p:sp>
                <p:nvSpPr>
                  <p:cNvPr id="58" name="Oval 57">
                    <a:extLst>
                      <a:ext uri="{FF2B5EF4-FFF2-40B4-BE49-F238E27FC236}">
                        <a16:creationId xmlns:a16="http://schemas.microsoft.com/office/drawing/2014/main" id="{EF114EE3-B5FF-1D09-5A85-0591FA214251}"/>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5CDD7E8C-8951-A203-E720-0F9ECBDC6690}"/>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4F557A76-BFAD-9AD6-C469-57F0B224408D}"/>
                    </a:ext>
                  </a:extLst>
                </p:cNvPr>
                <p:cNvGrpSpPr/>
                <p:nvPr/>
              </p:nvGrpSpPr>
              <p:grpSpPr>
                <a:xfrm>
                  <a:off x="7468059" y="4000316"/>
                  <a:ext cx="457200" cy="712340"/>
                  <a:chOff x="5605624" y="3996765"/>
                  <a:chExt cx="457200" cy="712340"/>
                </a:xfrm>
              </p:grpSpPr>
              <p:sp>
                <p:nvSpPr>
                  <p:cNvPr id="56" name="Oval 55">
                    <a:extLst>
                      <a:ext uri="{FF2B5EF4-FFF2-40B4-BE49-F238E27FC236}">
                        <a16:creationId xmlns:a16="http://schemas.microsoft.com/office/drawing/2014/main" id="{F530C00A-3DF7-AE57-E190-A40D3826FF17}"/>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8DB0A163-0C41-7C33-366D-02285D0512EF}"/>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D92CB727-2C47-6BF1-2DF0-1EB48BD5988C}"/>
                    </a:ext>
                  </a:extLst>
                </p:cNvPr>
                <p:cNvGrpSpPr/>
                <p:nvPr/>
              </p:nvGrpSpPr>
              <p:grpSpPr>
                <a:xfrm>
                  <a:off x="7938955" y="4000316"/>
                  <a:ext cx="457200" cy="712340"/>
                  <a:chOff x="5605624" y="3996765"/>
                  <a:chExt cx="457200" cy="712340"/>
                </a:xfrm>
              </p:grpSpPr>
              <p:sp>
                <p:nvSpPr>
                  <p:cNvPr id="54" name="Oval 53">
                    <a:extLst>
                      <a:ext uri="{FF2B5EF4-FFF2-40B4-BE49-F238E27FC236}">
                        <a16:creationId xmlns:a16="http://schemas.microsoft.com/office/drawing/2014/main" id="{EF0B216D-28E1-47BB-68E7-F6D7F3B87E77}"/>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2E6DFEDC-C2C0-CEE7-FF4A-E9DFCDEA9E2D}"/>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9" name="Group 18">
                <a:extLst>
                  <a:ext uri="{FF2B5EF4-FFF2-40B4-BE49-F238E27FC236}">
                    <a16:creationId xmlns:a16="http://schemas.microsoft.com/office/drawing/2014/main" id="{F3D8A32B-A63D-089B-7B27-0A51180EF434}"/>
                  </a:ext>
                </a:extLst>
              </p:cNvPr>
              <p:cNvGrpSpPr/>
              <p:nvPr/>
            </p:nvGrpSpPr>
            <p:grpSpPr>
              <a:xfrm>
                <a:off x="7709888" y="3596994"/>
                <a:ext cx="2111428" cy="467677"/>
                <a:chOff x="5948252" y="4112255"/>
                <a:chExt cx="2111428" cy="467677"/>
              </a:xfrm>
            </p:grpSpPr>
            <p:grpSp>
              <p:nvGrpSpPr>
                <p:cNvPr id="21" name="Group 20">
                  <a:extLst>
                    <a:ext uri="{FF2B5EF4-FFF2-40B4-BE49-F238E27FC236}">
                      <a16:creationId xmlns:a16="http://schemas.microsoft.com/office/drawing/2014/main" id="{D512D251-4AA5-F208-B916-52C833AF467A}"/>
                    </a:ext>
                  </a:extLst>
                </p:cNvPr>
                <p:cNvGrpSpPr/>
                <p:nvPr/>
              </p:nvGrpSpPr>
              <p:grpSpPr>
                <a:xfrm>
                  <a:off x="5948252" y="4112255"/>
                  <a:ext cx="228600" cy="467677"/>
                  <a:chOff x="5948252" y="4112025"/>
                  <a:chExt cx="228600" cy="467677"/>
                </a:xfrm>
              </p:grpSpPr>
              <p:sp>
                <p:nvSpPr>
                  <p:cNvPr id="46" name="Oval 45">
                    <a:extLst>
                      <a:ext uri="{FF2B5EF4-FFF2-40B4-BE49-F238E27FC236}">
                        <a16:creationId xmlns:a16="http://schemas.microsoft.com/office/drawing/2014/main" id="{175DB7E5-3940-3117-D4DF-A4258D0F924F}"/>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DD7A215E-17FD-8037-5A4F-52D804C8BA18}"/>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3FD42C2-AA52-B019-DBED-F1F2BF21CE8B}"/>
                    </a:ext>
                  </a:extLst>
                </p:cNvPr>
                <p:cNvGrpSpPr/>
                <p:nvPr/>
              </p:nvGrpSpPr>
              <p:grpSpPr>
                <a:xfrm>
                  <a:off x="6187026" y="4112255"/>
                  <a:ext cx="228600" cy="467677"/>
                  <a:chOff x="5948252" y="4112025"/>
                  <a:chExt cx="228600" cy="467677"/>
                </a:xfrm>
              </p:grpSpPr>
              <p:sp>
                <p:nvSpPr>
                  <p:cNvPr id="44" name="Oval 43">
                    <a:extLst>
                      <a:ext uri="{FF2B5EF4-FFF2-40B4-BE49-F238E27FC236}">
                        <a16:creationId xmlns:a16="http://schemas.microsoft.com/office/drawing/2014/main" id="{C5DB7D43-7741-020D-445B-FDBB50D12006}"/>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2CE2E65-F868-7FC1-584C-EFFD89C8DBC5}"/>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07772D82-FEFF-EB21-5577-4AAAEC9F2B3A}"/>
                    </a:ext>
                  </a:extLst>
                </p:cNvPr>
                <p:cNvGrpSpPr/>
                <p:nvPr/>
              </p:nvGrpSpPr>
              <p:grpSpPr>
                <a:xfrm>
                  <a:off x="6423245" y="4112255"/>
                  <a:ext cx="228600" cy="467677"/>
                  <a:chOff x="5948252" y="4112025"/>
                  <a:chExt cx="228600" cy="467677"/>
                </a:xfrm>
              </p:grpSpPr>
              <p:sp>
                <p:nvSpPr>
                  <p:cNvPr id="42" name="Oval 41">
                    <a:extLst>
                      <a:ext uri="{FF2B5EF4-FFF2-40B4-BE49-F238E27FC236}">
                        <a16:creationId xmlns:a16="http://schemas.microsoft.com/office/drawing/2014/main" id="{84498E15-DB9C-095F-D828-D4EC46A35B5E}"/>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C103077-FBA0-26AF-6F44-CB0EE17EE91B}"/>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7E776629-D4F0-00CC-BDF8-F7EDBB0B94D6}"/>
                    </a:ext>
                  </a:extLst>
                </p:cNvPr>
                <p:cNvGrpSpPr/>
                <p:nvPr/>
              </p:nvGrpSpPr>
              <p:grpSpPr>
                <a:xfrm>
                  <a:off x="6662019" y="4112255"/>
                  <a:ext cx="228600" cy="467677"/>
                  <a:chOff x="5948252" y="4112025"/>
                  <a:chExt cx="228600" cy="467677"/>
                </a:xfrm>
              </p:grpSpPr>
              <p:sp>
                <p:nvSpPr>
                  <p:cNvPr id="40" name="Oval 39">
                    <a:extLst>
                      <a:ext uri="{FF2B5EF4-FFF2-40B4-BE49-F238E27FC236}">
                        <a16:creationId xmlns:a16="http://schemas.microsoft.com/office/drawing/2014/main" id="{73D236DE-19F8-9F32-DD90-195CA6C1ACF6}"/>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766E219-1371-7750-CBD8-D9447AD636D6}"/>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E6BF040A-7C76-AF79-5639-7425DB5E9493}"/>
                    </a:ext>
                  </a:extLst>
                </p:cNvPr>
                <p:cNvGrpSpPr/>
                <p:nvPr/>
              </p:nvGrpSpPr>
              <p:grpSpPr>
                <a:xfrm>
                  <a:off x="6887444" y="4112255"/>
                  <a:ext cx="228600" cy="467677"/>
                  <a:chOff x="5948252" y="4112025"/>
                  <a:chExt cx="228600" cy="467677"/>
                </a:xfrm>
              </p:grpSpPr>
              <p:sp>
                <p:nvSpPr>
                  <p:cNvPr id="38" name="Oval 37">
                    <a:extLst>
                      <a:ext uri="{FF2B5EF4-FFF2-40B4-BE49-F238E27FC236}">
                        <a16:creationId xmlns:a16="http://schemas.microsoft.com/office/drawing/2014/main" id="{71761F62-E759-902A-5219-B803FC72B818}"/>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C37F2649-6F0B-5609-76AA-1325D0F2022A}"/>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A5D2CE2C-B102-470D-207A-1044B3CA4C2B}"/>
                    </a:ext>
                  </a:extLst>
                </p:cNvPr>
                <p:cNvGrpSpPr/>
                <p:nvPr/>
              </p:nvGrpSpPr>
              <p:grpSpPr>
                <a:xfrm>
                  <a:off x="7123043" y="4112255"/>
                  <a:ext cx="228600" cy="467677"/>
                  <a:chOff x="5948252" y="4112025"/>
                  <a:chExt cx="228600" cy="467677"/>
                </a:xfrm>
              </p:grpSpPr>
              <p:sp>
                <p:nvSpPr>
                  <p:cNvPr id="36" name="Oval 35">
                    <a:extLst>
                      <a:ext uri="{FF2B5EF4-FFF2-40B4-BE49-F238E27FC236}">
                        <a16:creationId xmlns:a16="http://schemas.microsoft.com/office/drawing/2014/main" id="{CE9A93A3-B72F-4E30-E7B4-9A034CC10058}"/>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D314E9C-1286-21D8-B4B6-82C46E779885}"/>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61B9C55E-9763-C4BC-EBF4-F6AE3D45E6CB}"/>
                    </a:ext>
                  </a:extLst>
                </p:cNvPr>
                <p:cNvGrpSpPr/>
                <p:nvPr/>
              </p:nvGrpSpPr>
              <p:grpSpPr>
                <a:xfrm>
                  <a:off x="7359262" y="4112255"/>
                  <a:ext cx="228600" cy="467677"/>
                  <a:chOff x="5948252" y="4112025"/>
                  <a:chExt cx="228600" cy="467677"/>
                </a:xfrm>
              </p:grpSpPr>
              <p:sp>
                <p:nvSpPr>
                  <p:cNvPr id="34" name="Oval 33">
                    <a:extLst>
                      <a:ext uri="{FF2B5EF4-FFF2-40B4-BE49-F238E27FC236}">
                        <a16:creationId xmlns:a16="http://schemas.microsoft.com/office/drawing/2014/main" id="{F96AB270-D7C0-BB32-FAF3-96C8AAFEF68E}"/>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D4B1F185-4DAA-8393-EEE8-62889E6CBDB7}"/>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313E09F5-09A2-8DD2-CDEF-4A31D99B4D47}"/>
                    </a:ext>
                  </a:extLst>
                </p:cNvPr>
                <p:cNvGrpSpPr/>
                <p:nvPr/>
              </p:nvGrpSpPr>
              <p:grpSpPr>
                <a:xfrm>
                  <a:off x="7598036" y="4112255"/>
                  <a:ext cx="228600" cy="467677"/>
                  <a:chOff x="5948252" y="4112025"/>
                  <a:chExt cx="228600" cy="467677"/>
                </a:xfrm>
              </p:grpSpPr>
              <p:sp>
                <p:nvSpPr>
                  <p:cNvPr id="32" name="Oval 31">
                    <a:extLst>
                      <a:ext uri="{FF2B5EF4-FFF2-40B4-BE49-F238E27FC236}">
                        <a16:creationId xmlns:a16="http://schemas.microsoft.com/office/drawing/2014/main" id="{C9A4D22A-0464-C434-CD51-7BCBC824617F}"/>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1ED05BA2-FC3C-5528-F5AC-AF53B8692CD1}"/>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56CD937C-4BF6-F1CF-AA68-5DBEBCC4CC40}"/>
                    </a:ext>
                  </a:extLst>
                </p:cNvPr>
                <p:cNvGrpSpPr/>
                <p:nvPr/>
              </p:nvGrpSpPr>
              <p:grpSpPr>
                <a:xfrm>
                  <a:off x="7831080" y="4112255"/>
                  <a:ext cx="228600" cy="467677"/>
                  <a:chOff x="5948252" y="4112025"/>
                  <a:chExt cx="228600" cy="467677"/>
                </a:xfrm>
              </p:grpSpPr>
              <p:sp>
                <p:nvSpPr>
                  <p:cNvPr id="30" name="Oval 29">
                    <a:extLst>
                      <a:ext uri="{FF2B5EF4-FFF2-40B4-BE49-F238E27FC236}">
                        <a16:creationId xmlns:a16="http://schemas.microsoft.com/office/drawing/2014/main" id="{402F18F1-3FD4-177B-C6C4-E91D928708F3}"/>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C391BE3-53E3-4538-0A77-C68DA0C18365}"/>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extBox 19">
                <a:extLst>
                  <a:ext uri="{FF2B5EF4-FFF2-40B4-BE49-F238E27FC236}">
                    <a16:creationId xmlns:a16="http://schemas.microsoft.com/office/drawing/2014/main" id="{1468973D-66AA-C0AA-83D4-EDE441F7B67A}"/>
                  </a:ext>
                </a:extLst>
              </p:cNvPr>
              <p:cNvSpPr txBox="1"/>
              <p:nvPr/>
            </p:nvSpPr>
            <p:spPr>
              <a:xfrm>
                <a:off x="6774209" y="2778826"/>
                <a:ext cx="184731" cy="446276"/>
              </a:xfrm>
              <a:prstGeom prst="rect">
                <a:avLst/>
              </a:prstGeom>
              <a:noFill/>
            </p:spPr>
            <p:txBody>
              <a:bodyPr wrap="none" rtlCol="0">
                <a:spAutoFit/>
              </a:bodyPr>
              <a:lstStyle/>
              <a:p>
                <a:pPr algn="r"/>
                <a:endParaRPr lang="en-US" sz="2300" dirty="0">
                  <a:solidFill>
                    <a:schemeClr val="bg1"/>
                  </a:solidFill>
                </a:endParaRPr>
              </a:p>
            </p:txBody>
          </p:sp>
        </p:grpSp>
        <p:grpSp>
          <p:nvGrpSpPr>
            <p:cNvPr id="14" name="Group 13">
              <a:extLst>
                <a:ext uri="{FF2B5EF4-FFF2-40B4-BE49-F238E27FC236}">
                  <a16:creationId xmlns:a16="http://schemas.microsoft.com/office/drawing/2014/main" id="{DD18A1E2-43B1-3413-F223-72CD01EBDE09}"/>
                </a:ext>
              </a:extLst>
            </p:cNvPr>
            <p:cNvGrpSpPr/>
            <p:nvPr/>
          </p:nvGrpSpPr>
          <p:grpSpPr>
            <a:xfrm>
              <a:off x="10349057" y="2610698"/>
              <a:ext cx="228600" cy="467677"/>
              <a:chOff x="10349057" y="2610698"/>
              <a:chExt cx="228600" cy="467677"/>
            </a:xfrm>
          </p:grpSpPr>
          <p:sp>
            <p:nvSpPr>
              <p:cNvPr id="15" name="Oval 14">
                <a:extLst>
                  <a:ext uri="{FF2B5EF4-FFF2-40B4-BE49-F238E27FC236}">
                    <a16:creationId xmlns:a16="http://schemas.microsoft.com/office/drawing/2014/main" id="{A9FF275E-1723-4104-4634-C1EA7A74668C}"/>
                  </a:ext>
                </a:extLst>
              </p:cNvPr>
              <p:cNvSpPr/>
              <p:nvPr/>
            </p:nvSpPr>
            <p:spPr>
              <a:xfrm>
                <a:off x="10349057" y="2610698"/>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800592A-5D5B-53EA-F2C0-9CAA4C302D2A}"/>
                  </a:ext>
                </a:extLst>
              </p:cNvPr>
              <p:cNvSpPr/>
              <p:nvPr/>
            </p:nvSpPr>
            <p:spPr>
              <a:xfrm>
                <a:off x="10349057" y="284977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5" name="TextBox 74">
            <a:extLst>
              <a:ext uri="{FF2B5EF4-FFF2-40B4-BE49-F238E27FC236}">
                <a16:creationId xmlns:a16="http://schemas.microsoft.com/office/drawing/2014/main" id="{E20EB91B-3C95-CA85-D524-06F8CC83EC2E}"/>
              </a:ext>
            </a:extLst>
          </p:cNvPr>
          <p:cNvSpPr txBox="1"/>
          <p:nvPr/>
        </p:nvSpPr>
        <p:spPr>
          <a:xfrm>
            <a:off x="7446553" y="1324002"/>
            <a:ext cx="3841330" cy="800219"/>
          </a:xfrm>
          <a:prstGeom prst="rect">
            <a:avLst/>
          </a:prstGeom>
          <a:noFill/>
        </p:spPr>
        <p:txBody>
          <a:bodyPr wrap="square" rtlCol="0">
            <a:spAutoFit/>
          </a:bodyPr>
          <a:lstStyle/>
          <a:p>
            <a:pPr algn="ctr"/>
            <a:r>
              <a:rPr lang="en-US" sz="2300" dirty="0"/>
              <a:t>CNES Radiometer Scan Pattern Near Nadir</a:t>
            </a:r>
          </a:p>
        </p:txBody>
      </p:sp>
      <p:sp>
        <p:nvSpPr>
          <p:cNvPr id="76" name="TextBox 75">
            <a:extLst>
              <a:ext uri="{FF2B5EF4-FFF2-40B4-BE49-F238E27FC236}">
                <a16:creationId xmlns:a16="http://schemas.microsoft.com/office/drawing/2014/main" id="{5A51D19A-B154-AE17-E1AE-86C939720F5C}"/>
              </a:ext>
            </a:extLst>
          </p:cNvPr>
          <p:cNvSpPr txBox="1"/>
          <p:nvPr/>
        </p:nvSpPr>
        <p:spPr>
          <a:xfrm>
            <a:off x="7357548" y="4321666"/>
            <a:ext cx="1037463" cy="446276"/>
          </a:xfrm>
          <a:prstGeom prst="rect">
            <a:avLst/>
          </a:prstGeom>
          <a:noFill/>
        </p:spPr>
        <p:txBody>
          <a:bodyPr wrap="none" rtlCol="0">
            <a:spAutoFit/>
          </a:bodyPr>
          <a:lstStyle/>
          <a:p>
            <a:r>
              <a:rPr lang="en-US" sz="2300" dirty="0"/>
              <a:t>89 GHz</a:t>
            </a:r>
          </a:p>
        </p:txBody>
      </p:sp>
      <p:sp>
        <p:nvSpPr>
          <p:cNvPr id="77" name="TextBox 76">
            <a:extLst>
              <a:ext uri="{FF2B5EF4-FFF2-40B4-BE49-F238E27FC236}">
                <a16:creationId xmlns:a16="http://schemas.microsoft.com/office/drawing/2014/main" id="{39FB570A-F455-84D7-8FFF-2DACFD6F0CA8}"/>
              </a:ext>
            </a:extLst>
          </p:cNvPr>
          <p:cNvSpPr txBox="1"/>
          <p:nvPr/>
        </p:nvSpPr>
        <p:spPr>
          <a:xfrm>
            <a:off x="9067140" y="4321666"/>
            <a:ext cx="1186543" cy="446276"/>
          </a:xfrm>
          <a:prstGeom prst="rect">
            <a:avLst/>
          </a:prstGeom>
          <a:noFill/>
        </p:spPr>
        <p:txBody>
          <a:bodyPr wrap="none" rtlCol="0">
            <a:spAutoFit/>
          </a:bodyPr>
          <a:lstStyle/>
          <a:p>
            <a:r>
              <a:rPr lang="en-US" sz="2300" dirty="0"/>
              <a:t>183 GHz</a:t>
            </a:r>
          </a:p>
        </p:txBody>
      </p:sp>
      <p:sp>
        <p:nvSpPr>
          <p:cNvPr id="78" name="TextBox 77">
            <a:extLst>
              <a:ext uri="{FF2B5EF4-FFF2-40B4-BE49-F238E27FC236}">
                <a16:creationId xmlns:a16="http://schemas.microsoft.com/office/drawing/2014/main" id="{4DD3F6F4-C919-6161-47CE-70C10174E957}"/>
              </a:ext>
            </a:extLst>
          </p:cNvPr>
          <p:cNvSpPr txBox="1"/>
          <p:nvPr/>
        </p:nvSpPr>
        <p:spPr>
          <a:xfrm>
            <a:off x="10472261" y="4321666"/>
            <a:ext cx="1186543" cy="446276"/>
          </a:xfrm>
          <a:prstGeom prst="rect">
            <a:avLst/>
          </a:prstGeom>
          <a:noFill/>
        </p:spPr>
        <p:txBody>
          <a:bodyPr wrap="none" rtlCol="0">
            <a:spAutoFit/>
          </a:bodyPr>
          <a:lstStyle/>
          <a:p>
            <a:r>
              <a:rPr lang="en-US" sz="2300" dirty="0"/>
              <a:t>325 GHz</a:t>
            </a:r>
          </a:p>
        </p:txBody>
      </p:sp>
      <p:sp>
        <p:nvSpPr>
          <p:cNvPr id="79" name="TextBox 78">
            <a:extLst>
              <a:ext uri="{FF2B5EF4-FFF2-40B4-BE49-F238E27FC236}">
                <a16:creationId xmlns:a16="http://schemas.microsoft.com/office/drawing/2014/main" id="{ED36BD44-D978-17AA-3417-5488FA6CE693}"/>
              </a:ext>
            </a:extLst>
          </p:cNvPr>
          <p:cNvSpPr txBox="1"/>
          <p:nvPr/>
        </p:nvSpPr>
        <p:spPr>
          <a:xfrm>
            <a:off x="7615608" y="177692"/>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NET July</a:t>
            </a:r>
            <a:r>
              <a:rPr kumimoji="0" lang="en-US" sz="1800" b="0" i="0" u="none" strike="noStrike" kern="1200" cap="none" spc="0" normalizeH="0" baseline="0" noProof="0" dirty="0">
                <a:ln>
                  <a:noFill/>
                </a:ln>
                <a:solidFill>
                  <a:srgbClr val="00FA00"/>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 2028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430 km orbit, 55° inclination</a:t>
            </a:r>
          </a:p>
        </p:txBody>
      </p:sp>
      <p:sp>
        <p:nvSpPr>
          <p:cNvPr id="80" name="Rectangle 79">
            <a:extLst>
              <a:ext uri="{FF2B5EF4-FFF2-40B4-BE49-F238E27FC236}">
                <a16:creationId xmlns:a16="http://schemas.microsoft.com/office/drawing/2014/main" id="{FBD12098-584E-0D92-942F-82FC2C8BF774}"/>
              </a:ext>
            </a:extLst>
          </p:cNvPr>
          <p:cNvSpPr/>
          <p:nvPr/>
        </p:nvSpPr>
        <p:spPr>
          <a:xfrm>
            <a:off x="747311" y="974693"/>
            <a:ext cx="5348689" cy="1050150"/>
          </a:xfrm>
          <a:prstGeom prst="rect">
            <a:avLst/>
          </a:prstGeom>
          <a:scene3d>
            <a:camera prst="orthographicFront"/>
            <a:lightRig rig="threePt" dir="t"/>
          </a:scene3d>
          <a:sp3d extrusionH="19050">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8738">
              <a:lnSpc>
                <a:spcPts val="1860"/>
              </a:lnSpc>
            </a:pPr>
            <a:r>
              <a:rPr lang="en-US" sz="2200" dirty="0"/>
              <a:t>C2OMODO: Convective Core Observations through </a:t>
            </a:r>
            <a:r>
              <a:rPr lang="en-US" sz="2200" dirty="0" err="1"/>
              <a:t>MicrOwave</a:t>
            </a:r>
            <a:r>
              <a:rPr lang="en-US" sz="2200" dirty="0"/>
              <a:t> Derivatives in the </a:t>
            </a:r>
            <a:r>
              <a:rPr lang="en-US" sz="2200" dirty="0" err="1"/>
              <a:t>trOpics</a:t>
            </a:r>
            <a:r>
              <a:rPr lang="en-US" sz="2200" dirty="0"/>
              <a:t> </a:t>
            </a:r>
            <a:r>
              <a:rPr lang="en-US" sz="2400" dirty="0">
                <a:latin typeface="Arial Narrow" panose="020B0604020202020204" pitchFamily="34" charset="0"/>
                <a:cs typeface="Arial Narrow" panose="020B0604020202020204" pitchFamily="34" charset="0"/>
              </a:rPr>
              <a:t>(</a:t>
            </a:r>
            <a:r>
              <a:rPr lang="en-US" sz="2400" dirty="0" err="1">
                <a:latin typeface="Arial Narrow" panose="020B0604020202020204" pitchFamily="34" charset="0"/>
                <a:cs typeface="Arial Narrow" panose="020B0604020202020204" pitchFamily="34" charset="0"/>
              </a:rPr>
              <a:t>Brogniez</a:t>
            </a:r>
            <a:r>
              <a:rPr lang="en-US" sz="2400" dirty="0">
                <a:latin typeface="Arial Narrow" panose="020B0604020202020204" pitchFamily="34" charset="0"/>
                <a:cs typeface="Arial Narrow" panose="020B0604020202020204" pitchFamily="34" charset="0"/>
              </a:rPr>
              <a:t> et al. 2022)</a:t>
            </a:r>
            <a:endParaRPr lang="en-US" sz="2200" dirty="0"/>
          </a:p>
        </p:txBody>
      </p:sp>
      <p:sp>
        <p:nvSpPr>
          <p:cNvPr id="81" name="Rectangle 80">
            <a:extLst>
              <a:ext uri="{FF2B5EF4-FFF2-40B4-BE49-F238E27FC236}">
                <a16:creationId xmlns:a16="http://schemas.microsoft.com/office/drawing/2014/main" id="{923A0B40-8531-6C52-BDD9-EEB260FC6A25}"/>
              </a:ext>
            </a:extLst>
          </p:cNvPr>
          <p:cNvSpPr/>
          <p:nvPr/>
        </p:nvSpPr>
        <p:spPr>
          <a:xfrm>
            <a:off x="7252629" y="5113092"/>
            <a:ext cx="4519770" cy="957837"/>
          </a:xfrm>
          <a:prstGeom prst="rect">
            <a:avLst/>
          </a:prstGeom>
          <a:scene3d>
            <a:camera prst="orthographicFront"/>
            <a:lightRig rig="threePt" dir="t"/>
          </a:scene3d>
          <a:sp3d extrusionH="19050">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Time-differenced radiometer measurements (~1-2-minutes) contain information on convective vertical motions</a:t>
            </a:r>
          </a:p>
        </p:txBody>
      </p:sp>
    </p:spTree>
    <p:extLst>
      <p:ext uri="{BB962C8B-B14F-4D97-AF65-F5344CB8AC3E}">
        <p14:creationId xmlns:p14="http://schemas.microsoft.com/office/powerpoint/2010/main" val="2583660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18D0-8D72-9D31-3296-C8FD5AD673C0}"/>
              </a:ext>
            </a:extLst>
          </p:cNvPr>
          <p:cNvSpPr>
            <a:spLocks noGrp="1"/>
          </p:cNvSpPr>
          <p:nvPr>
            <p:ph type="title"/>
          </p:nvPr>
        </p:nvSpPr>
        <p:spPr>
          <a:xfrm>
            <a:off x="1510298" y="37840"/>
            <a:ext cx="9646278" cy="832525"/>
          </a:xfrm>
        </p:spPr>
        <p:txBody>
          <a:bodyPr>
            <a:normAutofit/>
          </a:bodyPr>
          <a:lstStyle/>
          <a:p>
            <a:pPr algn="l"/>
            <a:r>
              <a:rPr lang="en-US" sz="3600" b="0" dirty="0">
                <a:solidFill>
                  <a:srgbClr val="00FA00"/>
                </a:solidFill>
                <a:latin typeface="Arial"/>
                <a:cs typeface="Arial"/>
              </a:rPr>
              <a:t>ALICAT Lidar Capabilities</a:t>
            </a:r>
            <a:endParaRPr lang="en-US" sz="3600" b="0" dirty="0">
              <a:solidFill>
                <a:srgbClr val="00FA00"/>
              </a:solidFill>
            </a:endParaRPr>
          </a:p>
        </p:txBody>
      </p:sp>
      <p:grpSp>
        <p:nvGrpSpPr>
          <p:cNvPr id="3" name="Group 2">
            <a:extLst>
              <a:ext uri="{FF2B5EF4-FFF2-40B4-BE49-F238E27FC236}">
                <a16:creationId xmlns:a16="http://schemas.microsoft.com/office/drawing/2014/main" id="{B073DECD-CC87-0DBC-65D9-EACC63243D52}"/>
              </a:ext>
            </a:extLst>
          </p:cNvPr>
          <p:cNvGrpSpPr/>
          <p:nvPr/>
        </p:nvGrpSpPr>
        <p:grpSpPr>
          <a:xfrm>
            <a:off x="338382" y="1320849"/>
            <a:ext cx="7418607" cy="5172025"/>
            <a:chOff x="5719424" y="1214764"/>
            <a:chExt cx="5995055" cy="3011486"/>
          </a:xfrm>
        </p:grpSpPr>
        <p:sp>
          <p:nvSpPr>
            <p:cNvPr id="4" name="Rounded Rectangle 3">
              <a:extLst>
                <a:ext uri="{FF2B5EF4-FFF2-40B4-BE49-F238E27FC236}">
                  <a16:creationId xmlns:a16="http://schemas.microsoft.com/office/drawing/2014/main" id="{30DB8B86-AD88-6C31-5EF8-E3DDE94599B2}"/>
                </a:ext>
              </a:extLst>
            </p:cNvPr>
            <p:cNvSpPr/>
            <p:nvPr/>
          </p:nvSpPr>
          <p:spPr>
            <a:xfrm>
              <a:off x="5719424" y="1214764"/>
              <a:ext cx="5995055" cy="301148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9">
              <a:extLst>
                <a:ext uri="{FF2B5EF4-FFF2-40B4-BE49-F238E27FC236}">
                  <a16:creationId xmlns:a16="http://schemas.microsoft.com/office/drawing/2014/main" id="{7EA623D0-E485-177E-FD7E-084F523EDE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6912" y="1290190"/>
              <a:ext cx="5216939" cy="2875099"/>
            </a:xfrm>
            <a:prstGeom prst="rect">
              <a:avLst/>
            </a:prstGeom>
          </p:spPr>
        </p:pic>
      </p:grpSp>
      <p:sp>
        <p:nvSpPr>
          <p:cNvPr id="6" name="TextBox 5">
            <a:extLst>
              <a:ext uri="{FF2B5EF4-FFF2-40B4-BE49-F238E27FC236}">
                <a16:creationId xmlns:a16="http://schemas.microsoft.com/office/drawing/2014/main" id="{C37D1547-829D-1BB3-E0EF-C7C6EBAA66BA}"/>
              </a:ext>
            </a:extLst>
          </p:cNvPr>
          <p:cNvSpPr txBox="1"/>
          <p:nvPr/>
        </p:nvSpPr>
        <p:spPr>
          <a:xfrm>
            <a:off x="1467979" y="899415"/>
            <a:ext cx="5051831"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cs typeface="Calibri"/>
              </a:rPr>
              <a:t> CATS Backscatter Lidar Example</a:t>
            </a:r>
          </a:p>
        </p:txBody>
      </p:sp>
      <p:sp>
        <p:nvSpPr>
          <p:cNvPr id="7" name="TextBox 6">
            <a:extLst>
              <a:ext uri="{FF2B5EF4-FFF2-40B4-BE49-F238E27FC236}">
                <a16:creationId xmlns:a16="http://schemas.microsoft.com/office/drawing/2014/main" id="{A58FE3A7-DF8D-8E20-5F98-F6BFBBBAFB03}"/>
              </a:ext>
            </a:extLst>
          </p:cNvPr>
          <p:cNvSpPr txBox="1"/>
          <p:nvPr/>
        </p:nvSpPr>
        <p:spPr>
          <a:xfrm>
            <a:off x="7937835" y="1122553"/>
            <a:ext cx="3915783" cy="5401479"/>
          </a:xfrm>
          <a:prstGeom prst="rect">
            <a:avLst/>
          </a:prstGeom>
          <a:noFill/>
        </p:spPr>
        <p:txBody>
          <a:bodyPr wrap="square" rtlCol="0">
            <a:spAutoFit/>
          </a:bodyPr>
          <a:lstStyle/>
          <a:p>
            <a:r>
              <a:rPr lang="en-US" sz="2300" dirty="0"/>
              <a:t>ALICAT: Atmospheric Lidar for Cloud and Aerosol Transport</a:t>
            </a:r>
          </a:p>
          <a:p>
            <a:endParaRPr lang="en-US" sz="2300" dirty="0"/>
          </a:p>
          <a:p>
            <a:r>
              <a:rPr lang="en-US" sz="2300" dirty="0"/>
              <a:t>Low pulse energy, high pulse repetition frequency</a:t>
            </a:r>
          </a:p>
          <a:p>
            <a:endParaRPr lang="en-US" sz="2300" dirty="0"/>
          </a:p>
          <a:p>
            <a:r>
              <a:rPr lang="en-US" sz="2300" dirty="0"/>
              <a:t>Frequencies: 532, 1064 nm</a:t>
            </a:r>
          </a:p>
          <a:p>
            <a:endParaRPr lang="en-US" sz="2300" dirty="0"/>
          </a:p>
          <a:p>
            <a:r>
              <a:rPr lang="en-US" sz="2300" dirty="0"/>
              <a:t>Provides total attenuated backscatter and depolarization at both frequencies</a:t>
            </a:r>
          </a:p>
          <a:p>
            <a:endParaRPr lang="en-US" sz="2300" dirty="0"/>
          </a:p>
          <a:p>
            <a:r>
              <a:rPr lang="en-US" sz="2300" dirty="0"/>
              <a:t>Heritage: Cloud Physics Lidar, Cloud-Aerosol Transport System (CATS)</a:t>
            </a:r>
          </a:p>
        </p:txBody>
      </p:sp>
      <p:sp>
        <p:nvSpPr>
          <p:cNvPr id="8" name="TextBox 7">
            <a:extLst>
              <a:ext uri="{FF2B5EF4-FFF2-40B4-BE49-F238E27FC236}">
                <a16:creationId xmlns:a16="http://schemas.microsoft.com/office/drawing/2014/main" id="{631E40F2-77D0-A55F-BD90-15D109ACBB1C}"/>
              </a:ext>
            </a:extLst>
          </p:cNvPr>
          <p:cNvSpPr txBox="1"/>
          <p:nvPr/>
        </p:nvSpPr>
        <p:spPr>
          <a:xfrm>
            <a:off x="6858801"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NET July</a:t>
            </a:r>
            <a:r>
              <a:rPr kumimoji="0" lang="en-US" sz="1800" b="0" i="0" u="none" strike="noStrike" kern="1200" cap="none" spc="0" normalizeH="0" baseline="0" noProof="0" dirty="0">
                <a:ln>
                  <a:noFill/>
                </a:ln>
                <a:solidFill>
                  <a:srgbClr val="00FA00"/>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 2028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A00"/>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430 km orbit, 55° inclination</a:t>
            </a:r>
          </a:p>
        </p:txBody>
      </p:sp>
    </p:spTree>
    <p:extLst>
      <p:ext uri="{BB962C8B-B14F-4D97-AF65-F5344CB8AC3E}">
        <p14:creationId xmlns:p14="http://schemas.microsoft.com/office/powerpoint/2010/main" val="4056851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C4521-740A-FB34-4320-753ED5868FFF}"/>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l"/>
            <a:r>
              <a:rPr lang="en-US" dirty="0">
                <a:solidFill>
                  <a:srgbClr val="00FDFF"/>
                </a:solidFill>
                <a:effectLst>
                  <a:outerShdw blurRad="63500" sx="102000" sy="102000" algn="ctr" rotWithShape="0">
                    <a:prstClr val="black">
                      <a:alpha val="40000"/>
                    </a:prstClr>
                  </a:outerShdw>
                </a:effectLst>
              </a:rPr>
              <a:t>AOS-Sky Overview</a:t>
            </a:r>
          </a:p>
        </p:txBody>
      </p:sp>
      <p:sp>
        <p:nvSpPr>
          <p:cNvPr id="3" name="Content Placeholder 2">
            <a:extLst>
              <a:ext uri="{FF2B5EF4-FFF2-40B4-BE49-F238E27FC236}">
                <a16:creationId xmlns:a16="http://schemas.microsoft.com/office/drawing/2014/main" id="{48064A5F-D51B-8418-FA54-E735421D107D}"/>
              </a:ext>
            </a:extLst>
          </p:cNvPr>
          <p:cNvSpPr>
            <a:spLocks noGrp="1"/>
          </p:cNvSpPr>
          <p:nvPr>
            <p:ph idx="1"/>
          </p:nvPr>
        </p:nvSpPr>
        <p:spPr>
          <a:xfrm>
            <a:off x="195132" y="1028254"/>
            <a:ext cx="11232328" cy="5269866"/>
          </a:xfrm>
        </p:spPr>
        <p:txBody>
          <a:bodyPr vert="horz" lIns="91440" tIns="45720" rIns="91440" bIns="45720" rtlCol="0" anchor="t">
            <a:noAutofit/>
          </a:bodyPr>
          <a:lstStyle/>
          <a:p>
            <a:pPr>
              <a:lnSpc>
                <a:spcPct val="100000"/>
              </a:lnSpc>
              <a:spcBef>
                <a:spcPts val="600"/>
              </a:spcBef>
            </a:pPr>
            <a:r>
              <a:rPr lang="en-US" sz="2400" b="1" dirty="0">
                <a:solidFill>
                  <a:srgbClr val="333F50"/>
                </a:solidFill>
                <a:highlight>
                  <a:srgbClr val="00FFFF"/>
                </a:highlight>
                <a:ea typeface="Cambria" panose="02040503050406030204" pitchFamily="18" charset="0"/>
              </a:rPr>
              <a:t>AOS-Sky (Sun-synchronous orbit, NET 12/2030)</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Backscatter lidar (details TBD – </a:t>
            </a:r>
            <a:r>
              <a:rPr lang="en-US" sz="1800" b="1" i="1" dirty="0">
                <a:solidFill>
                  <a:srgbClr val="333F50"/>
                </a:solidFill>
                <a:highlight>
                  <a:srgbClr val="00FFFF"/>
                </a:highlight>
                <a:ea typeface="Cambria" panose="02040503050406030204" pitchFamily="18" charset="0"/>
              </a:rPr>
              <a:t>Italian partnership?</a:t>
            </a:r>
            <a:r>
              <a:rPr lang="en-US" sz="1800" b="1" dirty="0">
                <a:solidFill>
                  <a:srgbClr val="333F50"/>
                </a:solidFill>
                <a:highlight>
                  <a:srgbClr val="00FFFF"/>
                </a:highlight>
                <a:ea typeface="Cambria" panose="02040503050406030204" pitchFamily="18" charset="0"/>
              </a:rPr>
              <a:t>)</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Doppler radar (cloud profiling; details TBD)</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Passive microwave radiometer (89-700 GHz)</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Polarimeter (350-1570 nm)</a:t>
            </a:r>
          </a:p>
          <a:p>
            <a:pPr lvl="1">
              <a:lnSpc>
                <a:spcPct val="100000"/>
              </a:lnSpc>
              <a:spcBef>
                <a:spcPts val="600"/>
              </a:spcBef>
            </a:pPr>
            <a:r>
              <a:rPr lang="en-US" sz="1800" b="1" dirty="0">
                <a:solidFill>
                  <a:srgbClr val="333F50"/>
                </a:solidFill>
                <a:highlight>
                  <a:srgbClr val="00FFFF"/>
                </a:highlight>
                <a:ea typeface="Cambria" panose="02040503050406030204" pitchFamily="18" charset="0"/>
              </a:rPr>
              <a:t>CSA Thin Ice Cloud Imaging Radiometer (4-73</a:t>
            </a:r>
            <a:r>
              <a:rPr lang="en-US" sz="1800" b="1" dirty="0">
                <a:highlight>
                  <a:srgbClr val="00FFFF"/>
                </a:highlight>
              </a:rPr>
              <a:t> </a:t>
            </a:r>
            <a:r>
              <a:rPr lang="en-US" sz="1800" b="1" dirty="0">
                <a:highlight>
                  <a:srgbClr val="00FFFF"/>
                </a:highlight>
                <a:latin typeface="Symbol" pitchFamily="2" charset="2"/>
              </a:rPr>
              <a:t>m</a:t>
            </a:r>
            <a:r>
              <a:rPr lang="en-US" sz="1800" b="1" dirty="0">
                <a:highlight>
                  <a:srgbClr val="00FFFF"/>
                </a:highlight>
              </a:rPr>
              <a:t>m</a:t>
            </a:r>
            <a:r>
              <a:rPr lang="en-US" sz="1800" dirty="0">
                <a:highlight>
                  <a:srgbClr val="00FFFF"/>
                </a:highlight>
              </a:rPr>
              <a:t>)</a:t>
            </a:r>
            <a:endParaRPr lang="en-US" sz="1800" b="1" dirty="0">
              <a:solidFill>
                <a:srgbClr val="333F50"/>
              </a:solidFill>
              <a:highlight>
                <a:srgbClr val="00FFFF"/>
              </a:highlight>
              <a:ea typeface="Cambria" panose="02040503050406030204" pitchFamily="18" charset="0"/>
            </a:endParaRPr>
          </a:p>
          <a:p>
            <a:pPr lvl="1">
              <a:lnSpc>
                <a:spcPct val="100000"/>
              </a:lnSpc>
              <a:spcBef>
                <a:spcPts val="600"/>
              </a:spcBef>
            </a:pPr>
            <a:r>
              <a:rPr lang="en-US" sz="1800" b="1" dirty="0">
                <a:solidFill>
                  <a:srgbClr val="333F50"/>
                </a:solidFill>
                <a:highlight>
                  <a:srgbClr val="00FFFF"/>
                </a:highlight>
                <a:ea typeface="Cambria" panose="02040503050406030204" pitchFamily="18" charset="0"/>
              </a:rPr>
              <a:t>CSA aerosol and moisture limb imagers</a:t>
            </a:r>
          </a:p>
        </p:txBody>
      </p:sp>
      <p:sp>
        <p:nvSpPr>
          <p:cNvPr id="4" name="Slide Number Placeholder 3">
            <a:extLst>
              <a:ext uri="{FF2B5EF4-FFF2-40B4-BE49-F238E27FC236}">
                <a16:creationId xmlns:a16="http://schemas.microsoft.com/office/drawing/2014/main" id="{542F2C48-F436-2D22-FE5D-8463B0D5C08C}"/>
              </a:ext>
            </a:extLst>
          </p:cNvPr>
          <p:cNvSpPr>
            <a:spLocks noGrp="1"/>
          </p:cNvSpPr>
          <p:nvPr>
            <p:ph type="sldNum" sz="quarter" idx="12"/>
          </p:nvPr>
        </p:nvSpPr>
        <p:spPr>
          <a:xfrm>
            <a:off x="10157791" y="6492875"/>
            <a:ext cx="20342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DC171CC-62D4-7A23-4B99-8BCD75854136}"/>
              </a:ext>
            </a:extLst>
          </p:cNvPr>
          <p:cNvSpPr txBox="1"/>
          <p:nvPr/>
        </p:nvSpPr>
        <p:spPr>
          <a:xfrm>
            <a:off x="7792631" y="6123543"/>
            <a:ext cx="4399370" cy="523220"/>
          </a:xfrm>
          <a:prstGeom prst="rect">
            <a:avLst/>
          </a:prstGeom>
          <a:noFill/>
        </p:spPr>
        <p:txBody>
          <a:bodyPr wrap="square" rtlCol="0">
            <a:spAutoFit/>
          </a:bodyPr>
          <a:lstStyle/>
          <a:p>
            <a:r>
              <a:rPr lang="en-US" sz="1400" b="0" i="1" u="none" strike="noStrike" dirty="0">
                <a:solidFill>
                  <a:srgbClr val="000000"/>
                </a:solidFill>
                <a:effectLst/>
                <a:latin typeface="Calibri" panose="020F0502020204030204" pitchFamily="34" charset="0"/>
              </a:rPr>
              <a:t>International partnerships are very important to AOS, both in the satellite constellation and in suborbital activities.</a:t>
            </a:r>
            <a:endParaRPr lang="en-US" sz="1400" i="1" dirty="0">
              <a:solidFill>
                <a:srgbClr val="293544"/>
              </a:solidFill>
            </a:endParaRPr>
          </a:p>
        </p:txBody>
      </p:sp>
      <p:grpSp>
        <p:nvGrpSpPr>
          <p:cNvPr id="6" name="Group 5">
            <a:extLst>
              <a:ext uri="{FF2B5EF4-FFF2-40B4-BE49-F238E27FC236}">
                <a16:creationId xmlns:a16="http://schemas.microsoft.com/office/drawing/2014/main" id="{19565D3B-53DF-48E3-FB0F-06AD7BF8BD10}"/>
              </a:ext>
            </a:extLst>
          </p:cNvPr>
          <p:cNvGrpSpPr/>
          <p:nvPr/>
        </p:nvGrpSpPr>
        <p:grpSpPr>
          <a:xfrm>
            <a:off x="7451787" y="1045182"/>
            <a:ext cx="4702523" cy="5059566"/>
            <a:chOff x="7369595" y="1147922"/>
            <a:chExt cx="4702523" cy="5059566"/>
          </a:xfrm>
        </p:grpSpPr>
        <p:pic>
          <p:nvPicPr>
            <p:cNvPr id="7" name="Picture 6" descr="A satellite on the earth&#10;&#10;Description automatically generated with medium confidence">
              <a:extLst>
                <a:ext uri="{FF2B5EF4-FFF2-40B4-BE49-F238E27FC236}">
                  <a16:creationId xmlns:a16="http://schemas.microsoft.com/office/drawing/2014/main" id="{742DFF66-280B-0C17-8B55-0D17F9213D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69595" y="1147922"/>
              <a:ext cx="4702523" cy="5059566"/>
            </a:xfrm>
            <a:prstGeom prst="rect">
              <a:avLst/>
            </a:prstGeom>
            <a:ln>
              <a:solidFill>
                <a:schemeClr val="tx1"/>
              </a:solidFill>
            </a:ln>
          </p:spPr>
        </p:pic>
        <p:sp>
          <p:nvSpPr>
            <p:cNvPr id="8" name="Rectangle 7">
              <a:extLst>
                <a:ext uri="{FF2B5EF4-FFF2-40B4-BE49-F238E27FC236}">
                  <a16:creationId xmlns:a16="http://schemas.microsoft.com/office/drawing/2014/main" id="{642055B9-0ADE-FD67-9996-8670A30486BF}"/>
                </a:ext>
              </a:extLst>
            </p:cNvPr>
            <p:cNvSpPr/>
            <p:nvPr/>
          </p:nvSpPr>
          <p:spPr>
            <a:xfrm>
              <a:off x="10285610" y="1640509"/>
              <a:ext cx="1686461" cy="2669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AOS-Storm </a:t>
              </a:r>
              <a:r>
                <a:rPr lang="en-US" sz="1000" i="1" dirty="0"/>
                <a:t>[US led)</a:t>
              </a:r>
              <a:endParaRPr lang="en-US" i="1" dirty="0"/>
            </a:p>
          </p:txBody>
        </p:sp>
        <p:sp>
          <p:nvSpPr>
            <p:cNvPr id="9" name="Rectangle 8">
              <a:extLst>
                <a:ext uri="{FF2B5EF4-FFF2-40B4-BE49-F238E27FC236}">
                  <a16:creationId xmlns:a16="http://schemas.microsoft.com/office/drawing/2014/main" id="{4F6718AF-851B-D8C9-EC00-87F03D120EF0}"/>
                </a:ext>
              </a:extLst>
            </p:cNvPr>
            <p:cNvSpPr/>
            <p:nvPr/>
          </p:nvSpPr>
          <p:spPr>
            <a:xfrm>
              <a:off x="7783300" y="1330429"/>
              <a:ext cx="1571443" cy="31008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AOS-Sky </a:t>
              </a:r>
              <a:r>
                <a:rPr lang="en-US" sz="1000" i="1" dirty="0"/>
                <a:t>[US led)</a:t>
              </a:r>
              <a:endParaRPr lang="en-US" i="1" dirty="0"/>
            </a:p>
          </p:txBody>
        </p:sp>
      </p:grpSp>
      <p:sp>
        <p:nvSpPr>
          <p:cNvPr id="10" name="TextBox 9">
            <a:extLst>
              <a:ext uri="{FF2B5EF4-FFF2-40B4-BE49-F238E27FC236}">
                <a16:creationId xmlns:a16="http://schemas.microsoft.com/office/drawing/2014/main" id="{E81FF0D5-C387-485B-8BBE-ACE795D62D31}"/>
              </a:ext>
            </a:extLst>
          </p:cNvPr>
          <p:cNvSpPr txBox="1"/>
          <p:nvPr/>
        </p:nvSpPr>
        <p:spPr>
          <a:xfrm>
            <a:off x="9056690" y="1055618"/>
            <a:ext cx="1492716" cy="369332"/>
          </a:xfrm>
          <a:prstGeom prst="rect">
            <a:avLst/>
          </a:prstGeom>
          <a:noFill/>
        </p:spPr>
        <p:txBody>
          <a:bodyPr wrap="none" rtlCol="0">
            <a:spAutoFit/>
          </a:bodyPr>
          <a:lstStyle/>
          <a:p>
            <a:pPr algn="r"/>
            <a:r>
              <a:rPr lang="en-US" i="1" dirty="0">
                <a:solidFill>
                  <a:schemeClr val="bg1"/>
                </a:solidFill>
              </a:rPr>
              <a:t>Pre-decisional</a:t>
            </a:r>
          </a:p>
        </p:txBody>
      </p:sp>
      <p:sp>
        <p:nvSpPr>
          <p:cNvPr id="11" name="Rectangle 10">
            <a:extLst>
              <a:ext uri="{FF2B5EF4-FFF2-40B4-BE49-F238E27FC236}">
                <a16:creationId xmlns:a16="http://schemas.microsoft.com/office/drawing/2014/main" id="{38235A2C-7D20-68E3-8449-5922531CC75F}"/>
              </a:ext>
            </a:extLst>
          </p:cNvPr>
          <p:cNvSpPr/>
          <p:nvPr/>
        </p:nvSpPr>
        <p:spPr>
          <a:xfrm>
            <a:off x="7932307" y="1537769"/>
            <a:ext cx="1792765" cy="20094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6215F5F-6047-0887-3796-E34DD271EBE5}"/>
              </a:ext>
            </a:extLst>
          </p:cNvPr>
          <p:cNvSpPr txBox="1"/>
          <p:nvPr/>
        </p:nvSpPr>
        <p:spPr>
          <a:xfrm>
            <a:off x="7865492" y="1504245"/>
            <a:ext cx="1499962" cy="276999"/>
          </a:xfrm>
          <a:prstGeom prst="rect">
            <a:avLst/>
          </a:prstGeom>
          <a:noFill/>
        </p:spPr>
        <p:txBody>
          <a:bodyPr wrap="none" rtlCol="0">
            <a:spAutoFit/>
          </a:bodyPr>
          <a:lstStyle/>
          <a:p>
            <a:r>
              <a:rPr lang="en-US" sz="1200" dirty="0">
                <a:solidFill>
                  <a:srgbClr val="BAE8FD"/>
                </a:solidFill>
                <a:latin typeface="Aptos Narrow" panose="020B0004020202020204" pitchFamily="34" charset="0"/>
                <a:ea typeface="Helvetica Neue" panose="02000503000000020004" pitchFamily="2" charset="0"/>
                <a:cs typeface="Helvetica Neue" panose="02000503000000020004" pitchFamily="2" charset="0"/>
              </a:rPr>
              <a:t>Doppler Radar               </a:t>
            </a:r>
          </a:p>
        </p:txBody>
      </p:sp>
      <p:sp>
        <p:nvSpPr>
          <p:cNvPr id="13" name="Rectangle 12">
            <a:extLst>
              <a:ext uri="{FF2B5EF4-FFF2-40B4-BE49-F238E27FC236}">
                <a16:creationId xmlns:a16="http://schemas.microsoft.com/office/drawing/2014/main" id="{814CCB1C-33C1-6D07-D94D-71CCE997057C}"/>
              </a:ext>
            </a:extLst>
          </p:cNvPr>
          <p:cNvSpPr/>
          <p:nvPr/>
        </p:nvSpPr>
        <p:spPr>
          <a:xfrm>
            <a:off x="7472959" y="1249911"/>
            <a:ext cx="2678961" cy="1314380"/>
          </a:xfrm>
          <a:prstGeom prst="rect">
            <a:avLst/>
          </a:prstGeom>
          <a:solidFill>
            <a:srgbClr val="00FDFF">
              <a:alpha val="30000"/>
            </a:srgbClr>
          </a:solidFill>
          <a:ln>
            <a:solidFill>
              <a:srgbClr val="00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FFFF"/>
              </a:highlight>
            </a:endParaRPr>
          </a:p>
        </p:txBody>
      </p:sp>
      <p:sp>
        <p:nvSpPr>
          <p:cNvPr id="14" name="Rectangle 13">
            <a:extLst>
              <a:ext uri="{FF2B5EF4-FFF2-40B4-BE49-F238E27FC236}">
                <a16:creationId xmlns:a16="http://schemas.microsoft.com/office/drawing/2014/main" id="{D6099E9C-E040-B727-7612-15171B9855BB}"/>
              </a:ext>
            </a:extLst>
          </p:cNvPr>
          <p:cNvSpPr/>
          <p:nvPr/>
        </p:nvSpPr>
        <p:spPr>
          <a:xfrm>
            <a:off x="9803876" y="3959257"/>
            <a:ext cx="2312020" cy="1072218"/>
          </a:xfrm>
          <a:prstGeom prst="rect">
            <a:avLst/>
          </a:prstGeom>
          <a:solidFill>
            <a:srgbClr val="00FDFF">
              <a:alpha val="30000"/>
            </a:srgbClr>
          </a:solidFill>
          <a:ln>
            <a:solidFill>
              <a:srgbClr val="00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FFFF"/>
              </a:highlight>
            </a:endParaRPr>
          </a:p>
        </p:txBody>
      </p:sp>
      <p:sp>
        <p:nvSpPr>
          <p:cNvPr id="15" name="TextBox 14">
            <a:extLst>
              <a:ext uri="{FF2B5EF4-FFF2-40B4-BE49-F238E27FC236}">
                <a16:creationId xmlns:a16="http://schemas.microsoft.com/office/drawing/2014/main" id="{DB861AF7-84A7-E6B8-74FF-AB891320233F}"/>
              </a:ext>
            </a:extLst>
          </p:cNvPr>
          <p:cNvSpPr txBox="1"/>
          <p:nvPr/>
        </p:nvSpPr>
        <p:spPr>
          <a:xfrm>
            <a:off x="6858801"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00FDFF"/>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2030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DFF"/>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sp>
        <p:nvSpPr>
          <p:cNvPr id="16" name="TextBox 15">
            <a:extLst>
              <a:ext uri="{FF2B5EF4-FFF2-40B4-BE49-F238E27FC236}">
                <a16:creationId xmlns:a16="http://schemas.microsoft.com/office/drawing/2014/main" id="{C9BF82BD-3302-1977-82F5-9F39164E839D}"/>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329983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3227-32E0-B8A5-AC5B-59CBBF313597}"/>
              </a:ext>
            </a:extLst>
          </p:cNvPr>
          <p:cNvSpPr>
            <a:spLocks noGrp="1"/>
          </p:cNvSpPr>
          <p:nvPr>
            <p:ph type="title"/>
          </p:nvPr>
        </p:nvSpPr>
        <p:spPr>
          <a:xfrm>
            <a:off x="1739900" y="37840"/>
            <a:ext cx="9221470" cy="832525"/>
          </a:xfrm>
        </p:spPr>
        <p:txBody>
          <a:bodyPr>
            <a:noAutofit/>
          </a:bodyPr>
          <a:lstStyle/>
          <a:p>
            <a:pPr algn="l"/>
            <a:r>
              <a:rPr lang="en-US" dirty="0">
                <a:solidFill>
                  <a:srgbClr val="00FDFF"/>
                </a:solidFill>
              </a:rPr>
              <a:t>AOS-Sky Lidar</a:t>
            </a:r>
          </a:p>
        </p:txBody>
      </p:sp>
      <p:sp>
        <p:nvSpPr>
          <p:cNvPr id="3" name="TextBox 2">
            <a:extLst>
              <a:ext uri="{FF2B5EF4-FFF2-40B4-BE49-F238E27FC236}">
                <a16:creationId xmlns:a16="http://schemas.microsoft.com/office/drawing/2014/main" id="{F1F55E15-6BED-01AB-A3CD-BDC86205FF64}"/>
              </a:ext>
            </a:extLst>
          </p:cNvPr>
          <p:cNvSpPr txBox="1"/>
          <p:nvPr/>
        </p:nvSpPr>
        <p:spPr>
          <a:xfrm>
            <a:off x="1410795" y="1003249"/>
            <a:ext cx="4088296"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532 nm, 1064 Backscatter Lidar*</a:t>
            </a:r>
          </a:p>
        </p:txBody>
      </p:sp>
      <p:sp>
        <p:nvSpPr>
          <p:cNvPr id="4" name="TextBox 3">
            <a:extLst>
              <a:ext uri="{FF2B5EF4-FFF2-40B4-BE49-F238E27FC236}">
                <a16:creationId xmlns:a16="http://schemas.microsoft.com/office/drawing/2014/main" id="{15B9E875-143E-AA25-A089-C924C6C6480F}"/>
              </a:ext>
            </a:extLst>
          </p:cNvPr>
          <p:cNvSpPr txBox="1"/>
          <p:nvPr/>
        </p:nvSpPr>
        <p:spPr>
          <a:xfrm>
            <a:off x="3194136" y="4703844"/>
            <a:ext cx="756938" cy="338554"/>
          </a:xfrm>
          <a:prstGeom prst="rect">
            <a:avLst/>
          </a:prstGeom>
          <a:noFill/>
        </p:spPr>
        <p:txBody>
          <a:bodyPr wrap="none" rtlCol="0">
            <a:spAutoFit/>
          </a:bodyPr>
          <a:lstStyle/>
          <a:p>
            <a:r>
              <a:rPr lang="en-US" sz="1600" b="1" dirty="0">
                <a:solidFill>
                  <a:schemeClr val="bg1"/>
                </a:solidFill>
              </a:rPr>
              <a:t>Clouds</a:t>
            </a:r>
          </a:p>
        </p:txBody>
      </p:sp>
      <p:sp>
        <p:nvSpPr>
          <p:cNvPr id="5" name="TextBox 4">
            <a:extLst>
              <a:ext uri="{FF2B5EF4-FFF2-40B4-BE49-F238E27FC236}">
                <a16:creationId xmlns:a16="http://schemas.microsoft.com/office/drawing/2014/main" id="{985AECD9-EF12-DD52-0CD5-80F571BC133D}"/>
              </a:ext>
            </a:extLst>
          </p:cNvPr>
          <p:cNvSpPr txBox="1"/>
          <p:nvPr/>
        </p:nvSpPr>
        <p:spPr>
          <a:xfrm>
            <a:off x="4373671" y="5854751"/>
            <a:ext cx="754502" cy="338554"/>
          </a:xfrm>
          <a:prstGeom prst="rect">
            <a:avLst/>
          </a:prstGeom>
          <a:noFill/>
        </p:spPr>
        <p:txBody>
          <a:bodyPr wrap="none" rtlCol="0">
            <a:spAutoFit/>
          </a:bodyPr>
          <a:lstStyle/>
          <a:p>
            <a:r>
              <a:rPr lang="en-US" sz="1600" b="1" dirty="0">
                <a:solidFill>
                  <a:schemeClr val="bg1"/>
                </a:solidFill>
              </a:rPr>
              <a:t>Smoke</a:t>
            </a:r>
          </a:p>
        </p:txBody>
      </p:sp>
      <p:sp>
        <p:nvSpPr>
          <p:cNvPr id="6" name="TextBox 5">
            <a:extLst>
              <a:ext uri="{FF2B5EF4-FFF2-40B4-BE49-F238E27FC236}">
                <a16:creationId xmlns:a16="http://schemas.microsoft.com/office/drawing/2014/main" id="{7AAD69E8-B4A3-93F2-B031-950E3EEB01E5}"/>
              </a:ext>
            </a:extLst>
          </p:cNvPr>
          <p:cNvSpPr txBox="1"/>
          <p:nvPr/>
        </p:nvSpPr>
        <p:spPr>
          <a:xfrm>
            <a:off x="1426009" y="5516197"/>
            <a:ext cx="575094" cy="338554"/>
          </a:xfrm>
          <a:prstGeom prst="rect">
            <a:avLst/>
          </a:prstGeom>
          <a:noFill/>
        </p:spPr>
        <p:txBody>
          <a:bodyPr wrap="none" rtlCol="0">
            <a:spAutoFit/>
          </a:bodyPr>
          <a:lstStyle/>
          <a:p>
            <a:r>
              <a:rPr lang="en-US" sz="1600" b="1" dirty="0">
                <a:solidFill>
                  <a:schemeClr val="bg1"/>
                </a:solidFill>
              </a:rPr>
              <a:t>Dust</a:t>
            </a:r>
          </a:p>
        </p:txBody>
      </p:sp>
      <p:sp>
        <p:nvSpPr>
          <p:cNvPr id="7" name="TextBox 6">
            <a:extLst>
              <a:ext uri="{FF2B5EF4-FFF2-40B4-BE49-F238E27FC236}">
                <a16:creationId xmlns:a16="http://schemas.microsoft.com/office/drawing/2014/main" id="{5785F1C7-1E1D-6EAF-6E68-82DB258F393D}"/>
              </a:ext>
            </a:extLst>
          </p:cNvPr>
          <p:cNvSpPr txBox="1"/>
          <p:nvPr/>
        </p:nvSpPr>
        <p:spPr>
          <a:xfrm>
            <a:off x="4135676" y="6239151"/>
            <a:ext cx="756938" cy="338554"/>
          </a:xfrm>
          <a:prstGeom prst="rect">
            <a:avLst/>
          </a:prstGeom>
          <a:noFill/>
        </p:spPr>
        <p:txBody>
          <a:bodyPr wrap="none" rtlCol="0">
            <a:spAutoFit/>
          </a:bodyPr>
          <a:lstStyle/>
          <a:p>
            <a:r>
              <a:rPr lang="en-US" sz="1600" b="1" dirty="0">
                <a:solidFill>
                  <a:schemeClr val="bg1"/>
                </a:solidFill>
              </a:rPr>
              <a:t>Clouds</a:t>
            </a:r>
          </a:p>
        </p:txBody>
      </p:sp>
      <p:sp>
        <p:nvSpPr>
          <p:cNvPr id="8" name="TextBox 7">
            <a:extLst>
              <a:ext uri="{FF2B5EF4-FFF2-40B4-BE49-F238E27FC236}">
                <a16:creationId xmlns:a16="http://schemas.microsoft.com/office/drawing/2014/main" id="{5D9FDC8C-C728-8C17-F954-63D40A7B6FC1}"/>
              </a:ext>
            </a:extLst>
          </p:cNvPr>
          <p:cNvSpPr txBox="1"/>
          <p:nvPr/>
        </p:nvSpPr>
        <p:spPr>
          <a:xfrm>
            <a:off x="6637410" y="1003249"/>
            <a:ext cx="5554590" cy="5816977"/>
          </a:xfrm>
          <a:prstGeom prst="rect">
            <a:avLst/>
          </a:prstGeom>
          <a:noFill/>
        </p:spPr>
        <p:txBody>
          <a:bodyPr wrap="square" rtlCol="0">
            <a:spAutoFit/>
          </a:bodyPr>
          <a:lstStyle/>
          <a:p>
            <a:pPr>
              <a:spcAft>
                <a:spcPts val="1200"/>
              </a:spcAft>
            </a:pPr>
            <a:r>
              <a:rPr lang="en-US" sz="2400" dirty="0"/>
              <a:t>• </a:t>
            </a:r>
            <a:r>
              <a:rPr lang="en-US" sz="2000" dirty="0"/>
              <a:t>Minimum is CALIOP-like performance. Target requirement of daytime SNR equivalent </a:t>
            </a:r>
            <a:r>
              <a:rPr lang="en-US" sz="2000"/>
              <a:t>to CALIOP </a:t>
            </a:r>
            <a:r>
              <a:rPr lang="en-US" sz="2000" dirty="0"/>
              <a:t>night SNR</a:t>
            </a:r>
          </a:p>
          <a:p>
            <a:pPr>
              <a:spcAft>
                <a:spcPts val="1200"/>
              </a:spcAft>
            </a:pPr>
            <a:r>
              <a:rPr lang="en-US" sz="2000" dirty="0"/>
              <a:t>• NASA HQ has initiated study of partnership with Italian Space Agency (ASI) for a multidisciplinary (atmosphere, ocean, land) lidar:</a:t>
            </a:r>
          </a:p>
          <a:p>
            <a:pPr marL="800100" lvl="1" indent="-342900">
              <a:spcAft>
                <a:spcPts val="1200"/>
              </a:spcAft>
              <a:buFont typeface="Arial" panose="020B0604020202020204" pitchFamily="34" charset="0"/>
              <a:buChar char="•"/>
            </a:pPr>
            <a:r>
              <a:rPr lang="en-US" dirty="0"/>
              <a:t>3 wavelength laser (355, 532, 1064nm) with up to 13 detection channels with first-ever measurements of laser-induced Raman scattering and fluorescence</a:t>
            </a:r>
          </a:p>
          <a:p>
            <a:pPr marL="800100" lvl="1" indent="-342900">
              <a:spcAft>
                <a:spcPts val="1200"/>
              </a:spcAft>
              <a:buFont typeface="Arial" panose="020B0604020202020204" pitchFamily="34" charset="0"/>
              <a:buChar char="•"/>
            </a:pPr>
            <a:r>
              <a:rPr lang="en-US" dirty="0"/>
              <a:t>355, 532, 1064 nm elastic backscatter and depolarization</a:t>
            </a:r>
          </a:p>
          <a:p>
            <a:pPr marL="800100" lvl="1" indent="-342900">
              <a:spcAft>
                <a:spcPts val="1200"/>
              </a:spcAft>
              <a:buFont typeface="Arial" panose="020B0604020202020204" pitchFamily="34" charset="0"/>
              <a:buChar char="•"/>
            </a:pPr>
            <a:r>
              <a:rPr lang="en-US" dirty="0"/>
              <a:t>355 nm molecular backscatter (from rotational Raman)</a:t>
            </a:r>
          </a:p>
          <a:p>
            <a:pPr>
              <a:spcAft>
                <a:spcPts val="1200"/>
              </a:spcAft>
            </a:pPr>
            <a:r>
              <a:rPr lang="en-US" sz="2000" dirty="0"/>
              <a:t>• Requires formation flying of AOS-Sky and ASI lidar</a:t>
            </a:r>
          </a:p>
          <a:p>
            <a:pPr>
              <a:spcAft>
                <a:spcPts val="1200"/>
              </a:spcAft>
            </a:pPr>
            <a:endParaRPr lang="en-US" sz="2400" dirty="0"/>
          </a:p>
        </p:txBody>
      </p:sp>
      <p:grpSp>
        <p:nvGrpSpPr>
          <p:cNvPr id="9" name="Group 8">
            <a:extLst>
              <a:ext uri="{FF2B5EF4-FFF2-40B4-BE49-F238E27FC236}">
                <a16:creationId xmlns:a16="http://schemas.microsoft.com/office/drawing/2014/main" id="{6A024614-D532-CC17-C99E-E5149B1CDC64}"/>
              </a:ext>
            </a:extLst>
          </p:cNvPr>
          <p:cNvGrpSpPr/>
          <p:nvPr/>
        </p:nvGrpSpPr>
        <p:grpSpPr>
          <a:xfrm>
            <a:off x="272476" y="1440493"/>
            <a:ext cx="6170410" cy="5181341"/>
            <a:chOff x="272476" y="1440493"/>
            <a:chExt cx="6170410" cy="5181341"/>
          </a:xfrm>
        </p:grpSpPr>
        <p:grpSp>
          <p:nvGrpSpPr>
            <p:cNvPr id="10" name="Group 9">
              <a:extLst>
                <a:ext uri="{FF2B5EF4-FFF2-40B4-BE49-F238E27FC236}">
                  <a16:creationId xmlns:a16="http://schemas.microsoft.com/office/drawing/2014/main" id="{CB8F4E16-F444-7262-AA5A-F2EE70FF9F16}"/>
                </a:ext>
              </a:extLst>
            </p:cNvPr>
            <p:cNvGrpSpPr/>
            <p:nvPr/>
          </p:nvGrpSpPr>
          <p:grpSpPr>
            <a:xfrm>
              <a:off x="272476" y="1440493"/>
              <a:ext cx="6170410" cy="5181341"/>
              <a:chOff x="5129317" y="1212350"/>
              <a:chExt cx="3431504" cy="3563957"/>
            </a:xfrm>
          </p:grpSpPr>
          <p:pic>
            <p:nvPicPr>
              <p:cNvPr id="12" name="Picture 11" descr="Graphical user interface, website&#10;&#10;Description automatically generated">
                <a:extLst>
                  <a:ext uri="{FF2B5EF4-FFF2-40B4-BE49-F238E27FC236}">
                    <a16:creationId xmlns:a16="http://schemas.microsoft.com/office/drawing/2014/main" id="{0C12270F-6F58-FBA9-4510-A8A2268A630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29317" y="1212350"/>
                <a:ext cx="3426537" cy="1647803"/>
              </a:xfrm>
              <a:prstGeom prst="rect">
                <a:avLst/>
              </a:prstGeom>
            </p:spPr>
          </p:pic>
          <p:pic>
            <p:nvPicPr>
              <p:cNvPr id="13" name="Picture 12" descr="Graphical user interface, website&#10;&#10;Description automatically generated">
                <a:extLst>
                  <a:ext uri="{FF2B5EF4-FFF2-40B4-BE49-F238E27FC236}">
                    <a16:creationId xmlns:a16="http://schemas.microsoft.com/office/drawing/2014/main" id="{7DC12E46-830F-DDEF-6C51-471284F290D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129317" y="3008124"/>
                <a:ext cx="3431504" cy="1768183"/>
              </a:xfrm>
              <a:prstGeom prst="rect">
                <a:avLst/>
              </a:prstGeom>
            </p:spPr>
          </p:pic>
        </p:grpSp>
        <p:sp>
          <p:nvSpPr>
            <p:cNvPr id="11" name="Rectangle 10">
              <a:extLst>
                <a:ext uri="{FF2B5EF4-FFF2-40B4-BE49-F238E27FC236}">
                  <a16:creationId xmlns:a16="http://schemas.microsoft.com/office/drawing/2014/main" id="{373C1526-489A-4D8E-F439-1E88672A8BC4}"/>
                </a:ext>
              </a:extLst>
            </p:cNvPr>
            <p:cNvSpPr/>
            <p:nvPr/>
          </p:nvSpPr>
          <p:spPr>
            <a:xfrm>
              <a:off x="4528969" y="1602889"/>
              <a:ext cx="1097280" cy="720763"/>
            </a:xfrm>
            <a:prstGeom prst="rect">
              <a:avLst/>
            </a:prstGeom>
            <a:solidFill>
              <a:srgbClr val="0013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F67D2114-6C52-C1FE-20BE-D7731950C8DD}"/>
              </a:ext>
            </a:extLst>
          </p:cNvPr>
          <p:cNvSpPr txBox="1"/>
          <p:nvPr/>
        </p:nvSpPr>
        <p:spPr>
          <a:xfrm>
            <a:off x="6858801"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00FDFF"/>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2030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DFF"/>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spTree>
    <p:extLst>
      <p:ext uri="{BB962C8B-B14F-4D97-AF65-F5344CB8AC3E}">
        <p14:creationId xmlns:p14="http://schemas.microsoft.com/office/powerpoint/2010/main" val="1907618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FF584D1D-660F-9CA6-8FC5-2884FCFD0755}"/>
              </a:ext>
            </a:extLst>
          </p:cNvPr>
          <p:cNvSpPr/>
          <p:nvPr/>
        </p:nvSpPr>
        <p:spPr>
          <a:xfrm>
            <a:off x="266758" y="1048366"/>
            <a:ext cx="3853317" cy="565688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BEC43E3-3582-EB18-50EA-7D857A1D7CFF}"/>
              </a:ext>
            </a:extLst>
          </p:cNvPr>
          <p:cNvSpPr>
            <a:spLocks noGrp="1"/>
          </p:cNvSpPr>
          <p:nvPr>
            <p:ph type="title"/>
          </p:nvPr>
        </p:nvSpPr>
        <p:spPr>
          <a:xfrm>
            <a:off x="1500024" y="37840"/>
            <a:ext cx="9625730" cy="832525"/>
          </a:xfrm>
        </p:spPr>
        <p:txBody>
          <a:bodyPr/>
          <a:lstStyle/>
          <a:p>
            <a:pPr algn="l"/>
            <a:r>
              <a:rPr lang="en-US" sz="3600" dirty="0">
                <a:solidFill>
                  <a:srgbClr val="00FDFF"/>
                </a:solidFill>
                <a:latin typeface="Arial"/>
                <a:cs typeface="Arial"/>
              </a:rPr>
              <a:t>AOS-Sky Radar</a:t>
            </a:r>
            <a:endParaRPr lang="en-US" sz="3600" dirty="0">
              <a:solidFill>
                <a:srgbClr val="00FDFF"/>
              </a:solidFill>
            </a:endParaRPr>
          </a:p>
        </p:txBody>
      </p:sp>
      <p:graphicFrame>
        <p:nvGraphicFramePr>
          <p:cNvPr id="4" name="Table 3">
            <a:extLst>
              <a:ext uri="{FF2B5EF4-FFF2-40B4-BE49-F238E27FC236}">
                <a16:creationId xmlns:a16="http://schemas.microsoft.com/office/drawing/2014/main" id="{90286FEF-790E-7760-A952-B70754F5AD66}"/>
              </a:ext>
            </a:extLst>
          </p:cNvPr>
          <p:cNvGraphicFramePr>
            <a:graphicFrameLocks noGrp="1"/>
          </p:cNvGraphicFramePr>
          <p:nvPr>
            <p:extLst>
              <p:ext uri="{D42A27DB-BD31-4B8C-83A1-F6EECF244321}">
                <p14:modId xmlns:p14="http://schemas.microsoft.com/office/powerpoint/2010/main" val="1136708842"/>
              </p:ext>
            </p:extLst>
          </p:nvPr>
        </p:nvGraphicFramePr>
        <p:xfrm>
          <a:off x="4438635" y="1456837"/>
          <a:ext cx="7335593" cy="1620473"/>
        </p:xfrm>
        <a:graphic>
          <a:graphicData uri="http://schemas.openxmlformats.org/drawingml/2006/table">
            <a:tbl>
              <a:tblPr firstRow="1" bandRow="1">
                <a:tableStyleId>{5C22544A-7EE6-4342-B048-85BDC9FD1C3A}</a:tableStyleId>
              </a:tblPr>
              <a:tblGrid>
                <a:gridCol w="1191887">
                  <a:extLst>
                    <a:ext uri="{9D8B030D-6E8A-4147-A177-3AD203B41FA5}">
                      <a16:colId xmlns:a16="http://schemas.microsoft.com/office/drawing/2014/main" val="2872757099"/>
                    </a:ext>
                  </a:extLst>
                </a:gridCol>
                <a:gridCol w="2614310">
                  <a:extLst>
                    <a:ext uri="{9D8B030D-6E8A-4147-A177-3AD203B41FA5}">
                      <a16:colId xmlns:a16="http://schemas.microsoft.com/office/drawing/2014/main" val="3476820521"/>
                    </a:ext>
                  </a:extLst>
                </a:gridCol>
                <a:gridCol w="1032732">
                  <a:extLst>
                    <a:ext uri="{9D8B030D-6E8A-4147-A177-3AD203B41FA5}">
                      <a16:colId xmlns:a16="http://schemas.microsoft.com/office/drawing/2014/main" val="3125715078"/>
                    </a:ext>
                  </a:extLst>
                </a:gridCol>
                <a:gridCol w="2496664">
                  <a:extLst>
                    <a:ext uri="{9D8B030D-6E8A-4147-A177-3AD203B41FA5}">
                      <a16:colId xmlns:a16="http://schemas.microsoft.com/office/drawing/2014/main" val="482938459"/>
                    </a:ext>
                  </a:extLst>
                </a:gridCol>
              </a:tblGrid>
              <a:tr h="289174">
                <a:tc>
                  <a:txBody>
                    <a:bodyPr/>
                    <a:lstStyle/>
                    <a:p>
                      <a:pPr marL="0" marR="0">
                        <a:spcBef>
                          <a:spcPts val="0"/>
                        </a:spcBef>
                        <a:spcAft>
                          <a:spcPts val="0"/>
                        </a:spcAft>
                      </a:pPr>
                      <a:r>
                        <a:rPr lang="en-US" sz="1600">
                          <a:effectLst/>
                        </a:rPr>
                        <a:t>Quantity</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Resolution @ altitude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Accuracy</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Sensitivity @ altitude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2137540"/>
                  </a:ext>
                </a:extLst>
              </a:tr>
              <a:tr h="1331299">
                <a:tc>
                  <a:txBody>
                    <a:bodyPr/>
                    <a:lstStyle/>
                    <a:p>
                      <a:pPr marL="0" marR="0">
                        <a:spcBef>
                          <a:spcPts val="0"/>
                        </a:spcBef>
                        <a:spcAft>
                          <a:spcPts val="0"/>
                        </a:spcAft>
                      </a:pPr>
                      <a:r>
                        <a:rPr lang="en-US" sz="1600" dirty="0">
                          <a:effectLst/>
                        </a:rPr>
                        <a:t>Radar reflectivity, cloud-profiling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600" dirty="0" err="1">
                          <a:effectLst/>
                        </a:rPr>
                        <a:t>Horiz</a:t>
                      </a:r>
                      <a:r>
                        <a:rPr lang="en-US" sz="1600" dirty="0">
                          <a:effectLst/>
                        </a:rPr>
                        <a:t>.: 2.0 km</a:t>
                      </a:r>
                    </a:p>
                    <a:p>
                      <a:pPr marL="0" marR="0">
                        <a:spcBef>
                          <a:spcPts val="0"/>
                        </a:spcBef>
                        <a:spcAft>
                          <a:spcPts val="0"/>
                        </a:spcAft>
                      </a:pPr>
                      <a:r>
                        <a:rPr lang="en-US" sz="1600" dirty="0">
                          <a:effectLst/>
                        </a:rPr>
                        <a:t>Vert.:   300 m @ 0.5 – 1.0 km</a:t>
                      </a:r>
                    </a:p>
                    <a:p>
                      <a:pPr marL="0" marR="0">
                        <a:spcBef>
                          <a:spcPts val="0"/>
                        </a:spcBef>
                        <a:spcAft>
                          <a:spcPts val="0"/>
                        </a:spcAft>
                      </a:pPr>
                      <a:r>
                        <a:rPr lang="en-US" sz="1600" dirty="0">
                          <a:effectLst/>
                        </a:rPr>
                        <a:t>            300 m @ 1.0 - 2.5 km</a:t>
                      </a:r>
                    </a:p>
                    <a:p>
                      <a:pPr marL="0" marR="0">
                        <a:spcBef>
                          <a:spcPts val="0"/>
                        </a:spcBef>
                        <a:spcAft>
                          <a:spcPts val="0"/>
                        </a:spcAft>
                      </a:pPr>
                      <a:r>
                        <a:rPr lang="en-US" sz="1600" dirty="0">
                          <a:effectLst/>
                        </a:rPr>
                        <a:t>            500 m @ 2.5 – 6 km</a:t>
                      </a:r>
                    </a:p>
                    <a:p>
                      <a:pPr marL="0" marR="0">
                        <a:spcBef>
                          <a:spcPts val="0"/>
                        </a:spcBef>
                        <a:spcAft>
                          <a:spcPts val="0"/>
                        </a:spcAft>
                      </a:pPr>
                      <a:r>
                        <a:rPr lang="en-US" sz="1600" dirty="0">
                          <a:effectLst/>
                        </a:rPr>
                        <a:t>            500 m @ 6 – 20 km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600" dirty="0">
                          <a:effectLst/>
                        </a:rPr>
                        <a:t> </a:t>
                      </a:r>
                    </a:p>
                    <a:p>
                      <a:pPr marL="0" marR="0">
                        <a:spcBef>
                          <a:spcPts val="0"/>
                        </a:spcBef>
                        <a:spcAft>
                          <a:spcPts val="0"/>
                        </a:spcAft>
                      </a:pPr>
                      <a:r>
                        <a:rPr lang="en-US" sz="1600" dirty="0">
                          <a:effectLst/>
                        </a:rPr>
                        <a:t>1.5 dB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endParaRPr lang="en-US" sz="1600" dirty="0">
                        <a:effectLst/>
                      </a:endParaRPr>
                    </a:p>
                    <a:p>
                      <a:pPr marL="0" marR="0">
                        <a:spcBef>
                          <a:spcPts val="0"/>
                        </a:spcBef>
                        <a:spcAft>
                          <a:spcPts val="0"/>
                        </a:spcAft>
                      </a:pPr>
                      <a:r>
                        <a:rPr lang="en-US" sz="1600" b="1" dirty="0">
                          <a:effectLst/>
                        </a:rPr>
                        <a:t>≤–5 </a:t>
                      </a:r>
                      <a:r>
                        <a:rPr lang="en-US" sz="1600" b="1" dirty="0" err="1">
                          <a:effectLst/>
                        </a:rPr>
                        <a:t>dBZ</a:t>
                      </a:r>
                      <a:r>
                        <a:rPr lang="en-US" sz="1600" b="1" dirty="0">
                          <a:effectLst/>
                        </a:rPr>
                        <a:t> @ 0.5 km – 1 km</a:t>
                      </a:r>
                    </a:p>
                    <a:p>
                      <a:pPr marL="0" marR="0">
                        <a:spcBef>
                          <a:spcPts val="0"/>
                        </a:spcBef>
                        <a:spcAft>
                          <a:spcPts val="0"/>
                        </a:spcAft>
                      </a:pPr>
                      <a:r>
                        <a:rPr lang="en-US" sz="1600" b="1" dirty="0">
                          <a:effectLst/>
                        </a:rPr>
                        <a:t>≤–15 </a:t>
                      </a:r>
                      <a:r>
                        <a:rPr lang="en-US" sz="1600" b="1" dirty="0" err="1">
                          <a:effectLst/>
                        </a:rPr>
                        <a:t>dBZ</a:t>
                      </a:r>
                      <a:r>
                        <a:rPr lang="en-US" sz="1600" b="1" dirty="0">
                          <a:effectLst/>
                        </a:rPr>
                        <a:t> @ 1 km – 2.5 km</a:t>
                      </a:r>
                    </a:p>
                    <a:p>
                      <a:pPr marL="0" marR="0">
                        <a:spcBef>
                          <a:spcPts val="0"/>
                        </a:spcBef>
                        <a:spcAft>
                          <a:spcPts val="0"/>
                        </a:spcAft>
                      </a:pPr>
                      <a:r>
                        <a:rPr lang="en-US" sz="1600" b="1" dirty="0">
                          <a:effectLst/>
                        </a:rPr>
                        <a:t>≤–20 </a:t>
                      </a:r>
                      <a:r>
                        <a:rPr lang="en-US" sz="1600" b="1" dirty="0" err="1">
                          <a:effectLst/>
                        </a:rPr>
                        <a:t>dBZ</a:t>
                      </a:r>
                      <a:r>
                        <a:rPr lang="en-US" sz="1600" b="1" dirty="0">
                          <a:effectLst/>
                        </a:rPr>
                        <a:t> @ 2.5 km – 6 km</a:t>
                      </a:r>
                    </a:p>
                    <a:p>
                      <a:pPr marL="0" marR="0">
                        <a:spcBef>
                          <a:spcPts val="0"/>
                        </a:spcBef>
                        <a:spcAft>
                          <a:spcPts val="0"/>
                        </a:spcAft>
                      </a:pPr>
                      <a:r>
                        <a:rPr lang="en-US" sz="1600" b="1" dirty="0">
                          <a:effectLst/>
                        </a:rPr>
                        <a:t>≤–24 </a:t>
                      </a:r>
                      <a:r>
                        <a:rPr lang="en-US" sz="1600" b="1" dirty="0" err="1">
                          <a:effectLst/>
                        </a:rPr>
                        <a:t>dBZ</a:t>
                      </a:r>
                      <a:r>
                        <a:rPr lang="en-US" sz="1600" b="1" dirty="0">
                          <a:effectLst/>
                        </a:rPr>
                        <a:t> @ 6 km – 20 km</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5083431"/>
                  </a:ext>
                </a:extLst>
              </a:tr>
            </a:tbl>
          </a:graphicData>
        </a:graphic>
      </p:graphicFrame>
      <p:sp>
        <p:nvSpPr>
          <p:cNvPr id="5" name="TextBox 4">
            <a:extLst>
              <a:ext uri="{FF2B5EF4-FFF2-40B4-BE49-F238E27FC236}">
                <a16:creationId xmlns:a16="http://schemas.microsoft.com/office/drawing/2014/main" id="{45EF9731-90DE-28E3-8640-DAEFB899E5A5}"/>
              </a:ext>
            </a:extLst>
          </p:cNvPr>
          <p:cNvSpPr txBox="1"/>
          <p:nvPr/>
        </p:nvSpPr>
        <p:spPr>
          <a:xfrm>
            <a:off x="4491613" y="990707"/>
            <a:ext cx="2931572" cy="446276"/>
          </a:xfrm>
          <a:prstGeom prst="rect">
            <a:avLst/>
          </a:prstGeom>
          <a:noFill/>
        </p:spPr>
        <p:txBody>
          <a:bodyPr wrap="none" rtlCol="0">
            <a:spAutoFit/>
          </a:bodyPr>
          <a:lstStyle/>
          <a:p>
            <a:r>
              <a:rPr lang="en-US" sz="2300" dirty="0"/>
              <a:t>Baseline Requirements</a:t>
            </a:r>
          </a:p>
        </p:txBody>
      </p:sp>
      <p:sp>
        <p:nvSpPr>
          <p:cNvPr id="6" name="TextBox 5">
            <a:extLst>
              <a:ext uri="{FF2B5EF4-FFF2-40B4-BE49-F238E27FC236}">
                <a16:creationId xmlns:a16="http://schemas.microsoft.com/office/drawing/2014/main" id="{E06B8730-2045-5C81-7AAA-B09975AED588}"/>
              </a:ext>
            </a:extLst>
          </p:cNvPr>
          <p:cNvSpPr txBox="1"/>
          <p:nvPr/>
        </p:nvSpPr>
        <p:spPr>
          <a:xfrm>
            <a:off x="4097996" y="6171255"/>
            <a:ext cx="3666629" cy="338554"/>
          </a:xfrm>
          <a:prstGeom prst="rect">
            <a:avLst/>
          </a:prstGeom>
          <a:noFill/>
        </p:spPr>
        <p:txBody>
          <a:bodyPr wrap="square" rtlCol="0">
            <a:spAutoFit/>
          </a:bodyPr>
          <a:lstStyle/>
          <a:p>
            <a:pPr algn="r"/>
            <a:r>
              <a:rPr lang="en-US" sz="1600" dirty="0"/>
              <a:t>Figures at left courtesy of Matt </a:t>
            </a:r>
            <a:r>
              <a:rPr lang="en-US" sz="1600" dirty="0" err="1"/>
              <a:t>McLinden</a:t>
            </a:r>
            <a:endParaRPr lang="en-US" sz="1600" dirty="0"/>
          </a:p>
        </p:txBody>
      </p:sp>
      <p:sp>
        <p:nvSpPr>
          <p:cNvPr id="7" name="TextBox 6">
            <a:extLst>
              <a:ext uri="{FF2B5EF4-FFF2-40B4-BE49-F238E27FC236}">
                <a16:creationId xmlns:a16="http://schemas.microsoft.com/office/drawing/2014/main" id="{924626D1-401F-B43C-360B-43070A9C4950}"/>
              </a:ext>
            </a:extLst>
          </p:cNvPr>
          <p:cNvSpPr txBox="1"/>
          <p:nvPr/>
        </p:nvSpPr>
        <p:spPr>
          <a:xfrm>
            <a:off x="4410170" y="3215055"/>
            <a:ext cx="7130066" cy="1508105"/>
          </a:xfrm>
          <a:prstGeom prst="rect">
            <a:avLst/>
          </a:prstGeom>
          <a:noFill/>
        </p:spPr>
        <p:txBody>
          <a:bodyPr wrap="square" rtlCol="0">
            <a:spAutoFit/>
          </a:bodyPr>
          <a:lstStyle/>
          <a:p>
            <a:r>
              <a:rPr lang="en-US" sz="2300" dirty="0"/>
              <a:t>• Requirements are frequency agnostic</a:t>
            </a:r>
          </a:p>
          <a:p>
            <a:r>
              <a:rPr lang="en-US" sz="2300" dirty="0"/>
              <a:t>• Enhancements to be studied: Second frequency, narrow swath, passive measurements if Ka band, LDR</a:t>
            </a:r>
          </a:p>
          <a:p>
            <a:endParaRPr lang="en-US" sz="2300" dirty="0"/>
          </a:p>
        </p:txBody>
      </p:sp>
      <p:sp>
        <p:nvSpPr>
          <p:cNvPr id="8" name="TextBox 7">
            <a:extLst>
              <a:ext uri="{FF2B5EF4-FFF2-40B4-BE49-F238E27FC236}">
                <a16:creationId xmlns:a16="http://schemas.microsoft.com/office/drawing/2014/main" id="{F57E9D22-0A8E-7BCC-B132-FCD48FFF9BD2}"/>
              </a:ext>
            </a:extLst>
          </p:cNvPr>
          <p:cNvSpPr txBox="1"/>
          <p:nvPr/>
        </p:nvSpPr>
        <p:spPr>
          <a:xfrm>
            <a:off x="6858801"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00FDFF"/>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2030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DFF"/>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pic>
        <p:nvPicPr>
          <p:cNvPr id="9" name="Picture 8">
            <a:extLst>
              <a:ext uri="{FF2B5EF4-FFF2-40B4-BE49-F238E27FC236}">
                <a16:creationId xmlns:a16="http://schemas.microsoft.com/office/drawing/2014/main" id="{FD7B7E5B-4676-6EB8-FCF4-7F46824ED6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527" y="1226609"/>
            <a:ext cx="3441700" cy="5283200"/>
          </a:xfrm>
          <a:prstGeom prst="rect">
            <a:avLst/>
          </a:prstGeom>
        </p:spPr>
      </p:pic>
    </p:spTree>
    <p:extLst>
      <p:ext uri="{BB962C8B-B14F-4D97-AF65-F5344CB8AC3E}">
        <p14:creationId xmlns:p14="http://schemas.microsoft.com/office/powerpoint/2010/main" val="3498762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8E44253-DD79-3B2F-A6D9-08C86969666F}"/>
              </a:ext>
            </a:extLst>
          </p:cNvPr>
          <p:cNvSpPr/>
          <p:nvPr/>
        </p:nvSpPr>
        <p:spPr>
          <a:xfrm>
            <a:off x="161990" y="1557590"/>
            <a:ext cx="6423746" cy="408292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4131E2D-E028-7E13-9E64-42D2AC76485E}"/>
              </a:ext>
            </a:extLst>
          </p:cNvPr>
          <p:cNvSpPr>
            <a:spLocks noGrp="1"/>
          </p:cNvSpPr>
          <p:nvPr>
            <p:ph type="title"/>
          </p:nvPr>
        </p:nvSpPr>
        <p:spPr>
          <a:xfrm>
            <a:off x="1739900" y="37840"/>
            <a:ext cx="7696331" cy="832525"/>
          </a:xfrm>
        </p:spPr>
        <p:txBody>
          <a:bodyPr/>
          <a:lstStyle/>
          <a:p>
            <a:pPr algn="l"/>
            <a:r>
              <a:rPr lang="en-US" sz="3600" b="0" dirty="0">
                <a:solidFill>
                  <a:srgbClr val="00FDFF"/>
                </a:solidFill>
                <a:latin typeface="Arial"/>
                <a:cs typeface="Arial"/>
              </a:rPr>
              <a:t>AOS-Sky Radiometer</a:t>
            </a:r>
            <a:endParaRPr lang="en-US" sz="3600" b="0" dirty="0">
              <a:solidFill>
                <a:srgbClr val="00FDFF"/>
              </a:solidFill>
            </a:endParaRPr>
          </a:p>
        </p:txBody>
      </p:sp>
      <p:sp>
        <p:nvSpPr>
          <p:cNvPr id="4" name="TextBox 3">
            <a:extLst>
              <a:ext uri="{FF2B5EF4-FFF2-40B4-BE49-F238E27FC236}">
                <a16:creationId xmlns:a16="http://schemas.microsoft.com/office/drawing/2014/main" id="{11061C5A-EFCE-8684-83D6-CEC18F1FED25}"/>
              </a:ext>
            </a:extLst>
          </p:cNvPr>
          <p:cNvSpPr txBox="1"/>
          <p:nvPr/>
        </p:nvSpPr>
        <p:spPr>
          <a:xfrm>
            <a:off x="994186" y="1075377"/>
            <a:ext cx="489531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Microwave Radiometer: 89-700 GHz</a:t>
            </a:r>
          </a:p>
        </p:txBody>
      </p:sp>
      <p:graphicFrame>
        <p:nvGraphicFramePr>
          <p:cNvPr id="5" name="Table 4">
            <a:extLst>
              <a:ext uri="{FF2B5EF4-FFF2-40B4-BE49-F238E27FC236}">
                <a16:creationId xmlns:a16="http://schemas.microsoft.com/office/drawing/2014/main" id="{5481FEA0-5BC4-7340-AB81-25A3014C147A}"/>
              </a:ext>
            </a:extLst>
          </p:cNvPr>
          <p:cNvGraphicFramePr>
            <a:graphicFrameLocks noGrp="1"/>
          </p:cNvGraphicFramePr>
          <p:nvPr/>
        </p:nvGraphicFramePr>
        <p:xfrm>
          <a:off x="6803269" y="1613940"/>
          <a:ext cx="5145169" cy="3173816"/>
        </p:xfrm>
        <a:graphic>
          <a:graphicData uri="http://schemas.openxmlformats.org/drawingml/2006/table">
            <a:tbl>
              <a:tblPr firstRow="1" bandRow="1">
                <a:tableStyleId>{5C22544A-7EE6-4342-B048-85BDC9FD1C3A}</a:tableStyleId>
              </a:tblPr>
              <a:tblGrid>
                <a:gridCol w="2073603">
                  <a:extLst>
                    <a:ext uri="{9D8B030D-6E8A-4147-A177-3AD203B41FA5}">
                      <a16:colId xmlns:a16="http://schemas.microsoft.com/office/drawing/2014/main" val="2872757099"/>
                    </a:ext>
                  </a:extLst>
                </a:gridCol>
                <a:gridCol w="1263721">
                  <a:extLst>
                    <a:ext uri="{9D8B030D-6E8A-4147-A177-3AD203B41FA5}">
                      <a16:colId xmlns:a16="http://schemas.microsoft.com/office/drawing/2014/main" val="3125715078"/>
                    </a:ext>
                  </a:extLst>
                </a:gridCol>
                <a:gridCol w="1807845">
                  <a:extLst>
                    <a:ext uri="{9D8B030D-6E8A-4147-A177-3AD203B41FA5}">
                      <a16:colId xmlns:a16="http://schemas.microsoft.com/office/drawing/2014/main" val="482938459"/>
                    </a:ext>
                  </a:extLst>
                </a:gridCol>
              </a:tblGrid>
              <a:tr h="353173">
                <a:tc>
                  <a:txBody>
                    <a:bodyPr/>
                    <a:lstStyle/>
                    <a:p>
                      <a:pPr marL="0" marR="0">
                        <a:spcBef>
                          <a:spcPts val="0"/>
                        </a:spcBef>
                        <a:spcAft>
                          <a:spcPts val="0"/>
                        </a:spcAft>
                      </a:pPr>
                      <a:r>
                        <a:rPr lang="en-US" sz="1600" dirty="0">
                          <a:effectLst/>
                          <a:latin typeface="+mn-lt"/>
                        </a:rPr>
                        <a:t>Bands (# Channels)</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latin typeface="+mn-lt"/>
                        </a:rPr>
                        <a:t>Accuracy (K)</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latin typeface="+mn-lt"/>
                        </a:rPr>
                        <a:t>Polarization</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2137540"/>
                  </a:ext>
                </a:extLst>
              </a:tr>
              <a:tr h="868553">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89-113 GHz (1)</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118 GHz (3)</a:t>
                      </a:r>
                    </a:p>
                  </a:txBody>
                  <a:tcPr marL="68580" marR="68580" marT="0" marB="0"/>
                </a:tc>
                <a:tc>
                  <a:txBody>
                    <a:bodyPr/>
                    <a:lstStyle/>
                    <a:p>
                      <a:pPr marL="0" marR="0">
                        <a:spcBef>
                          <a:spcPts val="0"/>
                        </a:spcBef>
                        <a:spcAft>
                          <a:spcPts val="0"/>
                        </a:spcAft>
                      </a:pPr>
                      <a:r>
                        <a:rPr lang="en-US" sz="1600" dirty="0">
                          <a:effectLst/>
                          <a:latin typeface="+mn-lt"/>
                        </a:rPr>
                        <a:t> ≤ 0.5 K</a:t>
                      </a:r>
                    </a:p>
                    <a:p>
                      <a:pPr marL="0" marR="0">
                        <a:spcBef>
                          <a:spcPts val="0"/>
                        </a:spcBef>
                        <a:spcAft>
                          <a:spcPts val="0"/>
                        </a:spcAft>
                      </a:pPr>
                      <a:endParaRPr lang="en-US" sz="1600" dirty="0">
                        <a:effectLst/>
                        <a:latin typeface="+mn-lt"/>
                      </a:endParaRPr>
                    </a:p>
                    <a:p>
                      <a:pPr marL="0" marR="0">
                        <a:spcBef>
                          <a:spcPts val="0"/>
                        </a:spcBef>
                        <a:spcAft>
                          <a:spcPts val="0"/>
                        </a:spcAft>
                      </a:pPr>
                      <a:r>
                        <a:rPr lang="en-US" sz="1600" dirty="0">
                          <a:effectLst/>
                          <a:latin typeface="+mn-lt"/>
                        </a:rPr>
                        <a:t>≤ 0.75 K</a:t>
                      </a:r>
                    </a:p>
                  </a:txBody>
                  <a:tcPr marL="68580" marR="68580" marT="0" marB="0"/>
                </a:tc>
                <a:tc>
                  <a:txBody>
                    <a:bodyPr/>
                    <a:lstStyle/>
                    <a:p>
                      <a:pPr marL="0" marR="0">
                        <a:spcBef>
                          <a:spcPts val="0"/>
                        </a:spcBef>
                        <a:spcAft>
                          <a:spcPts val="0"/>
                        </a:spcAft>
                      </a:pPr>
                      <a:r>
                        <a:rPr lang="en-US" sz="1600" dirty="0">
                          <a:effectLst/>
                          <a:latin typeface="+mn-lt"/>
                          <a:cs typeface="Times New Roman" panose="02020603050405020304" pitchFamily="18" charset="0"/>
                        </a:rPr>
                        <a:t>Target: Dual</a:t>
                      </a:r>
                    </a:p>
                    <a:p>
                      <a:pPr marL="0" marR="0">
                        <a:spcBef>
                          <a:spcPts val="0"/>
                        </a:spcBef>
                        <a:spcAft>
                          <a:spcPts val="0"/>
                        </a:spcAft>
                      </a:pPr>
                      <a:r>
                        <a:rPr lang="en-US" sz="1600" dirty="0">
                          <a:effectLst/>
                          <a:latin typeface="+mn-lt"/>
                          <a:cs typeface="Times New Roman" panose="02020603050405020304" pitchFamily="18" charset="0"/>
                        </a:rPr>
                        <a:t>Minimum: Single</a:t>
                      </a:r>
                    </a:p>
                  </a:txBody>
                  <a:tcPr marL="68580" marR="68580" marT="0" marB="0"/>
                </a:tc>
                <a:extLst>
                  <a:ext uri="{0D108BD9-81ED-4DB2-BD59-A6C34878D82A}">
                    <a16:rowId xmlns:a16="http://schemas.microsoft.com/office/drawing/2014/main" val="3815083431"/>
                  </a:ext>
                </a:extLst>
              </a:tr>
              <a:tr h="832207">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183.3 GHz (3)</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165/205 GHz (1)</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≤0.75 K</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≤0.75 K</a:t>
                      </a:r>
                    </a:p>
                  </a:txBody>
                  <a:tcPr marL="68580" marR="68580" marT="0" marB="0"/>
                </a:tc>
                <a:tc>
                  <a:txBody>
                    <a:bodyPr/>
                    <a:lstStyle/>
                    <a:p>
                      <a:pPr marL="0" marR="0">
                        <a:spcBef>
                          <a:spcPts val="0"/>
                        </a:spcBef>
                        <a:spcAft>
                          <a:spcPts val="0"/>
                        </a:spcAft>
                      </a:pPr>
                      <a:r>
                        <a:rPr lang="en-US" sz="1600" dirty="0">
                          <a:effectLst/>
                          <a:latin typeface="+mn-lt"/>
                          <a:cs typeface="Times New Roman" panose="02020603050405020304" pitchFamily="18" charset="0"/>
                        </a:rPr>
                        <a:t>Target: Dual</a:t>
                      </a:r>
                    </a:p>
                    <a:p>
                      <a:pPr marL="0" marR="0">
                        <a:spcBef>
                          <a:spcPts val="0"/>
                        </a:spcBef>
                        <a:spcAft>
                          <a:spcPts val="0"/>
                        </a:spcAft>
                      </a:pPr>
                      <a:r>
                        <a:rPr lang="en-US" sz="1600" dirty="0">
                          <a:effectLst/>
                          <a:latin typeface="+mn-lt"/>
                          <a:cs typeface="Times New Roman" panose="02020603050405020304" pitchFamily="18" charset="0"/>
                        </a:rPr>
                        <a:t>Minimum: Single</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55839944"/>
                  </a:ext>
                </a:extLst>
              </a:tr>
              <a:tr h="3369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310 GHz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325.2 or 380.2 GHz (2)</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 1.5 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 1.5 K</a:t>
                      </a:r>
                    </a:p>
                  </a:txBody>
                  <a:tcPr marL="68580" marR="68580" marT="0" marB="0"/>
                </a:tc>
                <a:tc>
                  <a:txBody>
                    <a:bodyPr/>
                    <a:lstStyle/>
                    <a:p>
                      <a:pPr marL="0" marR="0">
                        <a:spcBef>
                          <a:spcPts val="0"/>
                        </a:spcBef>
                        <a:spcAft>
                          <a:spcPts val="0"/>
                        </a:spcAft>
                      </a:pPr>
                      <a:r>
                        <a:rPr lang="en-US" sz="1600" dirty="0">
                          <a:effectLst/>
                          <a:latin typeface="+mn-lt"/>
                          <a:cs typeface="Times New Roman" panose="02020603050405020304" pitchFamily="18" charset="0"/>
                        </a:rPr>
                        <a:t>Target: Dual</a:t>
                      </a:r>
                    </a:p>
                    <a:p>
                      <a:pPr marL="0" marR="0">
                        <a:spcBef>
                          <a:spcPts val="0"/>
                        </a:spcBef>
                        <a:spcAft>
                          <a:spcPts val="0"/>
                        </a:spcAft>
                      </a:pPr>
                      <a:r>
                        <a:rPr lang="en-US" sz="1600" dirty="0">
                          <a:effectLst/>
                          <a:latin typeface="+mn-lt"/>
                          <a:cs typeface="Times New Roman" panose="02020603050405020304" pitchFamily="18" charset="0"/>
                        </a:rPr>
                        <a:t>Minimum: Single</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6541930"/>
                  </a:ext>
                </a:extLst>
              </a:tr>
              <a:tr h="388363">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640-700 GHz (1)</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 1.5 K</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Dual</a:t>
                      </a:r>
                    </a:p>
                  </a:txBody>
                  <a:tcPr marL="68580" marR="68580" marT="0" marB="0"/>
                </a:tc>
                <a:extLst>
                  <a:ext uri="{0D108BD9-81ED-4DB2-BD59-A6C34878D82A}">
                    <a16:rowId xmlns:a16="http://schemas.microsoft.com/office/drawing/2014/main" val="3391453322"/>
                  </a:ext>
                </a:extLst>
              </a:tr>
            </a:tbl>
          </a:graphicData>
        </a:graphic>
      </p:graphicFrame>
      <p:sp>
        <p:nvSpPr>
          <p:cNvPr id="6" name="TextBox 5">
            <a:extLst>
              <a:ext uri="{FF2B5EF4-FFF2-40B4-BE49-F238E27FC236}">
                <a16:creationId xmlns:a16="http://schemas.microsoft.com/office/drawing/2014/main" id="{A7DC9F44-3D1A-4C89-831A-4341BC02CEE1}"/>
              </a:ext>
            </a:extLst>
          </p:cNvPr>
          <p:cNvSpPr txBox="1"/>
          <p:nvPr/>
        </p:nvSpPr>
        <p:spPr>
          <a:xfrm>
            <a:off x="336952" y="5621983"/>
            <a:ext cx="5676106" cy="800219"/>
          </a:xfrm>
          <a:prstGeom prst="rect">
            <a:avLst/>
          </a:prstGeom>
          <a:noFill/>
        </p:spPr>
        <p:txBody>
          <a:bodyPr wrap="none" rtlCol="0">
            <a:spAutoFit/>
          </a:bodyPr>
          <a:lstStyle/>
          <a:p>
            <a:r>
              <a:rPr lang="en-US" sz="2300" dirty="0"/>
              <a:t>Cross-track scanning, ≥750 km swath</a:t>
            </a:r>
          </a:p>
          <a:p>
            <a:r>
              <a:rPr lang="en-US" sz="2300" dirty="0"/>
              <a:t>FOV ≤10 km at nadir, ≤20 km at edge of swath</a:t>
            </a:r>
          </a:p>
        </p:txBody>
      </p:sp>
      <p:sp>
        <p:nvSpPr>
          <p:cNvPr id="7" name="TextBox 6">
            <a:extLst>
              <a:ext uri="{FF2B5EF4-FFF2-40B4-BE49-F238E27FC236}">
                <a16:creationId xmlns:a16="http://schemas.microsoft.com/office/drawing/2014/main" id="{EE2C7A5B-23B3-E78B-F1C4-8B91021D8A05}"/>
              </a:ext>
            </a:extLst>
          </p:cNvPr>
          <p:cNvSpPr txBox="1"/>
          <p:nvPr/>
        </p:nvSpPr>
        <p:spPr>
          <a:xfrm>
            <a:off x="6803269" y="1129455"/>
            <a:ext cx="2931572" cy="446276"/>
          </a:xfrm>
          <a:prstGeom prst="rect">
            <a:avLst/>
          </a:prstGeom>
          <a:noFill/>
        </p:spPr>
        <p:txBody>
          <a:bodyPr wrap="none" rtlCol="0">
            <a:spAutoFit/>
          </a:bodyPr>
          <a:lstStyle/>
          <a:p>
            <a:r>
              <a:rPr lang="en-US" sz="2300" dirty="0"/>
              <a:t>Baseline Requirements</a:t>
            </a:r>
          </a:p>
        </p:txBody>
      </p:sp>
      <p:sp>
        <p:nvSpPr>
          <p:cNvPr id="8" name="TextBox 7">
            <a:extLst>
              <a:ext uri="{FF2B5EF4-FFF2-40B4-BE49-F238E27FC236}">
                <a16:creationId xmlns:a16="http://schemas.microsoft.com/office/drawing/2014/main" id="{0CF5BDA6-73D4-3E9A-9CAE-E7709354B8FB}"/>
              </a:ext>
            </a:extLst>
          </p:cNvPr>
          <p:cNvSpPr txBox="1"/>
          <p:nvPr/>
        </p:nvSpPr>
        <p:spPr>
          <a:xfrm>
            <a:off x="3441843" y="4933249"/>
            <a:ext cx="2654157" cy="338554"/>
          </a:xfrm>
          <a:prstGeom prst="rect">
            <a:avLst/>
          </a:prstGeom>
          <a:noFill/>
        </p:spPr>
        <p:txBody>
          <a:bodyPr wrap="square" rtlCol="0">
            <a:spAutoFit/>
          </a:bodyPr>
          <a:lstStyle/>
          <a:p>
            <a:pPr algn="r"/>
            <a:r>
              <a:rPr lang="en-US" sz="1600" dirty="0"/>
              <a:t>Courtesy of Matt </a:t>
            </a:r>
            <a:r>
              <a:rPr lang="en-US" sz="1600" dirty="0" err="1"/>
              <a:t>McLinden</a:t>
            </a:r>
            <a:endParaRPr lang="en-US" sz="1600" dirty="0"/>
          </a:p>
        </p:txBody>
      </p:sp>
      <p:pic>
        <p:nvPicPr>
          <p:cNvPr id="9" name="Content Placeholder 3" descr="A picture containing chart&#10;&#10;Description automatically generated">
            <a:extLst>
              <a:ext uri="{FF2B5EF4-FFF2-40B4-BE49-F238E27FC236}">
                <a16:creationId xmlns:a16="http://schemas.microsoft.com/office/drawing/2014/main" id="{5987AC61-C6C5-9D61-8F13-6678A0F8795B}"/>
              </a:ext>
            </a:extLst>
          </p:cNvPr>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a:stretch/>
        </p:blipFill>
        <p:spPr>
          <a:xfrm>
            <a:off x="336952" y="1885229"/>
            <a:ext cx="6104945" cy="3438776"/>
          </a:xfrm>
          <a:prstGeom prst="rect">
            <a:avLst/>
          </a:prstGeom>
        </p:spPr>
      </p:pic>
      <p:sp>
        <p:nvSpPr>
          <p:cNvPr id="10" name="TextBox 9">
            <a:extLst>
              <a:ext uri="{FF2B5EF4-FFF2-40B4-BE49-F238E27FC236}">
                <a16:creationId xmlns:a16="http://schemas.microsoft.com/office/drawing/2014/main" id="{E8851BEE-1A78-50B7-F58A-63E9CE8599B5}"/>
              </a:ext>
            </a:extLst>
          </p:cNvPr>
          <p:cNvSpPr txBox="1"/>
          <p:nvPr/>
        </p:nvSpPr>
        <p:spPr>
          <a:xfrm>
            <a:off x="2989781" y="5213995"/>
            <a:ext cx="2578812" cy="338554"/>
          </a:xfrm>
          <a:prstGeom prst="rect">
            <a:avLst/>
          </a:prstGeom>
          <a:noFill/>
        </p:spPr>
        <p:txBody>
          <a:bodyPr wrap="square" rtlCol="0">
            <a:spAutoFit/>
          </a:bodyPr>
          <a:lstStyle/>
          <a:p>
            <a:pPr algn="r"/>
            <a:r>
              <a:rPr lang="en-US" sz="1600" dirty="0"/>
              <a:t>Courtesy of </a:t>
            </a:r>
            <a:r>
              <a:rPr lang="en-US" sz="1600" dirty="0" err="1">
                <a:solidFill>
                  <a:srgbClr val="283544"/>
                </a:solidFill>
              </a:rPr>
              <a:t>Yuli</a:t>
            </a:r>
            <a:r>
              <a:rPr lang="en-US" sz="1600" dirty="0">
                <a:solidFill>
                  <a:srgbClr val="283544"/>
                </a:solidFill>
              </a:rPr>
              <a:t> Liu, UMBC</a:t>
            </a:r>
            <a:endParaRPr lang="en-US" sz="1600" dirty="0"/>
          </a:p>
        </p:txBody>
      </p:sp>
      <p:sp>
        <p:nvSpPr>
          <p:cNvPr id="11" name="TextBox 10">
            <a:extLst>
              <a:ext uri="{FF2B5EF4-FFF2-40B4-BE49-F238E27FC236}">
                <a16:creationId xmlns:a16="http://schemas.microsoft.com/office/drawing/2014/main" id="{622986AF-6E76-6B29-DF38-411CD6D54726}"/>
              </a:ext>
            </a:extLst>
          </p:cNvPr>
          <p:cNvSpPr txBox="1"/>
          <p:nvPr/>
        </p:nvSpPr>
        <p:spPr>
          <a:xfrm>
            <a:off x="6616858" y="5152439"/>
            <a:ext cx="5422085" cy="800219"/>
          </a:xfrm>
          <a:prstGeom prst="rect">
            <a:avLst/>
          </a:prstGeom>
          <a:noFill/>
        </p:spPr>
        <p:txBody>
          <a:bodyPr wrap="square" rtlCol="0">
            <a:spAutoFit/>
          </a:bodyPr>
          <a:lstStyle/>
          <a:p>
            <a:r>
              <a:rPr lang="en-US" sz="2300" dirty="0"/>
              <a:t>Sub-mm wavelengths bring a cloud sensitivity that is new for NASA missions</a:t>
            </a:r>
          </a:p>
        </p:txBody>
      </p:sp>
      <p:sp>
        <p:nvSpPr>
          <p:cNvPr id="12" name="TextBox 11">
            <a:extLst>
              <a:ext uri="{FF2B5EF4-FFF2-40B4-BE49-F238E27FC236}">
                <a16:creationId xmlns:a16="http://schemas.microsoft.com/office/drawing/2014/main" id="{979A3030-9900-2A25-3660-76D272C94821}"/>
              </a:ext>
            </a:extLst>
          </p:cNvPr>
          <p:cNvSpPr txBox="1"/>
          <p:nvPr/>
        </p:nvSpPr>
        <p:spPr>
          <a:xfrm>
            <a:off x="6858801"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00FDFF"/>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2030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DFF"/>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spTree>
    <p:extLst>
      <p:ext uri="{BB962C8B-B14F-4D97-AF65-F5344CB8AC3E}">
        <p14:creationId xmlns:p14="http://schemas.microsoft.com/office/powerpoint/2010/main" val="3535270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257154-CD72-F777-6067-7AE697523AE0}"/>
              </a:ext>
            </a:extLst>
          </p:cNvPr>
          <p:cNvSpPr/>
          <p:nvPr/>
        </p:nvSpPr>
        <p:spPr>
          <a:xfrm>
            <a:off x="513567" y="1525560"/>
            <a:ext cx="5342048" cy="5008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9ED458A8-ABB8-C3EE-51D5-704FE9C43AC0}"/>
              </a:ext>
            </a:extLst>
          </p:cNvPr>
          <p:cNvSpPr>
            <a:spLocks noGrp="1"/>
          </p:cNvSpPr>
          <p:nvPr>
            <p:ph type="title"/>
          </p:nvPr>
        </p:nvSpPr>
        <p:spPr>
          <a:xfrm>
            <a:off x="1739900" y="37840"/>
            <a:ext cx="9221470" cy="832525"/>
          </a:xfrm>
        </p:spPr>
        <p:txBody>
          <a:bodyPr>
            <a:noAutofit/>
          </a:bodyPr>
          <a:lstStyle/>
          <a:p>
            <a:pPr algn="l"/>
            <a:r>
              <a:rPr lang="en-US" dirty="0">
                <a:solidFill>
                  <a:srgbClr val="00FDFF"/>
                </a:solidFill>
              </a:rPr>
              <a:t>AOS-Sky Polarimeter</a:t>
            </a:r>
          </a:p>
        </p:txBody>
      </p:sp>
      <p:grpSp>
        <p:nvGrpSpPr>
          <p:cNvPr id="4" name="Group 3">
            <a:extLst>
              <a:ext uri="{FF2B5EF4-FFF2-40B4-BE49-F238E27FC236}">
                <a16:creationId xmlns:a16="http://schemas.microsoft.com/office/drawing/2014/main" id="{21E455D5-6297-E726-EFDE-6A23769A054C}"/>
              </a:ext>
            </a:extLst>
          </p:cNvPr>
          <p:cNvGrpSpPr/>
          <p:nvPr/>
        </p:nvGrpSpPr>
        <p:grpSpPr>
          <a:xfrm>
            <a:off x="650323" y="1525560"/>
            <a:ext cx="5205292" cy="4835752"/>
            <a:chOff x="6574419" y="2222850"/>
            <a:chExt cx="3519637" cy="3234613"/>
          </a:xfrm>
        </p:grpSpPr>
        <p:grpSp>
          <p:nvGrpSpPr>
            <p:cNvPr id="5" name="Group 4">
              <a:extLst>
                <a:ext uri="{FF2B5EF4-FFF2-40B4-BE49-F238E27FC236}">
                  <a16:creationId xmlns:a16="http://schemas.microsoft.com/office/drawing/2014/main" id="{BD37258F-593A-84F6-14BD-E9D673410FFC}"/>
                </a:ext>
              </a:extLst>
            </p:cNvPr>
            <p:cNvGrpSpPr/>
            <p:nvPr/>
          </p:nvGrpSpPr>
          <p:grpSpPr>
            <a:xfrm>
              <a:off x="6574419" y="2222850"/>
              <a:ext cx="3519637" cy="3234613"/>
              <a:chOff x="3627032" y="1362540"/>
              <a:chExt cx="3519637" cy="3234613"/>
            </a:xfrm>
          </p:grpSpPr>
          <p:pic>
            <p:nvPicPr>
              <p:cNvPr id="7" name="Picture 6">
                <a:extLst>
                  <a:ext uri="{FF2B5EF4-FFF2-40B4-BE49-F238E27FC236}">
                    <a16:creationId xmlns:a16="http://schemas.microsoft.com/office/drawing/2014/main" id="{5CFEAD45-9814-FA8D-32C7-46B5E1B06BE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27032" y="1362540"/>
                <a:ext cx="2871421" cy="3234613"/>
              </a:xfrm>
              <a:prstGeom prst="rect">
                <a:avLst/>
              </a:prstGeom>
            </p:spPr>
          </p:pic>
          <p:pic>
            <p:nvPicPr>
              <p:cNvPr id="8" name="Picture 7">
                <a:extLst>
                  <a:ext uri="{FF2B5EF4-FFF2-40B4-BE49-F238E27FC236}">
                    <a16:creationId xmlns:a16="http://schemas.microsoft.com/office/drawing/2014/main" id="{772C5F7D-DB4B-191E-C2FE-A8D20E7B3C4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556929" y="1362541"/>
                <a:ext cx="589740" cy="3234612"/>
              </a:xfrm>
              <a:prstGeom prst="rect">
                <a:avLst/>
              </a:prstGeom>
            </p:spPr>
          </p:pic>
        </p:grpSp>
        <p:sp>
          <p:nvSpPr>
            <p:cNvPr id="6" name="TextBox 5">
              <a:extLst>
                <a:ext uri="{FF2B5EF4-FFF2-40B4-BE49-F238E27FC236}">
                  <a16:creationId xmlns:a16="http://schemas.microsoft.com/office/drawing/2014/main" id="{6BAA314D-9D4B-700A-015F-4D67819BF3AB}"/>
                </a:ext>
              </a:extLst>
            </p:cNvPr>
            <p:cNvSpPr txBox="1"/>
            <p:nvPr/>
          </p:nvSpPr>
          <p:spPr>
            <a:xfrm>
              <a:off x="6835877" y="2362351"/>
              <a:ext cx="1789632" cy="494089"/>
            </a:xfrm>
            <a:prstGeom prst="rect">
              <a:avLst/>
            </a:prstGeom>
            <a:noFill/>
          </p:spPr>
          <p:txBody>
            <a:bodyPr wrap="square" rtlCol="0">
              <a:spAutoFit/>
            </a:bodyPr>
            <a:lstStyle/>
            <a:p>
              <a:r>
                <a:rPr lang="en-US" sz="1400" dirty="0">
                  <a:solidFill>
                    <a:schemeClr val="bg1"/>
                  </a:solidFill>
                </a:rPr>
                <a:t>Example AOD from HARP</a:t>
              </a:r>
            </a:p>
            <a:p>
              <a:r>
                <a:rPr lang="en-US" sz="1400" dirty="0">
                  <a:solidFill>
                    <a:schemeClr val="bg1"/>
                  </a:solidFill>
                </a:rPr>
                <a:t>Cloud-top properties available also</a:t>
              </a:r>
            </a:p>
          </p:txBody>
        </p:sp>
      </p:grpSp>
      <p:sp>
        <p:nvSpPr>
          <p:cNvPr id="9" name="TextBox 8">
            <a:extLst>
              <a:ext uri="{FF2B5EF4-FFF2-40B4-BE49-F238E27FC236}">
                <a16:creationId xmlns:a16="http://schemas.microsoft.com/office/drawing/2014/main" id="{13F1BEF6-C34A-748A-C43D-61351C5F5312}"/>
              </a:ext>
            </a:extLst>
          </p:cNvPr>
          <p:cNvSpPr txBox="1"/>
          <p:nvPr/>
        </p:nvSpPr>
        <p:spPr>
          <a:xfrm>
            <a:off x="764299" y="1079284"/>
            <a:ext cx="5182614"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UV-VIS-NIR-SWIR Multi-angle Polarimeter</a:t>
            </a:r>
          </a:p>
        </p:txBody>
      </p:sp>
      <p:graphicFrame>
        <p:nvGraphicFramePr>
          <p:cNvPr id="10" name="Table 9">
            <a:extLst>
              <a:ext uri="{FF2B5EF4-FFF2-40B4-BE49-F238E27FC236}">
                <a16:creationId xmlns:a16="http://schemas.microsoft.com/office/drawing/2014/main" id="{D394C147-DBB7-ADA4-8234-80EB078E90D6}"/>
              </a:ext>
            </a:extLst>
          </p:cNvPr>
          <p:cNvGraphicFramePr>
            <a:graphicFrameLocks noGrp="1"/>
          </p:cNvGraphicFramePr>
          <p:nvPr>
            <p:extLst>
              <p:ext uri="{D42A27DB-BD31-4B8C-83A1-F6EECF244321}">
                <p14:modId xmlns:p14="http://schemas.microsoft.com/office/powerpoint/2010/main" val="1305020738"/>
              </p:ext>
            </p:extLst>
          </p:nvPr>
        </p:nvGraphicFramePr>
        <p:xfrm>
          <a:off x="6096000" y="1734114"/>
          <a:ext cx="5832475" cy="2468880"/>
        </p:xfrm>
        <a:graphic>
          <a:graphicData uri="http://schemas.openxmlformats.org/drawingml/2006/table">
            <a:tbl>
              <a:tblPr firstRow="1" firstCol="1" bandRow="1">
                <a:tableStyleId>{5C22544A-7EE6-4342-B048-85BDC9FD1C3A}</a:tableStyleId>
              </a:tblPr>
              <a:tblGrid>
                <a:gridCol w="2779059">
                  <a:extLst>
                    <a:ext uri="{9D8B030D-6E8A-4147-A177-3AD203B41FA5}">
                      <a16:colId xmlns:a16="http://schemas.microsoft.com/office/drawing/2014/main" val="1092444240"/>
                    </a:ext>
                  </a:extLst>
                </a:gridCol>
                <a:gridCol w="1409252">
                  <a:extLst>
                    <a:ext uri="{9D8B030D-6E8A-4147-A177-3AD203B41FA5}">
                      <a16:colId xmlns:a16="http://schemas.microsoft.com/office/drawing/2014/main" val="4076980706"/>
                    </a:ext>
                  </a:extLst>
                </a:gridCol>
                <a:gridCol w="1644164">
                  <a:extLst>
                    <a:ext uri="{9D8B030D-6E8A-4147-A177-3AD203B41FA5}">
                      <a16:colId xmlns:a16="http://schemas.microsoft.com/office/drawing/2014/main" val="4292757766"/>
                    </a:ext>
                  </a:extLst>
                </a:gridCol>
              </a:tblGrid>
              <a:tr h="0">
                <a:tc>
                  <a:txBody>
                    <a:bodyPr/>
                    <a:lstStyle/>
                    <a:p>
                      <a:pPr marL="0" marR="0" algn="ctr">
                        <a:spcBef>
                          <a:spcPts val="0"/>
                        </a:spcBef>
                        <a:spcAft>
                          <a:spcPts val="0"/>
                        </a:spcAft>
                      </a:pPr>
                      <a:r>
                        <a:rPr lang="en-US" sz="1800">
                          <a:effectLst/>
                        </a:rPr>
                        <a:t>Type and/or Wavelength range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Number of</a:t>
                      </a:r>
                    </a:p>
                    <a:p>
                      <a:pPr marL="0" marR="0" algn="ctr">
                        <a:spcBef>
                          <a:spcPts val="0"/>
                        </a:spcBef>
                        <a:spcAft>
                          <a:spcPts val="0"/>
                        </a:spcAft>
                      </a:pPr>
                      <a:r>
                        <a:rPr lang="en-US" sz="1800">
                          <a:effectLst/>
                        </a:rPr>
                        <a:t>spectral channels</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Number of</a:t>
                      </a:r>
                    </a:p>
                    <a:p>
                      <a:pPr marL="0" marR="0" algn="ctr">
                        <a:spcBef>
                          <a:spcPts val="0"/>
                        </a:spcBef>
                        <a:spcAft>
                          <a:spcPts val="0"/>
                        </a:spcAft>
                      </a:pPr>
                      <a:r>
                        <a:rPr lang="en-US" sz="1800">
                          <a:effectLst/>
                        </a:rPr>
                        <a:t>viewing angles per pixel</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4077129250"/>
                  </a:ext>
                </a:extLst>
              </a:tr>
              <a:tr h="0">
                <a:tc>
                  <a:txBody>
                    <a:bodyPr/>
                    <a:lstStyle/>
                    <a:p>
                      <a:pPr marL="0" marR="0">
                        <a:spcBef>
                          <a:spcPts val="0"/>
                        </a:spcBef>
                        <a:spcAft>
                          <a:spcPts val="0"/>
                        </a:spcAft>
                      </a:pPr>
                      <a:r>
                        <a:rPr lang="en-US" sz="1800">
                          <a:effectLst/>
                        </a:rPr>
                        <a:t>UV: 350 – 390 nm</a:t>
                      </a:r>
                      <a:r>
                        <a:rPr lang="en-US" sz="1800" baseline="300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394883869"/>
                  </a:ext>
                </a:extLst>
              </a:tr>
              <a:tr h="0">
                <a:tc>
                  <a:txBody>
                    <a:bodyPr/>
                    <a:lstStyle/>
                    <a:p>
                      <a:pPr marL="0" marR="0">
                        <a:spcBef>
                          <a:spcPts val="0"/>
                        </a:spcBef>
                        <a:spcAft>
                          <a:spcPts val="0"/>
                        </a:spcAft>
                      </a:pPr>
                      <a:r>
                        <a:rPr lang="en-US" sz="1800">
                          <a:effectLst/>
                        </a:rPr>
                        <a:t>VIS: 410 – 750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2</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1523648582"/>
                  </a:ext>
                </a:extLst>
              </a:tr>
              <a:tr h="0">
                <a:tc>
                  <a:txBody>
                    <a:bodyPr/>
                    <a:lstStyle/>
                    <a:p>
                      <a:pPr marL="0" marR="0">
                        <a:spcBef>
                          <a:spcPts val="0"/>
                        </a:spcBef>
                        <a:spcAft>
                          <a:spcPts val="0"/>
                        </a:spcAft>
                      </a:pPr>
                      <a:r>
                        <a:rPr lang="en-US" sz="1800">
                          <a:effectLst/>
                        </a:rPr>
                        <a:t>Hyperangle: 660 – 870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60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560385934"/>
                  </a:ext>
                </a:extLst>
              </a:tr>
              <a:tr h="0">
                <a:tc>
                  <a:txBody>
                    <a:bodyPr/>
                    <a:lstStyle/>
                    <a:p>
                      <a:pPr marL="0" marR="0">
                        <a:spcBef>
                          <a:spcPts val="0"/>
                        </a:spcBef>
                        <a:spcAft>
                          <a:spcPts val="0"/>
                        </a:spcAft>
                      </a:pPr>
                      <a:r>
                        <a:rPr lang="en-US" sz="1800">
                          <a:effectLst/>
                        </a:rPr>
                        <a:t>Water Vapor: ~940nm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611576949"/>
                  </a:ext>
                </a:extLst>
              </a:tr>
              <a:tr h="0">
                <a:tc>
                  <a:txBody>
                    <a:bodyPr/>
                    <a:lstStyle/>
                    <a:p>
                      <a:pPr marL="0" marR="0">
                        <a:spcBef>
                          <a:spcPts val="0"/>
                        </a:spcBef>
                        <a:spcAft>
                          <a:spcPts val="0"/>
                        </a:spcAft>
                      </a:pPr>
                      <a:r>
                        <a:rPr lang="en-US" sz="1800">
                          <a:effectLst/>
                        </a:rPr>
                        <a:t>SWIR Cirrus: ~1380</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3421950033"/>
                  </a:ext>
                </a:extLst>
              </a:tr>
              <a:tr h="0">
                <a:tc>
                  <a:txBody>
                    <a:bodyPr/>
                    <a:lstStyle/>
                    <a:p>
                      <a:pPr marL="0" marR="0">
                        <a:spcBef>
                          <a:spcPts val="0"/>
                        </a:spcBef>
                        <a:spcAft>
                          <a:spcPts val="0"/>
                        </a:spcAft>
                      </a:pPr>
                      <a:r>
                        <a:rPr lang="en-US" sz="1800">
                          <a:effectLst/>
                        </a:rPr>
                        <a:t>VNIR-SWIR: 870 – 1570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3</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331090247"/>
                  </a:ext>
                </a:extLst>
              </a:tr>
            </a:tbl>
          </a:graphicData>
        </a:graphic>
      </p:graphicFrame>
      <p:sp>
        <p:nvSpPr>
          <p:cNvPr id="11" name="TextBox 10">
            <a:extLst>
              <a:ext uri="{FF2B5EF4-FFF2-40B4-BE49-F238E27FC236}">
                <a16:creationId xmlns:a16="http://schemas.microsoft.com/office/drawing/2014/main" id="{0D5CF160-A4D2-6DA5-76EA-7FB210EA0CFE}"/>
              </a:ext>
            </a:extLst>
          </p:cNvPr>
          <p:cNvSpPr txBox="1"/>
          <p:nvPr/>
        </p:nvSpPr>
        <p:spPr>
          <a:xfrm>
            <a:off x="6080665" y="1287838"/>
            <a:ext cx="2931572" cy="446276"/>
          </a:xfrm>
          <a:prstGeom prst="rect">
            <a:avLst/>
          </a:prstGeom>
          <a:noFill/>
        </p:spPr>
        <p:txBody>
          <a:bodyPr wrap="none" rtlCol="0">
            <a:spAutoFit/>
          </a:bodyPr>
          <a:lstStyle/>
          <a:p>
            <a:r>
              <a:rPr lang="en-US" sz="2300" dirty="0"/>
              <a:t>Baseline Requirements</a:t>
            </a:r>
          </a:p>
        </p:txBody>
      </p:sp>
      <p:sp>
        <p:nvSpPr>
          <p:cNvPr id="12" name="TextBox 11">
            <a:extLst>
              <a:ext uri="{FF2B5EF4-FFF2-40B4-BE49-F238E27FC236}">
                <a16:creationId xmlns:a16="http://schemas.microsoft.com/office/drawing/2014/main" id="{B4E0EA33-E44C-98F2-7D2A-33FD22A4B33B}"/>
              </a:ext>
            </a:extLst>
          </p:cNvPr>
          <p:cNvSpPr txBox="1"/>
          <p:nvPr/>
        </p:nvSpPr>
        <p:spPr>
          <a:xfrm>
            <a:off x="6096000" y="4521200"/>
            <a:ext cx="4865370" cy="1154162"/>
          </a:xfrm>
          <a:prstGeom prst="rect">
            <a:avLst/>
          </a:prstGeom>
          <a:noFill/>
        </p:spPr>
        <p:txBody>
          <a:bodyPr wrap="square" rtlCol="0">
            <a:spAutoFit/>
          </a:bodyPr>
          <a:lstStyle/>
          <a:p>
            <a:pPr algn="ctr"/>
            <a:r>
              <a:rPr lang="en-US" sz="2300" dirty="0"/>
              <a:t>300 km swath width</a:t>
            </a:r>
          </a:p>
          <a:p>
            <a:pPr algn="ctr"/>
            <a:endParaRPr lang="en-US" sz="2300" dirty="0"/>
          </a:p>
          <a:p>
            <a:pPr algn="ctr"/>
            <a:r>
              <a:rPr lang="en-US" sz="2300" dirty="0"/>
              <a:t>0.5 km IFOV (at nadir) </a:t>
            </a:r>
          </a:p>
        </p:txBody>
      </p:sp>
      <p:sp>
        <p:nvSpPr>
          <p:cNvPr id="13" name="TextBox 12">
            <a:extLst>
              <a:ext uri="{FF2B5EF4-FFF2-40B4-BE49-F238E27FC236}">
                <a16:creationId xmlns:a16="http://schemas.microsoft.com/office/drawing/2014/main" id="{80C512AF-27D7-874E-1918-FA3C335B455A}"/>
              </a:ext>
            </a:extLst>
          </p:cNvPr>
          <p:cNvSpPr txBox="1"/>
          <p:nvPr/>
        </p:nvSpPr>
        <p:spPr>
          <a:xfrm>
            <a:off x="6858801"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00FDFF"/>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2030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DFF"/>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spTree>
    <p:extLst>
      <p:ext uri="{BB962C8B-B14F-4D97-AF65-F5344CB8AC3E}">
        <p14:creationId xmlns:p14="http://schemas.microsoft.com/office/powerpoint/2010/main" val="3528420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E841-BCD0-030A-171D-15AB38113E0B}"/>
              </a:ext>
            </a:extLst>
          </p:cNvPr>
          <p:cNvSpPr>
            <a:spLocks noGrp="1"/>
          </p:cNvSpPr>
          <p:nvPr>
            <p:ph type="title"/>
          </p:nvPr>
        </p:nvSpPr>
        <p:spPr>
          <a:xfrm>
            <a:off x="1739900" y="37840"/>
            <a:ext cx="9221470" cy="832525"/>
          </a:xfrm>
        </p:spPr>
        <p:txBody>
          <a:bodyPr>
            <a:noAutofit/>
          </a:bodyPr>
          <a:lstStyle/>
          <a:p>
            <a:pPr algn="l"/>
            <a:r>
              <a:rPr lang="en-US" dirty="0">
                <a:solidFill>
                  <a:srgbClr val="00FDFF"/>
                </a:solidFill>
              </a:rPr>
              <a:t>CSA Contributions</a:t>
            </a:r>
          </a:p>
        </p:txBody>
      </p:sp>
      <p:pic>
        <p:nvPicPr>
          <p:cNvPr id="3" name="Picture 2" descr="Map&#10;&#10;Description automatically generated">
            <a:extLst>
              <a:ext uri="{FF2B5EF4-FFF2-40B4-BE49-F238E27FC236}">
                <a16:creationId xmlns:a16="http://schemas.microsoft.com/office/drawing/2014/main" id="{72F49A45-C59F-07D6-9431-D75AED38DA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9758" y="1053353"/>
            <a:ext cx="5205292" cy="5600508"/>
          </a:xfrm>
          <a:prstGeom prst="rect">
            <a:avLst/>
          </a:prstGeom>
        </p:spPr>
      </p:pic>
      <p:sp>
        <p:nvSpPr>
          <p:cNvPr id="4" name="Rectangle 3">
            <a:extLst>
              <a:ext uri="{FF2B5EF4-FFF2-40B4-BE49-F238E27FC236}">
                <a16:creationId xmlns:a16="http://schemas.microsoft.com/office/drawing/2014/main" id="{56168768-5E6D-2C6E-7D1D-DF4DF887CF3D}"/>
              </a:ext>
            </a:extLst>
          </p:cNvPr>
          <p:cNvSpPr/>
          <p:nvPr/>
        </p:nvSpPr>
        <p:spPr>
          <a:xfrm>
            <a:off x="7072690" y="2383519"/>
            <a:ext cx="2010335" cy="2455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063CE00F-0B1F-6F8D-7A71-E98B67FFE66D}"/>
              </a:ext>
            </a:extLst>
          </p:cNvPr>
          <p:cNvGrpSpPr/>
          <p:nvPr/>
        </p:nvGrpSpPr>
        <p:grpSpPr>
          <a:xfrm>
            <a:off x="839814" y="2207515"/>
            <a:ext cx="5025306" cy="4194911"/>
            <a:chOff x="8462393" y="3722593"/>
            <a:chExt cx="3620197" cy="2969104"/>
          </a:xfrm>
        </p:grpSpPr>
        <p:pic>
          <p:nvPicPr>
            <p:cNvPr id="6" name="Picture 5" descr="Diagram&#10;&#10;Description automatically generated">
              <a:extLst>
                <a:ext uri="{FF2B5EF4-FFF2-40B4-BE49-F238E27FC236}">
                  <a16:creationId xmlns:a16="http://schemas.microsoft.com/office/drawing/2014/main" id="{3ACAF007-AE7C-B677-D198-88399038D2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62393" y="3723756"/>
              <a:ext cx="3620197" cy="2967941"/>
            </a:xfrm>
            <a:prstGeom prst="rect">
              <a:avLst/>
            </a:prstGeom>
          </p:spPr>
        </p:pic>
        <p:sp>
          <p:nvSpPr>
            <p:cNvPr id="7" name="Rectangle 6">
              <a:extLst>
                <a:ext uri="{FF2B5EF4-FFF2-40B4-BE49-F238E27FC236}">
                  <a16:creationId xmlns:a16="http://schemas.microsoft.com/office/drawing/2014/main" id="{A5AC7FC8-934A-AA2B-947F-08AF0885160C}"/>
                </a:ext>
              </a:extLst>
            </p:cNvPr>
            <p:cNvSpPr/>
            <p:nvPr/>
          </p:nvSpPr>
          <p:spPr>
            <a:xfrm>
              <a:off x="11270797" y="3722593"/>
              <a:ext cx="803654" cy="3636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4D36D641-C73B-4550-2788-0A8D9C1A63B3}"/>
              </a:ext>
            </a:extLst>
          </p:cNvPr>
          <p:cNvSpPr txBox="1"/>
          <p:nvPr/>
        </p:nvSpPr>
        <p:spPr>
          <a:xfrm>
            <a:off x="252275" y="1053353"/>
            <a:ext cx="6424378"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t>Canadian Space Agency Longwave-Far Infrared Imaging Radiometer (4-73 </a:t>
            </a:r>
            <a:r>
              <a:rPr lang="en-US" sz="2300" dirty="0">
                <a:latin typeface="Symbol" pitchFamily="2" charset="2"/>
              </a:rPr>
              <a:t>m</a:t>
            </a:r>
            <a:r>
              <a:rPr lang="en-US" sz="2300" dirty="0"/>
              <a:t>m),</a:t>
            </a:r>
          </a:p>
          <a:p>
            <a:pPr algn="ctr"/>
            <a:r>
              <a:rPr lang="en-US" sz="2300" dirty="0"/>
              <a:t>Aerosol/Moisture Limb Sounding </a:t>
            </a:r>
          </a:p>
        </p:txBody>
      </p:sp>
      <p:sp>
        <p:nvSpPr>
          <p:cNvPr id="9" name="Rectangle 8">
            <a:extLst>
              <a:ext uri="{FF2B5EF4-FFF2-40B4-BE49-F238E27FC236}">
                <a16:creationId xmlns:a16="http://schemas.microsoft.com/office/drawing/2014/main" id="{6FF77C37-BBDE-D70C-33DB-73770A7C68EE}"/>
              </a:ext>
            </a:extLst>
          </p:cNvPr>
          <p:cNvSpPr/>
          <p:nvPr/>
        </p:nvSpPr>
        <p:spPr>
          <a:xfrm>
            <a:off x="9857147" y="4640590"/>
            <a:ext cx="2255500" cy="7527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85BD7E7-C36B-122C-A904-59D82959A5BC}"/>
              </a:ext>
            </a:extLst>
          </p:cNvPr>
          <p:cNvSpPr/>
          <p:nvPr/>
        </p:nvSpPr>
        <p:spPr>
          <a:xfrm>
            <a:off x="10182470" y="1638052"/>
            <a:ext cx="1854305" cy="26116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AOS-Storm </a:t>
            </a:r>
            <a:r>
              <a:rPr lang="en-US" sz="1000" i="1" dirty="0"/>
              <a:t>[US led)</a:t>
            </a:r>
            <a:endParaRPr lang="en-US" i="1" dirty="0"/>
          </a:p>
        </p:txBody>
      </p:sp>
      <p:sp>
        <p:nvSpPr>
          <p:cNvPr id="11" name="Rectangle 10">
            <a:extLst>
              <a:ext uri="{FF2B5EF4-FFF2-40B4-BE49-F238E27FC236}">
                <a16:creationId xmlns:a16="http://schemas.microsoft.com/office/drawing/2014/main" id="{C9587BF4-C938-21BA-4EF7-DAB1D4334692}"/>
              </a:ext>
            </a:extLst>
          </p:cNvPr>
          <p:cNvSpPr/>
          <p:nvPr/>
        </p:nvSpPr>
        <p:spPr>
          <a:xfrm>
            <a:off x="7442808" y="1303596"/>
            <a:ext cx="1716802" cy="2783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AOS-Sky </a:t>
            </a:r>
            <a:r>
              <a:rPr lang="en-US" sz="1000" i="1" dirty="0"/>
              <a:t>[US led)</a:t>
            </a:r>
            <a:endParaRPr lang="en-US" i="1" dirty="0"/>
          </a:p>
        </p:txBody>
      </p:sp>
      <p:sp>
        <p:nvSpPr>
          <p:cNvPr id="12" name="TextBox 11">
            <a:extLst>
              <a:ext uri="{FF2B5EF4-FFF2-40B4-BE49-F238E27FC236}">
                <a16:creationId xmlns:a16="http://schemas.microsoft.com/office/drawing/2014/main" id="{F6B310D1-D2B7-A932-4EA4-041593DE2923}"/>
              </a:ext>
            </a:extLst>
          </p:cNvPr>
          <p:cNvSpPr txBox="1"/>
          <p:nvPr/>
        </p:nvSpPr>
        <p:spPr>
          <a:xfrm rot="20251642">
            <a:off x="1178151" y="3811815"/>
            <a:ext cx="9664662" cy="830997"/>
          </a:xfrm>
          <a:prstGeom prst="rect">
            <a:avLst/>
          </a:prstGeom>
          <a:noFill/>
        </p:spPr>
        <p:txBody>
          <a:bodyPr wrap="square" rtlCol="0">
            <a:spAutoFit/>
          </a:bodyPr>
          <a:lstStyle/>
          <a:p>
            <a:pPr algn="r"/>
            <a:r>
              <a:rPr lang="en-US" sz="4800" b="1" i="1" dirty="0">
                <a:solidFill>
                  <a:srgbClr val="FF0000"/>
                </a:solidFill>
              </a:rPr>
              <a:t>Details in separate presentation</a:t>
            </a:r>
          </a:p>
        </p:txBody>
      </p:sp>
      <p:sp>
        <p:nvSpPr>
          <p:cNvPr id="13" name="TextBox 12">
            <a:extLst>
              <a:ext uri="{FF2B5EF4-FFF2-40B4-BE49-F238E27FC236}">
                <a16:creationId xmlns:a16="http://schemas.microsoft.com/office/drawing/2014/main" id="{6F13E5D8-2F81-539B-89EB-93AD0E42954A}"/>
              </a:ext>
            </a:extLst>
          </p:cNvPr>
          <p:cNvSpPr txBox="1"/>
          <p:nvPr/>
        </p:nvSpPr>
        <p:spPr>
          <a:xfrm>
            <a:off x="6858801"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00FDFF"/>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2030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rgbClr val="00FDFF"/>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spTree>
    <p:extLst>
      <p:ext uri="{BB962C8B-B14F-4D97-AF65-F5344CB8AC3E}">
        <p14:creationId xmlns:p14="http://schemas.microsoft.com/office/powerpoint/2010/main" val="2741800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7526503-1066-BB25-C045-09CA7D9104B8}"/>
              </a:ext>
            </a:extLst>
          </p:cNvPr>
          <p:cNvSpPr/>
          <p:nvPr/>
        </p:nvSpPr>
        <p:spPr>
          <a:xfrm>
            <a:off x="5664201" y="963479"/>
            <a:ext cx="6460122" cy="2529929"/>
          </a:xfrm>
          <a:prstGeom prst="roundRect">
            <a:avLst/>
          </a:prstGeom>
          <a:solidFill>
            <a:srgbClr val="00FA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30B48F0-A99A-773E-889E-8DDD3091C4CC}"/>
              </a:ext>
            </a:extLst>
          </p:cNvPr>
          <p:cNvSpPr>
            <a:spLocks noGrp="1"/>
          </p:cNvSpPr>
          <p:nvPr>
            <p:ph type="title"/>
          </p:nvPr>
        </p:nvSpPr>
        <p:spPr>
          <a:xfrm>
            <a:off x="1739900" y="37840"/>
            <a:ext cx="9221470" cy="832525"/>
          </a:xfrm>
        </p:spPr>
        <p:txBody>
          <a:bodyPr/>
          <a:lstStyle/>
          <a:p>
            <a:pPr algn="ctr"/>
            <a:r>
              <a:rPr lang="en-US" dirty="0">
                <a:solidFill>
                  <a:schemeClr val="bg1"/>
                </a:solidFill>
              </a:rPr>
              <a:t>Summary of AOS Measurements</a:t>
            </a:r>
          </a:p>
        </p:txBody>
      </p:sp>
      <p:sp>
        <p:nvSpPr>
          <p:cNvPr id="4" name="TextBox 3">
            <a:extLst>
              <a:ext uri="{FF2B5EF4-FFF2-40B4-BE49-F238E27FC236}">
                <a16:creationId xmlns:a16="http://schemas.microsoft.com/office/drawing/2014/main" id="{4FAF4DEC-E073-9477-F2F1-30313FF28A24}"/>
              </a:ext>
            </a:extLst>
          </p:cNvPr>
          <p:cNvSpPr txBox="1"/>
          <p:nvPr/>
        </p:nvSpPr>
        <p:spPr>
          <a:xfrm>
            <a:off x="723466" y="1138917"/>
            <a:ext cx="4759185" cy="4678204"/>
          </a:xfrm>
          <a:prstGeom prst="rect">
            <a:avLst/>
          </a:prstGeom>
          <a:solidFill>
            <a:schemeClr val="accent3">
              <a:lumMod val="75000"/>
            </a:schemeClr>
          </a:solidFill>
        </p:spPr>
        <p:txBody>
          <a:bodyPr wrap="square">
            <a:spAutoFit/>
          </a:bodyPr>
          <a:lstStyle/>
          <a:p>
            <a:pPr marL="234950" indent="0">
              <a:lnSpc>
                <a:spcPct val="100000"/>
              </a:lnSpc>
              <a:spcBef>
                <a:spcPts val="1200"/>
              </a:spcBef>
              <a:spcAft>
                <a:spcPts val="1200"/>
              </a:spcAft>
            </a:pPr>
            <a:r>
              <a:rPr lang="en-US" sz="1400" b="1" dirty="0">
                <a:solidFill>
                  <a:srgbClr val="00FA00"/>
                </a:solidFill>
                <a:latin typeface="Arial" panose="020B0604020202020204" pitchFamily="34" charset="0"/>
                <a:ea typeface="Times New Roman" panose="02020603050405020304" pitchFamily="18" charset="0"/>
                <a:cs typeface="Arial" panose="020B0604020202020204" pitchFamily="34" charset="0"/>
              </a:rPr>
              <a:t>AOS-Storm, JAXA PMM, and CNES C2OMODO:</a:t>
            </a:r>
          </a:p>
          <a:p>
            <a:pPr marL="520700" indent="-285750">
              <a:lnSpc>
                <a:spcPct val="100000"/>
              </a:lnSpc>
              <a:spcAft>
                <a:spcPts val="400"/>
              </a:spcAft>
              <a:buFont typeface="Arial" panose="020B0604020202020204" pitchFamily="34" charset="0"/>
              <a:buChar char="•"/>
            </a:pPr>
            <a:r>
              <a:rPr lang="en-US" sz="1400" b="1" dirty="0">
                <a:solidFill>
                  <a:srgbClr val="00FA00"/>
                </a:solidFill>
                <a:latin typeface="Arial" panose="020B0604020202020204" pitchFamily="34" charset="0"/>
                <a:cs typeface="Arial" panose="020B0604020202020204" pitchFamily="34" charset="0"/>
              </a:rPr>
              <a:t>Ku-Doppler radar</a:t>
            </a:r>
          </a:p>
          <a:p>
            <a:pPr marL="520700" indent="-285750">
              <a:lnSpc>
                <a:spcPct val="100000"/>
              </a:lnSpc>
              <a:spcAft>
                <a:spcPts val="400"/>
              </a:spcAft>
              <a:buFont typeface="Arial" panose="020B0604020202020204" pitchFamily="34" charset="0"/>
              <a:buChar char="•"/>
            </a:pPr>
            <a:r>
              <a:rPr lang="en-US" sz="1400" b="1" dirty="0" err="1">
                <a:solidFill>
                  <a:srgbClr val="00FA00"/>
                </a:solidFill>
                <a:latin typeface="Arial" panose="020B0604020202020204" pitchFamily="34" charset="0"/>
                <a:cs typeface="Arial" panose="020B0604020202020204" pitchFamily="34" charset="0"/>
              </a:rPr>
              <a:t>dTB</a:t>
            </a:r>
            <a:r>
              <a:rPr lang="en-US" sz="1400" b="1" dirty="0">
                <a:solidFill>
                  <a:srgbClr val="00FA00"/>
                </a:solidFill>
                <a:latin typeface="Arial" panose="020B0604020202020204" pitchFamily="34" charset="0"/>
                <a:cs typeface="Arial" panose="020B0604020202020204" pitchFamily="34" charset="0"/>
              </a:rPr>
              <a:t>/dt (~mm-wavelength)</a:t>
            </a:r>
          </a:p>
          <a:p>
            <a:pPr marL="520700" indent="-285750">
              <a:lnSpc>
                <a:spcPct val="100000"/>
              </a:lnSpc>
              <a:spcAft>
                <a:spcPts val="400"/>
              </a:spcAft>
              <a:buFont typeface="Arial" panose="020B0604020202020204" pitchFamily="34" charset="0"/>
              <a:buChar char="•"/>
            </a:pPr>
            <a:r>
              <a:rPr lang="en-US" sz="1400" b="1" dirty="0">
                <a:solidFill>
                  <a:srgbClr val="00FA00"/>
                </a:solidFill>
                <a:latin typeface="Arial" panose="020B0604020202020204" pitchFamily="34" charset="0"/>
                <a:cs typeface="Arial" panose="020B0604020202020204" pitchFamily="34" charset="0"/>
              </a:rPr>
              <a:t>Backscatter lidar</a:t>
            </a:r>
          </a:p>
          <a:p>
            <a:pPr marL="520700" indent="-285750">
              <a:lnSpc>
                <a:spcPct val="100000"/>
              </a:lnSpc>
              <a:spcAft>
                <a:spcPts val="400"/>
              </a:spcAft>
              <a:buFont typeface="Arial" panose="020B0604020202020204" pitchFamily="34" charset="0"/>
              <a:buChar char="•"/>
            </a:pPr>
            <a:r>
              <a:rPr lang="en-US" sz="1400" b="1" dirty="0">
                <a:solidFill>
                  <a:srgbClr val="00FA00"/>
                </a:solidFill>
                <a:latin typeface="Arial" panose="020B0604020202020204" pitchFamily="34" charset="0"/>
                <a:cs typeface="Arial" panose="020B0604020202020204" pitchFamily="34" charset="0"/>
              </a:rPr>
              <a:t>Launch no earlier than July 2028</a:t>
            </a:r>
          </a:p>
          <a:p>
            <a:pPr marL="234950" indent="0">
              <a:lnSpc>
                <a:spcPct val="100000"/>
              </a:lnSpc>
              <a:spcAft>
                <a:spcPts val="400"/>
              </a:spcAft>
            </a:pPr>
            <a:endParaRPr lang="en-US" sz="1400" b="1" dirty="0">
              <a:solidFill>
                <a:srgbClr val="00FDFF"/>
              </a:solidFill>
              <a:latin typeface="Arial" panose="020B0604020202020204" pitchFamily="34" charset="0"/>
              <a:cs typeface="Arial" panose="020B0604020202020204" pitchFamily="34" charset="0"/>
            </a:endParaRPr>
          </a:p>
          <a:p>
            <a:pPr marL="234950" indent="0">
              <a:lnSpc>
                <a:spcPct val="100000"/>
              </a:lnSpc>
              <a:spcAft>
                <a:spcPts val="400"/>
              </a:spcAft>
            </a:pPr>
            <a:endParaRPr lang="en-US" sz="1400" b="1" dirty="0">
              <a:solidFill>
                <a:srgbClr val="00FDFF"/>
              </a:solidFill>
              <a:latin typeface="Arial" panose="020B0604020202020204" pitchFamily="34" charset="0"/>
              <a:cs typeface="Arial" panose="020B0604020202020204" pitchFamily="34" charset="0"/>
            </a:endParaRPr>
          </a:p>
          <a:p>
            <a:pPr marL="234950" indent="0">
              <a:lnSpc>
                <a:spcPct val="100000"/>
              </a:lnSpc>
              <a:spcAft>
                <a:spcPts val="400"/>
              </a:spcAft>
            </a:pPr>
            <a:endParaRPr lang="en-US" sz="1400" b="1" dirty="0">
              <a:solidFill>
                <a:srgbClr val="00FDFF"/>
              </a:solidFill>
              <a:latin typeface="Arial" panose="020B0604020202020204" pitchFamily="34" charset="0"/>
              <a:cs typeface="Arial" panose="020B0604020202020204" pitchFamily="34" charset="0"/>
            </a:endParaRPr>
          </a:p>
          <a:p>
            <a:pPr marL="234950" indent="0">
              <a:lnSpc>
                <a:spcPct val="100000"/>
              </a:lnSpc>
              <a:spcAft>
                <a:spcPts val="400"/>
              </a:spcAft>
            </a:pPr>
            <a:endParaRPr lang="en-US" sz="1400" b="1" dirty="0">
              <a:solidFill>
                <a:srgbClr val="00FDFF"/>
              </a:solidFill>
              <a:latin typeface="Arial" panose="020B0604020202020204" pitchFamily="34" charset="0"/>
              <a:cs typeface="Arial" panose="020B0604020202020204" pitchFamily="34" charset="0"/>
            </a:endParaRPr>
          </a:p>
          <a:p>
            <a:pPr marL="234950" indent="0">
              <a:lnSpc>
                <a:spcPct val="100000"/>
              </a:lnSpc>
              <a:spcAft>
                <a:spcPts val="400"/>
              </a:spcAft>
            </a:pPr>
            <a:r>
              <a:rPr lang="en-US" sz="1400" b="1" dirty="0">
                <a:solidFill>
                  <a:srgbClr val="00FDFF"/>
                </a:solidFill>
                <a:latin typeface="Arial" panose="020B0604020202020204" pitchFamily="34" charset="0"/>
                <a:cs typeface="Arial" panose="020B0604020202020204" pitchFamily="34" charset="0"/>
              </a:rPr>
              <a:t>AOS-Sky, CSA </a:t>
            </a:r>
            <a:r>
              <a:rPr lang="en-US" sz="1400" b="1" dirty="0" err="1">
                <a:solidFill>
                  <a:srgbClr val="00FDFF"/>
                </a:solidFill>
                <a:latin typeface="Arial" panose="020B0604020202020204" pitchFamily="34" charset="0"/>
                <a:cs typeface="Arial" panose="020B0604020202020204" pitchFamily="34" charset="0"/>
              </a:rPr>
              <a:t>HAWCsat</a:t>
            </a:r>
            <a:r>
              <a:rPr lang="en-US" sz="1400" b="1" dirty="0">
                <a:solidFill>
                  <a:srgbClr val="00FDFF"/>
                </a:solidFill>
                <a:latin typeface="Arial" panose="020B0604020202020204" pitchFamily="34" charset="0"/>
                <a:cs typeface="Arial" panose="020B0604020202020204" pitchFamily="34" charset="0"/>
              </a:rPr>
              <a:t>:</a:t>
            </a:r>
          </a:p>
          <a:p>
            <a:pPr marL="520700" indent="-285750">
              <a:lnSpc>
                <a:spcPct val="100000"/>
              </a:lnSpc>
              <a:spcAft>
                <a:spcPts val="400"/>
              </a:spcAft>
              <a:buFont typeface="Arial" panose="020B0604020202020204" pitchFamily="34" charset="0"/>
              <a:buChar char="•"/>
            </a:pPr>
            <a:r>
              <a:rPr lang="en-US" sz="1400" b="1" dirty="0">
                <a:solidFill>
                  <a:srgbClr val="00FDFF"/>
                </a:solidFill>
                <a:latin typeface="Arial" panose="020B0604020202020204" pitchFamily="34" charset="0"/>
                <a:cs typeface="Arial" panose="020B0604020202020204" pitchFamily="34" charset="0"/>
              </a:rPr>
              <a:t>Cloud-profiling Doppler radar</a:t>
            </a:r>
          </a:p>
          <a:p>
            <a:pPr marL="520700" indent="-285750">
              <a:lnSpc>
                <a:spcPct val="100000"/>
              </a:lnSpc>
              <a:spcAft>
                <a:spcPts val="400"/>
              </a:spcAft>
              <a:buFont typeface="Arial" panose="020B0604020202020204" pitchFamily="34" charset="0"/>
              <a:buChar char="•"/>
            </a:pPr>
            <a:r>
              <a:rPr lang="en-US" sz="1400" b="1" dirty="0">
                <a:solidFill>
                  <a:srgbClr val="00FDFF"/>
                </a:solidFill>
                <a:latin typeface="Arial" panose="020B0604020202020204" pitchFamily="34" charset="0"/>
                <a:cs typeface="Arial" panose="020B0604020202020204" pitchFamily="34" charset="0"/>
              </a:rPr>
              <a:t>Backscatter lidar</a:t>
            </a:r>
          </a:p>
          <a:p>
            <a:pPr marL="520700" indent="-285750">
              <a:lnSpc>
                <a:spcPct val="100000"/>
              </a:lnSpc>
              <a:spcAft>
                <a:spcPts val="400"/>
              </a:spcAft>
              <a:buFont typeface="Arial" panose="020B0604020202020204" pitchFamily="34" charset="0"/>
              <a:buChar char="•"/>
            </a:pPr>
            <a:r>
              <a:rPr lang="en-US" sz="1400" b="1" dirty="0">
                <a:solidFill>
                  <a:srgbClr val="00FDFF"/>
                </a:solidFill>
                <a:latin typeface="Arial" panose="020B0604020202020204" pitchFamily="34" charset="0"/>
                <a:cs typeface="Arial" panose="020B0604020202020204" pitchFamily="34" charset="0"/>
              </a:rPr>
              <a:t>sub-mm radiometer</a:t>
            </a:r>
          </a:p>
          <a:p>
            <a:pPr marL="520700" indent="-285750">
              <a:lnSpc>
                <a:spcPct val="100000"/>
              </a:lnSpc>
              <a:spcAft>
                <a:spcPts val="400"/>
              </a:spcAft>
              <a:buFont typeface="Arial" panose="020B0604020202020204" pitchFamily="34" charset="0"/>
              <a:buChar char="•"/>
            </a:pPr>
            <a:r>
              <a:rPr lang="en-US" sz="1400" b="1" dirty="0">
                <a:solidFill>
                  <a:srgbClr val="00FDFF"/>
                </a:solidFill>
                <a:latin typeface="Arial" panose="020B0604020202020204" pitchFamily="34" charset="0"/>
                <a:cs typeface="Arial" panose="020B0604020202020204" pitchFamily="34" charset="0"/>
              </a:rPr>
              <a:t>Polarimeter</a:t>
            </a:r>
          </a:p>
          <a:p>
            <a:pPr marL="520700" indent="-285750">
              <a:lnSpc>
                <a:spcPct val="100000"/>
              </a:lnSpc>
              <a:spcAft>
                <a:spcPts val="400"/>
              </a:spcAft>
              <a:buFont typeface="Arial" panose="020B0604020202020204" pitchFamily="34" charset="0"/>
              <a:buChar char="•"/>
            </a:pPr>
            <a:r>
              <a:rPr lang="en-US" sz="1400" b="1" dirty="0">
                <a:solidFill>
                  <a:srgbClr val="00FDFF"/>
                </a:solidFill>
                <a:latin typeface="Arial" panose="020B0604020202020204" pitchFamily="34" charset="0"/>
                <a:cs typeface="Arial" panose="020B0604020202020204" pitchFamily="34" charset="0"/>
              </a:rPr>
              <a:t>Longwave radiometer</a:t>
            </a:r>
          </a:p>
          <a:p>
            <a:pPr marL="520700" indent="-285750">
              <a:lnSpc>
                <a:spcPct val="100000"/>
              </a:lnSpc>
              <a:spcAft>
                <a:spcPts val="400"/>
              </a:spcAft>
              <a:buFont typeface="Arial" panose="020B0604020202020204" pitchFamily="34" charset="0"/>
              <a:buChar char="•"/>
            </a:pPr>
            <a:r>
              <a:rPr lang="en-US" sz="1400" b="1" dirty="0">
                <a:solidFill>
                  <a:srgbClr val="00FDFF"/>
                </a:solidFill>
                <a:latin typeface="Arial" panose="020B0604020202020204" pitchFamily="34" charset="0"/>
                <a:cs typeface="Arial" panose="020B0604020202020204" pitchFamily="34" charset="0"/>
              </a:rPr>
              <a:t>Limb sounder (</a:t>
            </a:r>
            <a:r>
              <a:rPr lang="en-US" sz="1400" b="1" dirty="0" err="1">
                <a:solidFill>
                  <a:srgbClr val="00FDFF"/>
                </a:solidFill>
                <a:latin typeface="Arial" panose="020B0604020202020204" pitchFamily="34" charset="0"/>
                <a:cs typeface="Arial" panose="020B0604020202020204" pitchFamily="34" charset="0"/>
              </a:rPr>
              <a:t>aerosol+moisture</a:t>
            </a:r>
            <a:r>
              <a:rPr lang="en-US" sz="1400" b="1" dirty="0">
                <a:solidFill>
                  <a:srgbClr val="00FDFF"/>
                </a:solidFill>
                <a:latin typeface="Arial" panose="020B0604020202020204" pitchFamily="34" charset="0"/>
                <a:cs typeface="Arial" panose="020B0604020202020204" pitchFamily="34" charset="0"/>
              </a:rPr>
              <a:t>)</a:t>
            </a:r>
          </a:p>
          <a:p>
            <a:pPr marL="520700" indent="-285750">
              <a:lnSpc>
                <a:spcPct val="100000"/>
              </a:lnSpc>
              <a:spcAft>
                <a:spcPts val="400"/>
              </a:spcAft>
              <a:buFont typeface="Arial" panose="020B0604020202020204" pitchFamily="34" charset="0"/>
              <a:buChar char="•"/>
            </a:pPr>
            <a:r>
              <a:rPr lang="en-US" sz="1400" b="1" dirty="0">
                <a:solidFill>
                  <a:srgbClr val="00FDFF"/>
                </a:solidFill>
                <a:latin typeface="Arial" panose="020B0604020202020204" pitchFamily="34" charset="0"/>
                <a:cs typeface="Arial" panose="020B0604020202020204" pitchFamily="34" charset="0"/>
              </a:rPr>
              <a:t>Launch no earlier than Dec 2030</a:t>
            </a:r>
          </a:p>
        </p:txBody>
      </p:sp>
      <p:grpSp>
        <p:nvGrpSpPr>
          <p:cNvPr id="5" name="Group 4">
            <a:extLst>
              <a:ext uri="{FF2B5EF4-FFF2-40B4-BE49-F238E27FC236}">
                <a16:creationId xmlns:a16="http://schemas.microsoft.com/office/drawing/2014/main" id="{AB7C84D2-EFCA-DEA8-A546-1E8C6CAE3855}"/>
              </a:ext>
            </a:extLst>
          </p:cNvPr>
          <p:cNvGrpSpPr>
            <a:grpSpLocks noChangeAspect="1"/>
          </p:cNvGrpSpPr>
          <p:nvPr/>
        </p:nvGrpSpPr>
        <p:grpSpPr>
          <a:xfrm>
            <a:off x="7440757" y="2133512"/>
            <a:ext cx="1697720" cy="1262792"/>
            <a:chOff x="1175493" y="3721329"/>
            <a:chExt cx="4402776" cy="2887311"/>
          </a:xfrm>
        </p:grpSpPr>
        <p:pic>
          <p:nvPicPr>
            <p:cNvPr id="6" name="Picture 5">
              <a:extLst>
                <a:ext uri="{FF2B5EF4-FFF2-40B4-BE49-F238E27FC236}">
                  <a16:creationId xmlns:a16="http://schemas.microsoft.com/office/drawing/2014/main" id="{9787425F-A10C-EA16-7EF2-7D8F5CCFC38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175493" y="5401118"/>
              <a:ext cx="4398152" cy="1207522"/>
            </a:xfrm>
            <a:prstGeom prst="rect">
              <a:avLst/>
            </a:prstGeom>
          </p:spPr>
        </p:pic>
        <p:pic>
          <p:nvPicPr>
            <p:cNvPr id="7" name="Picture 6">
              <a:extLst>
                <a:ext uri="{FF2B5EF4-FFF2-40B4-BE49-F238E27FC236}">
                  <a16:creationId xmlns:a16="http://schemas.microsoft.com/office/drawing/2014/main" id="{483D84E3-E90A-008D-E401-CB0B501B305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193691" y="3721329"/>
              <a:ext cx="4384578" cy="1318262"/>
            </a:xfrm>
            <a:prstGeom prst="rect">
              <a:avLst/>
            </a:prstGeom>
          </p:spPr>
        </p:pic>
      </p:grpSp>
      <p:pic>
        <p:nvPicPr>
          <p:cNvPr id="8" name="Picture 5">
            <a:extLst>
              <a:ext uri="{FF2B5EF4-FFF2-40B4-BE49-F238E27FC236}">
                <a16:creationId xmlns:a16="http://schemas.microsoft.com/office/drawing/2014/main" id="{AF3FC7C9-2730-73DB-3789-8B389BCDF5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15569" y="1053696"/>
            <a:ext cx="1822908" cy="969264"/>
          </a:xfrm>
          <a:prstGeom prst="rect">
            <a:avLst/>
          </a:prstGeom>
        </p:spPr>
      </p:pic>
      <p:pic>
        <p:nvPicPr>
          <p:cNvPr id="9" name="Picture 9">
            <a:extLst>
              <a:ext uri="{FF2B5EF4-FFF2-40B4-BE49-F238E27FC236}">
                <a16:creationId xmlns:a16="http://schemas.microsoft.com/office/drawing/2014/main" id="{204457E0-BDD4-335F-05B3-B7AC23FF93F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37401" y="1071074"/>
            <a:ext cx="2737682" cy="1508760"/>
          </a:xfrm>
          <a:prstGeom prst="rect">
            <a:avLst/>
          </a:prstGeom>
        </p:spPr>
      </p:pic>
      <p:pic>
        <p:nvPicPr>
          <p:cNvPr id="10" name="Picture 10">
            <a:extLst>
              <a:ext uri="{FF2B5EF4-FFF2-40B4-BE49-F238E27FC236}">
                <a16:creationId xmlns:a16="http://schemas.microsoft.com/office/drawing/2014/main" id="{E8B652A7-FF85-22CF-588B-2F2E8DE597F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9237401" y="2635754"/>
            <a:ext cx="2738884" cy="804672"/>
          </a:xfrm>
          <a:prstGeom prst="rect">
            <a:avLst/>
          </a:prstGeom>
        </p:spPr>
      </p:pic>
      <p:sp>
        <p:nvSpPr>
          <p:cNvPr id="11" name="Rounded Rectangle 10">
            <a:extLst>
              <a:ext uri="{FF2B5EF4-FFF2-40B4-BE49-F238E27FC236}">
                <a16:creationId xmlns:a16="http://schemas.microsoft.com/office/drawing/2014/main" id="{912B8CE5-7410-9DD8-581F-068628CEF654}"/>
              </a:ext>
            </a:extLst>
          </p:cNvPr>
          <p:cNvSpPr/>
          <p:nvPr/>
        </p:nvSpPr>
        <p:spPr>
          <a:xfrm>
            <a:off x="5683329" y="3613953"/>
            <a:ext cx="6460122" cy="2529929"/>
          </a:xfrm>
          <a:prstGeom prst="roundRect">
            <a:avLst/>
          </a:prstGeom>
          <a:solidFill>
            <a:srgbClr val="00FD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Diagram&#10;&#10;Description automatically generated">
            <a:extLst>
              <a:ext uri="{FF2B5EF4-FFF2-40B4-BE49-F238E27FC236}">
                <a16:creationId xmlns:a16="http://schemas.microsoft.com/office/drawing/2014/main" id="{6042E669-8040-3A36-92BB-C841E2B48B1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256975" y="4041906"/>
            <a:ext cx="1893850" cy="1645920"/>
          </a:xfrm>
          <a:prstGeom prst="rect">
            <a:avLst/>
          </a:prstGeom>
        </p:spPr>
      </p:pic>
      <p:sp>
        <p:nvSpPr>
          <p:cNvPr id="13" name="TextBox 12">
            <a:extLst>
              <a:ext uri="{FF2B5EF4-FFF2-40B4-BE49-F238E27FC236}">
                <a16:creationId xmlns:a16="http://schemas.microsoft.com/office/drawing/2014/main" id="{9D246236-CF93-9674-D578-ECA027BB8F9F}"/>
              </a:ext>
            </a:extLst>
          </p:cNvPr>
          <p:cNvSpPr txBox="1"/>
          <p:nvPr/>
        </p:nvSpPr>
        <p:spPr>
          <a:xfrm>
            <a:off x="5849389" y="974886"/>
            <a:ext cx="1598386" cy="1231106"/>
          </a:xfrm>
          <a:prstGeom prst="rect">
            <a:avLst/>
          </a:prstGeom>
          <a:noFill/>
        </p:spPr>
        <p:txBody>
          <a:bodyPr wrap="square" rtlCol="0">
            <a:spAutoFit/>
          </a:bodyPr>
          <a:lstStyle/>
          <a:p>
            <a:pPr marL="0" algn="l" defTabSz="914400" rtl="0" eaLnBrk="1" latinLnBrk="0" hangingPunct="1"/>
            <a:r>
              <a:rPr lang="en-US" sz="1600" b="1" dirty="0"/>
              <a:t>AOS-Storm:</a:t>
            </a:r>
          </a:p>
          <a:p>
            <a:pPr marL="0" algn="l" defTabSz="914400" rtl="0" eaLnBrk="1" latinLnBrk="0" hangingPunct="1"/>
            <a:endParaRPr lang="en-US" sz="1000" dirty="0"/>
          </a:p>
          <a:p>
            <a:pPr marL="0" algn="l" defTabSz="914400" rtl="0" eaLnBrk="1" latinLnBrk="0" hangingPunct="1"/>
            <a:r>
              <a:rPr lang="en-US" sz="1600" dirty="0"/>
              <a:t>Inclined orbit (diurnal variations)</a:t>
            </a:r>
          </a:p>
        </p:txBody>
      </p:sp>
      <p:sp>
        <p:nvSpPr>
          <p:cNvPr id="14" name="TextBox 13">
            <a:extLst>
              <a:ext uri="{FF2B5EF4-FFF2-40B4-BE49-F238E27FC236}">
                <a16:creationId xmlns:a16="http://schemas.microsoft.com/office/drawing/2014/main" id="{E9B81DBC-CEA0-8CAE-7B68-2FC8144E5237}"/>
              </a:ext>
            </a:extLst>
          </p:cNvPr>
          <p:cNvSpPr txBox="1"/>
          <p:nvPr/>
        </p:nvSpPr>
        <p:spPr>
          <a:xfrm>
            <a:off x="5849389" y="2378197"/>
            <a:ext cx="1844997" cy="584775"/>
          </a:xfrm>
          <a:prstGeom prst="rect">
            <a:avLst/>
          </a:prstGeom>
          <a:noFill/>
        </p:spPr>
        <p:txBody>
          <a:bodyPr wrap="square" rtlCol="0">
            <a:spAutoFit/>
          </a:bodyPr>
          <a:lstStyle/>
          <a:p>
            <a:pPr marL="0" algn="l" defTabSz="914400" rtl="0" eaLnBrk="1" latinLnBrk="0" hangingPunct="1"/>
            <a:r>
              <a:rPr lang="en-US" sz="1600" dirty="0"/>
              <a:t>55° inclination</a:t>
            </a:r>
          </a:p>
          <a:p>
            <a:pPr marL="0" algn="l" defTabSz="914400" rtl="0" eaLnBrk="1" latinLnBrk="0" hangingPunct="1"/>
            <a:r>
              <a:rPr lang="en-US" sz="1600" dirty="0"/>
              <a:t>NET July 2028</a:t>
            </a:r>
          </a:p>
        </p:txBody>
      </p:sp>
      <p:pic>
        <p:nvPicPr>
          <p:cNvPr id="15" name="Picture 14" descr="Graphical user interface, website&#10;&#10;Description automatically generated">
            <a:extLst>
              <a:ext uri="{FF2B5EF4-FFF2-40B4-BE49-F238E27FC236}">
                <a16:creationId xmlns:a16="http://schemas.microsoft.com/office/drawing/2014/main" id="{C217482A-5EDA-BA52-990E-293F785BE355}"/>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8568310" y="3674876"/>
            <a:ext cx="1686151" cy="685800"/>
          </a:xfrm>
          <a:prstGeom prst="rect">
            <a:avLst/>
          </a:prstGeom>
        </p:spPr>
      </p:pic>
      <p:pic>
        <p:nvPicPr>
          <p:cNvPr id="16" name="Picture 15" descr="Graphical user interface, website&#10;&#10;Description automatically generated">
            <a:extLst>
              <a:ext uri="{FF2B5EF4-FFF2-40B4-BE49-F238E27FC236}">
                <a16:creationId xmlns:a16="http://schemas.microsoft.com/office/drawing/2014/main" id="{6B7E8999-1504-963D-329C-E6D3D57E9EB4}"/>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8577749" y="4349762"/>
            <a:ext cx="1573634" cy="685800"/>
          </a:xfrm>
          <a:prstGeom prst="rect">
            <a:avLst/>
          </a:prstGeom>
        </p:spPr>
      </p:pic>
      <p:pic>
        <p:nvPicPr>
          <p:cNvPr id="17" name="Picture 16">
            <a:extLst>
              <a:ext uri="{FF2B5EF4-FFF2-40B4-BE49-F238E27FC236}">
                <a16:creationId xmlns:a16="http://schemas.microsoft.com/office/drawing/2014/main" id="{488E60D0-517E-DCDB-FB09-79EC059CC8D4}"/>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9427837" y="5132666"/>
            <a:ext cx="877824" cy="910982"/>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3660EE9B-A563-2E0E-EA7C-2708A6A1F0CD}"/>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8271776" y="5144018"/>
            <a:ext cx="1130002" cy="914400"/>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1C7A0557-07DF-62E7-1304-F0C1FB2870CA}"/>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7368473" y="5125017"/>
            <a:ext cx="933888" cy="914400"/>
          </a:xfrm>
          <a:prstGeom prst="rect">
            <a:avLst/>
          </a:prstGeom>
        </p:spPr>
      </p:pic>
      <p:sp>
        <p:nvSpPr>
          <p:cNvPr id="20" name="Rectangle 19">
            <a:extLst>
              <a:ext uri="{FF2B5EF4-FFF2-40B4-BE49-F238E27FC236}">
                <a16:creationId xmlns:a16="http://schemas.microsoft.com/office/drawing/2014/main" id="{A9746D26-C76E-2AF6-DB71-E1D97930C1AB}"/>
              </a:ext>
            </a:extLst>
          </p:cNvPr>
          <p:cNvSpPr/>
          <p:nvPr/>
        </p:nvSpPr>
        <p:spPr>
          <a:xfrm>
            <a:off x="11603361" y="3882176"/>
            <a:ext cx="565342" cy="27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83E00C7-6D23-2C87-DC09-20373EEBCBBF}"/>
              </a:ext>
            </a:extLst>
          </p:cNvPr>
          <p:cNvSpPr txBox="1"/>
          <p:nvPr/>
        </p:nvSpPr>
        <p:spPr>
          <a:xfrm>
            <a:off x="5849389" y="3693510"/>
            <a:ext cx="1555265" cy="830997"/>
          </a:xfrm>
          <a:prstGeom prst="rect">
            <a:avLst/>
          </a:prstGeom>
          <a:noFill/>
        </p:spPr>
        <p:txBody>
          <a:bodyPr wrap="square" rtlCol="0">
            <a:spAutoFit/>
          </a:bodyPr>
          <a:lstStyle/>
          <a:p>
            <a:pPr marL="0" algn="l" defTabSz="914400" rtl="0" eaLnBrk="1" latinLnBrk="0" hangingPunct="1"/>
            <a:r>
              <a:rPr lang="en-US" sz="1600" b="1" dirty="0"/>
              <a:t>AOS-Sky:</a:t>
            </a:r>
          </a:p>
          <a:p>
            <a:pPr marL="0" algn="l" defTabSz="914400" rtl="0" eaLnBrk="1" latinLnBrk="0" hangingPunct="1"/>
            <a:endParaRPr lang="en-US" sz="1600" dirty="0"/>
          </a:p>
          <a:p>
            <a:pPr marL="0" algn="l" defTabSz="914400" rtl="0" eaLnBrk="1" latinLnBrk="0" hangingPunct="1"/>
            <a:r>
              <a:rPr lang="en-US" sz="1600" dirty="0"/>
              <a:t>Polar orbit</a:t>
            </a:r>
          </a:p>
        </p:txBody>
      </p:sp>
      <p:sp>
        <p:nvSpPr>
          <p:cNvPr id="22" name="TextBox 21">
            <a:extLst>
              <a:ext uri="{FF2B5EF4-FFF2-40B4-BE49-F238E27FC236}">
                <a16:creationId xmlns:a16="http://schemas.microsoft.com/office/drawing/2014/main" id="{CB4A2A5B-8A22-E65A-5206-8F4B8ED8A95F}"/>
              </a:ext>
            </a:extLst>
          </p:cNvPr>
          <p:cNvSpPr txBox="1"/>
          <p:nvPr/>
        </p:nvSpPr>
        <p:spPr>
          <a:xfrm>
            <a:off x="5849390" y="4780322"/>
            <a:ext cx="1689884" cy="830997"/>
          </a:xfrm>
          <a:prstGeom prst="rect">
            <a:avLst/>
          </a:prstGeom>
          <a:noFill/>
        </p:spPr>
        <p:txBody>
          <a:bodyPr wrap="square" rtlCol="0">
            <a:spAutoFit/>
          </a:bodyPr>
          <a:lstStyle/>
          <a:p>
            <a:pPr marL="0" algn="l" defTabSz="914400" rtl="0" eaLnBrk="1" latinLnBrk="0" hangingPunct="1"/>
            <a:r>
              <a:rPr lang="en-US" sz="1600" dirty="0"/>
              <a:t>Sun-synch</a:t>
            </a:r>
          </a:p>
          <a:p>
            <a:pPr marL="0" algn="l" defTabSz="914400" rtl="0" eaLnBrk="1" latinLnBrk="0" hangingPunct="1"/>
            <a:r>
              <a:rPr lang="en-US" sz="1600" dirty="0"/>
              <a:t>1330 LTAN</a:t>
            </a:r>
          </a:p>
          <a:p>
            <a:pPr marL="0" algn="l" defTabSz="914400" rtl="0" eaLnBrk="1" latinLnBrk="0" hangingPunct="1"/>
            <a:r>
              <a:rPr lang="en-US" sz="1600" dirty="0"/>
              <a:t>NET Dec 2030</a:t>
            </a:r>
          </a:p>
        </p:txBody>
      </p:sp>
      <p:pic>
        <p:nvPicPr>
          <p:cNvPr id="23" name="Picture 22">
            <a:extLst>
              <a:ext uri="{FF2B5EF4-FFF2-40B4-BE49-F238E27FC236}">
                <a16:creationId xmlns:a16="http://schemas.microsoft.com/office/drawing/2014/main" id="{0FC47C10-8F77-20ED-2199-CD9C611DDA3E}"/>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69251" y="3679304"/>
            <a:ext cx="1290620" cy="1371600"/>
          </a:xfrm>
          <a:prstGeom prst="rect">
            <a:avLst/>
          </a:prstGeom>
        </p:spPr>
      </p:pic>
    </p:spTree>
    <p:extLst>
      <p:ext uri="{BB962C8B-B14F-4D97-AF65-F5344CB8AC3E}">
        <p14:creationId xmlns:p14="http://schemas.microsoft.com/office/powerpoint/2010/main" val="3255673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E0F2-6C7E-5ABD-B6A4-71C5DED6F47C}"/>
              </a:ext>
            </a:extLst>
          </p:cNvPr>
          <p:cNvSpPr>
            <a:spLocks noGrp="1"/>
          </p:cNvSpPr>
          <p:nvPr>
            <p:ph type="title"/>
          </p:nvPr>
        </p:nvSpPr>
        <p:spPr>
          <a:xfrm>
            <a:off x="1739900" y="37840"/>
            <a:ext cx="9221470" cy="832525"/>
          </a:xfrm>
        </p:spPr>
        <p:txBody>
          <a:bodyPr/>
          <a:lstStyle/>
          <a:p>
            <a:pPr marL="0" indent="0">
              <a:buNone/>
            </a:pPr>
            <a:r>
              <a:rPr lang="en-US" sz="3600" b="1" dirty="0">
                <a:solidFill>
                  <a:schemeClr val="bg1"/>
                </a:solidFill>
                <a:latin typeface="Arial"/>
                <a:cs typeface="Arial"/>
              </a:rPr>
              <a:t>AOS Suborbital Motivation</a:t>
            </a:r>
          </a:p>
        </p:txBody>
      </p:sp>
      <p:pic>
        <p:nvPicPr>
          <p:cNvPr id="3" name="Picture 2">
            <a:extLst>
              <a:ext uri="{FF2B5EF4-FFF2-40B4-BE49-F238E27FC236}">
                <a16:creationId xmlns:a16="http://schemas.microsoft.com/office/drawing/2014/main" id="{A6AE0DC0-277B-75AB-A5C7-FD366E00AF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3479104" y="978623"/>
            <a:ext cx="8712896" cy="5514252"/>
          </a:xfrm>
          <a:prstGeom prst="rect">
            <a:avLst/>
          </a:prstGeom>
        </p:spPr>
      </p:pic>
      <p:sp>
        <p:nvSpPr>
          <p:cNvPr id="4" name="Content Placeholder 3">
            <a:extLst>
              <a:ext uri="{FF2B5EF4-FFF2-40B4-BE49-F238E27FC236}">
                <a16:creationId xmlns:a16="http://schemas.microsoft.com/office/drawing/2014/main" id="{AC7E6CD3-52A4-9AFD-FF3F-2F77A5BB0ED9}"/>
              </a:ext>
            </a:extLst>
          </p:cNvPr>
          <p:cNvSpPr txBox="1">
            <a:spLocks/>
          </p:cNvSpPr>
          <p:nvPr/>
        </p:nvSpPr>
        <p:spPr>
          <a:xfrm>
            <a:off x="0" y="978622"/>
            <a:ext cx="3766929" cy="5514251"/>
          </a:xfrm>
          <a:prstGeom prst="rect">
            <a:avLst/>
          </a:prstGeom>
          <a:solidFill>
            <a:srgbClr val="BAE8FD"/>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000" b="1" dirty="0">
              <a:solidFill>
                <a:srgbClr val="0070C0"/>
              </a:solidFill>
              <a:latin typeface="Arial"/>
              <a:cs typeface="Arial"/>
            </a:endParaRPr>
          </a:p>
          <a:p>
            <a:pPr marL="0" indent="0">
              <a:buNone/>
            </a:pPr>
            <a:r>
              <a:rPr lang="en-US" sz="2000" b="1" dirty="0">
                <a:solidFill>
                  <a:srgbClr val="0070C0"/>
                </a:solidFill>
                <a:latin typeface="Arial"/>
                <a:cs typeface="Arial"/>
              </a:rPr>
              <a:t>AOS Suborbital Motivation</a:t>
            </a:r>
          </a:p>
          <a:p>
            <a:r>
              <a:rPr lang="en-US" sz="2000" b="1" dirty="0">
                <a:solidFill>
                  <a:srgbClr val="0070C0"/>
                </a:solidFill>
                <a:latin typeface="Arial"/>
                <a:cs typeface="Arial"/>
              </a:rPr>
              <a:t>Collect data for AOS science investigations that:</a:t>
            </a:r>
          </a:p>
          <a:p>
            <a:pPr>
              <a:spcBef>
                <a:spcPts val="0"/>
              </a:spcBef>
            </a:pPr>
            <a:endParaRPr lang="en-US" sz="2000" b="1" dirty="0">
              <a:solidFill>
                <a:srgbClr val="0070C0"/>
              </a:solidFill>
              <a:latin typeface="Arial"/>
              <a:cs typeface="Arial"/>
            </a:endParaRPr>
          </a:p>
          <a:p>
            <a:pPr>
              <a:spcBef>
                <a:spcPts val="0"/>
              </a:spcBef>
            </a:pPr>
            <a:r>
              <a:rPr lang="en-US" sz="2000" b="1" dirty="0">
                <a:solidFill>
                  <a:srgbClr val="0070C0"/>
                </a:solidFill>
                <a:latin typeface="Arial"/>
                <a:cs typeface="Arial"/>
              </a:rPr>
              <a:t>Are </a:t>
            </a:r>
            <a:r>
              <a:rPr lang="en-US" sz="2000" b="1" i="1" dirty="0">
                <a:solidFill>
                  <a:srgbClr val="0070C0"/>
                </a:solidFill>
                <a:latin typeface="Arial"/>
                <a:cs typeface="Arial"/>
              </a:rPr>
              <a:t>only</a:t>
            </a:r>
            <a:r>
              <a:rPr lang="en-US" sz="2000" b="1" dirty="0">
                <a:solidFill>
                  <a:srgbClr val="0070C0"/>
                </a:solidFill>
                <a:latin typeface="Arial"/>
                <a:cs typeface="Arial"/>
              </a:rPr>
              <a:t> done, or </a:t>
            </a:r>
            <a:r>
              <a:rPr lang="en-US" sz="2000" b="1" i="1" dirty="0">
                <a:solidFill>
                  <a:srgbClr val="0070C0"/>
                </a:solidFill>
                <a:latin typeface="Arial"/>
                <a:cs typeface="Arial"/>
              </a:rPr>
              <a:t>better</a:t>
            </a:r>
            <a:r>
              <a:rPr lang="en-US" sz="2000" b="1" dirty="0">
                <a:solidFill>
                  <a:srgbClr val="0070C0"/>
                </a:solidFill>
                <a:latin typeface="Arial"/>
                <a:cs typeface="Arial"/>
              </a:rPr>
              <a:t> done, from Suborbital platforms</a:t>
            </a:r>
          </a:p>
          <a:p>
            <a:pPr marL="457200" lvl="1" indent="0">
              <a:buFont typeface="Courier New" panose="02070309020205020404" pitchFamily="49" charset="0"/>
              <a:buNone/>
            </a:pPr>
            <a:r>
              <a:rPr lang="en-US" sz="2000" i="1" dirty="0">
                <a:solidFill>
                  <a:srgbClr val="0070C0"/>
                </a:solidFill>
                <a:latin typeface="Arial"/>
                <a:cs typeface="Arial"/>
              </a:rPr>
              <a:t>- </a:t>
            </a:r>
            <a:r>
              <a:rPr lang="en-US" sz="2000" b="1" dirty="0">
                <a:solidFill>
                  <a:srgbClr val="0070C0"/>
                </a:solidFill>
                <a:latin typeface="Arial"/>
                <a:cs typeface="Arial"/>
              </a:rPr>
              <a:t>e.g., temporal evolution, satellite-blind zones, direct measurements</a:t>
            </a:r>
            <a:endParaRPr lang="en-US" sz="2000" i="1" dirty="0">
              <a:solidFill>
                <a:srgbClr val="0070C0"/>
              </a:solidFill>
              <a:latin typeface="Arial"/>
              <a:cs typeface="Arial"/>
            </a:endParaRPr>
          </a:p>
          <a:p>
            <a:r>
              <a:rPr lang="en-US" sz="2000" b="1" dirty="0">
                <a:solidFill>
                  <a:srgbClr val="0070C0"/>
                </a:solidFill>
                <a:latin typeface="Arial"/>
                <a:cs typeface="Arial"/>
              </a:rPr>
              <a:t>Support algorithm / model needs</a:t>
            </a:r>
            <a:endParaRPr lang="en-US" sz="2000" b="1" dirty="0">
              <a:solidFill>
                <a:srgbClr val="0070C0"/>
              </a:solidFill>
            </a:endParaRPr>
          </a:p>
          <a:p>
            <a:r>
              <a:rPr lang="en-US" sz="2000" b="1" dirty="0">
                <a:solidFill>
                  <a:srgbClr val="0070C0"/>
                </a:solidFill>
              </a:rPr>
              <a:t>Provide synergies with calibration / validation</a:t>
            </a:r>
          </a:p>
          <a:p>
            <a:pPr marL="457200" lvl="1" indent="0">
              <a:buFont typeface="Courier New" panose="02070309020205020404" pitchFamily="49" charset="0"/>
              <a:buNone/>
            </a:pPr>
            <a:r>
              <a:rPr lang="en-US" sz="2000" b="1" i="1" dirty="0">
                <a:solidFill>
                  <a:srgbClr val="0070C0"/>
                </a:solidFill>
                <a:latin typeface="Arial"/>
                <a:cs typeface="Arial"/>
              </a:rPr>
              <a:t>- Cal/</a:t>
            </a:r>
            <a:r>
              <a:rPr lang="en-US" sz="2000" b="1" i="1" dirty="0" err="1">
                <a:solidFill>
                  <a:srgbClr val="0070C0"/>
                </a:solidFill>
                <a:latin typeface="Arial"/>
                <a:cs typeface="Arial"/>
              </a:rPr>
              <a:t>val</a:t>
            </a:r>
            <a:r>
              <a:rPr lang="en-US" sz="2000" b="1" i="1" dirty="0">
                <a:solidFill>
                  <a:srgbClr val="0070C0"/>
                </a:solidFill>
                <a:latin typeface="Arial"/>
                <a:cs typeface="Arial"/>
              </a:rPr>
              <a:t> is distinct from suborbital science program</a:t>
            </a:r>
          </a:p>
        </p:txBody>
      </p:sp>
    </p:spTree>
    <p:extLst>
      <p:ext uri="{BB962C8B-B14F-4D97-AF65-F5344CB8AC3E}">
        <p14:creationId xmlns:p14="http://schemas.microsoft.com/office/powerpoint/2010/main" val="4196567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EC4E-DA50-F61A-A8E0-61FC3B9156E3}"/>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Suborbital</a:t>
            </a:r>
          </a:p>
        </p:txBody>
      </p:sp>
      <p:sp>
        <p:nvSpPr>
          <p:cNvPr id="3" name="TextBox 2">
            <a:extLst>
              <a:ext uri="{FF2B5EF4-FFF2-40B4-BE49-F238E27FC236}">
                <a16:creationId xmlns:a16="http://schemas.microsoft.com/office/drawing/2014/main" id="{9A02EBAC-0C75-8648-A79F-D61025C4F869}"/>
              </a:ext>
            </a:extLst>
          </p:cNvPr>
          <p:cNvSpPr txBox="1"/>
          <p:nvPr/>
        </p:nvSpPr>
        <p:spPr>
          <a:xfrm>
            <a:off x="101235" y="1131775"/>
            <a:ext cx="4192469" cy="4185761"/>
          </a:xfrm>
          <a:prstGeom prst="rect">
            <a:avLst/>
          </a:prstGeom>
          <a:noFill/>
        </p:spPr>
        <p:txBody>
          <a:bodyPr wrap="square" lIns="91440" tIns="45720" rIns="91440" bIns="45720" rtlCol="0" anchor="t">
            <a:spAutoFit/>
          </a:bodyPr>
          <a:lstStyle/>
          <a:p>
            <a:pPr>
              <a:spcAft>
                <a:spcPts val="600"/>
              </a:spcAft>
            </a:pPr>
            <a:r>
              <a:rPr lang="en-US" sz="2800" b="1" dirty="0">
                <a:solidFill>
                  <a:schemeClr val="accent6">
                    <a:lumMod val="75000"/>
                  </a:schemeClr>
                </a:solidFill>
              </a:rPr>
              <a:t>Low Clouds: </a:t>
            </a:r>
            <a:r>
              <a:rPr lang="en-US" sz="2400" i="1" dirty="0"/>
              <a:t>Microphysics, precipitation initiation</a:t>
            </a:r>
            <a:endParaRPr lang="en-US" sz="2000" dirty="0">
              <a:solidFill>
                <a:schemeClr val="bg1"/>
              </a:solidFill>
            </a:endParaRPr>
          </a:p>
          <a:p>
            <a:pPr>
              <a:spcAft>
                <a:spcPts val="600"/>
              </a:spcAft>
            </a:pPr>
            <a:r>
              <a:rPr lang="en-US" sz="2800" b="1" dirty="0">
                <a:solidFill>
                  <a:srgbClr val="7030A0"/>
                </a:solidFill>
              </a:rPr>
              <a:t>Convection/High Clouds: </a:t>
            </a:r>
            <a:r>
              <a:rPr lang="en-US" sz="2400" i="1" dirty="0"/>
              <a:t>Microphysics and dynamics, anvil cirrus lifecycle.</a:t>
            </a:r>
            <a:endParaRPr lang="en-US" sz="2000" dirty="0">
              <a:solidFill>
                <a:schemeClr val="bg1"/>
              </a:solidFill>
            </a:endParaRPr>
          </a:p>
          <a:p>
            <a:pPr>
              <a:spcAft>
                <a:spcPts val="600"/>
              </a:spcAft>
            </a:pPr>
            <a:r>
              <a:rPr lang="en-US" sz="2800" b="1" dirty="0">
                <a:solidFill>
                  <a:schemeClr val="accent4">
                    <a:lumMod val="75000"/>
                  </a:schemeClr>
                </a:solidFill>
              </a:rPr>
              <a:t>Aerosol-Cloud-Radiation Interactions: </a:t>
            </a:r>
            <a:r>
              <a:rPr lang="en-US" sz="2400" i="1" dirty="0"/>
              <a:t>Vertically resolved aerosol-cloud-radiation interaction processes and lifecycle.</a:t>
            </a:r>
            <a:endParaRPr lang="en-US" sz="2400" i="1" dirty="0">
              <a:cs typeface="Calibri"/>
            </a:endParaRPr>
          </a:p>
        </p:txBody>
      </p:sp>
      <p:sp>
        <p:nvSpPr>
          <p:cNvPr id="4" name="TextBox 3">
            <a:extLst>
              <a:ext uri="{FF2B5EF4-FFF2-40B4-BE49-F238E27FC236}">
                <a16:creationId xmlns:a16="http://schemas.microsoft.com/office/drawing/2014/main" id="{394DE719-5393-C85D-023E-4BA439AABC60}"/>
              </a:ext>
            </a:extLst>
          </p:cNvPr>
          <p:cNvSpPr txBox="1"/>
          <p:nvPr/>
        </p:nvSpPr>
        <p:spPr>
          <a:xfrm>
            <a:off x="101235" y="5718023"/>
            <a:ext cx="583958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rgbClr val="FF0000"/>
                </a:solidFill>
                <a:highlight>
                  <a:srgbClr val="FFFF00"/>
                </a:highlight>
              </a:rPr>
              <a:t>Campaigns after launch to enable </a:t>
            </a:r>
            <a:r>
              <a:rPr lang="en-US" sz="2000" b="1" i="1" dirty="0" err="1">
                <a:solidFill>
                  <a:srgbClr val="FF0000"/>
                </a:solidFill>
                <a:highlight>
                  <a:srgbClr val="FFFF00"/>
                </a:highlight>
              </a:rPr>
              <a:t>cal-val</a:t>
            </a:r>
            <a:endParaRPr lang="en-US" sz="2000" b="1" i="1" dirty="0">
              <a:solidFill>
                <a:srgbClr val="FF0000"/>
              </a:solidFill>
              <a:highlight>
                <a:srgbClr val="FFFF00"/>
              </a:highlight>
              <a:cs typeface="Calibri"/>
            </a:endParaRPr>
          </a:p>
        </p:txBody>
      </p:sp>
      <p:sp>
        <p:nvSpPr>
          <p:cNvPr id="5" name="TextBox 4">
            <a:extLst>
              <a:ext uri="{FF2B5EF4-FFF2-40B4-BE49-F238E27FC236}">
                <a16:creationId xmlns:a16="http://schemas.microsoft.com/office/drawing/2014/main" id="{3B1EEFF5-999B-82E4-DF6D-51A350AC20CD}"/>
              </a:ext>
            </a:extLst>
          </p:cNvPr>
          <p:cNvSpPr txBox="1"/>
          <p:nvPr/>
        </p:nvSpPr>
        <p:spPr>
          <a:xfrm>
            <a:off x="3955774" y="1042577"/>
            <a:ext cx="5506707" cy="1015663"/>
          </a:xfrm>
          <a:prstGeom prst="rect">
            <a:avLst/>
          </a:prstGeom>
          <a:noFill/>
        </p:spPr>
        <p:txBody>
          <a:bodyPr wrap="square" rtlCol="0">
            <a:spAutoFit/>
          </a:bodyPr>
          <a:lstStyle/>
          <a:p>
            <a:pPr marL="0" algn="ctr" defTabSz="914400" rtl="0" eaLnBrk="1" latinLnBrk="0" hangingPunct="1"/>
            <a:r>
              <a:rPr lang="en-US" sz="2000" b="1" i="1" dirty="0"/>
              <a:t>Aircraft and payloads depicted are notional… instruments to be prioritized / deconflicted for each campaign.</a:t>
            </a:r>
          </a:p>
        </p:txBody>
      </p:sp>
      <p:pic>
        <p:nvPicPr>
          <p:cNvPr id="6" name="Picture 5">
            <a:extLst>
              <a:ext uri="{FF2B5EF4-FFF2-40B4-BE49-F238E27FC236}">
                <a16:creationId xmlns:a16="http://schemas.microsoft.com/office/drawing/2014/main" id="{9FBBC86B-861D-451A-391E-9B00A1FE26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38838" y="4390606"/>
            <a:ext cx="3530600" cy="1854200"/>
          </a:xfrm>
          <a:prstGeom prst="rect">
            <a:avLst/>
          </a:prstGeom>
        </p:spPr>
      </p:pic>
      <p:pic>
        <p:nvPicPr>
          <p:cNvPr id="7" name="Picture 6">
            <a:extLst>
              <a:ext uri="{FF2B5EF4-FFF2-40B4-BE49-F238E27FC236}">
                <a16:creationId xmlns:a16="http://schemas.microsoft.com/office/drawing/2014/main" id="{C9E48267-9424-F974-91E1-305922A920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65078" y="2875495"/>
            <a:ext cx="4341964" cy="1536192"/>
          </a:xfrm>
          <a:prstGeom prst="rect">
            <a:avLst/>
          </a:prstGeom>
        </p:spPr>
      </p:pic>
      <p:pic>
        <p:nvPicPr>
          <p:cNvPr id="8" name="Picture 7">
            <a:extLst>
              <a:ext uri="{FF2B5EF4-FFF2-40B4-BE49-F238E27FC236}">
                <a16:creationId xmlns:a16="http://schemas.microsoft.com/office/drawing/2014/main" id="{F8ED8C0B-2C3A-6E66-8E6A-E11AD008D76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33172" y="994212"/>
            <a:ext cx="2813817" cy="1920240"/>
          </a:xfrm>
          <a:prstGeom prst="rect">
            <a:avLst/>
          </a:prstGeom>
        </p:spPr>
      </p:pic>
      <p:sp>
        <p:nvSpPr>
          <p:cNvPr id="9" name="TextBox 8">
            <a:extLst>
              <a:ext uri="{FF2B5EF4-FFF2-40B4-BE49-F238E27FC236}">
                <a16:creationId xmlns:a16="http://schemas.microsoft.com/office/drawing/2014/main" id="{EAC712C7-DF39-4797-DA6A-976ECF90F8AE}"/>
              </a:ext>
            </a:extLst>
          </p:cNvPr>
          <p:cNvSpPr txBox="1"/>
          <p:nvPr/>
        </p:nvSpPr>
        <p:spPr>
          <a:xfrm>
            <a:off x="5648241" y="2095667"/>
            <a:ext cx="3685542" cy="646331"/>
          </a:xfrm>
          <a:prstGeom prst="rect">
            <a:avLst/>
          </a:prstGeom>
          <a:noFill/>
        </p:spPr>
        <p:txBody>
          <a:bodyPr wrap="square" rtlCol="0">
            <a:spAutoFit/>
          </a:bodyPr>
          <a:lstStyle/>
          <a:p>
            <a:pPr marL="0" algn="r" defTabSz="914400" rtl="0" eaLnBrk="1" latinLnBrk="0" hangingPunct="1"/>
            <a:r>
              <a:rPr lang="en-US" i="1" dirty="0"/>
              <a:t>Need a high altitude (over-storm) remote sensor…</a:t>
            </a:r>
          </a:p>
        </p:txBody>
      </p:sp>
      <p:sp>
        <p:nvSpPr>
          <p:cNvPr id="10" name="TextBox 9">
            <a:extLst>
              <a:ext uri="{FF2B5EF4-FFF2-40B4-BE49-F238E27FC236}">
                <a16:creationId xmlns:a16="http://schemas.microsoft.com/office/drawing/2014/main" id="{378EFBD9-CDD4-B4B3-6AA1-09B2C1319199}"/>
              </a:ext>
            </a:extLst>
          </p:cNvPr>
          <p:cNvSpPr txBox="1"/>
          <p:nvPr/>
        </p:nvSpPr>
        <p:spPr>
          <a:xfrm>
            <a:off x="4271737" y="3142485"/>
            <a:ext cx="3338155" cy="923330"/>
          </a:xfrm>
          <a:prstGeom prst="rect">
            <a:avLst/>
          </a:prstGeom>
          <a:noFill/>
        </p:spPr>
        <p:txBody>
          <a:bodyPr wrap="square" rtlCol="0">
            <a:spAutoFit/>
          </a:bodyPr>
          <a:lstStyle/>
          <a:p>
            <a:pPr marL="0" algn="r" defTabSz="914400" rtl="0" eaLnBrk="1" latinLnBrk="0" hangingPunct="1"/>
            <a:r>
              <a:rPr lang="en-US" i="1" dirty="0"/>
              <a:t>…mid/high altitude aircraft to provide both remote sensing and in situ (aerosol, cloud, </a:t>
            </a:r>
            <a:r>
              <a:rPr lang="en-US" i="1" dirty="0" err="1"/>
              <a:t>precip</a:t>
            </a:r>
            <a:r>
              <a:rPr lang="en-US" i="1" dirty="0"/>
              <a:t>)</a:t>
            </a:r>
          </a:p>
        </p:txBody>
      </p:sp>
      <p:sp>
        <p:nvSpPr>
          <p:cNvPr id="11" name="TextBox 10">
            <a:extLst>
              <a:ext uri="{FF2B5EF4-FFF2-40B4-BE49-F238E27FC236}">
                <a16:creationId xmlns:a16="http://schemas.microsoft.com/office/drawing/2014/main" id="{1CC12238-525C-B575-299B-6B5BA1300C33}"/>
              </a:ext>
            </a:extLst>
          </p:cNvPr>
          <p:cNvSpPr txBox="1"/>
          <p:nvPr/>
        </p:nvSpPr>
        <p:spPr>
          <a:xfrm>
            <a:off x="4721584" y="4884024"/>
            <a:ext cx="3759756" cy="923330"/>
          </a:xfrm>
          <a:prstGeom prst="rect">
            <a:avLst/>
          </a:prstGeom>
          <a:noFill/>
        </p:spPr>
        <p:txBody>
          <a:bodyPr wrap="square" rtlCol="0">
            <a:spAutoFit/>
          </a:bodyPr>
          <a:lstStyle/>
          <a:p>
            <a:pPr marL="0" algn="r" defTabSz="914400" rtl="0" eaLnBrk="1" latinLnBrk="0" hangingPunct="1"/>
            <a:r>
              <a:rPr lang="en-US" i="1" dirty="0"/>
              <a:t>…low/mid altitude aircraft to provide both remote sensing and in situ (aerosol, cloud, </a:t>
            </a:r>
            <a:r>
              <a:rPr lang="en-US" i="1" dirty="0" err="1"/>
              <a:t>precip</a:t>
            </a:r>
            <a:r>
              <a:rPr lang="en-US" i="1" dirty="0"/>
              <a:t>)</a:t>
            </a:r>
          </a:p>
        </p:txBody>
      </p:sp>
      <p:sp>
        <p:nvSpPr>
          <p:cNvPr id="12" name="TextBox 11">
            <a:extLst>
              <a:ext uri="{FF2B5EF4-FFF2-40B4-BE49-F238E27FC236}">
                <a16:creationId xmlns:a16="http://schemas.microsoft.com/office/drawing/2014/main" id="{1017B979-6893-428D-634C-DC14EAD24983}"/>
              </a:ext>
            </a:extLst>
          </p:cNvPr>
          <p:cNvSpPr txBox="1"/>
          <p:nvPr/>
        </p:nvSpPr>
        <p:spPr>
          <a:xfrm>
            <a:off x="3298375" y="6279692"/>
            <a:ext cx="7275693" cy="369332"/>
          </a:xfrm>
          <a:prstGeom prst="rect">
            <a:avLst/>
          </a:prstGeom>
          <a:noFill/>
        </p:spPr>
        <p:txBody>
          <a:bodyPr wrap="square" rtlCol="0">
            <a:spAutoFit/>
          </a:bodyPr>
          <a:lstStyle/>
          <a:p>
            <a:pPr marL="0" algn="r" defTabSz="914400" rtl="0" eaLnBrk="1" latinLnBrk="0" hangingPunct="1"/>
            <a:r>
              <a:rPr lang="en-US" i="1" dirty="0"/>
              <a:t>Aircraft, surface sites, and networks from partners will be especially helpful.</a:t>
            </a:r>
          </a:p>
        </p:txBody>
      </p:sp>
    </p:spTree>
    <p:extLst>
      <p:ext uri="{BB962C8B-B14F-4D97-AF65-F5344CB8AC3E}">
        <p14:creationId xmlns:p14="http://schemas.microsoft.com/office/powerpoint/2010/main" val="870710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3A527F4C-B0C9-530B-6A1C-D2471005DE47}"/>
              </a:ext>
            </a:extLst>
          </p:cNvPr>
          <p:cNvSpPr>
            <a:spLocks noGrp="1"/>
          </p:cNvSpPr>
          <p:nvPr>
            <p:ph type="title"/>
          </p:nvPr>
        </p:nvSpPr>
        <p:spPr>
          <a:xfrm>
            <a:off x="1615440" y="83450"/>
            <a:ext cx="8961120" cy="685801"/>
          </a:xfrm>
        </p:spPr>
        <p:txBody>
          <a:bodyPr>
            <a:normAutofit/>
          </a:bodyPr>
          <a:lstStyle/>
          <a:p>
            <a:r>
              <a:rPr lang="en-US" sz="3600" dirty="0">
                <a:solidFill>
                  <a:schemeClr val="bg1"/>
                </a:solidFill>
              </a:rPr>
              <a:t>Large airborne campaigns led by AOS</a:t>
            </a:r>
          </a:p>
        </p:txBody>
      </p:sp>
      <p:sp>
        <p:nvSpPr>
          <p:cNvPr id="4" name="Content Placeholder 17">
            <a:extLst>
              <a:ext uri="{FF2B5EF4-FFF2-40B4-BE49-F238E27FC236}">
                <a16:creationId xmlns:a16="http://schemas.microsoft.com/office/drawing/2014/main" id="{14961AF7-5076-F6EB-1925-3D239B005A0C}"/>
              </a:ext>
            </a:extLst>
          </p:cNvPr>
          <p:cNvSpPr txBox="1">
            <a:spLocks/>
          </p:cNvSpPr>
          <p:nvPr/>
        </p:nvSpPr>
        <p:spPr>
          <a:xfrm>
            <a:off x="977030" y="1283944"/>
            <a:ext cx="11214970" cy="43513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400"/>
              <a:t>Multiple (~3) campaigns / deployments, with each synergistically contributing to all three themes. </a:t>
            </a:r>
            <a:r>
              <a:rPr lang="en-US" sz="2400" b="1" i="1"/>
              <a:t>Campaigns are planned as post-launch for the satellites, so they are many years away and plans must be kept general / notional; subject to change.</a:t>
            </a:r>
          </a:p>
          <a:p>
            <a:pPr>
              <a:lnSpc>
                <a:spcPct val="100000"/>
              </a:lnSpc>
              <a:spcBef>
                <a:spcPts val="0"/>
              </a:spcBef>
            </a:pPr>
            <a:endParaRPr lang="en-US" sz="1000"/>
          </a:p>
          <a:p>
            <a:pPr>
              <a:lnSpc>
                <a:spcPct val="100000"/>
              </a:lnSpc>
              <a:spcBef>
                <a:spcPts val="0"/>
              </a:spcBef>
            </a:pPr>
            <a:r>
              <a:rPr lang="en-US" sz="2400"/>
              <a:t>Aircraft focus on regions where we can leverage surface-based instrumentation, and address science objectives from all three themes. </a:t>
            </a:r>
          </a:p>
          <a:p>
            <a:pPr>
              <a:lnSpc>
                <a:spcPct val="100000"/>
              </a:lnSpc>
              <a:spcBef>
                <a:spcPts val="0"/>
              </a:spcBef>
            </a:pPr>
            <a:endParaRPr lang="en-US" sz="2400"/>
          </a:p>
          <a:p>
            <a:pPr>
              <a:lnSpc>
                <a:spcPct val="100000"/>
              </a:lnSpc>
              <a:spcBef>
                <a:spcPts val="0"/>
              </a:spcBef>
            </a:pPr>
            <a:r>
              <a:rPr lang="en-US" sz="2400"/>
              <a:t>Partner with others when / where it makes sense</a:t>
            </a:r>
          </a:p>
          <a:p>
            <a:pPr>
              <a:lnSpc>
                <a:spcPct val="100000"/>
              </a:lnSpc>
              <a:spcBef>
                <a:spcPts val="0"/>
              </a:spcBef>
            </a:pPr>
            <a:endParaRPr lang="en-US" sz="1000"/>
          </a:p>
          <a:p>
            <a:pPr>
              <a:lnSpc>
                <a:spcPct val="100000"/>
              </a:lnSpc>
              <a:spcBef>
                <a:spcPts val="0"/>
              </a:spcBef>
            </a:pPr>
            <a:endParaRPr lang="en-US" sz="1000"/>
          </a:p>
          <a:p>
            <a:pPr>
              <a:lnSpc>
                <a:spcPct val="100000"/>
              </a:lnSpc>
              <a:spcBef>
                <a:spcPts val="0"/>
              </a:spcBef>
            </a:pPr>
            <a:r>
              <a:rPr lang="en-US" sz="2400" b="1">
                <a:latin typeface="Arial"/>
                <a:cs typeface="Arial"/>
              </a:rPr>
              <a:t>Maintain flexibility</a:t>
            </a:r>
            <a:r>
              <a:rPr lang="en-US" sz="2400">
                <a:latin typeface="Arial"/>
                <a:cs typeface="Arial"/>
              </a:rPr>
              <a:t> to address issues that arise over the course of the next decade</a:t>
            </a:r>
            <a:endParaRPr lang="en-US" sz="2400" dirty="0"/>
          </a:p>
        </p:txBody>
      </p:sp>
      <p:sp>
        <p:nvSpPr>
          <p:cNvPr id="5" name="TextBox 4">
            <a:extLst>
              <a:ext uri="{FF2B5EF4-FFF2-40B4-BE49-F238E27FC236}">
                <a16:creationId xmlns:a16="http://schemas.microsoft.com/office/drawing/2014/main" id="{915270A5-848C-E9A9-EB12-3C1120C77115}"/>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43781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AA07A-E3F8-B3DF-A3A5-4952E886005E}"/>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Airborne Field Campaigns</a:t>
            </a:r>
          </a:p>
        </p:txBody>
      </p:sp>
      <p:sp>
        <p:nvSpPr>
          <p:cNvPr id="3" name="Slide Number Placeholder 3">
            <a:extLst>
              <a:ext uri="{FF2B5EF4-FFF2-40B4-BE49-F238E27FC236}">
                <a16:creationId xmlns:a16="http://schemas.microsoft.com/office/drawing/2014/main" id="{CBC34EC9-DE9A-6F11-12AA-85984A769E02}"/>
              </a:ext>
            </a:extLst>
          </p:cNvPr>
          <p:cNvSpPr>
            <a:spLocks noGrp="1"/>
          </p:cNvSpPr>
          <p:nvPr>
            <p:ph type="sldNum" sz="quarter" idx="12"/>
          </p:nvPr>
        </p:nvSpPr>
        <p:spPr>
          <a:xfrm>
            <a:off x="10157791" y="6492875"/>
            <a:ext cx="20342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A satellite image of a hurricane&#10;&#10;Description automatically generated">
            <a:extLst>
              <a:ext uri="{FF2B5EF4-FFF2-40B4-BE49-F238E27FC236}">
                <a16:creationId xmlns:a16="http://schemas.microsoft.com/office/drawing/2014/main" id="{AED67BB4-74BB-4AC7-4E0F-A8F1DBE928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5300" y="914400"/>
            <a:ext cx="7250043" cy="5943600"/>
          </a:xfrm>
          <a:prstGeom prst="rect">
            <a:avLst/>
          </a:prstGeom>
        </p:spPr>
      </p:pic>
      <p:sp>
        <p:nvSpPr>
          <p:cNvPr id="5" name="Rounded Rectangle 4">
            <a:extLst>
              <a:ext uri="{FF2B5EF4-FFF2-40B4-BE49-F238E27FC236}">
                <a16:creationId xmlns:a16="http://schemas.microsoft.com/office/drawing/2014/main" id="{02CCDA98-D46D-C563-14FB-2CEFFFE03A01}"/>
              </a:ext>
            </a:extLst>
          </p:cNvPr>
          <p:cNvSpPr/>
          <p:nvPr/>
        </p:nvSpPr>
        <p:spPr>
          <a:xfrm rot="1669676">
            <a:off x="7833024" y="4998342"/>
            <a:ext cx="2562302" cy="1123362"/>
          </a:xfrm>
          <a:prstGeom prst="roundRect">
            <a:avLst/>
          </a:prstGeom>
          <a:solidFill>
            <a:srgbClr val="0432FF">
              <a:alpha val="40000"/>
            </a:srgbClr>
          </a:solidFill>
          <a:ln w="50800">
            <a:solidFill>
              <a:srgbClr val="0432FF"/>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A0D13313-0788-F057-0B77-C77C45A023A7}"/>
              </a:ext>
            </a:extLst>
          </p:cNvPr>
          <p:cNvSpPr/>
          <p:nvPr/>
        </p:nvSpPr>
        <p:spPr>
          <a:xfrm rot="925778">
            <a:off x="5205161" y="3975078"/>
            <a:ext cx="2142586" cy="767913"/>
          </a:xfrm>
          <a:prstGeom prst="roundRect">
            <a:avLst/>
          </a:prstGeom>
          <a:solidFill>
            <a:srgbClr val="FFC000">
              <a:alpha val="40000"/>
            </a:srgbClr>
          </a:solidFill>
          <a:ln w="50800">
            <a:solidFill>
              <a:srgbClr val="FF93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7665E031-8715-836D-4F8C-5F78CA0C1C69}"/>
              </a:ext>
            </a:extLst>
          </p:cNvPr>
          <p:cNvSpPr/>
          <p:nvPr/>
        </p:nvSpPr>
        <p:spPr>
          <a:xfrm>
            <a:off x="9044409" y="1337394"/>
            <a:ext cx="398353" cy="402336"/>
          </a:xfrm>
          <a:prstGeom prst="ellipse">
            <a:avLst/>
          </a:prstGeom>
          <a:solidFill>
            <a:srgbClr val="9437FF">
              <a:alpha val="50000"/>
            </a:srgbClr>
          </a:solidFill>
          <a:ln w="50800">
            <a:solidFill>
              <a:srgbClr val="9437FF"/>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0869D3E-E21C-AFFD-80B6-E3667AB905A9}"/>
              </a:ext>
            </a:extLst>
          </p:cNvPr>
          <p:cNvSpPr txBox="1"/>
          <p:nvPr/>
        </p:nvSpPr>
        <p:spPr>
          <a:xfrm>
            <a:off x="66657" y="926074"/>
            <a:ext cx="4894641" cy="6093976"/>
          </a:xfrm>
          <a:prstGeom prst="rect">
            <a:avLst/>
          </a:prstGeom>
          <a:noFill/>
        </p:spPr>
        <p:txBody>
          <a:bodyPr wrap="square" rtlCol="0">
            <a:spAutoFit/>
          </a:bodyPr>
          <a:lstStyle/>
          <a:p>
            <a:pPr marL="0" algn="l" defTabSz="914400" rtl="0" eaLnBrk="1" latinLnBrk="0" hangingPunct="1"/>
            <a:r>
              <a:rPr lang="en-US" sz="2000" b="1" dirty="0"/>
              <a:t>Too early to select field campaign locations, but it is useful to think about candidates</a:t>
            </a:r>
          </a:p>
          <a:p>
            <a:pPr marL="0" algn="l" defTabSz="914400" rtl="0" eaLnBrk="1" latinLnBrk="0" hangingPunct="1"/>
            <a:endParaRPr lang="en-US" sz="1000" b="1" dirty="0"/>
          </a:p>
          <a:p>
            <a:pPr algn="l" defTabSz="914400" rtl="0" eaLnBrk="1" latinLnBrk="0" hangingPunct="1"/>
            <a:r>
              <a:rPr lang="en-US" sz="2000" b="1" dirty="0">
                <a:solidFill>
                  <a:srgbClr val="0432FF"/>
                </a:solidFill>
              </a:rPr>
              <a:t>Miami – Puerto Rico – Barbados transect has a wide variety of cloud types, Saharan dust, aerosol-cloud interactions</a:t>
            </a:r>
          </a:p>
          <a:p>
            <a:pPr marL="800100" lvl="1" indent="-342900">
              <a:buFont typeface="Arial" panose="020B0604020202020204" pitchFamily="34" charset="0"/>
              <a:buChar char="•"/>
            </a:pPr>
            <a:r>
              <a:rPr lang="en-US" sz="2000" b="1" dirty="0">
                <a:solidFill>
                  <a:srgbClr val="0432FF"/>
                </a:solidFill>
              </a:rPr>
              <a:t>Anchored by well-instrumented surface sites</a:t>
            </a:r>
          </a:p>
          <a:p>
            <a:pPr algn="l" defTabSz="914400" rtl="0" eaLnBrk="1" latinLnBrk="0" hangingPunct="1"/>
            <a:r>
              <a:rPr lang="en-US" sz="2000" b="1" dirty="0">
                <a:solidFill>
                  <a:srgbClr val="FF9300"/>
                </a:solidFill>
              </a:rPr>
              <a:t>Colorado-Oklahoma-Alabama corridor has continental </a:t>
            </a:r>
            <a:r>
              <a:rPr lang="en-US" sz="2000" b="1" dirty="0" err="1">
                <a:solidFill>
                  <a:srgbClr val="FF9300"/>
                </a:solidFill>
              </a:rPr>
              <a:t>precip</a:t>
            </a:r>
            <a:r>
              <a:rPr lang="en-US" sz="2000" b="1" dirty="0">
                <a:solidFill>
                  <a:srgbClr val="FF9300"/>
                </a:solidFill>
              </a:rPr>
              <a:t> and aerosol types, deep strong convection of a different variety than over ocean</a:t>
            </a:r>
          </a:p>
          <a:p>
            <a:pPr marL="800100" lvl="1" indent="-342900">
              <a:buFont typeface="Arial" panose="020B0604020202020204" pitchFamily="34" charset="0"/>
              <a:buChar char="•"/>
            </a:pPr>
            <a:r>
              <a:rPr lang="en-US" sz="2000" b="1" dirty="0">
                <a:solidFill>
                  <a:srgbClr val="FF9300"/>
                </a:solidFill>
              </a:rPr>
              <a:t>Anchored by well-instrumented surface sites</a:t>
            </a:r>
          </a:p>
          <a:p>
            <a:pPr marL="800100" lvl="1" indent="-342900">
              <a:buFont typeface="Arial" panose="020B0604020202020204" pitchFamily="34" charset="0"/>
              <a:buChar char="•"/>
            </a:pPr>
            <a:r>
              <a:rPr lang="en-US" sz="2000" b="1" dirty="0">
                <a:solidFill>
                  <a:srgbClr val="FF9300"/>
                </a:solidFill>
              </a:rPr>
              <a:t>Within broader surface-based networks</a:t>
            </a:r>
          </a:p>
          <a:p>
            <a:pPr algn="l" defTabSz="914400" rtl="0" eaLnBrk="1" latinLnBrk="0" hangingPunct="1"/>
            <a:r>
              <a:rPr lang="en-US" sz="2000" b="1" dirty="0">
                <a:solidFill>
                  <a:srgbClr val="9437FF"/>
                </a:solidFill>
              </a:rPr>
              <a:t>More focused (single aircraft?) campaign over a high-latitude supersite?</a:t>
            </a:r>
          </a:p>
          <a:p>
            <a:pPr algn="l" defTabSz="914400" rtl="0" eaLnBrk="1" latinLnBrk="0" hangingPunct="1"/>
            <a:r>
              <a:rPr lang="en-US" sz="2000" b="1" dirty="0">
                <a:solidFill>
                  <a:srgbClr val="00B050"/>
                </a:solidFill>
              </a:rPr>
              <a:t>Mid-</a:t>
            </a:r>
            <a:r>
              <a:rPr lang="en-US" sz="2000" b="1" dirty="0" err="1">
                <a:solidFill>
                  <a:srgbClr val="00B050"/>
                </a:solidFill>
              </a:rPr>
              <a:t>lat</a:t>
            </a:r>
            <a:r>
              <a:rPr lang="en-US" sz="2000" b="1" dirty="0">
                <a:solidFill>
                  <a:srgbClr val="00B050"/>
                </a:solidFill>
              </a:rPr>
              <a:t> campaign to add variety of cloud and aerosol types?</a:t>
            </a:r>
          </a:p>
        </p:txBody>
      </p:sp>
      <p:sp>
        <p:nvSpPr>
          <p:cNvPr id="9" name="Rounded Rectangle 8">
            <a:extLst>
              <a:ext uri="{FF2B5EF4-FFF2-40B4-BE49-F238E27FC236}">
                <a16:creationId xmlns:a16="http://schemas.microsoft.com/office/drawing/2014/main" id="{4D8109F7-FACC-B6DC-9846-434EAA830846}"/>
              </a:ext>
            </a:extLst>
          </p:cNvPr>
          <p:cNvSpPr/>
          <p:nvPr/>
        </p:nvSpPr>
        <p:spPr>
          <a:xfrm rot="20675620">
            <a:off x="8095907" y="3109160"/>
            <a:ext cx="2923654" cy="877284"/>
          </a:xfrm>
          <a:prstGeom prst="roundRect">
            <a:avLst/>
          </a:prstGeom>
          <a:solidFill>
            <a:srgbClr val="00B050">
              <a:alpha val="50000"/>
            </a:srgbClr>
          </a:solidFill>
          <a:ln w="50800">
            <a:solidFill>
              <a:srgbClr val="00B05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45535C1C-9645-5158-1052-621C9FC1E055}"/>
              </a:ext>
            </a:extLst>
          </p:cNvPr>
          <p:cNvSpPr txBox="1"/>
          <p:nvPr/>
        </p:nvSpPr>
        <p:spPr>
          <a:xfrm>
            <a:off x="2234153" y="6580142"/>
            <a:ext cx="9891190" cy="338554"/>
          </a:xfrm>
          <a:prstGeom prst="rect">
            <a:avLst/>
          </a:prstGeom>
          <a:solidFill>
            <a:schemeClr val="bg1">
              <a:alpha val="43645"/>
            </a:schemeClr>
          </a:solidFill>
        </p:spPr>
        <p:txBody>
          <a:bodyPr wrap="squar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914988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1EB212FC-5131-659A-246D-B9E203C09F94}"/>
              </a:ext>
            </a:extLst>
          </p:cNvPr>
          <p:cNvCxnSpPr>
            <a:cxnSpLocks/>
          </p:cNvCxnSpPr>
          <p:nvPr/>
        </p:nvCxnSpPr>
        <p:spPr>
          <a:xfrm flipV="1">
            <a:off x="10160743" y="2489200"/>
            <a:ext cx="1412421" cy="3457222"/>
          </a:xfrm>
          <a:prstGeom prst="line">
            <a:avLst/>
          </a:prstGeom>
        </p:spPr>
        <p:style>
          <a:lnRef idx="1">
            <a:schemeClr val="dk1"/>
          </a:lnRef>
          <a:fillRef idx="0">
            <a:schemeClr val="dk1"/>
          </a:fillRef>
          <a:effectRef idx="0">
            <a:schemeClr val="dk1"/>
          </a:effectRef>
          <a:fontRef idx="minor">
            <a:schemeClr val="tx1"/>
          </a:fontRef>
        </p:style>
      </p:cxnSp>
      <p:sp>
        <p:nvSpPr>
          <p:cNvPr id="39" name="Freeform 38">
            <a:extLst>
              <a:ext uri="{FF2B5EF4-FFF2-40B4-BE49-F238E27FC236}">
                <a16:creationId xmlns:a16="http://schemas.microsoft.com/office/drawing/2014/main" id="{14FD4C3E-0B16-3066-96F8-6D3378C2E707}"/>
              </a:ext>
            </a:extLst>
          </p:cNvPr>
          <p:cNvSpPr/>
          <p:nvPr/>
        </p:nvSpPr>
        <p:spPr>
          <a:xfrm>
            <a:off x="5591503" y="5002924"/>
            <a:ext cx="1019504" cy="601810"/>
          </a:xfrm>
          <a:custGeom>
            <a:avLst/>
            <a:gdLst>
              <a:gd name="connsiteX0" fmla="*/ 367863 w 1019504"/>
              <a:gd name="connsiteY0" fmla="*/ 578069 h 601810"/>
              <a:gd name="connsiteX1" fmla="*/ 367863 w 1019504"/>
              <a:gd name="connsiteY1" fmla="*/ 578069 h 601810"/>
              <a:gd name="connsiteX2" fmla="*/ 630621 w 1019504"/>
              <a:gd name="connsiteY2" fmla="*/ 567559 h 601810"/>
              <a:gd name="connsiteX3" fmla="*/ 672663 w 1019504"/>
              <a:gd name="connsiteY3" fmla="*/ 557048 h 601810"/>
              <a:gd name="connsiteX4" fmla="*/ 819807 w 1019504"/>
              <a:gd name="connsiteY4" fmla="*/ 546538 h 601810"/>
              <a:gd name="connsiteX5" fmla="*/ 977463 w 1019504"/>
              <a:gd name="connsiteY5" fmla="*/ 515007 h 601810"/>
              <a:gd name="connsiteX6" fmla="*/ 945931 w 1019504"/>
              <a:gd name="connsiteY6" fmla="*/ 388883 h 601810"/>
              <a:gd name="connsiteX7" fmla="*/ 914400 w 1019504"/>
              <a:gd name="connsiteY7" fmla="*/ 367862 h 601810"/>
              <a:gd name="connsiteX8" fmla="*/ 893380 w 1019504"/>
              <a:gd name="connsiteY8" fmla="*/ 304800 h 601810"/>
              <a:gd name="connsiteX9" fmla="*/ 903890 w 1019504"/>
              <a:gd name="connsiteY9" fmla="*/ 336331 h 601810"/>
              <a:gd name="connsiteX10" fmla="*/ 903890 w 1019504"/>
              <a:gd name="connsiteY10" fmla="*/ 336331 h 601810"/>
              <a:gd name="connsiteX11" fmla="*/ 935421 w 1019504"/>
              <a:gd name="connsiteY11" fmla="*/ 346842 h 601810"/>
              <a:gd name="connsiteX12" fmla="*/ 966952 w 1019504"/>
              <a:gd name="connsiteY12" fmla="*/ 325821 h 601810"/>
              <a:gd name="connsiteX13" fmla="*/ 987973 w 1019504"/>
              <a:gd name="connsiteY13" fmla="*/ 262759 h 601810"/>
              <a:gd name="connsiteX14" fmla="*/ 987973 w 1019504"/>
              <a:gd name="connsiteY14" fmla="*/ 115614 h 601810"/>
              <a:gd name="connsiteX15" fmla="*/ 1019504 w 1019504"/>
              <a:gd name="connsiteY15" fmla="*/ 94593 h 601810"/>
              <a:gd name="connsiteX16" fmla="*/ 956442 w 1019504"/>
              <a:gd name="connsiteY16" fmla="*/ 73573 h 601810"/>
              <a:gd name="connsiteX17" fmla="*/ 924911 w 1019504"/>
              <a:gd name="connsiteY17" fmla="*/ 63062 h 601810"/>
              <a:gd name="connsiteX18" fmla="*/ 893380 w 1019504"/>
              <a:gd name="connsiteY18" fmla="*/ 42042 h 601810"/>
              <a:gd name="connsiteX19" fmla="*/ 840828 w 1019504"/>
              <a:gd name="connsiteY19" fmla="*/ 31531 h 601810"/>
              <a:gd name="connsiteX20" fmla="*/ 809297 w 1019504"/>
              <a:gd name="connsiteY20" fmla="*/ 21021 h 601810"/>
              <a:gd name="connsiteX21" fmla="*/ 725214 w 1019504"/>
              <a:gd name="connsiteY21" fmla="*/ 0 h 601810"/>
              <a:gd name="connsiteX22" fmla="*/ 672663 w 1019504"/>
              <a:gd name="connsiteY22" fmla="*/ 73573 h 601810"/>
              <a:gd name="connsiteX23" fmla="*/ 557049 w 1019504"/>
              <a:gd name="connsiteY23" fmla="*/ 147145 h 601810"/>
              <a:gd name="connsiteX24" fmla="*/ 451945 w 1019504"/>
              <a:gd name="connsiteY24" fmla="*/ 136635 h 601810"/>
              <a:gd name="connsiteX25" fmla="*/ 388883 w 1019504"/>
              <a:gd name="connsiteY25" fmla="*/ 115614 h 601810"/>
              <a:gd name="connsiteX26" fmla="*/ 357352 w 1019504"/>
              <a:gd name="connsiteY26" fmla="*/ 94593 h 601810"/>
              <a:gd name="connsiteX27" fmla="*/ 294290 w 1019504"/>
              <a:gd name="connsiteY27" fmla="*/ 73573 h 601810"/>
              <a:gd name="connsiteX28" fmla="*/ 231228 w 1019504"/>
              <a:gd name="connsiteY28" fmla="*/ 52552 h 601810"/>
              <a:gd name="connsiteX29" fmla="*/ 168166 w 1019504"/>
              <a:gd name="connsiteY29" fmla="*/ 31531 h 601810"/>
              <a:gd name="connsiteX30" fmla="*/ 136635 w 1019504"/>
              <a:gd name="connsiteY30" fmla="*/ 21021 h 601810"/>
              <a:gd name="connsiteX31" fmla="*/ 147145 w 1019504"/>
              <a:gd name="connsiteY31" fmla="*/ 115614 h 601810"/>
              <a:gd name="connsiteX32" fmla="*/ 157656 w 1019504"/>
              <a:gd name="connsiteY32" fmla="*/ 147145 h 601810"/>
              <a:gd name="connsiteX33" fmla="*/ 147145 w 1019504"/>
              <a:gd name="connsiteY33" fmla="*/ 210207 h 601810"/>
              <a:gd name="connsiteX34" fmla="*/ 115614 w 1019504"/>
              <a:gd name="connsiteY34" fmla="*/ 220717 h 601810"/>
              <a:gd name="connsiteX35" fmla="*/ 21021 w 1019504"/>
              <a:gd name="connsiteY35" fmla="*/ 210207 h 601810"/>
              <a:gd name="connsiteX36" fmla="*/ 0 w 1019504"/>
              <a:gd name="connsiteY36" fmla="*/ 241738 h 601810"/>
              <a:gd name="connsiteX37" fmla="*/ 52552 w 1019504"/>
              <a:gd name="connsiteY37" fmla="*/ 325821 h 601810"/>
              <a:gd name="connsiteX38" fmla="*/ 115614 w 1019504"/>
              <a:gd name="connsiteY38" fmla="*/ 346842 h 601810"/>
              <a:gd name="connsiteX39" fmla="*/ 147145 w 1019504"/>
              <a:gd name="connsiteY39" fmla="*/ 357352 h 601810"/>
              <a:gd name="connsiteX40" fmla="*/ 157656 w 1019504"/>
              <a:gd name="connsiteY40" fmla="*/ 451945 h 601810"/>
              <a:gd name="connsiteX41" fmla="*/ 126125 w 1019504"/>
              <a:gd name="connsiteY41" fmla="*/ 462455 h 601810"/>
              <a:gd name="connsiteX42" fmla="*/ 136635 w 1019504"/>
              <a:gd name="connsiteY42" fmla="*/ 536028 h 601810"/>
              <a:gd name="connsiteX43" fmla="*/ 210207 w 1019504"/>
              <a:gd name="connsiteY43" fmla="*/ 567559 h 601810"/>
              <a:gd name="connsiteX44" fmla="*/ 283780 w 1019504"/>
              <a:gd name="connsiteY44" fmla="*/ 588579 h 601810"/>
              <a:gd name="connsiteX45" fmla="*/ 346842 w 1019504"/>
              <a:gd name="connsiteY45" fmla="*/ 599090 h 601810"/>
              <a:gd name="connsiteX46" fmla="*/ 367863 w 1019504"/>
              <a:gd name="connsiteY46" fmla="*/ 578069 h 60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9504" h="601810">
                <a:moveTo>
                  <a:pt x="367863" y="578069"/>
                </a:moveTo>
                <a:lnTo>
                  <a:pt x="367863" y="578069"/>
                </a:lnTo>
                <a:cubicBezTo>
                  <a:pt x="455449" y="574566"/>
                  <a:pt x="543173" y="573590"/>
                  <a:pt x="630621" y="567559"/>
                </a:cubicBezTo>
                <a:cubicBezTo>
                  <a:pt x="645032" y="566565"/>
                  <a:pt x="658306" y="558643"/>
                  <a:pt x="672663" y="557048"/>
                </a:cubicBezTo>
                <a:cubicBezTo>
                  <a:pt x="721535" y="551618"/>
                  <a:pt x="770759" y="550041"/>
                  <a:pt x="819807" y="546538"/>
                </a:cubicBezTo>
                <a:cubicBezTo>
                  <a:pt x="956859" y="523696"/>
                  <a:pt x="905497" y="538994"/>
                  <a:pt x="977463" y="515007"/>
                </a:cubicBezTo>
                <a:cubicBezTo>
                  <a:pt x="971619" y="462415"/>
                  <a:pt x="982136" y="425088"/>
                  <a:pt x="945931" y="388883"/>
                </a:cubicBezTo>
                <a:cubicBezTo>
                  <a:pt x="936999" y="379951"/>
                  <a:pt x="924910" y="374869"/>
                  <a:pt x="914400" y="367862"/>
                </a:cubicBezTo>
                <a:lnTo>
                  <a:pt x="893380" y="304800"/>
                </a:lnTo>
                <a:lnTo>
                  <a:pt x="903890" y="336331"/>
                </a:lnTo>
                <a:lnTo>
                  <a:pt x="903890" y="336331"/>
                </a:lnTo>
                <a:lnTo>
                  <a:pt x="935421" y="346842"/>
                </a:lnTo>
                <a:cubicBezTo>
                  <a:pt x="945931" y="339835"/>
                  <a:pt x="960257" y="336533"/>
                  <a:pt x="966952" y="325821"/>
                </a:cubicBezTo>
                <a:cubicBezTo>
                  <a:pt x="978696" y="307031"/>
                  <a:pt x="987973" y="262759"/>
                  <a:pt x="987973" y="262759"/>
                </a:cubicBezTo>
                <a:cubicBezTo>
                  <a:pt x="986120" y="244226"/>
                  <a:pt x="964783" y="150400"/>
                  <a:pt x="987973" y="115614"/>
                </a:cubicBezTo>
                <a:cubicBezTo>
                  <a:pt x="994980" y="105104"/>
                  <a:pt x="1008994" y="101600"/>
                  <a:pt x="1019504" y="94593"/>
                </a:cubicBezTo>
                <a:lnTo>
                  <a:pt x="956442" y="73573"/>
                </a:lnTo>
                <a:cubicBezTo>
                  <a:pt x="945932" y="70070"/>
                  <a:pt x="934129" y="69207"/>
                  <a:pt x="924911" y="63062"/>
                </a:cubicBezTo>
                <a:cubicBezTo>
                  <a:pt x="914401" y="56055"/>
                  <a:pt x="905207" y="46477"/>
                  <a:pt x="893380" y="42042"/>
                </a:cubicBezTo>
                <a:cubicBezTo>
                  <a:pt x="876653" y="35769"/>
                  <a:pt x="858159" y="35864"/>
                  <a:pt x="840828" y="31531"/>
                </a:cubicBezTo>
                <a:cubicBezTo>
                  <a:pt x="830080" y="28844"/>
                  <a:pt x="819985" y="23936"/>
                  <a:pt x="809297" y="21021"/>
                </a:cubicBezTo>
                <a:cubicBezTo>
                  <a:pt x="781425" y="13419"/>
                  <a:pt x="725214" y="0"/>
                  <a:pt x="725214" y="0"/>
                </a:cubicBezTo>
                <a:cubicBezTo>
                  <a:pt x="635874" y="29779"/>
                  <a:pt x="770763" y="-24525"/>
                  <a:pt x="672663" y="73573"/>
                </a:cubicBezTo>
                <a:cubicBezTo>
                  <a:pt x="596968" y="149267"/>
                  <a:pt x="638751" y="130805"/>
                  <a:pt x="557049" y="147145"/>
                </a:cubicBezTo>
                <a:cubicBezTo>
                  <a:pt x="522014" y="143642"/>
                  <a:pt x="486551" y="143124"/>
                  <a:pt x="451945" y="136635"/>
                </a:cubicBezTo>
                <a:cubicBezTo>
                  <a:pt x="430167" y="132552"/>
                  <a:pt x="388883" y="115614"/>
                  <a:pt x="388883" y="115614"/>
                </a:cubicBezTo>
                <a:cubicBezTo>
                  <a:pt x="378373" y="108607"/>
                  <a:pt x="368895" y="99723"/>
                  <a:pt x="357352" y="94593"/>
                </a:cubicBezTo>
                <a:cubicBezTo>
                  <a:pt x="337104" y="85594"/>
                  <a:pt x="315311" y="80580"/>
                  <a:pt x="294290" y="73573"/>
                </a:cubicBezTo>
                <a:lnTo>
                  <a:pt x="231228" y="52552"/>
                </a:lnTo>
                <a:lnTo>
                  <a:pt x="168166" y="31531"/>
                </a:lnTo>
                <a:lnTo>
                  <a:pt x="136635" y="21021"/>
                </a:lnTo>
                <a:cubicBezTo>
                  <a:pt x="119119" y="73572"/>
                  <a:pt x="122621" y="42043"/>
                  <a:pt x="147145" y="115614"/>
                </a:cubicBezTo>
                <a:lnTo>
                  <a:pt x="157656" y="147145"/>
                </a:lnTo>
                <a:cubicBezTo>
                  <a:pt x="154152" y="168166"/>
                  <a:pt x="157718" y="191704"/>
                  <a:pt x="147145" y="210207"/>
                </a:cubicBezTo>
                <a:cubicBezTo>
                  <a:pt x="141648" y="219826"/>
                  <a:pt x="126693" y="220717"/>
                  <a:pt x="115614" y="220717"/>
                </a:cubicBezTo>
                <a:cubicBezTo>
                  <a:pt x="83889" y="220717"/>
                  <a:pt x="52552" y="213710"/>
                  <a:pt x="21021" y="210207"/>
                </a:cubicBezTo>
                <a:cubicBezTo>
                  <a:pt x="14014" y="220717"/>
                  <a:pt x="0" y="229106"/>
                  <a:pt x="0" y="241738"/>
                </a:cubicBezTo>
                <a:cubicBezTo>
                  <a:pt x="0" y="286188"/>
                  <a:pt x="16846" y="309951"/>
                  <a:pt x="52552" y="325821"/>
                </a:cubicBezTo>
                <a:cubicBezTo>
                  <a:pt x="72800" y="334820"/>
                  <a:pt x="94593" y="339835"/>
                  <a:pt x="115614" y="346842"/>
                </a:cubicBezTo>
                <a:lnTo>
                  <a:pt x="147145" y="357352"/>
                </a:lnTo>
                <a:cubicBezTo>
                  <a:pt x="184515" y="413407"/>
                  <a:pt x="214651" y="413949"/>
                  <a:pt x="157656" y="451945"/>
                </a:cubicBezTo>
                <a:cubicBezTo>
                  <a:pt x="148438" y="458090"/>
                  <a:pt x="136635" y="458952"/>
                  <a:pt x="126125" y="462455"/>
                </a:cubicBezTo>
                <a:cubicBezTo>
                  <a:pt x="129628" y="486979"/>
                  <a:pt x="126574" y="513390"/>
                  <a:pt x="136635" y="536028"/>
                </a:cubicBezTo>
                <a:cubicBezTo>
                  <a:pt x="145943" y="556972"/>
                  <a:pt x="195069" y="563234"/>
                  <a:pt x="210207" y="567559"/>
                </a:cubicBezTo>
                <a:cubicBezTo>
                  <a:pt x="256953" y="580915"/>
                  <a:pt x="229020" y="577627"/>
                  <a:pt x="283780" y="588579"/>
                </a:cubicBezTo>
                <a:cubicBezTo>
                  <a:pt x="304677" y="592758"/>
                  <a:pt x="326039" y="594467"/>
                  <a:pt x="346842" y="599090"/>
                </a:cubicBezTo>
                <a:cubicBezTo>
                  <a:pt x="399121" y="610708"/>
                  <a:pt x="364360" y="581572"/>
                  <a:pt x="367863" y="578069"/>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Punched Tape 2">
            <a:extLst>
              <a:ext uri="{FF2B5EF4-FFF2-40B4-BE49-F238E27FC236}">
                <a16:creationId xmlns:a16="http://schemas.microsoft.com/office/drawing/2014/main" id="{0A98885B-3F27-39FF-BA73-16D65DEB2BE7}"/>
              </a:ext>
            </a:extLst>
          </p:cNvPr>
          <p:cNvSpPr/>
          <p:nvPr/>
        </p:nvSpPr>
        <p:spPr>
          <a:xfrm>
            <a:off x="4482905" y="3636868"/>
            <a:ext cx="7131821" cy="1828514"/>
          </a:xfrm>
          <a:prstGeom prst="flowChartPunchedTape">
            <a:avLst/>
          </a:prstGeom>
          <a:gradFill flip="none" rotWithShape="1">
            <a:gsLst>
              <a:gs pos="26000">
                <a:schemeClr val="accent4">
                  <a:lumMod val="60000"/>
                  <a:lumOff val="40000"/>
                  <a:alpha val="0"/>
                </a:schemeClr>
              </a:gs>
              <a:gs pos="58000">
                <a:schemeClr val="accent4">
                  <a:lumMod val="50000"/>
                  <a:alpha val="64000"/>
                </a:schemeClr>
              </a:gs>
              <a:gs pos="73000">
                <a:schemeClr val="accent4">
                  <a:lumMod val="75000"/>
                  <a:alpha val="35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1" name="Title 16">
            <a:extLst>
              <a:ext uri="{FF2B5EF4-FFF2-40B4-BE49-F238E27FC236}">
                <a16:creationId xmlns:a16="http://schemas.microsoft.com/office/drawing/2014/main" id="{76A1E6D9-FEE9-889E-E01B-671380B16EF4}"/>
              </a:ext>
            </a:extLst>
          </p:cNvPr>
          <p:cNvSpPr>
            <a:spLocks noGrp="1"/>
          </p:cNvSpPr>
          <p:nvPr>
            <p:ph type="title"/>
          </p:nvPr>
        </p:nvSpPr>
        <p:spPr>
          <a:xfrm>
            <a:off x="1738971" y="114700"/>
            <a:ext cx="8961120" cy="685801"/>
          </a:xfrm>
        </p:spPr>
        <p:txBody>
          <a:bodyPr>
            <a:normAutofit/>
          </a:bodyPr>
          <a:lstStyle/>
          <a:p>
            <a:r>
              <a:rPr lang="en-US" sz="3600" i="1" dirty="0">
                <a:solidFill>
                  <a:schemeClr val="bg1"/>
                </a:solidFill>
              </a:rPr>
              <a:t>Only</a:t>
            </a:r>
            <a:r>
              <a:rPr lang="en-US" sz="3600" b="0" dirty="0">
                <a:solidFill>
                  <a:schemeClr val="bg1"/>
                </a:solidFill>
              </a:rPr>
              <a:t> done from Suborbital:</a:t>
            </a:r>
          </a:p>
        </p:txBody>
      </p:sp>
      <p:sp>
        <p:nvSpPr>
          <p:cNvPr id="42" name="Slide Number Placeholder 1">
            <a:extLst>
              <a:ext uri="{FF2B5EF4-FFF2-40B4-BE49-F238E27FC236}">
                <a16:creationId xmlns:a16="http://schemas.microsoft.com/office/drawing/2014/main" id="{A3D2EDED-6D06-9CEF-708B-09CE65445747}"/>
              </a:ext>
            </a:extLst>
          </p:cNvPr>
          <p:cNvSpPr>
            <a:spLocks noGrp="1"/>
          </p:cNvSpPr>
          <p:nvPr>
            <p:ph type="sldNum" sz="quarter" idx="12"/>
          </p:nvPr>
        </p:nvSpPr>
        <p:spPr>
          <a:xfrm>
            <a:off x="10157791" y="6492875"/>
            <a:ext cx="2034209" cy="365125"/>
          </a:xfrm>
        </p:spPr>
        <p:txBody>
          <a:bodyPr/>
          <a:lstStyle/>
          <a:p>
            <a:fld id="{6CBF3D6B-7512-DC4E-9AD6-900204DF0DDD}" type="slidenum">
              <a:rPr lang="en-US" smtClean="0"/>
              <a:pPr/>
              <a:t>20</a:t>
            </a:fld>
            <a:endParaRPr lang="en-US"/>
          </a:p>
        </p:txBody>
      </p:sp>
      <p:sp>
        <p:nvSpPr>
          <p:cNvPr id="43" name="Content Placeholder 27">
            <a:extLst>
              <a:ext uri="{FF2B5EF4-FFF2-40B4-BE49-F238E27FC236}">
                <a16:creationId xmlns:a16="http://schemas.microsoft.com/office/drawing/2014/main" id="{D91E3187-A15F-BC05-2394-2B9508F55C9B}"/>
              </a:ext>
            </a:extLst>
          </p:cNvPr>
          <p:cNvSpPr txBox="1">
            <a:spLocks/>
          </p:cNvSpPr>
          <p:nvPr/>
        </p:nvSpPr>
        <p:spPr>
          <a:xfrm>
            <a:off x="1339850" y="1114435"/>
            <a:ext cx="108521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i="1"/>
              <a:t>Thick cloud becomes opaque to many instruments on satellite, so we investigate from multiple aircraft levels</a:t>
            </a:r>
          </a:p>
        </p:txBody>
      </p:sp>
      <p:sp>
        <p:nvSpPr>
          <p:cNvPr id="44" name="Freeform 43">
            <a:extLst>
              <a:ext uri="{FF2B5EF4-FFF2-40B4-BE49-F238E27FC236}">
                <a16:creationId xmlns:a16="http://schemas.microsoft.com/office/drawing/2014/main" id="{EAFA748E-7E22-8200-4FDC-FFF6E34C2AC5}"/>
              </a:ext>
            </a:extLst>
          </p:cNvPr>
          <p:cNvSpPr/>
          <p:nvPr/>
        </p:nvSpPr>
        <p:spPr>
          <a:xfrm>
            <a:off x="918259" y="2165131"/>
            <a:ext cx="8861008" cy="3836276"/>
          </a:xfrm>
          <a:custGeom>
            <a:avLst/>
            <a:gdLst>
              <a:gd name="connsiteX0" fmla="*/ 704980 w 8861008"/>
              <a:gd name="connsiteY0" fmla="*/ 3794235 h 3836276"/>
              <a:gd name="connsiteX1" fmla="*/ 704980 w 8861008"/>
              <a:gd name="connsiteY1" fmla="*/ 3794235 h 3836276"/>
              <a:gd name="connsiteX2" fmla="*/ 957229 w 8861008"/>
              <a:gd name="connsiteY2" fmla="*/ 3794235 h 3836276"/>
              <a:gd name="connsiteX3" fmla="*/ 1251518 w 8861008"/>
              <a:gd name="connsiteY3" fmla="*/ 3783724 h 3836276"/>
              <a:gd name="connsiteX4" fmla="*/ 1346111 w 8861008"/>
              <a:gd name="connsiteY4" fmla="*/ 3762704 h 3836276"/>
              <a:gd name="connsiteX5" fmla="*/ 1388153 w 8861008"/>
              <a:gd name="connsiteY5" fmla="*/ 3752193 h 3836276"/>
              <a:gd name="connsiteX6" fmla="*/ 1850608 w 8861008"/>
              <a:gd name="connsiteY6" fmla="*/ 3773214 h 3836276"/>
              <a:gd name="connsiteX7" fmla="*/ 1934691 w 8861008"/>
              <a:gd name="connsiteY7" fmla="*/ 3794235 h 3836276"/>
              <a:gd name="connsiteX8" fmla="*/ 2165918 w 8861008"/>
              <a:gd name="connsiteY8" fmla="*/ 3815255 h 3836276"/>
              <a:gd name="connsiteX9" fmla="*/ 2502249 w 8861008"/>
              <a:gd name="connsiteY9" fmla="*/ 3804745 h 3836276"/>
              <a:gd name="connsiteX10" fmla="*/ 2544291 w 8861008"/>
              <a:gd name="connsiteY10" fmla="*/ 3794235 h 3836276"/>
              <a:gd name="connsiteX11" fmla="*/ 2638884 w 8861008"/>
              <a:gd name="connsiteY11" fmla="*/ 3783724 h 3836276"/>
              <a:gd name="connsiteX12" fmla="*/ 2743987 w 8861008"/>
              <a:gd name="connsiteY12" fmla="*/ 3762704 h 3836276"/>
              <a:gd name="connsiteX13" fmla="*/ 2796539 w 8861008"/>
              <a:gd name="connsiteY13" fmla="*/ 3752193 h 3836276"/>
              <a:gd name="connsiteX14" fmla="*/ 3153891 w 8861008"/>
              <a:gd name="connsiteY14" fmla="*/ 3741683 h 3836276"/>
              <a:gd name="connsiteX15" fmla="*/ 3185422 w 8861008"/>
              <a:gd name="connsiteY15" fmla="*/ 3731173 h 3836276"/>
              <a:gd name="connsiteX16" fmla="*/ 3227463 w 8861008"/>
              <a:gd name="connsiteY16" fmla="*/ 3668111 h 3836276"/>
              <a:gd name="connsiteX17" fmla="*/ 3216953 w 8861008"/>
              <a:gd name="connsiteY17" fmla="*/ 3594538 h 3836276"/>
              <a:gd name="connsiteX18" fmla="*/ 3185422 w 8861008"/>
              <a:gd name="connsiteY18" fmla="*/ 3563007 h 3836276"/>
              <a:gd name="connsiteX19" fmla="*/ 3122360 w 8861008"/>
              <a:gd name="connsiteY19" fmla="*/ 3531476 h 3836276"/>
              <a:gd name="connsiteX20" fmla="*/ 3080318 w 8861008"/>
              <a:gd name="connsiteY20" fmla="*/ 3468414 h 3836276"/>
              <a:gd name="connsiteX21" fmla="*/ 3143380 w 8861008"/>
              <a:gd name="connsiteY21" fmla="*/ 3447393 h 3836276"/>
              <a:gd name="connsiteX22" fmla="*/ 3174911 w 8861008"/>
              <a:gd name="connsiteY22" fmla="*/ 3436883 h 3836276"/>
              <a:gd name="connsiteX23" fmla="*/ 3216953 w 8861008"/>
              <a:gd name="connsiteY23" fmla="*/ 3426373 h 3836276"/>
              <a:gd name="connsiteX24" fmla="*/ 3280015 w 8861008"/>
              <a:gd name="connsiteY24" fmla="*/ 3405352 h 3836276"/>
              <a:gd name="connsiteX25" fmla="*/ 3311546 w 8861008"/>
              <a:gd name="connsiteY25" fmla="*/ 3394842 h 3836276"/>
              <a:gd name="connsiteX26" fmla="*/ 3227463 w 8861008"/>
              <a:gd name="connsiteY26" fmla="*/ 3300249 h 3836276"/>
              <a:gd name="connsiteX27" fmla="*/ 3164401 w 8861008"/>
              <a:gd name="connsiteY27" fmla="*/ 3247697 h 3836276"/>
              <a:gd name="connsiteX28" fmla="*/ 3153891 w 8861008"/>
              <a:gd name="connsiteY28" fmla="*/ 3090042 h 3836276"/>
              <a:gd name="connsiteX29" fmla="*/ 3174911 w 8861008"/>
              <a:gd name="connsiteY29" fmla="*/ 3058511 h 3836276"/>
              <a:gd name="connsiteX30" fmla="*/ 3237973 w 8861008"/>
              <a:gd name="connsiteY30" fmla="*/ 3016469 h 3836276"/>
              <a:gd name="connsiteX31" fmla="*/ 3248484 w 8861008"/>
              <a:gd name="connsiteY31" fmla="*/ 2984938 h 3836276"/>
              <a:gd name="connsiteX32" fmla="*/ 3185422 w 8861008"/>
              <a:gd name="connsiteY32" fmla="*/ 2858814 h 3836276"/>
              <a:gd name="connsiteX33" fmla="*/ 3122360 w 8861008"/>
              <a:gd name="connsiteY33" fmla="*/ 2806262 h 3836276"/>
              <a:gd name="connsiteX34" fmla="*/ 3101339 w 8861008"/>
              <a:gd name="connsiteY34" fmla="*/ 2774731 h 3836276"/>
              <a:gd name="connsiteX35" fmla="*/ 3111849 w 8861008"/>
              <a:gd name="connsiteY35" fmla="*/ 2711669 h 3836276"/>
              <a:gd name="connsiteX36" fmla="*/ 3174911 w 8861008"/>
              <a:gd name="connsiteY36" fmla="*/ 2669628 h 3836276"/>
              <a:gd name="connsiteX37" fmla="*/ 3216953 w 8861008"/>
              <a:gd name="connsiteY37" fmla="*/ 2617076 h 3836276"/>
              <a:gd name="connsiteX38" fmla="*/ 3258994 w 8861008"/>
              <a:gd name="connsiteY38" fmla="*/ 2554014 h 3836276"/>
              <a:gd name="connsiteX39" fmla="*/ 3258994 w 8861008"/>
              <a:gd name="connsiteY39" fmla="*/ 2448911 h 3836276"/>
              <a:gd name="connsiteX40" fmla="*/ 3227463 w 8861008"/>
              <a:gd name="connsiteY40" fmla="*/ 2427890 h 3836276"/>
              <a:gd name="connsiteX41" fmla="*/ 3174911 w 8861008"/>
              <a:gd name="connsiteY41" fmla="*/ 2385849 h 3836276"/>
              <a:gd name="connsiteX42" fmla="*/ 3122360 w 8861008"/>
              <a:gd name="connsiteY42" fmla="*/ 2343807 h 3836276"/>
              <a:gd name="connsiteX43" fmla="*/ 3101339 w 8861008"/>
              <a:gd name="connsiteY43" fmla="*/ 2312276 h 3836276"/>
              <a:gd name="connsiteX44" fmla="*/ 3111849 w 8861008"/>
              <a:gd name="connsiteY44" fmla="*/ 2186152 h 3836276"/>
              <a:gd name="connsiteX45" fmla="*/ 3122360 w 8861008"/>
              <a:gd name="connsiteY45" fmla="*/ 2154621 h 3836276"/>
              <a:gd name="connsiteX46" fmla="*/ 3153891 w 8861008"/>
              <a:gd name="connsiteY46" fmla="*/ 2133600 h 3836276"/>
              <a:gd name="connsiteX47" fmla="*/ 3227463 w 8861008"/>
              <a:gd name="connsiteY47" fmla="*/ 2123090 h 3836276"/>
              <a:gd name="connsiteX48" fmla="*/ 3216953 w 8861008"/>
              <a:gd name="connsiteY48" fmla="*/ 2081049 h 3836276"/>
              <a:gd name="connsiteX49" fmla="*/ 3185422 w 8861008"/>
              <a:gd name="connsiteY49" fmla="*/ 2017986 h 3836276"/>
              <a:gd name="connsiteX50" fmla="*/ 3143380 w 8861008"/>
              <a:gd name="connsiteY50" fmla="*/ 1986455 h 3836276"/>
              <a:gd name="connsiteX51" fmla="*/ 3122360 w 8861008"/>
              <a:gd name="connsiteY51" fmla="*/ 1954924 h 3836276"/>
              <a:gd name="connsiteX52" fmla="*/ 3164401 w 8861008"/>
              <a:gd name="connsiteY52" fmla="*/ 1860331 h 3836276"/>
              <a:gd name="connsiteX53" fmla="*/ 3174911 w 8861008"/>
              <a:gd name="connsiteY53" fmla="*/ 1828800 h 3836276"/>
              <a:gd name="connsiteX54" fmla="*/ 3206442 w 8861008"/>
              <a:gd name="connsiteY54" fmla="*/ 1797269 h 3836276"/>
              <a:gd name="connsiteX55" fmla="*/ 3511242 w 8861008"/>
              <a:gd name="connsiteY55" fmla="*/ 1765738 h 3836276"/>
              <a:gd name="connsiteX56" fmla="*/ 3584815 w 8861008"/>
              <a:gd name="connsiteY56" fmla="*/ 1755228 h 3836276"/>
              <a:gd name="connsiteX57" fmla="*/ 3668897 w 8861008"/>
              <a:gd name="connsiteY57" fmla="*/ 1734207 h 3836276"/>
              <a:gd name="connsiteX58" fmla="*/ 3731960 w 8861008"/>
              <a:gd name="connsiteY58" fmla="*/ 1723697 h 3836276"/>
              <a:gd name="connsiteX59" fmla="*/ 3816042 w 8861008"/>
              <a:gd name="connsiteY59" fmla="*/ 1702676 h 3836276"/>
              <a:gd name="connsiteX60" fmla="*/ 4362580 w 8861008"/>
              <a:gd name="connsiteY60" fmla="*/ 1681655 h 3836276"/>
              <a:gd name="connsiteX61" fmla="*/ 4551766 w 8861008"/>
              <a:gd name="connsiteY61" fmla="*/ 1660635 h 3836276"/>
              <a:gd name="connsiteX62" fmla="*/ 4614829 w 8861008"/>
              <a:gd name="connsiteY62" fmla="*/ 1650124 h 3836276"/>
              <a:gd name="connsiteX63" fmla="*/ 4656870 w 8861008"/>
              <a:gd name="connsiteY63" fmla="*/ 1639614 h 3836276"/>
              <a:gd name="connsiteX64" fmla="*/ 4804015 w 8861008"/>
              <a:gd name="connsiteY64" fmla="*/ 1629104 h 3836276"/>
              <a:gd name="connsiteX65" fmla="*/ 5224429 w 8861008"/>
              <a:gd name="connsiteY65" fmla="*/ 1608083 h 3836276"/>
              <a:gd name="connsiteX66" fmla="*/ 5308511 w 8861008"/>
              <a:gd name="connsiteY66" fmla="*/ 1587062 h 3836276"/>
              <a:gd name="connsiteX67" fmla="*/ 5382084 w 8861008"/>
              <a:gd name="connsiteY67" fmla="*/ 1576552 h 3836276"/>
              <a:gd name="connsiteX68" fmla="*/ 5424125 w 8861008"/>
              <a:gd name="connsiteY68" fmla="*/ 1566042 h 3836276"/>
              <a:gd name="connsiteX69" fmla="*/ 5697394 w 8861008"/>
              <a:gd name="connsiteY69" fmla="*/ 1545021 h 3836276"/>
              <a:gd name="connsiteX70" fmla="*/ 5728925 w 8861008"/>
              <a:gd name="connsiteY70" fmla="*/ 1534511 h 3836276"/>
              <a:gd name="connsiteX71" fmla="*/ 5770966 w 8861008"/>
              <a:gd name="connsiteY71" fmla="*/ 1524000 h 3836276"/>
              <a:gd name="connsiteX72" fmla="*/ 5844539 w 8861008"/>
              <a:gd name="connsiteY72" fmla="*/ 1492469 h 3836276"/>
              <a:gd name="connsiteX73" fmla="*/ 5876070 w 8861008"/>
              <a:gd name="connsiteY73" fmla="*/ 1471449 h 3836276"/>
              <a:gd name="connsiteX74" fmla="*/ 5970663 w 8861008"/>
              <a:gd name="connsiteY74" fmla="*/ 1439917 h 3836276"/>
              <a:gd name="connsiteX75" fmla="*/ 6044235 w 8861008"/>
              <a:gd name="connsiteY75" fmla="*/ 1397876 h 3836276"/>
              <a:gd name="connsiteX76" fmla="*/ 6107297 w 8861008"/>
              <a:gd name="connsiteY76" fmla="*/ 1355835 h 3836276"/>
              <a:gd name="connsiteX77" fmla="*/ 6138829 w 8861008"/>
              <a:gd name="connsiteY77" fmla="*/ 1334814 h 3836276"/>
              <a:gd name="connsiteX78" fmla="*/ 6170360 w 8861008"/>
              <a:gd name="connsiteY78" fmla="*/ 1313793 h 3836276"/>
              <a:gd name="connsiteX79" fmla="*/ 6201891 w 8861008"/>
              <a:gd name="connsiteY79" fmla="*/ 1303283 h 3836276"/>
              <a:gd name="connsiteX80" fmla="*/ 6233422 w 8861008"/>
              <a:gd name="connsiteY80" fmla="*/ 1282262 h 3836276"/>
              <a:gd name="connsiteX81" fmla="*/ 6296484 w 8861008"/>
              <a:gd name="connsiteY81" fmla="*/ 1261242 h 3836276"/>
              <a:gd name="connsiteX82" fmla="*/ 6328015 w 8861008"/>
              <a:gd name="connsiteY82" fmla="*/ 1240221 h 3836276"/>
              <a:gd name="connsiteX83" fmla="*/ 6391077 w 8861008"/>
              <a:gd name="connsiteY83" fmla="*/ 1219200 h 3836276"/>
              <a:gd name="connsiteX84" fmla="*/ 6422608 w 8861008"/>
              <a:gd name="connsiteY84" fmla="*/ 1208690 h 3836276"/>
              <a:gd name="connsiteX85" fmla="*/ 6475160 w 8861008"/>
              <a:gd name="connsiteY85" fmla="*/ 1198180 h 3836276"/>
              <a:gd name="connsiteX86" fmla="*/ 6559242 w 8861008"/>
              <a:gd name="connsiteY86" fmla="*/ 1177159 h 3836276"/>
              <a:gd name="connsiteX87" fmla="*/ 6601284 w 8861008"/>
              <a:gd name="connsiteY87" fmla="*/ 1166649 h 3836276"/>
              <a:gd name="connsiteX88" fmla="*/ 6706387 w 8861008"/>
              <a:gd name="connsiteY88" fmla="*/ 1145628 h 3836276"/>
              <a:gd name="connsiteX89" fmla="*/ 6748429 w 8861008"/>
              <a:gd name="connsiteY89" fmla="*/ 1135117 h 3836276"/>
              <a:gd name="connsiteX90" fmla="*/ 6853532 w 8861008"/>
              <a:gd name="connsiteY90" fmla="*/ 1114097 h 3836276"/>
              <a:gd name="connsiteX91" fmla="*/ 6958635 w 8861008"/>
              <a:gd name="connsiteY91" fmla="*/ 1093076 h 3836276"/>
              <a:gd name="connsiteX92" fmla="*/ 7032208 w 8861008"/>
              <a:gd name="connsiteY92" fmla="*/ 1082566 h 3836276"/>
              <a:gd name="connsiteX93" fmla="*/ 7074249 w 8861008"/>
              <a:gd name="connsiteY93" fmla="*/ 1072055 h 3836276"/>
              <a:gd name="connsiteX94" fmla="*/ 7442111 w 8861008"/>
              <a:gd name="connsiteY94" fmla="*/ 1040524 h 3836276"/>
              <a:gd name="connsiteX95" fmla="*/ 7484153 w 8861008"/>
              <a:gd name="connsiteY95" fmla="*/ 1030014 h 3836276"/>
              <a:gd name="connsiteX96" fmla="*/ 7568235 w 8861008"/>
              <a:gd name="connsiteY96" fmla="*/ 1008993 h 3836276"/>
              <a:gd name="connsiteX97" fmla="*/ 7610277 w 8861008"/>
              <a:gd name="connsiteY97" fmla="*/ 998483 h 3836276"/>
              <a:gd name="connsiteX98" fmla="*/ 7673339 w 8861008"/>
              <a:gd name="connsiteY98" fmla="*/ 977462 h 3836276"/>
              <a:gd name="connsiteX99" fmla="*/ 7736401 w 8861008"/>
              <a:gd name="connsiteY99" fmla="*/ 956442 h 3836276"/>
              <a:gd name="connsiteX100" fmla="*/ 7799463 w 8861008"/>
              <a:gd name="connsiteY100" fmla="*/ 935421 h 3836276"/>
              <a:gd name="connsiteX101" fmla="*/ 7830994 w 8861008"/>
              <a:gd name="connsiteY101" fmla="*/ 924911 h 3836276"/>
              <a:gd name="connsiteX102" fmla="*/ 7883546 w 8861008"/>
              <a:gd name="connsiteY102" fmla="*/ 903890 h 3836276"/>
              <a:gd name="connsiteX103" fmla="*/ 7925587 w 8861008"/>
              <a:gd name="connsiteY103" fmla="*/ 893380 h 3836276"/>
              <a:gd name="connsiteX104" fmla="*/ 8020180 w 8861008"/>
              <a:gd name="connsiteY104" fmla="*/ 861849 h 3836276"/>
              <a:gd name="connsiteX105" fmla="*/ 8051711 w 8861008"/>
              <a:gd name="connsiteY105" fmla="*/ 851338 h 3836276"/>
              <a:gd name="connsiteX106" fmla="*/ 8104263 w 8861008"/>
              <a:gd name="connsiteY106" fmla="*/ 840828 h 3836276"/>
              <a:gd name="connsiteX107" fmla="*/ 8198856 w 8861008"/>
              <a:gd name="connsiteY107" fmla="*/ 819807 h 3836276"/>
              <a:gd name="connsiteX108" fmla="*/ 8346001 w 8861008"/>
              <a:gd name="connsiteY108" fmla="*/ 809297 h 3836276"/>
              <a:gd name="connsiteX109" fmla="*/ 8409063 w 8861008"/>
              <a:gd name="connsiteY109" fmla="*/ 788276 h 3836276"/>
              <a:gd name="connsiteX110" fmla="*/ 8440594 w 8861008"/>
              <a:gd name="connsiteY110" fmla="*/ 777766 h 3836276"/>
              <a:gd name="connsiteX111" fmla="*/ 8524677 w 8861008"/>
              <a:gd name="connsiteY111" fmla="*/ 735724 h 3836276"/>
              <a:gd name="connsiteX112" fmla="*/ 8598249 w 8861008"/>
              <a:gd name="connsiteY112" fmla="*/ 693683 h 3836276"/>
              <a:gd name="connsiteX113" fmla="*/ 8629780 w 8861008"/>
              <a:gd name="connsiteY113" fmla="*/ 683173 h 3836276"/>
              <a:gd name="connsiteX114" fmla="*/ 8724373 w 8861008"/>
              <a:gd name="connsiteY114" fmla="*/ 630621 h 3836276"/>
              <a:gd name="connsiteX115" fmla="*/ 8787435 w 8861008"/>
              <a:gd name="connsiteY115" fmla="*/ 578069 h 3836276"/>
              <a:gd name="connsiteX116" fmla="*/ 8818966 w 8861008"/>
              <a:gd name="connsiteY116" fmla="*/ 567559 h 3836276"/>
              <a:gd name="connsiteX117" fmla="*/ 8850497 w 8861008"/>
              <a:gd name="connsiteY117" fmla="*/ 546538 h 3836276"/>
              <a:gd name="connsiteX118" fmla="*/ 8861008 w 8861008"/>
              <a:gd name="connsiteY118" fmla="*/ 515007 h 3836276"/>
              <a:gd name="connsiteX119" fmla="*/ 8818966 w 8861008"/>
              <a:gd name="connsiteY119" fmla="*/ 430924 h 3836276"/>
              <a:gd name="connsiteX120" fmla="*/ 8745394 w 8861008"/>
              <a:gd name="connsiteY120" fmla="*/ 420414 h 3836276"/>
              <a:gd name="connsiteX121" fmla="*/ 8398553 w 8861008"/>
              <a:gd name="connsiteY121" fmla="*/ 409904 h 3836276"/>
              <a:gd name="connsiteX122" fmla="*/ 8188346 w 8861008"/>
              <a:gd name="connsiteY122" fmla="*/ 388883 h 3836276"/>
              <a:gd name="connsiteX123" fmla="*/ 8051711 w 8861008"/>
              <a:gd name="connsiteY123" fmla="*/ 367862 h 3836276"/>
              <a:gd name="connsiteX124" fmla="*/ 7967629 w 8861008"/>
              <a:gd name="connsiteY124" fmla="*/ 357352 h 3836276"/>
              <a:gd name="connsiteX125" fmla="*/ 7925587 w 8861008"/>
              <a:gd name="connsiteY125" fmla="*/ 346842 h 3836276"/>
              <a:gd name="connsiteX126" fmla="*/ 7841504 w 8861008"/>
              <a:gd name="connsiteY126" fmla="*/ 336331 h 3836276"/>
              <a:gd name="connsiteX127" fmla="*/ 7809973 w 8861008"/>
              <a:gd name="connsiteY127" fmla="*/ 325821 h 3836276"/>
              <a:gd name="connsiteX128" fmla="*/ 7431601 w 8861008"/>
              <a:gd name="connsiteY128" fmla="*/ 325821 h 3836276"/>
              <a:gd name="connsiteX129" fmla="*/ 7252925 w 8861008"/>
              <a:gd name="connsiteY129" fmla="*/ 346842 h 3836276"/>
              <a:gd name="connsiteX130" fmla="*/ 7147822 w 8861008"/>
              <a:gd name="connsiteY130" fmla="*/ 357352 h 3836276"/>
              <a:gd name="connsiteX131" fmla="*/ 6937615 w 8861008"/>
              <a:gd name="connsiteY131" fmla="*/ 367862 h 3836276"/>
              <a:gd name="connsiteX132" fmla="*/ 5655353 w 8861008"/>
              <a:gd name="connsiteY132" fmla="*/ 357352 h 3836276"/>
              <a:gd name="connsiteX133" fmla="*/ 5676373 w 8861008"/>
              <a:gd name="connsiteY133" fmla="*/ 325821 h 3836276"/>
              <a:gd name="connsiteX134" fmla="*/ 5707904 w 8861008"/>
              <a:gd name="connsiteY134" fmla="*/ 231228 h 3836276"/>
              <a:gd name="connsiteX135" fmla="*/ 5718415 w 8861008"/>
              <a:gd name="connsiteY135" fmla="*/ 199697 h 3836276"/>
              <a:gd name="connsiteX136" fmla="*/ 5728925 w 8861008"/>
              <a:gd name="connsiteY136" fmla="*/ 231228 h 3836276"/>
              <a:gd name="connsiteX137" fmla="*/ 5697394 w 8861008"/>
              <a:gd name="connsiteY137" fmla="*/ 241738 h 3836276"/>
              <a:gd name="connsiteX138" fmla="*/ 5634332 w 8861008"/>
              <a:gd name="connsiteY138" fmla="*/ 252249 h 3836276"/>
              <a:gd name="connsiteX139" fmla="*/ 5445146 w 8861008"/>
              <a:gd name="connsiteY139" fmla="*/ 273269 h 3836276"/>
              <a:gd name="connsiteX140" fmla="*/ 5024732 w 8861008"/>
              <a:gd name="connsiteY140" fmla="*/ 262759 h 3836276"/>
              <a:gd name="connsiteX141" fmla="*/ 4888097 w 8861008"/>
              <a:gd name="connsiteY141" fmla="*/ 273269 h 3836276"/>
              <a:gd name="connsiteX142" fmla="*/ 4825035 w 8861008"/>
              <a:gd name="connsiteY142" fmla="*/ 283780 h 3836276"/>
              <a:gd name="connsiteX143" fmla="*/ 4751463 w 8861008"/>
              <a:gd name="connsiteY143" fmla="*/ 294290 h 3836276"/>
              <a:gd name="connsiteX144" fmla="*/ 4520235 w 8861008"/>
              <a:gd name="connsiteY144" fmla="*/ 315311 h 3836276"/>
              <a:gd name="connsiteX145" fmla="*/ 4436153 w 8861008"/>
              <a:gd name="connsiteY145" fmla="*/ 325821 h 3836276"/>
              <a:gd name="connsiteX146" fmla="*/ 4005229 w 8861008"/>
              <a:gd name="connsiteY146" fmla="*/ 346842 h 3836276"/>
              <a:gd name="connsiteX147" fmla="*/ 3879104 w 8861008"/>
              <a:gd name="connsiteY147" fmla="*/ 367862 h 3836276"/>
              <a:gd name="connsiteX148" fmla="*/ 3826553 w 8861008"/>
              <a:gd name="connsiteY148" fmla="*/ 378373 h 3836276"/>
              <a:gd name="connsiteX149" fmla="*/ 3752980 w 8861008"/>
              <a:gd name="connsiteY149" fmla="*/ 388883 h 3836276"/>
              <a:gd name="connsiteX150" fmla="*/ 3689918 w 8861008"/>
              <a:gd name="connsiteY150" fmla="*/ 399393 h 3836276"/>
              <a:gd name="connsiteX151" fmla="*/ 3427160 w 8861008"/>
              <a:gd name="connsiteY151" fmla="*/ 388883 h 3836276"/>
              <a:gd name="connsiteX152" fmla="*/ 3469201 w 8861008"/>
              <a:gd name="connsiteY152" fmla="*/ 336331 h 3836276"/>
              <a:gd name="connsiteX153" fmla="*/ 2817560 w 8861008"/>
              <a:gd name="connsiteY153" fmla="*/ 357352 h 3836276"/>
              <a:gd name="connsiteX154" fmla="*/ 2428677 w 8861008"/>
              <a:gd name="connsiteY154" fmla="*/ 388883 h 3836276"/>
              <a:gd name="connsiteX155" fmla="*/ 2134387 w 8861008"/>
              <a:gd name="connsiteY155" fmla="*/ 399393 h 3836276"/>
              <a:gd name="connsiteX156" fmla="*/ 2102856 w 8861008"/>
              <a:gd name="connsiteY156" fmla="*/ 388883 h 3836276"/>
              <a:gd name="connsiteX157" fmla="*/ 2029284 w 8861008"/>
              <a:gd name="connsiteY157" fmla="*/ 378373 h 3836276"/>
              <a:gd name="connsiteX158" fmla="*/ 2018773 w 8861008"/>
              <a:gd name="connsiteY158" fmla="*/ 346842 h 3836276"/>
              <a:gd name="connsiteX159" fmla="*/ 2018773 w 8861008"/>
              <a:gd name="connsiteY159" fmla="*/ 168166 h 3836276"/>
              <a:gd name="connsiteX160" fmla="*/ 1955711 w 8861008"/>
              <a:gd name="connsiteY160" fmla="*/ 136635 h 3836276"/>
              <a:gd name="connsiteX161" fmla="*/ 1850608 w 8861008"/>
              <a:gd name="connsiteY161" fmla="*/ 147145 h 3836276"/>
              <a:gd name="connsiteX162" fmla="*/ 1787546 w 8861008"/>
              <a:gd name="connsiteY162" fmla="*/ 105104 h 3836276"/>
              <a:gd name="connsiteX163" fmla="*/ 1724484 w 8861008"/>
              <a:gd name="connsiteY163" fmla="*/ 63062 h 3836276"/>
              <a:gd name="connsiteX164" fmla="*/ 1661422 w 8861008"/>
              <a:gd name="connsiteY164" fmla="*/ 10511 h 3836276"/>
              <a:gd name="connsiteX165" fmla="*/ 1629891 w 8861008"/>
              <a:gd name="connsiteY165" fmla="*/ 0 h 3836276"/>
              <a:gd name="connsiteX166" fmla="*/ 1293560 w 8861008"/>
              <a:gd name="connsiteY166" fmla="*/ 21021 h 3836276"/>
              <a:gd name="connsiteX167" fmla="*/ 1241008 w 8861008"/>
              <a:gd name="connsiteY167" fmla="*/ 31531 h 3836276"/>
              <a:gd name="connsiteX168" fmla="*/ 1209477 w 8861008"/>
              <a:gd name="connsiteY168" fmla="*/ 52552 h 3836276"/>
              <a:gd name="connsiteX169" fmla="*/ 1146415 w 8861008"/>
              <a:gd name="connsiteY169" fmla="*/ 84083 h 3836276"/>
              <a:gd name="connsiteX170" fmla="*/ 1125394 w 8861008"/>
              <a:gd name="connsiteY170" fmla="*/ 115614 h 3836276"/>
              <a:gd name="connsiteX171" fmla="*/ 1093863 w 8861008"/>
              <a:gd name="connsiteY171" fmla="*/ 136635 h 3836276"/>
              <a:gd name="connsiteX172" fmla="*/ 1030801 w 8861008"/>
              <a:gd name="connsiteY172" fmla="*/ 262759 h 3836276"/>
              <a:gd name="connsiteX173" fmla="*/ 999270 w 8861008"/>
              <a:gd name="connsiteY173" fmla="*/ 283780 h 3836276"/>
              <a:gd name="connsiteX174" fmla="*/ 936208 w 8861008"/>
              <a:gd name="connsiteY174" fmla="*/ 336331 h 3836276"/>
              <a:gd name="connsiteX175" fmla="*/ 904677 w 8861008"/>
              <a:gd name="connsiteY175" fmla="*/ 346842 h 3836276"/>
              <a:gd name="connsiteX176" fmla="*/ 873146 w 8861008"/>
              <a:gd name="connsiteY176" fmla="*/ 367862 h 3836276"/>
              <a:gd name="connsiteX177" fmla="*/ 810084 w 8861008"/>
              <a:gd name="connsiteY177" fmla="*/ 388883 h 3836276"/>
              <a:gd name="connsiteX178" fmla="*/ 736511 w 8861008"/>
              <a:gd name="connsiteY178" fmla="*/ 409904 h 3836276"/>
              <a:gd name="connsiteX179" fmla="*/ 557835 w 8861008"/>
              <a:gd name="connsiteY179" fmla="*/ 399393 h 3836276"/>
              <a:gd name="connsiteX180" fmla="*/ 526304 w 8861008"/>
              <a:gd name="connsiteY180" fmla="*/ 388883 h 3836276"/>
              <a:gd name="connsiteX181" fmla="*/ 442222 w 8861008"/>
              <a:gd name="connsiteY181" fmla="*/ 346842 h 3836276"/>
              <a:gd name="connsiteX182" fmla="*/ 379160 w 8861008"/>
              <a:gd name="connsiteY182" fmla="*/ 315311 h 3836276"/>
              <a:gd name="connsiteX183" fmla="*/ 242525 w 8861008"/>
              <a:gd name="connsiteY183" fmla="*/ 325821 h 3836276"/>
              <a:gd name="connsiteX184" fmla="*/ 210994 w 8861008"/>
              <a:gd name="connsiteY184" fmla="*/ 336331 h 3836276"/>
              <a:gd name="connsiteX185" fmla="*/ 200484 w 8861008"/>
              <a:gd name="connsiteY185" fmla="*/ 367862 h 3836276"/>
              <a:gd name="connsiteX186" fmla="*/ 210994 w 8861008"/>
              <a:gd name="connsiteY186" fmla="*/ 578069 h 3836276"/>
              <a:gd name="connsiteX187" fmla="*/ 200484 w 8861008"/>
              <a:gd name="connsiteY187" fmla="*/ 641131 h 3836276"/>
              <a:gd name="connsiteX188" fmla="*/ 137422 w 8861008"/>
              <a:gd name="connsiteY188" fmla="*/ 683173 h 3836276"/>
              <a:gd name="connsiteX189" fmla="*/ 42829 w 8861008"/>
              <a:gd name="connsiteY189" fmla="*/ 693683 h 3836276"/>
              <a:gd name="connsiteX190" fmla="*/ 11297 w 8861008"/>
              <a:gd name="connsiteY190" fmla="*/ 725214 h 3836276"/>
              <a:gd name="connsiteX191" fmla="*/ 11297 w 8861008"/>
              <a:gd name="connsiteY191" fmla="*/ 840828 h 3836276"/>
              <a:gd name="connsiteX192" fmla="*/ 32318 w 8861008"/>
              <a:gd name="connsiteY192" fmla="*/ 872359 h 3836276"/>
              <a:gd name="connsiteX193" fmla="*/ 63849 w 8861008"/>
              <a:gd name="connsiteY193" fmla="*/ 882869 h 3836276"/>
              <a:gd name="connsiteX194" fmla="*/ 105891 w 8861008"/>
              <a:gd name="connsiteY194" fmla="*/ 945931 h 3836276"/>
              <a:gd name="connsiteX195" fmla="*/ 95380 w 8861008"/>
              <a:gd name="connsiteY195" fmla="*/ 1030014 h 3836276"/>
              <a:gd name="connsiteX196" fmla="*/ 42829 w 8861008"/>
              <a:gd name="connsiteY196" fmla="*/ 1093076 h 3836276"/>
              <a:gd name="connsiteX197" fmla="*/ 11297 w 8861008"/>
              <a:gd name="connsiteY197" fmla="*/ 1156138 h 3836276"/>
              <a:gd name="connsiteX198" fmla="*/ 21808 w 8861008"/>
              <a:gd name="connsiteY198" fmla="*/ 1208690 h 3836276"/>
              <a:gd name="connsiteX199" fmla="*/ 105891 w 8861008"/>
              <a:gd name="connsiteY199" fmla="*/ 1250731 h 3836276"/>
              <a:gd name="connsiteX200" fmla="*/ 168953 w 8861008"/>
              <a:gd name="connsiteY200" fmla="*/ 1303283 h 3836276"/>
              <a:gd name="connsiteX201" fmla="*/ 200484 w 8861008"/>
              <a:gd name="connsiteY201" fmla="*/ 1324304 h 3836276"/>
              <a:gd name="connsiteX202" fmla="*/ 221504 w 8861008"/>
              <a:gd name="connsiteY202" fmla="*/ 1387366 h 3836276"/>
              <a:gd name="connsiteX203" fmla="*/ 189973 w 8861008"/>
              <a:gd name="connsiteY203" fmla="*/ 1450428 h 3836276"/>
              <a:gd name="connsiteX204" fmla="*/ 158442 w 8861008"/>
              <a:gd name="connsiteY204" fmla="*/ 1471449 h 3836276"/>
              <a:gd name="connsiteX205" fmla="*/ 126911 w 8861008"/>
              <a:gd name="connsiteY205" fmla="*/ 1502980 h 3836276"/>
              <a:gd name="connsiteX206" fmla="*/ 137422 w 8861008"/>
              <a:gd name="connsiteY206" fmla="*/ 1587062 h 3836276"/>
              <a:gd name="connsiteX207" fmla="*/ 210994 w 8861008"/>
              <a:gd name="connsiteY207" fmla="*/ 1618593 h 3836276"/>
              <a:gd name="connsiteX208" fmla="*/ 242525 w 8861008"/>
              <a:gd name="connsiteY208" fmla="*/ 1629104 h 3836276"/>
              <a:gd name="connsiteX209" fmla="*/ 389670 w 8861008"/>
              <a:gd name="connsiteY209" fmla="*/ 1650124 h 3836276"/>
              <a:gd name="connsiteX210" fmla="*/ 452732 w 8861008"/>
              <a:gd name="connsiteY210" fmla="*/ 1660635 h 3836276"/>
              <a:gd name="connsiteX211" fmla="*/ 473753 w 8861008"/>
              <a:gd name="connsiteY211" fmla="*/ 1860331 h 3836276"/>
              <a:gd name="connsiteX212" fmla="*/ 463242 w 8861008"/>
              <a:gd name="connsiteY212" fmla="*/ 1891862 h 3836276"/>
              <a:gd name="connsiteX213" fmla="*/ 400180 w 8861008"/>
              <a:gd name="connsiteY213" fmla="*/ 1933904 h 3836276"/>
              <a:gd name="connsiteX214" fmla="*/ 368649 w 8861008"/>
              <a:gd name="connsiteY214" fmla="*/ 1954924 h 3836276"/>
              <a:gd name="connsiteX215" fmla="*/ 305587 w 8861008"/>
              <a:gd name="connsiteY215" fmla="*/ 2007476 h 3836276"/>
              <a:gd name="connsiteX216" fmla="*/ 295077 w 8861008"/>
              <a:gd name="connsiteY216" fmla="*/ 2039007 h 3836276"/>
              <a:gd name="connsiteX217" fmla="*/ 305587 w 8861008"/>
              <a:gd name="connsiteY217" fmla="*/ 2112580 h 3836276"/>
              <a:gd name="connsiteX218" fmla="*/ 379160 w 8861008"/>
              <a:gd name="connsiteY218" fmla="*/ 2154621 h 3836276"/>
              <a:gd name="connsiteX219" fmla="*/ 421201 w 8861008"/>
              <a:gd name="connsiteY219" fmla="*/ 2217683 h 3836276"/>
              <a:gd name="connsiteX220" fmla="*/ 442222 w 8861008"/>
              <a:gd name="connsiteY220" fmla="*/ 2280745 h 3836276"/>
              <a:gd name="connsiteX221" fmla="*/ 431711 w 8861008"/>
              <a:gd name="connsiteY221" fmla="*/ 2322786 h 3836276"/>
              <a:gd name="connsiteX222" fmla="*/ 368649 w 8861008"/>
              <a:gd name="connsiteY222" fmla="*/ 2343807 h 3836276"/>
              <a:gd name="connsiteX223" fmla="*/ 232015 w 8861008"/>
              <a:gd name="connsiteY223" fmla="*/ 2364828 h 3836276"/>
              <a:gd name="connsiteX224" fmla="*/ 263546 w 8861008"/>
              <a:gd name="connsiteY224" fmla="*/ 2554014 h 3836276"/>
              <a:gd name="connsiteX225" fmla="*/ 326608 w 8861008"/>
              <a:gd name="connsiteY225" fmla="*/ 2596055 h 3836276"/>
              <a:gd name="connsiteX226" fmla="*/ 389670 w 8861008"/>
              <a:gd name="connsiteY226" fmla="*/ 2722180 h 3836276"/>
              <a:gd name="connsiteX227" fmla="*/ 379160 w 8861008"/>
              <a:gd name="connsiteY227" fmla="*/ 2690649 h 3836276"/>
              <a:gd name="connsiteX228" fmla="*/ 389670 w 8861008"/>
              <a:gd name="connsiteY228" fmla="*/ 2659117 h 3836276"/>
              <a:gd name="connsiteX229" fmla="*/ 379160 w 8861008"/>
              <a:gd name="connsiteY229" fmla="*/ 2711669 h 3836276"/>
              <a:gd name="connsiteX230" fmla="*/ 358139 w 8861008"/>
              <a:gd name="connsiteY230" fmla="*/ 2848304 h 3836276"/>
              <a:gd name="connsiteX231" fmla="*/ 337118 w 8861008"/>
              <a:gd name="connsiteY231" fmla="*/ 2984938 h 3836276"/>
              <a:gd name="connsiteX232" fmla="*/ 295077 w 8861008"/>
              <a:gd name="connsiteY232" fmla="*/ 3069021 h 3836276"/>
              <a:gd name="connsiteX233" fmla="*/ 284566 w 8861008"/>
              <a:gd name="connsiteY233" fmla="*/ 3100552 h 3836276"/>
              <a:gd name="connsiteX234" fmla="*/ 253035 w 8861008"/>
              <a:gd name="connsiteY234" fmla="*/ 3111062 h 3836276"/>
              <a:gd name="connsiteX235" fmla="*/ 189973 w 8861008"/>
              <a:gd name="connsiteY235" fmla="*/ 3121573 h 3836276"/>
              <a:gd name="connsiteX236" fmla="*/ 200484 w 8861008"/>
              <a:gd name="connsiteY236" fmla="*/ 3174124 h 3836276"/>
              <a:gd name="connsiteX237" fmla="*/ 263546 w 8861008"/>
              <a:gd name="connsiteY237" fmla="*/ 3247697 h 3836276"/>
              <a:gd name="connsiteX238" fmla="*/ 295077 w 8861008"/>
              <a:gd name="connsiteY238" fmla="*/ 3258207 h 3836276"/>
              <a:gd name="connsiteX239" fmla="*/ 326608 w 8861008"/>
              <a:gd name="connsiteY239" fmla="*/ 3279228 h 3836276"/>
              <a:gd name="connsiteX240" fmla="*/ 389670 w 8861008"/>
              <a:gd name="connsiteY240" fmla="*/ 3300249 h 3836276"/>
              <a:gd name="connsiteX241" fmla="*/ 400180 w 8861008"/>
              <a:gd name="connsiteY241" fmla="*/ 3415862 h 3836276"/>
              <a:gd name="connsiteX242" fmla="*/ 358139 w 8861008"/>
              <a:gd name="connsiteY242" fmla="*/ 3426373 h 3836276"/>
              <a:gd name="connsiteX243" fmla="*/ 284566 w 8861008"/>
              <a:gd name="connsiteY243" fmla="*/ 3415862 h 3836276"/>
              <a:gd name="connsiteX244" fmla="*/ 253035 w 8861008"/>
              <a:gd name="connsiteY244" fmla="*/ 3405352 h 3836276"/>
              <a:gd name="connsiteX245" fmla="*/ 242525 w 8861008"/>
              <a:gd name="connsiteY245" fmla="*/ 3436883 h 3836276"/>
              <a:gd name="connsiteX246" fmla="*/ 274056 w 8861008"/>
              <a:gd name="connsiteY246" fmla="*/ 3552497 h 3836276"/>
              <a:gd name="connsiteX247" fmla="*/ 305587 w 8861008"/>
              <a:gd name="connsiteY247" fmla="*/ 3584028 h 3836276"/>
              <a:gd name="connsiteX248" fmla="*/ 316097 w 8861008"/>
              <a:gd name="connsiteY248" fmla="*/ 3615559 h 3836276"/>
              <a:gd name="connsiteX249" fmla="*/ 347629 w 8861008"/>
              <a:gd name="connsiteY249" fmla="*/ 3647090 h 3836276"/>
              <a:gd name="connsiteX250" fmla="*/ 442222 w 8861008"/>
              <a:gd name="connsiteY250" fmla="*/ 3689131 h 3836276"/>
              <a:gd name="connsiteX251" fmla="*/ 484263 w 8861008"/>
              <a:gd name="connsiteY251" fmla="*/ 3699642 h 3836276"/>
              <a:gd name="connsiteX252" fmla="*/ 547325 w 8861008"/>
              <a:gd name="connsiteY252" fmla="*/ 3710152 h 3836276"/>
              <a:gd name="connsiteX253" fmla="*/ 610387 w 8861008"/>
              <a:gd name="connsiteY253" fmla="*/ 3731173 h 3836276"/>
              <a:gd name="connsiteX254" fmla="*/ 673449 w 8861008"/>
              <a:gd name="connsiteY254" fmla="*/ 3752193 h 3836276"/>
              <a:gd name="connsiteX255" fmla="*/ 704980 w 8861008"/>
              <a:gd name="connsiteY255" fmla="*/ 3762704 h 3836276"/>
              <a:gd name="connsiteX256" fmla="*/ 810084 w 8861008"/>
              <a:gd name="connsiteY256" fmla="*/ 3783724 h 3836276"/>
              <a:gd name="connsiteX257" fmla="*/ 873146 w 8861008"/>
              <a:gd name="connsiteY257" fmla="*/ 3804745 h 3836276"/>
              <a:gd name="connsiteX258" fmla="*/ 936208 w 8861008"/>
              <a:gd name="connsiteY258" fmla="*/ 3825766 h 3836276"/>
              <a:gd name="connsiteX259" fmla="*/ 957229 w 8861008"/>
              <a:gd name="connsiteY259" fmla="*/ 3836276 h 3836276"/>
              <a:gd name="connsiteX260" fmla="*/ 1188456 w 8861008"/>
              <a:gd name="connsiteY260" fmla="*/ 3794235 h 3836276"/>
              <a:gd name="connsiteX261" fmla="*/ 1283049 w 8861008"/>
              <a:gd name="connsiteY261" fmla="*/ 3804745 h 383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861008" h="3836276">
                <a:moveTo>
                  <a:pt x="704980" y="3794235"/>
                </a:moveTo>
                <a:lnTo>
                  <a:pt x="704980" y="3794235"/>
                </a:lnTo>
                <a:cubicBezTo>
                  <a:pt x="880060" y="3811742"/>
                  <a:pt x="745570" y="3804314"/>
                  <a:pt x="957229" y="3794235"/>
                </a:cubicBezTo>
                <a:cubicBezTo>
                  <a:pt x="1055277" y="3789566"/>
                  <a:pt x="1153422" y="3787228"/>
                  <a:pt x="1251518" y="3783724"/>
                </a:cubicBezTo>
                <a:cubicBezTo>
                  <a:pt x="1354087" y="3758083"/>
                  <a:pt x="1225975" y="3789401"/>
                  <a:pt x="1346111" y="3762704"/>
                </a:cubicBezTo>
                <a:cubicBezTo>
                  <a:pt x="1360212" y="3759570"/>
                  <a:pt x="1374139" y="3755697"/>
                  <a:pt x="1388153" y="3752193"/>
                </a:cubicBezTo>
                <a:cubicBezTo>
                  <a:pt x="1499057" y="3755890"/>
                  <a:pt x="1717129" y="3759164"/>
                  <a:pt x="1850608" y="3773214"/>
                </a:cubicBezTo>
                <a:cubicBezTo>
                  <a:pt x="2028371" y="3791925"/>
                  <a:pt x="1815297" y="3774336"/>
                  <a:pt x="1934691" y="3794235"/>
                </a:cubicBezTo>
                <a:cubicBezTo>
                  <a:pt x="1988017" y="3803123"/>
                  <a:pt x="2122440" y="3811911"/>
                  <a:pt x="2165918" y="3815255"/>
                </a:cubicBezTo>
                <a:cubicBezTo>
                  <a:pt x="2278028" y="3811752"/>
                  <a:pt x="2390257" y="3810967"/>
                  <a:pt x="2502249" y="3804745"/>
                </a:cubicBezTo>
                <a:cubicBezTo>
                  <a:pt x="2516672" y="3803944"/>
                  <a:pt x="2530014" y="3796432"/>
                  <a:pt x="2544291" y="3794235"/>
                </a:cubicBezTo>
                <a:cubicBezTo>
                  <a:pt x="2575647" y="3789411"/>
                  <a:pt x="2607353" y="3787228"/>
                  <a:pt x="2638884" y="3783724"/>
                </a:cubicBezTo>
                <a:cubicBezTo>
                  <a:pt x="2699320" y="3763579"/>
                  <a:pt x="2647366" y="3778808"/>
                  <a:pt x="2743987" y="3762704"/>
                </a:cubicBezTo>
                <a:cubicBezTo>
                  <a:pt x="2761608" y="3759767"/>
                  <a:pt x="2778698" y="3753108"/>
                  <a:pt x="2796539" y="3752193"/>
                </a:cubicBezTo>
                <a:cubicBezTo>
                  <a:pt x="2915551" y="3746090"/>
                  <a:pt x="3034774" y="3745186"/>
                  <a:pt x="3153891" y="3741683"/>
                </a:cubicBezTo>
                <a:cubicBezTo>
                  <a:pt x="3164401" y="3738180"/>
                  <a:pt x="3177588" y="3739007"/>
                  <a:pt x="3185422" y="3731173"/>
                </a:cubicBezTo>
                <a:cubicBezTo>
                  <a:pt x="3203286" y="3713309"/>
                  <a:pt x="3227463" y="3668111"/>
                  <a:pt x="3227463" y="3668111"/>
                </a:cubicBezTo>
                <a:cubicBezTo>
                  <a:pt x="3223960" y="3643587"/>
                  <a:pt x="3226153" y="3617539"/>
                  <a:pt x="3216953" y="3594538"/>
                </a:cubicBezTo>
                <a:cubicBezTo>
                  <a:pt x="3211433" y="3580737"/>
                  <a:pt x="3196841" y="3572523"/>
                  <a:pt x="3185422" y="3563007"/>
                </a:cubicBezTo>
                <a:cubicBezTo>
                  <a:pt x="3158255" y="3540368"/>
                  <a:pt x="3153962" y="3542010"/>
                  <a:pt x="3122360" y="3531476"/>
                </a:cubicBezTo>
                <a:cubicBezTo>
                  <a:pt x="3108346" y="3510455"/>
                  <a:pt x="3056351" y="3476403"/>
                  <a:pt x="3080318" y="3468414"/>
                </a:cubicBezTo>
                <a:lnTo>
                  <a:pt x="3143380" y="3447393"/>
                </a:lnTo>
                <a:cubicBezTo>
                  <a:pt x="3153890" y="3443890"/>
                  <a:pt x="3164163" y="3439570"/>
                  <a:pt x="3174911" y="3436883"/>
                </a:cubicBezTo>
                <a:cubicBezTo>
                  <a:pt x="3188925" y="3433380"/>
                  <a:pt x="3203117" y="3430524"/>
                  <a:pt x="3216953" y="3426373"/>
                </a:cubicBezTo>
                <a:cubicBezTo>
                  <a:pt x="3238176" y="3420006"/>
                  <a:pt x="3258994" y="3412359"/>
                  <a:pt x="3280015" y="3405352"/>
                </a:cubicBezTo>
                <a:lnTo>
                  <a:pt x="3311546" y="3394842"/>
                </a:lnTo>
                <a:cubicBezTo>
                  <a:pt x="3274034" y="3338575"/>
                  <a:pt x="3299459" y="3372245"/>
                  <a:pt x="3227463" y="3300249"/>
                </a:cubicBezTo>
                <a:cubicBezTo>
                  <a:pt x="3186998" y="3259783"/>
                  <a:pt x="3208302" y="3276963"/>
                  <a:pt x="3164401" y="3247697"/>
                </a:cubicBezTo>
                <a:cubicBezTo>
                  <a:pt x="3139811" y="3173929"/>
                  <a:pt x="3131678" y="3178893"/>
                  <a:pt x="3153891" y="3090042"/>
                </a:cubicBezTo>
                <a:cubicBezTo>
                  <a:pt x="3156955" y="3077787"/>
                  <a:pt x="3165405" y="3066829"/>
                  <a:pt x="3174911" y="3058511"/>
                </a:cubicBezTo>
                <a:cubicBezTo>
                  <a:pt x="3193924" y="3041874"/>
                  <a:pt x="3237973" y="3016469"/>
                  <a:pt x="3237973" y="3016469"/>
                </a:cubicBezTo>
                <a:cubicBezTo>
                  <a:pt x="3241477" y="3005959"/>
                  <a:pt x="3249707" y="2995949"/>
                  <a:pt x="3248484" y="2984938"/>
                </a:cubicBezTo>
                <a:cubicBezTo>
                  <a:pt x="3245127" y="2954721"/>
                  <a:pt x="3210505" y="2875536"/>
                  <a:pt x="3185422" y="2858814"/>
                </a:cubicBezTo>
                <a:cubicBezTo>
                  <a:pt x="3154419" y="2838145"/>
                  <a:pt x="3147650" y="2836609"/>
                  <a:pt x="3122360" y="2806262"/>
                </a:cubicBezTo>
                <a:cubicBezTo>
                  <a:pt x="3114273" y="2796558"/>
                  <a:pt x="3108346" y="2785241"/>
                  <a:pt x="3101339" y="2774731"/>
                </a:cubicBezTo>
                <a:cubicBezTo>
                  <a:pt x="3090678" y="2742746"/>
                  <a:pt x="3080302" y="2739273"/>
                  <a:pt x="3111849" y="2711669"/>
                </a:cubicBezTo>
                <a:cubicBezTo>
                  <a:pt x="3130862" y="2695033"/>
                  <a:pt x="3174911" y="2669628"/>
                  <a:pt x="3174911" y="2669628"/>
                </a:cubicBezTo>
                <a:cubicBezTo>
                  <a:pt x="3198582" y="2598620"/>
                  <a:pt x="3165754" y="2675589"/>
                  <a:pt x="3216953" y="2617076"/>
                </a:cubicBezTo>
                <a:cubicBezTo>
                  <a:pt x="3233589" y="2598063"/>
                  <a:pt x="3258994" y="2554014"/>
                  <a:pt x="3258994" y="2554014"/>
                </a:cubicBezTo>
                <a:cubicBezTo>
                  <a:pt x="3272451" y="2513641"/>
                  <a:pt x="3281997" y="2500669"/>
                  <a:pt x="3258994" y="2448911"/>
                </a:cubicBezTo>
                <a:cubicBezTo>
                  <a:pt x="3253864" y="2437368"/>
                  <a:pt x="3237973" y="2434897"/>
                  <a:pt x="3227463" y="2427890"/>
                </a:cubicBezTo>
                <a:cubicBezTo>
                  <a:pt x="3167215" y="2337520"/>
                  <a:pt x="3247440" y="2443873"/>
                  <a:pt x="3174911" y="2385849"/>
                </a:cubicBezTo>
                <a:cubicBezTo>
                  <a:pt x="3106997" y="2331516"/>
                  <a:pt x="3201614" y="2370224"/>
                  <a:pt x="3122360" y="2343807"/>
                </a:cubicBezTo>
                <a:cubicBezTo>
                  <a:pt x="3115353" y="2333297"/>
                  <a:pt x="3102179" y="2324880"/>
                  <a:pt x="3101339" y="2312276"/>
                </a:cubicBezTo>
                <a:cubicBezTo>
                  <a:pt x="3098533" y="2270182"/>
                  <a:pt x="3106273" y="2227969"/>
                  <a:pt x="3111849" y="2186152"/>
                </a:cubicBezTo>
                <a:cubicBezTo>
                  <a:pt x="3113313" y="2175170"/>
                  <a:pt x="3115439" y="2163272"/>
                  <a:pt x="3122360" y="2154621"/>
                </a:cubicBezTo>
                <a:cubicBezTo>
                  <a:pt x="3130251" y="2144757"/>
                  <a:pt x="3141792" y="2137230"/>
                  <a:pt x="3153891" y="2133600"/>
                </a:cubicBezTo>
                <a:cubicBezTo>
                  <a:pt x="3177619" y="2126482"/>
                  <a:pt x="3202939" y="2126593"/>
                  <a:pt x="3227463" y="2123090"/>
                </a:cubicBezTo>
                <a:cubicBezTo>
                  <a:pt x="3223960" y="2109076"/>
                  <a:pt x="3220921" y="2094938"/>
                  <a:pt x="3216953" y="2081049"/>
                </a:cubicBezTo>
                <a:cubicBezTo>
                  <a:pt x="3210115" y="2057115"/>
                  <a:pt x="3203846" y="2036410"/>
                  <a:pt x="3185422" y="2017986"/>
                </a:cubicBezTo>
                <a:cubicBezTo>
                  <a:pt x="3173035" y="2005599"/>
                  <a:pt x="3157394" y="1996965"/>
                  <a:pt x="3143380" y="1986455"/>
                </a:cubicBezTo>
                <a:cubicBezTo>
                  <a:pt x="3136373" y="1975945"/>
                  <a:pt x="3122360" y="1967556"/>
                  <a:pt x="3122360" y="1954924"/>
                </a:cubicBezTo>
                <a:cubicBezTo>
                  <a:pt x="3122360" y="1917399"/>
                  <a:pt x="3145350" y="1888908"/>
                  <a:pt x="3164401" y="1860331"/>
                </a:cubicBezTo>
                <a:cubicBezTo>
                  <a:pt x="3167904" y="1849821"/>
                  <a:pt x="3168766" y="1838018"/>
                  <a:pt x="3174911" y="1828800"/>
                </a:cubicBezTo>
                <a:cubicBezTo>
                  <a:pt x="3183156" y="1816432"/>
                  <a:pt x="3195023" y="1806785"/>
                  <a:pt x="3206442" y="1797269"/>
                </a:cubicBezTo>
                <a:cubicBezTo>
                  <a:pt x="3291304" y="1726551"/>
                  <a:pt x="3387843" y="1770484"/>
                  <a:pt x="3511242" y="1765738"/>
                </a:cubicBezTo>
                <a:cubicBezTo>
                  <a:pt x="3535766" y="1762235"/>
                  <a:pt x="3560523" y="1760086"/>
                  <a:pt x="3584815" y="1755228"/>
                </a:cubicBezTo>
                <a:cubicBezTo>
                  <a:pt x="3613144" y="1749562"/>
                  <a:pt x="3640400" y="1738956"/>
                  <a:pt x="3668897" y="1734207"/>
                </a:cubicBezTo>
                <a:cubicBezTo>
                  <a:pt x="3689918" y="1730704"/>
                  <a:pt x="3711122" y="1728162"/>
                  <a:pt x="3731960" y="1723697"/>
                </a:cubicBezTo>
                <a:cubicBezTo>
                  <a:pt x="3760209" y="1717644"/>
                  <a:pt x="3787295" y="1705551"/>
                  <a:pt x="3816042" y="1702676"/>
                </a:cubicBezTo>
                <a:cubicBezTo>
                  <a:pt x="4067602" y="1677521"/>
                  <a:pt x="3885947" y="1693004"/>
                  <a:pt x="4362580" y="1681655"/>
                </a:cubicBezTo>
                <a:cubicBezTo>
                  <a:pt x="4569755" y="1652060"/>
                  <a:pt x="4262628" y="1694652"/>
                  <a:pt x="4551766" y="1660635"/>
                </a:cubicBezTo>
                <a:cubicBezTo>
                  <a:pt x="4572931" y="1658145"/>
                  <a:pt x="4593932" y="1654303"/>
                  <a:pt x="4614829" y="1650124"/>
                </a:cubicBezTo>
                <a:cubicBezTo>
                  <a:pt x="4628993" y="1647291"/>
                  <a:pt x="4642513" y="1641209"/>
                  <a:pt x="4656870" y="1639614"/>
                </a:cubicBezTo>
                <a:cubicBezTo>
                  <a:pt x="4705743" y="1634184"/>
                  <a:pt x="4754967" y="1632607"/>
                  <a:pt x="4804015" y="1629104"/>
                </a:cubicBezTo>
                <a:cubicBezTo>
                  <a:pt x="4997457" y="1596862"/>
                  <a:pt x="4774014" y="1631180"/>
                  <a:pt x="5224429" y="1608083"/>
                </a:cubicBezTo>
                <a:cubicBezTo>
                  <a:pt x="5294521" y="1604489"/>
                  <a:pt x="5255892" y="1597586"/>
                  <a:pt x="5308511" y="1587062"/>
                </a:cubicBezTo>
                <a:cubicBezTo>
                  <a:pt x="5332803" y="1582204"/>
                  <a:pt x="5357710" y="1580983"/>
                  <a:pt x="5382084" y="1576552"/>
                </a:cubicBezTo>
                <a:cubicBezTo>
                  <a:pt x="5396296" y="1573968"/>
                  <a:pt x="5409877" y="1568417"/>
                  <a:pt x="5424125" y="1566042"/>
                </a:cubicBezTo>
                <a:cubicBezTo>
                  <a:pt x="5515855" y="1550753"/>
                  <a:pt x="5603043" y="1550263"/>
                  <a:pt x="5697394" y="1545021"/>
                </a:cubicBezTo>
                <a:cubicBezTo>
                  <a:pt x="5707904" y="1541518"/>
                  <a:pt x="5718272" y="1537555"/>
                  <a:pt x="5728925" y="1534511"/>
                </a:cubicBezTo>
                <a:cubicBezTo>
                  <a:pt x="5742814" y="1530543"/>
                  <a:pt x="5757689" y="1529690"/>
                  <a:pt x="5770966" y="1524000"/>
                </a:cubicBezTo>
                <a:cubicBezTo>
                  <a:pt x="5872581" y="1480450"/>
                  <a:pt x="5723841" y="1522645"/>
                  <a:pt x="5844539" y="1492469"/>
                </a:cubicBezTo>
                <a:cubicBezTo>
                  <a:pt x="5855049" y="1485462"/>
                  <a:pt x="5864772" y="1477098"/>
                  <a:pt x="5876070" y="1471449"/>
                </a:cubicBezTo>
                <a:cubicBezTo>
                  <a:pt x="5915648" y="1451660"/>
                  <a:pt x="5930520" y="1449953"/>
                  <a:pt x="5970663" y="1439917"/>
                </a:cubicBezTo>
                <a:cubicBezTo>
                  <a:pt x="6079751" y="1367194"/>
                  <a:pt x="5910868" y="1477897"/>
                  <a:pt x="6044235" y="1397876"/>
                </a:cubicBezTo>
                <a:cubicBezTo>
                  <a:pt x="6065898" y="1384878"/>
                  <a:pt x="6086276" y="1369849"/>
                  <a:pt x="6107297" y="1355835"/>
                </a:cubicBezTo>
                <a:lnTo>
                  <a:pt x="6138829" y="1334814"/>
                </a:lnTo>
                <a:cubicBezTo>
                  <a:pt x="6149339" y="1327807"/>
                  <a:pt x="6158376" y="1317787"/>
                  <a:pt x="6170360" y="1313793"/>
                </a:cubicBezTo>
                <a:lnTo>
                  <a:pt x="6201891" y="1303283"/>
                </a:lnTo>
                <a:cubicBezTo>
                  <a:pt x="6212401" y="1296276"/>
                  <a:pt x="6221879" y="1287392"/>
                  <a:pt x="6233422" y="1282262"/>
                </a:cubicBezTo>
                <a:cubicBezTo>
                  <a:pt x="6253670" y="1273263"/>
                  <a:pt x="6296484" y="1261242"/>
                  <a:pt x="6296484" y="1261242"/>
                </a:cubicBezTo>
                <a:cubicBezTo>
                  <a:pt x="6306994" y="1254235"/>
                  <a:pt x="6316472" y="1245351"/>
                  <a:pt x="6328015" y="1240221"/>
                </a:cubicBezTo>
                <a:cubicBezTo>
                  <a:pt x="6348263" y="1231222"/>
                  <a:pt x="6370056" y="1226207"/>
                  <a:pt x="6391077" y="1219200"/>
                </a:cubicBezTo>
                <a:cubicBezTo>
                  <a:pt x="6401587" y="1215697"/>
                  <a:pt x="6411744" y="1210863"/>
                  <a:pt x="6422608" y="1208690"/>
                </a:cubicBezTo>
                <a:cubicBezTo>
                  <a:pt x="6440125" y="1205187"/>
                  <a:pt x="6457753" y="1202197"/>
                  <a:pt x="6475160" y="1198180"/>
                </a:cubicBezTo>
                <a:cubicBezTo>
                  <a:pt x="6503310" y="1191684"/>
                  <a:pt x="6531215" y="1184166"/>
                  <a:pt x="6559242" y="1177159"/>
                </a:cubicBezTo>
                <a:cubicBezTo>
                  <a:pt x="6573256" y="1173656"/>
                  <a:pt x="6587119" y="1169482"/>
                  <a:pt x="6601284" y="1166649"/>
                </a:cubicBezTo>
                <a:cubicBezTo>
                  <a:pt x="6636318" y="1159642"/>
                  <a:pt x="6671726" y="1154294"/>
                  <a:pt x="6706387" y="1145628"/>
                </a:cubicBezTo>
                <a:cubicBezTo>
                  <a:pt x="6720401" y="1142124"/>
                  <a:pt x="6734304" y="1138144"/>
                  <a:pt x="6748429" y="1135117"/>
                </a:cubicBezTo>
                <a:cubicBezTo>
                  <a:pt x="6783364" y="1127631"/>
                  <a:pt x="6818498" y="1121104"/>
                  <a:pt x="6853532" y="1114097"/>
                </a:cubicBezTo>
                <a:cubicBezTo>
                  <a:pt x="6853550" y="1114093"/>
                  <a:pt x="6958616" y="1093079"/>
                  <a:pt x="6958635" y="1093076"/>
                </a:cubicBezTo>
                <a:cubicBezTo>
                  <a:pt x="6983159" y="1089573"/>
                  <a:pt x="7007834" y="1086998"/>
                  <a:pt x="7032208" y="1082566"/>
                </a:cubicBezTo>
                <a:cubicBezTo>
                  <a:pt x="7046420" y="1079982"/>
                  <a:pt x="7059871" y="1073446"/>
                  <a:pt x="7074249" y="1072055"/>
                </a:cubicBezTo>
                <a:cubicBezTo>
                  <a:pt x="7130833" y="1066579"/>
                  <a:pt x="7339952" y="1057551"/>
                  <a:pt x="7442111" y="1040524"/>
                </a:cubicBezTo>
                <a:cubicBezTo>
                  <a:pt x="7456360" y="1038149"/>
                  <a:pt x="7470052" y="1033148"/>
                  <a:pt x="7484153" y="1030014"/>
                </a:cubicBezTo>
                <a:cubicBezTo>
                  <a:pt x="7628397" y="997961"/>
                  <a:pt x="7469628" y="1037167"/>
                  <a:pt x="7568235" y="1008993"/>
                </a:cubicBezTo>
                <a:cubicBezTo>
                  <a:pt x="7582124" y="1005025"/>
                  <a:pt x="7596441" y="1002634"/>
                  <a:pt x="7610277" y="998483"/>
                </a:cubicBezTo>
                <a:cubicBezTo>
                  <a:pt x="7631500" y="992116"/>
                  <a:pt x="7652318" y="984469"/>
                  <a:pt x="7673339" y="977462"/>
                </a:cubicBezTo>
                <a:lnTo>
                  <a:pt x="7736401" y="956442"/>
                </a:lnTo>
                <a:lnTo>
                  <a:pt x="7799463" y="935421"/>
                </a:lnTo>
                <a:cubicBezTo>
                  <a:pt x="7809973" y="931918"/>
                  <a:pt x="7820708" y="929026"/>
                  <a:pt x="7830994" y="924911"/>
                </a:cubicBezTo>
                <a:cubicBezTo>
                  <a:pt x="7848511" y="917904"/>
                  <a:pt x="7865647" y="909856"/>
                  <a:pt x="7883546" y="903890"/>
                </a:cubicBezTo>
                <a:cubicBezTo>
                  <a:pt x="7897250" y="899322"/>
                  <a:pt x="7911751" y="897531"/>
                  <a:pt x="7925587" y="893380"/>
                </a:cubicBezTo>
                <a:cubicBezTo>
                  <a:pt x="7957422" y="883830"/>
                  <a:pt x="7988649" y="872359"/>
                  <a:pt x="8020180" y="861849"/>
                </a:cubicBezTo>
                <a:cubicBezTo>
                  <a:pt x="8030690" y="858345"/>
                  <a:pt x="8040847" y="853511"/>
                  <a:pt x="8051711" y="851338"/>
                </a:cubicBezTo>
                <a:cubicBezTo>
                  <a:pt x="8069228" y="847835"/>
                  <a:pt x="8086824" y="844703"/>
                  <a:pt x="8104263" y="840828"/>
                </a:cubicBezTo>
                <a:cubicBezTo>
                  <a:pt x="8134049" y="834209"/>
                  <a:pt x="8168728" y="822978"/>
                  <a:pt x="8198856" y="819807"/>
                </a:cubicBezTo>
                <a:cubicBezTo>
                  <a:pt x="8247759" y="814659"/>
                  <a:pt x="8296953" y="812800"/>
                  <a:pt x="8346001" y="809297"/>
                </a:cubicBezTo>
                <a:lnTo>
                  <a:pt x="8409063" y="788276"/>
                </a:lnTo>
                <a:cubicBezTo>
                  <a:pt x="8419573" y="784773"/>
                  <a:pt x="8430685" y="782721"/>
                  <a:pt x="8440594" y="777766"/>
                </a:cubicBezTo>
                <a:cubicBezTo>
                  <a:pt x="8468622" y="763752"/>
                  <a:pt x="8498604" y="753106"/>
                  <a:pt x="8524677" y="735724"/>
                </a:cubicBezTo>
                <a:cubicBezTo>
                  <a:pt x="8556341" y="714616"/>
                  <a:pt x="8560915" y="709683"/>
                  <a:pt x="8598249" y="693683"/>
                </a:cubicBezTo>
                <a:cubicBezTo>
                  <a:pt x="8608432" y="689319"/>
                  <a:pt x="8619270" y="686676"/>
                  <a:pt x="8629780" y="683173"/>
                </a:cubicBezTo>
                <a:cubicBezTo>
                  <a:pt x="8702060" y="634986"/>
                  <a:pt x="8668875" y="649120"/>
                  <a:pt x="8724373" y="630621"/>
                </a:cubicBezTo>
                <a:cubicBezTo>
                  <a:pt x="8747617" y="607377"/>
                  <a:pt x="8758170" y="592701"/>
                  <a:pt x="8787435" y="578069"/>
                </a:cubicBezTo>
                <a:cubicBezTo>
                  <a:pt x="8797344" y="573114"/>
                  <a:pt x="8808456" y="571062"/>
                  <a:pt x="8818966" y="567559"/>
                </a:cubicBezTo>
                <a:cubicBezTo>
                  <a:pt x="8829476" y="560552"/>
                  <a:pt x="8842606" y="556402"/>
                  <a:pt x="8850497" y="546538"/>
                </a:cubicBezTo>
                <a:cubicBezTo>
                  <a:pt x="8857418" y="537887"/>
                  <a:pt x="8861008" y="526086"/>
                  <a:pt x="8861008" y="515007"/>
                </a:cubicBezTo>
                <a:cubicBezTo>
                  <a:pt x="8861008" y="473735"/>
                  <a:pt x="8860767" y="443464"/>
                  <a:pt x="8818966" y="430924"/>
                </a:cubicBezTo>
                <a:cubicBezTo>
                  <a:pt x="8795238" y="423806"/>
                  <a:pt x="8770136" y="421651"/>
                  <a:pt x="8745394" y="420414"/>
                </a:cubicBezTo>
                <a:cubicBezTo>
                  <a:pt x="8629872" y="414638"/>
                  <a:pt x="8514167" y="413407"/>
                  <a:pt x="8398553" y="409904"/>
                </a:cubicBezTo>
                <a:cubicBezTo>
                  <a:pt x="8328484" y="402897"/>
                  <a:pt x="8257806" y="400459"/>
                  <a:pt x="8188346" y="388883"/>
                </a:cubicBezTo>
                <a:cubicBezTo>
                  <a:pt x="8124134" y="378181"/>
                  <a:pt x="8119310" y="376875"/>
                  <a:pt x="8051711" y="367862"/>
                </a:cubicBezTo>
                <a:cubicBezTo>
                  <a:pt x="8023713" y="364129"/>
                  <a:pt x="7995490" y="361995"/>
                  <a:pt x="7967629" y="357352"/>
                </a:cubicBezTo>
                <a:cubicBezTo>
                  <a:pt x="7953380" y="354977"/>
                  <a:pt x="7939836" y="349217"/>
                  <a:pt x="7925587" y="346842"/>
                </a:cubicBezTo>
                <a:cubicBezTo>
                  <a:pt x="7897726" y="342198"/>
                  <a:pt x="7869532" y="339835"/>
                  <a:pt x="7841504" y="336331"/>
                </a:cubicBezTo>
                <a:cubicBezTo>
                  <a:pt x="7830994" y="332828"/>
                  <a:pt x="7820837" y="327994"/>
                  <a:pt x="7809973" y="325821"/>
                </a:cubicBezTo>
                <a:cubicBezTo>
                  <a:pt x="7678217" y="299471"/>
                  <a:pt x="7586939" y="320465"/>
                  <a:pt x="7431601" y="325821"/>
                </a:cubicBezTo>
                <a:cubicBezTo>
                  <a:pt x="7348437" y="336216"/>
                  <a:pt x="7339202" y="337760"/>
                  <a:pt x="7252925" y="346842"/>
                </a:cubicBezTo>
                <a:cubicBezTo>
                  <a:pt x="7217909" y="350528"/>
                  <a:pt x="7182953" y="355010"/>
                  <a:pt x="7147822" y="357352"/>
                </a:cubicBezTo>
                <a:cubicBezTo>
                  <a:pt x="7077821" y="362019"/>
                  <a:pt x="7007684" y="364359"/>
                  <a:pt x="6937615" y="367862"/>
                </a:cubicBezTo>
                <a:lnTo>
                  <a:pt x="5655353" y="357352"/>
                </a:lnTo>
                <a:cubicBezTo>
                  <a:pt x="5642728" y="356931"/>
                  <a:pt x="5671243" y="337364"/>
                  <a:pt x="5676373" y="325821"/>
                </a:cubicBezTo>
                <a:cubicBezTo>
                  <a:pt x="5676380" y="325806"/>
                  <a:pt x="5702646" y="247001"/>
                  <a:pt x="5707904" y="231228"/>
                </a:cubicBezTo>
                <a:lnTo>
                  <a:pt x="5718415" y="199697"/>
                </a:lnTo>
                <a:cubicBezTo>
                  <a:pt x="5721918" y="210207"/>
                  <a:pt x="5733880" y="221319"/>
                  <a:pt x="5728925" y="231228"/>
                </a:cubicBezTo>
                <a:cubicBezTo>
                  <a:pt x="5723970" y="241137"/>
                  <a:pt x="5708209" y="239335"/>
                  <a:pt x="5697394" y="241738"/>
                </a:cubicBezTo>
                <a:cubicBezTo>
                  <a:pt x="5676591" y="246361"/>
                  <a:pt x="5655428" y="249235"/>
                  <a:pt x="5634332" y="252249"/>
                </a:cubicBezTo>
                <a:cubicBezTo>
                  <a:pt x="5564916" y="262166"/>
                  <a:pt x="5516522" y="266132"/>
                  <a:pt x="5445146" y="273269"/>
                </a:cubicBezTo>
                <a:cubicBezTo>
                  <a:pt x="5305008" y="269766"/>
                  <a:pt x="5164914" y="262759"/>
                  <a:pt x="5024732" y="262759"/>
                </a:cubicBezTo>
                <a:cubicBezTo>
                  <a:pt x="4979052" y="262759"/>
                  <a:pt x="4933526" y="268487"/>
                  <a:pt x="4888097" y="273269"/>
                </a:cubicBezTo>
                <a:cubicBezTo>
                  <a:pt x="4866903" y="275500"/>
                  <a:pt x="4846098" y="280540"/>
                  <a:pt x="4825035" y="283780"/>
                </a:cubicBezTo>
                <a:cubicBezTo>
                  <a:pt x="4800550" y="287547"/>
                  <a:pt x="4776113" y="291825"/>
                  <a:pt x="4751463" y="294290"/>
                </a:cubicBezTo>
                <a:cubicBezTo>
                  <a:pt x="4437806" y="325655"/>
                  <a:pt x="4761207" y="286961"/>
                  <a:pt x="4520235" y="315311"/>
                </a:cubicBezTo>
                <a:cubicBezTo>
                  <a:pt x="4492183" y="318611"/>
                  <a:pt x="4464346" y="324095"/>
                  <a:pt x="4436153" y="325821"/>
                </a:cubicBezTo>
                <a:cubicBezTo>
                  <a:pt x="4292610" y="334609"/>
                  <a:pt x="4005229" y="346842"/>
                  <a:pt x="4005229" y="346842"/>
                </a:cubicBezTo>
                <a:cubicBezTo>
                  <a:pt x="3881349" y="371617"/>
                  <a:pt x="4035589" y="341781"/>
                  <a:pt x="3879104" y="367862"/>
                </a:cubicBezTo>
                <a:cubicBezTo>
                  <a:pt x="3861483" y="370799"/>
                  <a:pt x="3844174" y="375436"/>
                  <a:pt x="3826553" y="378373"/>
                </a:cubicBezTo>
                <a:cubicBezTo>
                  <a:pt x="3802117" y="382446"/>
                  <a:pt x="3777465" y="385116"/>
                  <a:pt x="3752980" y="388883"/>
                </a:cubicBezTo>
                <a:cubicBezTo>
                  <a:pt x="3731917" y="392123"/>
                  <a:pt x="3710939" y="395890"/>
                  <a:pt x="3689918" y="399393"/>
                </a:cubicBezTo>
                <a:cubicBezTo>
                  <a:pt x="3602332" y="395890"/>
                  <a:pt x="3513623" y="403293"/>
                  <a:pt x="3427160" y="388883"/>
                </a:cubicBezTo>
                <a:cubicBezTo>
                  <a:pt x="3288266" y="365734"/>
                  <a:pt x="3603354" y="340277"/>
                  <a:pt x="3469201" y="336331"/>
                </a:cubicBezTo>
                <a:lnTo>
                  <a:pt x="2817560" y="357352"/>
                </a:lnTo>
                <a:cubicBezTo>
                  <a:pt x="2562123" y="385734"/>
                  <a:pt x="2691736" y="375038"/>
                  <a:pt x="2428677" y="388883"/>
                </a:cubicBezTo>
                <a:cubicBezTo>
                  <a:pt x="2218650" y="415137"/>
                  <a:pt x="2316807" y="414596"/>
                  <a:pt x="2134387" y="399393"/>
                </a:cubicBezTo>
                <a:cubicBezTo>
                  <a:pt x="2123877" y="395890"/>
                  <a:pt x="2113720" y="391056"/>
                  <a:pt x="2102856" y="388883"/>
                </a:cubicBezTo>
                <a:cubicBezTo>
                  <a:pt x="2078564" y="384025"/>
                  <a:pt x="2051442" y="389452"/>
                  <a:pt x="2029284" y="378373"/>
                </a:cubicBezTo>
                <a:cubicBezTo>
                  <a:pt x="2019375" y="373418"/>
                  <a:pt x="2022277" y="357352"/>
                  <a:pt x="2018773" y="346842"/>
                </a:cubicBezTo>
                <a:cubicBezTo>
                  <a:pt x="2020282" y="328731"/>
                  <a:pt x="2041998" y="208809"/>
                  <a:pt x="2018773" y="168166"/>
                </a:cubicBezTo>
                <a:cubicBezTo>
                  <a:pt x="2009184" y="151386"/>
                  <a:pt x="1971897" y="142030"/>
                  <a:pt x="1955711" y="136635"/>
                </a:cubicBezTo>
                <a:cubicBezTo>
                  <a:pt x="1920677" y="140138"/>
                  <a:pt x="1885817" y="147145"/>
                  <a:pt x="1850608" y="147145"/>
                </a:cubicBezTo>
                <a:cubicBezTo>
                  <a:pt x="1816149" y="147145"/>
                  <a:pt x="1811921" y="124062"/>
                  <a:pt x="1787546" y="105104"/>
                </a:cubicBezTo>
                <a:cubicBezTo>
                  <a:pt x="1767604" y="89593"/>
                  <a:pt x="1742348" y="80926"/>
                  <a:pt x="1724484" y="63062"/>
                </a:cubicBezTo>
                <a:cubicBezTo>
                  <a:pt x="1701237" y="39815"/>
                  <a:pt x="1690690" y="25145"/>
                  <a:pt x="1661422" y="10511"/>
                </a:cubicBezTo>
                <a:cubicBezTo>
                  <a:pt x="1651513" y="5556"/>
                  <a:pt x="1640401" y="3504"/>
                  <a:pt x="1629891" y="0"/>
                </a:cubicBezTo>
                <a:cubicBezTo>
                  <a:pt x="1542927" y="4348"/>
                  <a:pt x="1390152" y="9658"/>
                  <a:pt x="1293560" y="21021"/>
                </a:cubicBezTo>
                <a:cubicBezTo>
                  <a:pt x="1275818" y="23108"/>
                  <a:pt x="1258525" y="28028"/>
                  <a:pt x="1241008" y="31531"/>
                </a:cubicBezTo>
                <a:cubicBezTo>
                  <a:pt x="1230498" y="38538"/>
                  <a:pt x="1220775" y="46903"/>
                  <a:pt x="1209477" y="52552"/>
                </a:cubicBezTo>
                <a:cubicBezTo>
                  <a:pt x="1122448" y="96067"/>
                  <a:pt x="1236779" y="23839"/>
                  <a:pt x="1146415" y="84083"/>
                </a:cubicBezTo>
                <a:cubicBezTo>
                  <a:pt x="1139408" y="94593"/>
                  <a:pt x="1134326" y="106682"/>
                  <a:pt x="1125394" y="115614"/>
                </a:cubicBezTo>
                <a:cubicBezTo>
                  <a:pt x="1116462" y="124546"/>
                  <a:pt x="1100558" y="125923"/>
                  <a:pt x="1093863" y="136635"/>
                </a:cubicBezTo>
                <a:cubicBezTo>
                  <a:pt x="1063886" y="184599"/>
                  <a:pt x="1086235" y="225802"/>
                  <a:pt x="1030801" y="262759"/>
                </a:cubicBezTo>
                <a:cubicBezTo>
                  <a:pt x="1020291" y="269766"/>
                  <a:pt x="1008974" y="275693"/>
                  <a:pt x="999270" y="283780"/>
                </a:cubicBezTo>
                <a:cubicBezTo>
                  <a:pt x="964401" y="312838"/>
                  <a:pt x="975353" y="316759"/>
                  <a:pt x="936208" y="336331"/>
                </a:cubicBezTo>
                <a:cubicBezTo>
                  <a:pt x="926299" y="341286"/>
                  <a:pt x="914586" y="341887"/>
                  <a:pt x="904677" y="346842"/>
                </a:cubicBezTo>
                <a:cubicBezTo>
                  <a:pt x="893379" y="352491"/>
                  <a:pt x="884689" y="362732"/>
                  <a:pt x="873146" y="367862"/>
                </a:cubicBezTo>
                <a:cubicBezTo>
                  <a:pt x="852898" y="376861"/>
                  <a:pt x="831105" y="381876"/>
                  <a:pt x="810084" y="388883"/>
                </a:cubicBezTo>
                <a:cubicBezTo>
                  <a:pt x="764855" y="403959"/>
                  <a:pt x="789294" y="396708"/>
                  <a:pt x="736511" y="409904"/>
                </a:cubicBezTo>
                <a:cubicBezTo>
                  <a:pt x="676952" y="406400"/>
                  <a:pt x="617201" y="405330"/>
                  <a:pt x="557835" y="399393"/>
                </a:cubicBezTo>
                <a:cubicBezTo>
                  <a:pt x="546811" y="398291"/>
                  <a:pt x="536390" y="393467"/>
                  <a:pt x="526304" y="388883"/>
                </a:cubicBezTo>
                <a:cubicBezTo>
                  <a:pt x="497777" y="375916"/>
                  <a:pt x="471949" y="356752"/>
                  <a:pt x="442222" y="346842"/>
                </a:cubicBezTo>
                <a:cubicBezTo>
                  <a:pt x="398708" y="332336"/>
                  <a:pt x="419909" y="342476"/>
                  <a:pt x="379160" y="315311"/>
                </a:cubicBezTo>
                <a:cubicBezTo>
                  <a:pt x="333615" y="318814"/>
                  <a:pt x="287852" y="320155"/>
                  <a:pt x="242525" y="325821"/>
                </a:cubicBezTo>
                <a:cubicBezTo>
                  <a:pt x="231532" y="327195"/>
                  <a:pt x="218828" y="328497"/>
                  <a:pt x="210994" y="336331"/>
                </a:cubicBezTo>
                <a:cubicBezTo>
                  <a:pt x="203160" y="344165"/>
                  <a:pt x="203987" y="357352"/>
                  <a:pt x="200484" y="367862"/>
                </a:cubicBezTo>
                <a:cubicBezTo>
                  <a:pt x="203987" y="437931"/>
                  <a:pt x="210994" y="507912"/>
                  <a:pt x="210994" y="578069"/>
                </a:cubicBezTo>
                <a:cubicBezTo>
                  <a:pt x="210994" y="599380"/>
                  <a:pt x="209139" y="621657"/>
                  <a:pt x="200484" y="641131"/>
                </a:cubicBezTo>
                <a:cubicBezTo>
                  <a:pt x="189636" y="665538"/>
                  <a:pt x="161798" y="679110"/>
                  <a:pt x="137422" y="683173"/>
                </a:cubicBezTo>
                <a:cubicBezTo>
                  <a:pt x="106129" y="688389"/>
                  <a:pt x="74360" y="690180"/>
                  <a:pt x="42829" y="693683"/>
                </a:cubicBezTo>
                <a:cubicBezTo>
                  <a:pt x="32318" y="704193"/>
                  <a:pt x="19542" y="712846"/>
                  <a:pt x="11297" y="725214"/>
                </a:cubicBezTo>
                <a:cubicBezTo>
                  <a:pt x="-9880" y="756979"/>
                  <a:pt x="3837" y="813473"/>
                  <a:pt x="11297" y="840828"/>
                </a:cubicBezTo>
                <a:cubicBezTo>
                  <a:pt x="14621" y="853015"/>
                  <a:pt x="22454" y="864468"/>
                  <a:pt x="32318" y="872359"/>
                </a:cubicBezTo>
                <a:cubicBezTo>
                  <a:pt x="40969" y="879280"/>
                  <a:pt x="53339" y="879366"/>
                  <a:pt x="63849" y="882869"/>
                </a:cubicBezTo>
                <a:cubicBezTo>
                  <a:pt x="77863" y="903890"/>
                  <a:pt x="109025" y="920862"/>
                  <a:pt x="105891" y="945931"/>
                </a:cubicBezTo>
                <a:cubicBezTo>
                  <a:pt x="102387" y="973959"/>
                  <a:pt x="102812" y="1002763"/>
                  <a:pt x="95380" y="1030014"/>
                </a:cubicBezTo>
                <a:cubicBezTo>
                  <a:pt x="89032" y="1053289"/>
                  <a:pt x="56325" y="1076880"/>
                  <a:pt x="42829" y="1093076"/>
                </a:cubicBezTo>
                <a:cubicBezTo>
                  <a:pt x="20190" y="1120242"/>
                  <a:pt x="21831" y="1124537"/>
                  <a:pt x="11297" y="1156138"/>
                </a:cubicBezTo>
                <a:cubicBezTo>
                  <a:pt x="14801" y="1173655"/>
                  <a:pt x="12945" y="1193179"/>
                  <a:pt x="21808" y="1208690"/>
                </a:cubicBezTo>
                <a:cubicBezTo>
                  <a:pt x="31549" y="1225737"/>
                  <a:pt x="97601" y="1246586"/>
                  <a:pt x="105891" y="1250731"/>
                </a:cubicBezTo>
                <a:cubicBezTo>
                  <a:pt x="145031" y="1270301"/>
                  <a:pt x="134089" y="1274229"/>
                  <a:pt x="168953" y="1303283"/>
                </a:cubicBezTo>
                <a:cubicBezTo>
                  <a:pt x="178657" y="1311370"/>
                  <a:pt x="189974" y="1317297"/>
                  <a:pt x="200484" y="1324304"/>
                </a:cubicBezTo>
                <a:cubicBezTo>
                  <a:pt x="207491" y="1345325"/>
                  <a:pt x="228511" y="1366345"/>
                  <a:pt x="221504" y="1387366"/>
                </a:cubicBezTo>
                <a:cubicBezTo>
                  <a:pt x="212956" y="1413012"/>
                  <a:pt x="210349" y="1430052"/>
                  <a:pt x="189973" y="1450428"/>
                </a:cubicBezTo>
                <a:cubicBezTo>
                  <a:pt x="181041" y="1459360"/>
                  <a:pt x="168146" y="1463362"/>
                  <a:pt x="158442" y="1471449"/>
                </a:cubicBezTo>
                <a:cubicBezTo>
                  <a:pt x="147023" y="1480965"/>
                  <a:pt x="137421" y="1492470"/>
                  <a:pt x="126911" y="1502980"/>
                </a:cubicBezTo>
                <a:cubicBezTo>
                  <a:pt x="130415" y="1531007"/>
                  <a:pt x="126932" y="1560837"/>
                  <a:pt x="137422" y="1587062"/>
                </a:cubicBezTo>
                <a:cubicBezTo>
                  <a:pt x="145681" y="1607709"/>
                  <a:pt x="197055" y="1614610"/>
                  <a:pt x="210994" y="1618593"/>
                </a:cubicBezTo>
                <a:cubicBezTo>
                  <a:pt x="221647" y="1621637"/>
                  <a:pt x="231615" y="1627179"/>
                  <a:pt x="242525" y="1629104"/>
                </a:cubicBezTo>
                <a:cubicBezTo>
                  <a:pt x="291317" y="1637714"/>
                  <a:pt x="340798" y="1641978"/>
                  <a:pt x="389670" y="1650124"/>
                </a:cubicBezTo>
                <a:lnTo>
                  <a:pt x="452732" y="1660635"/>
                </a:lnTo>
                <a:cubicBezTo>
                  <a:pt x="532341" y="1713706"/>
                  <a:pt x="492390" y="1673968"/>
                  <a:pt x="473753" y="1860331"/>
                </a:cubicBezTo>
                <a:cubicBezTo>
                  <a:pt x="472651" y="1871355"/>
                  <a:pt x="471076" y="1884028"/>
                  <a:pt x="463242" y="1891862"/>
                </a:cubicBezTo>
                <a:cubicBezTo>
                  <a:pt x="445378" y="1909726"/>
                  <a:pt x="421201" y="1919890"/>
                  <a:pt x="400180" y="1933904"/>
                </a:cubicBezTo>
                <a:cubicBezTo>
                  <a:pt x="389670" y="1940911"/>
                  <a:pt x="377581" y="1945992"/>
                  <a:pt x="368649" y="1954924"/>
                </a:cubicBezTo>
                <a:cubicBezTo>
                  <a:pt x="328186" y="1995387"/>
                  <a:pt x="349485" y="1978210"/>
                  <a:pt x="305587" y="2007476"/>
                </a:cubicBezTo>
                <a:cubicBezTo>
                  <a:pt x="302084" y="2017986"/>
                  <a:pt x="295077" y="2027928"/>
                  <a:pt x="295077" y="2039007"/>
                </a:cubicBezTo>
                <a:cubicBezTo>
                  <a:pt x="295077" y="2063780"/>
                  <a:pt x="295526" y="2089942"/>
                  <a:pt x="305587" y="2112580"/>
                </a:cubicBezTo>
                <a:cubicBezTo>
                  <a:pt x="309831" y="2122129"/>
                  <a:pt x="375837" y="2152959"/>
                  <a:pt x="379160" y="2154621"/>
                </a:cubicBezTo>
                <a:cubicBezTo>
                  <a:pt x="393174" y="2175642"/>
                  <a:pt x="413212" y="2193716"/>
                  <a:pt x="421201" y="2217683"/>
                </a:cubicBezTo>
                <a:lnTo>
                  <a:pt x="442222" y="2280745"/>
                </a:lnTo>
                <a:cubicBezTo>
                  <a:pt x="438718" y="2294759"/>
                  <a:pt x="442679" y="2313385"/>
                  <a:pt x="431711" y="2322786"/>
                </a:cubicBezTo>
                <a:cubicBezTo>
                  <a:pt x="414888" y="2337206"/>
                  <a:pt x="390636" y="2341059"/>
                  <a:pt x="368649" y="2343807"/>
                </a:cubicBezTo>
                <a:cubicBezTo>
                  <a:pt x="266840" y="2356533"/>
                  <a:pt x="312263" y="2348777"/>
                  <a:pt x="232015" y="2364828"/>
                </a:cubicBezTo>
                <a:cubicBezTo>
                  <a:pt x="233258" y="2382229"/>
                  <a:pt x="223842" y="2514310"/>
                  <a:pt x="263546" y="2554014"/>
                </a:cubicBezTo>
                <a:cubicBezTo>
                  <a:pt x="281410" y="2571878"/>
                  <a:pt x="326608" y="2596055"/>
                  <a:pt x="326608" y="2596055"/>
                </a:cubicBezTo>
                <a:cubicBezTo>
                  <a:pt x="380942" y="2677557"/>
                  <a:pt x="360658" y="2635147"/>
                  <a:pt x="389670" y="2722180"/>
                </a:cubicBezTo>
                <a:lnTo>
                  <a:pt x="379160" y="2690649"/>
                </a:lnTo>
                <a:cubicBezTo>
                  <a:pt x="382663" y="2680138"/>
                  <a:pt x="389670" y="2648038"/>
                  <a:pt x="389670" y="2659117"/>
                </a:cubicBezTo>
                <a:cubicBezTo>
                  <a:pt x="389670" y="2676981"/>
                  <a:pt x="382356" y="2694093"/>
                  <a:pt x="379160" y="2711669"/>
                </a:cubicBezTo>
                <a:cubicBezTo>
                  <a:pt x="371127" y="2755851"/>
                  <a:pt x="364047" y="2803989"/>
                  <a:pt x="358139" y="2848304"/>
                </a:cubicBezTo>
                <a:cubicBezTo>
                  <a:pt x="354036" y="2879080"/>
                  <a:pt x="347715" y="2949614"/>
                  <a:pt x="337118" y="2984938"/>
                </a:cubicBezTo>
                <a:cubicBezTo>
                  <a:pt x="309841" y="3075858"/>
                  <a:pt x="327609" y="3003956"/>
                  <a:pt x="295077" y="3069021"/>
                </a:cubicBezTo>
                <a:cubicBezTo>
                  <a:pt x="290122" y="3078930"/>
                  <a:pt x="292400" y="3092718"/>
                  <a:pt x="284566" y="3100552"/>
                </a:cubicBezTo>
                <a:cubicBezTo>
                  <a:pt x="276732" y="3108386"/>
                  <a:pt x="263850" y="3108659"/>
                  <a:pt x="253035" y="3111062"/>
                </a:cubicBezTo>
                <a:cubicBezTo>
                  <a:pt x="232232" y="3115685"/>
                  <a:pt x="210994" y="3118069"/>
                  <a:pt x="189973" y="3121573"/>
                </a:cubicBezTo>
                <a:cubicBezTo>
                  <a:pt x="193477" y="3139090"/>
                  <a:pt x="194212" y="3157397"/>
                  <a:pt x="200484" y="3174124"/>
                </a:cubicBezTo>
                <a:cubicBezTo>
                  <a:pt x="208614" y="3195803"/>
                  <a:pt x="250044" y="3238053"/>
                  <a:pt x="263546" y="3247697"/>
                </a:cubicBezTo>
                <a:cubicBezTo>
                  <a:pt x="272561" y="3254136"/>
                  <a:pt x="284567" y="3254704"/>
                  <a:pt x="295077" y="3258207"/>
                </a:cubicBezTo>
                <a:cubicBezTo>
                  <a:pt x="305587" y="3265214"/>
                  <a:pt x="315065" y="3274098"/>
                  <a:pt x="326608" y="3279228"/>
                </a:cubicBezTo>
                <a:cubicBezTo>
                  <a:pt x="346856" y="3288227"/>
                  <a:pt x="389670" y="3300249"/>
                  <a:pt x="389670" y="3300249"/>
                </a:cubicBezTo>
                <a:cubicBezTo>
                  <a:pt x="416212" y="3340061"/>
                  <a:pt x="434948" y="3353280"/>
                  <a:pt x="400180" y="3415862"/>
                </a:cubicBezTo>
                <a:cubicBezTo>
                  <a:pt x="393165" y="3428489"/>
                  <a:pt x="372153" y="3422869"/>
                  <a:pt x="358139" y="3426373"/>
                </a:cubicBezTo>
                <a:cubicBezTo>
                  <a:pt x="333615" y="3422869"/>
                  <a:pt x="308858" y="3420720"/>
                  <a:pt x="284566" y="3415862"/>
                </a:cubicBezTo>
                <a:cubicBezTo>
                  <a:pt x="273702" y="3413689"/>
                  <a:pt x="262944" y="3400397"/>
                  <a:pt x="253035" y="3405352"/>
                </a:cubicBezTo>
                <a:cubicBezTo>
                  <a:pt x="243126" y="3410307"/>
                  <a:pt x="246028" y="3426373"/>
                  <a:pt x="242525" y="3436883"/>
                </a:cubicBezTo>
                <a:cubicBezTo>
                  <a:pt x="246630" y="3457409"/>
                  <a:pt x="260720" y="3539161"/>
                  <a:pt x="274056" y="3552497"/>
                </a:cubicBezTo>
                <a:lnTo>
                  <a:pt x="305587" y="3584028"/>
                </a:lnTo>
                <a:cubicBezTo>
                  <a:pt x="309090" y="3594538"/>
                  <a:pt x="309952" y="3606341"/>
                  <a:pt x="316097" y="3615559"/>
                </a:cubicBezTo>
                <a:cubicBezTo>
                  <a:pt x="324342" y="3627927"/>
                  <a:pt x="336210" y="3637574"/>
                  <a:pt x="347629" y="3647090"/>
                </a:cubicBezTo>
                <a:cubicBezTo>
                  <a:pt x="377211" y="3671741"/>
                  <a:pt x="402934" y="3679308"/>
                  <a:pt x="442222" y="3689131"/>
                </a:cubicBezTo>
                <a:cubicBezTo>
                  <a:pt x="456236" y="3692635"/>
                  <a:pt x="470099" y="3696809"/>
                  <a:pt x="484263" y="3699642"/>
                </a:cubicBezTo>
                <a:cubicBezTo>
                  <a:pt x="505160" y="3703821"/>
                  <a:pt x="526651" y="3704983"/>
                  <a:pt x="547325" y="3710152"/>
                </a:cubicBezTo>
                <a:cubicBezTo>
                  <a:pt x="568821" y="3715526"/>
                  <a:pt x="589366" y="3724166"/>
                  <a:pt x="610387" y="3731173"/>
                </a:cubicBezTo>
                <a:lnTo>
                  <a:pt x="673449" y="3752193"/>
                </a:lnTo>
                <a:cubicBezTo>
                  <a:pt x="683959" y="3755697"/>
                  <a:pt x="694232" y="3760017"/>
                  <a:pt x="704980" y="3762704"/>
                </a:cubicBezTo>
                <a:cubicBezTo>
                  <a:pt x="767696" y="3778382"/>
                  <a:pt x="732773" y="3770839"/>
                  <a:pt x="810084" y="3783724"/>
                </a:cubicBezTo>
                <a:lnTo>
                  <a:pt x="873146" y="3804745"/>
                </a:lnTo>
                <a:lnTo>
                  <a:pt x="936208" y="3825766"/>
                </a:lnTo>
                <a:lnTo>
                  <a:pt x="957229" y="3836276"/>
                </a:lnTo>
                <a:lnTo>
                  <a:pt x="1188456" y="3794235"/>
                </a:lnTo>
                <a:lnTo>
                  <a:pt x="1283049" y="3804745"/>
                </a:lnTo>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a:extLst>
              <a:ext uri="{FF2B5EF4-FFF2-40B4-BE49-F238E27FC236}">
                <a16:creationId xmlns:a16="http://schemas.microsoft.com/office/drawing/2014/main" id="{11A49461-DABE-AF02-AFC2-6372AA9A7E56}"/>
              </a:ext>
            </a:extLst>
          </p:cNvPr>
          <p:cNvSpPr/>
          <p:nvPr/>
        </p:nvSpPr>
        <p:spPr>
          <a:xfrm>
            <a:off x="9028985" y="4027025"/>
            <a:ext cx="1030014" cy="1546967"/>
          </a:xfrm>
          <a:custGeom>
            <a:avLst/>
            <a:gdLst>
              <a:gd name="connsiteX0" fmla="*/ 388883 w 1030014"/>
              <a:gd name="connsiteY0" fmla="*/ 1536457 h 1546967"/>
              <a:gd name="connsiteX1" fmla="*/ 388883 w 1030014"/>
              <a:gd name="connsiteY1" fmla="*/ 1536457 h 1546967"/>
              <a:gd name="connsiteX2" fmla="*/ 483476 w 1030014"/>
              <a:gd name="connsiteY2" fmla="*/ 1546967 h 1546967"/>
              <a:gd name="connsiteX3" fmla="*/ 557048 w 1030014"/>
              <a:gd name="connsiteY3" fmla="*/ 1536457 h 1546967"/>
              <a:gd name="connsiteX4" fmla="*/ 756745 w 1030014"/>
              <a:gd name="connsiteY4" fmla="*/ 1515436 h 1546967"/>
              <a:gd name="connsiteX5" fmla="*/ 1030014 w 1030014"/>
              <a:gd name="connsiteY5" fmla="*/ 1504926 h 1546967"/>
              <a:gd name="connsiteX6" fmla="*/ 1008993 w 1030014"/>
              <a:gd name="connsiteY6" fmla="*/ 1431353 h 1546967"/>
              <a:gd name="connsiteX7" fmla="*/ 945931 w 1030014"/>
              <a:gd name="connsiteY7" fmla="*/ 1399822 h 1546967"/>
              <a:gd name="connsiteX8" fmla="*/ 924910 w 1030014"/>
              <a:gd name="connsiteY8" fmla="*/ 1368291 h 1546967"/>
              <a:gd name="connsiteX9" fmla="*/ 861848 w 1030014"/>
              <a:gd name="connsiteY9" fmla="*/ 1326250 h 1546967"/>
              <a:gd name="connsiteX10" fmla="*/ 851338 w 1030014"/>
              <a:gd name="connsiteY10" fmla="*/ 1294719 h 1546967"/>
              <a:gd name="connsiteX11" fmla="*/ 882869 w 1030014"/>
              <a:gd name="connsiteY11" fmla="*/ 1221146 h 1546967"/>
              <a:gd name="connsiteX12" fmla="*/ 914400 w 1030014"/>
              <a:gd name="connsiteY12" fmla="*/ 1189615 h 1546967"/>
              <a:gd name="connsiteX13" fmla="*/ 935421 w 1030014"/>
              <a:gd name="connsiteY13" fmla="*/ 1158084 h 1546967"/>
              <a:gd name="connsiteX14" fmla="*/ 903890 w 1030014"/>
              <a:gd name="connsiteY14" fmla="*/ 1031960 h 1546967"/>
              <a:gd name="connsiteX15" fmla="*/ 840828 w 1030014"/>
              <a:gd name="connsiteY15" fmla="*/ 989919 h 1546967"/>
              <a:gd name="connsiteX16" fmla="*/ 851338 w 1030014"/>
              <a:gd name="connsiteY16" fmla="*/ 916346 h 1546967"/>
              <a:gd name="connsiteX17" fmla="*/ 872359 w 1030014"/>
              <a:gd name="connsiteY17" fmla="*/ 853284 h 1546967"/>
              <a:gd name="connsiteX18" fmla="*/ 861848 w 1030014"/>
              <a:gd name="connsiteY18" fmla="*/ 769202 h 1546967"/>
              <a:gd name="connsiteX19" fmla="*/ 830317 w 1030014"/>
              <a:gd name="connsiteY19" fmla="*/ 737671 h 1546967"/>
              <a:gd name="connsiteX20" fmla="*/ 788276 w 1030014"/>
              <a:gd name="connsiteY20" fmla="*/ 674608 h 1546967"/>
              <a:gd name="connsiteX21" fmla="*/ 777766 w 1030014"/>
              <a:gd name="connsiteY21" fmla="*/ 643077 h 1546967"/>
              <a:gd name="connsiteX22" fmla="*/ 809297 w 1030014"/>
              <a:gd name="connsiteY22" fmla="*/ 527464 h 1546967"/>
              <a:gd name="connsiteX23" fmla="*/ 819807 w 1030014"/>
              <a:gd name="connsiteY23" fmla="*/ 495933 h 1546967"/>
              <a:gd name="connsiteX24" fmla="*/ 830317 w 1030014"/>
              <a:gd name="connsiteY24" fmla="*/ 464402 h 1546967"/>
              <a:gd name="connsiteX25" fmla="*/ 851338 w 1030014"/>
              <a:gd name="connsiteY25" fmla="*/ 432871 h 1546967"/>
              <a:gd name="connsiteX26" fmla="*/ 872359 w 1030014"/>
              <a:gd name="connsiteY26" fmla="*/ 369808 h 1546967"/>
              <a:gd name="connsiteX27" fmla="*/ 851338 w 1030014"/>
              <a:gd name="connsiteY27" fmla="*/ 338277 h 1546967"/>
              <a:gd name="connsiteX28" fmla="*/ 798786 w 1030014"/>
              <a:gd name="connsiteY28" fmla="*/ 275215 h 1546967"/>
              <a:gd name="connsiteX29" fmla="*/ 767255 w 1030014"/>
              <a:gd name="connsiteY29" fmla="*/ 212153 h 1546967"/>
              <a:gd name="connsiteX30" fmla="*/ 746235 w 1030014"/>
              <a:gd name="connsiteY30" fmla="*/ 149091 h 1546967"/>
              <a:gd name="connsiteX31" fmla="*/ 714703 w 1030014"/>
              <a:gd name="connsiteY31" fmla="*/ 54498 h 1546967"/>
              <a:gd name="connsiteX32" fmla="*/ 704193 w 1030014"/>
              <a:gd name="connsiteY32" fmla="*/ 22967 h 1546967"/>
              <a:gd name="connsiteX33" fmla="*/ 672662 w 1030014"/>
              <a:gd name="connsiteY33" fmla="*/ 1946 h 1546967"/>
              <a:gd name="connsiteX34" fmla="*/ 641131 w 1030014"/>
              <a:gd name="connsiteY34" fmla="*/ 12457 h 1546967"/>
              <a:gd name="connsiteX35" fmla="*/ 578069 w 1030014"/>
              <a:gd name="connsiteY35" fmla="*/ 12457 h 1546967"/>
              <a:gd name="connsiteX36" fmla="*/ 588579 w 1030014"/>
              <a:gd name="connsiteY36" fmla="*/ 138581 h 1546967"/>
              <a:gd name="connsiteX37" fmla="*/ 483476 w 1030014"/>
              <a:gd name="connsiteY37" fmla="*/ 149091 h 1546967"/>
              <a:gd name="connsiteX38" fmla="*/ 252248 w 1030014"/>
              <a:gd name="connsiteY38" fmla="*/ 159602 h 1546967"/>
              <a:gd name="connsiteX39" fmla="*/ 231228 w 1030014"/>
              <a:gd name="connsiteY39" fmla="*/ 191133 h 1546967"/>
              <a:gd name="connsiteX40" fmla="*/ 220717 w 1030014"/>
              <a:gd name="connsiteY40" fmla="*/ 222664 h 1546967"/>
              <a:gd name="connsiteX41" fmla="*/ 126124 w 1030014"/>
              <a:gd name="connsiteY41" fmla="*/ 233174 h 1546967"/>
              <a:gd name="connsiteX42" fmla="*/ 115614 w 1030014"/>
              <a:gd name="connsiteY42" fmla="*/ 264705 h 1546967"/>
              <a:gd name="connsiteX43" fmla="*/ 105103 w 1030014"/>
              <a:gd name="connsiteY43" fmla="*/ 380319 h 1546967"/>
              <a:gd name="connsiteX44" fmla="*/ 73572 w 1030014"/>
              <a:gd name="connsiteY44" fmla="*/ 390829 h 1546967"/>
              <a:gd name="connsiteX45" fmla="*/ 42041 w 1030014"/>
              <a:gd name="connsiteY45" fmla="*/ 411850 h 1546967"/>
              <a:gd name="connsiteX46" fmla="*/ 10510 w 1030014"/>
              <a:gd name="connsiteY46" fmla="*/ 422360 h 1546967"/>
              <a:gd name="connsiteX47" fmla="*/ 0 w 1030014"/>
              <a:gd name="connsiteY47" fmla="*/ 453891 h 1546967"/>
              <a:gd name="connsiteX48" fmla="*/ 31531 w 1030014"/>
              <a:gd name="connsiteY48" fmla="*/ 485422 h 1546967"/>
              <a:gd name="connsiteX49" fmla="*/ 73572 w 1030014"/>
              <a:gd name="connsiteY49" fmla="*/ 548484 h 1546967"/>
              <a:gd name="connsiteX50" fmla="*/ 94593 w 1030014"/>
              <a:gd name="connsiteY50" fmla="*/ 580015 h 1546967"/>
              <a:gd name="connsiteX51" fmla="*/ 126124 w 1030014"/>
              <a:gd name="connsiteY51" fmla="*/ 611546 h 1546967"/>
              <a:gd name="connsiteX52" fmla="*/ 168166 w 1030014"/>
              <a:gd name="connsiteY52" fmla="*/ 674608 h 1546967"/>
              <a:gd name="connsiteX53" fmla="*/ 210207 w 1030014"/>
              <a:gd name="connsiteY53" fmla="*/ 737671 h 1546967"/>
              <a:gd name="connsiteX54" fmla="*/ 262759 w 1030014"/>
              <a:gd name="connsiteY54" fmla="*/ 811243 h 1546967"/>
              <a:gd name="connsiteX55" fmla="*/ 273269 w 1030014"/>
              <a:gd name="connsiteY55" fmla="*/ 842774 h 1546967"/>
              <a:gd name="connsiteX56" fmla="*/ 294290 w 1030014"/>
              <a:gd name="connsiteY56" fmla="*/ 874305 h 1546967"/>
              <a:gd name="connsiteX57" fmla="*/ 315310 w 1030014"/>
              <a:gd name="connsiteY57" fmla="*/ 958388 h 1546967"/>
              <a:gd name="connsiteX58" fmla="*/ 294290 w 1030014"/>
              <a:gd name="connsiteY58" fmla="*/ 1137064 h 1546967"/>
              <a:gd name="connsiteX59" fmla="*/ 273269 w 1030014"/>
              <a:gd name="connsiteY59" fmla="*/ 1168595 h 1546967"/>
              <a:gd name="connsiteX60" fmla="*/ 262759 w 1030014"/>
              <a:gd name="connsiteY60" fmla="*/ 1200126 h 1546967"/>
              <a:gd name="connsiteX61" fmla="*/ 220717 w 1030014"/>
              <a:gd name="connsiteY61" fmla="*/ 1263188 h 1546967"/>
              <a:gd name="connsiteX62" fmla="*/ 199697 w 1030014"/>
              <a:gd name="connsiteY62" fmla="*/ 1326250 h 1546967"/>
              <a:gd name="connsiteX63" fmla="*/ 220717 w 1030014"/>
              <a:gd name="connsiteY63" fmla="*/ 1410333 h 1546967"/>
              <a:gd name="connsiteX64" fmla="*/ 262759 w 1030014"/>
              <a:gd name="connsiteY64" fmla="*/ 1473395 h 1546967"/>
              <a:gd name="connsiteX65" fmla="*/ 357352 w 1030014"/>
              <a:gd name="connsiteY65" fmla="*/ 1525946 h 1546967"/>
              <a:gd name="connsiteX66" fmla="*/ 388883 w 1030014"/>
              <a:gd name="connsiteY66" fmla="*/ 1536457 h 154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0014" h="1546967">
                <a:moveTo>
                  <a:pt x="388883" y="1536457"/>
                </a:moveTo>
                <a:lnTo>
                  <a:pt x="388883" y="1536457"/>
                </a:lnTo>
                <a:cubicBezTo>
                  <a:pt x="420414" y="1539960"/>
                  <a:pt x="451751" y="1546967"/>
                  <a:pt x="483476" y="1546967"/>
                </a:cubicBezTo>
                <a:cubicBezTo>
                  <a:pt x="508249" y="1546967"/>
                  <a:pt x="532492" y="1539731"/>
                  <a:pt x="557048" y="1536457"/>
                </a:cubicBezTo>
                <a:cubicBezTo>
                  <a:pt x="617892" y="1528344"/>
                  <a:pt x="697444" y="1518641"/>
                  <a:pt x="756745" y="1515436"/>
                </a:cubicBezTo>
                <a:cubicBezTo>
                  <a:pt x="847769" y="1510516"/>
                  <a:pt x="938924" y="1508429"/>
                  <a:pt x="1030014" y="1504926"/>
                </a:cubicBezTo>
                <a:cubicBezTo>
                  <a:pt x="1029328" y="1502182"/>
                  <a:pt x="1014475" y="1438205"/>
                  <a:pt x="1008993" y="1431353"/>
                </a:cubicBezTo>
                <a:cubicBezTo>
                  <a:pt x="994177" y="1412832"/>
                  <a:pt x="966700" y="1406746"/>
                  <a:pt x="945931" y="1399822"/>
                </a:cubicBezTo>
                <a:cubicBezTo>
                  <a:pt x="938924" y="1389312"/>
                  <a:pt x="934417" y="1376609"/>
                  <a:pt x="924910" y="1368291"/>
                </a:cubicBezTo>
                <a:cubicBezTo>
                  <a:pt x="905897" y="1351655"/>
                  <a:pt x="861848" y="1326250"/>
                  <a:pt x="861848" y="1326250"/>
                </a:cubicBezTo>
                <a:cubicBezTo>
                  <a:pt x="858345" y="1315740"/>
                  <a:pt x="851338" y="1305798"/>
                  <a:pt x="851338" y="1294719"/>
                </a:cubicBezTo>
                <a:cubicBezTo>
                  <a:pt x="851338" y="1266670"/>
                  <a:pt x="865705" y="1241743"/>
                  <a:pt x="882869" y="1221146"/>
                </a:cubicBezTo>
                <a:cubicBezTo>
                  <a:pt x="892385" y="1209727"/>
                  <a:pt x="904884" y="1201034"/>
                  <a:pt x="914400" y="1189615"/>
                </a:cubicBezTo>
                <a:cubicBezTo>
                  <a:pt x="922487" y="1179911"/>
                  <a:pt x="928414" y="1168594"/>
                  <a:pt x="935421" y="1158084"/>
                </a:cubicBezTo>
                <a:cubicBezTo>
                  <a:pt x="944405" y="1104178"/>
                  <a:pt x="964485" y="1072356"/>
                  <a:pt x="903890" y="1031960"/>
                </a:cubicBezTo>
                <a:lnTo>
                  <a:pt x="840828" y="989919"/>
                </a:lnTo>
                <a:cubicBezTo>
                  <a:pt x="844331" y="965395"/>
                  <a:pt x="845768" y="940485"/>
                  <a:pt x="851338" y="916346"/>
                </a:cubicBezTo>
                <a:cubicBezTo>
                  <a:pt x="856320" y="894756"/>
                  <a:pt x="872359" y="853284"/>
                  <a:pt x="872359" y="853284"/>
                </a:cubicBezTo>
                <a:cubicBezTo>
                  <a:pt x="868855" y="825257"/>
                  <a:pt x="871501" y="795747"/>
                  <a:pt x="861848" y="769202"/>
                </a:cubicBezTo>
                <a:cubicBezTo>
                  <a:pt x="856768" y="755233"/>
                  <a:pt x="838562" y="750039"/>
                  <a:pt x="830317" y="737671"/>
                </a:cubicBezTo>
                <a:cubicBezTo>
                  <a:pt x="769471" y="646402"/>
                  <a:pt x="888868" y="775203"/>
                  <a:pt x="788276" y="674608"/>
                </a:cubicBezTo>
                <a:cubicBezTo>
                  <a:pt x="784773" y="664098"/>
                  <a:pt x="777766" y="654156"/>
                  <a:pt x="777766" y="643077"/>
                </a:cubicBezTo>
                <a:cubicBezTo>
                  <a:pt x="777766" y="613364"/>
                  <a:pt x="801053" y="552196"/>
                  <a:pt x="809297" y="527464"/>
                </a:cubicBezTo>
                <a:lnTo>
                  <a:pt x="819807" y="495933"/>
                </a:lnTo>
                <a:cubicBezTo>
                  <a:pt x="823310" y="485423"/>
                  <a:pt x="824172" y="473620"/>
                  <a:pt x="830317" y="464402"/>
                </a:cubicBezTo>
                <a:lnTo>
                  <a:pt x="851338" y="432871"/>
                </a:lnTo>
                <a:cubicBezTo>
                  <a:pt x="858345" y="411850"/>
                  <a:pt x="884650" y="388245"/>
                  <a:pt x="872359" y="369808"/>
                </a:cubicBezTo>
                <a:cubicBezTo>
                  <a:pt x="865352" y="359298"/>
                  <a:pt x="859425" y="347981"/>
                  <a:pt x="851338" y="338277"/>
                </a:cubicBezTo>
                <a:cubicBezTo>
                  <a:pt x="783899" y="257351"/>
                  <a:pt x="850977" y="353501"/>
                  <a:pt x="798786" y="275215"/>
                </a:cubicBezTo>
                <a:cubicBezTo>
                  <a:pt x="760456" y="160222"/>
                  <a:pt x="821587" y="334400"/>
                  <a:pt x="767255" y="212153"/>
                </a:cubicBezTo>
                <a:cubicBezTo>
                  <a:pt x="758256" y="191905"/>
                  <a:pt x="753242" y="170112"/>
                  <a:pt x="746235" y="149091"/>
                </a:cubicBezTo>
                <a:lnTo>
                  <a:pt x="714703" y="54498"/>
                </a:lnTo>
                <a:cubicBezTo>
                  <a:pt x="711200" y="43988"/>
                  <a:pt x="713411" y="29112"/>
                  <a:pt x="704193" y="22967"/>
                </a:cubicBezTo>
                <a:lnTo>
                  <a:pt x="672662" y="1946"/>
                </a:lnTo>
                <a:cubicBezTo>
                  <a:pt x="662152" y="5450"/>
                  <a:pt x="652210" y="12457"/>
                  <a:pt x="641131" y="12457"/>
                </a:cubicBezTo>
                <a:cubicBezTo>
                  <a:pt x="557048" y="12457"/>
                  <a:pt x="662152" y="-15572"/>
                  <a:pt x="578069" y="12457"/>
                </a:cubicBezTo>
                <a:cubicBezTo>
                  <a:pt x="584123" y="30620"/>
                  <a:pt x="623609" y="116289"/>
                  <a:pt x="588579" y="138581"/>
                </a:cubicBezTo>
                <a:cubicBezTo>
                  <a:pt x="558874" y="157484"/>
                  <a:pt x="518616" y="146895"/>
                  <a:pt x="483476" y="149091"/>
                </a:cubicBezTo>
                <a:cubicBezTo>
                  <a:pt x="406471" y="153904"/>
                  <a:pt x="329324" y="156098"/>
                  <a:pt x="252248" y="159602"/>
                </a:cubicBezTo>
                <a:cubicBezTo>
                  <a:pt x="245241" y="170112"/>
                  <a:pt x="236877" y="179835"/>
                  <a:pt x="231228" y="191133"/>
                </a:cubicBezTo>
                <a:cubicBezTo>
                  <a:pt x="226273" y="201042"/>
                  <a:pt x="231004" y="218549"/>
                  <a:pt x="220717" y="222664"/>
                </a:cubicBezTo>
                <a:cubicBezTo>
                  <a:pt x="191261" y="234446"/>
                  <a:pt x="157655" y="229671"/>
                  <a:pt x="126124" y="233174"/>
                </a:cubicBezTo>
                <a:cubicBezTo>
                  <a:pt x="122621" y="243684"/>
                  <a:pt x="117181" y="253738"/>
                  <a:pt x="115614" y="264705"/>
                </a:cubicBezTo>
                <a:cubicBezTo>
                  <a:pt x="110141" y="303013"/>
                  <a:pt x="117340" y="343608"/>
                  <a:pt x="105103" y="380319"/>
                </a:cubicBezTo>
                <a:cubicBezTo>
                  <a:pt x="101600" y="390829"/>
                  <a:pt x="84082" y="387326"/>
                  <a:pt x="73572" y="390829"/>
                </a:cubicBezTo>
                <a:cubicBezTo>
                  <a:pt x="63062" y="397836"/>
                  <a:pt x="53339" y="406201"/>
                  <a:pt x="42041" y="411850"/>
                </a:cubicBezTo>
                <a:cubicBezTo>
                  <a:pt x="32132" y="416805"/>
                  <a:pt x="18344" y="414526"/>
                  <a:pt x="10510" y="422360"/>
                </a:cubicBezTo>
                <a:cubicBezTo>
                  <a:pt x="2676" y="430194"/>
                  <a:pt x="3503" y="443381"/>
                  <a:pt x="0" y="453891"/>
                </a:cubicBezTo>
                <a:cubicBezTo>
                  <a:pt x="10510" y="464401"/>
                  <a:pt x="22406" y="473689"/>
                  <a:pt x="31531" y="485422"/>
                </a:cubicBezTo>
                <a:cubicBezTo>
                  <a:pt x="47041" y="505364"/>
                  <a:pt x="59558" y="527463"/>
                  <a:pt x="73572" y="548484"/>
                </a:cubicBezTo>
                <a:cubicBezTo>
                  <a:pt x="80579" y="558994"/>
                  <a:pt x="85661" y="571083"/>
                  <a:pt x="94593" y="580015"/>
                </a:cubicBezTo>
                <a:cubicBezTo>
                  <a:pt x="105103" y="590525"/>
                  <a:pt x="116998" y="599813"/>
                  <a:pt x="126124" y="611546"/>
                </a:cubicBezTo>
                <a:cubicBezTo>
                  <a:pt x="141635" y="631488"/>
                  <a:pt x="168166" y="674608"/>
                  <a:pt x="168166" y="674608"/>
                </a:cubicBezTo>
                <a:cubicBezTo>
                  <a:pt x="186043" y="728243"/>
                  <a:pt x="167264" y="687571"/>
                  <a:pt x="210207" y="737671"/>
                </a:cubicBezTo>
                <a:cubicBezTo>
                  <a:pt x="229762" y="760485"/>
                  <a:pt x="246123" y="786289"/>
                  <a:pt x="262759" y="811243"/>
                </a:cubicBezTo>
                <a:cubicBezTo>
                  <a:pt x="266262" y="821753"/>
                  <a:pt x="268314" y="832865"/>
                  <a:pt x="273269" y="842774"/>
                </a:cubicBezTo>
                <a:cubicBezTo>
                  <a:pt x="278918" y="854072"/>
                  <a:pt x="289973" y="862434"/>
                  <a:pt x="294290" y="874305"/>
                </a:cubicBezTo>
                <a:cubicBezTo>
                  <a:pt x="304163" y="901456"/>
                  <a:pt x="315310" y="958388"/>
                  <a:pt x="315310" y="958388"/>
                </a:cubicBezTo>
                <a:cubicBezTo>
                  <a:pt x="313650" y="981629"/>
                  <a:pt x="318178" y="1089288"/>
                  <a:pt x="294290" y="1137064"/>
                </a:cubicBezTo>
                <a:cubicBezTo>
                  <a:pt x="288641" y="1148362"/>
                  <a:pt x="280276" y="1158085"/>
                  <a:pt x="273269" y="1168595"/>
                </a:cubicBezTo>
                <a:cubicBezTo>
                  <a:pt x="269766" y="1179105"/>
                  <a:pt x="268139" y="1190441"/>
                  <a:pt x="262759" y="1200126"/>
                </a:cubicBezTo>
                <a:cubicBezTo>
                  <a:pt x="250490" y="1222211"/>
                  <a:pt x="220717" y="1263188"/>
                  <a:pt x="220717" y="1263188"/>
                </a:cubicBezTo>
                <a:cubicBezTo>
                  <a:pt x="213710" y="1284209"/>
                  <a:pt x="195352" y="1304523"/>
                  <a:pt x="199697" y="1326250"/>
                </a:cubicBezTo>
                <a:cubicBezTo>
                  <a:pt x="202608" y="1340808"/>
                  <a:pt x="210618" y="1392155"/>
                  <a:pt x="220717" y="1410333"/>
                </a:cubicBezTo>
                <a:cubicBezTo>
                  <a:pt x="232986" y="1432418"/>
                  <a:pt x="241738" y="1459381"/>
                  <a:pt x="262759" y="1473395"/>
                </a:cubicBezTo>
                <a:cubicBezTo>
                  <a:pt x="335039" y="1521581"/>
                  <a:pt x="301854" y="1507447"/>
                  <a:pt x="357352" y="1525946"/>
                </a:cubicBezTo>
                <a:lnTo>
                  <a:pt x="388883" y="1536457"/>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Graphic 45" descr="Airplane with solid fill">
            <a:extLst>
              <a:ext uri="{FF2B5EF4-FFF2-40B4-BE49-F238E27FC236}">
                <a16:creationId xmlns:a16="http://schemas.microsoft.com/office/drawing/2014/main" id="{5BA31FAE-09C6-54A3-D8A7-53B605155517}"/>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5953662" y="1833371"/>
            <a:ext cx="548640" cy="457200"/>
          </a:xfrm>
          <a:prstGeom prst="rect">
            <a:avLst/>
          </a:prstGeom>
        </p:spPr>
      </p:pic>
      <p:pic>
        <p:nvPicPr>
          <p:cNvPr id="47" name="Graphic 46" descr="Airplane with solid fill">
            <a:extLst>
              <a:ext uri="{FF2B5EF4-FFF2-40B4-BE49-F238E27FC236}">
                <a16:creationId xmlns:a16="http://schemas.microsoft.com/office/drawing/2014/main" id="{F7FB550B-A3E1-800D-065B-6ED9B0476268}"/>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5940962" y="3218826"/>
            <a:ext cx="548640" cy="457200"/>
          </a:xfrm>
          <a:prstGeom prst="rect">
            <a:avLst/>
          </a:prstGeom>
        </p:spPr>
      </p:pic>
      <p:pic>
        <p:nvPicPr>
          <p:cNvPr id="48" name="Graphic 47" descr="Airplane with solid fill">
            <a:extLst>
              <a:ext uri="{FF2B5EF4-FFF2-40B4-BE49-F238E27FC236}">
                <a16:creationId xmlns:a16="http://schemas.microsoft.com/office/drawing/2014/main" id="{0825335E-356E-65CE-176B-A585D273C6FE}"/>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5971023" y="4372211"/>
            <a:ext cx="548640" cy="457200"/>
          </a:xfrm>
          <a:prstGeom prst="rect">
            <a:avLst/>
          </a:prstGeom>
        </p:spPr>
      </p:pic>
      <p:pic>
        <p:nvPicPr>
          <p:cNvPr id="49" name="Graphic 48" descr="Satellite dish with solid fill">
            <a:extLst>
              <a:ext uri="{FF2B5EF4-FFF2-40B4-BE49-F238E27FC236}">
                <a16:creationId xmlns:a16="http://schemas.microsoft.com/office/drawing/2014/main" id="{BE626976-3188-6559-F352-D924B215A994}"/>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flipH="1">
            <a:off x="5362903" y="5943567"/>
            <a:ext cx="457200" cy="457200"/>
          </a:xfrm>
          <a:prstGeom prst="rect">
            <a:avLst/>
          </a:prstGeom>
        </p:spPr>
      </p:pic>
      <p:sp>
        <p:nvSpPr>
          <p:cNvPr id="50" name="Chord 49">
            <a:extLst>
              <a:ext uri="{FF2B5EF4-FFF2-40B4-BE49-F238E27FC236}">
                <a16:creationId xmlns:a16="http://schemas.microsoft.com/office/drawing/2014/main" id="{B02EE39C-F32C-2E7C-59E5-940BDE67AEA1}"/>
              </a:ext>
            </a:extLst>
          </p:cNvPr>
          <p:cNvSpPr/>
          <p:nvPr/>
        </p:nvSpPr>
        <p:spPr>
          <a:xfrm rot="5520000">
            <a:off x="496297" y="4721281"/>
            <a:ext cx="4572000" cy="1828800"/>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hord 50">
            <a:extLst>
              <a:ext uri="{FF2B5EF4-FFF2-40B4-BE49-F238E27FC236}">
                <a16:creationId xmlns:a16="http://schemas.microsoft.com/office/drawing/2014/main" id="{48C7BCFF-D455-E5FD-9520-7BA0DD5F551D}"/>
              </a:ext>
            </a:extLst>
          </p:cNvPr>
          <p:cNvSpPr/>
          <p:nvPr/>
        </p:nvSpPr>
        <p:spPr>
          <a:xfrm rot="5520000">
            <a:off x="940439" y="5143193"/>
            <a:ext cx="3657600" cy="1371600"/>
          </a:xfrm>
          <a:prstGeom prst="chord">
            <a:avLst>
              <a:gd name="adj1" fmla="val 2700000"/>
              <a:gd name="adj2" fmla="val 186897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hord 51">
            <a:extLst>
              <a:ext uri="{FF2B5EF4-FFF2-40B4-BE49-F238E27FC236}">
                <a16:creationId xmlns:a16="http://schemas.microsoft.com/office/drawing/2014/main" id="{11B4C7EE-CB0B-3A53-1333-46B9EB3ACF51}"/>
              </a:ext>
            </a:extLst>
          </p:cNvPr>
          <p:cNvSpPr/>
          <p:nvPr/>
        </p:nvSpPr>
        <p:spPr>
          <a:xfrm rot="5520000">
            <a:off x="1164176" y="5561828"/>
            <a:ext cx="3200400" cy="914400"/>
          </a:xfrm>
          <a:prstGeom prst="chord">
            <a:avLst>
              <a:gd name="adj1" fmla="val 2700000"/>
              <a:gd name="adj2" fmla="val 1868978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4F6D0626-DF2C-96F0-C7F9-F6444F2A40F1}"/>
              </a:ext>
            </a:extLst>
          </p:cNvPr>
          <p:cNvGrpSpPr/>
          <p:nvPr/>
        </p:nvGrpSpPr>
        <p:grpSpPr>
          <a:xfrm>
            <a:off x="4364176" y="4790847"/>
            <a:ext cx="1381274" cy="1642448"/>
            <a:chOff x="4364176" y="4790847"/>
            <a:chExt cx="1381274" cy="1642448"/>
          </a:xfrm>
        </p:grpSpPr>
        <p:pic>
          <p:nvPicPr>
            <p:cNvPr id="54" name="Picture 53">
              <a:extLst>
                <a:ext uri="{FF2B5EF4-FFF2-40B4-BE49-F238E27FC236}">
                  <a16:creationId xmlns:a16="http://schemas.microsoft.com/office/drawing/2014/main" id="{589B054F-F41F-213C-4E47-92A32D9B9CE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64176" y="5200974"/>
              <a:ext cx="1292464" cy="542591"/>
            </a:xfrm>
            <a:prstGeom prst="rect">
              <a:avLst/>
            </a:prstGeom>
          </p:spPr>
        </p:pic>
        <p:pic>
          <p:nvPicPr>
            <p:cNvPr id="55" name="Picture 54">
              <a:extLst>
                <a:ext uri="{FF2B5EF4-FFF2-40B4-BE49-F238E27FC236}">
                  <a16:creationId xmlns:a16="http://schemas.microsoft.com/office/drawing/2014/main" id="{7997708B-395E-3AFE-E1A9-F6B2F16E31D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79325">
              <a:off x="4452986" y="4790847"/>
              <a:ext cx="1292464" cy="542591"/>
            </a:xfrm>
            <a:prstGeom prst="rect">
              <a:avLst/>
            </a:prstGeom>
          </p:spPr>
        </p:pic>
        <p:pic>
          <p:nvPicPr>
            <p:cNvPr id="56" name="Picture 55">
              <a:extLst>
                <a:ext uri="{FF2B5EF4-FFF2-40B4-BE49-F238E27FC236}">
                  <a16:creationId xmlns:a16="http://schemas.microsoft.com/office/drawing/2014/main" id="{C265361D-D19B-7B06-4168-A180684BFEE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26880" y="5505274"/>
              <a:ext cx="828537" cy="347829"/>
            </a:xfrm>
            <a:prstGeom prst="rect">
              <a:avLst/>
            </a:prstGeom>
          </p:spPr>
        </p:pic>
        <p:pic>
          <p:nvPicPr>
            <p:cNvPr id="57" name="Picture 56">
              <a:extLst>
                <a:ext uri="{FF2B5EF4-FFF2-40B4-BE49-F238E27FC236}">
                  <a16:creationId xmlns:a16="http://schemas.microsoft.com/office/drawing/2014/main" id="{04DC47FB-F6A4-EF02-4424-5C7920ACD4B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072958">
              <a:off x="4424607" y="5845112"/>
              <a:ext cx="828537" cy="347829"/>
            </a:xfrm>
            <a:prstGeom prst="rect">
              <a:avLst/>
            </a:prstGeom>
          </p:spPr>
        </p:pic>
      </p:grpSp>
      <p:sp>
        <p:nvSpPr>
          <p:cNvPr id="58" name="Flowchart: Punched Tape 153">
            <a:extLst>
              <a:ext uri="{FF2B5EF4-FFF2-40B4-BE49-F238E27FC236}">
                <a16:creationId xmlns:a16="http://schemas.microsoft.com/office/drawing/2014/main" id="{1A93A4DB-46C8-F0F5-5F1B-39DA15CA3F53}"/>
              </a:ext>
            </a:extLst>
          </p:cNvPr>
          <p:cNvSpPr/>
          <p:nvPr/>
        </p:nvSpPr>
        <p:spPr>
          <a:xfrm rot="11194848">
            <a:off x="5959602" y="2258302"/>
            <a:ext cx="6190792" cy="309371"/>
          </a:xfrm>
          <a:prstGeom prst="flowChartPunchedTape">
            <a:avLst/>
          </a:prstGeom>
          <a:gradFill flip="none" rotWithShape="1">
            <a:gsLst>
              <a:gs pos="26000">
                <a:schemeClr val="accent4">
                  <a:lumMod val="60000"/>
                  <a:lumOff val="40000"/>
                  <a:alpha val="0"/>
                </a:schemeClr>
              </a:gs>
              <a:gs pos="58000">
                <a:schemeClr val="accent4">
                  <a:lumMod val="50000"/>
                  <a:alpha val="38000"/>
                </a:schemeClr>
              </a:gs>
              <a:gs pos="73000">
                <a:schemeClr val="accent4">
                  <a:lumMod val="75000"/>
                  <a:alpha val="8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9" name="Sun 58">
            <a:extLst>
              <a:ext uri="{FF2B5EF4-FFF2-40B4-BE49-F238E27FC236}">
                <a16:creationId xmlns:a16="http://schemas.microsoft.com/office/drawing/2014/main" id="{2FFF8AA6-287D-2110-D9AB-65EB280EB751}"/>
              </a:ext>
            </a:extLst>
          </p:cNvPr>
          <p:cNvSpPr/>
          <p:nvPr/>
        </p:nvSpPr>
        <p:spPr bwMode="auto">
          <a:xfrm>
            <a:off x="11392150" y="2026017"/>
            <a:ext cx="481307" cy="459508"/>
          </a:xfrm>
          <a:prstGeom prst="sun">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
        <p:nvSpPr>
          <p:cNvPr id="60" name="TextBox 59">
            <a:extLst>
              <a:ext uri="{FF2B5EF4-FFF2-40B4-BE49-F238E27FC236}">
                <a16:creationId xmlns:a16="http://schemas.microsoft.com/office/drawing/2014/main" id="{2A68226B-B44B-7116-39FD-1F970CC83516}"/>
              </a:ext>
            </a:extLst>
          </p:cNvPr>
          <p:cNvSpPr txBox="1"/>
          <p:nvPr/>
        </p:nvSpPr>
        <p:spPr>
          <a:xfrm>
            <a:off x="6693287" y="3721746"/>
            <a:ext cx="2332941" cy="1754326"/>
          </a:xfrm>
          <a:prstGeom prst="rect">
            <a:avLst/>
          </a:prstGeom>
          <a:solidFill>
            <a:schemeClr val="bg1">
              <a:alpha val="40000"/>
            </a:schemeClr>
          </a:solidFill>
        </p:spPr>
        <p:txBody>
          <a:bodyPr wrap="square" rtlCol="0">
            <a:spAutoFit/>
          </a:bodyPr>
          <a:lstStyle/>
          <a:p>
            <a:pPr marL="0" algn="l" defTabSz="914400" rtl="0" eaLnBrk="1" latinLnBrk="0" hangingPunct="1"/>
            <a:r>
              <a:rPr lang="en-US" i="1"/>
              <a:t>Aerosol and cloud layers obscured from satellite by higher-altitude cloud; need aircraft at multiple levels</a:t>
            </a:r>
          </a:p>
        </p:txBody>
      </p:sp>
      <p:sp>
        <p:nvSpPr>
          <p:cNvPr id="61" name="TextBox 60">
            <a:extLst>
              <a:ext uri="{FF2B5EF4-FFF2-40B4-BE49-F238E27FC236}">
                <a16:creationId xmlns:a16="http://schemas.microsoft.com/office/drawing/2014/main" id="{2A69C1DC-8CA7-18D9-A00B-CE355B02F6C8}"/>
              </a:ext>
            </a:extLst>
          </p:cNvPr>
          <p:cNvSpPr txBox="1"/>
          <p:nvPr/>
        </p:nvSpPr>
        <p:spPr>
          <a:xfrm>
            <a:off x="80156" y="3516295"/>
            <a:ext cx="1583510" cy="2308324"/>
          </a:xfrm>
          <a:prstGeom prst="rect">
            <a:avLst/>
          </a:prstGeom>
          <a:solidFill>
            <a:schemeClr val="bg1">
              <a:alpha val="70000"/>
            </a:schemeClr>
          </a:solidFill>
        </p:spPr>
        <p:txBody>
          <a:bodyPr wrap="square" rtlCol="0">
            <a:spAutoFit/>
          </a:bodyPr>
          <a:lstStyle/>
          <a:p>
            <a:pPr marL="0" algn="ctr" defTabSz="914400" rtl="0" eaLnBrk="1" latinLnBrk="0" hangingPunct="1"/>
            <a:r>
              <a:rPr lang="en-US" dirty="0"/>
              <a:t>Heavy </a:t>
            </a:r>
            <a:r>
              <a:rPr lang="en-US" dirty="0" err="1"/>
              <a:t>precip</a:t>
            </a:r>
            <a:r>
              <a:rPr lang="en-US" dirty="0"/>
              <a:t> attenuates radar bands on satellite; use longer wavelength on aircraft and from surface</a:t>
            </a:r>
            <a:endParaRPr lang="en-US" b="1" i="1" dirty="0"/>
          </a:p>
        </p:txBody>
      </p:sp>
      <p:grpSp>
        <p:nvGrpSpPr>
          <p:cNvPr id="62" name="Group 61">
            <a:extLst>
              <a:ext uri="{FF2B5EF4-FFF2-40B4-BE49-F238E27FC236}">
                <a16:creationId xmlns:a16="http://schemas.microsoft.com/office/drawing/2014/main" id="{F955337A-2BD4-DA94-98D7-716B7F8196F2}"/>
              </a:ext>
            </a:extLst>
          </p:cNvPr>
          <p:cNvGrpSpPr/>
          <p:nvPr/>
        </p:nvGrpSpPr>
        <p:grpSpPr>
          <a:xfrm rot="2088228">
            <a:off x="10037871" y="3776828"/>
            <a:ext cx="1381274" cy="1642448"/>
            <a:chOff x="4364176" y="4790847"/>
            <a:chExt cx="1381274" cy="1642448"/>
          </a:xfrm>
        </p:grpSpPr>
        <p:pic>
          <p:nvPicPr>
            <p:cNvPr id="63" name="Picture 62">
              <a:extLst>
                <a:ext uri="{FF2B5EF4-FFF2-40B4-BE49-F238E27FC236}">
                  <a16:creationId xmlns:a16="http://schemas.microsoft.com/office/drawing/2014/main" id="{F24CE6B8-2C04-BE5C-6F13-A24261C31DE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64176" y="5200974"/>
              <a:ext cx="1292464" cy="542591"/>
            </a:xfrm>
            <a:prstGeom prst="rect">
              <a:avLst/>
            </a:prstGeom>
          </p:spPr>
        </p:pic>
        <p:pic>
          <p:nvPicPr>
            <p:cNvPr id="64" name="Picture 63">
              <a:extLst>
                <a:ext uri="{FF2B5EF4-FFF2-40B4-BE49-F238E27FC236}">
                  <a16:creationId xmlns:a16="http://schemas.microsoft.com/office/drawing/2014/main" id="{795F2BAA-4454-4F37-1339-F9AC63985C8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79325">
              <a:off x="4452986" y="4790847"/>
              <a:ext cx="1292464" cy="542591"/>
            </a:xfrm>
            <a:prstGeom prst="rect">
              <a:avLst/>
            </a:prstGeom>
          </p:spPr>
        </p:pic>
        <p:pic>
          <p:nvPicPr>
            <p:cNvPr id="65" name="Picture 64">
              <a:extLst>
                <a:ext uri="{FF2B5EF4-FFF2-40B4-BE49-F238E27FC236}">
                  <a16:creationId xmlns:a16="http://schemas.microsoft.com/office/drawing/2014/main" id="{4F615079-ED0A-F582-144C-8BB0D6AE723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26880" y="5505274"/>
              <a:ext cx="828537" cy="347829"/>
            </a:xfrm>
            <a:prstGeom prst="rect">
              <a:avLst/>
            </a:prstGeom>
          </p:spPr>
        </p:pic>
        <p:pic>
          <p:nvPicPr>
            <p:cNvPr id="66" name="Picture 65">
              <a:extLst>
                <a:ext uri="{FF2B5EF4-FFF2-40B4-BE49-F238E27FC236}">
                  <a16:creationId xmlns:a16="http://schemas.microsoft.com/office/drawing/2014/main" id="{E8D056A7-1902-B351-E71F-DA19DF13215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072958">
              <a:off x="4424607" y="5845112"/>
              <a:ext cx="828537" cy="347829"/>
            </a:xfrm>
            <a:prstGeom prst="rect">
              <a:avLst/>
            </a:prstGeom>
          </p:spPr>
        </p:pic>
      </p:grpSp>
      <p:grpSp>
        <p:nvGrpSpPr>
          <p:cNvPr id="67" name="Group 66">
            <a:extLst>
              <a:ext uri="{FF2B5EF4-FFF2-40B4-BE49-F238E27FC236}">
                <a16:creationId xmlns:a16="http://schemas.microsoft.com/office/drawing/2014/main" id="{0B67942B-391D-A027-D0DF-B1B81183D4AF}"/>
              </a:ext>
            </a:extLst>
          </p:cNvPr>
          <p:cNvGrpSpPr/>
          <p:nvPr/>
        </p:nvGrpSpPr>
        <p:grpSpPr>
          <a:xfrm>
            <a:off x="10056798" y="5933544"/>
            <a:ext cx="345094" cy="385716"/>
            <a:chOff x="10056710" y="5933523"/>
            <a:chExt cx="230515" cy="277689"/>
          </a:xfrm>
        </p:grpSpPr>
        <p:sp>
          <p:nvSpPr>
            <p:cNvPr id="68" name="Cylinder 156">
              <a:extLst>
                <a:ext uri="{FF2B5EF4-FFF2-40B4-BE49-F238E27FC236}">
                  <a16:creationId xmlns:a16="http://schemas.microsoft.com/office/drawing/2014/main" id="{A9A9D201-85C2-E9D2-C698-7205C83147AA}"/>
                </a:ext>
              </a:extLst>
            </p:cNvPr>
            <p:cNvSpPr/>
            <p:nvPr/>
          </p:nvSpPr>
          <p:spPr bwMode="auto">
            <a:xfrm rot="1670551">
              <a:off x="10068580" y="5933523"/>
              <a:ext cx="45719" cy="160439"/>
            </a:xfrm>
            <a:prstGeom prst="can">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69" name="Graphic 68" descr="Satellite dish with solid fill">
              <a:extLst>
                <a:ext uri="{FF2B5EF4-FFF2-40B4-BE49-F238E27FC236}">
                  <a16:creationId xmlns:a16="http://schemas.microsoft.com/office/drawing/2014/main" id="{AE1F6DEE-BFB3-5EA8-0F02-04F02E35AC6D}"/>
                </a:ext>
              </a:extLst>
            </p:cNvPr>
            <p:cNvPicPr>
              <a:picLocks noChangeAspect="1"/>
            </p:cNvPicPr>
            <p:nvPr/>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t="59523" r="49581" b="-1"/>
            <a:stretch/>
          </p:blipFill>
          <p:spPr>
            <a:xfrm flipH="1">
              <a:off x="10056710" y="6026150"/>
              <a:ext cx="230515" cy="185062"/>
            </a:xfrm>
            <a:prstGeom prst="rect">
              <a:avLst/>
            </a:prstGeom>
          </p:spPr>
        </p:pic>
      </p:grpSp>
      <p:pic>
        <p:nvPicPr>
          <p:cNvPr id="70" name="Graphic 69" descr="Airplane with solid fill">
            <a:extLst>
              <a:ext uri="{FF2B5EF4-FFF2-40B4-BE49-F238E27FC236}">
                <a16:creationId xmlns:a16="http://schemas.microsoft.com/office/drawing/2014/main" id="{855A7FCA-FDBA-6EA7-3EC7-15E1151EE9CC}"/>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9245498" y="1872149"/>
            <a:ext cx="548640" cy="457200"/>
          </a:xfrm>
          <a:prstGeom prst="rect">
            <a:avLst/>
          </a:prstGeom>
        </p:spPr>
      </p:pic>
      <p:pic>
        <p:nvPicPr>
          <p:cNvPr id="71" name="Graphic 70" descr="Airplane with solid fill">
            <a:extLst>
              <a:ext uri="{FF2B5EF4-FFF2-40B4-BE49-F238E27FC236}">
                <a16:creationId xmlns:a16="http://schemas.microsoft.com/office/drawing/2014/main" id="{4A3AE1C2-B7BB-A7A2-7EAA-2585C584BB6B}"/>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9232798" y="3257604"/>
            <a:ext cx="548640" cy="457200"/>
          </a:xfrm>
          <a:prstGeom prst="rect">
            <a:avLst/>
          </a:prstGeom>
        </p:spPr>
      </p:pic>
      <p:pic>
        <p:nvPicPr>
          <p:cNvPr id="72" name="Graphic 71" descr="Airplane with solid fill">
            <a:extLst>
              <a:ext uri="{FF2B5EF4-FFF2-40B4-BE49-F238E27FC236}">
                <a16:creationId xmlns:a16="http://schemas.microsoft.com/office/drawing/2014/main" id="{EAE6502F-5450-C9FD-C11B-20C15E9A762D}"/>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9262859" y="4410989"/>
            <a:ext cx="548640" cy="457200"/>
          </a:xfrm>
          <a:prstGeom prst="rect">
            <a:avLst/>
          </a:prstGeom>
        </p:spPr>
      </p:pic>
      <p:pic>
        <p:nvPicPr>
          <p:cNvPr id="73" name="Graphic 72" descr="Airplane with solid fill">
            <a:extLst>
              <a:ext uri="{FF2B5EF4-FFF2-40B4-BE49-F238E27FC236}">
                <a16:creationId xmlns:a16="http://schemas.microsoft.com/office/drawing/2014/main" id="{2A09C48E-251A-85AE-7E68-6BDB2BD267DF}"/>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2495701" y="1894729"/>
            <a:ext cx="548640" cy="457200"/>
          </a:xfrm>
          <a:prstGeom prst="rect">
            <a:avLst/>
          </a:prstGeom>
        </p:spPr>
      </p:pic>
      <p:pic>
        <p:nvPicPr>
          <p:cNvPr id="74" name="Graphic 73" descr="Airplane with solid fill">
            <a:extLst>
              <a:ext uri="{FF2B5EF4-FFF2-40B4-BE49-F238E27FC236}">
                <a16:creationId xmlns:a16="http://schemas.microsoft.com/office/drawing/2014/main" id="{62D6118D-F682-0D63-EAB5-0EDC489BC099}"/>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2483001" y="3280184"/>
            <a:ext cx="548640" cy="457200"/>
          </a:xfrm>
          <a:prstGeom prst="rect">
            <a:avLst/>
          </a:prstGeom>
        </p:spPr>
      </p:pic>
      <p:pic>
        <p:nvPicPr>
          <p:cNvPr id="75" name="Graphic 74" descr="Airplane with solid fill">
            <a:extLst>
              <a:ext uri="{FF2B5EF4-FFF2-40B4-BE49-F238E27FC236}">
                <a16:creationId xmlns:a16="http://schemas.microsoft.com/office/drawing/2014/main" id="{71AA02DD-1314-63D1-A0FF-3433389D2954}"/>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2513062" y="4433569"/>
            <a:ext cx="548640" cy="457200"/>
          </a:xfrm>
          <a:prstGeom prst="rect">
            <a:avLst/>
          </a:prstGeom>
        </p:spPr>
      </p:pic>
      <p:pic>
        <p:nvPicPr>
          <p:cNvPr id="76" name="Picture 75">
            <a:extLst>
              <a:ext uri="{FF2B5EF4-FFF2-40B4-BE49-F238E27FC236}">
                <a16:creationId xmlns:a16="http://schemas.microsoft.com/office/drawing/2014/main" id="{7CB18A44-2C44-5ACB-4B38-63E6BABE9C9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057885" y="1828800"/>
            <a:ext cx="1188720" cy="808490"/>
          </a:xfrm>
          <a:prstGeom prst="rect">
            <a:avLst/>
          </a:prstGeom>
        </p:spPr>
      </p:pic>
      <p:pic>
        <p:nvPicPr>
          <p:cNvPr id="77" name="Picture 76">
            <a:extLst>
              <a:ext uri="{FF2B5EF4-FFF2-40B4-BE49-F238E27FC236}">
                <a16:creationId xmlns:a16="http://schemas.microsoft.com/office/drawing/2014/main" id="{390FDFFA-B3B5-8581-BDB0-EF4149DA0727}"/>
              </a:ext>
            </a:extLst>
          </p:cNvPr>
          <p:cNvPicPr>
            <a:picLocks noChangeAspect="1"/>
          </p:cNvPicPr>
          <p:nvPr/>
        </p:nvPicPr>
        <p:blipFill>
          <a:blip r:embed="rId10" cstate="email">
            <a:extLst>
              <a:ext uri="{28A0092B-C50C-407E-A947-70E740481C1C}">
                <a14:useLocalDpi xmlns:a14="http://schemas.microsoft.com/office/drawing/2010/main"/>
              </a:ext>
            </a:extLst>
          </a:blip>
          <a:srcRect/>
          <a:stretch/>
        </p:blipFill>
        <p:spPr>
          <a:xfrm>
            <a:off x="10058400" y="3247660"/>
            <a:ext cx="1188720" cy="420570"/>
          </a:xfrm>
          <a:prstGeom prst="rect">
            <a:avLst/>
          </a:prstGeom>
        </p:spPr>
      </p:pic>
      <p:pic>
        <p:nvPicPr>
          <p:cNvPr id="78" name="Picture 77">
            <a:extLst>
              <a:ext uri="{FF2B5EF4-FFF2-40B4-BE49-F238E27FC236}">
                <a16:creationId xmlns:a16="http://schemas.microsoft.com/office/drawing/2014/main" id="{43B5DDB0-3327-805E-E156-6B2C56FA0754}"/>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10060531" y="4361951"/>
            <a:ext cx="1188720" cy="624291"/>
          </a:xfrm>
          <a:prstGeom prst="rect">
            <a:avLst/>
          </a:prstGeom>
        </p:spPr>
      </p:pic>
      <p:sp>
        <p:nvSpPr>
          <p:cNvPr id="79" name="TextBox 78">
            <a:extLst>
              <a:ext uri="{FF2B5EF4-FFF2-40B4-BE49-F238E27FC236}">
                <a16:creationId xmlns:a16="http://schemas.microsoft.com/office/drawing/2014/main" id="{9A24BD69-E546-F63D-507D-1C960E5423CF}"/>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34748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0"/>
                                        </p:tgtEl>
                                        <p:attrNameLst>
                                          <p:attrName>style.visibility</p:attrName>
                                        </p:attrNameLst>
                                      </p:cBhvr>
                                      <p:to>
                                        <p:strVal val="visible"/>
                                      </p:to>
                                    </p:set>
                                  </p:childTnLst>
                                  <p:subTnLst>
                                    <p:set>
                                      <p:cBhvr override="childStyle">
                                        <p:cTn dur="1" fill="hold" display="0" masterRel="nextClick" afterEffect="1"/>
                                        <p:tgtEl>
                                          <p:spTgt spid="70"/>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childTnLst>
                                  <p:subTnLst>
                                    <p:set>
                                      <p:cBhvr override="childStyle">
                                        <p:cTn dur="1" fill="hold" display="0" masterRel="nextClick" afterEffect="1"/>
                                        <p:tgtEl>
                                          <p:spTgt spid="71"/>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subTnLst>
                                    <p:set>
                                      <p:cBhvr override="childStyle">
                                        <p:cTn dur="1" fill="hold" display="0" masterRel="nextClick" afterEffect="1"/>
                                        <p:tgtEl>
                                          <p:spTgt spid="72"/>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subTnLst>
                                    <p:set>
                                      <p:cBhvr override="childStyle">
                                        <p:cTn dur="1" fill="hold" display="0" masterRel="nextClick" afterEffect="1"/>
                                        <p:tgtEl>
                                          <p:spTgt spid="46"/>
                                        </p:tgtEl>
                                        <p:attrNameLst>
                                          <p:attrName>style.visibility</p:attrName>
                                        </p:attrNameLst>
                                      </p:cBhvr>
                                      <p:to>
                                        <p:strVal val="hidden"/>
                                      </p:to>
                                    </p:set>
                                  </p:sub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subTnLst>
                                    <p:set>
                                      <p:cBhvr override="childStyle">
                                        <p:cTn dur="1" fill="hold" display="0" masterRel="nextClick" afterEffect="1"/>
                                        <p:tgtEl>
                                          <p:spTgt spid="48"/>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P spid="60" grpId="0" animBg="1"/>
      <p:bldP spid="6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1553DF6-4A66-878E-8BA5-19BF45309DDB}"/>
              </a:ext>
            </a:extLst>
          </p:cNvPr>
          <p:cNvCxnSpPr>
            <a:cxnSpLocks/>
          </p:cNvCxnSpPr>
          <p:nvPr/>
        </p:nvCxnSpPr>
        <p:spPr>
          <a:xfrm flipV="1">
            <a:off x="10160743" y="2489200"/>
            <a:ext cx="1412421" cy="3457222"/>
          </a:xfrm>
          <a:prstGeom prst="line">
            <a:avLst/>
          </a:prstGeom>
        </p:spPr>
        <p:style>
          <a:lnRef idx="1">
            <a:schemeClr val="dk1"/>
          </a:lnRef>
          <a:fillRef idx="0">
            <a:schemeClr val="dk1"/>
          </a:fillRef>
          <a:effectRef idx="0">
            <a:schemeClr val="dk1"/>
          </a:effectRef>
          <a:fontRef idx="minor">
            <a:schemeClr val="tx1"/>
          </a:fontRef>
        </p:style>
      </p:cxnSp>
      <p:sp>
        <p:nvSpPr>
          <p:cNvPr id="3" name="Freeform 2">
            <a:extLst>
              <a:ext uri="{FF2B5EF4-FFF2-40B4-BE49-F238E27FC236}">
                <a16:creationId xmlns:a16="http://schemas.microsoft.com/office/drawing/2014/main" id="{A232DA2F-884D-E84E-4A05-A57B377C1C61}"/>
              </a:ext>
            </a:extLst>
          </p:cNvPr>
          <p:cNvSpPr/>
          <p:nvPr/>
        </p:nvSpPr>
        <p:spPr>
          <a:xfrm>
            <a:off x="5591503" y="5002924"/>
            <a:ext cx="1019504" cy="601810"/>
          </a:xfrm>
          <a:custGeom>
            <a:avLst/>
            <a:gdLst>
              <a:gd name="connsiteX0" fmla="*/ 367863 w 1019504"/>
              <a:gd name="connsiteY0" fmla="*/ 578069 h 601810"/>
              <a:gd name="connsiteX1" fmla="*/ 367863 w 1019504"/>
              <a:gd name="connsiteY1" fmla="*/ 578069 h 601810"/>
              <a:gd name="connsiteX2" fmla="*/ 630621 w 1019504"/>
              <a:gd name="connsiteY2" fmla="*/ 567559 h 601810"/>
              <a:gd name="connsiteX3" fmla="*/ 672663 w 1019504"/>
              <a:gd name="connsiteY3" fmla="*/ 557048 h 601810"/>
              <a:gd name="connsiteX4" fmla="*/ 819807 w 1019504"/>
              <a:gd name="connsiteY4" fmla="*/ 546538 h 601810"/>
              <a:gd name="connsiteX5" fmla="*/ 977463 w 1019504"/>
              <a:gd name="connsiteY5" fmla="*/ 515007 h 601810"/>
              <a:gd name="connsiteX6" fmla="*/ 945931 w 1019504"/>
              <a:gd name="connsiteY6" fmla="*/ 388883 h 601810"/>
              <a:gd name="connsiteX7" fmla="*/ 914400 w 1019504"/>
              <a:gd name="connsiteY7" fmla="*/ 367862 h 601810"/>
              <a:gd name="connsiteX8" fmla="*/ 893380 w 1019504"/>
              <a:gd name="connsiteY8" fmla="*/ 304800 h 601810"/>
              <a:gd name="connsiteX9" fmla="*/ 903890 w 1019504"/>
              <a:gd name="connsiteY9" fmla="*/ 336331 h 601810"/>
              <a:gd name="connsiteX10" fmla="*/ 903890 w 1019504"/>
              <a:gd name="connsiteY10" fmla="*/ 336331 h 601810"/>
              <a:gd name="connsiteX11" fmla="*/ 935421 w 1019504"/>
              <a:gd name="connsiteY11" fmla="*/ 346842 h 601810"/>
              <a:gd name="connsiteX12" fmla="*/ 966952 w 1019504"/>
              <a:gd name="connsiteY12" fmla="*/ 325821 h 601810"/>
              <a:gd name="connsiteX13" fmla="*/ 987973 w 1019504"/>
              <a:gd name="connsiteY13" fmla="*/ 262759 h 601810"/>
              <a:gd name="connsiteX14" fmla="*/ 987973 w 1019504"/>
              <a:gd name="connsiteY14" fmla="*/ 115614 h 601810"/>
              <a:gd name="connsiteX15" fmla="*/ 1019504 w 1019504"/>
              <a:gd name="connsiteY15" fmla="*/ 94593 h 601810"/>
              <a:gd name="connsiteX16" fmla="*/ 956442 w 1019504"/>
              <a:gd name="connsiteY16" fmla="*/ 73573 h 601810"/>
              <a:gd name="connsiteX17" fmla="*/ 924911 w 1019504"/>
              <a:gd name="connsiteY17" fmla="*/ 63062 h 601810"/>
              <a:gd name="connsiteX18" fmla="*/ 893380 w 1019504"/>
              <a:gd name="connsiteY18" fmla="*/ 42042 h 601810"/>
              <a:gd name="connsiteX19" fmla="*/ 840828 w 1019504"/>
              <a:gd name="connsiteY19" fmla="*/ 31531 h 601810"/>
              <a:gd name="connsiteX20" fmla="*/ 809297 w 1019504"/>
              <a:gd name="connsiteY20" fmla="*/ 21021 h 601810"/>
              <a:gd name="connsiteX21" fmla="*/ 725214 w 1019504"/>
              <a:gd name="connsiteY21" fmla="*/ 0 h 601810"/>
              <a:gd name="connsiteX22" fmla="*/ 672663 w 1019504"/>
              <a:gd name="connsiteY22" fmla="*/ 73573 h 601810"/>
              <a:gd name="connsiteX23" fmla="*/ 557049 w 1019504"/>
              <a:gd name="connsiteY23" fmla="*/ 147145 h 601810"/>
              <a:gd name="connsiteX24" fmla="*/ 451945 w 1019504"/>
              <a:gd name="connsiteY24" fmla="*/ 136635 h 601810"/>
              <a:gd name="connsiteX25" fmla="*/ 388883 w 1019504"/>
              <a:gd name="connsiteY25" fmla="*/ 115614 h 601810"/>
              <a:gd name="connsiteX26" fmla="*/ 357352 w 1019504"/>
              <a:gd name="connsiteY26" fmla="*/ 94593 h 601810"/>
              <a:gd name="connsiteX27" fmla="*/ 294290 w 1019504"/>
              <a:gd name="connsiteY27" fmla="*/ 73573 h 601810"/>
              <a:gd name="connsiteX28" fmla="*/ 231228 w 1019504"/>
              <a:gd name="connsiteY28" fmla="*/ 52552 h 601810"/>
              <a:gd name="connsiteX29" fmla="*/ 168166 w 1019504"/>
              <a:gd name="connsiteY29" fmla="*/ 31531 h 601810"/>
              <a:gd name="connsiteX30" fmla="*/ 136635 w 1019504"/>
              <a:gd name="connsiteY30" fmla="*/ 21021 h 601810"/>
              <a:gd name="connsiteX31" fmla="*/ 147145 w 1019504"/>
              <a:gd name="connsiteY31" fmla="*/ 115614 h 601810"/>
              <a:gd name="connsiteX32" fmla="*/ 157656 w 1019504"/>
              <a:gd name="connsiteY32" fmla="*/ 147145 h 601810"/>
              <a:gd name="connsiteX33" fmla="*/ 147145 w 1019504"/>
              <a:gd name="connsiteY33" fmla="*/ 210207 h 601810"/>
              <a:gd name="connsiteX34" fmla="*/ 115614 w 1019504"/>
              <a:gd name="connsiteY34" fmla="*/ 220717 h 601810"/>
              <a:gd name="connsiteX35" fmla="*/ 21021 w 1019504"/>
              <a:gd name="connsiteY35" fmla="*/ 210207 h 601810"/>
              <a:gd name="connsiteX36" fmla="*/ 0 w 1019504"/>
              <a:gd name="connsiteY36" fmla="*/ 241738 h 601810"/>
              <a:gd name="connsiteX37" fmla="*/ 52552 w 1019504"/>
              <a:gd name="connsiteY37" fmla="*/ 325821 h 601810"/>
              <a:gd name="connsiteX38" fmla="*/ 115614 w 1019504"/>
              <a:gd name="connsiteY38" fmla="*/ 346842 h 601810"/>
              <a:gd name="connsiteX39" fmla="*/ 147145 w 1019504"/>
              <a:gd name="connsiteY39" fmla="*/ 357352 h 601810"/>
              <a:gd name="connsiteX40" fmla="*/ 157656 w 1019504"/>
              <a:gd name="connsiteY40" fmla="*/ 451945 h 601810"/>
              <a:gd name="connsiteX41" fmla="*/ 126125 w 1019504"/>
              <a:gd name="connsiteY41" fmla="*/ 462455 h 601810"/>
              <a:gd name="connsiteX42" fmla="*/ 136635 w 1019504"/>
              <a:gd name="connsiteY42" fmla="*/ 536028 h 601810"/>
              <a:gd name="connsiteX43" fmla="*/ 210207 w 1019504"/>
              <a:gd name="connsiteY43" fmla="*/ 567559 h 601810"/>
              <a:gd name="connsiteX44" fmla="*/ 283780 w 1019504"/>
              <a:gd name="connsiteY44" fmla="*/ 588579 h 601810"/>
              <a:gd name="connsiteX45" fmla="*/ 346842 w 1019504"/>
              <a:gd name="connsiteY45" fmla="*/ 599090 h 601810"/>
              <a:gd name="connsiteX46" fmla="*/ 367863 w 1019504"/>
              <a:gd name="connsiteY46" fmla="*/ 578069 h 60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9504" h="601810">
                <a:moveTo>
                  <a:pt x="367863" y="578069"/>
                </a:moveTo>
                <a:lnTo>
                  <a:pt x="367863" y="578069"/>
                </a:lnTo>
                <a:cubicBezTo>
                  <a:pt x="455449" y="574566"/>
                  <a:pt x="543173" y="573590"/>
                  <a:pt x="630621" y="567559"/>
                </a:cubicBezTo>
                <a:cubicBezTo>
                  <a:pt x="645032" y="566565"/>
                  <a:pt x="658306" y="558643"/>
                  <a:pt x="672663" y="557048"/>
                </a:cubicBezTo>
                <a:cubicBezTo>
                  <a:pt x="721535" y="551618"/>
                  <a:pt x="770759" y="550041"/>
                  <a:pt x="819807" y="546538"/>
                </a:cubicBezTo>
                <a:cubicBezTo>
                  <a:pt x="956859" y="523696"/>
                  <a:pt x="905497" y="538994"/>
                  <a:pt x="977463" y="515007"/>
                </a:cubicBezTo>
                <a:cubicBezTo>
                  <a:pt x="971619" y="462415"/>
                  <a:pt x="982136" y="425088"/>
                  <a:pt x="945931" y="388883"/>
                </a:cubicBezTo>
                <a:cubicBezTo>
                  <a:pt x="936999" y="379951"/>
                  <a:pt x="924910" y="374869"/>
                  <a:pt x="914400" y="367862"/>
                </a:cubicBezTo>
                <a:lnTo>
                  <a:pt x="893380" y="304800"/>
                </a:lnTo>
                <a:lnTo>
                  <a:pt x="903890" y="336331"/>
                </a:lnTo>
                <a:lnTo>
                  <a:pt x="903890" y="336331"/>
                </a:lnTo>
                <a:lnTo>
                  <a:pt x="935421" y="346842"/>
                </a:lnTo>
                <a:cubicBezTo>
                  <a:pt x="945931" y="339835"/>
                  <a:pt x="960257" y="336533"/>
                  <a:pt x="966952" y="325821"/>
                </a:cubicBezTo>
                <a:cubicBezTo>
                  <a:pt x="978696" y="307031"/>
                  <a:pt x="987973" y="262759"/>
                  <a:pt x="987973" y="262759"/>
                </a:cubicBezTo>
                <a:cubicBezTo>
                  <a:pt x="986120" y="244226"/>
                  <a:pt x="964783" y="150400"/>
                  <a:pt x="987973" y="115614"/>
                </a:cubicBezTo>
                <a:cubicBezTo>
                  <a:pt x="994980" y="105104"/>
                  <a:pt x="1008994" y="101600"/>
                  <a:pt x="1019504" y="94593"/>
                </a:cubicBezTo>
                <a:lnTo>
                  <a:pt x="956442" y="73573"/>
                </a:lnTo>
                <a:cubicBezTo>
                  <a:pt x="945932" y="70070"/>
                  <a:pt x="934129" y="69207"/>
                  <a:pt x="924911" y="63062"/>
                </a:cubicBezTo>
                <a:cubicBezTo>
                  <a:pt x="914401" y="56055"/>
                  <a:pt x="905207" y="46477"/>
                  <a:pt x="893380" y="42042"/>
                </a:cubicBezTo>
                <a:cubicBezTo>
                  <a:pt x="876653" y="35769"/>
                  <a:pt x="858159" y="35864"/>
                  <a:pt x="840828" y="31531"/>
                </a:cubicBezTo>
                <a:cubicBezTo>
                  <a:pt x="830080" y="28844"/>
                  <a:pt x="819985" y="23936"/>
                  <a:pt x="809297" y="21021"/>
                </a:cubicBezTo>
                <a:cubicBezTo>
                  <a:pt x="781425" y="13419"/>
                  <a:pt x="725214" y="0"/>
                  <a:pt x="725214" y="0"/>
                </a:cubicBezTo>
                <a:cubicBezTo>
                  <a:pt x="635874" y="29779"/>
                  <a:pt x="770763" y="-24525"/>
                  <a:pt x="672663" y="73573"/>
                </a:cubicBezTo>
                <a:cubicBezTo>
                  <a:pt x="596968" y="149267"/>
                  <a:pt x="638751" y="130805"/>
                  <a:pt x="557049" y="147145"/>
                </a:cubicBezTo>
                <a:cubicBezTo>
                  <a:pt x="522014" y="143642"/>
                  <a:pt x="486551" y="143124"/>
                  <a:pt x="451945" y="136635"/>
                </a:cubicBezTo>
                <a:cubicBezTo>
                  <a:pt x="430167" y="132552"/>
                  <a:pt x="388883" y="115614"/>
                  <a:pt x="388883" y="115614"/>
                </a:cubicBezTo>
                <a:cubicBezTo>
                  <a:pt x="378373" y="108607"/>
                  <a:pt x="368895" y="99723"/>
                  <a:pt x="357352" y="94593"/>
                </a:cubicBezTo>
                <a:cubicBezTo>
                  <a:pt x="337104" y="85594"/>
                  <a:pt x="315311" y="80580"/>
                  <a:pt x="294290" y="73573"/>
                </a:cubicBezTo>
                <a:lnTo>
                  <a:pt x="231228" y="52552"/>
                </a:lnTo>
                <a:lnTo>
                  <a:pt x="168166" y="31531"/>
                </a:lnTo>
                <a:lnTo>
                  <a:pt x="136635" y="21021"/>
                </a:lnTo>
                <a:cubicBezTo>
                  <a:pt x="119119" y="73572"/>
                  <a:pt x="122621" y="42043"/>
                  <a:pt x="147145" y="115614"/>
                </a:cubicBezTo>
                <a:lnTo>
                  <a:pt x="157656" y="147145"/>
                </a:lnTo>
                <a:cubicBezTo>
                  <a:pt x="154152" y="168166"/>
                  <a:pt x="157718" y="191704"/>
                  <a:pt x="147145" y="210207"/>
                </a:cubicBezTo>
                <a:cubicBezTo>
                  <a:pt x="141648" y="219826"/>
                  <a:pt x="126693" y="220717"/>
                  <a:pt x="115614" y="220717"/>
                </a:cubicBezTo>
                <a:cubicBezTo>
                  <a:pt x="83889" y="220717"/>
                  <a:pt x="52552" y="213710"/>
                  <a:pt x="21021" y="210207"/>
                </a:cubicBezTo>
                <a:cubicBezTo>
                  <a:pt x="14014" y="220717"/>
                  <a:pt x="0" y="229106"/>
                  <a:pt x="0" y="241738"/>
                </a:cubicBezTo>
                <a:cubicBezTo>
                  <a:pt x="0" y="286188"/>
                  <a:pt x="16846" y="309951"/>
                  <a:pt x="52552" y="325821"/>
                </a:cubicBezTo>
                <a:cubicBezTo>
                  <a:pt x="72800" y="334820"/>
                  <a:pt x="94593" y="339835"/>
                  <a:pt x="115614" y="346842"/>
                </a:cubicBezTo>
                <a:lnTo>
                  <a:pt x="147145" y="357352"/>
                </a:lnTo>
                <a:cubicBezTo>
                  <a:pt x="184515" y="413407"/>
                  <a:pt x="214651" y="413949"/>
                  <a:pt x="157656" y="451945"/>
                </a:cubicBezTo>
                <a:cubicBezTo>
                  <a:pt x="148438" y="458090"/>
                  <a:pt x="136635" y="458952"/>
                  <a:pt x="126125" y="462455"/>
                </a:cubicBezTo>
                <a:cubicBezTo>
                  <a:pt x="129628" y="486979"/>
                  <a:pt x="126574" y="513390"/>
                  <a:pt x="136635" y="536028"/>
                </a:cubicBezTo>
                <a:cubicBezTo>
                  <a:pt x="145943" y="556972"/>
                  <a:pt x="195069" y="563234"/>
                  <a:pt x="210207" y="567559"/>
                </a:cubicBezTo>
                <a:cubicBezTo>
                  <a:pt x="256953" y="580915"/>
                  <a:pt x="229020" y="577627"/>
                  <a:pt x="283780" y="588579"/>
                </a:cubicBezTo>
                <a:cubicBezTo>
                  <a:pt x="304677" y="592758"/>
                  <a:pt x="326039" y="594467"/>
                  <a:pt x="346842" y="599090"/>
                </a:cubicBezTo>
                <a:cubicBezTo>
                  <a:pt x="399121" y="610708"/>
                  <a:pt x="364360" y="581572"/>
                  <a:pt x="367863" y="578069"/>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2">
            <a:extLst>
              <a:ext uri="{FF2B5EF4-FFF2-40B4-BE49-F238E27FC236}">
                <a16:creationId xmlns:a16="http://schemas.microsoft.com/office/drawing/2014/main" id="{FB006270-080A-AC16-8DC5-6C65F00ED386}"/>
              </a:ext>
            </a:extLst>
          </p:cNvPr>
          <p:cNvSpPr/>
          <p:nvPr/>
        </p:nvSpPr>
        <p:spPr>
          <a:xfrm>
            <a:off x="4482905" y="3636868"/>
            <a:ext cx="7131821" cy="1828514"/>
          </a:xfrm>
          <a:prstGeom prst="flowChartPunchedTape">
            <a:avLst/>
          </a:prstGeom>
          <a:gradFill flip="none" rotWithShape="1">
            <a:gsLst>
              <a:gs pos="26000">
                <a:schemeClr val="accent4">
                  <a:lumMod val="60000"/>
                  <a:lumOff val="40000"/>
                  <a:alpha val="0"/>
                </a:schemeClr>
              </a:gs>
              <a:gs pos="58000">
                <a:schemeClr val="accent4">
                  <a:lumMod val="50000"/>
                  <a:alpha val="64000"/>
                </a:schemeClr>
              </a:gs>
              <a:gs pos="73000">
                <a:schemeClr val="accent4">
                  <a:lumMod val="75000"/>
                  <a:alpha val="35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itle 16">
            <a:extLst>
              <a:ext uri="{FF2B5EF4-FFF2-40B4-BE49-F238E27FC236}">
                <a16:creationId xmlns:a16="http://schemas.microsoft.com/office/drawing/2014/main" id="{1F232943-8CFA-49AB-4A62-4075C3255405}"/>
              </a:ext>
            </a:extLst>
          </p:cNvPr>
          <p:cNvSpPr>
            <a:spLocks noGrp="1"/>
          </p:cNvSpPr>
          <p:nvPr>
            <p:ph type="title"/>
          </p:nvPr>
        </p:nvSpPr>
        <p:spPr>
          <a:xfrm>
            <a:off x="1615440" y="114332"/>
            <a:ext cx="8961120" cy="685801"/>
          </a:xfrm>
        </p:spPr>
        <p:txBody>
          <a:bodyPr>
            <a:normAutofit fontScale="90000"/>
          </a:bodyPr>
          <a:lstStyle/>
          <a:p>
            <a:r>
              <a:rPr lang="en-US" sz="4400" i="1" dirty="0">
                <a:solidFill>
                  <a:schemeClr val="bg1"/>
                </a:solidFill>
              </a:rPr>
              <a:t>Only</a:t>
            </a:r>
            <a:r>
              <a:rPr lang="en-US" b="0" dirty="0">
                <a:solidFill>
                  <a:schemeClr val="bg1"/>
                </a:solidFill>
              </a:rPr>
              <a:t> done from Suborbital:</a:t>
            </a:r>
          </a:p>
        </p:txBody>
      </p:sp>
      <p:sp>
        <p:nvSpPr>
          <p:cNvPr id="6" name="Slide Number Placeholder 1">
            <a:extLst>
              <a:ext uri="{FF2B5EF4-FFF2-40B4-BE49-F238E27FC236}">
                <a16:creationId xmlns:a16="http://schemas.microsoft.com/office/drawing/2014/main" id="{7BD30298-1AE8-FFD1-84E2-A896BB853ADF}"/>
              </a:ext>
            </a:extLst>
          </p:cNvPr>
          <p:cNvSpPr>
            <a:spLocks noGrp="1"/>
          </p:cNvSpPr>
          <p:nvPr>
            <p:ph type="sldNum" sz="quarter" idx="12"/>
          </p:nvPr>
        </p:nvSpPr>
        <p:spPr>
          <a:xfrm>
            <a:off x="10157791" y="6492875"/>
            <a:ext cx="2034209" cy="365125"/>
          </a:xfrm>
        </p:spPr>
        <p:txBody>
          <a:bodyPr/>
          <a:lstStyle/>
          <a:p>
            <a:fld id="{6CBF3D6B-7512-DC4E-9AD6-900204DF0DDD}" type="slidenum">
              <a:rPr lang="en-US" smtClean="0"/>
              <a:pPr/>
              <a:t>21</a:t>
            </a:fld>
            <a:endParaRPr lang="en-US"/>
          </a:p>
        </p:txBody>
      </p:sp>
      <p:sp>
        <p:nvSpPr>
          <p:cNvPr id="7" name="Freeform 6">
            <a:extLst>
              <a:ext uri="{FF2B5EF4-FFF2-40B4-BE49-F238E27FC236}">
                <a16:creationId xmlns:a16="http://schemas.microsoft.com/office/drawing/2014/main" id="{89661466-0A71-9A9D-6932-BE5C39549FAE}"/>
              </a:ext>
            </a:extLst>
          </p:cNvPr>
          <p:cNvSpPr/>
          <p:nvPr/>
        </p:nvSpPr>
        <p:spPr>
          <a:xfrm>
            <a:off x="918259" y="2165131"/>
            <a:ext cx="8861008" cy="3836276"/>
          </a:xfrm>
          <a:custGeom>
            <a:avLst/>
            <a:gdLst>
              <a:gd name="connsiteX0" fmla="*/ 704980 w 8861008"/>
              <a:gd name="connsiteY0" fmla="*/ 3794235 h 3836276"/>
              <a:gd name="connsiteX1" fmla="*/ 704980 w 8861008"/>
              <a:gd name="connsiteY1" fmla="*/ 3794235 h 3836276"/>
              <a:gd name="connsiteX2" fmla="*/ 957229 w 8861008"/>
              <a:gd name="connsiteY2" fmla="*/ 3794235 h 3836276"/>
              <a:gd name="connsiteX3" fmla="*/ 1251518 w 8861008"/>
              <a:gd name="connsiteY3" fmla="*/ 3783724 h 3836276"/>
              <a:gd name="connsiteX4" fmla="*/ 1346111 w 8861008"/>
              <a:gd name="connsiteY4" fmla="*/ 3762704 h 3836276"/>
              <a:gd name="connsiteX5" fmla="*/ 1388153 w 8861008"/>
              <a:gd name="connsiteY5" fmla="*/ 3752193 h 3836276"/>
              <a:gd name="connsiteX6" fmla="*/ 1850608 w 8861008"/>
              <a:gd name="connsiteY6" fmla="*/ 3773214 h 3836276"/>
              <a:gd name="connsiteX7" fmla="*/ 1934691 w 8861008"/>
              <a:gd name="connsiteY7" fmla="*/ 3794235 h 3836276"/>
              <a:gd name="connsiteX8" fmla="*/ 2165918 w 8861008"/>
              <a:gd name="connsiteY8" fmla="*/ 3815255 h 3836276"/>
              <a:gd name="connsiteX9" fmla="*/ 2502249 w 8861008"/>
              <a:gd name="connsiteY9" fmla="*/ 3804745 h 3836276"/>
              <a:gd name="connsiteX10" fmla="*/ 2544291 w 8861008"/>
              <a:gd name="connsiteY10" fmla="*/ 3794235 h 3836276"/>
              <a:gd name="connsiteX11" fmla="*/ 2638884 w 8861008"/>
              <a:gd name="connsiteY11" fmla="*/ 3783724 h 3836276"/>
              <a:gd name="connsiteX12" fmla="*/ 2743987 w 8861008"/>
              <a:gd name="connsiteY12" fmla="*/ 3762704 h 3836276"/>
              <a:gd name="connsiteX13" fmla="*/ 2796539 w 8861008"/>
              <a:gd name="connsiteY13" fmla="*/ 3752193 h 3836276"/>
              <a:gd name="connsiteX14" fmla="*/ 3153891 w 8861008"/>
              <a:gd name="connsiteY14" fmla="*/ 3741683 h 3836276"/>
              <a:gd name="connsiteX15" fmla="*/ 3185422 w 8861008"/>
              <a:gd name="connsiteY15" fmla="*/ 3731173 h 3836276"/>
              <a:gd name="connsiteX16" fmla="*/ 3227463 w 8861008"/>
              <a:gd name="connsiteY16" fmla="*/ 3668111 h 3836276"/>
              <a:gd name="connsiteX17" fmla="*/ 3216953 w 8861008"/>
              <a:gd name="connsiteY17" fmla="*/ 3594538 h 3836276"/>
              <a:gd name="connsiteX18" fmla="*/ 3185422 w 8861008"/>
              <a:gd name="connsiteY18" fmla="*/ 3563007 h 3836276"/>
              <a:gd name="connsiteX19" fmla="*/ 3122360 w 8861008"/>
              <a:gd name="connsiteY19" fmla="*/ 3531476 h 3836276"/>
              <a:gd name="connsiteX20" fmla="*/ 3080318 w 8861008"/>
              <a:gd name="connsiteY20" fmla="*/ 3468414 h 3836276"/>
              <a:gd name="connsiteX21" fmla="*/ 3143380 w 8861008"/>
              <a:gd name="connsiteY21" fmla="*/ 3447393 h 3836276"/>
              <a:gd name="connsiteX22" fmla="*/ 3174911 w 8861008"/>
              <a:gd name="connsiteY22" fmla="*/ 3436883 h 3836276"/>
              <a:gd name="connsiteX23" fmla="*/ 3216953 w 8861008"/>
              <a:gd name="connsiteY23" fmla="*/ 3426373 h 3836276"/>
              <a:gd name="connsiteX24" fmla="*/ 3280015 w 8861008"/>
              <a:gd name="connsiteY24" fmla="*/ 3405352 h 3836276"/>
              <a:gd name="connsiteX25" fmla="*/ 3311546 w 8861008"/>
              <a:gd name="connsiteY25" fmla="*/ 3394842 h 3836276"/>
              <a:gd name="connsiteX26" fmla="*/ 3227463 w 8861008"/>
              <a:gd name="connsiteY26" fmla="*/ 3300249 h 3836276"/>
              <a:gd name="connsiteX27" fmla="*/ 3164401 w 8861008"/>
              <a:gd name="connsiteY27" fmla="*/ 3247697 h 3836276"/>
              <a:gd name="connsiteX28" fmla="*/ 3153891 w 8861008"/>
              <a:gd name="connsiteY28" fmla="*/ 3090042 h 3836276"/>
              <a:gd name="connsiteX29" fmla="*/ 3174911 w 8861008"/>
              <a:gd name="connsiteY29" fmla="*/ 3058511 h 3836276"/>
              <a:gd name="connsiteX30" fmla="*/ 3237973 w 8861008"/>
              <a:gd name="connsiteY30" fmla="*/ 3016469 h 3836276"/>
              <a:gd name="connsiteX31" fmla="*/ 3248484 w 8861008"/>
              <a:gd name="connsiteY31" fmla="*/ 2984938 h 3836276"/>
              <a:gd name="connsiteX32" fmla="*/ 3185422 w 8861008"/>
              <a:gd name="connsiteY32" fmla="*/ 2858814 h 3836276"/>
              <a:gd name="connsiteX33" fmla="*/ 3122360 w 8861008"/>
              <a:gd name="connsiteY33" fmla="*/ 2806262 h 3836276"/>
              <a:gd name="connsiteX34" fmla="*/ 3101339 w 8861008"/>
              <a:gd name="connsiteY34" fmla="*/ 2774731 h 3836276"/>
              <a:gd name="connsiteX35" fmla="*/ 3111849 w 8861008"/>
              <a:gd name="connsiteY35" fmla="*/ 2711669 h 3836276"/>
              <a:gd name="connsiteX36" fmla="*/ 3174911 w 8861008"/>
              <a:gd name="connsiteY36" fmla="*/ 2669628 h 3836276"/>
              <a:gd name="connsiteX37" fmla="*/ 3216953 w 8861008"/>
              <a:gd name="connsiteY37" fmla="*/ 2617076 h 3836276"/>
              <a:gd name="connsiteX38" fmla="*/ 3258994 w 8861008"/>
              <a:gd name="connsiteY38" fmla="*/ 2554014 h 3836276"/>
              <a:gd name="connsiteX39" fmla="*/ 3258994 w 8861008"/>
              <a:gd name="connsiteY39" fmla="*/ 2448911 h 3836276"/>
              <a:gd name="connsiteX40" fmla="*/ 3227463 w 8861008"/>
              <a:gd name="connsiteY40" fmla="*/ 2427890 h 3836276"/>
              <a:gd name="connsiteX41" fmla="*/ 3174911 w 8861008"/>
              <a:gd name="connsiteY41" fmla="*/ 2385849 h 3836276"/>
              <a:gd name="connsiteX42" fmla="*/ 3122360 w 8861008"/>
              <a:gd name="connsiteY42" fmla="*/ 2343807 h 3836276"/>
              <a:gd name="connsiteX43" fmla="*/ 3101339 w 8861008"/>
              <a:gd name="connsiteY43" fmla="*/ 2312276 h 3836276"/>
              <a:gd name="connsiteX44" fmla="*/ 3111849 w 8861008"/>
              <a:gd name="connsiteY44" fmla="*/ 2186152 h 3836276"/>
              <a:gd name="connsiteX45" fmla="*/ 3122360 w 8861008"/>
              <a:gd name="connsiteY45" fmla="*/ 2154621 h 3836276"/>
              <a:gd name="connsiteX46" fmla="*/ 3153891 w 8861008"/>
              <a:gd name="connsiteY46" fmla="*/ 2133600 h 3836276"/>
              <a:gd name="connsiteX47" fmla="*/ 3227463 w 8861008"/>
              <a:gd name="connsiteY47" fmla="*/ 2123090 h 3836276"/>
              <a:gd name="connsiteX48" fmla="*/ 3216953 w 8861008"/>
              <a:gd name="connsiteY48" fmla="*/ 2081049 h 3836276"/>
              <a:gd name="connsiteX49" fmla="*/ 3185422 w 8861008"/>
              <a:gd name="connsiteY49" fmla="*/ 2017986 h 3836276"/>
              <a:gd name="connsiteX50" fmla="*/ 3143380 w 8861008"/>
              <a:gd name="connsiteY50" fmla="*/ 1986455 h 3836276"/>
              <a:gd name="connsiteX51" fmla="*/ 3122360 w 8861008"/>
              <a:gd name="connsiteY51" fmla="*/ 1954924 h 3836276"/>
              <a:gd name="connsiteX52" fmla="*/ 3164401 w 8861008"/>
              <a:gd name="connsiteY52" fmla="*/ 1860331 h 3836276"/>
              <a:gd name="connsiteX53" fmla="*/ 3174911 w 8861008"/>
              <a:gd name="connsiteY53" fmla="*/ 1828800 h 3836276"/>
              <a:gd name="connsiteX54" fmla="*/ 3206442 w 8861008"/>
              <a:gd name="connsiteY54" fmla="*/ 1797269 h 3836276"/>
              <a:gd name="connsiteX55" fmla="*/ 3511242 w 8861008"/>
              <a:gd name="connsiteY55" fmla="*/ 1765738 h 3836276"/>
              <a:gd name="connsiteX56" fmla="*/ 3584815 w 8861008"/>
              <a:gd name="connsiteY56" fmla="*/ 1755228 h 3836276"/>
              <a:gd name="connsiteX57" fmla="*/ 3668897 w 8861008"/>
              <a:gd name="connsiteY57" fmla="*/ 1734207 h 3836276"/>
              <a:gd name="connsiteX58" fmla="*/ 3731960 w 8861008"/>
              <a:gd name="connsiteY58" fmla="*/ 1723697 h 3836276"/>
              <a:gd name="connsiteX59" fmla="*/ 3816042 w 8861008"/>
              <a:gd name="connsiteY59" fmla="*/ 1702676 h 3836276"/>
              <a:gd name="connsiteX60" fmla="*/ 4362580 w 8861008"/>
              <a:gd name="connsiteY60" fmla="*/ 1681655 h 3836276"/>
              <a:gd name="connsiteX61" fmla="*/ 4551766 w 8861008"/>
              <a:gd name="connsiteY61" fmla="*/ 1660635 h 3836276"/>
              <a:gd name="connsiteX62" fmla="*/ 4614829 w 8861008"/>
              <a:gd name="connsiteY62" fmla="*/ 1650124 h 3836276"/>
              <a:gd name="connsiteX63" fmla="*/ 4656870 w 8861008"/>
              <a:gd name="connsiteY63" fmla="*/ 1639614 h 3836276"/>
              <a:gd name="connsiteX64" fmla="*/ 4804015 w 8861008"/>
              <a:gd name="connsiteY64" fmla="*/ 1629104 h 3836276"/>
              <a:gd name="connsiteX65" fmla="*/ 5224429 w 8861008"/>
              <a:gd name="connsiteY65" fmla="*/ 1608083 h 3836276"/>
              <a:gd name="connsiteX66" fmla="*/ 5308511 w 8861008"/>
              <a:gd name="connsiteY66" fmla="*/ 1587062 h 3836276"/>
              <a:gd name="connsiteX67" fmla="*/ 5382084 w 8861008"/>
              <a:gd name="connsiteY67" fmla="*/ 1576552 h 3836276"/>
              <a:gd name="connsiteX68" fmla="*/ 5424125 w 8861008"/>
              <a:gd name="connsiteY68" fmla="*/ 1566042 h 3836276"/>
              <a:gd name="connsiteX69" fmla="*/ 5697394 w 8861008"/>
              <a:gd name="connsiteY69" fmla="*/ 1545021 h 3836276"/>
              <a:gd name="connsiteX70" fmla="*/ 5728925 w 8861008"/>
              <a:gd name="connsiteY70" fmla="*/ 1534511 h 3836276"/>
              <a:gd name="connsiteX71" fmla="*/ 5770966 w 8861008"/>
              <a:gd name="connsiteY71" fmla="*/ 1524000 h 3836276"/>
              <a:gd name="connsiteX72" fmla="*/ 5844539 w 8861008"/>
              <a:gd name="connsiteY72" fmla="*/ 1492469 h 3836276"/>
              <a:gd name="connsiteX73" fmla="*/ 5876070 w 8861008"/>
              <a:gd name="connsiteY73" fmla="*/ 1471449 h 3836276"/>
              <a:gd name="connsiteX74" fmla="*/ 5970663 w 8861008"/>
              <a:gd name="connsiteY74" fmla="*/ 1439917 h 3836276"/>
              <a:gd name="connsiteX75" fmla="*/ 6044235 w 8861008"/>
              <a:gd name="connsiteY75" fmla="*/ 1397876 h 3836276"/>
              <a:gd name="connsiteX76" fmla="*/ 6107297 w 8861008"/>
              <a:gd name="connsiteY76" fmla="*/ 1355835 h 3836276"/>
              <a:gd name="connsiteX77" fmla="*/ 6138829 w 8861008"/>
              <a:gd name="connsiteY77" fmla="*/ 1334814 h 3836276"/>
              <a:gd name="connsiteX78" fmla="*/ 6170360 w 8861008"/>
              <a:gd name="connsiteY78" fmla="*/ 1313793 h 3836276"/>
              <a:gd name="connsiteX79" fmla="*/ 6201891 w 8861008"/>
              <a:gd name="connsiteY79" fmla="*/ 1303283 h 3836276"/>
              <a:gd name="connsiteX80" fmla="*/ 6233422 w 8861008"/>
              <a:gd name="connsiteY80" fmla="*/ 1282262 h 3836276"/>
              <a:gd name="connsiteX81" fmla="*/ 6296484 w 8861008"/>
              <a:gd name="connsiteY81" fmla="*/ 1261242 h 3836276"/>
              <a:gd name="connsiteX82" fmla="*/ 6328015 w 8861008"/>
              <a:gd name="connsiteY82" fmla="*/ 1240221 h 3836276"/>
              <a:gd name="connsiteX83" fmla="*/ 6391077 w 8861008"/>
              <a:gd name="connsiteY83" fmla="*/ 1219200 h 3836276"/>
              <a:gd name="connsiteX84" fmla="*/ 6422608 w 8861008"/>
              <a:gd name="connsiteY84" fmla="*/ 1208690 h 3836276"/>
              <a:gd name="connsiteX85" fmla="*/ 6475160 w 8861008"/>
              <a:gd name="connsiteY85" fmla="*/ 1198180 h 3836276"/>
              <a:gd name="connsiteX86" fmla="*/ 6559242 w 8861008"/>
              <a:gd name="connsiteY86" fmla="*/ 1177159 h 3836276"/>
              <a:gd name="connsiteX87" fmla="*/ 6601284 w 8861008"/>
              <a:gd name="connsiteY87" fmla="*/ 1166649 h 3836276"/>
              <a:gd name="connsiteX88" fmla="*/ 6706387 w 8861008"/>
              <a:gd name="connsiteY88" fmla="*/ 1145628 h 3836276"/>
              <a:gd name="connsiteX89" fmla="*/ 6748429 w 8861008"/>
              <a:gd name="connsiteY89" fmla="*/ 1135117 h 3836276"/>
              <a:gd name="connsiteX90" fmla="*/ 6853532 w 8861008"/>
              <a:gd name="connsiteY90" fmla="*/ 1114097 h 3836276"/>
              <a:gd name="connsiteX91" fmla="*/ 6958635 w 8861008"/>
              <a:gd name="connsiteY91" fmla="*/ 1093076 h 3836276"/>
              <a:gd name="connsiteX92" fmla="*/ 7032208 w 8861008"/>
              <a:gd name="connsiteY92" fmla="*/ 1082566 h 3836276"/>
              <a:gd name="connsiteX93" fmla="*/ 7074249 w 8861008"/>
              <a:gd name="connsiteY93" fmla="*/ 1072055 h 3836276"/>
              <a:gd name="connsiteX94" fmla="*/ 7442111 w 8861008"/>
              <a:gd name="connsiteY94" fmla="*/ 1040524 h 3836276"/>
              <a:gd name="connsiteX95" fmla="*/ 7484153 w 8861008"/>
              <a:gd name="connsiteY95" fmla="*/ 1030014 h 3836276"/>
              <a:gd name="connsiteX96" fmla="*/ 7568235 w 8861008"/>
              <a:gd name="connsiteY96" fmla="*/ 1008993 h 3836276"/>
              <a:gd name="connsiteX97" fmla="*/ 7610277 w 8861008"/>
              <a:gd name="connsiteY97" fmla="*/ 998483 h 3836276"/>
              <a:gd name="connsiteX98" fmla="*/ 7673339 w 8861008"/>
              <a:gd name="connsiteY98" fmla="*/ 977462 h 3836276"/>
              <a:gd name="connsiteX99" fmla="*/ 7736401 w 8861008"/>
              <a:gd name="connsiteY99" fmla="*/ 956442 h 3836276"/>
              <a:gd name="connsiteX100" fmla="*/ 7799463 w 8861008"/>
              <a:gd name="connsiteY100" fmla="*/ 935421 h 3836276"/>
              <a:gd name="connsiteX101" fmla="*/ 7830994 w 8861008"/>
              <a:gd name="connsiteY101" fmla="*/ 924911 h 3836276"/>
              <a:gd name="connsiteX102" fmla="*/ 7883546 w 8861008"/>
              <a:gd name="connsiteY102" fmla="*/ 903890 h 3836276"/>
              <a:gd name="connsiteX103" fmla="*/ 7925587 w 8861008"/>
              <a:gd name="connsiteY103" fmla="*/ 893380 h 3836276"/>
              <a:gd name="connsiteX104" fmla="*/ 8020180 w 8861008"/>
              <a:gd name="connsiteY104" fmla="*/ 861849 h 3836276"/>
              <a:gd name="connsiteX105" fmla="*/ 8051711 w 8861008"/>
              <a:gd name="connsiteY105" fmla="*/ 851338 h 3836276"/>
              <a:gd name="connsiteX106" fmla="*/ 8104263 w 8861008"/>
              <a:gd name="connsiteY106" fmla="*/ 840828 h 3836276"/>
              <a:gd name="connsiteX107" fmla="*/ 8198856 w 8861008"/>
              <a:gd name="connsiteY107" fmla="*/ 819807 h 3836276"/>
              <a:gd name="connsiteX108" fmla="*/ 8346001 w 8861008"/>
              <a:gd name="connsiteY108" fmla="*/ 809297 h 3836276"/>
              <a:gd name="connsiteX109" fmla="*/ 8409063 w 8861008"/>
              <a:gd name="connsiteY109" fmla="*/ 788276 h 3836276"/>
              <a:gd name="connsiteX110" fmla="*/ 8440594 w 8861008"/>
              <a:gd name="connsiteY110" fmla="*/ 777766 h 3836276"/>
              <a:gd name="connsiteX111" fmla="*/ 8524677 w 8861008"/>
              <a:gd name="connsiteY111" fmla="*/ 735724 h 3836276"/>
              <a:gd name="connsiteX112" fmla="*/ 8598249 w 8861008"/>
              <a:gd name="connsiteY112" fmla="*/ 693683 h 3836276"/>
              <a:gd name="connsiteX113" fmla="*/ 8629780 w 8861008"/>
              <a:gd name="connsiteY113" fmla="*/ 683173 h 3836276"/>
              <a:gd name="connsiteX114" fmla="*/ 8724373 w 8861008"/>
              <a:gd name="connsiteY114" fmla="*/ 630621 h 3836276"/>
              <a:gd name="connsiteX115" fmla="*/ 8787435 w 8861008"/>
              <a:gd name="connsiteY115" fmla="*/ 578069 h 3836276"/>
              <a:gd name="connsiteX116" fmla="*/ 8818966 w 8861008"/>
              <a:gd name="connsiteY116" fmla="*/ 567559 h 3836276"/>
              <a:gd name="connsiteX117" fmla="*/ 8850497 w 8861008"/>
              <a:gd name="connsiteY117" fmla="*/ 546538 h 3836276"/>
              <a:gd name="connsiteX118" fmla="*/ 8861008 w 8861008"/>
              <a:gd name="connsiteY118" fmla="*/ 515007 h 3836276"/>
              <a:gd name="connsiteX119" fmla="*/ 8818966 w 8861008"/>
              <a:gd name="connsiteY119" fmla="*/ 430924 h 3836276"/>
              <a:gd name="connsiteX120" fmla="*/ 8745394 w 8861008"/>
              <a:gd name="connsiteY120" fmla="*/ 420414 h 3836276"/>
              <a:gd name="connsiteX121" fmla="*/ 8398553 w 8861008"/>
              <a:gd name="connsiteY121" fmla="*/ 409904 h 3836276"/>
              <a:gd name="connsiteX122" fmla="*/ 8188346 w 8861008"/>
              <a:gd name="connsiteY122" fmla="*/ 388883 h 3836276"/>
              <a:gd name="connsiteX123" fmla="*/ 8051711 w 8861008"/>
              <a:gd name="connsiteY123" fmla="*/ 367862 h 3836276"/>
              <a:gd name="connsiteX124" fmla="*/ 7967629 w 8861008"/>
              <a:gd name="connsiteY124" fmla="*/ 357352 h 3836276"/>
              <a:gd name="connsiteX125" fmla="*/ 7925587 w 8861008"/>
              <a:gd name="connsiteY125" fmla="*/ 346842 h 3836276"/>
              <a:gd name="connsiteX126" fmla="*/ 7841504 w 8861008"/>
              <a:gd name="connsiteY126" fmla="*/ 336331 h 3836276"/>
              <a:gd name="connsiteX127" fmla="*/ 7809973 w 8861008"/>
              <a:gd name="connsiteY127" fmla="*/ 325821 h 3836276"/>
              <a:gd name="connsiteX128" fmla="*/ 7431601 w 8861008"/>
              <a:gd name="connsiteY128" fmla="*/ 325821 h 3836276"/>
              <a:gd name="connsiteX129" fmla="*/ 7252925 w 8861008"/>
              <a:gd name="connsiteY129" fmla="*/ 346842 h 3836276"/>
              <a:gd name="connsiteX130" fmla="*/ 7147822 w 8861008"/>
              <a:gd name="connsiteY130" fmla="*/ 357352 h 3836276"/>
              <a:gd name="connsiteX131" fmla="*/ 6937615 w 8861008"/>
              <a:gd name="connsiteY131" fmla="*/ 367862 h 3836276"/>
              <a:gd name="connsiteX132" fmla="*/ 5655353 w 8861008"/>
              <a:gd name="connsiteY132" fmla="*/ 357352 h 3836276"/>
              <a:gd name="connsiteX133" fmla="*/ 5676373 w 8861008"/>
              <a:gd name="connsiteY133" fmla="*/ 325821 h 3836276"/>
              <a:gd name="connsiteX134" fmla="*/ 5707904 w 8861008"/>
              <a:gd name="connsiteY134" fmla="*/ 231228 h 3836276"/>
              <a:gd name="connsiteX135" fmla="*/ 5718415 w 8861008"/>
              <a:gd name="connsiteY135" fmla="*/ 199697 h 3836276"/>
              <a:gd name="connsiteX136" fmla="*/ 5728925 w 8861008"/>
              <a:gd name="connsiteY136" fmla="*/ 231228 h 3836276"/>
              <a:gd name="connsiteX137" fmla="*/ 5697394 w 8861008"/>
              <a:gd name="connsiteY137" fmla="*/ 241738 h 3836276"/>
              <a:gd name="connsiteX138" fmla="*/ 5634332 w 8861008"/>
              <a:gd name="connsiteY138" fmla="*/ 252249 h 3836276"/>
              <a:gd name="connsiteX139" fmla="*/ 5445146 w 8861008"/>
              <a:gd name="connsiteY139" fmla="*/ 273269 h 3836276"/>
              <a:gd name="connsiteX140" fmla="*/ 5024732 w 8861008"/>
              <a:gd name="connsiteY140" fmla="*/ 262759 h 3836276"/>
              <a:gd name="connsiteX141" fmla="*/ 4888097 w 8861008"/>
              <a:gd name="connsiteY141" fmla="*/ 273269 h 3836276"/>
              <a:gd name="connsiteX142" fmla="*/ 4825035 w 8861008"/>
              <a:gd name="connsiteY142" fmla="*/ 283780 h 3836276"/>
              <a:gd name="connsiteX143" fmla="*/ 4751463 w 8861008"/>
              <a:gd name="connsiteY143" fmla="*/ 294290 h 3836276"/>
              <a:gd name="connsiteX144" fmla="*/ 4520235 w 8861008"/>
              <a:gd name="connsiteY144" fmla="*/ 315311 h 3836276"/>
              <a:gd name="connsiteX145" fmla="*/ 4436153 w 8861008"/>
              <a:gd name="connsiteY145" fmla="*/ 325821 h 3836276"/>
              <a:gd name="connsiteX146" fmla="*/ 4005229 w 8861008"/>
              <a:gd name="connsiteY146" fmla="*/ 346842 h 3836276"/>
              <a:gd name="connsiteX147" fmla="*/ 3879104 w 8861008"/>
              <a:gd name="connsiteY147" fmla="*/ 367862 h 3836276"/>
              <a:gd name="connsiteX148" fmla="*/ 3826553 w 8861008"/>
              <a:gd name="connsiteY148" fmla="*/ 378373 h 3836276"/>
              <a:gd name="connsiteX149" fmla="*/ 3752980 w 8861008"/>
              <a:gd name="connsiteY149" fmla="*/ 388883 h 3836276"/>
              <a:gd name="connsiteX150" fmla="*/ 3689918 w 8861008"/>
              <a:gd name="connsiteY150" fmla="*/ 399393 h 3836276"/>
              <a:gd name="connsiteX151" fmla="*/ 3427160 w 8861008"/>
              <a:gd name="connsiteY151" fmla="*/ 388883 h 3836276"/>
              <a:gd name="connsiteX152" fmla="*/ 3469201 w 8861008"/>
              <a:gd name="connsiteY152" fmla="*/ 336331 h 3836276"/>
              <a:gd name="connsiteX153" fmla="*/ 2817560 w 8861008"/>
              <a:gd name="connsiteY153" fmla="*/ 357352 h 3836276"/>
              <a:gd name="connsiteX154" fmla="*/ 2428677 w 8861008"/>
              <a:gd name="connsiteY154" fmla="*/ 388883 h 3836276"/>
              <a:gd name="connsiteX155" fmla="*/ 2134387 w 8861008"/>
              <a:gd name="connsiteY155" fmla="*/ 399393 h 3836276"/>
              <a:gd name="connsiteX156" fmla="*/ 2102856 w 8861008"/>
              <a:gd name="connsiteY156" fmla="*/ 388883 h 3836276"/>
              <a:gd name="connsiteX157" fmla="*/ 2029284 w 8861008"/>
              <a:gd name="connsiteY157" fmla="*/ 378373 h 3836276"/>
              <a:gd name="connsiteX158" fmla="*/ 2018773 w 8861008"/>
              <a:gd name="connsiteY158" fmla="*/ 346842 h 3836276"/>
              <a:gd name="connsiteX159" fmla="*/ 2018773 w 8861008"/>
              <a:gd name="connsiteY159" fmla="*/ 168166 h 3836276"/>
              <a:gd name="connsiteX160" fmla="*/ 1955711 w 8861008"/>
              <a:gd name="connsiteY160" fmla="*/ 136635 h 3836276"/>
              <a:gd name="connsiteX161" fmla="*/ 1850608 w 8861008"/>
              <a:gd name="connsiteY161" fmla="*/ 147145 h 3836276"/>
              <a:gd name="connsiteX162" fmla="*/ 1787546 w 8861008"/>
              <a:gd name="connsiteY162" fmla="*/ 105104 h 3836276"/>
              <a:gd name="connsiteX163" fmla="*/ 1724484 w 8861008"/>
              <a:gd name="connsiteY163" fmla="*/ 63062 h 3836276"/>
              <a:gd name="connsiteX164" fmla="*/ 1661422 w 8861008"/>
              <a:gd name="connsiteY164" fmla="*/ 10511 h 3836276"/>
              <a:gd name="connsiteX165" fmla="*/ 1629891 w 8861008"/>
              <a:gd name="connsiteY165" fmla="*/ 0 h 3836276"/>
              <a:gd name="connsiteX166" fmla="*/ 1293560 w 8861008"/>
              <a:gd name="connsiteY166" fmla="*/ 21021 h 3836276"/>
              <a:gd name="connsiteX167" fmla="*/ 1241008 w 8861008"/>
              <a:gd name="connsiteY167" fmla="*/ 31531 h 3836276"/>
              <a:gd name="connsiteX168" fmla="*/ 1209477 w 8861008"/>
              <a:gd name="connsiteY168" fmla="*/ 52552 h 3836276"/>
              <a:gd name="connsiteX169" fmla="*/ 1146415 w 8861008"/>
              <a:gd name="connsiteY169" fmla="*/ 84083 h 3836276"/>
              <a:gd name="connsiteX170" fmla="*/ 1125394 w 8861008"/>
              <a:gd name="connsiteY170" fmla="*/ 115614 h 3836276"/>
              <a:gd name="connsiteX171" fmla="*/ 1093863 w 8861008"/>
              <a:gd name="connsiteY171" fmla="*/ 136635 h 3836276"/>
              <a:gd name="connsiteX172" fmla="*/ 1030801 w 8861008"/>
              <a:gd name="connsiteY172" fmla="*/ 262759 h 3836276"/>
              <a:gd name="connsiteX173" fmla="*/ 999270 w 8861008"/>
              <a:gd name="connsiteY173" fmla="*/ 283780 h 3836276"/>
              <a:gd name="connsiteX174" fmla="*/ 936208 w 8861008"/>
              <a:gd name="connsiteY174" fmla="*/ 336331 h 3836276"/>
              <a:gd name="connsiteX175" fmla="*/ 904677 w 8861008"/>
              <a:gd name="connsiteY175" fmla="*/ 346842 h 3836276"/>
              <a:gd name="connsiteX176" fmla="*/ 873146 w 8861008"/>
              <a:gd name="connsiteY176" fmla="*/ 367862 h 3836276"/>
              <a:gd name="connsiteX177" fmla="*/ 810084 w 8861008"/>
              <a:gd name="connsiteY177" fmla="*/ 388883 h 3836276"/>
              <a:gd name="connsiteX178" fmla="*/ 736511 w 8861008"/>
              <a:gd name="connsiteY178" fmla="*/ 409904 h 3836276"/>
              <a:gd name="connsiteX179" fmla="*/ 557835 w 8861008"/>
              <a:gd name="connsiteY179" fmla="*/ 399393 h 3836276"/>
              <a:gd name="connsiteX180" fmla="*/ 526304 w 8861008"/>
              <a:gd name="connsiteY180" fmla="*/ 388883 h 3836276"/>
              <a:gd name="connsiteX181" fmla="*/ 442222 w 8861008"/>
              <a:gd name="connsiteY181" fmla="*/ 346842 h 3836276"/>
              <a:gd name="connsiteX182" fmla="*/ 379160 w 8861008"/>
              <a:gd name="connsiteY182" fmla="*/ 315311 h 3836276"/>
              <a:gd name="connsiteX183" fmla="*/ 242525 w 8861008"/>
              <a:gd name="connsiteY183" fmla="*/ 325821 h 3836276"/>
              <a:gd name="connsiteX184" fmla="*/ 210994 w 8861008"/>
              <a:gd name="connsiteY184" fmla="*/ 336331 h 3836276"/>
              <a:gd name="connsiteX185" fmla="*/ 200484 w 8861008"/>
              <a:gd name="connsiteY185" fmla="*/ 367862 h 3836276"/>
              <a:gd name="connsiteX186" fmla="*/ 210994 w 8861008"/>
              <a:gd name="connsiteY186" fmla="*/ 578069 h 3836276"/>
              <a:gd name="connsiteX187" fmla="*/ 200484 w 8861008"/>
              <a:gd name="connsiteY187" fmla="*/ 641131 h 3836276"/>
              <a:gd name="connsiteX188" fmla="*/ 137422 w 8861008"/>
              <a:gd name="connsiteY188" fmla="*/ 683173 h 3836276"/>
              <a:gd name="connsiteX189" fmla="*/ 42829 w 8861008"/>
              <a:gd name="connsiteY189" fmla="*/ 693683 h 3836276"/>
              <a:gd name="connsiteX190" fmla="*/ 11297 w 8861008"/>
              <a:gd name="connsiteY190" fmla="*/ 725214 h 3836276"/>
              <a:gd name="connsiteX191" fmla="*/ 11297 w 8861008"/>
              <a:gd name="connsiteY191" fmla="*/ 840828 h 3836276"/>
              <a:gd name="connsiteX192" fmla="*/ 32318 w 8861008"/>
              <a:gd name="connsiteY192" fmla="*/ 872359 h 3836276"/>
              <a:gd name="connsiteX193" fmla="*/ 63849 w 8861008"/>
              <a:gd name="connsiteY193" fmla="*/ 882869 h 3836276"/>
              <a:gd name="connsiteX194" fmla="*/ 105891 w 8861008"/>
              <a:gd name="connsiteY194" fmla="*/ 945931 h 3836276"/>
              <a:gd name="connsiteX195" fmla="*/ 95380 w 8861008"/>
              <a:gd name="connsiteY195" fmla="*/ 1030014 h 3836276"/>
              <a:gd name="connsiteX196" fmla="*/ 42829 w 8861008"/>
              <a:gd name="connsiteY196" fmla="*/ 1093076 h 3836276"/>
              <a:gd name="connsiteX197" fmla="*/ 11297 w 8861008"/>
              <a:gd name="connsiteY197" fmla="*/ 1156138 h 3836276"/>
              <a:gd name="connsiteX198" fmla="*/ 21808 w 8861008"/>
              <a:gd name="connsiteY198" fmla="*/ 1208690 h 3836276"/>
              <a:gd name="connsiteX199" fmla="*/ 105891 w 8861008"/>
              <a:gd name="connsiteY199" fmla="*/ 1250731 h 3836276"/>
              <a:gd name="connsiteX200" fmla="*/ 168953 w 8861008"/>
              <a:gd name="connsiteY200" fmla="*/ 1303283 h 3836276"/>
              <a:gd name="connsiteX201" fmla="*/ 200484 w 8861008"/>
              <a:gd name="connsiteY201" fmla="*/ 1324304 h 3836276"/>
              <a:gd name="connsiteX202" fmla="*/ 221504 w 8861008"/>
              <a:gd name="connsiteY202" fmla="*/ 1387366 h 3836276"/>
              <a:gd name="connsiteX203" fmla="*/ 189973 w 8861008"/>
              <a:gd name="connsiteY203" fmla="*/ 1450428 h 3836276"/>
              <a:gd name="connsiteX204" fmla="*/ 158442 w 8861008"/>
              <a:gd name="connsiteY204" fmla="*/ 1471449 h 3836276"/>
              <a:gd name="connsiteX205" fmla="*/ 126911 w 8861008"/>
              <a:gd name="connsiteY205" fmla="*/ 1502980 h 3836276"/>
              <a:gd name="connsiteX206" fmla="*/ 137422 w 8861008"/>
              <a:gd name="connsiteY206" fmla="*/ 1587062 h 3836276"/>
              <a:gd name="connsiteX207" fmla="*/ 210994 w 8861008"/>
              <a:gd name="connsiteY207" fmla="*/ 1618593 h 3836276"/>
              <a:gd name="connsiteX208" fmla="*/ 242525 w 8861008"/>
              <a:gd name="connsiteY208" fmla="*/ 1629104 h 3836276"/>
              <a:gd name="connsiteX209" fmla="*/ 389670 w 8861008"/>
              <a:gd name="connsiteY209" fmla="*/ 1650124 h 3836276"/>
              <a:gd name="connsiteX210" fmla="*/ 452732 w 8861008"/>
              <a:gd name="connsiteY210" fmla="*/ 1660635 h 3836276"/>
              <a:gd name="connsiteX211" fmla="*/ 473753 w 8861008"/>
              <a:gd name="connsiteY211" fmla="*/ 1860331 h 3836276"/>
              <a:gd name="connsiteX212" fmla="*/ 463242 w 8861008"/>
              <a:gd name="connsiteY212" fmla="*/ 1891862 h 3836276"/>
              <a:gd name="connsiteX213" fmla="*/ 400180 w 8861008"/>
              <a:gd name="connsiteY213" fmla="*/ 1933904 h 3836276"/>
              <a:gd name="connsiteX214" fmla="*/ 368649 w 8861008"/>
              <a:gd name="connsiteY214" fmla="*/ 1954924 h 3836276"/>
              <a:gd name="connsiteX215" fmla="*/ 305587 w 8861008"/>
              <a:gd name="connsiteY215" fmla="*/ 2007476 h 3836276"/>
              <a:gd name="connsiteX216" fmla="*/ 295077 w 8861008"/>
              <a:gd name="connsiteY216" fmla="*/ 2039007 h 3836276"/>
              <a:gd name="connsiteX217" fmla="*/ 305587 w 8861008"/>
              <a:gd name="connsiteY217" fmla="*/ 2112580 h 3836276"/>
              <a:gd name="connsiteX218" fmla="*/ 379160 w 8861008"/>
              <a:gd name="connsiteY218" fmla="*/ 2154621 h 3836276"/>
              <a:gd name="connsiteX219" fmla="*/ 421201 w 8861008"/>
              <a:gd name="connsiteY219" fmla="*/ 2217683 h 3836276"/>
              <a:gd name="connsiteX220" fmla="*/ 442222 w 8861008"/>
              <a:gd name="connsiteY220" fmla="*/ 2280745 h 3836276"/>
              <a:gd name="connsiteX221" fmla="*/ 431711 w 8861008"/>
              <a:gd name="connsiteY221" fmla="*/ 2322786 h 3836276"/>
              <a:gd name="connsiteX222" fmla="*/ 368649 w 8861008"/>
              <a:gd name="connsiteY222" fmla="*/ 2343807 h 3836276"/>
              <a:gd name="connsiteX223" fmla="*/ 232015 w 8861008"/>
              <a:gd name="connsiteY223" fmla="*/ 2364828 h 3836276"/>
              <a:gd name="connsiteX224" fmla="*/ 263546 w 8861008"/>
              <a:gd name="connsiteY224" fmla="*/ 2554014 h 3836276"/>
              <a:gd name="connsiteX225" fmla="*/ 326608 w 8861008"/>
              <a:gd name="connsiteY225" fmla="*/ 2596055 h 3836276"/>
              <a:gd name="connsiteX226" fmla="*/ 389670 w 8861008"/>
              <a:gd name="connsiteY226" fmla="*/ 2722180 h 3836276"/>
              <a:gd name="connsiteX227" fmla="*/ 379160 w 8861008"/>
              <a:gd name="connsiteY227" fmla="*/ 2690649 h 3836276"/>
              <a:gd name="connsiteX228" fmla="*/ 389670 w 8861008"/>
              <a:gd name="connsiteY228" fmla="*/ 2659117 h 3836276"/>
              <a:gd name="connsiteX229" fmla="*/ 379160 w 8861008"/>
              <a:gd name="connsiteY229" fmla="*/ 2711669 h 3836276"/>
              <a:gd name="connsiteX230" fmla="*/ 358139 w 8861008"/>
              <a:gd name="connsiteY230" fmla="*/ 2848304 h 3836276"/>
              <a:gd name="connsiteX231" fmla="*/ 337118 w 8861008"/>
              <a:gd name="connsiteY231" fmla="*/ 2984938 h 3836276"/>
              <a:gd name="connsiteX232" fmla="*/ 295077 w 8861008"/>
              <a:gd name="connsiteY232" fmla="*/ 3069021 h 3836276"/>
              <a:gd name="connsiteX233" fmla="*/ 284566 w 8861008"/>
              <a:gd name="connsiteY233" fmla="*/ 3100552 h 3836276"/>
              <a:gd name="connsiteX234" fmla="*/ 253035 w 8861008"/>
              <a:gd name="connsiteY234" fmla="*/ 3111062 h 3836276"/>
              <a:gd name="connsiteX235" fmla="*/ 189973 w 8861008"/>
              <a:gd name="connsiteY235" fmla="*/ 3121573 h 3836276"/>
              <a:gd name="connsiteX236" fmla="*/ 200484 w 8861008"/>
              <a:gd name="connsiteY236" fmla="*/ 3174124 h 3836276"/>
              <a:gd name="connsiteX237" fmla="*/ 263546 w 8861008"/>
              <a:gd name="connsiteY237" fmla="*/ 3247697 h 3836276"/>
              <a:gd name="connsiteX238" fmla="*/ 295077 w 8861008"/>
              <a:gd name="connsiteY238" fmla="*/ 3258207 h 3836276"/>
              <a:gd name="connsiteX239" fmla="*/ 326608 w 8861008"/>
              <a:gd name="connsiteY239" fmla="*/ 3279228 h 3836276"/>
              <a:gd name="connsiteX240" fmla="*/ 389670 w 8861008"/>
              <a:gd name="connsiteY240" fmla="*/ 3300249 h 3836276"/>
              <a:gd name="connsiteX241" fmla="*/ 400180 w 8861008"/>
              <a:gd name="connsiteY241" fmla="*/ 3415862 h 3836276"/>
              <a:gd name="connsiteX242" fmla="*/ 358139 w 8861008"/>
              <a:gd name="connsiteY242" fmla="*/ 3426373 h 3836276"/>
              <a:gd name="connsiteX243" fmla="*/ 284566 w 8861008"/>
              <a:gd name="connsiteY243" fmla="*/ 3415862 h 3836276"/>
              <a:gd name="connsiteX244" fmla="*/ 253035 w 8861008"/>
              <a:gd name="connsiteY244" fmla="*/ 3405352 h 3836276"/>
              <a:gd name="connsiteX245" fmla="*/ 242525 w 8861008"/>
              <a:gd name="connsiteY245" fmla="*/ 3436883 h 3836276"/>
              <a:gd name="connsiteX246" fmla="*/ 274056 w 8861008"/>
              <a:gd name="connsiteY246" fmla="*/ 3552497 h 3836276"/>
              <a:gd name="connsiteX247" fmla="*/ 305587 w 8861008"/>
              <a:gd name="connsiteY247" fmla="*/ 3584028 h 3836276"/>
              <a:gd name="connsiteX248" fmla="*/ 316097 w 8861008"/>
              <a:gd name="connsiteY248" fmla="*/ 3615559 h 3836276"/>
              <a:gd name="connsiteX249" fmla="*/ 347629 w 8861008"/>
              <a:gd name="connsiteY249" fmla="*/ 3647090 h 3836276"/>
              <a:gd name="connsiteX250" fmla="*/ 442222 w 8861008"/>
              <a:gd name="connsiteY250" fmla="*/ 3689131 h 3836276"/>
              <a:gd name="connsiteX251" fmla="*/ 484263 w 8861008"/>
              <a:gd name="connsiteY251" fmla="*/ 3699642 h 3836276"/>
              <a:gd name="connsiteX252" fmla="*/ 547325 w 8861008"/>
              <a:gd name="connsiteY252" fmla="*/ 3710152 h 3836276"/>
              <a:gd name="connsiteX253" fmla="*/ 610387 w 8861008"/>
              <a:gd name="connsiteY253" fmla="*/ 3731173 h 3836276"/>
              <a:gd name="connsiteX254" fmla="*/ 673449 w 8861008"/>
              <a:gd name="connsiteY254" fmla="*/ 3752193 h 3836276"/>
              <a:gd name="connsiteX255" fmla="*/ 704980 w 8861008"/>
              <a:gd name="connsiteY255" fmla="*/ 3762704 h 3836276"/>
              <a:gd name="connsiteX256" fmla="*/ 810084 w 8861008"/>
              <a:gd name="connsiteY256" fmla="*/ 3783724 h 3836276"/>
              <a:gd name="connsiteX257" fmla="*/ 873146 w 8861008"/>
              <a:gd name="connsiteY257" fmla="*/ 3804745 h 3836276"/>
              <a:gd name="connsiteX258" fmla="*/ 936208 w 8861008"/>
              <a:gd name="connsiteY258" fmla="*/ 3825766 h 3836276"/>
              <a:gd name="connsiteX259" fmla="*/ 957229 w 8861008"/>
              <a:gd name="connsiteY259" fmla="*/ 3836276 h 3836276"/>
              <a:gd name="connsiteX260" fmla="*/ 1188456 w 8861008"/>
              <a:gd name="connsiteY260" fmla="*/ 3794235 h 3836276"/>
              <a:gd name="connsiteX261" fmla="*/ 1283049 w 8861008"/>
              <a:gd name="connsiteY261" fmla="*/ 3804745 h 383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861008" h="3836276">
                <a:moveTo>
                  <a:pt x="704980" y="3794235"/>
                </a:moveTo>
                <a:lnTo>
                  <a:pt x="704980" y="3794235"/>
                </a:lnTo>
                <a:cubicBezTo>
                  <a:pt x="880060" y="3811742"/>
                  <a:pt x="745570" y="3804314"/>
                  <a:pt x="957229" y="3794235"/>
                </a:cubicBezTo>
                <a:cubicBezTo>
                  <a:pt x="1055277" y="3789566"/>
                  <a:pt x="1153422" y="3787228"/>
                  <a:pt x="1251518" y="3783724"/>
                </a:cubicBezTo>
                <a:cubicBezTo>
                  <a:pt x="1354087" y="3758083"/>
                  <a:pt x="1225975" y="3789401"/>
                  <a:pt x="1346111" y="3762704"/>
                </a:cubicBezTo>
                <a:cubicBezTo>
                  <a:pt x="1360212" y="3759570"/>
                  <a:pt x="1374139" y="3755697"/>
                  <a:pt x="1388153" y="3752193"/>
                </a:cubicBezTo>
                <a:cubicBezTo>
                  <a:pt x="1499057" y="3755890"/>
                  <a:pt x="1717129" y="3759164"/>
                  <a:pt x="1850608" y="3773214"/>
                </a:cubicBezTo>
                <a:cubicBezTo>
                  <a:pt x="2028371" y="3791925"/>
                  <a:pt x="1815297" y="3774336"/>
                  <a:pt x="1934691" y="3794235"/>
                </a:cubicBezTo>
                <a:cubicBezTo>
                  <a:pt x="1988017" y="3803123"/>
                  <a:pt x="2122440" y="3811911"/>
                  <a:pt x="2165918" y="3815255"/>
                </a:cubicBezTo>
                <a:cubicBezTo>
                  <a:pt x="2278028" y="3811752"/>
                  <a:pt x="2390257" y="3810967"/>
                  <a:pt x="2502249" y="3804745"/>
                </a:cubicBezTo>
                <a:cubicBezTo>
                  <a:pt x="2516672" y="3803944"/>
                  <a:pt x="2530014" y="3796432"/>
                  <a:pt x="2544291" y="3794235"/>
                </a:cubicBezTo>
                <a:cubicBezTo>
                  <a:pt x="2575647" y="3789411"/>
                  <a:pt x="2607353" y="3787228"/>
                  <a:pt x="2638884" y="3783724"/>
                </a:cubicBezTo>
                <a:cubicBezTo>
                  <a:pt x="2699320" y="3763579"/>
                  <a:pt x="2647366" y="3778808"/>
                  <a:pt x="2743987" y="3762704"/>
                </a:cubicBezTo>
                <a:cubicBezTo>
                  <a:pt x="2761608" y="3759767"/>
                  <a:pt x="2778698" y="3753108"/>
                  <a:pt x="2796539" y="3752193"/>
                </a:cubicBezTo>
                <a:cubicBezTo>
                  <a:pt x="2915551" y="3746090"/>
                  <a:pt x="3034774" y="3745186"/>
                  <a:pt x="3153891" y="3741683"/>
                </a:cubicBezTo>
                <a:cubicBezTo>
                  <a:pt x="3164401" y="3738180"/>
                  <a:pt x="3177588" y="3739007"/>
                  <a:pt x="3185422" y="3731173"/>
                </a:cubicBezTo>
                <a:cubicBezTo>
                  <a:pt x="3203286" y="3713309"/>
                  <a:pt x="3227463" y="3668111"/>
                  <a:pt x="3227463" y="3668111"/>
                </a:cubicBezTo>
                <a:cubicBezTo>
                  <a:pt x="3223960" y="3643587"/>
                  <a:pt x="3226153" y="3617539"/>
                  <a:pt x="3216953" y="3594538"/>
                </a:cubicBezTo>
                <a:cubicBezTo>
                  <a:pt x="3211433" y="3580737"/>
                  <a:pt x="3196841" y="3572523"/>
                  <a:pt x="3185422" y="3563007"/>
                </a:cubicBezTo>
                <a:cubicBezTo>
                  <a:pt x="3158255" y="3540368"/>
                  <a:pt x="3153962" y="3542010"/>
                  <a:pt x="3122360" y="3531476"/>
                </a:cubicBezTo>
                <a:cubicBezTo>
                  <a:pt x="3108346" y="3510455"/>
                  <a:pt x="3056351" y="3476403"/>
                  <a:pt x="3080318" y="3468414"/>
                </a:cubicBezTo>
                <a:lnTo>
                  <a:pt x="3143380" y="3447393"/>
                </a:lnTo>
                <a:cubicBezTo>
                  <a:pt x="3153890" y="3443890"/>
                  <a:pt x="3164163" y="3439570"/>
                  <a:pt x="3174911" y="3436883"/>
                </a:cubicBezTo>
                <a:cubicBezTo>
                  <a:pt x="3188925" y="3433380"/>
                  <a:pt x="3203117" y="3430524"/>
                  <a:pt x="3216953" y="3426373"/>
                </a:cubicBezTo>
                <a:cubicBezTo>
                  <a:pt x="3238176" y="3420006"/>
                  <a:pt x="3258994" y="3412359"/>
                  <a:pt x="3280015" y="3405352"/>
                </a:cubicBezTo>
                <a:lnTo>
                  <a:pt x="3311546" y="3394842"/>
                </a:lnTo>
                <a:cubicBezTo>
                  <a:pt x="3274034" y="3338575"/>
                  <a:pt x="3299459" y="3372245"/>
                  <a:pt x="3227463" y="3300249"/>
                </a:cubicBezTo>
                <a:cubicBezTo>
                  <a:pt x="3186998" y="3259783"/>
                  <a:pt x="3208302" y="3276963"/>
                  <a:pt x="3164401" y="3247697"/>
                </a:cubicBezTo>
                <a:cubicBezTo>
                  <a:pt x="3139811" y="3173929"/>
                  <a:pt x="3131678" y="3178893"/>
                  <a:pt x="3153891" y="3090042"/>
                </a:cubicBezTo>
                <a:cubicBezTo>
                  <a:pt x="3156955" y="3077787"/>
                  <a:pt x="3165405" y="3066829"/>
                  <a:pt x="3174911" y="3058511"/>
                </a:cubicBezTo>
                <a:cubicBezTo>
                  <a:pt x="3193924" y="3041874"/>
                  <a:pt x="3237973" y="3016469"/>
                  <a:pt x="3237973" y="3016469"/>
                </a:cubicBezTo>
                <a:cubicBezTo>
                  <a:pt x="3241477" y="3005959"/>
                  <a:pt x="3249707" y="2995949"/>
                  <a:pt x="3248484" y="2984938"/>
                </a:cubicBezTo>
                <a:cubicBezTo>
                  <a:pt x="3245127" y="2954721"/>
                  <a:pt x="3210505" y="2875536"/>
                  <a:pt x="3185422" y="2858814"/>
                </a:cubicBezTo>
                <a:cubicBezTo>
                  <a:pt x="3154419" y="2838145"/>
                  <a:pt x="3147650" y="2836609"/>
                  <a:pt x="3122360" y="2806262"/>
                </a:cubicBezTo>
                <a:cubicBezTo>
                  <a:pt x="3114273" y="2796558"/>
                  <a:pt x="3108346" y="2785241"/>
                  <a:pt x="3101339" y="2774731"/>
                </a:cubicBezTo>
                <a:cubicBezTo>
                  <a:pt x="3090678" y="2742746"/>
                  <a:pt x="3080302" y="2739273"/>
                  <a:pt x="3111849" y="2711669"/>
                </a:cubicBezTo>
                <a:cubicBezTo>
                  <a:pt x="3130862" y="2695033"/>
                  <a:pt x="3174911" y="2669628"/>
                  <a:pt x="3174911" y="2669628"/>
                </a:cubicBezTo>
                <a:cubicBezTo>
                  <a:pt x="3198582" y="2598620"/>
                  <a:pt x="3165754" y="2675589"/>
                  <a:pt x="3216953" y="2617076"/>
                </a:cubicBezTo>
                <a:cubicBezTo>
                  <a:pt x="3233589" y="2598063"/>
                  <a:pt x="3258994" y="2554014"/>
                  <a:pt x="3258994" y="2554014"/>
                </a:cubicBezTo>
                <a:cubicBezTo>
                  <a:pt x="3272451" y="2513641"/>
                  <a:pt x="3281997" y="2500669"/>
                  <a:pt x="3258994" y="2448911"/>
                </a:cubicBezTo>
                <a:cubicBezTo>
                  <a:pt x="3253864" y="2437368"/>
                  <a:pt x="3237973" y="2434897"/>
                  <a:pt x="3227463" y="2427890"/>
                </a:cubicBezTo>
                <a:cubicBezTo>
                  <a:pt x="3167215" y="2337520"/>
                  <a:pt x="3247440" y="2443873"/>
                  <a:pt x="3174911" y="2385849"/>
                </a:cubicBezTo>
                <a:cubicBezTo>
                  <a:pt x="3106997" y="2331516"/>
                  <a:pt x="3201614" y="2370224"/>
                  <a:pt x="3122360" y="2343807"/>
                </a:cubicBezTo>
                <a:cubicBezTo>
                  <a:pt x="3115353" y="2333297"/>
                  <a:pt x="3102179" y="2324880"/>
                  <a:pt x="3101339" y="2312276"/>
                </a:cubicBezTo>
                <a:cubicBezTo>
                  <a:pt x="3098533" y="2270182"/>
                  <a:pt x="3106273" y="2227969"/>
                  <a:pt x="3111849" y="2186152"/>
                </a:cubicBezTo>
                <a:cubicBezTo>
                  <a:pt x="3113313" y="2175170"/>
                  <a:pt x="3115439" y="2163272"/>
                  <a:pt x="3122360" y="2154621"/>
                </a:cubicBezTo>
                <a:cubicBezTo>
                  <a:pt x="3130251" y="2144757"/>
                  <a:pt x="3141792" y="2137230"/>
                  <a:pt x="3153891" y="2133600"/>
                </a:cubicBezTo>
                <a:cubicBezTo>
                  <a:pt x="3177619" y="2126482"/>
                  <a:pt x="3202939" y="2126593"/>
                  <a:pt x="3227463" y="2123090"/>
                </a:cubicBezTo>
                <a:cubicBezTo>
                  <a:pt x="3223960" y="2109076"/>
                  <a:pt x="3220921" y="2094938"/>
                  <a:pt x="3216953" y="2081049"/>
                </a:cubicBezTo>
                <a:cubicBezTo>
                  <a:pt x="3210115" y="2057115"/>
                  <a:pt x="3203846" y="2036410"/>
                  <a:pt x="3185422" y="2017986"/>
                </a:cubicBezTo>
                <a:cubicBezTo>
                  <a:pt x="3173035" y="2005599"/>
                  <a:pt x="3157394" y="1996965"/>
                  <a:pt x="3143380" y="1986455"/>
                </a:cubicBezTo>
                <a:cubicBezTo>
                  <a:pt x="3136373" y="1975945"/>
                  <a:pt x="3122360" y="1967556"/>
                  <a:pt x="3122360" y="1954924"/>
                </a:cubicBezTo>
                <a:cubicBezTo>
                  <a:pt x="3122360" y="1917399"/>
                  <a:pt x="3145350" y="1888908"/>
                  <a:pt x="3164401" y="1860331"/>
                </a:cubicBezTo>
                <a:cubicBezTo>
                  <a:pt x="3167904" y="1849821"/>
                  <a:pt x="3168766" y="1838018"/>
                  <a:pt x="3174911" y="1828800"/>
                </a:cubicBezTo>
                <a:cubicBezTo>
                  <a:pt x="3183156" y="1816432"/>
                  <a:pt x="3195023" y="1806785"/>
                  <a:pt x="3206442" y="1797269"/>
                </a:cubicBezTo>
                <a:cubicBezTo>
                  <a:pt x="3291304" y="1726551"/>
                  <a:pt x="3387843" y="1770484"/>
                  <a:pt x="3511242" y="1765738"/>
                </a:cubicBezTo>
                <a:cubicBezTo>
                  <a:pt x="3535766" y="1762235"/>
                  <a:pt x="3560523" y="1760086"/>
                  <a:pt x="3584815" y="1755228"/>
                </a:cubicBezTo>
                <a:cubicBezTo>
                  <a:pt x="3613144" y="1749562"/>
                  <a:pt x="3640400" y="1738956"/>
                  <a:pt x="3668897" y="1734207"/>
                </a:cubicBezTo>
                <a:cubicBezTo>
                  <a:pt x="3689918" y="1730704"/>
                  <a:pt x="3711122" y="1728162"/>
                  <a:pt x="3731960" y="1723697"/>
                </a:cubicBezTo>
                <a:cubicBezTo>
                  <a:pt x="3760209" y="1717644"/>
                  <a:pt x="3787295" y="1705551"/>
                  <a:pt x="3816042" y="1702676"/>
                </a:cubicBezTo>
                <a:cubicBezTo>
                  <a:pt x="4067602" y="1677521"/>
                  <a:pt x="3885947" y="1693004"/>
                  <a:pt x="4362580" y="1681655"/>
                </a:cubicBezTo>
                <a:cubicBezTo>
                  <a:pt x="4569755" y="1652060"/>
                  <a:pt x="4262628" y="1694652"/>
                  <a:pt x="4551766" y="1660635"/>
                </a:cubicBezTo>
                <a:cubicBezTo>
                  <a:pt x="4572931" y="1658145"/>
                  <a:pt x="4593932" y="1654303"/>
                  <a:pt x="4614829" y="1650124"/>
                </a:cubicBezTo>
                <a:cubicBezTo>
                  <a:pt x="4628993" y="1647291"/>
                  <a:pt x="4642513" y="1641209"/>
                  <a:pt x="4656870" y="1639614"/>
                </a:cubicBezTo>
                <a:cubicBezTo>
                  <a:pt x="4705743" y="1634184"/>
                  <a:pt x="4754967" y="1632607"/>
                  <a:pt x="4804015" y="1629104"/>
                </a:cubicBezTo>
                <a:cubicBezTo>
                  <a:pt x="4997457" y="1596862"/>
                  <a:pt x="4774014" y="1631180"/>
                  <a:pt x="5224429" y="1608083"/>
                </a:cubicBezTo>
                <a:cubicBezTo>
                  <a:pt x="5294521" y="1604489"/>
                  <a:pt x="5255892" y="1597586"/>
                  <a:pt x="5308511" y="1587062"/>
                </a:cubicBezTo>
                <a:cubicBezTo>
                  <a:pt x="5332803" y="1582204"/>
                  <a:pt x="5357710" y="1580983"/>
                  <a:pt x="5382084" y="1576552"/>
                </a:cubicBezTo>
                <a:cubicBezTo>
                  <a:pt x="5396296" y="1573968"/>
                  <a:pt x="5409877" y="1568417"/>
                  <a:pt x="5424125" y="1566042"/>
                </a:cubicBezTo>
                <a:cubicBezTo>
                  <a:pt x="5515855" y="1550753"/>
                  <a:pt x="5603043" y="1550263"/>
                  <a:pt x="5697394" y="1545021"/>
                </a:cubicBezTo>
                <a:cubicBezTo>
                  <a:pt x="5707904" y="1541518"/>
                  <a:pt x="5718272" y="1537555"/>
                  <a:pt x="5728925" y="1534511"/>
                </a:cubicBezTo>
                <a:cubicBezTo>
                  <a:pt x="5742814" y="1530543"/>
                  <a:pt x="5757689" y="1529690"/>
                  <a:pt x="5770966" y="1524000"/>
                </a:cubicBezTo>
                <a:cubicBezTo>
                  <a:pt x="5872581" y="1480450"/>
                  <a:pt x="5723841" y="1522645"/>
                  <a:pt x="5844539" y="1492469"/>
                </a:cubicBezTo>
                <a:cubicBezTo>
                  <a:pt x="5855049" y="1485462"/>
                  <a:pt x="5864772" y="1477098"/>
                  <a:pt x="5876070" y="1471449"/>
                </a:cubicBezTo>
                <a:cubicBezTo>
                  <a:pt x="5915648" y="1451660"/>
                  <a:pt x="5930520" y="1449953"/>
                  <a:pt x="5970663" y="1439917"/>
                </a:cubicBezTo>
                <a:cubicBezTo>
                  <a:pt x="6079751" y="1367194"/>
                  <a:pt x="5910868" y="1477897"/>
                  <a:pt x="6044235" y="1397876"/>
                </a:cubicBezTo>
                <a:cubicBezTo>
                  <a:pt x="6065898" y="1384878"/>
                  <a:pt x="6086276" y="1369849"/>
                  <a:pt x="6107297" y="1355835"/>
                </a:cubicBezTo>
                <a:lnTo>
                  <a:pt x="6138829" y="1334814"/>
                </a:lnTo>
                <a:cubicBezTo>
                  <a:pt x="6149339" y="1327807"/>
                  <a:pt x="6158376" y="1317787"/>
                  <a:pt x="6170360" y="1313793"/>
                </a:cubicBezTo>
                <a:lnTo>
                  <a:pt x="6201891" y="1303283"/>
                </a:lnTo>
                <a:cubicBezTo>
                  <a:pt x="6212401" y="1296276"/>
                  <a:pt x="6221879" y="1287392"/>
                  <a:pt x="6233422" y="1282262"/>
                </a:cubicBezTo>
                <a:cubicBezTo>
                  <a:pt x="6253670" y="1273263"/>
                  <a:pt x="6296484" y="1261242"/>
                  <a:pt x="6296484" y="1261242"/>
                </a:cubicBezTo>
                <a:cubicBezTo>
                  <a:pt x="6306994" y="1254235"/>
                  <a:pt x="6316472" y="1245351"/>
                  <a:pt x="6328015" y="1240221"/>
                </a:cubicBezTo>
                <a:cubicBezTo>
                  <a:pt x="6348263" y="1231222"/>
                  <a:pt x="6370056" y="1226207"/>
                  <a:pt x="6391077" y="1219200"/>
                </a:cubicBezTo>
                <a:cubicBezTo>
                  <a:pt x="6401587" y="1215697"/>
                  <a:pt x="6411744" y="1210863"/>
                  <a:pt x="6422608" y="1208690"/>
                </a:cubicBezTo>
                <a:cubicBezTo>
                  <a:pt x="6440125" y="1205187"/>
                  <a:pt x="6457753" y="1202197"/>
                  <a:pt x="6475160" y="1198180"/>
                </a:cubicBezTo>
                <a:cubicBezTo>
                  <a:pt x="6503310" y="1191684"/>
                  <a:pt x="6531215" y="1184166"/>
                  <a:pt x="6559242" y="1177159"/>
                </a:cubicBezTo>
                <a:cubicBezTo>
                  <a:pt x="6573256" y="1173656"/>
                  <a:pt x="6587119" y="1169482"/>
                  <a:pt x="6601284" y="1166649"/>
                </a:cubicBezTo>
                <a:cubicBezTo>
                  <a:pt x="6636318" y="1159642"/>
                  <a:pt x="6671726" y="1154294"/>
                  <a:pt x="6706387" y="1145628"/>
                </a:cubicBezTo>
                <a:cubicBezTo>
                  <a:pt x="6720401" y="1142124"/>
                  <a:pt x="6734304" y="1138144"/>
                  <a:pt x="6748429" y="1135117"/>
                </a:cubicBezTo>
                <a:cubicBezTo>
                  <a:pt x="6783364" y="1127631"/>
                  <a:pt x="6818498" y="1121104"/>
                  <a:pt x="6853532" y="1114097"/>
                </a:cubicBezTo>
                <a:cubicBezTo>
                  <a:pt x="6853550" y="1114093"/>
                  <a:pt x="6958616" y="1093079"/>
                  <a:pt x="6958635" y="1093076"/>
                </a:cubicBezTo>
                <a:cubicBezTo>
                  <a:pt x="6983159" y="1089573"/>
                  <a:pt x="7007834" y="1086998"/>
                  <a:pt x="7032208" y="1082566"/>
                </a:cubicBezTo>
                <a:cubicBezTo>
                  <a:pt x="7046420" y="1079982"/>
                  <a:pt x="7059871" y="1073446"/>
                  <a:pt x="7074249" y="1072055"/>
                </a:cubicBezTo>
                <a:cubicBezTo>
                  <a:pt x="7130833" y="1066579"/>
                  <a:pt x="7339952" y="1057551"/>
                  <a:pt x="7442111" y="1040524"/>
                </a:cubicBezTo>
                <a:cubicBezTo>
                  <a:pt x="7456360" y="1038149"/>
                  <a:pt x="7470052" y="1033148"/>
                  <a:pt x="7484153" y="1030014"/>
                </a:cubicBezTo>
                <a:cubicBezTo>
                  <a:pt x="7628397" y="997961"/>
                  <a:pt x="7469628" y="1037167"/>
                  <a:pt x="7568235" y="1008993"/>
                </a:cubicBezTo>
                <a:cubicBezTo>
                  <a:pt x="7582124" y="1005025"/>
                  <a:pt x="7596441" y="1002634"/>
                  <a:pt x="7610277" y="998483"/>
                </a:cubicBezTo>
                <a:cubicBezTo>
                  <a:pt x="7631500" y="992116"/>
                  <a:pt x="7652318" y="984469"/>
                  <a:pt x="7673339" y="977462"/>
                </a:cubicBezTo>
                <a:lnTo>
                  <a:pt x="7736401" y="956442"/>
                </a:lnTo>
                <a:lnTo>
                  <a:pt x="7799463" y="935421"/>
                </a:lnTo>
                <a:cubicBezTo>
                  <a:pt x="7809973" y="931918"/>
                  <a:pt x="7820708" y="929026"/>
                  <a:pt x="7830994" y="924911"/>
                </a:cubicBezTo>
                <a:cubicBezTo>
                  <a:pt x="7848511" y="917904"/>
                  <a:pt x="7865647" y="909856"/>
                  <a:pt x="7883546" y="903890"/>
                </a:cubicBezTo>
                <a:cubicBezTo>
                  <a:pt x="7897250" y="899322"/>
                  <a:pt x="7911751" y="897531"/>
                  <a:pt x="7925587" y="893380"/>
                </a:cubicBezTo>
                <a:cubicBezTo>
                  <a:pt x="7957422" y="883830"/>
                  <a:pt x="7988649" y="872359"/>
                  <a:pt x="8020180" y="861849"/>
                </a:cubicBezTo>
                <a:cubicBezTo>
                  <a:pt x="8030690" y="858345"/>
                  <a:pt x="8040847" y="853511"/>
                  <a:pt x="8051711" y="851338"/>
                </a:cubicBezTo>
                <a:cubicBezTo>
                  <a:pt x="8069228" y="847835"/>
                  <a:pt x="8086824" y="844703"/>
                  <a:pt x="8104263" y="840828"/>
                </a:cubicBezTo>
                <a:cubicBezTo>
                  <a:pt x="8134049" y="834209"/>
                  <a:pt x="8168728" y="822978"/>
                  <a:pt x="8198856" y="819807"/>
                </a:cubicBezTo>
                <a:cubicBezTo>
                  <a:pt x="8247759" y="814659"/>
                  <a:pt x="8296953" y="812800"/>
                  <a:pt x="8346001" y="809297"/>
                </a:cubicBezTo>
                <a:lnTo>
                  <a:pt x="8409063" y="788276"/>
                </a:lnTo>
                <a:cubicBezTo>
                  <a:pt x="8419573" y="784773"/>
                  <a:pt x="8430685" y="782721"/>
                  <a:pt x="8440594" y="777766"/>
                </a:cubicBezTo>
                <a:cubicBezTo>
                  <a:pt x="8468622" y="763752"/>
                  <a:pt x="8498604" y="753106"/>
                  <a:pt x="8524677" y="735724"/>
                </a:cubicBezTo>
                <a:cubicBezTo>
                  <a:pt x="8556341" y="714616"/>
                  <a:pt x="8560915" y="709683"/>
                  <a:pt x="8598249" y="693683"/>
                </a:cubicBezTo>
                <a:cubicBezTo>
                  <a:pt x="8608432" y="689319"/>
                  <a:pt x="8619270" y="686676"/>
                  <a:pt x="8629780" y="683173"/>
                </a:cubicBezTo>
                <a:cubicBezTo>
                  <a:pt x="8702060" y="634986"/>
                  <a:pt x="8668875" y="649120"/>
                  <a:pt x="8724373" y="630621"/>
                </a:cubicBezTo>
                <a:cubicBezTo>
                  <a:pt x="8747617" y="607377"/>
                  <a:pt x="8758170" y="592701"/>
                  <a:pt x="8787435" y="578069"/>
                </a:cubicBezTo>
                <a:cubicBezTo>
                  <a:pt x="8797344" y="573114"/>
                  <a:pt x="8808456" y="571062"/>
                  <a:pt x="8818966" y="567559"/>
                </a:cubicBezTo>
                <a:cubicBezTo>
                  <a:pt x="8829476" y="560552"/>
                  <a:pt x="8842606" y="556402"/>
                  <a:pt x="8850497" y="546538"/>
                </a:cubicBezTo>
                <a:cubicBezTo>
                  <a:pt x="8857418" y="537887"/>
                  <a:pt x="8861008" y="526086"/>
                  <a:pt x="8861008" y="515007"/>
                </a:cubicBezTo>
                <a:cubicBezTo>
                  <a:pt x="8861008" y="473735"/>
                  <a:pt x="8860767" y="443464"/>
                  <a:pt x="8818966" y="430924"/>
                </a:cubicBezTo>
                <a:cubicBezTo>
                  <a:pt x="8795238" y="423806"/>
                  <a:pt x="8770136" y="421651"/>
                  <a:pt x="8745394" y="420414"/>
                </a:cubicBezTo>
                <a:cubicBezTo>
                  <a:pt x="8629872" y="414638"/>
                  <a:pt x="8514167" y="413407"/>
                  <a:pt x="8398553" y="409904"/>
                </a:cubicBezTo>
                <a:cubicBezTo>
                  <a:pt x="8328484" y="402897"/>
                  <a:pt x="8257806" y="400459"/>
                  <a:pt x="8188346" y="388883"/>
                </a:cubicBezTo>
                <a:cubicBezTo>
                  <a:pt x="8124134" y="378181"/>
                  <a:pt x="8119310" y="376875"/>
                  <a:pt x="8051711" y="367862"/>
                </a:cubicBezTo>
                <a:cubicBezTo>
                  <a:pt x="8023713" y="364129"/>
                  <a:pt x="7995490" y="361995"/>
                  <a:pt x="7967629" y="357352"/>
                </a:cubicBezTo>
                <a:cubicBezTo>
                  <a:pt x="7953380" y="354977"/>
                  <a:pt x="7939836" y="349217"/>
                  <a:pt x="7925587" y="346842"/>
                </a:cubicBezTo>
                <a:cubicBezTo>
                  <a:pt x="7897726" y="342198"/>
                  <a:pt x="7869532" y="339835"/>
                  <a:pt x="7841504" y="336331"/>
                </a:cubicBezTo>
                <a:cubicBezTo>
                  <a:pt x="7830994" y="332828"/>
                  <a:pt x="7820837" y="327994"/>
                  <a:pt x="7809973" y="325821"/>
                </a:cubicBezTo>
                <a:cubicBezTo>
                  <a:pt x="7678217" y="299471"/>
                  <a:pt x="7586939" y="320465"/>
                  <a:pt x="7431601" y="325821"/>
                </a:cubicBezTo>
                <a:cubicBezTo>
                  <a:pt x="7348437" y="336216"/>
                  <a:pt x="7339202" y="337760"/>
                  <a:pt x="7252925" y="346842"/>
                </a:cubicBezTo>
                <a:cubicBezTo>
                  <a:pt x="7217909" y="350528"/>
                  <a:pt x="7182953" y="355010"/>
                  <a:pt x="7147822" y="357352"/>
                </a:cubicBezTo>
                <a:cubicBezTo>
                  <a:pt x="7077821" y="362019"/>
                  <a:pt x="7007684" y="364359"/>
                  <a:pt x="6937615" y="367862"/>
                </a:cubicBezTo>
                <a:lnTo>
                  <a:pt x="5655353" y="357352"/>
                </a:lnTo>
                <a:cubicBezTo>
                  <a:pt x="5642728" y="356931"/>
                  <a:pt x="5671243" y="337364"/>
                  <a:pt x="5676373" y="325821"/>
                </a:cubicBezTo>
                <a:cubicBezTo>
                  <a:pt x="5676380" y="325806"/>
                  <a:pt x="5702646" y="247001"/>
                  <a:pt x="5707904" y="231228"/>
                </a:cubicBezTo>
                <a:lnTo>
                  <a:pt x="5718415" y="199697"/>
                </a:lnTo>
                <a:cubicBezTo>
                  <a:pt x="5721918" y="210207"/>
                  <a:pt x="5733880" y="221319"/>
                  <a:pt x="5728925" y="231228"/>
                </a:cubicBezTo>
                <a:cubicBezTo>
                  <a:pt x="5723970" y="241137"/>
                  <a:pt x="5708209" y="239335"/>
                  <a:pt x="5697394" y="241738"/>
                </a:cubicBezTo>
                <a:cubicBezTo>
                  <a:pt x="5676591" y="246361"/>
                  <a:pt x="5655428" y="249235"/>
                  <a:pt x="5634332" y="252249"/>
                </a:cubicBezTo>
                <a:cubicBezTo>
                  <a:pt x="5564916" y="262166"/>
                  <a:pt x="5516522" y="266132"/>
                  <a:pt x="5445146" y="273269"/>
                </a:cubicBezTo>
                <a:cubicBezTo>
                  <a:pt x="5305008" y="269766"/>
                  <a:pt x="5164914" y="262759"/>
                  <a:pt x="5024732" y="262759"/>
                </a:cubicBezTo>
                <a:cubicBezTo>
                  <a:pt x="4979052" y="262759"/>
                  <a:pt x="4933526" y="268487"/>
                  <a:pt x="4888097" y="273269"/>
                </a:cubicBezTo>
                <a:cubicBezTo>
                  <a:pt x="4866903" y="275500"/>
                  <a:pt x="4846098" y="280540"/>
                  <a:pt x="4825035" y="283780"/>
                </a:cubicBezTo>
                <a:cubicBezTo>
                  <a:pt x="4800550" y="287547"/>
                  <a:pt x="4776113" y="291825"/>
                  <a:pt x="4751463" y="294290"/>
                </a:cubicBezTo>
                <a:cubicBezTo>
                  <a:pt x="4437806" y="325655"/>
                  <a:pt x="4761207" y="286961"/>
                  <a:pt x="4520235" y="315311"/>
                </a:cubicBezTo>
                <a:cubicBezTo>
                  <a:pt x="4492183" y="318611"/>
                  <a:pt x="4464346" y="324095"/>
                  <a:pt x="4436153" y="325821"/>
                </a:cubicBezTo>
                <a:cubicBezTo>
                  <a:pt x="4292610" y="334609"/>
                  <a:pt x="4005229" y="346842"/>
                  <a:pt x="4005229" y="346842"/>
                </a:cubicBezTo>
                <a:cubicBezTo>
                  <a:pt x="3881349" y="371617"/>
                  <a:pt x="4035589" y="341781"/>
                  <a:pt x="3879104" y="367862"/>
                </a:cubicBezTo>
                <a:cubicBezTo>
                  <a:pt x="3861483" y="370799"/>
                  <a:pt x="3844174" y="375436"/>
                  <a:pt x="3826553" y="378373"/>
                </a:cubicBezTo>
                <a:cubicBezTo>
                  <a:pt x="3802117" y="382446"/>
                  <a:pt x="3777465" y="385116"/>
                  <a:pt x="3752980" y="388883"/>
                </a:cubicBezTo>
                <a:cubicBezTo>
                  <a:pt x="3731917" y="392123"/>
                  <a:pt x="3710939" y="395890"/>
                  <a:pt x="3689918" y="399393"/>
                </a:cubicBezTo>
                <a:cubicBezTo>
                  <a:pt x="3602332" y="395890"/>
                  <a:pt x="3513623" y="403293"/>
                  <a:pt x="3427160" y="388883"/>
                </a:cubicBezTo>
                <a:cubicBezTo>
                  <a:pt x="3288266" y="365734"/>
                  <a:pt x="3603354" y="340277"/>
                  <a:pt x="3469201" y="336331"/>
                </a:cubicBezTo>
                <a:lnTo>
                  <a:pt x="2817560" y="357352"/>
                </a:lnTo>
                <a:cubicBezTo>
                  <a:pt x="2562123" y="385734"/>
                  <a:pt x="2691736" y="375038"/>
                  <a:pt x="2428677" y="388883"/>
                </a:cubicBezTo>
                <a:cubicBezTo>
                  <a:pt x="2218650" y="415137"/>
                  <a:pt x="2316807" y="414596"/>
                  <a:pt x="2134387" y="399393"/>
                </a:cubicBezTo>
                <a:cubicBezTo>
                  <a:pt x="2123877" y="395890"/>
                  <a:pt x="2113720" y="391056"/>
                  <a:pt x="2102856" y="388883"/>
                </a:cubicBezTo>
                <a:cubicBezTo>
                  <a:pt x="2078564" y="384025"/>
                  <a:pt x="2051442" y="389452"/>
                  <a:pt x="2029284" y="378373"/>
                </a:cubicBezTo>
                <a:cubicBezTo>
                  <a:pt x="2019375" y="373418"/>
                  <a:pt x="2022277" y="357352"/>
                  <a:pt x="2018773" y="346842"/>
                </a:cubicBezTo>
                <a:cubicBezTo>
                  <a:pt x="2020282" y="328731"/>
                  <a:pt x="2041998" y="208809"/>
                  <a:pt x="2018773" y="168166"/>
                </a:cubicBezTo>
                <a:cubicBezTo>
                  <a:pt x="2009184" y="151386"/>
                  <a:pt x="1971897" y="142030"/>
                  <a:pt x="1955711" y="136635"/>
                </a:cubicBezTo>
                <a:cubicBezTo>
                  <a:pt x="1920677" y="140138"/>
                  <a:pt x="1885817" y="147145"/>
                  <a:pt x="1850608" y="147145"/>
                </a:cubicBezTo>
                <a:cubicBezTo>
                  <a:pt x="1816149" y="147145"/>
                  <a:pt x="1811921" y="124062"/>
                  <a:pt x="1787546" y="105104"/>
                </a:cubicBezTo>
                <a:cubicBezTo>
                  <a:pt x="1767604" y="89593"/>
                  <a:pt x="1742348" y="80926"/>
                  <a:pt x="1724484" y="63062"/>
                </a:cubicBezTo>
                <a:cubicBezTo>
                  <a:pt x="1701237" y="39815"/>
                  <a:pt x="1690690" y="25145"/>
                  <a:pt x="1661422" y="10511"/>
                </a:cubicBezTo>
                <a:cubicBezTo>
                  <a:pt x="1651513" y="5556"/>
                  <a:pt x="1640401" y="3504"/>
                  <a:pt x="1629891" y="0"/>
                </a:cubicBezTo>
                <a:cubicBezTo>
                  <a:pt x="1542927" y="4348"/>
                  <a:pt x="1390152" y="9658"/>
                  <a:pt x="1293560" y="21021"/>
                </a:cubicBezTo>
                <a:cubicBezTo>
                  <a:pt x="1275818" y="23108"/>
                  <a:pt x="1258525" y="28028"/>
                  <a:pt x="1241008" y="31531"/>
                </a:cubicBezTo>
                <a:cubicBezTo>
                  <a:pt x="1230498" y="38538"/>
                  <a:pt x="1220775" y="46903"/>
                  <a:pt x="1209477" y="52552"/>
                </a:cubicBezTo>
                <a:cubicBezTo>
                  <a:pt x="1122448" y="96067"/>
                  <a:pt x="1236779" y="23839"/>
                  <a:pt x="1146415" y="84083"/>
                </a:cubicBezTo>
                <a:cubicBezTo>
                  <a:pt x="1139408" y="94593"/>
                  <a:pt x="1134326" y="106682"/>
                  <a:pt x="1125394" y="115614"/>
                </a:cubicBezTo>
                <a:cubicBezTo>
                  <a:pt x="1116462" y="124546"/>
                  <a:pt x="1100558" y="125923"/>
                  <a:pt x="1093863" y="136635"/>
                </a:cubicBezTo>
                <a:cubicBezTo>
                  <a:pt x="1063886" y="184599"/>
                  <a:pt x="1086235" y="225802"/>
                  <a:pt x="1030801" y="262759"/>
                </a:cubicBezTo>
                <a:cubicBezTo>
                  <a:pt x="1020291" y="269766"/>
                  <a:pt x="1008974" y="275693"/>
                  <a:pt x="999270" y="283780"/>
                </a:cubicBezTo>
                <a:cubicBezTo>
                  <a:pt x="964401" y="312838"/>
                  <a:pt x="975353" y="316759"/>
                  <a:pt x="936208" y="336331"/>
                </a:cubicBezTo>
                <a:cubicBezTo>
                  <a:pt x="926299" y="341286"/>
                  <a:pt x="914586" y="341887"/>
                  <a:pt x="904677" y="346842"/>
                </a:cubicBezTo>
                <a:cubicBezTo>
                  <a:pt x="893379" y="352491"/>
                  <a:pt x="884689" y="362732"/>
                  <a:pt x="873146" y="367862"/>
                </a:cubicBezTo>
                <a:cubicBezTo>
                  <a:pt x="852898" y="376861"/>
                  <a:pt x="831105" y="381876"/>
                  <a:pt x="810084" y="388883"/>
                </a:cubicBezTo>
                <a:cubicBezTo>
                  <a:pt x="764855" y="403959"/>
                  <a:pt x="789294" y="396708"/>
                  <a:pt x="736511" y="409904"/>
                </a:cubicBezTo>
                <a:cubicBezTo>
                  <a:pt x="676952" y="406400"/>
                  <a:pt x="617201" y="405330"/>
                  <a:pt x="557835" y="399393"/>
                </a:cubicBezTo>
                <a:cubicBezTo>
                  <a:pt x="546811" y="398291"/>
                  <a:pt x="536390" y="393467"/>
                  <a:pt x="526304" y="388883"/>
                </a:cubicBezTo>
                <a:cubicBezTo>
                  <a:pt x="497777" y="375916"/>
                  <a:pt x="471949" y="356752"/>
                  <a:pt x="442222" y="346842"/>
                </a:cubicBezTo>
                <a:cubicBezTo>
                  <a:pt x="398708" y="332336"/>
                  <a:pt x="419909" y="342476"/>
                  <a:pt x="379160" y="315311"/>
                </a:cubicBezTo>
                <a:cubicBezTo>
                  <a:pt x="333615" y="318814"/>
                  <a:pt x="287852" y="320155"/>
                  <a:pt x="242525" y="325821"/>
                </a:cubicBezTo>
                <a:cubicBezTo>
                  <a:pt x="231532" y="327195"/>
                  <a:pt x="218828" y="328497"/>
                  <a:pt x="210994" y="336331"/>
                </a:cubicBezTo>
                <a:cubicBezTo>
                  <a:pt x="203160" y="344165"/>
                  <a:pt x="203987" y="357352"/>
                  <a:pt x="200484" y="367862"/>
                </a:cubicBezTo>
                <a:cubicBezTo>
                  <a:pt x="203987" y="437931"/>
                  <a:pt x="210994" y="507912"/>
                  <a:pt x="210994" y="578069"/>
                </a:cubicBezTo>
                <a:cubicBezTo>
                  <a:pt x="210994" y="599380"/>
                  <a:pt x="209139" y="621657"/>
                  <a:pt x="200484" y="641131"/>
                </a:cubicBezTo>
                <a:cubicBezTo>
                  <a:pt x="189636" y="665538"/>
                  <a:pt x="161798" y="679110"/>
                  <a:pt x="137422" y="683173"/>
                </a:cubicBezTo>
                <a:cubicBezTo>
                  <a:pt x="106129" y="688389"/>
                  <a:pt x="74360" y="690180"/>
                  <a:pt x="42829" y="693683"/>
                </a:cubicBezTo>
                <a:cubicBezTo>
                  <a:pt x="32318" y="704193"/>
                  <a:pt x="19542" y="712846"/>
                  <a:pt x="11297" y="725214"/>
                </a:cubicBezTo>
                <a:cubicBezTo>
                  <a:pt x="-9880" y="756979"/>
                  <a:pt x="3837" y="813473"/>
                  <a:pt x="11297" y="840828"/>
                </a:cubicBezTo>
                <a:cubicBezTo>
                  <a:pt x="14621" y="853015"/>
                  <a:pt x="22454" y="864468"/>
                  <a:pt x="32318" y="872359"/>
                </a:cubicBezTo>
                <a:cubicBezTo>
                  <a:pt x="40969" y="879280"/>
                  <a:pt x="53339" y="879366"/>
                  <a:pt x="63849" y="882869"/>
                </a:cubicBezTo>
                <a:cubicBezTo>
                  <a:pt x="77863" y="903890"/>
                  <a:pt x="109025" y="920862"/>
                  <a:pt x="105891" y="945931"/>
                </a:cubicBezTo>
                <a:cubicBezTo>
                  <a:pt x="102387" y="973959"/>
                  <a:pt x="102812" y="1002763"/>
                  <a:pt x="95380" y="1030014"/>
                </a:cubicBezTo>
                <a:cubicBezTo>
                  <a:pt x="89032" y="1053289"/>
                  <a:pt x="56325" y="1076880"/>
                  <a:pt x="42829" y="1093076"/>
                </a:cubicBezTo>
                <a:cubicBezTo>
                  <a:pt x="20190" y="1120242"/>
                  <a:pt x="21831" y="1124537"/>
                  <a:pt x="11297" y="1156138"/>
                </a:cubicBezTo>
                <a:cubicBezTo>
                  <a:pt x="14801" y="1173655"/>
                  <a:pt x="12945" y="1193179"/>
                  <a:pt x="21808" y="1208690"/>
                </a:cubicBezTo>
                <a:cubicBezTo>
                  <a:pt x="31549" y="1225737"/>
                  <a:pt x="97601" y="1246586"/>
                  <a:pt x="105891" y="1250731"/>
                </a:cubicBezTo>
                <a:cubicBezTo>
                  <a:pt x="145031" y="1270301"/>
                  <a:pt x="134089" y="1274229"/>
                  <a:pt x="168953" y="1303283"/>
                </a:cubicBezTo>
                <a:cubicBezTo>
                  <a:pt x="178657" y="1311370"/>
                  <a:pt x="189974" y="1317297"/>
                  <a:pt x="200484" y="1324304"/>
                </a:cubicBezTo>
                <a:cubicBezTo>
                  <a:pt x="207491" y="1345325"/>
                  <a:pt x="228511" y="1366345"/>
                  <a:pt x="221504" y="1387366"/>
                </a:cubicBezTo>
                <a:cubicBezTo>
                  <a:pt x="212956" y="1413012"/>
                  <a:pt x="210349" y="1430052"/>
                  <a:pt x="189973" y="1450428"/>
                </a:cubicBezTo>
                <a:cubicBezTo>
                  <a:pt x="181041" y="1459360"/>
                  <a:pt x="168146" y="1463362"/>
                  <a:pt x="158442" y="1471449"/>
                </a:cubicBezTo>
                <a:cubicBezTo>
                  <a:pt x="147023" y="1480965"/>
                  <a:pt x="137421" y="1492470"/>
                  <a:pt x="126911" y="1502980"/>
                </a:cubicBezTo>
                <a:cubicBezTo>
                  <a:pt x="130415" y="1531007"/>
                  <a:pt x="126932" y="1560837"/>
                  <a:pt x="137422" y="1587062"/>
                </a:cubicBezTo>
                <a:cubicBezTo>
                  <a:pt x="145681" y="1607709"/>
                  <a:pt x="197055" y="1614610"/>
                  <a:pt x="210994" y="1618593"/>
                </a:cubicBezTo>
                <a:cubicBezTo>
                  <a:pt x="221647" y="1621637"/>
                  <a:pt x="231615" y="1627179"/>
                  <a:pt x="242525" y="1629104"/>
                </a:cubicBezTo>
                <a:cubicBezTo>
                  <a:pt x="291317" y="1637714"/>
                  <a:pt x="340798" y="1641978"/>
                  <a:pt x="389670" y="1650124"/>
                </a:cubicBezTo>
                <a:lnTo>
                  <a:pt x="452732" y="1660635"/>
                </a:lnTo>
                <a:cubicBezTo>
                  <a:pt x="532341" y="1713706"/>
                  <a:pt x="492390" y="1673968"/>
                  <a:pt x="473753" y="1860331"/>
                </a:cubicBezTo>
                <a:cubicBezTo>
                  <a:pt x="472651" y="1871355"/>
                  <a:pt x="471076" y="1884028"/>
                  <a:pt x="463242" y="1891862"/>
                </a:cubicBezTo>
                <a:cubicBezTo>
                  <a:pt x="445378" y="1909726"/>
                  <a:pt x="421201" y="1919890"/>
                  <a:pt x="400180" y="1933904"/>
                </a:cubicBezTo>
                <a:cubicBezTo>
                  <a:pt x="389670" y="1940911"/>
                  <a:pt x="377581" y="1945992"/>
                  <a:pt x="368649" y="1954924"/>
                </a:cubicBezTo>
                <a:cubicBezTo>
                  <a:pt x="328186" y="1995387"/>
                  <a:pt x="349485" y="1978210"/>
                  <a:pt x="305587" y="2007476"/>
                </a:cubicBezTo>
                <a:cubicBezTo>
                  <a:pt x="302084" y="2017986"/>
                  <a:pt x="295077" y="2027928"/>
                  <a:pt x="295077" y="2039007"/>
                </a:cubicBezTo>
                <a:cubicBezTo>
                  <a:pt x="295077" y="2063780"/>
                  <a:pt x="295526" y="2089942"/>
                  <a:pt x="305587" y="2112580"/>
                </a:cubicBezTo>
                <a:cubicBezTo>
                  <a:pt x="309831" y="2122129"/>
                  <a:pt x="375837" y="2152959"/>
                  <a:pt x="379160" y="2154621"/>
                </a:cubicBezTo>
                <a:cubicBezTo>
                  <a:pt x="393174" y="2175642"/>
                  <a:pt x="413212" y="2193716"/>
                  <a:pt x="421201" y="2217683"/>
                </a:cubicBezTo>
                <a:lnTo>
                  <a:pt x="442222" y="2280745"/>
                </a:lnTo>
                <a:cubicBezTo>
                  <a:pt x="438718" y="2294759"/>
                  <a:pt x="442679" y="2313385"/>
                  <a:pt x="431711" y="2322786"/>
                </a:cubicBezTo>
                <a:cubicBezTo>
                  <a:pt x="414888" y="2337206"/>
                  <a:pt x="390636" y="2341059"/>
                  <a:pt x="368649" y="2343807"/>
                </a:cubicBezTo>
                <a:cubicBezTo>
                  <a:pt x="266840" y="2356533"/>
                  <a:pt x="312263" y="2348777"/>
                  <a:pt x="232015" y="2364828"/>
                </a:cubicBezTo>
                <a:cubicBezTo>
                  <a:pt x="233258" y="2382229"/>
                  <a:pt x="223842" y="2514310"/>
                  <a:pt x="263546" y="2554014"/>
                </a:cubicBezTo>
                <a:cubicBezTo>
                  <a:pt x="281410" y="2571878"/>
                  <a:pt x="326608" y="2596055"/>
                  <a:pt x="326608" y="2596055"/>
                </a:cubicBezTo>
                <a:cubicBezTo>
                  <a:pt x="380942" y="2677557"/>
                  <a:pt x="360658" y="2635147"/>
                  <a:pt x="389670" y="2722180"/>
                </a:cubicBezTo>
                <a:lnTo>
                  <a:pt x="379160" y="2690649"/>
                </a:lnTo>
                <a:cubicBezTo>
                  <a:pt x="382663" y="2680138"/>
                  <a:pt x="389670" y="2648038"/>
                  <a:pt x="389670" y="2659117"/>
                </a:cubicBezTo>
                <a:cubicBezTo>
                  <a:pt x="389670" y="2676981"/>
                  <a:pt x="382356" y="2694093"/>
                  <a:pt x="379160" y="2711669"/>
                </a:cubicBezTo>
                <a:cubicBezTo>
                  <a:pt x="371127" y="2755851"/>
                  <a:pt x="364047" y="2803989"/>
                  <a:pt x="358139" y="2848304"/>
                </a:cubicBezTo>
                <a:cubicBezTo>
                  <a:pt x="354036" y="2879080"/>
                  <a:pt x="347715" y="2949614"/>
                  <a:pt x="337118" y="2984938"/>
                </a:cubicBezTo>
                <a:cubicBezTo>
                  <a:pt x="309841" y="3075858"/>
                  <a:pt x="327609" y="3003956"/>
                  <a:pt x="295077" y="3069021"/>
                </a:cubicBezTo>
                <a:cubicBezTo>
                  <a:pt x="290122" y="3078930"/>
                  <a:pt x="292400" y="3092718"/>
                  <a:pt x="284566" y="3100552"/>
                </a:cubicBezTo>
                <a:cubicBezTo>
                  <a:pt x="276732" y="3108386"/>
                  <a:pt x="263850" y="3108659"/>
                  <a:pt x="253035" y="3111062"/>
                </a:cubicBezTo>
                <a:cubicBezTo>
                  <a:pt x="232232" y="3115685"/>
                  <a:pt x="210994" y="3118069"/>
                  <a:pt x="189973" y="3121573"/>
                </a:cubicBezTo>
                <a:cubicBezTo>
                  <a:pt x="193477" y="3139090"/>
                  <a:pt x="194212" y="3157397"/>
                  <a:pt x="200484" y="3174124"/>
                </a:cubicBezTo>
                <a:cubicBezTo>
                  <a:pt x="208614" y="3195803"/>
                  <a:pt x="250044" y="3238053"/>
                  <a:pt x="263546" y="3247697"/>
                </a:cubicBezTo>
                <a:cubicBezTo>
                  <a:pt x="272561" y="3254136"/>
                  <a:pt x="284567" y="3254704"/>
                  <a:pt x="295077" y="3258207"/>
                </a:cubicBezTo>
                <a:cubicBezTo>
                  <a:pt x="305587" y="3265214"/>
                  <a:pt x="315065" y="3274098"/>
                  <a:pt x="326608" y="3279228"/>
                </a:cubicBezTo>
                <a:cubicBezTo>
                  <a:pt x="346856" y="3288227"/>
                  <a:pt x="389670" y="3300249"/>
                  <a:pt x="389670" y="3300249"/>
                </a:cubicBezTo>
                <a:cubicBezTo>
                  <a:pt x="416212" y="3340061"/>
                  <a:pt x="434948" y="3353280"/>
                  <a:pt x="400180" y="3415862"/>
                </a:cubicBezTo>
                <a:cubicBezTo>
                  <a:pt x="393165" y="3428489"/>
                  <a:pt x="372153" y="3422869"/>
                  <a:pt x="358139" y="3426373"/>
                </a:cubicBezTo>
                <a:cubicBezTo>
                  <a:pt x="333615" y="3422869"/>
                  <a:pt x="308858" y="3420720"/>
                  <a:pt x="284566" y="3415862"/>
                </a:cubicBezTo>
                <a:cubicBezTo>
                  <a:pt x="273702" y="3413689"/>
                  <a:pt x="262944" y="3400397"/>
                  <a:pt x="253035" y="3405352"/>
                </a:cubicBezTo>
                <a:cubicBezTo>
                  <a:pt x="243126" y="3410307"/>
                  <a:pt x="246028" y="3426373"/>
                  <a:pt x="242525" y="3436883"/>
                </a:cubicBezTo>
                <a:cubicBezTo>
                  <a:pt x="246630" y="3457409"/>
                  <a:pt x="260720" y="3539161"/>
                  <a:pt x="274056" y="3552497"/>
                </a:cubicBezTo>
                <a:lnTo>
                  <a:pt x="305587" y="3584028"/>
                </a:lnTo>
                <a:cubicBezTo>
                  <a:pt x="309090" y="3594538"/>
                  <a:pt x="309952" y="3606341"/>
                  <a:pt x="316097" y="3615559"/>
                </a:cubicBezTo>
                <a:cubicBezTo>
                  <a:pt x="324342" y="3627927"/>
                  <a:pt x="336210" y="3637574"/>
                  <a:pt x="347629" y="3647090"/>
                </a:cubicBezTo>
                <a:cubicBezTo>
                  <a:pt x="377211" y="3671741"/>
                  <a:pt x="402934" y="3679308"/>
                  <a:pt x="442222" y="3689131"/>
                </a:cubicBezTo>
                <a:cubicBezTo>
                  <a:pt x="456236" y="3692635"/>
                  <a:pt x="470099" y="3696809"/>
                  <a:pt x="484263" y="3699642"/>
                </a:cubicBezTo>
                <a:cubicBezTo>
                  <a:pt x="505160" y="3703821"/>
                  <a:pt x="526651" y="3704983"/>
                  <a:pt x="547325" y="3710152"/>
                </a:cubicBezTo>
                <a:cubicBezTo>
                  <a:pt x="568821" y="3715526"/>
                  <a:pt x="589366" y="3724166"/>
                  <a:pt x="610387" y="3731173"/>
                </a:cubicBezTo>
                <a:lnTo>
                  <a:pt x="673449" y="3752193"/>
                </a:lnTo>
                <a:cubicBezTo>
                  <a:pt x="683959" y="3755697"/>
                  <a:pt x="694232" y="3760017"/>
                  <a:pt x="704980" y="3762704"/>
                </a:cubicBezTo>
                <a:cubicBezTo>
                  <a:pt x="767696" y="3778382"/>
                  <a:pt x="732773" y="3770839"/>
                  <a:pt x="810084" y="3783724"/>
                </a:cubicBezTo>
                <a:lnTo>
                  <a:pt x="873146" y="3804745"/>
                </a:lnTo>
                <a:lnTo>
                  <a:pt x="936208" y="3825766"/>
                </a:lnTo>
                <a:lnTo>
                  <a:pt x="957229" y="3836276"/>
                </a:lnTo>
                <a:lnTo>
                  <a:pt x="1188456" y="3794235"/>
                </a:lnTo>
                <a:lnTo>
                  <a:pt x="1283049" y="3804745"/>
                </a:lnTo>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81AE854A-8499-DD8D-A213-F3D18F8C4414}"/>
              </a:ext>
            </a:extLst>
          </p:cNvPr>
          <p:cNvSpPr/>
          <p:nvPr/>
        </p:nvSpPr>
        <p:spPr>
          <a:xfrm>
            <a:off x="9028985" y="4027025"/>
            <a:ext cx="1030014" cy="1546967"/>
          </a:xfrm>
          <a:custGeom>
            <a:avLst/>
            <a:gdLst>
              <a:gd name="connsiteX0" fmla="*/ 388883 w 1030014"/>
              <a:gd name="connsiteY0" fmla="*/ 1536457 h 1546967"/>
              <a:gd name="connsiteX1" fmla="*/ 388883 w 1030014"/>
              <a:gd name="connsiteY1" fmla="*/ 1536457 h 1546967"/>
              <a:gd name="connsiteX2" fmla="*/ 483476 w 1030014"/>
              <a:gd name="connsiteY2" fmla="*/ 1546967 h 1546967"/>
              <a:gd name="connsiteX3" fmla="*/ 557048 w 1030014"/>
              <a:gd name="connsiteY3" fmla="*/ 1536457 h 1546967"/>
              <a:gd name="connsiteX4" fmla="*/ 756745 w 1030014"/>
              <a:gd name="connsiteY4" fmla="*/ 1515436 h 1546967"/>
              <a:gd name="connsiteX5" fmla="*/ 1030014 w 1030014"/>
              <a:gd name="connsiteY5" fmla="*/ 1504926 h 1546967"/>
              <a:gd name="connsiteX6" fmla="*/ 1008993 w 1030014"/>
              <a:gd name="connsiteY6" fmla="*/ 1431353 h 1546967"/>
              <a:gd name="connsiteX7" fmla="*/ 945931 w 1030014"/>
              <a:gd name="connsiteY7" fmla="*/ 1399822 h 1546967"/>
              <a:gd name="connsiteX8" fmla="*/ 924910 w 1030014"/>
              <a:gd name="connsiteY8" fmla="*/ 1368291 h 1546967"/>
              <a:gd name="connsiteX9" fmla="*/ 861848 w 1030014"/>
              <a:gd name="connsiteY9" fmla="*/ 1326250 h 1546967"/>
              <a:gd name="connsiteX10" fmla="*/ 851338 w 1030014"/>
              <a:gd name="connsiteY10" fmla="*/ 1294719 h 1546967"/>
              <a:gd name="connsiteX11" fmla="*/ 882869 w 1030014"/>
              <a:gd name="connsiteY11" fmla="*/ 1221146 h 1546967"/>
              <a:gd name="connsiteX12" fmla="*/ 914400 w 1030014"/>
              <a:gd name="connsiteY12" fmla="*/ 1189615 h 1546967"/>
              <a:gd name="connsiteX13" fmla="*/ 935421 w 1030014"/>
              <a:gd name="connsiteY13" fmla="*/ 1158084 h 1546967"/>
              <a:gd name="connsiteX14" fmla="*/ 903890 w 1030014"/>
              <a:gd name="connsiteY14" fmla="*/ 1031960 h 1546967"/>
              <a:gd name="connsiteX15" fmla="*/ 840828 w 1030014"/>
              <a:gd name="connsiteY15" fmla="*/ 989919 h 1546967"/>
              <a:gd name="connsiteX16" fmla="*/ 851338 w 1030014"/>
              <a:gd name="connsiteY16" fmla="*/ 916346 h 1546967"/>
              <a:gd name="connsiteX17" fmla="*/ 872359 w 1030014"/>
              <a:gd name="connsiteY17" fmla="*/ 853284 h 1546967"/>
              <a:gd name="connsiteX18" fmla="*/ 861848 w 1030014"/>
              <a:gd name="connsiteY18" fmla="*/ 769202 h 1546967"/>
              <a:gd name="connsiteX19" fmla="*/ 830317 w 1030014"/>
              <a:gd name="connsiteY19" fmla="*/ 737671 h 1546967"/>
              <a:gd name="connsiteX20" fmla="*/ 788276 w 1030014"/>
              <a:gd name="connsiteY20" fmla="*/ 674608 h 1546967"/>
              <a:gd name="connsiteX21" fmla="*/ 777766 w 1030014"/>
              <a:gd name="connsiteY21" fmla="*/ 643077 h 1546967"/>
              <a:gd name="connsiteX22" fmla="*/ 809297 w 1030014"/>
              <a:gd name="connsiteY22" fmla="*/ 527464 h 1546967"/>
              <a:gd name="connsiteX23" fmla="*/ 819807 w 1030014"/>
              <a:gd name="connsiteY23" fmla="*/ 495933 h 1546967"/>
              <a:gd name="connsiteX24" fmla="*/ 830317 w 1030014"/>
              <a:gd name="connsiteY24" fmla="*/ 464402 h 1546967"/>
              <a:gd name="connsiteX25" fmla="*/ 851338 w 1030014"/>
              <a:gd name="connsiteY25" fmla="*/ 432871 h 1546967"/>
              <a:gd name="connsiteX26" fmla="*/ 872359 w 1030014"/>
              <a:gd name="connsiteY26" fmla="*/ 369808 h 1546967"/>
              <a:gd name="connsiteX27" fmla="*/ 851338 w 1030014"/>
              <a:gd name="connsiteY27" fmla="*/ 338277 h 1546967"/>
              <a:gd name="connsiteX28" fmla="*/ 798786 w 1030014"/>
              <a:gd name="connsiteY28" fmla="*/ 275215 h 1546967"/>
              <a:gd name="connsiteX29" fmla="*/ 767255 w 1030014"/>
              <a:gd name="connsiteY29" fmla="*/ 212153 h 1546967"/>
              <a:gd name="connsiteX30" fmla="*/ 746235 w 1030014"/>
              <a:gd name="connsiteY30" fmla="*/ 149091 h 1546967"/>
              <a:gd name="connsiteX31" fmla="*/ 714703 w 1030014"/>
              <a:gd name="connsiteY31" fmla="*/ 54498 h 1546967"/>
              <a:gd name="connsiteX32" fmla="*/ 704193 w 1030014"/>
              <a:gd name="connsiteY32" fmla="*/ 22967 h 1546967"/>
              <a:gd name="connsiteX33" fmla="*/ 672662 w 1030014"/>
              <a:gd name="connsiteY33" fmla="*/ 1946 h 1546967"/>
              <a:gd name="connsiteX34" fmla="*/ 641131 w 1030014"/>
              <a:gd name="connsiteY34" fmla="*/ 12457 h 1546967"/>
              <a:gd name="connsiteX35" fmla="*/ 578069 w 1030014"/>
              <a:gd name="connsiteY35" fmla="*/ 12457 h 1546967"/>
              <a:gd name="connsiteX36" fmla="*/ 588579 w 1030014"/>
              <a:gd name="connsiteY36" fmla="*/ 138581 h 1546967"/>
              <a:gd name="connsiteX37" fmla="*/ 483476 w 1030014"/>
              <a:gd name="connsiteY37" fmla="*/ 149091 h 1546967"/>
              <a:gd name="connsiteX38" fmla="*/ 252248 w 1030014"/>
              <a:gd name="connsiteY38" fmla="*/ 159602 h 1546967"/>
              <a:gd name="connsiteX39" fmla="*/ 231228 w 1030014"/>
              <a:gd name="connsiteY39" fmla="*/ 191133 h 1546967"/>
              <a:gd name="connsiteX40" fmla="*/ 220717 w 1030014"/>
              <a:gd name="connsiteY40" fmla="*/ 222664 h 1546967"/>
              <a:gd name="connsiteX41" fmla="*/ 126124 w 1030014"/>
              <a:gd name="connsiteY41" fmla="*/ 233174 h 1546967"/>
              <a:gd name="connsiteX42" fmla="*/ 115614 w 1030014"/>
              <a:gd name="connsiteY42" fmla="*/ 264705 h 1546967"/>
              <a:gd name="connsiteX43" fmla="*/ 105103 w 1030014"/>
              <a:gd name="connsiteY43" fmla="*/ 380319 h 1546967"/>
              <a:gd name="connsiteX44" fmla="*/ 73572 w 1030014"/>
              <a:gd name="connsiteY44" fmla="*/ 390829 h 1546967"/>
              <a:gd name="connsiteX45" fmla="*/ 42041 w 1030014"/>
              <a:gd name="connsiteY45" fmla="*/ 411850 h 1546967"/>
              <a:gd name="connsiteX46" fmla="*/ 10510 w 1030014"/>
              <a:gd name="connsiteY46" fmla="*/ 422360 h 1546967"/>
              <a:gd name="connsiteX47" fmla="*/ 0 w 1030014"/>
              <a:gd name="connsiteY47" fmla="*/ 453891 h 1546967"/>
              <a:gd name="connsiteX48" fmla="*/ 31531 w 1030014"/>
              <a:gd name="connsiteY48" fmla="*/ 485422 h 1546967"/>
              <a:gd name="connsiteX49" fmla="*/ 73572 w 1030014"/>
              <a:gd name="connsiteY49" fmla="*/ 548484 h 1546967"/>
              <a:gd name="connsiteX50" fmla="*/ 94593 w 1030014"/>
              <a:gd name="connsiteY50" fmla="*/ 580015 h 1546967"/>
              <a:gd name="connsiteX51" fmla="*/ 126124 w 1030014"/>
              <a:gd name="connsiteY51" fmla="*/ 611546 h 1546967"/>
              <a:gd name="connsiteX52" fmla="*/ 168166 w 1030014"/>
              <a:gd name="connsiteY52" fmla="*/ 674608 h 1546967"/>
              <a:gd name="connsiteX53" fmla="*/ 210207 w 1030014"/>
              <a:gd name="connsiteY53" fmla="*/ 737671 h 1546967"/>
              <a:gd name="connsiteX54" fmla="*/ 262759 w 1030014"/>
              <a:gd name="connsiteY54" fmla="*/ 811243 h 1546967"/>
              <a:gd name="connsiteX55" fmla="*/ 273269 w 1030014"/>
              <a:gd name="connsiteY55" fmla="*/ 842774 h 1546967"/>
              <a:gd name="connsiteX56" fmla="*/ 294290 w 1030014"/>
              <a:gd name="connsiteY56" fmla="*/ 874305 h 1546967"/>
              <a:gd name="connsiteX57" fmla="*/ 315310 w 1030014"/>
              <a:gd name="connsiteY57" fmla="*/ 958388 h 1546967"/>
              <a:gd name="connsiteX58" fmla="*/ 294290 w 1030014"/>
              <a:gd name="connsiteY58" fmla="*/ 1137064 h 1546967"/>
              <a:gd name="connsiteX59" fmla="*/ 273269 w 1030014"/>
              <a:gd name="connsiteY59" fmla="*/ 1168595 h 1546967"/>
              <a:gd name="connsiteX60" fmla="*/ 262759 w 1030014"/>
              <a:gd name="connsiteY60" fmla="*/ 1200126 h 1546967"/>
              <a:gd name="connsiteX61" fmla="*/ 220717 w 1030014"/>
              <a:gd name="connsiteY61" fmla="*/ 1263188 h 1546967"/>
              <a:gd name="connsiteX62" fmla="*/ 199697 w 1030014"/>
              <a:gd name="connsiteY62" fmla="*/ 1326250 h 1546967"/>
              <a:gd name="connsiteX63" fmla="*/ 220717 w 1030014"/>
              <a:gd name="connsiteY63" fmla="*/ 1410333 h 1546967"/>
              <a:gd name="connsiteX64" fmla="*/ 262759 w 1030014"/>
              <a:gd name="connsiteY64" fmla="*/ 1473395 h 1546967"/>
              <a:gd name="connsiteX65" fmla="*/ 357352 w 1030014"/>
              <a:gd name="connsiteY65" fmla="*/ 1525946 h 1546967"/>
              <a:gd name="connsiteX66" fmla="*/ 388883 w 1030014"/>
              <a:gd name="connsiteY66" fmla="*/ 1536457 h 154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0014" h="1546967">
                <a:moveTo>
                  <a:pt x="388883" y="1536457"/>
                </a:moveTo>
                <a:lnTo>
                  <a:pt x="388883" y="1536457"/>
                </a:lnTo>
                <a:cubicBezTo>
                  <a:pt x="420414" y="1539960"/>
                  <a:pt x="451751" y="1546967"/>
                  <a:pt x="483476" y="1546967"/>
                </a:cubicBezTo>
                <a:cubicBezTo>
                  <a:pt x="508249" y="1546967"/>
                  <a:pt x="532492" y="1539731"/>
                  <a:pt x="557048" y="1536457"/>
                </a:cubicBezTo>
                <a:cubicBezTo>
                  <a:pt x="617892" y="1528344"/>
                  <a:pt x="697444" y="1518641"/>
                  <a:pt x="756745" y="1515436"/>
                </a:cubicBezTo>
                <a:cubicBezTo>
                  <a:pt x="847769" y="1510516"/>
                  <a:pt x="938924" y="1508429"/>
                  <a:pt x="1030014" y="1504926"/>
                </a:cubicBezTo>
                <a:cubicBezTo>
                  <a:pt x="1029328" y="1502182"/>
                  <a:pt x="1014475" y="1438205"/>
                  <a:pt x="1008993" y="1431353"/>
                </a:cubicBezTo>
                <a:cubicBezTo>
                  <a:pt x="994177" y="1412832"/>
                  <a:pt x="966700" y="1406746"/>
                  <a:pt x="945931" y="1399822"/>
                </a:cubicBezTo>
                <a:cubicBezTo>
                  <a:pt x="938924" y="1389312"/>
                  <a:pt x="934417" y="1376609"/>
                  <a:pt x="924910" y="1368291"/>
                </a:cubicBezTo>
                <a:cubicBezTo>
                  <a:pt x="905897" y="1351655"/>
                  <a:pt x="861848" y="1326250"/>
                  <a:pt x="861848" y="1326250"/>
                </a:cubicBezTo>
                <a:cubicBezTo>
                  <a:pt x="858345" y="1315740"/>
                  <a:pt x="851338" y="1305798"/>
                  <a:pt x="851338" y="1294719"/>
                </a:cubicBezTo>
                <a:cubicBezTo>
                  <a:pt x="851338" y="1266670"/>
                  <a:pt x="865705" y="1241743"/>
                  <a:pt x="882869" y="1221146"/>
                </a:cubicBezTo>
                <a:cubicBezTo>
                  <a:pt x="892385" y="1209727"/>
                  <a:pt x="904884" y="1201034"/>
                  <a:pt x="914400" y="1189615"/>
                </a:cubicBezTo>
                <a:cubicBezTo>
                  <a:pt x="922487" y="1179911"/>
                  <a:pt x="928414" y="1168594"/>
                  <a:pt x="935421" y="1158084"/>
                </a:cubicBezTo>
                <a:cubicBezTo>
                  <a:pt x="944405" y="1104178"/>
                  <a:pt x="964485" y="1072356"/>
                  <a:pt x="903890" y="1031960"/>
                </a:cubicBezTo>
                <a:lnTo>
                  <a:pt x="840828" y="989919"/>
                </a:lnTo>
                <a:cubicBezTo>
                  <a:pt x="844331" y="965395"/>
                  <a:pt x="845768" y="940485"/>
                  <a:pt x="851338" y="916346"/>
                </a:cubicBezTo>
                <a:cubicBezTo>
                  <a:pt x="856320" y="894756"/>
                  <a:pt x="872359" y="853284"/>
                  <a:pt x="872359" y="853284"/>
                </a:cubicBezTo>
                <a:cubicBezTo>
                  <a:pt x="868855" y="825257"/>
                  <a:pt x="871501" y="795747"/>
                  <a:pt x="861848" y="769202"/>
                </a:cubicBezTo>
                <a:cubicBezTo>
                  <a:pt x="856768" y="755233"/>
                  <a:pt x="838562" y="750039"/>
                  <a:pt x="830317" y="737671"/>
                </a:cubicBezTo>
                <a:cubicBezTo>
                  <a:pt x="769471" y="646402"/>
                  <a:pt x="888868" y="775203"/>
                  <a:pt x="788276" y="674608"/>
                </a:cubicBezTo>
                <a:cubicBezTo>
                  <a:pt x="784773" y="664098"/>
                  <a:pt x="777766" y="654156"/>
                  <a:pt x="777766" y="643077"/>
                </a:cubicBezTo>
                <a:cubicBezTo>
                  <a:pt x="777766" y="613364"/>
                  <a:pt x="801053" y="552196"/>
                  <a:pt x="809297" y="527464"/>
                </a:cubicBezTo>
                <a:lnTo>
                  <a:pt x="819807" y="495933"/>
                </a:lnTo>
                <a:cubicBezTo>
                  <a:pt x="823310" y="485423"/>
                  <a:pt x="824172" y="473620"/>
                  <a:pt x="830317" y="464402"/>
                </a:cubicBezTo>
                <a:lnTo>
                  <a:pt x="851338" y="432871"/>
                </a:lnTo>
                <a:cubicBezTo>
                  <a:pt x="858345" y="411850"/>
                  <a:pt x="884650" y="388245"/>
                  <a:pt x="872359" y="369808"/>
                </a:cubicBezTo>
                <a:cubicBezTo>
                  <a:pt x="865352" y="359298"/>
                  <a:pt x="859425" y="347981"/>
                  <a:pt x="851338" y="338277"/>
                </a:cubicBezTo>
                <a:cubicBezTo>
                  <a:pt x="783899" y="257351"/>
                  <a:pt x="850977" y="353501"/>
                  <a:pt x="798786" y="275215"/>
                </a:cubicBezTo>
                <a:cubicBezTo>
                  <a:pt x="760456" y="160222"/>
                  <a:pt x="821587" y="334400"/>
                  <a:pt x="767255" y="212153"/>
                </a:cubicBezTo>
                <a:cubicBezTo>
                  <a:pt x="758256" y="191905"/>
                  <a:pt x="753242" y="170112"/>
                  <a:pt x="746235" y="149091"/>
                </a:cubicBezTo>
                <a:lnTo>
                  <a:pt x="714703" y="54498"/>
                </a:lnTo>
                <a:cubicBezTo>
                  <a:pt x="711200" y="43988"/>
                  <a:pt x="713411" y="29112"/>
                  <a:pt x="704193" y="22967"/>
                </a:cubicBezTo>
                <a:lnTo>
                  <a:pt x="672662" y="1946"/>
                </a:lnTo>
                <a:cubicBezTo>
                  <a:pt x="662152" y="5450"/>
                  <a:pt x="652210" y="12457"/>
                  <a:pt x="641131" y="12457"/>
                </a:cubicBezTo>
                <a:cubicBezTo>
                  <a:pt x="557048" y="12457"/>
                  <a:pt x="662152" y="-15572"/>
                  <a:pt x="578069" y="12457"/>
                </a:cubicBezTo>
                <a:cubicBezTo>
                  <a:pt x="584123" y="30620"/>
                  <a:pt x="623609" y="116289"/>
                  <a:pt x="588579" y="138581"/>
                </a:cubicBezTo>
                <a:cubicBezTo>
                  <a:pt x="558874" y="157484"/>
                  <a:pt x="518616" y="146895"/>
                  <a:pt x="483476" y="149091"/>
                </a:cubicBezTo>
                <a:cubicBezTo>
                  <a:pt x="406471" y="153904"/>
                  <a:pt x="329324" y="156098"/>
                  <a:pt x="252248" y="159602"/>
                </a:cubicBezTo>
                <a:cubicBezTo>
                  <a:pt x="245241" y="170112"/>
                  <a:pt x="236877" y="179835"/>
                  <a:pt x="231228" y="191133"/>
                </a:cubicBezTo>
                <a:cubicBezTo>
                  <a:pt x="226273" y="201042"/>
                  <a:pt x="231004" y="218549"/>
                  <a:pt x="220717" y="222664"/>
                </a:cubicBezTo>
                <a:cubicBezTo>
                  <a:pt x="191261" y="234446"/>
                  <a:pt x="157655" y="229671"/>
                  <a:pt x="126124" y="233174"/>
                </a:cubicBezTo>
                <a:cubicBezTo>
                  <a:pt x="122621" y="243684"/>
                  <a:pt x="117181" y="253738"/>
                  <a:pt x="115614" y="264705"/>
                </a:cubicBezTo>
                <a:cubicBezTo>
                  <a:pt x="110141" y="303013"/>
                  <a:pt x="117340" y="343608"/>
                  <a:pt x="105103" y="380319"/>
                </a:cubicBezTo>
                <a:cubicBezTo>
                  <a:pt x="101600" y="390829"/>
                  <a:pt x="84082" y="387326"/>
                  <a:pt x="73572" y="390829"/>
                </a:cubicBezTo>
                <a:cubicBezTo>
                  <a:pt x="63062" y="397836"/>
                  <a:pt x="53339" y="406201"/>
                  <a:pt x="42041" y="411850"/>
                </a:cubicBezTo>
                <a:cubicBezTo>
                  <a:pt x="32132" y="416805"/>
                  <a:pt x="18344" y="414526"/>
                  <a:pt x="10510" y="422360"/>
                </a:cubicBezTo>
                <a:cubicBezTo>
                  <a:pt x="2676" y="430194"/>
                  <a:pt x="3503" y="443381"/>
                  <a:pt x="0" y="453891"/>
                </a:cubicBezTo>
                <a:cubicBezTo>
                  <a:pt x="10510" y="464401"/>
                  <a:pt x="22406" y="473689"/>
                  <a:pt x="31531" y="485422"/>
                </a:cubicBezTo>
                <a:cubicBezTo>
                  <a:pt x="47041" y="505364"/>
                  <a:pt x="59558" y="527463"/>
                  <a:pt x="73572" y="548484"/>
                </a:cubicBezTo>
                <a:cubicBezTo>
                  <a:pt x="80579" y="558994"/>
                  <a:pt x="85661" y="571083"/>
                  <a:pt x="94593" y="580015"/>
                </a:cubicBezTo>
                <a:cubicBezTo>
                  <a:pt x="105103" y="590525"/>
                  <a:pt x="116998" y="599813"/>
                  <a:pt x="126124" y="611546"/>
                </a:cubicBezTo>
                <a:cubicBezTo>
                  <a:pt x="141635" y="631488"/>
                  <a:pt x="168166" y="674608"/>
                  <a:pt x="168166" y="674608"/>
                </a:cubicBezTo>
                <a:cubicBezTo>
                  <a:pt x="186043" y="728243"/>
                  <a:pt x="167264" y="687571"/>
                  <a:pt x="210207" y="737671"/>
                </a:cubicBezTo>
                <a:cubicBezTo>
                  <a:pt x="229762" y="760485"/>
                  <a:pt x="246123" y="786289"/>
                  <a:pt x="262759" y="811243"/>
                </a:cubicBezTo>
                <a:cubicBezTo>
                  <a:pt x="266262" y="821753"/>
                  <a:pt x="268314" y="832865"/>
                  <a:pt x="273269" y="842774"/>
                </a:cubicBezTo>
                <a:cubicBezTo>
                  <a:pt x="278918" y="854072"/>
                  <a:pt x="289973" y="862434"/>
                  <a:pt x="294290" y="874305"/>
                </a:cubicBezTo>
                <a:cubicBezTo>
                  <a:pt x="304163" y="901456"/>
                  <a:pt x="315310" y="958388"/>
                  <a:pt x="315310" y="958388"/>
                </a:cubicBezTo>
                <a:cubicBezTo>
                  <a:pt x="313650" y="981629"/>
                  <a:pt x="318178" y="1089288"/>
                  <a:pt x="294290" y="1137064"/>
                </a:cubicBezTo>
                <a:cubicBezTo>
                  <a:pt x="288641" y="1148362"/>
                  <a:pt x="280276" y="1158085"/>
                  <a:pt x="273269" y="1168595"/>
                </a:cubicBezTo>
                <a:cubicBezTo>
                  <a:pt x="269766" y="1179105"/>
                  <a:pt x="268139" y="1190441"/>
                  <a:pt x="262759" y="1200126"/>
                </a:cubicBezTo>
                <a:cubicBezTo>
                  <a:pt x="250490" y="1222211"/>
                  <a:pt x="220717" y="1263188"/>
                  <a:pt x="220717" y="1263188"/>
                </a:cubicBezTo>
                <a:cubicBezTo>
                  <a:pt x="213710" y="1284209"/>
                  <a:pt x="195352" y="1304523"/>
                  <a:pt x="199697" y="1326250"/>
                </a:cubicBezTo>
                <a:cubicBezTo>
                  <a:pt x="202608" y="1340808"/>
                  <a:pt x="210618" y="1392155"/>
                  <a:pt x="220717" y="1410333"/>
                </a:cubicBezTo>
                <a:cubicBezTo>
                  <a:pt x="232986" y="1432418"/>
                  <a:pt x="241738" y="1459381"/>
                  <a:pt x="262759" y="1473395"/>
                </a:cubicBezTo>
                <a:cubicBezTo>
                  <a:pt x="335039" y="1521581"/>
                  <a:pt x="301854" y="1507447"/>
                  <a:pt x="357352" y="1525946"/>
                </a:cubicBezTo>
                <a:lnTo>
                  <a:pt x="388883" y="1536457"/>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Airplane with solid fill">
            <a:extLst>
              <a:ext uri="{FF2B5EF4-FFF2-40B4-BE49-F238E27FC236}">
                <a16:creationId xmlns:a16="http://schemas.microsoft.com/office/drawing/2014/main" id="{998F51AD-B848-AFEE-BA34-62A81E84BC68}"/>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5953662" y="1833371"/>
            <a:ext cx="548640" cy="457200"/>
          </a:xfrm>
          <a:prstGeom prst="rect">
            <a:avLst/>
          </a:prstGeom>
        </p:spPr>
      </p:pic>
      <p:pic>
        <p:nvPicPr>
          <p:cNvPr id="10" name="Graphic 9" descr="Airplane with solid fill">
            <a:extLst>
              <a:ext uri="{FF2B5EF4-FFF2-40B4-BE49-F238E27FC236}">
                <a16:creationId xmlns:a16="http://schemas.microsoft.com/office/drawing/2014/main" id="{0C81FFBD-DD48-EAFF-EF95-1695D9126C84}"/>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5971023" y="4372211"/>
            <a:ext cx="548640" cy="457200"/>
          </a:xfrm>
          <a:prstGeom prst="rect">
            <a:avLst/>
          </a:prstGeom>
        </p:spPr>
      </p:pic>
      <p:pic>
        <p:nvPicPr>
          <p:cNvPr id="11" name="Graphic 10" descr="Satellite dish with solid fill">
            <a:extLst>
              <a:ext uri="{FF2B5EF4-FFF2-40B4-BE49-F238E27FC236}">
                <a16:creationId xmlns:a16="http://schemas.microsoft.com/office/drawing/2014/main" id="{61EBA39B-B43A-BBEB-C4FF-92311CC4203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flipH="1">
            <a:off x="5362903" y="5943567"/>
            <a:ext cx="457200" cy="457200"/>
          </a:xfrm>
          <a:prstGeom prst="rect">
            <a:avLst/>
          </a:prstGeom>
        </p:spPr>
      </p:pic>
      <p:sp>
        <p:nvSpPr>
          <p:cNvPr id="12" name="Chord 11">
            <a:extLst>
              <a:ext uri="{FF2B5EF4-FFF2-40B4-BE49-F238E27FC236}">
                <a16:creationId xmlns:a16="http://schemas.microsoft.com/office/drawing/2014/main" id="{01313D09-4953-0C3A-83CA-6D0F3620E238}"/>
              </a:ext>
            </a:extLst>
          </p:cNvPr>
          <p:cNvSpPr/>
          <p:nvPr/>
        </p:nvSpPr>
        <p:spPr>
          <a:xfrm rot="5520000">
            <a:off x="496297" y="4721281"/>
            <a:ext cx="4572000" cy="1828800"/>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hord 12">
            <a:extLst>
              <a:ext uri="{FF2B5EF4-FFF2-40B4-BE49-F238E27FC236}">
                <a16:creationId xmlns:a16="http://schemas.microsoft.com/office/drawing/2014/main" id="{56C0FBD5-1A46-52A5-F3DF-9D7474FC5842}"/>
              </a:ext>
            </a:extLst>
          </p:cNvPr>
          <p:cNvSpPr/>
          <p:nvPr/>
        </p:nvSpPr>
        <p:spPr>
          <a:xfrm rot="5520000">
            <a:off x="940439" y="5143193"/>
            <a:ext cx="3657600" cy="1371600"/>
          </a:xfrm>
          <a:prstGeom prst="chord">
            <a:avLst>
              <a:gd name="adj1" fmla="val 2700000"/>
              <a:gd name="adj2" fmla="val 186897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hord 13">
            <a:extLst>
              <a:ext uri="{FF2B5EF4-FFF2-40B4-BE49-F238E27FC236}">
                <a16:creationId xmlns:a16="http://schemas.microsoft.com/office/drawing/2014/main" id="{D63EF68B-DF30-A6FF-39DE-B07897FE291E}"/>
              </a:ext>
            </a:extLst>
          </p:cNvPr>
          <p:cNvSpPr/>
          <p:nvPr/>
        </p:nvSpPr>
        <p:spPr>
          <a:xfrm rot="5520000">
            <a:off x="1164176" y="5561828"/>
            <a:ext cx="3200400" cy="914400"/>
          </a:xfrm>
          <a:prstGeom prst="chord">
            <a:avLst>
              <a:gd name="adj1" fmla="val 2700000"/>
              <a:gd name="adj2" fmla="val 1868978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E70EC83-E312-FEE8-C82E-43C5E3F69995}"/>
              </a:ext>
            </a:extLst>
          </p:cNvPr>
          <p:cNvGrpSpPr/>
          <p:nvPr/>
        </p:nvGrpSpPr>
        <p:grpSpPr>
          <a:xfrm>
            <a:off x="4364176" y="4790847"/>
            <a:ext cx="1381274" cy="1642448"/>
            <a:chOff x="4364176" y="4790847"/>
            <a:chExt cx="1381274" cy="1642448"/>
          </a:xfrm>
        </p:grpSpPr>
        <p:pic>
          <p:nvPicPr>
            <p:cNvPr id="16" name="Picture 15">
              <a:extLst>
                <a:ext uri="{FF2B5EF4-FFF2-40B4-BE49-F238E27FC236}">
                  <a16:creationId xmlns:a16="http://schemas.microsoft.com/office/drawing/2014/main" id="{50EFE014-D008-20D3-7022-3E7C0E36A74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64176" y="5200974"/>
              <a:ext cx="1292464" cy="542591"/>
            </a:xfrm>
            <a:prstGeom prst="rect">
              <a:avLst/>
            </a:prstGeom>
          </p:spPr>
        </p:pic>
        <p:pic>
          <p:nvPicPr>
            <p:cNvPr id="17" name="Picture 16">
              <a:extLst>
                <a:ext uri="{FF2B5EF4-FFF2-40B4-BE49-F238E27FC236}">
                  <a16:creationId xmlns:a16="http://schemas.microsoft.com/office/drawing/2014/main" id="{CE466924-B937-F6C9-F22A-1AF96E9073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79325">
              <a:off x="4452986" y="4790847"/>
              <a:ext cx="1292464" cy="542591"/>
            </a:xfrm>
            <a:prstGeom prst="rect">
              <a:avLst/>
            </a:prstGeom>
          </p:spPr>
        </p:pic>
        <p:pic>
          <p:nvPicPr>
            <p:cNvPr id="18" name="Picture 17">
              <a:extLst>
                <a:ext uri="{FF2B5EF4-FFF2-40B4-BE49-F238E27FC236}">
                  <a16:creationId xmlns:a16="http://schemas.microsoft.com/office/drawing/2014/main" id="{1F1A4171-C3D9-C1CB-3976-AFA43B4CE43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26880" y="5505274"/>
              <a:ext cx="828537" cy="347829"/>
            </a:xfrm>
            <a:prstGeom prst="rect">
              <a:avLst/>
            </a:prstGeom>
          </p:spPr>
        </p:pic>
        <p:pic>
          <p:nvPicPr>
            <p:cNvPr id="19" name="Picture 18">
              <a:extLst>
                <a:ext uri="{FF2B5EF4-FFF2-40B4-BE49-F238E27FC236}">
                  <a16:creationId xmlns:a16="http://schemas.microsoft.com/office/drawing/2014/main" id="{F870B406-7219-7B70-FA4A-35AF5170352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072958">
              <a:off x="4424607" y="5845112"/>
              <a:ext cx="828537" cy="347829"/>
            </a:xfrm>
            <a:prstGeom prst="rect">
              <a:avLst/>
            </a:prstGeom>
          </p:spPr>
        </p:pic>
      </p:grpSp>
      <p:sp>
        <p:nvSpPr>
          <p:cNvPr id="20" name="Flowchart: Punched Tape 153">
            <a:extLst>
              <a:ext uri="{FF2B5EF4-FFF2-40B4-BE49-F238E27FC236}">
                <a16:creationId xmlns:a16="http://schemas.microsoft.com/office/drawing/2014/main" id="{C5E855C3-F97B-6FAC-7D1C-5696FADAABA0}"/>
              </a:ext>
            </a:extLst>
          </p:cNvPr>
          <p:cNvSpPr/>
          <p:nvPr/>
        </p:nvSpPr>
        <p:spPr>
          <a:xfrm rot="11194848">
            <a:off x="5959602" y="2258302"/>
            <a:ext cx="6190792" cy="309371"/>
          </a:xfrm>
          <a:prstGeom prst="flowChartPunchedTape">
            <a:avLst/>
          </a:prstGeom>
          <a:gradFill flip="none" rotWithShape="1">
            <a:gsLst>
              <a:gs pos="26000">
                <a:schemeClr val="accent4">
                  <a:lumMod val="60000"/>
                  <a:lumOff val="40000"/>
                  <a:alpha val="0"/>
                </a:schemeClr>
              </a:gs>
              <a:gs pos="58000">
                <a:schemeClr val="accent4">
                  <a:lumMod val="50000"/>
                  <a:alpha val="38000"/>
                </a:schemeClr>
              </a:gs>
              <a:gs pos="73000">
                <a:schemeClr val="accent4">
                  <a:lumMod val="75000"/>
                  <a:alpha val="8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1" name="Sun 20">
            <a:extLst>
              <a:ext uri="{FF2B5EF4-FFF2-40B4-BE49-F238E27FC236}">
                <a16:creationId xmlns:a16="http://schemas.microsoft.com/office/drawing/2014/main" id="{F5B04BFF-3170-8C02-BA15-23D9FE3F1E32}"/>
              </a:ext>
            </a:extLst>
          </p:cNvPr>
          <p:cNvSpPr/>
          <p:nvPr/>
        </p:nvSpPr>
        <p:spPr bwMode="auto">
          <a:xfrm>
            <a:off x="11392150" y="2026017"/>
            <a:ext cx="481307" cy="459508"/>
          </a:xfrm>
          <a:prstGeom prst="sun">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grpSp>
        <p:nvGrpSpPr>
          <p:cNvPr id="22" name="Group 21">
            <a:extLst>
              <a:ext uri="{FF2B5EF4-FFF2-40B4-BE49-F238E27FC236}">
                <a16:creationId xmlns:a16="http://schemas.microsoft.com/office/drawing/2014/main" id="{619B558D-32FF-358B-FA32-1878F1E412B2}"/>
              </a:ext>
            </a:extLst>
          </p:cNvPr>
          <p:cNvGrpSpPr/>
          <p:nvPr/>
        </p:nvGrpSpPr>
        <p:grpSpPr>
          <a:xfrm rot="2088228">
            <a:off x="10037871" y="3776828"/>
            <a:ext cx="1381274" cy="1642448"/>
            <a:chOff x="4364176" y="4790847"/>
            <a:chExt cx="1381274" cy="1642448"/>
          </a:xfrm>
        </p:grpSpPr>
        <p:pic>
          <p:nvPicPr>
            <p:cNvPr id="23" name="Picture 22">
              <a:extLst>
                <a:ext uri="{FF2B5EF4-FFF2-40B4-BE49-F238E27FC236}">
                  <a16:creationId xmlns:a16="http://schemas.microsoft.com/office/drawing/2014/main" id="{37DD8811-5B07-D5D5-6438-F60A1464BDC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64176" y="5200974"/>
              <a:ext cx="1292464" cy="542591"/>
            </a:xfrm>
            <a:prstGeom prst="rect">
              <a:avLst/>
            </a:prstGeom>
          </p:spPr>
        </p:pic>
        <p:pic>
          <p:nvPicPr>
            <p:cNvPr id="24" name="Picture 23">
              <a:extLst>
                <a:ext uri="{FF2B5EF4-FFF2-40B4-BE49-F238E27FC236}">
                  <a16:creationId xmlns:a16="http://schemas.microsoft.com/office/drawing/2014/main" id="{81557AB1-7ABA-1DF4-09B2-743C771C1BB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79325">
              <a:off x="4452986" y="4790847"/>
              <a:ext cx="1292464" cy="542591"/>
            </a:xfrm>
            <a:prstGeom prst="rect">
              <a:avLst/>
            </a:prstGeom>
          </p:spPr>
        </p:pic>
        <p:pic>
          <p:nvPicPr>
            <p:cNvPr id="25" name="Picture 24">
              <a:extLst>
                <a:ext uri="{FF2B5EF4-FFF2-40B4-BE49-F238E27FC236}">
                  <a16:creationId xmlns:a16="http://schemas.microsoft.com/office/drawing/2014/main" id="{A5E399BF-165B-5250-97FE-9671B4665E2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26880" y="5505274"/>
              <a:ext cx="828537" cy="347829"/>
            </a:xfrm>
            <a:prstGeom prst="rect">
              <a:avLst/>
            </a:prstGeom>
          </p:spPr>
        </p:pic>
        <p:pic>
          <p:nvPicPr>
            <p:cNvPr id="26" name="Picture 25">
              <a:extLst>
                <a:ext uri="{FF2B5EF4-FFF2-40B4-BE49-F238E27FC236}">
                  <a16:creationId xmlns:a16="http://schemas.microsoft.com/office/drawing/2014/main" id="{07AF8AE8-F5D5-881A-A2E5-ED171A3BD86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072958">
              <a:off x="4424607" y="5845112"/>
              <a:ext cx="828537" cy="347829"/>
            </a:xfrm>
            <a:prstGeom prst="rect">
              <a:avLst/>
            </a:prstGeom>
          </p:spPr>
        </p:pic>
      </p:grpSp>
      <p:grpSp>
        <p:nvGrpSpPr>
          <p:cNvPr id="27" name="Group 26">
            <a:extLst>
              <a:ext uri="{FF2B5EF4-FFF2-40B4-BE49-F238E27FC236}">
                <a16:creationId xmlns:a16="http://schemas.microsoft.com/office/drawing/2014/main" id="{C6EAA180-651C-26BE-83AD-D852E805ECBE}"/>
              </a:ext>
            </a:extLst>
          </p:cNvPr>
          <p:cNvGrpSpPr/>
          <p:nvPr/>
        </p:nvGrpSpPr>
        <p:grpSpPr>
          <a:xfrm>
            <a:off x="10056798" y="5933544"/>
            <a:ext cx="345094" cy="385716"/>
            <a:chOff x="10056710" y="5933523"/>
            <a:chExt cx="230515" cy="277689"/>
          </a:xfrm>
        </p:grpSpPr>
        <p:sp>
          <p:nvSpPr>
            <p:cNvPr id="28" name="Cylinder 156">
              <a:extLst>
                <a:ext uri="{FF2B5EF4-FFF2-40B4-BE49-F238E27FC236}">
                  <a16:creationId xmlns:a16="http://schemas.microsoft.com/office/drawing/2014/main" id="{2A266FB4-071D-FD9F-F1D9-5FAF09373340}"/>
                </a:ext>
              </a:extLst>
            </p:cNvPr>
            <p:cNvSpPr/>
            <p:nvPr/>
          </p:nvSpPr>
          <p:spPr bwMode="auto">
            <a:xfrm rot="1670551">
              <a:off x="10068580" y="5933523"/>
              <a:ext cx="45719" cy="160439"/>
            </a:xfrm>
            <a:prstGeom prst="can">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29" name="Graphic 28" descr="Satellite dish with solid fill">
              <a:extLst>
                <a:ext uri="{FF2B5EF4-FFF2-40B4-BE49-F238E27FC236}">
                  <a16:creationId xmlns:a16="http://schemas.microsoft.com/office/drawing/2014/main" id="{295713E8-64A8-9935-DF02-36912A478554}"/>
                </a:ext>
              </a:extLst>
            </p:cNvPr>
            <p:cNvPicPr>
              <a:picLocks noChangeAspect="1"/>
            </p:cNvPicPr>
            <p:nvPr/>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t="59523" r="49581" b="-1"/>
            <a:stretch/>
          </p:blipFill>
          <p:spPr>
            <a:xfrm flipH="1">
              <a:off x="10056710" y="6026150"/>
              <a:ext cx="230515" cy="185062"/>
            </a:xfrm>
            <a:prstGeom prst="rect">
              <a:avLst/>
            </a:prstGeom>
          </p:spPr>
        </p:pic>
      </p:grpSp>
      <p:sp>
        <p:nvSpPr>
          <p:cNvPr id="30" name="TextBox 29">
            <a:extLst>
              <a:ext uri="{FF2B5EF4-FFF2-40B4-BE49-F238E27FC236}">
                <a16:creationId xmlns:a16="http://schemas.microsoft.com/office/drawing/2014/main" id="{FB80CDB6-5BBD-B9A7-56EC-A42E9D7E31A5}"/>
              </a:ext>
            </a:extLst>
          </p:cNvPr>
          <p:cNvSpPr txBox="1"/>
          <p:nvPr/>
        </p:nvSpPr>
        <p:spPr>
          <a:xfrm>
            <a:off x="10005882" y="4551886"/>
            <a:ext cx="2079900" cy="1200329"/>
          </a:xfrm>
          <a:prstGeom prst="rect">
            <a:avLst/>
          </a:prstGeom>
          <a:solidFill>
            <a:schemeClr val="bg1">
              <a:alpha val="40000"/>
            </a:schemeClr>
          </a:solidFill>
        </p:spPr>
        <p:txBody>
          <a:bodyPr wrap="square" rtlCol="0">
            <a:spAutoFit/>
          </a:bodyPr>
          <a:lstStyle/>
          <a:p>
            <a:pPr marL="0" algn="l" defTabSz="914400" rtl="0" eaLnBrk="1" latinLnBrk="0" hangingPunct="1"/>
            <a:r>
              <a:rPr lang="en-US"/>
              <a:t>Changes in radiation measured directly within atmosphere or at surface</a:t>
            </a:r>
          </a:p>
        </p:txBody>
      </p:sp>
      <p:sp>
        <p:nvSpPr>
          <p:cNvPr id="31" name="TextBox 30">
            <a:extLst>
              <a:ext uri="{FF2B5EF4-FFF2-40B4-BE49-F238E27FC236}">
                <a16:creationId xmlns:a16="http://schemas.microsoft.com/office/drawing/2014/main" id="{E28A9695-0FC3-E7AB-172F-E019B59F44FF}"/>
              </a:ext>
            </a:extLst>
          </p:cNvPr>
          <p:cNvSpPr txBox="1"/>
          <p:nvPr/>
        </p:nvSpPr>
        <p:spPr>
          <a:xfrm>
            <a:off x="5879863" y="5558835"/>
            <a:ext cx="4037768" cy="923330"/>
          </a:xfrm>
          <a:prstGeom prst="rect">
            <a:avLst/>
          </a:prstGeom>
          <a:solidFill>
            <a:schemeClr val="bg1">
              <a:alpha val="40126"/>
            </a:schemeClr>
          </a:solidFill>
        </p:spPr>
        <p:txBody>
          <a:bodyPr wrap="square" rtlCol="0">
            <a:spAutoFit/>
          </a:bodyPr>
          <a:lstStyle/>
          <a:p>
            <a:pPr marL="0" algn="l" defTabSz="914400" rtl="0" eaLnBrk="1" latinLnBrk="0" hangingPunct="1"/>
            <a:r>
              <a:rPr lang="en-US"/>
              <a:t>Surface-based instrumentation for longer-time-scale monitoring, measure processes near the surface</a:t>
            </a:r>
          </a:p>
        </p:txBody>
      </p:sp>
      <p:pic>
        <p:nvPicPr>
          <p:cNvPr id="32" name="Picture 31">
            <a:extLst>
              <a:ext uri="{FF2B5EF4-FFF2-40B4-BE49-F238E27FC236}">
                <a16:creationId xmlns:a16="http://schemas.microsoft.com/office/drawing/2014/main" id="{F14FB283-A08C-2B9A-DF69-1BB9A49F0B5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b="8594"/>
          <a:stretch/>
        </p:blipFill>
        <p:spPr>
          <a:xfrm>
            <a:off x="5449597" y="3083888"/>
            <a:ext cx="1851233" cy="1100348"/>
          </a:xfrm>
          <a:prstGeom prst="rect">
            <a:avLst/>
          </a:prstGeom>
        </p:spPr>
      </p:pic>
      <p:pic>
        <p:nvPicPr>
          <p:cNvPr id="33" name="Graphic 32" descr="Airplane with solid fill">
            <a:extLst>
              <a:ext uri="{FF2B5EF4-FFF2-40B4-BE49-F238E27FC236}">
                <a16:creationId xmlns:a16="http://schemas.microsoft.com/office/drawing/2014/main" id="{9E073C07-EBF0-7BC6-0952-E133C2EA0C72}"/>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9291101" y="1872149"/>
            <a:ext cx="548640" cy="457200"/>
          </a:xfrm>
          <a:prstGeom prst="rect">
            <a:avLst/>
          </a:prstGeom>
        </p:spPr>
      </p:pic>
      <p:pic>
        <p:nvPicPr>
          <p:cNvPr id="34" name="Graphic 33" descr="Airplane with solid fill">
            <a:extLst>
              <a:ext uri="{FF2B5EF4-FFF2-40B4-BE49-F238E27FC236}">
                <a16:creationId xmlns:a16="http://schemas.microsoft.com/office/drawing/2014/main" id="{BF52A58D-CF7E-A17F-8EC5-9CAD17AC1A7A}"/>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9278401" y="3257604"/>
            <a:ext cx="548640" cy="457200"/>
          </a:xfrm>
          <a:prstGeom prst="rect">
            <a:avLst/>
          </a:prstGeom>
        </p:spPr>
      </p:pic>
      <p:pic>
        <p:nvPicPr>
          <p:cNvPr id="35" name="Graphic 34" descr="Airplane with solid fill">
            <a:extLst>
              <a:ext uri="{FF2B5EF4-FFF2-40B4-BE49-F238E27FC236}">
                <a16:creationId xmlns:a16="http://schemas.microsoft.com/office/drawing/2014/main" id="{0325D564-E6C7-8407-DAB3-6B0F5933DD7D}"/>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9308462" y="4410989"/>
            <a:ext cx="548640" cy="457200"/>
          </a:xfrm>
          <a:prstGeom prst="rect">
            <a:avLst/>
          </a:prstGeom>
        </p:spPr>
      </p:pic>
      <p:pic>
        <p:nvPicPr>
          <p:cNvPr id="36" name="Graphic 35" descr="Airplane with solid fill">
            <a:extLst>
              <a:ext uri="{FF2B5EF4-FFF2-40B4-BE49-F238E27FC236}">
                <a16:creationId xmlns:a16="http://schemas.microsoft.com/office/drawing/2014/main" id="{C3EAF714-37A8-6792-6DA4-462C2F1CF465}"/>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1158421" y="1872149"/>
            <a:ext cx="548640" cy="457200"/>
          </a:xfrm>
          <a:prstGeom prst="rect">
            <a:avLst/>
          </a:prstGeom>
        </p:spPr>
      </p:pic>
      <p:pic>
        <p:nvPicPr>
          <p:cNvPr id="37" name="Graphic 36" descr="Airplane with solid fill">
            <a:extLst>
              <a:ext uri="{FF2B5EF4-FFF2-40B4-BE49-F238E27FC236}">
                <a16:creationId xmlns:a16="http://schemas.microsoft.com/office/drawing/2014/main" id="{7026E924-4DC0-1B72-1B72-134E2DE6C0AA}"/>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1145721" y="3257604"/>
            <a:ext cx="548640" cy="457200"/>
          </a:xfrm>
          <a:prstGeom prst="rect">
            <a:avLst/>
          </a:prstGeom>
        </p:spPr>
      </p:pic>
      <p:pic>
        <p:nvPicPr>
          <p:cNvPr id="38" name="Graphic 37" descr="Airplane with solid fill">
            <a:extLst>
              <a:ext uri="{FF2B5EF4-FFF2-40B4-BE49-F238E27FC236}">
                <a16:creationId xmlns:a16="http://schemas.microsoft.com/office/drawing/2014/main" id="{AB198717-5A63-9283-2C0D-86420C325982}"/>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1175782" y="4410989"/>
            <a:ext cx="548640" cy="457200"/>
          </a:xfrm>
          <a:prstGeom prst="rect">
            <a:avLst/>
          </a:prstGeom>
        </p:spPr>
      </p:pic>
      <p:pic>
        <p:nvPicPr>
          <p:cNvPr id="39" name="Graphic 38" descr="Airplane with solid fill">
            <a:extLst>
              <a:ext uri="{FF2B5EF4-FFF2-40B4-BE49-F238E27FC236}">
                <a16:creationId xmlns:a16="http://schemas.microsoft.com/office/drawing/2014/main" id="{067AF1CF-12E9-3EBD-8C81-6183162D0E63}"/>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5940962" y="3218826"/>
            <a:ext cx="548640" cy="457200"/>
          </a:xfrm>
          <a:prstGeom prst="rect">
            <a:avLst/>
          </a:prstGeom>
        </p:spPr>
      </p:pic>
      <p:sp>
        <p:nvSpPr>
          <p:cNvPr id="40" name="Oval 39">
            <a:extLst>
              <a:ext uri="{FF2B5EF4-FFF2-40B4-BE49-F238E27FC236}">
                <a16:creationId xmlns:a16="http://schemas.microsoft.com/office/drawing/2014/main" id="{70944CB9-830E-1AB3-CDC2-187C0FEB52D1}"/>
              </a:ext>
            </a:extLst>
          </p:cNvPr>
          <p:cNvSpPr/>
          <p:nvPr/>
        </p:nvSpPr>
        <p:spPr>
          <a:xfrm>
            <a:off x="5344013" y="5919422"/>
            <a:ext cx="544813" cy="520453"/>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F6998D1F-77FA-7BD7-42F4-005B9CC3F4C8}"/>
              </a:ext>
            </a:extLst>
          </p:cNvPr>
          <p:cNvSpPr/>
          <p:nvPr/>
        </p:nvSpPr>
        <p:spPr>
          <a:xfrm>
            <a:off x="9932506" y="5840493"/>
            <a:ext cx="544813" cy="520453"/>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B431444-DC96-5477-E0A6-080F5D60BC0D}"/>
              </a:ext>
            </a:extLst>
          </p:cNvPr>
          <p:cNvSpPr/>
          <p:nvPr/>
        </p:nvSpPr>
        <p:spPr>
          <a:xfrm>
            <a:off x="7327474" y="2424677"/>
            <a:ext cx="2743198" cy="1018442"/>
          </a:xfrm>
          <a:prstGeom prst="rect">
            <a:avLst/>
          </a:prstGeom>
          <a:solidFill>
            <a:schemeClr val="lt1">
              <a:alpha val="4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ea typeface="Calibri"/>
                <a:cs typeface="Calibri"/>
              </a:rPr>
              <a:t>New submicron particles formed in storm outflow; in-situ aircraft </a:t>
            </a:r>
            <a:r>
              <a:rPr lang="en-US" err="1">
                <a:ea typeface="Calibri"/>
                <a:cs typeface="Calibri"/>
              </a:rPr>
              <a:t>obs</a:t>
            </a:r>
            <a:r>
              <a:rPr lang="en-US">
                <a:ea typeface="Calibri"/>
                <a:cs typeface="Calibri"/>
              </a:rPr>
              <a:t> needed</a:t>
            </a:r>
          </a:p>
        </p:txBody>
      </p:sp>
      <p:pic>
        <p:nvPicPr>
          <p:cNvPr id="43" name="Picture 42">
            <a:extLst>
              <a:ext uri="{FF2B5EF4-FFF2-40B4-BE49-F238E27FC236}">
                <a16:creationId xmlns:a16="http://schemas.microsoft.com/office/drawing/2014/main" id="{149EE671-0490-F0F2-65BB-C92F7EE53D8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706369" y="3408927"/>
            <a:ext cx="1851232" cy="1019271"/>
          </a:xfrm>
          <a:prstGeom prst="rect">
            <a:avLst/>
          </a:prstGeom>
        </p:spPr>
      </p:pic>
      <p:sp>
        <p:nvSpPr>
          <p:cNvPr id="44" name="TextBox 43">
            <a:extLst>
              <a:ext uri="{FF2B5EF4-FFF2-40B4-BE49-F238E27FC236}">
                <a16:creationId xmlns:a16="http://schemas.microsoft.com/office/drawing/2014/main" id="{E4E009B8-DB29-9ECA-4C25-FF2BE1FE9566}"/>
              </a:ext>
            </a:extLst>
          </p:cNvPr>
          <p:cNvSpPr txBox="1"/>
          <p:nvPr/>
        </p:nvSpPr>
        <p:spPr>
          <a:xfrm>
            <a:off x="1648641" y="2537557"/>
            <a:ext cx="5512323" cy="923330"/>
          </a:xfrm>
          <a:prstGeom prst="rect">
            <a:avLst/>
          </a:prstGeom>
          <a:solidFill>
            <a:schemeClr val="bg1">
              <a:alpha val="40126"/>
            </a:schemeClr>
          </a:solidFill>
        </p:spPr>
        <p:txBody>
          <a:bodyPr wrap="square" rtlCol="0">
            <a:spAutoFit/>
          </a:bodyPr>
          <a:lstStyle/>
          <a:p>
            <a:pPr marL="0" algn="l" defTabSz="914400" rtl="0" eaLnBrk="1" latinLnBrk="0" hangingPunct="1"/>
            <a:r>
              <a:rPr lang="en-US"/>
              <a:t>In situ measurements of aerosol / cloud / precipitation particle characteristics, with details beyond what satellite remote sensors can measure</a:t>
            </a:r>
            <a:endParaRPr lang="en-US" b="1" i="1"/>
          </a:p>
        </p:txBody>
      </p:sp>
      <p:pic>
        <p:nvPicPr>
          <p:cNvPr id="45" name="Picture 44">
            <a:extLst>
              <a:ext uri="{FF2B5EF4-FFF2-40B4-BE49-F238E27FC236}">
                <a16:creationId xmlns:a16="http://schemas.microsoft.com/office/drawing/2014/main" id="{461B2EAA-8D1E-0469-19B3-83A7FD2D952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0" y="1828800"/>
            <a:ext cx="1188720" cy="808490"/>
          </a:xfrm>
          <a:prstGeom prst="rect">
            <a:avLst/>
          </a:prstGeom>
        </p:spPr>
      </p:pic>
      <p:pic>
        <p:nvPicPr>
          <p:cNvPr id="46" name="Picture 45">
            <a:extLst>
              <a:ext uri="{FF2B5EF4-FFF2-40B4-BE49-F238E27FC236}">
                <a16:creationId xmlns:a16="http://schemas.microsoft.com/office/drawing/2014/main" id="{2A782468-7E1B-3C4F-2205-07DE08131469}"/>
              </a:ext>
            </a:extLst>
          </p:cNvPr>
          <p:cNvPicPr>
            <a:picLocks noChangeAspect="1"/>
          </p:cNvPicPr>
          <p:nvPr/>
        </p:nvPicPr>
        <p:blipFill>
          <a:blip r:embed="rId12" cstate="email">
            <a:extLst>
              <a:ext uri="{28A0092B-C50C-407E-A947-70E740481C1C}">
                <a14:useLocalDpi xmlns:a14="http://schemas.microsoft.com/office/drawing/2010/main"/>
              </a:ext>
            </a:extLst>
          </a:blip>
          <a:srcRect/>
          <a:stretch/>
        </p:blipFill>
        <p:spPr>
          <a:xfrm>
            <a:off x="0" y="3250602"/>
            <a:ext cx="1188720" cy="420570"/>
          </a:xfrm>
          <a:prstGeom prst="rect">
            <a:avLst/>
          </a:prstGeom>
        </p:spPr>
      </p:pic>
      <p:pic>
        <p:nvPicPr>
          <p:cNvPr id="47" name="Picture 46">
            <a:extLst>
              <a:ext uri="{FF2B5EF4-FFF2-40B4-BE49-F238E27FC236}">
                <a16:creationId xmlns:a16="http://schemas.microsoft.com/office/drawing/2014/main" id="{474DE51C-CA3D-FACA-6AEB-E54844A50186}"/>
              </a:ext>
            </a:extLst>
          </p:cNvPr>
          <p:cNvPicPr>
            <a:picLocks noChangeAspect="1"/>
          </p:cNvPicPr>
          <p:nvPr/>
        </p:nvPicPr>
        <p:blipFill>
          <a:blip r:embed="rId13" cstate="email">
            <a:extLst>
              <a:ext uri="{28A0092B-C50C-407E-A947-70E740481C1C}">
                <a14:useLocalDpi xmlns:a14="http://schemas.microsoft.com/office/drawing/2010/main"/>
              </a:ext>
            </a:extLst>
          </a:blip>
          <a:srcRect/>
          <a:stretch/>
        </p:blipFill>
        <p:spPr>
          <a:xfrm>
            <a:off x="0" y="4361012"/>
            <a:ext cx="1188720" cy="624291"/>
          </a:xfrm>
          <a:prstGeom prst="rect">
            <a:avLst/>
          </a:prstGeom>
        </p:spPr>
      </p:pic>
      <p:sp>
        <p:nvSpPr>
          <p:cNvPr id="48" name="TextBox 47">
            <a:extLst>
              <a:ext uri="{FF2B5EF4-FFF2-40B4-BE49-F238E27FC236}">
                <a16:creationId xmlns:a16="http://schemas.microsoft.com/office/drawing/2014/main" id="{EDDEFA3B-1014-8CA0-FB4B-5E3E027FBA3E}"/>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299315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subTnLst>
                                    <p:set>
                                      <p:cBhvr override="childStyle">
                                        <p:cTn dur="1" fill="hold" display="0" masterRel="nextClick" afterEffect="1"/>
                                        <p:tgtEl>
                                          <p:spTgt spid="37"/>
                                        </p:tgtEl>
                                        <p:attrNameLst>
                                          <p:attrName>style.visibility</p:attrName>
                                        </p:attrNameLst>
                                      </p:cBhvr>
                                      <p:to>
                                        <p:strVal val="hidden"/>
                                      </p:to>
                                    </p:set>
                                  </p:sub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subTnLst>
                                    <p:set>
                                      <p:cBhvr override="childStyle">
                                        <p:cTn dur="1" fill="hold" display="0" masterRel="nextClick" afterEffect="1"/>
                                        <p:tgtEl>
                                          <p:spTgt spid="38"/>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subTnLst>
                                    <p:set>
                                      <p:cBhvr override="childStyle">
                                        <p:cTn dur="1" fill="hold" display="0" masterRel="nextClick" afterEffect="1"/>
                                        <p:tgtEl>
                                          <p:spTgt spid="39"/>
                                        </p:tgtEl>
                                        <p:attrNameLst>
                                          <p:attrName>style.visibility</p:attrName>
                                        </p:attrNameLst>
                                      </p:cBhvr>
                                      <p:to>
                                        <p:strVal val="hidden"/>
                                      </p:to>
                                    </p:set>
                                  </p:sub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0" grpId="0" animBg="1"/>
      <p:bldP spid="41" grpId="0" animBg="1"/>
      <p:bldP spid="4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D457BED-32FE-40F6-6F54-A58E3CD4A7E4}"/>
              </a:ext>
            </a:extLst>
          </p:cNvPr>
          <p:cNvCxnSpPr>
            <a:cxnSpLocks/>
          </p:cNvCxnSpPr>
          <p:nvPr/>
        </p:nvCxnSpPr>
        <p:spPr>
          <a:xfrm flipV="1">
            <a:off x="10160743" y="2489200"/>
            <a:ext cx="1412421" cy="3457222"/>
          </a:xfrm>
          <a:prstGeom prst="line">
            <a:avLst/>
          </a:prstGeom>
        </p:spPr>
        <p:style>
          <a:lnRef idx="1">
            <a:schemeClr val="dk1"/>
          </a:lnRef>
          <a:fillRef idx="0">
            <a:schemeClr val="dk1"/>
          </a:fillRef>
          <a:effectRef idx="0">
            <a:schemeClr val="dk1"/>
          </a:effectRef>
          <a:fontRef idx="minor">
            <a:schemeClr val="tx1"/>
          </a:fontRef>
        </p:style>
      </p:cxnSp>
      <p:sp>
        <p:nvSpPr>
          <p:cNvPr id="3" name="Freeform 2">
            <a:extLst>
              <a:ext uri="{FF2B5EF4-FFF2-40B4-BE49-F238E27FC236}">
                <a16:creationId xmlns:a16="http://schemas.microsoft.com/office/drawing/2014/main" id="{B68029FB-31CA-6E84-C07B-A21B69ED9EDC}"/>
              </a:ext>
            </a:extLst>
          </p:cNvPr>
          <p:cNvSpPr/>
          <p:nvPr/>
        </p:nvSpPr>
        <p:spPr>
          <a:xfrm>
            <a:off x="5591503" y="5002924"/>
            <a:ext cx="1019504" cy="601810"/>
          </a:xfrm>
          <a:custGeom>
            <a:avLst/>
            <a:gdLst>
              <a:gd name="connsiteX0" fmla="*/ 367863 w 1019504"/>
              <a:gd name="connsiteY0" fmla="*/ 578069 h 601810"/>
              <a:gd name="connsiteX1" fmla="*/ 367863 w 1019504"/>
              <a:gd name="connsiteY1" fmla="*/ 578069 h 601810"/>
              <a:gd name="connsiteX2" fmla="*/ 630621 w 1019504"/>
              <a:gd name="connsiteY2" fmla="*/ 567559 h 601810"/>
              <a:gd name="connsiteX3" fmla="*/ 672663 w 1019504"/>
              <a:gd name="connsiteY3" fmla="*/ 557048 h 601810"/>
              <a:gd name="connsiteX4" fmla="*/ 819807 w 1019504"/>
              <a:gd name="connsiteY4" fmla="*/ 546538 h 601810"/>
              <a:gd name="connsiteX5" fmla="*/ 977463 w 1019504"/>
              <a:gd name="connsiteY5" fmla="*/ 515007 h 601810"/>
              <a:gd name="connsiteX6" fmla="*/ 945931 w 1019504"/>
              <a:gd name="connsiteY6" fmla="*/ 388883 h 601810"/>
              <a:gd name="connsiteX7" fmla="*/ 914400 w 1019504"/>
              <a:gd name="connsiteY7" fmla="*/ 367862 h 601810"/>
              <a:gd name="connsiteX8" fmla="*/ 893380 w 1019504"/>
              <a:gd name="connsiteY8" fmla="*/ 304800 h 601810"/>
              <a:gd name="connsiteX9" fmla="*/ 903890 w 1019504"/>
              <a:gd name="connsiteY9" fmla="*/ 336331 h 601810"/>
              <a:gd name="connsiteX10" fmla="*/ 903890 w 1019504"/>
              <a:gd name="connsiteY10" fmla="*/ 336331 h 601810"/>
              <a:gd name="connsiteX11" fmla="*/ 935421 w 1019504"/>
              <a:gd name="connsiteY11" fmla="*/ 346842 h 601810"/>
              <a:gd name="connsiteX12" fmla="*/ 966952 w 1019504"/>
              <a:gd name="connsiteY12" fmla="*/ 325821 h 601810"/>
              <a:gd name="connsiteX13" fmla="*/ 987973 w 1019504"/>
              <a:gd name="connsiteY13" fmla="*/ 262759 h 601810"/>
              <a:gd name="connsiteX14" fmla="*/ 987973 w 1019504"/>
              <a:gd name="connsiteY14" fmla="*/ 115614 h 601810"/>
              <a:gd name="connsiteX15" fmla="*/ 1019504 w 1019504"/>
              <a:gd name="connsiteY15" fmla="*/ 94593 h 601810"/>
              <a:gd name="connsiteX16" fmla="*/ 956442 w 1019504"/>
              <a:gd name="connsiteY16" fmla="*/ 73573 h 601810"/>
              <a:gd name="connsiteX17" fmla="*/ 924911 w 1019504"/>
              <a:gd name="connsiteY17" fmla="*/ 63062 h 601810"/>
              <a:gd name="connsiteX18" fmla="*/ 893380 w 1019504"/>
              <a:gd name="connsiteY18" fmla="*/ 42042 h 601810"/>
              <a:gd name="connsiteX19" fmla="*/ 840828 w 1019504"/>
              <a:gd name="connsiteY19" fmla="*/ 31531 h 601810"/>
              <a:gd name="connsiteX20" fmla="*/ 809297 w 1019504"/>
              <a:gd name="connsiteY20" fmla="*/ 21021 h 601810"/>
              <a:gd name="connsiteX21" fmla="*/ 725214 w 1019504"/>
              <a:gd name="connsiteY21" fmla="*/ 0 h 601810"/>
              <a:gd name="connsiteX22" fmla="*/ 672663 w 1019504"/>
              <a:gd name="connsiteY22" fmla="*/ 73573 h 601810"/>
              <a:gd name="connsiteX23" fmla="*/ 557049 w 1019504"/>
              <a:gd name="connsiteY23" fmla="*/ 147145 h 601810"/>
              <a:gd name="connsiteX24" fmla="*/ 451945 w 1019504"/>
              <a:gd name="connsiteY24" fmla="*/ 136635 h 601810"/>
              <a:gd name="connsiteX25" fmla="*/ 388883 w 1019504"/>
              <a:gd name="connsiteY25" fmla="*/ 115614 h 601810"/>
              <a:gd name="connsiteX26" fmla="*/ 357352 w 1019504"/>
              <a:gd name="connsiteY26" fmla="*/ 94593 h 601810"/>
              <a:gd name="connsiteX27" fmla="*/ 294290 w 1019504"/>
              <a:gd name="connsiteY27" fmla="*/ 73573 h 601810"/>
              <a:gd name="connsiteX28" fmla="*/ 231228 w 1019504"/>
              <a:gd name="connsiteY28" fmla="*/ 52552 h 601810"/>
              <a:gd name="connsiteX29" fmla="*/ 168166 w 1019504"/>
              <a:gd name="connsiteY29" fmla="*/ 31531 h 601810"/>
              <a:gd name="connsiteX30" fmla="*/ 136635 w 1019504"/>
              <a:gd name="connsiteY30" fmla="*/ 21021 h 601810"/>
              <a:gd name="connsiteX31" fmla="*/ 147145 w 1019504"/>
              <a:gd name="connsiteY31" fmla="*/ 115614 h 601810"/>
              <a:gd name="connsiteX32" fmla="*/ 157656 w 1019504"/>
              <a:gd name="connsiteY32" fmla="*/ 147145 h 601810"/>
              <a:gd name="connsiteX33" fmla="*/ 147145 w 1019504"/>
              <a:gd name="connsiteY33" fmla="*/ 210207 h 601810"/>
              <a:gd name="connsiteX34" fmla="*/ 115614 w 1019504"/>
              <a:gd name="connsiteY34" fmla="*/ 220717 h 601810"/>
              <a:gd name="connsiteX35" fmla="*/ 21021 w 1019504"/>
              <a:gd name="connsiteY35" fmla="*/ 210207 h 601810"/>
              <a:gd name="connsiteX36" fmla="*/ 0 w 1019504"/>
              <a:gd name="connsiteY36" fmla="*/ 241738 h 601810"/>
              <a:gd name="connsiteX37" fmla="*/ 52552 w 1019504"/>
              <a:gd name="connsiteY37" fmla="*/ 325821 h 601810"/>
              <a:gd name="connsiteX38" fmla="*/ 115614 w 1019504"/>
              <a:gd name="connsiteY38" fmla="*/ 346842 h 601810"/>
              <a:gd name="connsiteX39" fmla="*/ 147145 w 1019504"/>
              <a:gd name="connsiteY39" fmla="*/ 357352 h 601810"/>
              <a:gd name="connsiteX40" fmla="*/ 157656 w 1019504"/>
              <a:gd name="connsiteY40" fmla="*/ 451945 h 601810"/>
              <a:gd name="connsiteX41" fmla="*/ 126125 w 1019504"/>
              <a:gd name="connsiteY41" fmla="*/ 462455 h 601810"/>
              <a:gd name="connsiteX42" fmla="*/ 136635 w 1019504"/>
              <a:gd name="connsiteY42" fmla="*/ 536028 h 601810"/>
              <a:gd name="connsiteX43" fmla="*/ 210207 w 1019504"/>
              <a:gd name="connsiteY43" fmla="*/ 567559 h 601810"/>
              <a:gd name="connsiteX44" fmla="*/ 283780 w 1019504"/>
              <a:gd name="connsiteY44" fmla="*/ 588579 h 601810"/>
              <a:gd name="connsiteX45" fmla="*/ 346842 w 1019504"/>
              <a:gd name="connsiteY45" fmla="*/ 599090 h 601810"/>
              <a:gd name="connsiteX46" fmla="*/ 367863 w 1019504"/>
              <a:gd name="connsiteY46" fmla="*/ 578069 h 60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19504" h="601810">
                <a:moveTo>
                  <a:pt x="367863" y="578069"/>
                </a:moveTo>
                <a:lnTo>
                  <a:pt x="367863" y="578069"/>
                </a:lnTo>
                <a:cubicBezTo>
                  <a:pt x="455449" y="574566"/>
                  <a:pt x="543173" y="573590"/>
                  <a:pt x="630621" y="567559"/>
                </a:cubicBezTo>
                <a:cubicBezTo>
                  <a:pt x="645032" y="566565"/>
                  <a:pt x="658306" y="558643"/>
                  <a:pt x="672663" y="557048"/>
                </a:cubicBezTo>
                <a:cubicBezTo>
                  <a:pt x="721535" y="551618"/>
                  <a:pt x="770759" y="550041"/>
                  <a:pt x="819807" y="546538"/>
                </a:cubicBezTo>
                <a:cubicBezTo>
                  <a:pt x="956859" y="523696"/>
                  <a:pt x="905497" y="538994"/>
                  <a:pt x="977463" y="515007"/>
                </a:cubicBezTo>
                <a:cubicBezTo>
                  <a:pt x="971619" y="462415"/>
                  <a:pt x="982136" y="425088"/>
                  <a:pt x="945931" y="388883"/>
                </a:cubicBezTo>
                <a:cubicBezTo>
                  <a:pt x="936999" y="379951"/>
                  <a:pt x="924910" y="374869"/>
                  <a:pt x="914400" y="367862"/>
                </a:cubicBezTo>
                <a:lnTo>
                  <a:pt x="893380" y="304800"/>
                </a:lnTo>
                <a:lnTo>
                  <a:pt x="903890" y="336331"/>
                </a:lnTo>
                <a:lnTo>
                  <a:pt x="903890" y="336331"/>
                </a:lnTo>
                <a:lnTo>
                  <a:pt x="935421" y="346842"/>
                </a:lnTo>
                <a:cubicBezTo>
                  <a:pt x="945931" y="339835"/>
                  <a:pt x="960257" y="336533"/>
                  <a:pt x="966952" y="325821"/>
                </a:cubicBezTo>
                <a:cubicBezTo>
                  <a:pt x="978696" y="307031"/>
                  <a:pt x="987973" y="262759"/>
                  <a:pt x="987973" y="262759"/>
                </a:cubicBezTo>
                <a:cubicBezTo>
                  <a:pt x="986120" y="244226"/>
                  <a:pt x="964783" y="150400"/>
                  <a:pt x="987973" y="115614"/>
                </a:cubicBezTo>
                <a:cubicBezTo>
                  <a:pt x="994980" y="105104"/>
                  <a:pt x="1008994" y="101600"/>
                  <a:pt x="1019504" y="94593"/>
                </a:cubicBezTo>
                <a:lnTo>
                  <a:pt x="956442" y="73573"/>
                </a:lnTo>
                <a:cubicBezTo>
                  <a:pt x="945932" y="70070"/>
                  <a:pt x="934129" y="69207"/>
                  <a:pt x="924911" y="63062"/>
                </a:cubicBezTo>
                <a:cubicBezTo>
                  <a:pt x="914401" y="56055"/>
                  <a:pt x="905207" y="46477"/>
                  <a:pt x="893380" y="42042"/>
                </a:cubicBezTo>
                <a:cubicBezTo>
                  <a:pt x="876653" y="35769"/>
                  <a:pt x="858159" y="35864"/>
                  <a:pt x="840828" y="31531"/>
                </a:cubicBezTo>
                <a:cubicBezTo>
                  <a:pt x="830080" y="28844"/>
                  <a:pt x="819985" y="23936"/>
                  <a:pt x="809297" y="21021"/>
                </a:cubicBezTo>
                <a:cubicBezTo>
                  <a:pt x="781425" y="13419"/>
                  <a:pt x="725214" y="0"/>
                  <a:pt x="725214" y="0"/>
                </a:cubicBezTo>
                <a:cubicBezTo>
                  <a:pt x="635874" y="29779"/>
                  <a:pt x="770763" y="-24525"/>
                  <a:pt x="672663" y="73573"/>
                </a:cubicBezTo>
                <a:cubicBezTo>
                  <a:pt x="596968" y="149267"/>
                  <a:pt x="638751" y="130805"/>
                  <a:pt x="557049" y="147145"/>
                </a:cubicBezTo>
                <a:cubicBezTo>
                  <a:pt x="522014" y="143642"/>
                  <a:pt x="486551" y="143124"/>
                  <a:pt x="451945" y="136635"/>
                </a:cubicBezTo>
                <a:cubicBezTo>
                  <a:pt x="430167" y="132552"/>
                  <a:pt x="388883" y="115614"/>
                  <a:pt x="388883" y="115614"/>
                </a:cubicBezTo>
                <a:cubicBezTo>
                  <a:pt x="378373" y="108607"/>
                  <a:pt x="368895" y="99723"/>
                  <a:pt x="357352" y="94593"/>
                </a:cubicBezTo>
                <a:cubicBezTo>
                  <a:pt x="337104" y="85594"/>
                  <a:pt x="315311" y="80580"/>
                  <a:pt x="294290" y="73573"/>
                </a:cubicBezTo>
                <a:lnTo>
                  <a:pt x="231228" y="52552"/>
                </a:lnTo>
                <a:lnTo>
                  <a:pt x="168166" y="31531"/>
                </a:lnTo>
                <a:lnTo>
                  <a:pt x="136635" y="21021"/>
                </a:lnTo>
                <a:cubicBezTo>
                  <a:pt x="119119" y="73572"/>
                  <a:pt x="122621" y="42043"/>
                  <a:pt x="147145" y="115614"/>
                </a:cubicBezTo>
                <a:lnTo>
                  <a:pt x="157656" y="147145"/>
                </a:lnTo>
                <a:cubicBezTo>
                  <a:pt x="154152" y="168166"/>
                  <a:pt x="157718" y="191704"/>
                  <a:pt x="147145" y="210207"/>
                </a:cubicBezTo>
                <a:cubicBezTo>
                  <a:pt x="141648" y="219826"/>
                  <a:pt x="126693" y="220717"/>
                  <a:pt x="115614" y="220717"/>
                </a:cubicBezTo>
                <a:cubicBezTo>
                  <a:pt x="83889" y="220717"/>
                  <a:pt x="52552" y="213710"/>
                  <a:pt x="21021" y="210207"/>
                </a:cubicBezTo>
                <a:cubicBezTo>
                  <a:pt x="14014" y="220717"/>
                  <a:pt x="0" y="229106"/>
                  <a:pt x="0" y="241738"/>
                </a:cubicBezTo>
                <a:cubicBezTo>
                  <a:pt x="0" y="286188"/>
                  <a:pt x="16846" y="309951"/>
                  <a:pt x="52552" y="325821"/>
                </a:cubicBezTo>
                <a:cubicBezTo>
                  <a:pt x="72800" y="334820"/>
                  <a:pt x="94593" y="339835"/>
                  <a:pt x="115614" y="346842"/>
                </a:cubicBezTo>
                <a:lnTo>
                  <a:pt x="147145" y="357352"/>
                </a:lnTo>
                <a:cubicBezTo>
                  <a:pt x="184515" y="413407"/>
                  <a:pt x="214651" y="413949"/>
                  <a:pt x="157656" y="451945"/>
                </a:cubicBezTo>
                <a:cubicBezTo>
                  <a:pt x="148438" y="458090"/>
                  <a:pt x="136635" y="458952"/>
                  <a:pt x="126125" y="462455"/>
                </a:cubicBezTo>
                <a:cubicBezTo>
                  <a:pt x="129628" y="486979"/>
                  <a:pt x="126574" y="513390"/>
                  <a:pt x="136635" y="536028"/>
                </a:cubicBezTo>
                <a:cubicBezTo>
                  <a:pt x="145943" y="556972"/>
                  <a:pt x="195069" y="563234"/>
                  <a:pt x="210207" y="567559"/>
                </a:cubicBezTo>
                <a:cubicBezTo>
                  <a:pt x="256953" y="580915"/>
                  <a:pt x="229020" y="577627"/>
                  <a:pt x="283780" y="588579"/>
                </a:cubicBezTo>
                <a:cubicBezTo>
                  <a:pt x="304677" y="592758"/>
                  <a:pt x="326039" y="594467"/>
                  <a:pt x="346842" y="599090"/>
                </a:cubicBezTo>
                <a:cubicBezTo>
                  <a:pt x="399121" y="610708"/>
                  <a:pt x="364360" y="581572"/>
                  <a:pt x="367863" y="578069"/>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unched Tape 2">
            <a:extLst>
              <a:ext uri="{FF2B5EF4-FFF2-40B4-BE49-F238E27FC236}">
                <a16:creationId xmlns:a16="http://schemas.microsoft.com/office/drawing/2014/main" id="{258616F2-958C-A3CB-CA4E-722852C4FA50}"/>
              </a:ext>
            </a:extLst>
          </p:cNvPr>
          <p:cNvSpPr/>
          <p:nvPr/>
        </p:nvSpPr>
        <p:spPr>
          <a:xfrm>
            <a:off x="4482905" y="3636868"/>
            <a:ext cx="7131821" cy="1828514"/>
          </a:xfrm>
          <a:prstGeom prst="flowChartPunchedTape">
            <a:avLst/>
          </a:prstGeom>
          <a:gradFill flip="none" rotWithShape="1">
            <a:gsLst>
              <a:gs pos="26000">
                <a:schemeClr val="accent4">
                  <a:lumMod val="60000"/>
                  <a:lumOff val="40000"/>
                  <a:alpha val="0"/>
                </a:schemeClr>
              </a:gs>
              <a:gs pos="58000">
                <a:schemeClr val="accent4">
                  <a:lumMod val="50000"/>
                  <a:alpha val="64000"/>
                </a:schemeClr>
              </a:gs>
              <a:gs pos="73000">
                <a:schemeClr val="accent4">
                  <a:lumMod val="75000"/>
                  <a:alpha val="35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itle 16">
            <a:extLst>
              <a:ext uri="{FF2B5EF4-FFF2-40B4-BE49-F238E27FC236}">
                <a16:creationId xmlns:a16="http://schemas.microsoft.com/office/drawing/2014/main" id="{0ACA80F5-549B-78BB-5F67-AFECB65FDF53}"/>
              </a:ext>
            </a:extLst>
          </p:cNvPr>
          <p:cNvSpPr>
            <a:spLocks noGrp="1"/>
          </p:cNvSpPr>
          <p:nvPr>
            <p:ph type="title"/>
          </p:nvPr>
        </p:nvSpPr>
        <p:spPr>
          <a:xfrm>
            <a:off x="1628795" y="119540"/>
            <a:ext cx="8961120" cy="685801"/>
          </a:xfrm>
        </p:spPr>
        <p:txBody>
          <a:bodyPr>
            <a:normAutofit fontScale="90000"/>
          </a:bodyPr>
          <a:lstStyle/>
          <a:p>
            <a:r>
              <a:rPr lang="en-US" sz="4400" i="1" dirty="0">
                <a:solidFill>
                  <a:schemeClr val="bg1"/>
                </a:solidFill>
              </a:rPr>
              <a:t>Better </a:t>
            </a:r>
            <a:r>
              <a:rPr lang="en-US" b="0" dirty="0">
                <a:solidFill>
                  <a:schemeClr val="bg1"/>
                </a:solidFill>
              </a:rPr>
              <a:t>done from Suborbital:</a:t>
            </a:r>
          </a:p>
        </p:txBody>
      </p:sp>
      <p:sp>
        <p:nvSpPr>
          <p:cNvPr id="6" name="Slide Number Placeholder 1">
            <a:extLst>
              <a:ext uri="{FF2B5EF4-FFF2-40B4-BE49-F238E27FC236}">
                <a16:creationId xmlns:a16="http://schemas.microsoft.com/office/drawing/2014/main" id="{8A3A2A34-61D4-EFB2-38E3-4612D3AA3184}"/>
              </a:ext>
            </a:extLst>
          </p:cNvPr>
          <p:cNvSpPr>
            <a:spLocks noGrp="1"/>
          </p:cNvSpPr>
          <p:nvPr>
            <p:ph type="sldNum" sz="quarter" idx="12"/>
          </p:nvPr>
        </p:nvSpPr>
        <p:spPr>
          <a:xfrm>
            <a:off x="10157791" y="6492875"/>
            <a:ext cx="2034209" cy="365125"/>
          </a:xfrm>
        </p:spPr>
        <p:txBody>
          <a:bodyPr/>
          <a:lstStyle/>
          <a:p>
            <a:fld id="{6CBF3D6B-7512-DC4E-9AD6-900204DF0DDD}" type="slidenum">
              <a:rPr lang="en-US" smtClean="0"/>
              <a:pPr/>
              <a:t>22</a:t>
            </a:fld>
            <a:endParaRPr lang="en-US"/>
          </a:p>
        </p:txBody>
      </p:sp>
      <p:sp>
        <p:nvSpPr>
          <p:cNvPr id="7" name="Freeform 6">
            <a:extLst>
              <a:ext uri="{FF2B5EF4-FFF2-40B4-BE49-F238E27FC236}">
                <a16:creationId xmlns:a16="http://schemas.microsoft.com/office/drawing/2014/main" id="{F3BF25C1-4504-E36A-B9F7-CB69E5559E5A}"/>
              </a:ext>
            </a:extLst>
          </p:cNvPr>
          <p:cNvSpPr/>
          <p:nvPr/>
        </p:nvSpPr>
        <p:spPr>
          <a:xfrm>
            <a:off x="918259" y="2165131"/>
            <a:ext cx="8861008" cy="3836276"/>
          </a:xfrm>
          <a:custGeom>
            <a:avLst/>
            <a:gdLst>
              <a:gd name="connsiteX0" fmla="*/ 704980 w 8861008"/>
              <a:gd name="connsiteY0" fmla="*/ 3794235 h 3836276"/>
              <a:gd name="connsiteX1" fmla="*/ 704980 w 8861008"/>
              <a:gd name="connsiteY1" fmla="*/ 3794235 h 3836276"/>
              <a:gd name="connsiteX2" fmla="*/ 957229 w 8861008"/>
              <a:gd name="connsiteY2" fmla="*/ 3794235 h 3836276"/>
              <a:gd name="connsiteX3" fmla="*/ 1251518 w 8861008"/>
              <a:gd name="connsiteY3" fmla="*/ 3783724 h 3836276"/>
              <a:gd name="connsiteX4" fmla="*/ 1346111 w 8861008"/>
              <a:gd name="connsiteY4" fmla="*/ 3762704 h 3836276"/>
              <a:gd name="connsiteX5" fmla="*/ 1388153 w 8861008"/>
              <a:gd name="connsiteY5" fmla="*/ 3752193 h 3836276"/>
              <a:gd name="connsiteX6" fmla="*/ 1850608 w 8861008"/>
              <a:gd name="connsiteY6" fmla="*/ 3773214 h 3836276"/>
              <a:gd name="connsiteX7" fmla="*/ 1934691 w 8861008"/>
              <a:gd name="connsiteY7" fmla="*/ 3794235 h 3836276"/>
              <a:gd name="connsiteX8" fmla="*/ 2165918 w 8861008"/>
              <a:gd name="connsiteY8" fmla="*/ 3815255 h 3836276"/>
              <a:gd name="connsiteX9" fmla="*/ 2502249 w 8861008"/>
              <a:gd name="connsiteY9" fmla="*/ 3804745 h 3836276"/>
              <a:gd name="connsiteX10" fmla="*/ 2544291 w 8861008"/>
              <a:gd name="connsiteY10" fmla="*/ 3794235 h 3836276"/>
              <a:gd name="connsiteX11" fmla="*/ 2638884 w 8861008"/>
              <a:gd name="connsiteY11" fmla="*/ 3783724 h 3836276"/>
              <a:gd name="connsiteX12" fmla="*/ 2743987 w 8861008"/>
              <a:gd name="connsiteY12" fmla="*/ 3762704 h 3836276"/>
              <a:gd name="connsiteX13" fmla="*/ 2796539 w 8861008"/>
              <a:gd name="connsiteY13" fmla="*/ 3752193 h 3836276"/>
              <a:gd name="connsiteX14" fmla="*/ 3153891 w 8861008"/>
              <a:gd name="connsiteY14" fmla="*/ 3741683 h 3836276"/>
              <a:gd name="connsiteX15" fmla="*/ 3185422 w 8861008"/>
              <a:gd name="connsiteY15" fmla="*/ 3731173 h 3836276"/>
              <a:gd name="connsiteX16" fmla="*/ 3227463 w 8861008"/>
              <a:gd name="connsiteY16" fmla="*/ 3668111 h 3836276"/>
              <a:gd name="connsiteX17" fmla="*/ 3216953 w 8861008"/>
              <a:gd name="connsiteY17" fmla="*/ 3594538 h 3836276"/>
              <a:gd name="connsiteX18" fmla="*/ 3185422 w 8861008"/>
              <a:gd name="connsiteY18" fmla="*/ 3563007 h 3836276"/>
              <a:gd name="connsiteX19" fmla="*/ 3122360 w 8861008"/>
              <a:gd name="connsiteY19" fmla="*/ 3531476 h 3836276"/>
              <a:gd name="connsiteX20" fmla="*/ 3080318 w 8861008"/>
              <a:gd name="connsiteY20" fmla="*/ 3468414 h 3836276"/>
              <a:gd name="connsiteX21" fmla="*/ 3143380 w 8861008"/>
              <a:gd name="connsiteY21" fmla="*/ 3447393 h 3836276"/>
              <a:gd name="connsiteX22" fmla="*/ 3174911 w 8861008"/>
              <a:gd name="connsiteY22" fmla="*/ 3436883 h 3836276"/>
              <a:gd name="connsiteX23" fmla="*/ 3216953 w 8861008"/>
              <a:gd name="connsiteY23" fmla="*/ 3426373 h 3836276"/>
              <a:gd name="connsiteX24" fmla="*/ 3280015 w 8861008"/>
              <a:gd name="connsiteY24" fmla="*/ 3405352 h 3836276"/>
              <a:gd name="connsiteX25" fmla="*/ 3311546 w 8861008"/>
              <a:gd name="connsiteY25" fmla="*/ 3394842 h 3836276"/>
              <a:gd name="connsiteX26" fmla="*/ 3227463 w 8861008"/>
              <a:gd name="connsiteY26" fmla="*/ 3300249 h 3836276"/>
              <a:gd name="connsiteX27" fmla="*/ 3164401 w 8861008"/>
              <a:gd name="connsiteY27" fmla="*/ 3247697 h 3836276"/>
              <a:gd name="connsiteX28" fmla="*/ 3153891 w 8861008"/>
              <a:gd name="connsiteY28" fmla="*/ 3090042 h 3836276"/>
              <a:gd name="connsiteX29" fmla="*/ 3174911 w 8861008"/>
              <a:gd name="connsiteY29" fmla="*/ 3058511 h 3836276"/>
              <a:gd name="connsiteX30" fmla="*/ 3237973 w 8861008"/>
              <a:gd name="connsiteY30" fmla="*/ 3016469 h 3836276"/>
              <a:gd name="connsiteX31" fmla="*/ 3248484 w 8861008"/>
              <a:gd name="connsiteY31" fmla="*/ 2984938 h 3836276"/>
              <a:gd name="connsiteX32" fmla="*/ 3185422 w 8861008"/>
              <a:gd name="connsiteY32" fmla="*/ 2858814 h 3836276"/>
              <a:gd name="connsiteX33" fmla="*/ 3122360 w 8861008"/>
              <a:gd name="connsiteY33" fmla="*/ 2806262 h 3836276"/>
              <a:gd name="connsiteX34" fmla="*/ 3101339 w 8861008"/>
              <a:gd name="connsiteY34" fmla="*/ 2774731 h 3836276"/>
              <a:gd name="connsiteX35" fmla="*/ 3111849 w 8861008"/>
              <a:gd name="connsiteY35" fmla="*/ 2711669 h 3836276"/>
              <a:gd name="connsiteX36" fmla="*/ 3174911 w 8861008"/>
              <a:gd name="connsiteY36" fmla="*/ 2669628 h 3836276"/>
              <a:gd name="connsiteX37" fmla="*/ 3216953 w 8861008"/>
              <a:gd name="connsiteY37" fmla="*/ 2617076 h 3836276"/>
              <a:gd name="connsiteX38" fmla="*/ 3258994 w 8861008"/>
              <a:gd name="connsiteY38" fmla="*/ 2554014 h 3836276"/>
              <a:gd name="connsiteX39" fmla="*/ 3258994 w 8861008"/>
              <a:gd name="connsiteY39" fmla="*/ 2448911 h 3836276"/>
              <a:gd name="connsiteX40" fmla="*/ 3227463 w 8861008"/>
              <a:gd name="connsiteY40" fmla="*/ 2427890 h 3836276"/>
              <a:gd name="connsiteX41" fmla="*/ 3174911 w 8861008"/>
              <a:gd name="connsiteY41" fmla="*/ 2385849 h 3836276"/>
              <a:gd name="connsiteX42" fmla="*/ 3122360 w 8861008"/>
              <a:gd name="connsiteY42" fmla="*/ 2343807 h 3836276"/>
              <a:gd name="connsiteX43" fmla="*/ 3101339 w 8861008"/>
              <a:gd name="connsiteY43" fmla="*/ 2312276 h 3836276"/>
              <a:gd name="connsiteX44" fmla="*/ 3111849 w 8861008"/>
              <a:gd name="connsiteY44" fmla="*/ 2186152 h 3836276"/>
              <a:gd name="connsiteX45" fmla="*/ 3122360 w 8861008"/>
              <a:gd name="connsiteY45" fmla="*/ 2154621 h 3836276"/>
              <a:gd name="connsiteX46" fmla="*/ 3153891 w 8861008"/>
              <a:gd name="connsiteY46" fmla="*/ 2133600 h 3836276"/>
              <a:gd name="connsiteX47" fmla="*/ 3227463 w 8861008"/>
              <a:gd name="connsiteY47" fmla="*/ 2123090 h 3836276"/>
              <a:gd name="connsiteX48" fmla="*/ 3216953 w 8861008"/>
              <a:gd name="connsiteY48" fmla="*/ 2081049 h 3836276"/>
              <a:gd name="connsiteX49" fmla="*/ 3185422 w 8861008"/>
              <a:gd name="connsiteY49" fmla="*/ 2017986 h 3836276"/>
              <a:gd name="connsiteX50" fmla="*/ 3143380 w 8861008"/>
              <a:gd name="connsiteY50" fmla="*/ 1986455 h 3836276"/>
              <a:gd name="connsiteX51" fmla="*/ 3122360 w 8861008"/>
              <a:gd name="connsiteY51" fmla="*/ 1954924 h 3836276"/>
              <a:gd name="connsiteX52" fmla="*/ 3164401 w 8861008"/>
              <a:gd name="connsiteY52" fmla="*/ 1860331 h 3836276"/>
              <a:gd name="connsiteX53" fmla="*/ 3174911 w 8861008"/>
              <a:gd name="connsiteY53" fmla="*/ 1828800 h 3836276"/>
              <a:gd name="connsiteX54" fmla="*/ 3206442 w 8861008"/>
              <a:gd name="connsiteY54" fmla="*/ 1797269 h 3836276"/>
              <a:gd name="connsiteX55" fmla="*/ 3511242 w 8861008"/>
              <a:gd name="connsiteY55" fmla="*/ 1765738 h 3836276"/>
              <a:gd name="connsiteX56" fmla="*/ 3584815 w 8861008"/>
              <a:gd name="connsiteY56" fmla="*/ 1755228 h 3836276"/>
              <a:gd name="connsiteX57" fmla="*/ 3668897 w 8861008"/>
              <a:gd name="connsiteY57" fmla="*/ 1734207 h 3836276"/>
              <a:gd name="connsiteX58" fmla="*/ 3731960 w 8861008"/>
              <a:gd name="connsiteY58" fmla="*/ 1723697 h 3836276"/>
              <a:gd name="connsiteX59" fmla="*/ 3816042 w 8861008"/>
              <a:gd name="connsiteY59" fmla="*/ 1702676 h 3836276"/>
              <a:gd name="connsiteX60" fmla="*/ 4362580 w 8861008"/>
              <a:gd name="connsiteY60" fmla="*/ 1681655 h 3836276"/>
              <a:gd name="connsiteX61" fmla="*/ 4551766 w 8861008"/>
              <a:gd name="connsiteY61" fmla="*/ 1660635 h 3836276"/>
              <a:gd name="connsiteX62" fmla="*/ 4614829 w 8861008"/>
              <a:gd name="connsiteY62" fmla="*/ 1650124 h 3836276"/>
              <a:gd name="connsiteX63" fmla="*/ 4656870 w 8861008"/>
              <a:gd name="connsiteY63" fmla="*/ 1639614 h 3836276"/>
              <a:gd name="connsiteX64" fmla="*/ 4804015 w 8861008"/>
              <a:gd name="connsiteY64" fmla="*/ 1629104 h 3836276"/>
              <a:gd name="connsiteX65" fmla="*/ 5224429 w 8861008"/>
              <a:gd name="connsiteY65" fmla="*/ 1608083 h 3836276"/>
              <a:gd name="connsiteX66" fmla="*/ 5308511 w 8861008"/>
              <a:gd name="connsiteY66" fmla="*/ 1587062 h 3836276"/>
              <a:gd name="connsiteX67" fmla="*/ 5382084 w 8861008"/>
              <a:gd name="connsiteY67" fmla="*/ 1576552 h 3836276"/>
              <a:gd name="connsiteX68" fmla="*/ 5424125 w 8861008"/>
              <a:gd name="connsiteY68" fmla="*/ 1566042 h 3836276"/>
              <a:gd name="connsiteX69" fmla="*/ 5697394 w 8861008"/>
              <a:gd name="connsiteY69" fmla="*/ 1545021 h 3836276"/>
              <a:gd name="connsiteX70" fmla="*/ 5728925 w 8861008"/>
              <a:gd name="connsiteY70" fmla="*/ 1534511 h 3836276"/>
              <a:gd name="connsiteX71" fmla="*/ 5770966 w 8861008"/>
              <a:gd name="connsiteY71" fmla="*/ 1524000 h 3836276"/>
              <a:gd name="connsiteX72" fmla="*/ 5844539 w 8861008"/>
              <a:gd name="connsiteY72" fmla="*/ 1492469 h 3836276"/>
              <a:gd name="connsiteX73" fmla="*/ 5876070 w 8861008"/>
              <a:gd name="connsiteY73" fmla="*/ 1471449 h 3836276"/>
              <a:gd name="connsiteX74" fmla="*/ 5970663 w 8861008"/>
              <a:gd name="connsiteY74" fmla="*/ 1439917 h 3836276"/>
              <a:gd name="connsiteX75" fmla="*/ 6044235 w 8861008"/>
              <a:gd name="connsiteY75" fmla="*/ 1397876 h 3836276"/>
              <a:gd name="connsiteX76" fmla="*/ 6107297 w 8861008"/>
              <a:gd name="connsiteY76" fmla="*/ 1355835 h 3836276"/>
              <a:gd name="connsiteX77" fmla="*/ 6138829 w 8861008"/>
              <a:gd name="connsiteY77" fmla="*/ 1334814 h 3836276"/>
              <a:gd name="connsiteX78" fmla="*/ 6170360 w 8861008"/>
              <a:gd name="connsiteY78" fmla="*/ 1313793 h 3836276"/>
              <a:gd name="connsiteX79" fmla="*/ 6201891 w 8861008"/>
              <a:gd name="connsiteY79" fmla="*/ 1303283 h 3836276"/>
              <a:gd name="connsiteX80" fmla="*/ 6233422 w 8861008"/>
              <a:gd name="connsiteY80" fmla="*/ 1282262 h 3836276"/>
              <a:gd name="connsiteX81" fmla="*/ 6296484 w 8861008"/>
              <a:gd name="connsiteY81" fmla="*/ 1261242 h 3836276"/>
              <a:gd name="connsiteX82" fmla="*/ 6328015 w 8861008"/>
              <a:gd name="connsiteY82" fmla="*/ 1240221 h 3836276"/>
              <a:gd name="connsiteX83" fmla="*/ 6391077 w 8861008"/>
              <a:gd name="connsiteY83" fmla="*/ 1219200 h 3836276"/>
              <a:gd name="connsiteX84" fmla="*/ 6422608 w 8861008"/>
              <a:gd name="connsiteY84" fmla="*/ 1208690 h 3836276"/>
              <a:gd name="connsiteX85" fmla="*/ 6475160 w 8861008"/>
              <a:gd name="connsiteY85" fmla="*/ 1198180 h 3836276"/>
              <a:gd name="connsiteX86" fmla="*/ 6559242 w 8861008"/>
              <a:gd name="connsiteY86" fmla="*/ 1177159 h 3836276"/>
              <a:gd name="connsiteX87" fmla="*/ 6601284 w 8861008"/>
              <a:gd name="connsiteY87" fmla="*/ 1166649 h 3836276"/>
              <a:gd name="connsiteX88" fmla="*/ 6706387 w 8861008"/>
              <a:gd name="connsiteY88" fmla="*/ 1145628 h 3836276"/>
              <a:gd name="connsiteX89" fmla="*/ 6748429 w 8861008"/>
              <a:gd name="connsiteY89" fmla="*/ 1135117 h 3836276"/>
              <a:gd name="connsiteX90" fmla="*/ 6853532 w 8861008"/>
              <a:gd name="connsiteY90" fmla="*/ 1114097 h 3836276"/>
              <a:gd name="connsiteX91" fmla="*/ 6958635 w 8861008"/>
              <a:gd name="connsiteY91" fmla="*/ 1093076 h 3836276"/>
              <a:gd name="connsiteX92" fmla="*/ 7032208 w 8861008"/>
              <a:gd name="connsiteY92" fmla="*/ 1082566 h 3836276"/>
              <a:gd name="connsiteX93" fmla="*/ 7074249 w 8861008"/>
              <a:gd name="connsiteY93" fmla="*/ 1072055 h 3836276"/>
              <a:gd name="connsiteX94" fmla="*/ 7442111 w 8861008"/>
              <a:gd name="connsiteY94" fmla="*/ 1040524 h 3836276"/>
              <a:gd name="connsiteX95" fmla="*/ 7484153 w 8861008"/>
              <a:gd name="connsiteY95" fmla="*/ 1030014 h 3836276"/>
              <a:gd name="connsiteX96" fmla="*/ 7568235 w 8861008"/>
              <a:gd name="connsiteY96" fmla="*/ 1008993 h 3836276"/>
              <a:gd name="connsiteX97" fmla="*/ 7610277 w 8861008"/>
              <a:gd name="connsiteY97" fmla="*/ 998483 h 3836276"/>
              <a:gd name="connsiteX98" fmla="*/ 7673339 w 8861008"/>
              <a:gd name="connsiteY98" fmla="*/ 977462 h 3836276"/>
              <a:gd name="connsiteX99" fmla="*/ 7736401 w 8861008"/>
              <a:gd name="connsiteY99" fmla="*/ 956442 h 3836276"/>
              <a:gd name="connsiteX100" fmla="*/ 7799463 w 8861008"/>
              <a:gd name="connsiteY100" fmla="*/ 935421 h 3836276"/>
              <a:gd name="connsiteX101" fmla="*/ 7830994 w 8861008"/>
              <a:gd name="connsiteY101" fmla="*/ 924911 h 3836276"/>
              <a:gd name="connsiteX102" fmla="*/ 7883546 w 8861008"/>
              <a:gd name="connsiteY102" fmla="*/ 903890 h 3836276"/>
              <a:gd name="connsiteX103" fmla="*/ 7925587 w 8861008"/>
              <a:gd name="connsiteY103" fmla="*/ 893380 h 3836276"/>
              <a:gd name="connsiteX104" fmla="*/ 8020180 w 8861008"/>
              <a:gd name="connsiteY104" fmla="*/ 861849 h 3836276"/>
              <a:gd name="connsiteX105" fmla="*/ 8051711 w 8861008"/>
              <a:gd name="connsiteY105" fmla="*/ 851338 h 3836276"/>
              <a:gd name="connsiteX106" fmla="*/ 8104263 w 8861008"/>
              <a:gd name="connsiteY106" fmla="*/ 840828 h 3836276"/>
              <a:gd name="connsiteX107" fmla="*/ 8198856 w 8861008"/>
              <a:gd name="connsiteY107" fmla="*/ 819807 h 3836276"/>
              <a:gd name="connsiteX108" fmla="*/ 8346001 w 8861008"/>
              <a:gd name="connsiteY108" fmla="*/ 809297 h 3836276"/>
              <a:gd name="connsiteX109" fmla="*/ 8409063 w 8861008"/>
              <a:gd name="connsiteY109" fmla="*/ 788276 h 3836276"/>
              <a:gd name="connsiteX110" fmla="*/ 8440594 w 8861008"/>
              <a:gd name="connsiteY110" fmla="*/ 777766 h 3836276"/>
              <a:gd name="connsiteX111" fmla="*/ 8524677 w 8861008"/>
              <a:gd name="connsiteY111" fmla="*/ 735724 h 3836276"/>
              <a:gd name="connsiteX112" fmla="*/ 8598249 w 8861008"/>
              <a:gd name="connsiteY112" fmla="*/ 693683 h 3836276"/>
              <a:gd name="connsiteX113" fmla="*/ 8629780 w 8861008"/>
              <a:gd name="connsiteY113" fmla="*/ 683173 h 3836276"/>
              <a:gd name="connsiteX114" fmla="*/ 8724373 w 8861008"/>
              <a:gd name="connsiteY114" fmla="*/ 630621 h 3836276"/>
              <a:gd name="connsiteX115" fmla="*/ 8787435 w 8861008"/>
              <a:gd name="connsiteY115" fmla="*/ 578069 h 3836276"/>
              <a:gd name="connsiteX116" fmla="*/ 8818966 w 8861008"/>
              <a:gd name="connsiteY116" fmla="*/ 567559 h 3836276"/>
              <a:gd name="connsiteX117" fmla="*/ 8850497 w 8861008"/>
              <a:gd name="connsiteY117" fmla="*/ 546538 h 3836276"/>
              <a:gd name="connsiteX118" fmla="*/ 8861008 w 8861008"/>
              <a:gd name="connsiteY118" fmla="*/ 515007 h 3836276"/>
              <a:gd name="connsiteX119" fmla="*/ 8818966 w 8861008"/>
              <a:gd name="connsiteY119" fmla="*/ 430924 h 3836276"/>
              <a:gd name="connsiteX120" fmla="*/ 8745394 w 8861008"/>
              <a:gd name="connsiteY120" fmla="*/ 420414 h 3836276"/>
              <a:gd name="connsiteX121" fmla="*/ 8398553 w 8861008"/>
              <a:gd name="connsiteY121" fmla="*/ 409904 h 3836276"/>
              <a:gd name="connsiteX122" fmla="*/ 8188346 w 8861008"/>
              <a:gd name="connsiteY122" fmla="*/ 388883 h 3836276"/>
              <a:gd name="connsiteX123" fmla="*/ 8051711 w 8861008"/>
              <a:gd name="connsiteY123" fmla="*/ 367862 h 3836276"/>
              <a:gd name="connsiteX124" fmla="*/ 7967629 w 8861008"/>
              <a:gd name="connsiteY124" fmla="*/ 357352 h 3836276"/>
              <a:gd name="connsiteX125" fmla="*/ 7925587 w 8861008"/>
              <a:gd name="connsiteY125" fmla="*/ 346842 h 3836276"/>
              <a:gd name="connsiteX126" fmla="*/ 7841504 w 8861008"/>
              <a:gd name="connsiteY126" fmla="*/ 336331 h 3836276"/>
              <a:gd name="connsiteX127" fmla="*/ 7809973 w 8861008"/>
              <a:gd name="connsiteY127" fmla="*/ 325821 h 3836276"/>
              <a:gd name="connsiteX128" fmla="*/ 7431601 w 8861008"/>
              <a:gd name="connsiteY128" fmla="*/ 325821 h 3836276"/>
              <a:gd name="connsiteX129" fmla="*/ 7252925 w 8861008"/>
              <a:gd name="connsiteY129" fmla="*/ 346842 h 3836276"/>
              <a:gd name="connsiteX130" fmla="*/ 7147822 w 8861008"/>
              <a:gd name="connsiteY130" fmla="*/ 357352 h 3836276"/>
              <a:gd name="connsiteX131" fmla="*/ 6937615 w 8861008"/>
              <a:gd name="connsiteY131" fmla="*/ 367862 h 3836276"/>
              <a:gd name="connsiteX132" fmla="*/ 5655353 w 8861008"/>
              <a:gd name="connsiteY132" fmla="*/ 357352 h 3836276"/>
              <a:gd name="connsiteX133" fmla="*/ 5676373 w 8861008"/>
              <a:gd name="connsiteY133" fmla="*/ 325821 h 3836276"/>
              <a:gd name="connsiteX134" fmla="*/ 5707904 w 8861008"/>
              <a:gd name="connsiteY134" fmla="*/ 231228 h 3836276"/>
              <a:gd name="connsiteX135" fmla="*/ 5718415 w 8861008"/>
              <a:gd name="connsiteY135" fmla="*/ 199697 h 3836276"/>
              <a:gd name="connsiteX136" fmla="*/ 5728925 w 8861008"/>
              <a:gd name="connsiteY136" fmla="*/ 231228 h 3836276"/>
              <a:gd name="connsiteX137" fmla="*/ 5697394 w 8861008"/>
              <a:gd name="connsiteY137" fmla="*/ 241738 h 3836276"/>
              <a:gd name="connsiteX138" fmla="*/ 5634332 w 8861008"/>
              <a:gd name="connsiteY138" fmla="*/ 252249 h 3836276"/>
              <a:gd name="connsiteX139" fmla="*/ 5445146 w 8861008"/>
              <a:gd name="connsiteY139" fmla="*/ 273269 h 3836276"/>
              <a:gd name="connsiteX140" fmla="*/ 5024732 w 8861008"/>
              <a:gd name="connsiteY140" fmla="*/ 262759 h 3836276"/>
              <a:gd name="connsiteX141" fmla="*/ 4888097 w 8861008"/>
              <a:gd name="connsiteY141" fmla="*/ 273269 h 3836276"/>
              <a:gd name="connsiteX142" fmla="*/ 4825035 w 8861008"/>
              <a:gd name="connsiteY142" fmla="*/ 283780 h 3836276"/>
              <a:gd name="connsiteX143" fmla="*/ 4751463 w 8861008"/>
              <a:gd name="connsiteY143" fmla="*/ 294290 h 3836276"/>
              <a:gd name="connsiteX144" fmla="*/ 4520235 w 8861008"/>
              <a:gd name="connsiteY144" fmla="*/ 315311 h 3836276"/>
              <a:gd name="connsiteX145" fmla="*/ 4436153 w 8861008"/>
              <a:gd name="connsiteY145" fmla="*/ 325821 h 3836276"/>
              <a:gd name="connsiteX146" fmla="*/ 4005229 w 8861008"/>
              <a:gd name="connsiteY146" fmla="*/ 346842 h 3836276"/>
              <a:gd name="connsiteX147" fmla="*/ 3879104 w 8861008"/>
              <a:gd name="connsiteY147" fmla="*/ 367862 h 3836276"/>
              <a:gd name="connsiteX148" fmla="*/ 3826553 w 8861008"/>
              <a:gd name="connsiteY148" fmla="*/ 378373 h 3836276"/>
              <a:gd name="connsiteX149" fmla="*/ 3752980 w 8861008"/>
              <a:gd name="connsiteY149" fmla="*/ 388883 h 3836276"/>
              <a:gd name="connsiteX150" fmla="*/ 3689918 w 8861008"/>
              <a:gd name="connsiteY150" fmla="*/ 399393 h 3836276"/>
              <a:gd name="connsiteX151" fmla="*/ 3427160 w 8861008"/>
              <a:gd name="connsiteY151" fmla="*/ 388883 h 3836276"/>
              <a:gd name="connsiteX152" fmla="*/ 3469201 w 8861008"/>
              <a:gd name="connsiteY152" fmla="*/ 336331 h 3836276"/>
              <a:gd name="connsiteX153" fmla="*/ 2817560 w 8861008"/>
              <a:gd name="connsiteY153" fmla="*/ 357352 h 3836276"/>
              <a:gd name="connsiteX154" fmla="*/ 2428677 w 8861008"/>
              <a:gd name="connsiteY154" fmla="*/ 388883 h 3836276"/>
              <a:gd name="connsiteX155" fmla="*/ 2134387 w 8861008"/>
              <a:gd name="connsiteY155" fmla="*/ 399393 h 3836276"/>
              <a:gd name="connsiteX156" fmla="*/ 2102856 w 8861008"/>
              <a:gd name="connsiteY156" fmla="*/ 388883 h 3836276"/>
              <a:gd name="connsiteX157" fmla="*/ 2029284 w 8861008"/>
              <a:gd name="connsiteY157" fmla="*/ 378373 h 3836276"/>
              <a:gd name="connsiteX158" fmla="*/ 2018773 w 8861008"/>
              <a:gd name="connsiteY158" fmla="*/ 346842 h 3836276"/>
              <a:gd name="connsiteX159" fmla="*/ 2018773 w 8861008"/>
              <a:gd name="connsiteY159" fmla="*/ 168166 h 3836276"/>
              <a:gd name="connsiteX160" fmla="*/ 1955711 w 8861008"/>
              <a:gd name="connsiteY160" fmla="*/ 136635 h 3836276"/>
              <a:gd name="connsiteX161" fmla="*/ 1850608 w 8861008"/>
              <a:gd name="connsiteY161" fmla="*/ 147145 h 3836276"/>
              <a:gd name="connsiteX162" fmla="*/ 1787546 w 8861008"/>
              <a:gd name="connsiteY162" fmla="*/ 105104 h 3836276"/>
              <a:gd name="connsiteX163" fmla="*/ 1724484 w 8861008"/>
              <a:gd name="connsiteY163" fmla="*/ 63062 h 3836276"/>
              <a:gd name="connsiteX164" fmla="*/ 1661422 w 8861008"/>
              <a:gd name="connsiteY164" fmla="*/ 10511 h 3836276"/>
              <a:gd name="connsiteX165" fmla="*/ 1629891 w 8861008"/>
              <a:gd name="connsiteY165" fmla="*/ 0 h 3836276"/>
              <a:gd name="connsiteX166" fmla="*/ 1293560 w 8861008"/>
              <a:gd name="connsiteY166" fmla="*/ 21021 h 3836276"/>
              <a:gd name="connsiteX167" fmla="*/ 1241008 w 8861008"/>
              <a:gd name="connsiteY167" fmla="*/ 31531 h 3836276"/>
              <a:gd name="connsiteX168" fmla="*/ 1209477 w 8861008"/>
              <a:gd name="connsiteY168" fmla="*/ 52552 h 3836276"/>
              <a:gd name="connsiteX169" fmla="*/ 1146415 w 8861008"/>
              <a:gd name="connsiteY169" fmla="*/ 84083 h 3836276"/>
              <a:gd name="connsiteX170" fmla="*/ 1125394 w 8861008"/>
              <a:gd name="connsiteY170" fmla="*/ 115614 h 3836276"/>
              <a:gd name="connsiteX171" fmla="*/ 1093863 w 8861008"/>
              <a:gd name="connsiteY171" fmla="*/ 136635 h 3836276"/>
              <a:gd name="connsiteX172" fmla="*/ 1030801 w 8861008"/>
              <a:gd name="connsiteY172" fmla="*/ 262759 h 3836276"/>
              <a:gd name="connsiteX173" fmla="*/ 999270 w 8861008"/>
              <a:gd name="connsiteY173" fmla="*/ 283780 h 3836276"/>
              <a:gd name="connsiteX174" fmla="*/ 936208 w 8861008"/>
              <a:gd name="connsiteY174" fmla="*/ 336331 h 3836276"/>
              <a:gd name="connsiteX175" fmla="*/ 904677 w 8861008"/>
              <a:gd name="connsiteY175" fmla="*/ 346842 h 3836276"/>
              <a:gd name="connsiteX176" fmla="*/ 873146 w 8861008"/>
              <a:gd name="connsiteY176" fmla="*/ 367862 h 3836276"/>
              <a:gd name="connsiteX177" fmla="*/ 810084 w 8861008"/>
              <a:gd name="connsiteY177" fmla="*/ 388883 h 3836276"/>
              <a:gd name="connsiteX178" fmla="*/ 736511 w 8861008"/>
              <a:gd name="connsiteY178" fmla="*/ 409904 h 3836276"/>
              <a:gd name="connsiteX179" fmla="*/ 557835 w 8861008"/>
              <a:gd name="connsiteY179" fmla="*/ 399393 h 3836276"/>
              <a:gd name="connsiteX180" fmla="*/ 526304 w 8861008"/>
              <a:gd name="connsiteY180" fmla="*/ 388883 h 3836276"/>
              <a:gd name="connsiteX181" fmla="*/ 442222 w 8861008"/>
              <a:gd name="connsiteY181" fmla="*/ 346842 h 3836276"/>
              <a:gd name="connsiteX182" fmla="*/ 379160 w 8861008"/>
              <a:gd name="connsiteY182" fmla="*/ 315311 h 3836276"/>
              <a:gd name="connsiteX183" fmla="*/ 242525 w 8861008"/>
              <a:gd name="connsiteY183" fmla="*/ 325821 h 3836276"/>
              <a:gd name="connsiteX184" fmla="*/ 210994 w 8861008"/>
              <a:gd name="connsiteY184" fmla="*/ 336331 h 3836276"/>
              <a:gd name="connsiteX185" fmla="*/ 200484 w 8861008"/>
              <a:gd name="connsiteY185" fmla="*/ 367862 h 3836276"/>
              <a:gd name="connsiteX186" fmla="*/ 210994 w 8861008"/>
              <a:gd name="connsiteY186" fmla="*/ 578069 h 3836276"/>
              <a:gd name="connsiteX187" fmla="*/ 200484 w 8861008"/>
              <a:gd name="connsiteY187" fmla="*/ 641131 h 3836276"/>
              <a:gd name="connsiteX188" fmla="*/ 137422 w 8861008"/>
              <a:gd name="connsiteY188" fmla="*/ 683173 h 3836276"/>
              <a:gd name="connsiteX189" fmla="*/ 42829 w 8861008"/>
              <a:gd name="connsiteY189" fmla="*/ 693683 h 3836276"/>
              <a:gd name="connsiteX190" fmla="*/ 11297 w 8861008"/>
              <a:gd name="connsiteY190" fmla="*/ 725214 h 3836276"/>
              <a:gd name="connsiteX191" fmla="*/ 11297 w 8861008"/>
              <a:gd name="connsiteY191" fmla="*/ 840828 h 3836276"/>
              <a:gd name="connsiteX192" fmla="*/ 32318 w 8861008"/>
              <a:gd name="connsiteY192" fmla="*/ 872359 h 3836276"/>
              <a:gd name="connsiteX193" fmla="*/ 63849 w 8861008"/>
              <a:gd name="connsiteY193" fmla="*/ 882869 h 3836276"/>
              <a:gd name="connsiteX194" fmla="*/ 105891 w 8861008"/>
              <a:gd name="connsiteY194" fmla="*/ 945931 h 3836276"/>
              <a:gd name="connsiteX195" fmla="*/ 95380 w 8861008"/>
              <a:gd name="connsiteY195" fmla="*/ 1030014 h 3836276"/>
              <a:gd name="connsiteX196" fmla="*/ 42829 w 8861008"/>
              <a:gd name="connsiteY196" fmla="*/ 1093076 h 3836276"/>
              <a:gd name="connsiteX197" fmla="*/ 11297 w 8861008"/>
              <a:gd name="connsiteY197" fmla="*/ 1156138 h 3836276"/>
              <a:gd name="connsiteX198" fmla="*/ 21808 w 8861008"/>
              <a:gd name="connsiteY198" fmla="*/ 1208690 h 3836276"/>
              <a:gd name="connsiteX199" fmla="*/ 105891 w 8861008"/>
              <a:gd name="connsiteY199" fmla="*/ 1250731 h 3836276"/>
              <a:gd name="connsiteX200" fmla="*/ 168953 w 8861008"/>
              <a:gd name="connsiteY200" fmla="*/ 1303283 h 3836276"/>
              <a:gd name="connsiteX201" fmla="*/ 200484 w 8861008"/>
              <a:gd name="connsiteY201" fmla="*/ 1324304 h 3836276"/>
              <a:gd name="connsiteX202" fmla="*/ 221504 w 8861008"/>
              <a:gd name="connsiteY202" fmla="*/ 1387366 h 3836276"/>
              <a:gd name="connsiteX203" fmla="*/ 189973 w 8861008"/>
              <a:gd name="connsiteY203" fmla="*/ 1450428 h 3836276"/>
              <a:gd name="connsiteX204" fmla="*/ 158442 w 8861008"/>
              <a:gd name="connsiteY204" fmla="*/ 1471449 h 3836276"/>
              <a:gd name="connsiteX205" fmla="*/ 126911 w 8861008"/>
              <a:gd name="connsiteY205" fmla="*/ 1502980 h 3836276"/>
              <a:gd name="connsiteX206" fmla="*/ 137422 w 8861008"/>
              <a:gd name="connsiteY206" fmla="*/ 1587062 h 3836276"/>
              <a:gd name="connsiteX207" fmla="*/ 210994 w 8861008"/>
              <a:gd name="connsiteY207" fmla="*/ 1618593 h 3836276"/>
              <a:gd name="connsiteX208" fmla="*/ 242525 w 8861008"/>
              <a:gd name="connsiteY208" fmla="*/ 1629104 h 3836276"/>
              <a:gd name="connsiteX209" fmla="*/ 389670 w 8861008"/>
              <a:gd name="connsiteY209" fmla="*/ 1650124 h 3836276"/>
              <a:gd name="connsiteX210" fmla="*/ 452732 w 8861008"/>
              <a:gd name="connsiteY210" fmla="*/ 1660635 h 3836276"/>
              <a:gd name="connsiteX211" fmla="*/ 473753 w 8861008"/>
              <a:gd name="connsiteY211" fmla="*/ 1860331 h 3836276"/>
              <a:gd name="connsiteX212" fmla="*/ 463242 w 8861008"/>
              <a:gd name="connsiteY212" fmla="*/ 1891862 h 3836276"/>
              <a:gd name="connsiteX213" fmla="*/ 400180 w 8861008"/>
              <a:gd name="connsiteY213" fmla="*/ 1933904 h 3836276"/>
              <a:gd name="connsiteX214" fmla="*/ 368649 w 8861008"/>
              <a:gd name="connsiteY214" fmla="*/ 1954924 h 3836276"/>
              <a:gd name="connsiteX215" fmla="*/ 305587 w 8861008"/>
              <a:gd name="connsiteY215" fmla="*/ 2007476 h 3836276"/>
              <a:gd name="connsiteX216" fmla="*/ 295077 w 8861008"/>
              <a:gd name="connsiteY216" fmla="*/ 2039007 h 3836276"/>
              <a:gd name="connsiteX217" fmla="*/ 305587 w 8861008"/>
              <a:gd name="connsiteY217" fmla="*/ 2112580 h 3836276"/>
              <a:gd name="connsiteX218" fmla="*/ 379160 w 8861008"/>
              <a:gd name="connsiteY218" fmla="*/ 2154621 h 3836276"/>
              <a:gd name="connsiteX219" fmla="*/ 421201 w 8861008"/>
              <a:gd name="connsiteY219" fmla="*/ 2217683 h 3836276"/>
              <a:gd name="connsiteX220" fmla="*/ 442222 w 8861008"/>
              <a:gd name="connsiteY220" fmla="*/ 2280745 h 3836276"/>
              <a:gd name="connsiteX221" fmla="*/ 431711 w 8861008"/>
              <a:gd name="connsiteY221" fmla="*/ 2322786 h 3836276"/>
              <a:gd name="connsiteX222" fmla="*/ 368649 w 8861008"/>
              <a:gd name="connsiteY222" fmla="*/ 2343807 h 3836276"/>
              <a:gd name="connsiteX223" fmla="*/ 232015 w 8861008"/>
              <a:gd name="connsiteY223" fmla="*/ 2364828 h 3836276"/>
              <a:gd name="connsiteX224" fmla="*/ 263546 w 8861008"/>
              <a:gd name="connsiteY224" fmla="*/ 2554014 h 3836276"/>
              <a:gd name="connsiteX225" fmla="*/ 326608 w 8861008"/>
              <a:gd name="connsiteY225" fmla="*/ 2596055 h 3836276"/>
              <a:gd name="connsiteX226" fmla="*/ 389670 w 8861008"/>
              <a:gd name="connsiteY226" fmla="*/ 2722180 h 3836276"/>
              <a:gd name="connsiteX227" fmla="*/ 379160 w 8861008"/>
              <a:gd name="connsiteY227" fmla="*/ 2690649 h 3836276"/>
              <a:gd name="connsiteX228" fmla="*/ 389670 w 8861008"/>
              <a:gd name="connsiteY228" fmla="*/ 2659117 h 3836276"/>
              <a:gd name="connsiteX229" fmla="*/ 379160 w 8861008"/>
              <a:gd name="connsiteY229" fmla="*/ 2711669 h 3836276"/>
              <a:gd name="connsiteX230" fmla="*/ 358139 w 8861008"/>
              <a:gd name="connsiteY230" fmla="*/ 2848304 h 3836276"/>
              <a:gd name="connsiteX231" fmla="*/ 337118 w 8861008"/>
              <a:gd name="connsiteY231" fmla="*/ 2984938 h 3836276"/>
              <a:gd name="connsiteX232" fmla="*/ 295077 w 8861008"/>
              <a:gd name="connsiteY232" fmla="*/ 3069021 h 3836276"/>
              <a:gd name="connsiteX233" fmla="*/ 284566 w 8861008"/>
              <a:gd name="connsiteY233" fmla="*/ 3100552 h 3836276"/>
              <a:gd name="connsiteX234" fmla="*/ 253035 w 8861008"/>
              <a:gd name="connsiteY234" fmla="*/ 3111062 h 3836276"/>
              <a:gd name="connsiteX235" fmla="*/ 189973 w 8861008"/>
              <a:gd name="connsiteY235" fmla="*/ 3121573 h 3836276"/>
              <a:gd name="connsiteX236" fmla="*/ 200484 w 8861008"/>
              <a:gd name="connsiteY236" fmla="*/ 3174124 h 3836276"/>
              <a:gd name="connsiteX237" fmla="*/ 263546 w 8861008"/>
              <a:gd name="connsiteY237" fmla="*/ 3247697 h 3836276"/>
              <a:gd name="connsiteX238" fmla="*/ 295077 w 8861008"/>
              <a:gd name="connsiteY238" fmla="*/ 3258207 h 3836276"/>
              <a:gd name="connsiteX239" fmla="*/ 326608 w 8861008"/>
              <a:gd name="connsiteY239" fmla="*/ 3279228 h 3836276"/>
              <a:gd name="connsiteX240" fmla="*/ 389670 w 8861008"/>
              <a:gd name="connsiteY240" fmla="*/ 3300249 h 3836276"/>
              <a:gd name="connsiteX241" fmla="*/ 400180 w 8861008"/>
              <a:gd name="connsiteY241" fmla="*/ 3415862 h 3836276"/>
              <a:gd name="connsiteX242" fmla="*/ 358139 w 8861008"/>
              <a:gd name="connsiteY242" fmla="*/ 3426373 h 3836276"/>
              <a:gd name="connsiteX243" fmla="*/ 284566 w 8861008"/>
              <a:gd name="connsiteY243" fmla="*/ 3415862 h 3836276"/>
              <a:gd name="connsiteX244" fmla="*/ 253035 w 8861008"/>
              <a:gd name="connsiteY244" fmla="*/ 3405352 h 3836276"/>
              <a:gd name="connsiteX245" fmla="*/ 242525 w 8861008"/>
              <a:gd name="connsiteY245" fmla="*/ 3436883 h 3836276"/>
              <a:gd name="connsiteX246" fmla="*/ 274056 w 8861008"/>
              <a:gd name="connsiteY246" fmla="*/ 3552497 h 3836276"/>
              <a:gd name="connsiteX247" fmla="*/ 305587 w 8861008"/>
              <a:gd name="connsiteY247" fmla="*/ 3584028 h 3836276"/>
              <a:gd name="connsiteX248" fmla="*/ 316097 w 8861008"/>
              <a:gd name="connsiteY248" fmla="*/ 3615559 h 3836276"/>
              <a:gd name="connsiteX249" fmla="*/ 347629 w 8861008"/>
              <a:gd name="connsiteY249" fmla="*/ 3647090 h 3836276"/>
              <a:gd name="connsiteX250" fmla="*/ 442222 w 8861008"/>
              <a:gd name="connsiteY250" fmla="*/ 3689131 h 3836276"/>
              <a:gd name="connsiteX251" fmla="*/ 484263 w 8861008"/>
              <a:gd name="connsiteY251" fmla="*/ 3699642 h 3836276"/>
              <a:gd name="connsiteX252" fmla="*/ 547325 w 8861008"/>
              <a:gd name="connsiteY252" fmla="*/ 3710152 h 3836276"/>
              <a:gd name="connsiteX253" fmla="*/ 610387 w 8861008"/>
              <a:gd name="connsiteY253" fmla="*/ 3731173 h 3836276"/>
              <a:gd name="connsiteX254" fmla="*/ 673449 w 8861008"/>
              <a:gd name="connsiteY254" fmla="*/ 3752193 h 3836276"/>
              <a:gd name="connsiteX255" fmla="*/ 704980 w 8861008"/>
              <a:gd name="connsiteY255" fmla="*/ 3762704 h 3836276"/>
              <a:gd name="connsiteX256" fmla="*/ 810084 w 8861008"/>
              <a:gd name="connsiteY256" fmla="*/ 3783724 h 3836276"/>
              <a:gd name="connsiteX257" fmla="*/ 873146 w 8861008"/>
              <a:gd name="connsiteY257" fmla="*/ 3804745 h 3836276"/>
              <a:gd name="connsiteX258" fmla="*/ 936208 w 8861008"/>
              <a:gd name="connsiteY258" fmla="*/ 3825766 h 3836276"/>
              <a:gd name="connsiteX259" fmla="*/ 957229 w 8861008"/>
              <a:gd name="connsiteY259" fmla="*/ 3836276 h 3836276"/>
              <a:gd name="connsiteX260" fmla="*/ 1188456 w 8861008"/>
              <a:gd name="connsiteY260" fmla="*/ 3794235 h 3836276"/>
              <a:gd name="connsiteX261" fmla="*/ 1283049 w 8861008"/>
              <a:gd name="connsiteY261" fmla="*/ 3804745 h 383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Lst>
            <a:rect l="l" t="t" r="r" b="b"/>
            <a:pathLst>
              <a:path w="8861008" h="3836276">
                <a:moveTo>
                  <a:pt x="704980" y="3794235"/>
                </a:moveTo>
                <a:lnTo>
                  <a:pt x="704980" y="3794235"/>
                </a:lnTo>
                <a:cubicBezTo>
                  <a:pt x="880060" y="3811742"/>
                  <a:pt x="745570" y="3804314"/>
                  <a:pt x="957229" y="3794235"/>
                </a:cubicBezTo>
                <a:cubicBezTo>
                  <a:pt x="1055277" y="3789566"/>
                  <a:pt x="1153422" y="3787228"/>
                  <a:pt x="1251518" y="3783724"/>
                </a:cubicBezTo>
                <a:cubicBezTo>
                  <a:pt x="1354087" y="3758083"/>
                  <a:pt x="1225975" y="3789401"/>
                  <a:pt x="1346111" y="3762704"/>
                </a:cubicBezTo>
                <a:cubicBezTo>
                  <a:pt x="1360212" y="3759570"/>
                  <a:pt x="1374139" y="3755697"/>
                  <a:pt x="1388153" y="3752193"/>
                </a:cubicBezTo>
                <a:cubicBezTo>
                  <a:pt x="1499057" y="3755890"/>
                  <a:pt x="1717129" y="3759164"/>
                  <a:pt x="1850608" y="3773214"/>
                </a:cubicBezTo>
                <a:cubicBezTo>
                  <a:pt x="2028371" y="3791925"/>
                  <a:pt x="1815297" y="3774336"/>
                  <a:pt x="1934691" y="3794235"/>
                </a:cubicBezTo>
                <a:cubicBezTo>
                  <a:pt x="1988017" y="3803123"/>
                  <a:pt x="2122440" y="3811911"/>
                  <a:pt x="2165918" y="3815255"/>
                </a:cubicBezTo>
                <a:cubicBezTo>
                  <a:pt x="2278028" y="3811752"/>
                  <a:pt x="2390257" y="3810967"/>
                  <a:pt x="2502249" y="3804745"/>
                </a:cubicBezTo>
                <a:cubicBezTo>
                  <a:pt x="2516672" y="3803944"/>
                  <a:pt x="2530014" y="3796432"/>
                  <a:pt x="2544291" y="3794235"/>
                </a:cubicBezTo>
                <a:cubicBezTo>
                  <a:pt x="2575647" y="3789411"/>
                  <a:pt x="2607353" y="3787228"/>
                  <a:pt x="2638884" y="3783724"/>
                </a:cubicBezTo>
                <a:cubicBezTo>
                  <a:pt x="2699320" y="3763579"/>
                  <a:pt x="2647366" y="3778808"/>
                  <a:pt x="2743987" y="3762704"/>
                </a:cubicBezTo>
                <a:cubicBezTo>
                  <a:pt x="2761608" y="3759767"/>
                  <a:pt x="2778698" y="3753108"/>
                  <a:pt x="2796539" y="3752193"/>
                </a:cubicBezTo>
                <a:cubicBezTo>
                  <a:pt x="2915551" y="3746090"/>
                  <a:pt x="3034774" y="3745186"/>
                  <a:pt x="3153891" y="3741683"/>
                </a:cubicBezTo>
                <a:cubicBezTo>
                  <a:pt x="3164401" y="3738180"/>
                  <a:pt x="3177588" y="3739007"/>
                  <a:pt x="3185422" y="3731173"/>
                </a:cubicBezTo>
                <a:cubicBezTo>
                  <a:pt x="3203286" y="3713309"/>
                  <a:pt x="3227463" y="3668111"/>
                  <a:pt x="3227463" y="3668111"/>
                </a:cubicBezTo>
                <a:cubicBezTo>
                  <a:pt x="3223960" y="3643587"/>
                  <a:pt x="3226153" y="3617539"/>
                  <a:pt x="3216953" y="3594538"/>
                </a:cubicBezTo>
                <a:cubicBezTo>
                  <a:pt x="3211433" y="3580737"/>
                  <a:pt x="3196841" y="3572523"/>
                  <a:pt x="3185422" y="3563007"/>
                </a:cubicBezTo>
                <a:cubicBezTo>
                  <a:pt x="3158255" y="3540368"/>
                  <a:pt x="3153962" y="3542010"/>
                  <a:pt x="3122360" y="3531476"/>
                </a:cubicBezTo>
                <a:cubicBezTo>
                  <a:pt x="3108346" y="3510455"/>
                  <a:pt x="3056351" y="3476403"/>
                  <a:pt x="3080318" y="3468414"/>
                </a:cubicBezTo>
                <a:lnTo>
                  <a:pt x="3143380" y="3447393"/>
                </a:lnTo>
                <a:cubicBezTo>
                  <a:pt x="3153890" y="3443890"/>
                  <a:pt x="3164163" y="3439570"/>
                  <a:pt x="3174911" y="3436883"/>
                </a:cubicBezTo>
                <a:cubicBezTo>
                  <a:pt x="3188925" y="3433380"/>
                  <a:pt x="3203117" y="3430524"/>
                  <a:pt x="3216953" y="3426373"/>
                </a:cubicBezTo>
                <a:cubicBezTo>
                  <a:pt x="3238176" y="3420006"/>
                  <a:pt x="3258994" y="3412359"/>
                  <a:pt x="3280015" y="3405352"/>
                </a:cubicBezTo>
                <a:lnTo>
                  <a:pt x="3311546" y="3394842"/>
                </a:lnTo>
                <a:cubicBezTo>
                  <a:pt x="3274034" y="3338575"/>
                  <a:pt x="3299459" y="3372245"/>
                  <a:pt x="3227463" y="3300249"/>
                </a:cubicBezTo>
                <a:cubicBezTo>
                  <a:pt x="3186998" y="3259783"/>
                  <a:pt x="3208302" y="3276963"/>
                  <a:pt x="3164401" y="3247697"/>
                </a:cubicBezTo>
                <a:cubicBezTo>
                  <a:pt x="3139811" y="3173929"/>
                  <a:pt x="3131678" y="3178893"/>
                  <a:pt x="3153891" y="3090042"/>
                </a:cubicBezTo>
                <a:cubicBezTo>
                  <a:pt x="3156955" y="3077787"/>
                  <a:pt x="3165405" y="3066829"/>
                  <a:pt x="3174911" y="3058511"/>
                </a:cubicBezTo>
                <a:cubicBezTo>
                  <a:pt x="3193924" y="3041874"/>
                  <a:pt x="3237973" y="3016469"/>
                  <a:pt x="3237973" y="3016469"/>
                </a:cubicBezTo>
                <a:cubicBezTo>
                  <a:pt x="3241477" y="3005959"/>
                  <a:pt x="3249707" y="2995949"/>
                  <a:pt x="3248484" y="2984938"/>
                </a:cubicBezTo>
                <a:cubicBezTo>
                  <a:pt x="3245127" y="2954721"/>
                  <a:pt x="3210505" y="2875536"/>
                  <a:pt x="3185422" y="2858814"/>
                </a:cubicBezTo>
                <a:cubicBezTo>
                  <a:pt x="3154419" y="2838145"/>
                  <a:pt x="3147650" y="2836609"/>
                  <a:pt x="3122360" y="2806262"/>
                </a:cubicBezTo>
                <a:cubicBezTo>
                  <a:pt x="3114273" y="2796558"/>
                  <a:pt x="3108346" y="2785241"/>
                  <a:pt x="3101339" y="2774731"/>
                </a:cubicBezTo>
                <a:cubicBezTo>
                  <a:pt x="3090678" y="2742746"/>
                  <a:pt x="3080302" y="2739273"/>
                  <a:pt x="3111849" y="2711669"/>
                </a:cubicBezTo>
                <a:cubicBezTo>
                  <a:pt x="3130862" y="2695033"/>
                  <a:pt x="3174911" y="2669628"/>
                  <a:pt x="3174911" y="2669628"/>
                </a:cubicBezTo>
                <a:cubicBezTo>
                  <a:pt x="3198582" y="2598620"/>
                  <a:pt x="3165754" y="2675589"/>
                  <a:pt x="3216953" y="2617076"/>
                </a:cubicBezTo>
                <a:cubicBezTo>
                  <a:pt x="3233589" y="2598063"/>
                  <a:pt x="3258994" y="2554014"/>
                  <a:pt x="3258994" y="2554014"/>
                </a:cubicBezTo>
                <a:cubicBezTo>
                  <a:pt x="3272451" y="2513641"/>
                  <a:pt x="3281997" y="2500669"/>
                  <a:pt x="3258994" y="2448911"/>
                </a:cubicBezTo>
                <a:cubicBezTo>
                  <a:pt x="3253864" y="2437368"/>
                  <a:pt x="3237973" y="2434897"/>
                  <a:pt x="3227463" y="2427890"/>
                </a:cubicBezTo>
                <a:cubicBezTo>
                  <a:pt x="3167215" y="2337520"/>
                  <a:pt x="3247440" y="2443873"/>
                  <a:pt x="3174911" y="2385849"/>
                </a:cubicBezTo>
                <a:cubicBezTo>
                  <a:pt x="3106997" y="2331516"/>
                  <a:pt x="3201614" y="2370224"/>
                  <a:pt x="3122360" y="2343807"/>
                </a:cubicBezTo>
                <a:cubicBezTo>
                  <a:pt x="3115353" y="2333297"/>
                  <a:pt x="3102179" y="2324880"/>
                  <a:pt x="3101339" y="2312276"/>
                </a:cubicBezTo>
                <a:cubicBezTo>
                  <a:pt x="3098533" y="2270182"/>
                  <a:pt x="3106273" y="2227969"/>
                  <a:pt x="3111849" y="2186152"/>
                </a:cubicBezTo>
                <a:cubicBezTo>
                  <a:pt x="3113313" y="2175170"/>
                  <a:pt x="3115439" y="2163272"/>
                  <a:pt x="3122360" y="2154621"/>
                </a:cubicBezTo>
                <a:cubicBezTo>
                  <a:pt x="3130251" y="2144757"/>
                  <a:pt x="3141792" y="2137230"/>
                  <a:pt x="3153891" y="2133600"/>
                </a:cubicBezTo>
                <a:cubicBezTo>
                  <a:pt x="3177619" y="2126482"/>
                  <a:pt x="3202939" y="2126593"/>
                  <a:pt x="3227463" y="2123090"/>
                </a:cubicBezTo>
                <a:cubicBezTo>
                  <a:pt x="3223960" y="2109076"/>
                  <a:pt x="3220921" y="2094938"/>
                  <a:pt x="3216953" y="2081049"/>
                </a:cubicBezTo>
                <a:cubicBezTo>
                  <a:pt x="3210115" y="2057115"/>
                  <a:pt x="3203846" y="2036410"/>
                  <a:pt x="3185422" y="2017986"/>
                </a:cubicBezTo>
                <a:cubicBezTo>
                  <a:pt x="3173035" y="2005599"/>
                  <a:pt x="3157394" y="1996965"/>
                  <a:pt x="3143380" y="1986455"/>
                </a:cubicBezTo>
                <a:cubicBezTo>
                  <a:pt x="3136373" y="1975945"/>
                  <a:pt x="3122360" y="1967556"/>
                  <a:pt x="3122360" y="1954924"/>
                </a:cubicBezTo>
                <a:cubicBezTo>
                  <a:pt x="3122360" y="1917399"/>
                  <a:pt x="3145350" y="1888908"/>
                  <a:pt x="3164401" y="1860331"/>
                </a:cubicBezTo>
                <a:cubicBezTo>
                  <a:pt x="3167904" y="1849821"/>
                  <a:pt x="3168766" y="1838018"/>
                  <a:pt x="3174911" y="1828800"/>
                </a:cubicBezTo>
                <a:cubicBezTo>
                  <a:pt x="3183156" y="1816432"/>
                  <a:pt x="3195023" y="1806785"/>
                  <a:pt x="3206442" y="1797269"/>
                </a:cubicBezTo>
                <a:cubicBezTo>
                  <a:pt x="3291304" y="1726551"/>
                  <a:pt x="3387843" y="1770484"/>
                  <a:pt x="3511242" y="1765738"/>
                </a:cubicBezTo>
                <a:cubicBezTo>
                  <a:pt x="3535766" y="1762235"/>
                  <a:pt x="3560523" y="1760086"/>
                  <a:pt x="3584815" y="1755228"/>
                </a:cubicBezTo>
                <a:cubicBezTo>
                  <a:pt x="3613144" y="1749562"/>
                  <a:pt x="3640400" y="1738956"/>
                  <a:pt x="3668897" y="1734207"/>
                </a:cubicBezTo>
                <a:cubicBezTo>
                  <a:pt x="3689918" y="1730704"/>
                  <a:pt x="3711122" y="1728162"/>
                  <a:pt x="3731960" y="1723697"/>
                </a:cubicBezTo>
                <a:cubicBezTo>
                  <a:pt x="3760209" y="1717644"/>
                  <a:pt x="3787295" y="1705551"/>
                  <a:pt x="3816042" y="1702676"/>
                </a:cubicBezTo>
                <a:cubicBezTo>
                  <a:pt x="4067602" y="1677521"/>
                  <a:pt x="3885947" y="1693004"/>
                  <a:pt x="4362580" y="1681655"/>
                </a:cubicBezTo>
                <a:cubicBezTo>
                  <a:pt x="4569755" y="1652060"/>
                  <a:pt x="4262628" y="1694652"/>
                  <a:pt x="4551766" y="1660635"/>
                </a:cubicBezTo>
                <a:cubicBezTo>
                  <a:pt x="4572931" y="1658145"/>
                  <a:pt x="4593932" y="1654303"/>
                  <a:pt x="4614829" y="1650124"/>
                </a:cubicBezTo>
                <a:cubicBezTo>
                  <a:pt x="4628993" y="1647291"/>
                  <a:pt x="4642513" y="1641209"/>
                  <a:pt x="4656870" y="1639614"/>
                </a:cubicBezTo>
                <a:cubicBezTo>
                  <a:pt x="4705743" y="1634184"/>
                  <a:pt x="4754967" y="1632607"/>
                  <a:pt x="4804015" y="1629104"/>
                </a:cubicBezTo>
                <a:cubicBezTo>
                  <a:pt x="4997457" y="1596862"/>
                  <a:pt x="4774014" y="1631180"/>
                  <a:pt x="5224429" y="1608083"/>
                </a:cubicBezTo>
                <a:cubicBezTo>
                  <a:pt x="5294521" y="1604489"/>
                  <a:pt x="5255892" y="1597586"/>
                  <a:pt x="5308511" y="1587062"/>
                </a:cubicBezTo>
                <a:cubicBezTo>
                  <a:pt x="5332803" y="1582204"/>
                  <a:pt x="5357710" y="1580983"/>
                  <a:pt x="5382084" y="1576552"/>
                </a:cubicBezTo>
                <a:cubicBezTo>
                  <a:pt x="5396296" y="1573968"/>
                  <a:pt x="5409877" y="1568417"/>
                  <a:pt x="5424125" y="1566042"/>
                </a:cubicBezTo>
                <a:cubicBezTo>
                  <a:pt x="5515855" y="1550753"/>
                  <a:pt x="5603043" y="1550263"/>
                  <a:pt x="5697394" y="1545021"/>
                </a:cubicBezTo>
                <a:cubicBezTo>
                  <a:pt x="5707904" y="1541518"/>
                  <a:pt x="5718272" y="1537555"/>
                  <a:pt x="5728925" y="1534511"/>
                </a:cubicBezTo>
                <a:cubicBezTo>
                  <a:pt x="5742814" y="1530543"/>
                  <a:pt x="5757689" y="1529690"/>
                  <a:pt x="5770966" y="1524000"/>
                </a:cubicBezTo>
                <a:cubicBezTo>
                  <a:pt x="5872581" y="1480450"/>
                  <a:pt x="5723841" y="1522645"/>
                  <a:pt x="5844539" y="1492469"/>
                </a:cubicBezTo>
                <a:cubicBezTo>
                  <a:pt x="5855049" y="1485462"/>
                  <a:pt x="5864772" y="1477098"/>
                  <a:pt x="5876070" y="1471449"/>
                </a:cubicBezTo>
                <a:cubicBezTo>
                  <a:pt x="5915648" y="1451660"/>
                  <a:pt x="5930520" y="1449953"/>
                  <a:pt x="5970663" y="1439917"/>
                </a:cubicBezTo>
                <a:cubicBezTo>
                  <a:pt x="6079751" y="1367194"/>
                  <a:pt x="5910868" y="1477897"/>
                  <a:pt x="6044235" y="1397876"/>
                </a:cubicBezTo>
                <a:cubicBezTo>
                  <a:pt x="6065898" y="1384878"/>
                  <a:pt x="6086276" y="1369849"/>
                  <a:pt x="6107297" y="1355835"/>
                </a:cubicBezTo>
                <a:lnTo>
                  <a:pt x="6138829" y="1334814"/>
                </a:lnTo>
                <a:cubicBezTo>
                  <a:pt x="6149339" y="1327807"/>
                  <a:pt x="6158376" y="1317787"/>
                  <a:pt x="6170360" y="1313793"/>
                </a:cubicBezTo>
                <a:lnTo>
                  <a:pt x="6201891" y="1303283"/>
                </a:lnTo>
                <a:cubicBezTo>
                  <a:pt x="6212401" y="1296276"/>
                  <a:pt x="6221879" y="1287392"/>
                  <a:pt x="6233422" y="1282262"/>
                </a:cubicBezTo>
                <a:cubicBezTo>
                  <a:pt x="6253670" y="1273263"/>
                  <a:pt x="6296484" y="1261242"/>
                  <a:pt x="6296484" y="1261242"/>
                </a:cubicBezTo>
                <a:cubicBezTo>
                  <a:pt x="6306994" y="1254235"/>
                  <a:pt x="6316472" y="1245351"/>
                  <a:pt x="6328015" y="1240221"/>
                </a:cubicBezTo>
                <a:cubicBezTo>
                  <a:pt x="6348263" y="1231222"/>
                  <a:pt x="6370056" y="1226207"/>
                  <a:pt x="6391077" y="1219200"/>
                </a:cubicBezTo>
                <a:cubicBezTo>
                  <a:pt x="6401587" y="1215697"/>
                  <a:pt x="6411744" y="1210863"/>
                  <a:pt x="6422608" y="1208690"/>
                </a:cubicBezTo>
                <a:cubicBezTo>
                  <a:pt x="6440125" y="1205187"/>
                  <a:pt x="6457753" y="1202197"/>
                  <a:pt x="6475160" y="1198180"/>
                </a:cubicBezTo>
                <a:cubicBezTo>
                  <a:pt x="6503310" y="1191684"/>
                  <a:pt x="6531215" y="1184166"/>
                  <a:pt x="6559242" y="1177159"/>
                </a:cubicBezTo>
                <a:cubicBezTo>
                  <a:pt x="6573256" y="1173656"/>
                  <a:pt x="6587119" y="1169482"/>
                  <a:pt x="6601284" y="1166649"/>
                </a:cubicBezTo>
                <a:cubicBezTo>
                  <a:pt x="6636318" y="1159642"/>
                  <a:pt x="6671726" y="1154294"/>
                  <a:pt x="6706387" y="1145628"/>
                </a:cubicBezTo>
                <a:cubicBezTo>
                  <a:pt x="6720401" y="1142124"/>
                  <a:pt x="6734304" y="1138144"/>
                  <a:pt x="6748429" y="1135117"/>
                </a:cubicBezTo>
                <a:cubicBezTo>
                  <a:pt x="6783364" y="1127631"/>
                  <a:pt x="6818498" y="1121104"/>
                  <a:pt x="6853532" y="1114097"/>
                </a:cubicBezTo>
                <a:cubicBezTo>
                  <a:pt x="6853550" y="1114093"/>
                  <a:pt x="6958616" y="1093079"/>
                  <a:pt x="6958635" y="1093076"/>
                </a:cubicBezTo>
                <a:cubicBezTo>
                  <a:pt x="6983159" y="1089573"/>
                  <a:pt x="7007834" y="1086998"/>
                  <a:pt x="7032208" y="1082566"/>
                </a:cubicBezTo>
                <a:cubicBezTo>
                  <a:pt x="7046420" y="1079982"/>
                  <a:pt x="7059871" y="1073446"/>
                  <a:pt x="7074249" y="1072055"/>
                </a:cubicBezTo>
                <a:cubicBezTo>
                  <a:pt x="7130833" y="1066579"/>
                  <a:pt x="7339952" y="1057551"/>
                  <a:pt x="7442111" y="1040524"/>
                </a:cubicBezTo>
                <a:cubicBezTo>
                  <a:pt x="7456360" y="1038149"/>
                  <a:pt x="7470052" y="1033148"/>
                  <a:pt x="7484153" y="1030014"/>
                </a:cubicBezTo>
                <a:cubicBezTo>
                  <a:pt x="7628397" y="997961"/>
                  <a:pt x="7469628" y="1037167"/>
                  <a:pt x="7568235" y="1008993"/>
                </a:cubicBezTo>
                <a:cubicBezTo>
                  <a:pt x="7582124" y="1005025"/>
                  <a:pt x="7596441" y="1002634"/>
                  <a:pt x="7610277" y="998483"/>
                </a:cubicBezTo>
                <a:cubicBezTo>
                  <a:pt x="7631500" y="992116"/>
                  <a:pt x="7652318" y="984469"/>
                  <a:pt x="7673339" y="977462"/>
                </a:cubicBezTo>
                <a:lnTo>
                  <a:pt x="7736401" y="956442"/>
                </a:lnTo>
                <a:lnTo>
                  <a:pt x="7799463" y="935421"/>
                </a:lnTo>
                <a:cubicBezTo>
                  <a:pt x="7809973" y="931918"/>
                  <a:pt x="7820708" y="929026"/>
                  <a:pt x="7830994" y="924911"/>
                </a:cubicBezTo>
                <a:cubicBezTo>
                  <a:pt x="7848511" y="917904"/>
                  <a:pt x="7865647" y="909856"/>
                  <a:pt x="7883546" y="903890"/>
                </a:cubicBezTo>
                <a:cubicBezTo>
                  <a:pt x="7897250" y="899322"/>
                  <a:pt x="7911751" y="897531"/>
                  <a:pt x="7925587" y="893380"/>
                </a:cubicBezTo>
                <a:cubicBezTo>
                  <a:pt x="7957422" y="883830"/>
                  <a:pt x="7988649" y="872359"/>
                  <a:pt x="8020180" y="861849"/>
                </a:cubicBezTo>
                <a:cubicBezTo>
                  <a:pt x="8030690" y="858345"/>
                  <a:pt x="8040847" y="853511"/>
                  <a:pt x="8051711" y="851338"/>
                </a:cubicBezTo>
                <a:cubicBezTo>
                  <a:pt x="8069228" y="847835"/>
                  <a:pt x="8086824" y="844703"/>
                  <a:pt x="8104263" y="840828"/>
                </a:cubicBezTo>
                <a:cubicBezTo>
                  <a:pt x="8134049" y="834209"/>
                  <a:pt x="8168728" y="822978"/>
                  <a:pt x="8198856" y="819807"/>
                </a:cubicBezTo>
                <a:cubicBezTo>
                  <a:pt x="8247759" y="814659"/>
                  <a:pt x="8296953" y="812800"/>
                  <a:pt x="8346001" y="809297"/>
                </a:cubicBezTo>
                <a:lnTo>
                  <a:pt x="8409063" y="788276"/>
                </a:lnTo>
                <a:cubicBezTo>
                  <a:pt x="8419573" y="784773"/>
                  <a:pt x="8430685" y="782721"/>
                  <a:pt x="8440594" y="777766"/>
                </a:cubicBezTo>
                <a:cubicBezTo>
                  <a:pt x="8468622" y="763752"/>
                  <a:pt x="8498604" y="753106"/>
                  <a:pt x="8524677" y="735724"/>
                </a:cubicBezTo>
                <a:cubicBezTo>
                  <a:pt x="8556341" y="714616"/>
                  <a:pt x="8560915" y="709683"/>
                  <a:pt x="8598249" y="693683"/>
                </a:cubicBezTo>
                <a:cubicBezTo>
                  <a:pt x="8608432" y="689319"/>
                  <a:pt x="8619270" y="686676"/>
                  <a:pt x="8629780" y="683173"/>
                </a:cubicBezTo>
                <a:cubicBezTo>
                  <a:pt x="8702060" y="634986"/>
                  <a:pt x="8668875" y="649120"/>
                  <a:pt x="8724373" y="630621"/>
                </a:cubicBezTo>
                <a:cubicBezTo>
                  <a:pt x="8747617" y="607377"/>
                  <a:pt x="8758170" y="592701"/>
                  <a:pt x="8787435" y="578069"/>
                </a:cubicBezTo>
                <a:cubicBezTo>
                  <a:pt x="8797344" y="573114"/>
                  <a:pt x="8808456" y="571062"/>
                  <a:pt x="8818966" y="567559"/>
                </a:cubicBezTo>
                <a:cubicBezTo>
                  <a:pt x="8829476" y="560552"/>
                  <a:pt x="8842606" y="556402"/>
                  <a:pt x="8850497" y="546538"/>
                </a:cubicBezTo>
                <a:cubicBezTo>
                  <a:pt x="8857418" y="537887"/>
                  <a:pt x="8861008" y="526086"/>
                  <a:pt x="8861008" y="515007"/>
                </a:cubicBezTo>
                <a:cubicBezTo>
                  <a:pt x="8861008" y="473735"/>
                  <a:pt x="8860767" y="443464"/>
                  <a:pt x="8818966" y="430924"/>
                </a:cubicBezTo>
                <a:cubicBezTo>
                  <a:pt x="8795238" y="423806"/>
                  <a:pt x="8770136" y="421651"/>
                  <a:pt x="8745394" y="420414"/>
                </a:cubicBezTo>
                <a:cubicBezTo>
                  <a:pt x="8629872" y="414638"/>
                  <a:pt x="8514167" y="413407"/>
                  <a:pt x="8398553" y="409904"/>
                </a:cubicBezTo>
                <a:cubicBezTo>
                  <a:pt x="8328484" y="402897"/>
                  <a:pt x="8257806" y="400459"/>
                  <a:pt x="8188346" y="388883"/>
                </a:cubicBezTo>
                <a:cubicBezTo>
                  <a:pt x="8124134" y="378181"/>
                  <a:pt x="8119310" y="376875"/>
                  <a:pt x="8051711" y="367862"/>
                </a:cubicBezTo>
                <a:cubicBezTo>
                  <a:pt x="8023713" y="364129"/>
                  <a:pt x="7995490" y="361995"/>
                  <a:pt x="7967629" y="357352"/>
                </a:cubicBezTo>
                <a:cubicBezTo>
                  <a:pt x="7953380" y="354977"/>
                  <a:pt x="7939836" y="349217"/>
                  <a:pt x="7925587" y="346842"/>
                </a:cubicBezTo>
                <a:cubicBezTo>
                  <a:pt x="7897726" y="342198"/>
                  <a:pt x="7869532" y="339835"/>
                  <a:pt x="7841504" y="336331"/>
                </a:cubicBezTo>
                <a:cubicBezTo>
                  <a:pt x="7830994" y="332828"/>
                  <a:pt x="7820837" y="327994"/>
                  <a:pt x="7809973" y="325821"/>
                </a:cubicBezTo>
                <a:cubicBezTo>
                  <a:pt x="7678217" y="299471"/>
                  <a:pt x="7586939" y="320465"/>
                  <a:pt x="7431601" y="325821"/>
                </a:cubicBezTo>
                <a:cubicBezTo>
                  <a:pt x="7348437" y="336216"/>
                  <a:pt x="7339202" y="337760"/>
                  <a:pt x="7252925" y="346842"/>
                </a:cubicBezTo>
                <a:cubicBezTo>
                  <a:pt x="7217909" y="350528"/>
                  <a:pt x="7182953" y="355010"/>
                  <a:pt x="7147822" y="357352"/>
                </a:cubicBezTo>
                <a:cubicBezTo>
                  <a:pt x="7077821" y="362019"/>
                  <a:pt x="7007684" y="364359"/>
                  <a:pt x="6937615" y="367862"/>
                </a:cubicBezTo>
                <a:lnTo>
                  <a:pt x="5655353" y="357352"/>
                </a:lnTo>
                <a:cubicBezTo>
                  <a:pt x="5642728" y="356931"/>
                  <a:pt x="5671243" y="337364"/>
                  <a:pt x="5676373" y="325821"/>
                </a:cubicBezTo>
                <a:cubicBezTo>
                  <a:pt x="5676380" y="325806"/>
                  <a:pt x="5702646" y="247001"/>
                  <a:pt x="5707904" y="231228"/>
                </a:cubicBezTo>
                <a:lnTo>
                  <a:pt x="5718415" y="199697"/>
                </a:lnTo>
                <a:cubicBezTo>
                  <a:pt x="5721918" y="210207"/>
                  <a:pt x="5733880" y="221319"/>
                  <a:pt x="5728925" y="231228"/>
                </a:cubicBezTo>
                <a:cubicBezTo>
                  <a:pt x="5723970" y="241137"/>
                  <a:pt x="5708209" y="239335"/>
                  <a:pt x="5697394" y="241738"/>
                </a:cubicBezTo>
                <a:cubicBezTo>
                  <a:pt x="5676591" y="246361"/>
                  <a:pt x="5655428" y="249235"/>
                  <a:pt x="5634332" y="252249"/>
                </a:cubicBezTo>
                <a:cubicBezTo>
                  <a:pt x="5564916" y="262166"/>
                  <a:pt x="5516522" y="266132"/>
                  <a:pt x="5445146" y="273269"/>
                </a:cubicBezTo>
                <a:cubicBezTo>
                  <a:pt x="5305008" y="269766"/>
                  <a:pt x="5164914" y="262759"/>
                  <a:pt x="5024732" y="262759"/>
                </a:cubicBezTo>
                <a:cubicBezTo>
                  <a:pt x="4979052" y="262759"/>
                  <a:pt x="4933526" y="268487"/>
                  <a:pt x="4888097" y="273269"/>
                </a:cubicBezTo>
                <a:cubicBezTo>
                  <a:pt x="4866903" y="275500"/>
                  <a:pt x="4846098" y="280540"/>
                  <a:pt x="4825035" y="283780"/>
                </a:cubicBezTo>
                <a:cubicBezTo>
                  <a:pt x="4800550" y="287547"/>
                  <a:pt x="4776113" y="291825"/>
                  <a:pt x="4751463" y="294290"/>
                </a:cubicBezTo>
                <a:cubicBezTo>
                  <a:pt x="4437806" y="325655"/>
                  <a:pt x="4761207" y="286961"/>
                  <a:pt x="4520235" y="315311"/>
                </a:cubicBezTo>
                <a:cubicBezTo>
                  <a:pt x="4492183" y="318611"/>
                  <a:pt x="4464346" y="324095"/>
                  <a:pt x="4436153" y="325821"/>
                </a:cubicBezTo>
                <a:cubicBezTo>
                  <a:pt x="4292610" y="334609"/>
                  <a:pt x="4005229" y="346842"/>
                  <a:pt x="4005229" y="346842"/>
                </a:cubicBezTo>
                <a:cubicBezTo>
                  <a:pt x="3881349" y="371617"/>
                  <a:pt x="4035589" y="341781"/>
                  <a:pt x="3879104" y="367862"/>
                </a:cubicBezTo>
                <a:cubicBezTo>
                  <a:pt x="3861483" y="370799"/>
                  <a:pt x="3844174" y="375436"/>
                  <a:pt x="3826553" y="378373"/>
                </a:cubicBezTo>
                <a:cubicBezTo>
                  <a:pt x="3802117" y="382446"/>
                  <a:pt x="3777465" y="385116"/>
                  <a:pt x="3752980" y="388883"/>
                </a:cubicBezTo>
                <a:cubicBezTo>
                  <a:pt x="3731917" y="392123"/>
                  <a:pt x="3710939" y="395890"/>
                  <a:pt x="3689918" y="399393"/>
                </a:cubicBezTo>
                <a:cubicBezTo>
                  <a:pt x="3602332" y="395890"/>
                  <a:pt x="3513623" y="403293"/>
                  <a:pt x="3427160" y="388883"/>
                </a:cubicBezTo>
                <a:cubicBezTo>
                  <a:pt x="3288266" y="365734"/>
                  <a:pt x="3603354" y="340277"/>
                  <a:pt x="3469201" y="336331"/>
                </a:cubicBezTo>
                <a:lnTo>
                  <a:pt x="2817560" y="357352"/>
                </a:lnTo>
                <a:cubicBezTo>
                  <a:pt x="2562123" y="385734"/>
                  <a:pt x="2691736" y="375038"/>
                  <a:pt x="2428677" y="388883"/>
                </a:cubicBezTo>
                <a:cubicBezTo>
                  <a:pt x="2218650" y="415137"/>
                  <a:pt x="2316807" y="414596"/>
                  <a:pt x="2134387" y="399393"/>
                </a:cubicBezTo>
                <a:cubicBezTo>
                  <a:pt x="2123877" y="395890"/>
                  <a:pt x="2113720" y="391056"/>
                  <a:pt x="2102856" y="388883"/>
                </a:cubicBezTo>
                <a:cubicBezTo>
                  <a:pt x="2078564" y="384025"/>
                  <a:pt x="2051442" y="389452"/>
                  <a:pt x="2029284" y="378373"/>
                </a:cubicBezTo>
                <a:cubicBezTo>
                  <a:pt x="2019375" y="373418"/>
                  <a:pt x="2022277" y="357352"/>
                  <a:pt x="2018773" y="346842"/>
                </a:cubicBezTo>
                <a:cubicBezTo>
                  <a:pt x="2020282" y="328731"/>
                  <a:pt x="2041998" y="208809"/>
                  <a:pt x="2018773" y="168166"/>
                </a:cubicBezTo>
                <a:cubicBezTo>
                  <a:pt x="2009184" y="151386"/>
                  <a:pt x="1971897" y="142030"/>
                  <a:pt x="1955711" y="136635"/>
                </a:cubicBezTo>
                <a:cubicBezTo>
                  <a:pt x="1920677" y="140138"/>
                  <a:pt x="1885817" y="147145"/>
                  <a:pt x="1850608" y="147145"/>
                </a:cubicBezTo>
                <a:cubicBezTo>
                  <a:pt x="1816149" y="147145"/>
                  <a:pt x="1811921" y="124062"/>
                  <a:pt x="1787546" y="105104"/>
                </a:cubicBezTo>
                <a:cubicBezTo>
                  <a:pt x="1767604" y="89593"/>
                  <a:pt x="1742348" y="80926"/>
                  <a:pt x="1724484" y="63062"/>
                </a:cubicBezTo>
                <a:cubicBezTo>
                  <a:pt x="1701237" y="39815"/>
                  <a:pt x="1690690" y="25145"/>
                  <a:pt x="1661422" y="10511"/>
                </a:cubicBezTo>
                <a:cubicBezTo>
                  <a:pt x="1651513" y="5556"/>
                  <a:pt x="1640401" y="3504"/>
                  <a:pt x="1629891" y="0"/>
                </a:cubicBezTo>
                <a:cubicBezTo>
                  <a:pt x="1542927" y="4348"/>
                  <a:pt x="1390152" y="9658"/>
                  <a:pt x="1293560" y="21021"/>
                </a:cubicBezTo>
                <a:cubicBezTo>
                  <a:pt x="1275818" y="23108"/>
                  <a:pt x="1258525" y="28028"/>
                  <a:pt x="1241008" y="31531"/>
                </a:cubicBezTo>
                <a:cubicBezTo>
                  <a:pt x="1230498" y="38538"/>
                  <a:pt x="1220775" y="46903"/>
                  <a:pt x="1209477" y="52552"/>
                </a:cubicBezTo>
                <a:cubicBezTo>
                  <a:pt x="1122448" y="96067"/>
                  <a:pt x="1236779" y="23839"/>
                  <a:pt x="1146415" y="84083"/>
                </a:cubicBezTo>
                <a:cubicBezTo>
                  <a:pt x="1139408" y="94593"/>
                  <a:pt x="1134326" y="106682"/>
                  <a:pt x="1125394" y="115614"/>
                </a:cubicBezTo>
                <a:cubicBezTo>
                  <a:pt x="1116462" y="124546"/>
                  <a:pt x="1100558" y="125923"/>
                  <a:pt x="1093863" y="136635"/>
                </a:cubicBezTo>
                <a:cubicBezTo>
                  <a:pt x="1063886" y="184599"/>
                  <a:pt x="1086235" y="225802"/>
                  <a:pt x="1030801" y="262759"/>
                </a:cubicBezTo>
                <a:cubicBezTo>
                  <a:pt x="1020291" y="269766"/>
                  <a:pt x="1008974" y="275693"/>
                  <a:pt x="999270" y="283780"/>
                </a:cubicBezTo>
                <a:cubicBezTo>
                  <a:pt x="964401" y="312838"/>
                  <a:pt x="975353" y="316759"/>
                  <a:pt x="936208" y="336331"/>
                </a:cubicBezTo>
                <a:cubicBezTo>
                  <a:pt x="926299" y="341286"/>
                  <a:pt x="914586" y="341887"/>
                  <a:pt x="904677" y="346842"/>
                </a:cubicBezTo>
                <a:cubicBezTo>
                  <a:pt x="893379" y="352491"/>
                  <a:pt x="884689" y="362732"/>
                  <a:pt x="873146" y="367862"/>
                </a:cubicBezTo>
                <a:cubicBezTo>
                  <a:pt x="852898" y="376861"/>
                  <a:pt x="831105" y="381876"/>
                  <a:pt x="810084" y="388883"/>
                </a:cubicBezTo>
                <a:cubicBezTo>
                  <a:pt x="764855" y="403959"/>
                  <a:pt x="789294" y="396708"/>
                  <a:pt x="736511" y="409904"/>
                </a:cubicBezTo>
                <a:cubicBezTo>
                  <a:pt x="676952" y="406400"/>
                  <a:pt x="617201" y="405330"/>
                  <a:pt x="557835" y="399393"/>
                </a:cubicBezTo>
                <a:cubicBezTo>
                  <a:pt x="546811" y="398291"/>
                  <a:pt x="536390" y="393467"/>
                  <a:pt x="526304" y="388883"/>
                </a:cubicBezTo>
                <a:cubicBezTo>
                  <a:pt x="497777" y="375916"/>
                  <a:pt x="471949" y="356752"/>
                  <a:pt x="442222" y="346842"/>
                </a:cubicBezTo>
                <a:cubicBezTo>
                  <a:pt x="398708" y="332336"/>
                  <a:pt x="419909" y="342476"/>
                  <a:pt x="379160" y="315311"/>
                </a:cubicBezTo>
                <a:cubicBezTo>
                  <a:pt x="333615" y="318814"/>
                  <a:pt x="287852" y="320155"/>
                  <a:pt x="242525" y="325821"/>
                </a:cubicBezTo>
                <a:cubicBezTo>
                  <a:pt x="231532" y="327195"/>
                  <a:pt x="218828" y="328497"/>
                  <a:pt x="210994" y="336331"/>
                </a:cubicBezTo>
                <a:cubicBezTo>
                  <a:pt x="203160" y="344165"/>
                  <a:pt x="203987" y="357352"/>
                  <a:pt x="200484" y="367862"/>
                </a:cubicBezTo>
                <a:cubicBezTo>
                  <a:pt x="203987" y="437931"/>
                  <a:pt x="210994" y="507912"/>
                  <a:pt x="210994" y="578069"/>
                </a:cubicBezTo>
                <a:cubicBezTo>
                  <a:pt x="210994" y="599380"/>
                  <a:pt x="209139" y="621657"/>
                  <a:pt x="200484" y="641131"/>
                </a:cubicBezTo>
                <a:cubicBezTo>
                  <a:pt x="189636" y="665538"/>
                  <a:pt x="161798" y="679110"/>
                  <a:pt x="137422" y="683173"/>
                </a:cubicBezTo>
                <a:cubicBezTo>
                  <a:pt x="106129" y="688389"/>
                  <a:pt x="74360" y="690180"/>
                  <a:pt x="42829" y="693683"/>
                </a:cubicBezTo>
                <a:cubicBezTo>
                  <a:pt x="32318" y="704193"/>
                  <a:pt x="19542" y="712846"/>
                  <a:pt x="11297" y="725214"/>
                </a:cubicBezTo>
                <a:cubicBezTo>
                  <a:pt x="-9880" y="756979"/>
                  <a:pt x="3837" y="813473"/>
                  <a:pt x="11297" y="840828"/>
                </a:cubicBezTo>
                <a:cubicBezTo>
                  <a:pt x="14621" y="853015"/>
                  <a:pt x="22454" y="864468"/>
                  <a:pt x="32318" y="872359"/>
                </a:cubicBezTo>
                <a:cubicBezTo>
                  <a:pt x="40969" y="879280"/>
                  <a:pt x="53339" y="879366"/>
                  <a:pt x="63849" y="882869"/>
                </a:cubicBezTo>
                <a:cubicBezTo>
                  <a:pt x="77863" y="903890"/>
                  <a:pt x="109025" y="920862"/>
                  <a:pt x="105891" y="945931"/>
                </a:cubicBezTo>
                <a:cubicBezTo>
                  <a:pt x="102387" y="973959"/>
                  <a:pt x="102812" y="1002763"/>
                  <a:pt x="95380" y="1030014"/>
                </a:cubicBezTo>
                <a:cubicBezTo>
                  <a:pt x="89032" y="1053289"/>
                  <a:pt x="56325" y="1076880"/>
                  <a:pt x="42829" y="1093076"/>
                </a:cubicBezTo>
                <a:cubicBezTo>
                  <a:pt x="20190" y="1120242"/>
                  <a:pt x="21831" y="1124537"/>
                  <a:pt x="11297" y="1156138"/>
                </a:cubicBezTo>
                <a:cubicBezTo>
                  <a:pt x="14801" y="1173655"/>
                  <a:pt x="12945" y="1193179"/>
                  <a:pt x="21808" y="1208690"/>
                </a:cubicBezTo>
                <a:cubicBezTo>
                  <a:pt x="31549" y="1225737"/>
                  <a:pt x="97601" y="1246586"/>
                  <a:pt x="105891" y="1250731"/>
                </a:cubicBezTo>
                <a:cubicBezTo>
                  <a:pt x="145031" y="1270301"/>
                  <a:pt x="134089" y="1274229"/>
                  <a:pt x="168953" y="1303283"/>
                </a:cubicBezTo>
                <a:cubicBezTo>
                  <a:pt x="178657" y="1311370"/>
                  <a:pt x="189974" y="1317297"/>
                  <a:pt x="200484" y="1324304"/>
                </a:cubicBezTo>
                <a:cubicBezTo>
                  <a:pt x="207491" y="1345325"/>
                  <a:pt x="228511" y="1366345"/>
                  <a:pt x="221504" y="1387366"/>
                </a:cubicBezTo>
                <a:cubicBezTo>
                  <a:pt x="212956" y="1413012"/>
                  <a:pt x="210349" y="1430052"/>
                  <a:pt x="189973" y="1450428"/>
                </a:cubicBezTo>
                <a:cubicBezTo>
                  <a:pt x="181041" y="1459360"/>
                  <a:pt x="168146" y="1463362"/>
                  <a:pt x="158442" y="1471449"/>
                </a:cubicBezTo>
                <a:cubicBezTo>
                  <a:pt x="147023" y="1480965"/>
                  <a:pt x="137421" y="1492470"/>
                  <a:pt x="126911" y="1502980"/>
                </a:cubicBezTo>
                <a:cubicBezTo>
                  <a:pt x="130415" y="1531007"/>
                  <a:pt x="126932" y="1560837"/>
                  <a:pt x="137422" y="1587062"/>
                </a:cubicBezTo>
                <a:cubicBezTo>
                  <a:pt x="145681" y="1607709"/>
                  <a:pt x="197055" y="1614610"/>
                  <a:pt x="210994" y="1618593"/>
                </a:cubicBezTo>
                <a:cubicBezTo>
                  <a:pt x="221647" y="1621637"/>
                  <a:pt x="231615" y="1627179"/>
                  <a:pt x="242525" y="1629104"/>
                </a:cubicBezTo>
                <a:cubicBezTo>
                  <a:pt x="291317" y="1637714"/>
                  <a:pt x="340798" y="1641978"/>
                  <a:pt x="389670" y="1650124"/>
                </a:cubicBezTo>
                <a:lnTo>
                  <a:pt x="452732" y="1660635"/>
                </a:lnTo>
                <a:cubicBezTo>
                  <a:pt x="532341" y="1713706"/>
                  <a:pt x="492390" y="1673968"/>
                  <a:pt x="473753" y="1860331"/>
                </a:cubicBezTo>
                <a:cubicBezTo>
                  <a:pt x="472651" y="1871355"/>
                  <a:pt x="471076" y="1884028"/>
                  <a:pt x="463242" y="1891862"/>
                </a:cubicBezTo>
                <a:cubicBezTo>
                  <a:pt x="445378" y="1909726"/>
                  <a:pt x="421201" y="1919890"/>
                  <a:pt x="400180" y="1933904"/>
                </a:cubicBezTo>
                <a:cubicBezTo>
                  <a:pt x="389670" y="1940911"/>
                  <a:pt x="377581" y="1945992"/>
                  <a:pt x="368649" y="1954924"/>
                </a:cubicBezTo>
                <a:cubicBezTo>
                  <a:pt x="328186" y="1995387"/>
                  <a:pt x="349485" y="1978210"/>
                  <a:pt x="305587" y="2007476"/>
                </a:cubicBezTo>
                <a:cubicBezTo>
                  <a:pt x="302084" y="2017986"/>
                  <a:pt x="295077" y="2027928"/>
                  <a:pt x="295077" y="2039007"/>
                </a:cubicBezTo>
                <a:cubicBezTo>
                  <a:pt x="295077" y="2063780"/>
                  <a:pt x="295526" y="2089942"/>
                  <a:pt x="305587" y="2112580"/>
                </a:cubicBezTo>
                <a:cubicBezTo>
                  <a:pt x="309831" y="2122129"/>
                  <a:pt x="375837" y="2152959"/>
                  <a:pt x="379160" y="2154621"/>
                </a:cubicBezTo>
                <a:cubicBezTo>
                  <a:pt x="393174" y="2175642"/>
                  <a:pt x="413212" y="2193716"/>
                  <a:pt x="421201" y="2217683"/>
                </a:cubicBezTo>
                <a:lnTo>
                  <a:pt x="442222" y="2280745"/>
                </a:lnTo>
                <a:cubicBezTo>
                  <a:pt x="438718" y="2294759"/>
                  <a:pt x="442679" y="2313385"/>
                  <a:pt x="431711" y="2322786"/>
                </a:cubicBezTo>
                <a:cubicBezTo>
                  <a:pt x="414888" y="2337206"/>
                  <a:pt x="390636" y="2341059"/>
                  <a:pt x="368649" y="2343807"/>
                </a:cubicBezTo>
                <a:cubicBezTo>
                  <a:pt x="266840" y="2356533"/>
                  <a:pt x="312263" y="2348777"/>
                  <a:pt x="232015" y="2364828"/>
                </a:cubicBezTo>
                <a:cubicBezTo>
                  <a:pt x="233258" y="2382229"/>
                  <a:pt x="223842" y="2514310"/>
                  <a:pt x="263546" y="2554014"/>
                </a:cubicBezTo>
                <a:cubicBezTo>
                  <a:pt x="281410" y="2571878"/>
                  <a:pt x="326608" y="2596055"/>
                  <a:pt x="326608" y="2596055"/>
                </a:cubicBezTo>
                <a:cubicBezTo>
                  <a:pt x="380942" y="2677557"/>
                  <a:pt x="360658" y="2635147"/>
                  <a:pt x="389670" y="2722180"/>
                </a:cubicBezTo>
                <a:lnTo>
                  <a:pt x="379160" y="2690649"/>
                </a:lnTo>
                <a:cubicBezTo>
                  <a:pt x="382663" y="2680138"/>
                  <a:pt x="389670" y="2648038"/>
                  <a:pt x="389670" y="2659117"/>
                </a:cubicBezTo>
                <a:cubicBezTo>
                  <a:pt x="389670" y="2676981"/>
                  <a:pt x="382356" y="2694093"/>
                  <a:pt x="379160" y="2711669"/>
                </a:cubicBezTo>
                <a:cubicBezTo>
                  <a:pt x="371127" y="2755851"/>
                  <a:pt x="364047" y="2803989"/>
                  <a:pt x="358139" y="2848304"/>
                </a:cubicBezTo>
                <a:cubicBezTo>
                  <a:pt x="354036" y="2879080"/>
                  <a:pt x="347715" y="2949614"/>
                  <a:pt x="337118" y="2984938"/>
                </a:cubicBezTo>
                <a:cubicBezTo>
                  <a:pt x="309841" y="3075858"/>
                  <a:pt x="327609" y="3003956"/>
                  <a:pt x="295077" y="3069021"/>
                </a:cubicBezTo>
                <a:cubicBezTo>
                  <a:pt x="290122" y="3078930"/>
                  <a:pt x="292400" y="3092718"/>
                  <a:pt x="284566" y="3100552"/>
                </a:cubicBezTo>
                <a:cubicBezTo>
                  <a:pt x="276732" y="3108386"/>
                  <a:pt x="263850" y="3108659"/>
                  <a:pt x="253035" y="3111062"/>
                </a:cubicBezTo>
                <a:cubicBezTo>
                  <a:pt x="232232" y="3115685"/>
                  <a:pt x="210994" y="3118069"/>
                  <a:pt x="189973" y="3121573"/>
                </a:cubicBezTo>
                <a:cubicBezTo>
                  <a:pt x="193477" y="3139090"/>
                  <a:pt x="194212" y="3157397"/>
                  <a:pt x="200484" y="3174124"/>
                </a:cubicBezTo>
                <a:cubicBezTo>
                  <a:pt x="208614" y="3195803"/>
                  <a:pt x="250044" y="3238053"/>
                  <a:pt x="263546" y="3247697"/>
                </a:cubicBezTo>
                <a:cubicBezTo>
                  <a:pt x="272561" y="3254136"/>
                  <a:pt x="284567" y="3254704"/>
                  <a:pt x="295077" y="3258207"/>
                </a:cubicBezTo>
                <a:cubicBezTo>
                  <a:pt x="305587" y="3265214"/>
                  <a:pt x="315065" y="3274098"/>
                  <a:pt x="326608" y="3279228"/>
                </a:cubicBezTo>
                <a:cubicBezTo>
                  <a:pt x="346856" y="3288227"/>
                  <a:pt x="389670" y="3300249"/>
                  <a:pt x="389670" y="3300249"/>
                </a:cubicBezTo>
                <a:cubicBezTo>
                  <a:pt x="416212" y="3340061"/>
                  <a:pt x="434948" y="3353280"/>
                  <a:pt x="400180" y="3415862"/>
                </a:cubicBezTo>
                <a:cubicBezTo>
                  <a:pt x="393165" y="3428489"/>
                  <a:pt x="372153" y="3422869"/>
                  <a:pt x="358139" y="3426373"/>
                </a:cubicBezTo>
                <a:cubicBezTo>
                  <a:pt x="333615" y="3422869"/>
                  <a:pt x="308858" y="3420720"/>
                  <a:pt x="284566" y="3415862"/>
                </a:cubicBezTo>
                <a:cubicBezTo>
                  <a:pt x="273702" y="3413689"/>
                  <a:pt x="262944" y="3400397"/>
                  <a:pt x="253035" y="3405352"/>
                </a:cubicBezTo>
                <a:cubicBezTo>
                  <a:pt x="243126" y="3410307"/>
                  <a:pt x="246028" y="3426373"/>
                  <a:pt x="242525" y="3436883"/>
                </a:cubicBezTo>
                <a:cubicBezTo>
                  <a:pt x="246630" y="3457409"/>
                  <a:pt x="260720" y="3539161"/>
                  <a:pt x="274056" y="3552497"/>
                </a:cubicBezTo>
                <a:lnTo>
                  <a:pt x="305587" y="3584028"/>
                </a:lnTo>
                <a:cubicBezTo>
                  <a:pt x="309090" y="3594538"/>
                  <a:pt x="309952" y="3606341"/>
                  <a:pt x="316097" y="3615559"/>
                </a:cubicBezTo>
                <a:cubicBezTo>
                  <a:pt x="324342" y="3627927"/>
                  <a:pt x="336210" y="3637574"/>
                  <a:pt x="347629" y="3647090"/>
                </a:cubicBezTo>
                <a:cubicBezTo>
                  <a:pt x="377211" y="3671741"/>
                  <a:pt x="402934" y="3679308"/>
                  <a:pt x="442222" y="3689131"/>
                </a:cubicBezTo>
                <a:cubicBezTo>
                  <a:pt x="456236" y="3692635"/>
                  <a:pt x="470099" y="3696809"/>
                  <a:pt x="484263" y="3699642"/>
                </a:cubicBezTo>
                <a:cubicBezTo>
                  <a:pt x="505160" y="3703821"/>
                  <a:pt x="526651" y="3704983"/>
                  <a:pt x="547325" y="3710152"/>
                </a:cubicBezTo>
                <a:cubicBezTo>
                  <a:pt x="568821" y="3715526"/>
                  <a:pt x="589366" y="3724166"/>
                  <a:pt x="610387" y="3731173"/>
                </a:cubicBezTo>
                <a:lnTo>
                  <a:pt x="673449" y="3752193"/>
                </a:lnTo>
                <a:cubicBezTo>
                  <a:pt x="683959" y="3755697"/>
                  <a:pt x="694232" y="3760017"/>
                  <a:pt x="704980" y="3762704"/>
                </a:cubicBezTo>
                <a:cubicBezTo>
                  <a:pt x="767696" y="3778382"/>
                  <a:pt x="732773" y="3770839"/>
                  <a:pt x="810084" y="3783724"/>
                </a:cubicBezTo>
                <a:lnTo>
                  <a:pt x="873146" y="3804745"/>
                </a:lnTo>
                <a:lnTo>
                  <a:pt x="936208" y="3825766"/>
                </a:lnTo>
                <a:lnTo>
                  <a:pt x="957229" y="3836276"/>
                </a:lnTo>
                <a:lnTo>
                  <a:pt x="1188456" y="3794235"/>
                </a:lnTo>
                <a:lnTo>
                  <a:pt x="1283049" y="3804745"/>
                </a:lnTo>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F0FD041B-110C-52C6-F2E4-A4D49A7C2A37}"/>
              </a:ext>
            </a:extLst>
          </p:cNvPr>
          <p:cNvSpPr/>
          <p:nvPr/>
        </p:nvSpPr>
        <p:spPr>
          <a:xfrm>
            <a:off x="9028985" y="4027025"/>
            <a:ext cx="1030014" cy="1546967"/>
          </a:xfrm>
          <a:custGeom>
            <a:avLst/>
            <a:gdLst>
              <a:gd name="connsiteX0" fmla="*/ 388883 w 1030014"/>
              <a:gd name="connsiteY0" fmla="*/ 1536457 h 1546967"/>
              <a:gd name="connsiteX1" fmla="*/ 388883 w 1030014"/>
              <a:gd name="connsiteY1" fmla="*/ 1536457 h 1546967"/>
              <a:gd name="connsiteX2" fmla="*/ 483476 w 1030014"/>
              <a:gd name="connsiteY2" fmla="*/ 1546967 h 1546967"/>
              <a:gd name="connsiteX3" fmla="*/ 557048 w 1030014"/>
              <a:gd name="connsiteY3" fmla="*/ 1536457 h 1546967"/>
              <a:gd name="connsiteX4" fmla="*/ 756745 w 1030014"/>
              <a:gd name="connsiteY4" fmla="*/ 1515436 h 1546967"/>
              <a:gd name="connsiteX5" fmla="*/ 1030014 w 1030014"/>
              <a:gd name="connsiteY5" fmla="*/ 1504926 h 1546967"/>
              <a:gd name="connsiteX6" fmla="*/ 1008993 w 1030014"/>
              <a:gd name="connsiteY6" fmla="*/ 1431353 h 1546967"/>
              <a:gd name="connsiteX7" fmla="*/ 945931 w 1030014"/>
              <a:gd name="connsiteY7" fmla="*/ 1399822 h 1546967"/>
              <a:gd name="connsiteX8" fmla="*/ 924910 w 1030014"/>
              <a:gd name="connsiteY8" fmla="*/ 1368291 h 1546967"/>
              <a:gd name="connsiteX9" fmla="*/ 861848 w 1030014"/>
              <a:gd name="connsiteY9" fmla="*/ 1326250 h 1546967"/>
              <a:gd name="connsiteX10" fmla="*/ 851338 w 1030014"/>
              <a:gd name="connsiteY10" fmla="*/ 1294719 h 1546967"/>
              <a:gd name="connsiteX11" fmla="*/ 882869 w 1030014"/>
              <a:gd name="connsiteY11" fmla="*/ 1221146 h 1546967"/>
              <a:gd name="connsiteX12" fmla="*/ 914400 w 1030014"/>
              <a:gd name="connsiteY12" fmla="*/ 1189615 h 1546967"/>
              <a:gd name="connsiteX13" fmla="*/ 935421 w 1030014"/>
              <a:gd name="connsiteY13" fmla="*/ 1158084 h 1546967"/>
              <a:gd name="connsiteX14" fmla="*/ 903890 w 1030014"/>
              <a:gd name="connsiteY14" fmla="*/ 1031960 h 1546967"/>
              <a:gd name="connsiteX15" fmla="*/ 840828 w 1030014"/>
              <a:gd name="connsiteY15" fmla="*/ 989919 h 1546967"/>
              <a:gd name="connsiteX16" fmla="*/ 851338 w 1030014"/>
              <a:gd name="connsiteY16" fmla="*/ 916346 h 1546967"/>
              <a:gd name="connsiteX17" fmla="*/ 872359 w 1030014"/>
              <a:gd name="connsiteY17" fmla="*/ 853284 h 1546967"/>
              <a:gd name="connsiteX18" fmla="*/ 861848 w 1030014"/>
              <a:gd name="connsiteY18" fmla="*/ 769202 h 1546967"/>
              <a:gd name="connsiteX19" fmla="*/ 830317 w 1030014"/>
              <a:gd name="connsiteY19" fmla="*/ 737671 h 1546967"/>
              <a:gd name="connsiteX20" fmla="*/ 788276 w 1030014"/>
              <a:gd name="connsiteY20" fmla="*/ 674608 h 1546967"/>
              <a:gd name="connsiteX21" fmla="*/ 777766 w 1030014"/>
              <a:gd name="connsiteY21" fmla="*/ 643077 h 1546967"/>
              <a:gd name="connsiteX22" fmla="*/ 809297 w 1030014"/>
              <a:gd name="connsiteY22" fmla="*/ 527464 h 1546967"/>
              <a:gd name="connsiteX23" fmla="*/ 819807 w 1030014"/>
              <a:gd name="connsiteY23" fmla="*/ 495933 h 1546967"/>
              <a:gd name="connsiteX24" fmla="*/ 830317 w 1030014"/>
              <a:gd name="connsiteY24" fmla="*/ 464402 h 1546967"/>
              <a:gd name="connsiteX25" fmla="*/ 851338 w 1030014"/>
              <a:gd name="connsiteY25" fmla="*/ 432871 h 1546967"/>
              <a:gd name="connsiteX26" fmla="*/ 872359 w 1030014"/>
              <a:gd name="connsiteY26" fmla="*/ 369808 h 1546967"/>
              <a:gd name="connsiteX27" fmla="*/ 851338 w 1030014"/>
              <a:gd name="connsiteY27" fmla="*/ 338277 h 1546967"/>
              <a:gd name="connsiteX28" fmla="*/ 798786 w 1030014"/>
              <a:gd name="connsiteY28" fmla="*/ 275215 h 1546967"/>
              <a:gd name="connsiteX29" fmla="*/ 767255 w 1030014"/>
              <a:gd name="connsiteY29" fmla="*/ 212153 h 1546967"/>
              <a:gd name="connsiteX30" fmla="*/ 746235 w 1030014"/>
              <a:gd name="connsiteY30" fmla="*/ 149091 h 1546967"/>
              <a:gd name="connsiteX31" fmla="*/ 714703 w 1030014"/>
              <a:gd name="connsiteY31" fmla="*/ 54498 h 1546967"/>
              <a:gd name="connsiteX32" fmla="*/ 704193 w 1030014"/>
              <a:gd name="connsiteY32" fmla="*/ 22967 h 1546967"/>
              <a:gd name="connsiteX33" fmla="*/ 672662 w 1030014"/>
              <a:gd name="connsiteY33" fmla="*/ 1946 h 1546967"/>
              <a:gd name="connsiteX34" fmla="*/ 641131 w 1030014"/>
              <a:gd name="connsiteY34" fmla="*/ 12457 h 1546967"/>
              <a:gd name="connsiteX35" fmla="*/ 578069 w 1030014"/>
              <a:gd name="connsiteY35" fmla="*/ 12457 h 1546967"/>
              <a:gd name="connsiteX36" fmla="*/ 588579 w 1030014"/>
              <a:gd name="connsiteY36" fmla="*/ 138581 h 1546967"/>
              <a:gd name="connsiteX37" fmla="*/ 483476 w 1030014"/>
              <a:gd name="connsiteY37" fmla="*/ 149091 h 1546967"/>
              <a:gd name="connsiteX38" fmla="*/ 252248 w 1030014"/>
              <a:gd name="connsiteY38" fmla="*/ 159602 h 1546967"/>
              <a:gd name="connsiteX39" fmla="*/ 231228 w 1030014"/>
              <a:gd name="connsiteY39" fmla="*/ 191133 h 1546967"/>
              <a:gd name="connsiteX40" fmla="*/ 220717 w 1030014"/>
              <a:gd name="connsiteY40" fmla="*/ 222664 h 1546967"/>
              <a:gd name="connsiteX41" fmla="*/ 126124 w 1030014"/>
              <a:gd name="connsiteY41" fmla="*/ 233174 h 1546967"/>
              <a:gd name="connsiteX42" fmla="*/ 115614 w 1030014"/>
              <a:gd name="connsiteY42" fmla="*/ 264705 h 1546967"/>
              <a:gd name="connsiteX43" fmla="*/ 105103 w 1030014"/>
              <a:gd name="connsiteY43" fmla="*/ 380319 h 1546967"/>
              <a:gd name="connsiteX44" fmla="*/ 73572 w 1030014"/>
              <a:gd name="connsiteY44" fmla="*/ 390829 h 1546967"/>
              <a:gd name="connsiteX45" fmla="*/ 42041 w 1030014"/>
              <a:gd name="connsiteY45" fmla="*/ 411850 h 1546967"/>
              <a:gd name="connsiteX46" fmla="*/ 10510 w 1030014"/>
              <a:gd name="connsiteY46" fmla="*/ 422360 h 1546967"/>
              <a:gd name="connsiteX47" fmla="*/ 0 w 1030014"/>
              <a:gd name="connsiteY47" fmla="*/ 453891 h 1546967"/>
              <a:gd name="connsiteX48" fmla="*/ 31531 w 1030014"/>
              <a:gd name="connsiteY48" fmla="*/ 485422 h 1546967"/>
              <a:gd name="connsiteX49" fmla="*/ 73572 w 1030014"/>
              <a:gd name="connsiteY49" fmla="*/ 548484 h 1546967"/>
              <a:gd name="connsiteX50" fmla="*/ 94593 w 1030014"/>
              <a:gd name="connsiteY50" fmla="*/ 580015 h 1546967"/>
              <a:gd name="connsiteX51" fmla="*/ 126124 w 1030014"/>
              <a:gd name="connsiteY51" fmla="*/ 611546 h 1546967"/>
              <a:gd name="connsiteX52" fmla="*/ 168166 w 1030014"/>
              <a:gd name="connsiteY52" fmla="*/ 674608 h 1546967"/>
              <a:gd name="connsiteX53" fmla="*/ 210207 w 1030014"/>
              <a:gd name="connsiteY53" fmla="*/ 737671 h 1546967"/>
              <a:gd name="connsiteX54" fmla="*/ 262759 w 1030014"/>
              <a:gd name="connsiteY54" fmla="*/ 811243 h 1546967"/>
              <a:gd name="connsiteX55" fmla="*/ 273269 w 1030014"/>
              <a:gd name="connsiteY55" fmla="*/ 842774 h 1546967"/>
              <a:gd name="connsiteX56" fmla="*/ 294290 w 1030014"/>
              <a:gd name="connsiteY56" fmla="*/ 874305 h 1546967"/>
              <a:gd name="connsiteX57" fmla="*/ 315310 w 1030014"/>
              <a:gd name="connsiteY57" fmla="*/ 958388 h 1546967"/>
              <a:gd name="connsiteX58" fmla="*/ 294290 w 1030014"/>
              <a:gd name="connsiteY58" fmla="*/ 1137064 h 1546967"/>
              <a:gd name="connsiteX59" fmla="*/ 273269 w 1030014"/>
              <a:gd name="connsiteY59" fmla="*/ 1168595 h 1546967"/>
              <a:gd name="connsiteX60" fmla="*/ 262759 w 1030014"/>
              <a:gd name="connsiteY60" fmla="*/ 1200126 h 1546967"/>
              <a:gd name="connsiteX61" fmla="*/ 220717 w 1030014"/>
              <a:gd name="connsiteY61" fmla="*/ 1263188 h 1546967"/>
              <a:gd name="connsiteX62" fmla="*/ 199697 w 1030014"/>
              <a:gd name="connsiteY62" fmla="*/ 1326250 h 1546967"/>
              <a:gd name="connsiteX63" fmla="*/ 220717 w 1030014"/>
              <a:gd name="connsiteY63" fmla="*/ 1410333 h 1546967"/>
              <a:gd name="connsiteX64" fmla="*/ 262759 w 1030014"/>
              <a:gd name="connsiteY64" fmla="*/ 1473395 h 1546967"/>
              <a:gd name="connsiteX65" fmla="*/ 357352 w 1030014"/>
              <a:gd name="connsiteY65" fmla="*/ 1525946 h 1546967"/>
              <a:gd name="connsiteX66" fmla="*/ 388883 w 1030014"/>
              <a:gd name="connsiteY66" fmla="*/ 1536457 h 154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0014" h="1546967">
                <a:moveTo>
                  <a:pt x="388883" y="1536457"/>
                </a:moveTo>
                <a:lnTo>
                  <a:pt x="388883" y="1536457"/>
                </a:lnTo>
                <a:cubicBezTo>
                  <a:pt x="420414" y="1539960"/>
                  <a:pt x="451751" y="1546967"/>
                  <a:pt x="483476" y="1546967"/>
                </a:cubicBezTo>
                <a:cubicBezTo>
                  <a:pt x="508249" y="1546967"/>
                  <a:pt x="532492" y="1539731"/>
                  <a:pt x="557048" y="1536457"/>
                </a:cubicBezTo>
                <a:cubicBezTo>
                  <a:pt x="617892" y="1528344"/>
                  <a:pt x="697444" y="1518641"/>
                  <a:pt x="756745" y="1515436"/>
                </a:cubicBezTo>
                <a:cubicBezTo>
                  <a:pt x="847769" y="1510516"/>
                  <a:pt x="938924" y="1508429"/>
                  <a:pt x="1030014" y="1504926"/>
                </a:cubicBezTo>
                <a:cubicBezTo>
                  <a:pt x="1029328" y="1502182"/>
                  <a:pt x="1014475" y="1438205"/>
                  <a:pt x="1008993" y="1431353"/>
                </a:cubicBezTo>
                <a:cubicBezTo>
                  <a:pt x="994177" y="1412832"/>
                  <a:pt x="966700" y="1406746"/>
                  <a:pt x="945931" y="1399822"/>
                </a:cubicBezTo>
                <a:cubicBezTo>
                  <a:pt x="938924" y="1389312"/>
                  <a:pt x="934417" y="1376609"/>
                  <a:pt x="924910" y="1368291"/>
                </a:cubicBezTo>
                <a:cubicBezTo>
                  <a:pt x="905897" y="1351655"/>
                  <a:pt x="861848" y="1326250"/>
                  <a:pt x="861848" y="1326250"/>
                </a:cubicBezTo>
                <a:cubicBezTo>
                  <a:pt x="858345" y="1315740"/>
                  <a:pt x="851338" y="1305798"/>
                  <a:pt x="851338" y="1294719"/>
                </a:cubicBezTo>
                <a:cubicBezTo>
                  <a:pt x="851338" y="1266670"/>
                  <a:pt x="865705" y="1241743"/>
                  <a:pt x="882869" y="1221146"/>
                </a:cubicBezTo>
                <a:cubicBezTo>
                  <a:pt x="892385" y="1209727"/>
                  <a:pt x="904884" y="1201034"/>
                  <a:pt x="914400" y="1189615"/>
                </a:cubicBezTo>
                <a:cubicBezTo>
                  <a:pt x="922487" y="1179911"/>
                  <a:pt x="928414" y="1168594"/>
                  <a:pt x="935421" y="1158084"/>
                </a:cubicBezTo>
                <a:cubicBezTo>
                  <a:pt x="944405" y="1104178"/>
                  <a:pt x="964485" y="1072356"/>
                  <a:pt x="903890" y="1031960"/>
                </a:cubicBezTo>
                <a:lnTo>
                  <a:pt x="840828" y="989919"/>
                </a:lnTo>
                <a:cubicBezTo>
                  <a:pt x="844331" y="965395"/>
                  <a:pt x="845768" y="940485"/>
                  <a:pt x="851338" y="916346"/>
                </a:cubicBezTo>
                <a:cubicBezTo>
                  <a:pt x="856320" y="894756"/>
                  <a:pt x="872359" y="853284"/>
                  <a:pt x="872359" y="853284"/>
                </a:cubicBezTo>
                <a:cubicBezTo>
                  <a:pt x="868855" y="825257"/>
                  <a:pt x="871501" y="795747"/>
                  <a:pt x="861848" y="769202"/>
                </a:cubicBezTo>
                <a:cubicBezTo>
                  <a:pt x="856768" y="755233"/>
                  <a:pt x="838562" y="750039"/>
                  <a:pt x="830317" y="737671"/>
                </a:cubicBezTo>
                <a:cubicBezTo>
                  <a:pt x="769471" y="646402"/>
                  <a:pt x="888868" y="775203"/>
                  <a:pt x="788276" y="674608"/>
                </a:cubicBezTo>
                <a:cubicBezTo>
                  <a:pt x="784773" y="664098"/>
                  <a:pt x="777766" y="654156"/>
                  <a:pt x="777766" y="643077"/>
                </a:cubicBezTo>
                <a:cubicBezTo>
                  <a:pt x="777766" y="613364"/>
                  <a:pt x="801053" y="552196"/>
                  <a:pt x="809297" y="527464"/>
                </a:cubicBezTo>
                <a:lnTo>
                  <a:pt x="819807" y="495933"/>
                </a:lnTo>
                <a:cubicBezTo>
                  <a:pt x="823310" y="485423"/>
                  <a:pt x="824172" y="473620"/>
                  <a:pt x="830317" y="464402"/>
                </a:cubicBezTo>
                <a:lnTo>
                  <a:pt x="851338" y="432871"/>
                </a:lnTo>
                <a:cubicBezTo>
                  <a:pt x="858345" y="411850"/>
                  <a:pt x="884650" y="388245"/>
                  <a:pt x="872359" y="369808"/>
                </a:cubicBezTo>
                <a:cubicBezTo>
                  <a:pt x="865352" y="359298"/>
                  <a:pt x="859425" y="347981"/>
                  <a:pt x="851338" y="338277"/>
                </a:cubicBezTo>
                <a:cubicBezTo>
                  <a:pt x="783899" y="257351"/>
                  <a:pt x="850977" y="353501"/>
                  <a:pt x="798786" y="275215"/>
                </a:cubicBezTo>
                <a:cubicBezTo>
                  <a:pt x="760456" y="160222"/>
                  <a:pt x="821587" y="334400"/>
                  <a:pt x="767255" y="212153"/>
                </a:cubicBezTo>
                <a:cubicBezTo>
                  <a:pt x="758256" y="191905"/>
                  <a:pt x="753242" y="170112"/>
                  <a:pt x="746235" y="149091"/>
                </a:cubicBezTo>
                <a:lnTo>
                  <a:pt x="714703" y="54498"/>
                </a:lnTo>
                <a:cubicBezTo>
                  <a:pt x="711200" y="43988"/>
                  <a:pt x="713411" y="29112"/>
                  <a:pt x="704193" y="22967"/>
                </a:cubicBezTo>
                <a:lnTo>
                  <a:pt x="672662" y="1946"/>
                </a:lnTo>
                <a:cubicBezTo>
                  <a:pt x="662152" y="5450"/>
                  <a:pt x="652210" y="12457"/>
                  <a:pt x="641131" y="12457"/>
                </a:cubicBezTo>
                <a:cubicBezTo>
                  <a:pt x="557048" y="12457"/>
                  <a:pt x="662152" y="-15572"/>
                  <a:pt x="578069" y="12457"/>
                </a:cubicBezTo>
                <a:cubicBezTo>
                  <a:pt x="584123" y="30620"/>
                  <a:pt x="623609" y="116289"/>
                  <a:pt x="588579" y="138581"/>
                </a:cubicBezTo>
                <a:cubicBezTo>
                  <a:pt x="558874" y="157484"/>
                  <a:pt x="518616" y="146895"/>
                  <a:pt x="483476" y="149091"/>
                </a:cubicBezTo>
                <a:cubicBezTo>
                  <a:pt x="406471" y="153904"/>
                  <a:pt x="329324" y="156098"/>
                  <a:pt x="252248" y="159602"/>
                </a:cubicBezTo>
                <a:cubicBezTo>
                  <a:pt x="245241" y="170112"/>
                  <a:pt x="236877" y="179835"/>
                  <a:pt x="231228" y="191133"/>
                </a:cubicBezTo>
                <a:cubicBezTo>
                  <a:pt x="226273" y="201042"/>
                  <a:pt x="231004" y="218549"/>
                  <a:pt x="220717" y="222664"/>
                </a:cubicBezTo>
                <a:cubicBezTo>
                  <a:pt x="191261" y="234446"/>
                  <a:pt x="157655" y="229671"/>
                  <a:pt x="126124" y="233174"/>
                </a:cubicBezTo>
                <a:cubicBezTo>
                  <a:pt x="122621" y="243684"/>
                  <a:pt x="117181" y="253738"/>
                  <a:pt x="115614" y="264705"/>
                </a:cubicBezTo>
                <a:cubicBezTo>
                  <a:pt x="110141" y="303013"/>
                  <a:pt x="117340" y="343608"/>
                  <a:pt x="105103" y="380319"/>
                </a:cubicBezTo>
                <a:cubicBezTo>
                  <a:pt x="101600" y="390829"/>
                  <a:pt x="84082" y="387326"/>
                  <a:pt x="73572" y="390829"/>
                </a:cubicBezTo>
                <a:cubicBezTo>
                  <a:pt x="63062" y="397836"/>
                  <a:pt x="53339" y="406201"/>
                  <a:pt x="42041" y="411850"/>
                </a:cubicBezTo>
                <a:cubicBezTo>
                  <a:pt x="32132" y="416805"/>
                  <a:pt x="18344" y="414526"/>
                  <a:pt x="10510" y="422360"/>
                </a:cubicBezTo>
                <a:cubicBezTo>
                  <a:pt x="2676" y="430194"/>
                  <a:pt x="3503" y="443381"/>
                  <a:pt x="0" y="453891"/>
                </a:cubicBezTo>
                <a:cubicBezTo>
                  <a:pt x="10510" y="464401"/>
                  <a:pt x="22406" y="473689"/>
                  <a:pt x="31531" y="485422"/>
                </a:cubicBezTo>
                <a:cubicBezTo>
                  <a:pt x="47041" y="505364"/>
                  <a:pt x="59558" y="527463"/>
                  <a:pt x="73572" y="548484"/>
                </a:cubicBezTo>
                <a:cubicBezTo>
                  <a:pt x="80579" y="558994"/>
                  <a:pt x="85661" y="571083"/>
                  <a:pt x="94593" y="580015"/>
                </a:cubicBezTo>
                <a:cubicBezTo>
                  <a:pt x="105103" y="590525"/>
                  <a:pt x="116998" y="599813"/>
                  <a:pt x="126124" y="611546"/>
                </a:cubicBezTo>
                <a:cubicBezTo>
                  <a:pt x="141635" y="631488"/>
                  <a:pt x="168166" y="674608"/>
                  <a:pt x="168166" y="674608"/>
                </a:cubicBezTo>
                <a:cubicBezTo>
                  <a:pt x="186043" y="728243"/>
                  <a:pt x="167264" y="687571"/>
                  <a:pt x="210207" y="737671"/>
                </a:cubicBezTo>
                <a:cubicBezTo>
                  <a:pt x="229762" y="760485"/>
                  <a:pt x="246123" y="786289"/>
                  <a:pt x="262759" y="811243"/>
                </a:cubicBezTo>
                <a:cubicBezTo>
                  <a:pt x="266262" y="821753"/>
                  <a:pt x="268314" y="832865"/>
                  <a:pt x="273269" y="842774"/>
                </a:cubicBezTo>
                <a:cubicBezTo>
                  <a:pt x="278918" y="854072"/>
                  <a:pt x="289973" y="862434"/>
                  <a:pt x="294290" y="874305"/>
                </a:cubicBezTo>
                <a:cubicBezTo>
                  <a:pt x="304163" y="901456"/>
                  <a:pt x="315310" y="958388"/>
                  <a:pt x="315310" y="958388"/>
                </a:cubicBezTo>
                <a:cubicBezTo>
                  <a:pt x="313650" y="981629"/>
                  <a:pt x="318178" y="1089288"/>
                  <a:pt x="294290" y="1137064"/>
                </a:cubicBezTo>
                <a:cubicBezTo>
                  <a:pt x="288641" y="1148362"/>
                  <a:pt x="280276" y="1158085"/>
                  <a:pt x="273269" y="1168595"/>
                </a:cubicBezTo>
                <a:cubicBezTo>
                  <a:pt x="269766" y="1179105"/>
                  <a:pt x="268139" y="1190441"/>
                  <a:pt x="262759" y="1200126"/>
                </a:cubicBezTo>
                <a:cubicBezTo>
                  <a:pt x="250490" y="1222211"/>
                  <a:pt x="220717" y="1263188"/>
                  <a:pt x="220717" y="1263188"/>
                </a:cubicBezTo>
                <a:cubicBezTo>
                  <a:pt x="213710" y="1284209"/>
                  <a:pt x="195352" y="1304523"/>
                  <a:pt x="199697" y="1326250"/>
                </a:cubicBezTo>
                <a:cubicBezTo>
                  <a:pt x="202608" y="1340808"/>
                  <a:pt x="210618" y="1392155"/>
                  <a:pt x="220717" y="1410333"/>
                </a:cubicBezTo>
                <a:cubicBezTo>
                  <a:pt x="232986" y="1432418"/>
                  <a:pt x="241738" y="1459381"/>
                  <a:pt x="262759" y="1473395"/>
                </a:cubicBezTo>
                <a:cubicBezTo>
                  <a:pt x="335039" y="1521581"/>
                  <a:pt x="301854" y="1507447"/>
                  <a:pt x="357352" y="1525946"/>
                </a:cubicBezTo>
                <a:lnTo>
                  <a:pt x="388883" y="1536457"/>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Airplane with solid fill">
            <a:extLst>
              <a:ext uri="{FF2B5EF4-FFF2-40B4-BE49-F238E27FC236}">
                <a16:creationId xmlns:a16="http://schemas.microsoft.com/office/drawing/2014/main" id="{A1AE7B4E-B621-272E-D658-BE4643D9DBCF}"/>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5953662" y="1833371"/>
            <a:ext cx="548640" cy="457200"/>
          </a:xfrm>
          <a:prstGeom prst="rect">
            <a:avLst/>
          </a:prstGeom>
        </p:spPr>
      </p:pic>
      <p:pic>
        <p:nvPicPr>
          <p:cNvPr id="10" name="Graphic 9" descr="Airplane with solid fill">
            <a:extLst>
              <a:ext uri="{FF2B5EF4-FFF2-40B4-BE49-F238E27FC236}">
                <a16:creationId xmlns:a16="http://schemas.microsoft.com/office/drawing/2014/main" id="{4D186878-6EB2-6D8D-17C9-4D5426C8AF4C}"/>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5940962" y="3218826"/>
            <a:ext cx="548640" cy="457200"/>
          </a:xfrm>
          <a:prstGeom prst="rect">
            <a:avLst/>
          </a:prstGeom>
        </p:spPr>
      </p:pic>
      <p:pic>
        <p:nvPicPr>
          <p:cNvPr id="11" name="Graphic 10" descr="Airplane with solid fill">
            <a:extLst>
              <a:ext uri="{FF2B5EF4-FFF2-40B4-BE49-F238E27FC236}">
                <a16:creationId xmlns:a16="http://schemas.microsoft.com/office/drawing/2014/main" id="{00DD42BD-0284-BED9-634C-542619160DB4}"/>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5971023" y="4372211"/>
            <a:ext cx="548640" cy="457200"/>
          </a:xfrm>
          <a:prstGeom prst="rect">
            <a:avLst/>
          </a:prstGeom>
        </p:spPr>
      </p:pic>
      <p:pic>
        <p:nvPicPr>
          <p:cNvPr id="12" name="Graphic 11" descr="Satellite dish with solid fill">
            <a:extLst>
              <a:ext uri="{FF2B5EF4-FFF2-40B4-BE49-F238E27FC236}">
                <a16:creationId xmlns:a16="http://schemas.microsoft.com/office/drawing/2014/main" id="{2A0E9414-5417-39BB-B5BE-8F64771A457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flipH="1">
            <a:off x="5362903" y="5943567"/>
            <a:ext cx="457200" cy="457200"/>
          </a:xfrm>
          <a:prstGeom prst="rect">
            <a:avLst/>
          </a:prstGeom>
        </p:spPr>
      </p:pic>
      <p:sp>
        <p:nvSpPr>
          <p:cNvPr id="13" name="Chord 12">
            <a:extLst>
              <a:ext uri="{FF2B5EF4-FFF2-40B4-BE49-F238E27FC236}">
                <a16:creationId xmlns:a16="http://schemas.microsoft.com/office/drawing/2014/main" id="{9EC6055C-EA49-E537-86AC-04B14A9D8AB0}"/>
              </a:ext>
            </a:extLst>
          </p:cNvPr>
          <p:cNvSpPr/>
          <p:nvPr/>
        </p:nvSpPr>
        <p:spPr>
          <a:xfrm rot="5520000">
            <a:off x="496297" y="4721281"/>
            <a:ext cx="4572000" cy="1828800"/>
          </a:xfrm>
          <a:prstGeom prst="chord">
            <a:avLst>
              <a:gd name="adj1" fmla="val 2700000"/>
              <a:gd name="adj2" fmla="val 18689785"/>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hord 13">
            <a:extLst>
              <a:ext uri="{FF2B5EF4-FFF2-40B4-BE49-F238E27FC236}">
                <a16:creationId xmlns:a16="http://schemas.microsoft.com/office/drawing/2014/main" id="{5F2E511C-D2B2-CAA6-FD98-F6C1B59B24F7}"/>
              </a:ext>
            </a:extLst>
          </p:cNvPr>
          <p:cNvSpPr/>
          <p:nvPr/>
        </p:nvSpPr>
        <p:spPr>
          <a:xfrm rot="5520000">
            <a:off x="940439" y="5143193"/>
            <a:ext cx="3657600" cy="1371600"/>
          </a:xfrm>
          <a:prstGeom prst="chord">
            <a:avLst>
              <a:gd name="adj1" fmla="val 2700000"/>
              <a:gd name="adj2" fmla="val 1868978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ord 14">
            <a:extLst>
              <a:ext uri="{FF2B5EF4-FFF2-40B4-BE49-F238E27FC236}">
                <a16:creationId xmlns:a16="http://schemas.microsoft.com/office/drawing/2014/main" id="{B46DAE55-D637-C4F2-03AF-A7727B8EEDD4}"/>
              </a:ext>
            </a:extLst>
          </p:cNvPr>
          <p:cNvSpPr/>
          <p:nvPr/>
        </p:nvSpPr>
        <p:spPr>
          <a:xfrm rot="5520000">
            <a:off x="1164176" y="5561828"/>
            <a:ext cx="3200400" cy="914400"/>
          </a:xfrm>
          <a:prstGeom prst="chord">
            <a:avLst>
              <a:gd name="adj1" fmla="val 2700000"/>
              <a:gd name="adj2" fmla="val 1868978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8D593950-166F-B123-D018-AF052F61D910}"/>
              </a:ext>
            </a:extLst>
          </p:cNvPr>
          <p:cNvGrpSpPr/>
          <p:nvPr/>
        </p:nvGrpSpPr>
        <p:grpSpPr>
          <a:xfrm>
            <a:off x="4364176" y="4790847"/>
            <a:ext cx="1381274" cy="1642448"/>
            <a:chOff x="4364176" y="4790847"/>
            <a:chExt cx="1381274" cy="1642448"/>
          </a:xfrm>
        </p:grpSpPr>
        <p:pic>
          <p:nvPicPr>
            <p:cNvPr id="17" name="Picture 16">
              <a:extLst>
                <a:ext uri="{FF2B5EF4-FFF2-40B4-BE49-F238E27FC236}">
                  <a16:creationId xmlns:a16="http://schemas.microsoft.com/office/drawing/2014/main" id="{40AC7C73-3869-1BC5-E9D5-DB0E564B17D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64176" y="5200974"/>
              <a:ext cx="1292464" cy="542591"/>
            </a:xfrm>
            <a:prstGeom prst="rect">
              <a:avLst/>
            </a:prstGeom>
          </p:spPr>
        </p:pic>
        <p:pic>
          <p:nvPicPr>
            <p:cNvPr id="18" name="Picture 17">
              <a:extLst>
                <a:ext uri="{FF2B5EF4-FFF2-40B4-BE49-F238E27FC236}">
                  <a16:creationId xmlns:a16="http://schemas.microsoft.com/office/drawing/2014/main" id="{C7328012-5A0C-4BCC-9DE1-30A6242C8AF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79325">
              <a:off x="4452986" y="4790847"/>
              <a:ext cx="1292464" cy="542591"/>
            </a:xfrm>
            <a:prstGeom prst="rect">
              <a:avLst/>
            </a:prstGeom>
          </p:spPr>
        </p:pic>
        <p:pic>
          <p:nvPicPr>
            <p:cNvPr id="19" name="Picture 18">
              <a:extLst>
                <a:ext uri="{FF2B5EF4-FFF2-40B4-BE49-F238E27FC236}">
                  <a16:creationId xmlns:a16="http://schemas.microsoft.com/office/drawing/2014/main" id="{1284DD83-384A-CF79-E23D-6A750EB1AE3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26880" y="5505274"/>
              <a:ext cx="828537" cy="347829"/>
            </a:xfrm>
            <a:prstGeom prst="rect">
              <a:avLst/>
            </a:prstGeom>
          </p:spPr>
        </p:pic>
        <p:pic>
          <p:nvPicPr>
            <p:cNvPr id="20" name="Picture 19">
              <a:extLst>
                <a:ext uri="{FF2B5EF4-FFF2-40B4-BE49-F238E27FC236}">
                  <a16:creationId xmlns:a16="http://schemas.microsoft.com/office/drawing/2014/main" id="{42D0F966-D248-5E92-A27A-97644AF79D2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072958">
              <a:off x="4424607" y="5845112"/>
              <a:ext cx="828537" cy="347829"/>
            </a:xfrm>
            <a:prstGeom prst="rect">
              <a:avLst/>
            </a:prstGeom>
          </p:spPr>
        </p:pic>
      </p:grpSp>
      <p:sp>
        <p:nvSpPr>
          <p:cNvPr id="21" name="Flowchart: Punched Tape 153">
            <a:extLst>
              <a:ext uri="{FF2B5EF4-FFF2-40B4-BE49-F238E27FC236}">
                <a16:creationId xmlns:a16="http://schemas.microsoft.com/office/drawing/2014/main" id="{AEE04E6A-1DB5-5D9F-F4E9-BDEBEB7EC73D}"/>
              </a:ext>
            </a:extLst>
          </p:cNvPr>
          <p:cNvSpPr/>
          <p:nvPr/>
        </p:nvSpPr>
        <p:spPr>
          <a:xfrm rot="11194848">
            <a:off x="5959602" y="2258302"/>
            <a:ext cx="6190792" cy="309371"/>
          </a:xfrm>
          <a:prstGeom prst="flowChartPunchedTape">
            <a:avLst/>
          </a:prstGeom>
          <a:gradFill flip="none" rotWithShape="1">
            <a:gsLst>
              <a:gs pos="26000">
                <a:schemeClr val="accent4">
                  <a:lumMod val="60000"/>
                  <a:lumOff val="40000"/>
                  <a:alpha val="0"/>
                </a:schemeClr>
              </a:gs>
              <a:gs pos="58000">
                <a:schemeClr val="accent4">
                  <a:lumMod val="50000"/>
                  <a:alpha val="38000"/>
                </a:schemeClr>
              </a:gs>
              <a:gs pos="73000">
                <a:schemeClr val="accent4">
                  <a:lumMod val="75000"/>
                  <a:alpha val="8000"/>
                </a:schemeClr>
              </a:gs>
              <a:gs pos="82000">
                <a:schemeClr val="accent4">
                  <a:lumMod val="50000"/>
                  <a:alpha val="0"/>
                </a:schemeClr>
              </a:gs>
            </a:gsLst>
            <a:lin ang="27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 name="Sun 21">
            <a:extLst>
              <a:ext uri="{FF2B5EF4-FFF2-40B4-BE49-F238E27FC236}">
                <a16:creationId xmlns:a16="http://schemas.microsoft.com/office/drawing/2014/main" id="{017CE2B4-9E32-D9EF-12EA-D3DCDE7E1CFA}"/>
              </a:ext>
            </a:extLst>
          </p:cNvPr>
          <p:cNvSpPr/>
          <p:nvPr/>
        </p:nvSpPr>
        <p:spPr bwMode="auto">
          <a:xfrm>
            <a:off x="11392150" y="2026017"/>
            <a:ext cx="481307" cy="459508"/>
          </a:xfrm>
          <a:prstGeom prst="sun">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grpSp>
        <p:nvGrpSpPr>
          <p:cNvPr id="23" name="Group 22">
            <a:extLst>
              <a:ext uri="{FF2B5EF4-FFF2-40B4-BE49-F238E27FC236}">
                <a16:creationId xmlns:a16="http://schemas.microsoft.com/office/drawing/2014/main" id="{769132AF-D5E7-18F9-0B47-5BFECA4C0F1D}"/>
              </a:ext>
            </a:extLst>
          </p:cNvPr>
          <p:cNvGrpSpPr/>
          <p:nvPr/>
        </p:nvGrpSpPr>
        <p:grpSpPr>
          <a:xfrm rot="2088228">
            <a:off x="10037871" y="3776828"/>
            <a:ext cx="1381274" cy="1642448"/>
            <a:chOff x="4364176" y="4790847"/>
            <a:chExt cx="1381274" cy="1642448"/>
          </a:xfrm>
        </p:grpSpPr>
        <p:pic>
          <p:nvPicPr>
            <p:cNvPr id="24" name="Picture 23">
              <a:extLst>
                <a:ext uri="{FF2B5EF4-FFF2-40B4-BE49-F238E27FC236}">
                  <a16:creationId xmlns:a16="http://schemas.microsoft.com/office/drawing/2014/main" id="{61596AB2-5EEB-87E4-F4D6-C01E9F99614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64176" y="5200974"/>
              <a:ext cx="1292464" cy="542591"/>
            </a:xfrm>
            <a:prstGeom prst="rect">
              <a:avLst/>
            </a:prstGeom>
          </p:spPr>
        </p:pic>
        <p:pic>
          <p:nvPicPr>
            <p:cNvPr id="25" name="Picture 24">
              <a:extLst>
                <a:ext uri="{FF2B5EF4-FFF2-40B4-BE49-F238E27FC236}">
                  <a16:creationId xmlns:a16="http://schemas.microsoft.com/office/drawing/2014/main" id="{58E30306-39A4-637F-87F3-15F0F71142B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79325">
              <a:off x="4452986" y="4790847"/>
              <a:ext cx="1292464" cy="542591"/>
            </a:xfrm>
            <a:prstGeom prst="rect">
              <a:avLst/>
            </a:prstGeom>
          </p:spPr>
        </p:pic>
        <p:pic>
          <p:nvPicPr>
            <p:cNvPr id="26" name="Picture 25">
              <a:extLst>
                <a:ext uri="{FF2B5EF4-FFF2-40B4-BE49-F238E27FC236}">
                  <a16:creationId xmlns:a16="http://schemas.microsoft.com/office/drawing/2014/main" id="{1A021F7C-3018-950A-5CC8-93B3B325688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26880" y="5505274"/>
              <a:ext cx="828537" cy="347829"/>
            </a:xfrm>
            <a:prstGeom prst="rect">
              <a:avLst/>
            </a:prstGeom>
          </p:spPr>
        </p:pic>
        <p:pic>
          <p:nvPicPr>
            <p:cNvPr id="27" name="Picture 26">
              <a:extLst>
                <a:ext uri="{FF2B5EF4-FFF2-40B4-BE49-F238E27FC236}">
                  <a16:creationId xmlns:a16="http://schemas.microsoft.com/office/drawing/2014/main" id="{A039BDC4-7230-1ACC-9E0F-48F246843F6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072958">
              <a:off x="4424607" y="5845112"/>
              <a:ext cx="828537" cy="347829"/>
            </a:xfrm>
            <a:prstGeom prst="rect">
              <a:avLst/>
            </a:prstGeom>
          </p:spPr>
        </p:pic>
      </p:grpSp>
      <p:grpSp>
        <p:nvGrpSpPr>
          <p:cNvPr id="28" name="Group 27">
            <a:extLst>
              <a:ext uri="{FF2B5EF4-FFF2-40B4-BE49-F238E27FC236}">
                <a16:creationId xmlns:a16="http://schemas.microsoft.com/office/drawing/2014/main" id="{E8097EE8-30EA-C9AC-03BD-CA876B33BD99}"/>
              </a:ext>
            </a:extLst>
          </p:cNvPr>
          <p:cNvGrpSpPr/>
          <p:nvPr/>
        </p:nvGrpSpPr>
        <p:grpSpPr>
          <a:xfrm>
            <a:off x="10056798" y="5933544"/>
            <a:ext cx="345094" cy="385716"/>
            <a:chOff x="10056710" y="5933523"/>
            <a:chExt cx="230515" cy="277689"/>
          </a:xfrm>
        </p:grpSpPr>
        <p:sp>
          <p:nvSpPr>
            <p:cNvPr id="29" name="Cylinder 156">
              <a:extLst>
                <a:ext uri="{FF2B5EF4-FFF2-40B4-BE49-F238E27FC236}">
                  <a16:creationId xmlns:a16="http://schemas.microsoft.com/office/drawing/2014/main" id="{77F7B327-CCFA-729E-D458-48D0A05BCEC0}"/>
                </a:ext>
              </a:extLst>
            </p:cNvPr>
            <p:cNvSpPr/>
            <p:nvPr/>
          </p:nvSpPr>
          <p:spPr bwMode="auto">
            <a:xfrm rot="1670551">
              <a:off x="10068580" y="5933523"/>
              <a:ext cx="45719" cy="160439"/>
            </a:xfrm>
            <a:prstGeom prst="can">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pic>
          <p:nvPicPr>
            <p:cNvPr id="30" name="Graphic 29" descr="Satellite dish with solid fill">
              <a:extLst>
                <a:ext uri="{FF2B5EF4-FFF2-40B4-BE49-F238E27FC236}">
                  <a16:creationId xmlns:a16="http://schemas.microsoft.com/office/drawing/2014/main" id="{BA23DF0B-ACB4-B094-F997-3BBA33870DA2}"/>
                </a:ext>
              </a:extLst>
            </p:cNvPr>
            <p:cNvPicPr>
              <a:picLocks noChangeAspect="1"/>
            </p:cNvPicPr>
            <p:nvPr/>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t="59523" r="49581" b="-1"/>
            <a:stretch/>
          </p:blipFill>
          <p:spPr>
            <a:xfrm flipH="1">
              <a:off x="10056710" y="6026150"/>
              <a:ext cx="230515" cy="185062"/>
            </a:xfrm>
            <a:prstGeom prst="rect">
              <a:avLst/>
            </a:prstGeom>
          </p:spPr>
        </p:pic>
      </p:grpSp>
      <p:sp>
        <p:nvSpPr>
          <p:cNvPr id="31" name="TextBox 30">
            <a:extLst>
              <a:ext uri="{FF2B5EF4-FFF2-40B4-BE49-F238E27FC236}">
                <a16:creationId xmlns:a16="http://schemas.microsoft.com/office/drawing/2014/main" id="{708984F3-36F9-98ED-2A1F-74367CB19165}"/>
              </a:ext>
            </a:extLst>
          </p:cNvPr>
          <p:cNvSpPr txBox="1"/>
          <p:nvPr/>
        </p:nvSpPr>
        <p:spPr>
          <a:xfrm>
            <a:off x="6850743" y="3568707"/>
            <a:ext cx="2075569" cy="1477328"/>
          </a:xfrm>
          <a:prstGeom prst="rect">
            <a:avLst/>
          </a:prstGeom>
          <a:solidFill>
            <a:schemeClr val="bg1">
              <a:alpha val="40000"/>
            </a:schemeClr>
          </a:solidFill>
        </p:spPr>
        <p:txBody>
          <a:bodyPr wrap="square" rtlCol="0">
            <a:spAutoFit/>
          </a:bodyPr>
          <a:lstStyle/>
          <a:p>
            <a:pPr marL="0" algn="l" defTabSz="914400" rtl="0" eaLnBrk="1" latinLnBrk="0" hangingPunct="1"/>
            <a:r>
              <a:rPr lang="en-US"/>
              <a:t>Unique combination of remote sensing + direct measurements</a:t>
            </a:r>
          </a:p>
        </p:txBody>
      </p:sp>
      <p:sp>
        <p:nvSpPr>
          <p:cNvPr id="32" name="TextBox 31">
            <a:extLst>
              <a:ext uri="{FF2B5EF4-FFF2-40B4-BE49-F238E27FC236}">
                <a16:creationId xmlns:a16="http://schemas.microsoft.com/office/drawing/2014/main" id="{20B36CD9-315B-7BF3-369D-E3BB08A3E06C}"/>
              </a:ext>
            </a:extLst>
          </p:cNvPr>
          <p:cNvSpPr txBox="1"/>
          <p:nvPr/>
        </p:nvSpPr>
        <p:spPr>
          <a:xfrm>
            <a:off x="6587162" y="5448550"/>
            <a:ext cx="2743200" cy="923330"/>
          </a:xfrm>
          <a:prstGeom prst="rect">
            <a:avLst/>
          </a:prstGeom>
          <a:solidFill>
            <a:schemeClr val="bg1">
              <a:alpha val="40000"/>
            </a:schemeClr>
          </a:solidFill>
        </p:spPr>
        <p:txBody>
          <a:bodyPr wrap="square" rtlCol="0">
            <a:spAutoFit/>
          </a:bodyPr>
          <a:lstStyle/>
          <a:p>
            <a:pPr marL="0" algn="l" defTabSz="914400" rtl="0" eaLnBrk="1" latinLnBrk="0" hangingPunct="1"/>
            <a:r>
              <a:rPr lang="en-US"/>
              <a:t>Spatial and temporal context for “snapshot” measurements from space</a:t>
            </a:r>
          </a:p>
        </p:txBody>
      </p:sp>
      <p:sp>
        <p:nvSpPr>
          <p:cNvPr id="33" name="TextBox 32">
            <a:extLst>
              <a:ext uri="{FF2B5EF4-FFF2-40B4-BE49-F238E27FC236}">
                <a16:creationId xmlns:a16="http://schemas.microsoft.com/office/drawing/2014/main" id="{93D06E3E-6578-05A2-F26A-5BFF6108E435}"/>
              </a:ext>
            </a:extLst>
          </p:cNvPr>
          <p:cNvSpPr txBox="1"/>
          <p:nvPr/>
        </p:nvSpPr>
        <p:spPr>
          <a:xfrm>
            <a:off x="1039923" y="2521417"/>
            <a:ext cx="3095105" cy="923330"/>
          </a:xfrm>
          <a:prstGeom prst="rect">
            <a:avLst/>
          </a:prstGeom>
          <a:solidFill>
            <a:schemeClr val="bg1">
              <a:alpha val="70000"/>
            </a:schemeClr>
          </a:solidFill>
        </p:spPr>
        <p:txBody>
          <a:bodyPr wrap="square" rtlCol="0">
            <a:spAutoFit/>
          </a:bodyPr>
          <a:lstStyle/>
          <a:p>
            <a:pPr marL="0" algn="ctr" defTabSz="914400" rtl="0" eaLnBrk="1" latinLnBrk="0" hangingPunct="1"/>
            <a:r>
              <a:rPr lang="en-US"/>
              <a:t>Sharp horizontal and vertical  gradients within cloud and </a:t>
            </a:r>
            <a:r>
              <a:rPr lang="en-US" err="1"/>
              <a:t>precip</a:t>
            </a:r>
            <a:r>
              <a:rPr lang="en-US"/>
              <a:t>, unresolved by satellites</a:t>
            </a:r>
          </a:p>
        </p:txBody>
      </p:sp>
      <p:sp>
        <p:nvSpPr>
          <p:cNvPr id="34" name="TextBox 33">
            <a:extLst>
              <a:ext uri="{FF2B5EF4-FFF2-40B4-BE49-F238E27FC236}">
                <a16:creationId xmlns:a16="http://schemas.microsoft.com/office/drawing/2014/main" id="{83DCE0C6-6DF3-5AB7-2A07-0275FFC60971}"/>
              </a:ext>
            </a:extLst>
          </p:cNvPr>
          <p:cNvSpPr txBox="1"/>
          <p:nvPr/>
        </p:nvSpPr>
        <p:spPr>
          <a:xfrm>
            <a:off x="3495135" y="5431623"/>
            <a:ext cx="1891707" cy="1200329"/>
          </a:xfrm>
          <a:prstGeom prst="rect">
            <a:avLst/>
          </a:prstGeom>
          <a:solidFill>
            <a:schemeClr val="bg1">
              <a:alpha val="70000"/>
            </a:schemeClr>
          </a:solidFill>
        </p:spPr>
        <p:txBody>
          <a:bodyPr wrap="square" rtlCol="0">
            <a:spAutoFit/>
          </a:bodyPr>
          <a:lstStyle/>
          <a:p>
            <a:pPr marL="0" algn="ctr" defTabSz="914400" rtl="0" eaLnBrk="1" latinLnBrk="0" hangingPunct="1"/>
            <a:r>
              <a:rPr lang="en-US"/>
              <a:t>Meteorological observations of storm inflow / outflow</a:t>
            </a:r>
          </a:p>
        </p:txBody>
      </p:sp>
      <p:sp>
        <p:nvSpPr>
          <p:cNvPr id="35" name="TextBox 34">
            <a:extLst>
              <a:ext uri="{FF2B5EF4-FFF2-40B4-BE49-F238E27FC236}">
                <a16:creationId xmlns:a16="http://schemas.microsoft.com/office/drawing/2014/main" id="{36D65DCA-1DB6-8900-B972-1BEDEF7A586D}"/>
              </a:ext>
            </a:extLst>
          </p:cNvPr>
          <p:cNvSpPr txBox="1"/>
          <p:nvPr/>
        </p:nvSpPr>
        <p:spPr>
          <a:xfrm>
            <a:off x="10589915" y="5539062"/>
            <a:ext cx="1143213" cy="923330"/>
          </a:xfrm>
          <a:prstGeom prst="rect">
            <a:avLst/>
          </a:prstGeom>
          <a:solidFill>
            <a:schemeClr val="bg1">
              <a:alpha val="40000"/>
            </a:schemeClr>
          </a:solidFill>
        </p:spPr>
        <p:txBody>
          <a:bodyPr wrap="square" rtlCol="0">
            <a:spAutoFit/>
          </a:bodyPr>
          <a:lstStyle/>
          <a:p>
            <a:pPr marL="0" algn="l" defTabSz="914400" rtl="0" eaLnBrk="1" latinLnBrk="0" hangingPunct="1"/>
            <a:r>
              <a:rPr lang="en-US"/>
              <a:t>Air quality at nose level</a:t>
            </a:r>
          </a:p>
        </p:txBody>
      </p:sp>
      <p:sp>
        <p:nvSpPr>
          <p:cNvPr id="36" name="TextBox 35">
            <a:extLst>
              <a:ext uri="{FF2B5EF4-FFF2-40B4-BE49-F238E27FC236}">
                <a16:creationId xmlns:a16="http://schemas.microsoft.com/office/drawing/2014/main" id="{778709E6-77A1-31F0-23C6-CFC0BA1F8332}"/>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077486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94127CB6-2E62-7F45-A5A7-71C9F7F466DA}"/>
              </a:ext>
            </a:extLst>
          </p:cNvPr>
          <p:cNvSpPr>
            <a:spLocks noGrp="1"/>
          </p:cNvSpPr>
          <p:nvPr>
            <p:ph type="title"/>
          </p:nvPr>
        </p:nvSpPr>
        <p:spPr>
          <a:xfrm>
            <a:off x="1868534" y="107454"/>
            <a:ext cx="8961120" cy="685801"/>
          </a:xfrm>
        </p:spPr>
        <p:txBody>
          <a:bodyPr>
            <a:normAutofit fontScale="90000"/>
          </a:bodyPr>
          <a:lstStyle/>
          <a:p>
            <a:r>
              <a:rPr lang="en-US" dirty="0">
                <a:solidFill>
                  <a:schemeClr val="bg1"/>
                </a:solidFill>
                <a:latin typeface="Arial"/>
                <a:cs typeface="Arial"/>
              </a:rPr>
              <a:t>Example flight concept:</a:t>
            </a:r>
            <a:br>
              <a:rPr lang="en-US" dirty="0">
                <a:solidFill>
                  <a:schemeClr val="bg1"/>
                </a:solidFill>
                <a:latin typeface="Arial"/>
                <a:cs typeface="Arial"/>
              </a:rPr>
            </a:br>
            <a:r>
              <a:rPr lang="en-US" sz="2400" b="0" dirty="0">
                <a:solidFill>
                  <a:schemeClr val="bg1"/>
                </a:solidFill>
                <a:latin typeface="Arial"/>
                <a:cs typeface="Arial"/>
              </a:rPr>
              <a:t>Low-cloud – dust interaction &amp; Convection-dust interaction</a:t>
            </a:r>
            <a:endParaRPr lang="en-US" sz="2400" b="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566C84E4-D8DE-FFD5-D19F-53C91AFCDDAA}"/>
                  </a:ext>
                </a:extLst>
              </p14:cNvPr>
              <p14:cNvContentPartPr/>
              <p14:nvPr/>
            </p14:nvContentPartPr>
            <p14:xfrm>
              <a:off x="5677724" y="3404259"/>
              <a:ext cx="9525" cy="9525"/>
            </p14:xfrm>
          </p:contentPart>
        </mc:Choice>
        <mc:Fallback xmlns="">
          <p:pic>
            <p:nvPicPr>
              <p:cNvPr id="4" name="Ink 3">
                <a:extLst>
                  <a:ext uri="{FF2B5EF4-FFF2-40B4-BE49-F238E27FC236}">
                    <a16:creationId xmlns:a16="http://schemas.microsoft.com/office/drawing/2014/main" id="{566C84E4-D8DE-FFD5-D19F-53C91AFCDDAA}"/>
                  </a:ext>
                </a:extLst>
              </p:cNvPr>
              <p:cNvPicPr/>
              <p:nvPr/>
            </p:nvPicPr>
            <p:blipFill>
              <a:blip r:embed="rId4"/>
              <a:stretch>
                <a:fillRect/>
              </a:stretch>
            </p:blipFill>
            <p:spPr>
              <a:xfrm>
                <a:off x="5201474" y="292800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D930D05C-F7AD-0B69-A1DC-A6051AD4AA05}"/>
                  </a:ext>
                </a:extLst>
              </p14:cNvPr>
              <p14:cNvContentPartPr/>
              <p14:nvPr/>
            </p14:nvContentPartPr>
            <p14:xfrm>
              <a:off x="5687620" y="3433947"/>
              <a:ext cx="9525" cy="9525"/>
            </p14:xfrm>
          </p:contentPart>
        </mc:Choice>
        <mc:Fallback xmlns="">
          <p:pic>
            <p:nvPicPr>
              <p:cNvPr id="5" name="Ink 4">
                <a:extLst>
                  <a:ext uri="{FF2B5EF4-FFF2-40B4-BE49-F238E27FC236}">
                    <a16:creationId xmlns:a16="http://schemas.microsoft.com/office/drawing/2014/main" id="{D930D05C-F7AD-0B69-A1DC-A6051AD4AA05}"/>
                  </a:ext>
                </a:extLst>
              </p:cNvPr>
              <p:cNvPicPr/>
              <p:nvPr/>
            </p:nvPicPr>
            <p:blipFill>
              <a:blip r:embed="rId4"/>
              <a:stretch>
                <a:fillRect/>
              </a:stretch>
            </p:blipFill>
            <p:spPr>
              <a:xfrm>
                <a:off x="5211370" y="2957697"/>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D64BB473-AEA8-4606-C7D6-C16307DFC76B}"/>
                  </a:ext>
                </a:extLst>
              </p14:cNvPr>
              <p14:cNvContentPartPr/>
              <p14:nvPr/>
            </p14:nvContentPartPr>
            <p14:xfrm>
              <a:off x="6301178" y="3424051"/>
              <a:ext cx="9525" cy="9525"/>
            </p14:xfrm>
          </p:contentPart>
        </mc:Choice>
        <mc:Fallback xmlns="">
          <p:pic>
            <p:nvPicPr>
              <p:cNvPr id="6" name="Ink 5">
                <a:extLst>
                  <a:ext uri="{FF2B5EF4-FFF2-40B4-BE49-F238E27FC236}">
                    <a16:creationId xmlns:a16="http://schemas.microsoft.com/office/drawing/2014/main" id="{D64BB473-AEA8-4606-C7D6-C16307DFC76B}"/>
                  </a:ext>
                </a:extLst>
              </p:cNvPr>
              <p:cNvPicPr/>
              <p:nvPr/>
            </p:nvPicPr>
            <p:blipFill>
              <a:blip r:embed="rId4"/>
              <a:stretch>
                <a:fillRect/>
              </a:stretch>
            </p:blipFill>
            <p:spPr>
              <a:xfrm>
                <a:off x="5824928"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5CE167CE-C587-2002-3820-3845D6196BA0}"/>
                  </a:ext>
                </a:extLst>
              </p14:cNvPr>
              <p14:cNvContentPartPr/>
              <p14:nvPr/>
            </p14:nvContentPartPr>
            <p14:xfrm>
              <a:off x="6301178" y="3424051"/>
              <a:ext cx="9525" cy="9525"/>
            </p14:xfrm>
          </p:contentPart>
        </mc:Choice>
        <mc:Fallback xmlns="">
          <p:pic>
            <p:nvPicPr>
              <p:cNvPr id="7" name="Ink 6">
                <a:extLst>
                  <a:ext uri="{FF2B5EF4-FFF2-40B4-BE49-F238E27FC236}">
                    <a16:creationId xmlns:a16="http://schemas.microsoft.com/office/drawing/2014/main" id="{5CE167CE-C587-2002-3820-3845D6196BA0}"/>
                  </a:ext>
                </a:extLst>
              </p:cNvPr>
              <p:cNvPicPr/>
              <p:nvPr/>
            </p:nvPicPr>
            <p:blipFill>
              <a:blip r:embed="rId4"/>
              <a:stretch>
                <a:fillRect/>
              </a:stretch>
            </p:blipFill>
            <p:spPr>
              <a:xfrm>
                <a:off x="5824928"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90EE409F-7D12-F61E-4444-0BE439D71A4C}"/>
                  </a:ext>
                </a:extLst>
              </p14:cNvPr>
              <p14:cNvContentPartPr/>
              <p14:nvPr/>
            </p14:nvContentPartPr>
            <p14:xfrm>
              <a:off x="6301178" y="3424051"/>
              <a:ext cx="9525" cy="9525"/>
            </p14:xfrm>
          </p:contentPart>
        </mc:Choice>
        <mc:Fallback xmlns="">
          <p:pic>
            <p:nvPicPr>
              <p:cNvPr id="8" name="Ink 7">
                <a:extLst>
                  <a:ext uri="{FF2B5EF4-FFF2-40B4-BE49-F238E27FC236}">
                    <a16:creationId xmlns:a16="http://schemas.microsoft.com/office/drawing/2014/main" id="{90EE409F-7D12-F61E-4444-0BE439D71A4C}"/>
                  </a:ext>
                </a:extLst>
              </p:cNvPr>
              <p:cNvPicPr/>
              <p:nvPr/>
            </p:nvPicPr>
            <p:blipFill>
              <a:blip r:embed="rId4"/>
              <a:stretch>
                <a:fillRect/>
              </a:stretch>
            </p:blipFill>
            <p:spPr>
              <a:xfrm>
                <a:off x="5824928"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FB05DBDC-1FE4-B852-AA91-CF2901A26D5E}"/>
                  </a:ext>
                </a:extLst>
              </p14:cNvPr>
              <p14:cNvContentPartPr/>
              <p14:nvPr/>
            </p14:nvContentPartPr>
            <p14:xfrm>
              <a:off x="5598555" y="3424051"/>
              <a:ext cx="9525" cy="9525"/>
            </p14:xfrm>
          </p:contentPart>
        </mc:Choice>
        <mc:Fallback xmlns="">
          <p:pic>
            <p:nvPicPr>
              <p:cNvPr id="9" name="Ink 8">
                <a:extLst>
                  <a:ext uri="{FF2B5EF4-FFF2-40B4-BE49-F238E27FC236}">
                    <a16:creationId xmlns:a16="http://schemas.microsoft.com/office/drawing/2014/main" id="{FB05DBDC-1FE4-B852-AA91-CF2901A26D5E}"/>
                  </a:ext>
                </a:extLst>
              </p:cNvPr>
              <p:cNvPicPr/>
              <p:nvPr/>
            </p:nvPicPr>
            <p:blipFill>
              <a:blip r:embed="rId4"/>
              <a:stretch>
                <a:fillRect/>
              </a:stretch>
            </p:blipFill>
            <p:spPr>
              <a:xfrm>
                <a:off x="5122305"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D3511A92-C749-5640-EB9F-3DAD39031B8E}"/>
                  </a:ext>
                </a:extLst>
              </p14:cNvPr>
              <p14:cNvContentPartPr/>
              <p14:nvPr/>
            </p14:nvContentPartPr>
            <p14:xfrm>
              <a:off x="6103256" y="3463635"/>
              <a:ext cx="9525" cy="9525"/>
            </p14:xfrm>
          </p:contentPart>
        </mc:Choice>
        <mc:Fallback xmlns="">
          <p:pic>
            <p:nvPicPr>
              <p:cNvPr id="10" name="Ink 9">
                <a:extLst>
                  <a:ext uri="{FF2B5EF4-FFF2-40B4-BE49-F238E27FC236}">
                    <a16:creationId xmlns:a16="http://schemas.microsoft.com/office/drawing/2014/main" id="{D3511A92-C749-5640-EB9F-3DAD39031B8E}"/>
                  </a:ext>
                </a:extLst>
              </p:cNvPr>
              <p:cNvPicPr/>
              <p:nvPr/>
            </p:nvPicPr>
            <p:blipFill>
              <a:blip r:embed="rId4"/>
              <a:stretch>
                <a:fillRect/>
              </a:stretch>
            </p:blipFill>
            <p:spPr>
              <a:xfrm>
                <a:off x="5627006" y="298738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922F6F17-E73F-CE43-BDA7-7AA37D3F93E8}"/>
                  </a:ext>
                </a:extLst>
              </p14:cNvPr>
              <p14:cNvContentPartPr/>
              <p14:nvPr/>
            </p14:nvContentPartPr>
            <p14:xfrm>
              <a:off x="5895438" y="3394363"/>
              <a:ext cx="9525" cy="9525"/>
            </p14:xfrm>
          </p:contentPart>
        </mc:Choice>
        <mc:Fallback xmlns="">
          <p:pic>
            <p:nvPicPr>
              <p:cNvPr id="11" name="Ink 10">
                <a:extLst>
                  <a:ext uri="{FF2B5EF4-FFF2-40B4-BE49-F238E27FC236}">
                    <a16:creationId xmlns:a16="http://schemas.microsoft.com/office/drawing/2014/main" id="{922F6F17-E73F-CE43-BDA7-7AA37D3F93E8}"/>
                  </a:ext>
                </a:extLst>
              </p:cNvPr>
              <p:cNvPicPr/>
              <p:nvPr/>
            </p:nvPicPr>
            <p:blipFill>
              <a:blip r:embed="rId4"/>
              <a:stretch>
                <a:fillRect/>
              </a:stretch>
            </p:blipFill>
            <p:spPr>
              <a:xfrm>
                <a:off x="5419188" y="2918113"/>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3747F67E-ED4F-FD94-D2A7-C91A6AF11547}"/>
                  </a:ext>
                </a:extLst>
              </p14:cNvPr>
              <p14:cNvContentPartPr/>
              <p14:nvPr/>
            </p14:nvContentPartPr>
            <p14:xfrm>
              <a:off x="6568373" y="3483428"/>
              <a:ext cx="9525" cy="9525"/>
            </p14:xfrm>
          </p:contentPart>
        </mc:Choice>
        <mc:Fallback xmlns="">
          <p:pic>
            <p:nvPicPr>
              <p:cNvPr id="12" name="Ink 11">
                <a:extLst>
                  <a:ext uri="{FF2B5EF4-FFF2-40B4-BE49-F238E27FC236}">
                    <a16:creationId xmlns:a16="http://schemas.microsoft.com/office/drawing/2014/main" id="{3747F67E-ED4F-FD94-D2A7-C91A6AF11547}"/>
                  </a:ext>
                </a:extLst>
              </p:cNvPr>
              <p:cNvPicPr/>
              <p:nvPr/>
            </p:nvPicPr>
            <p:blipFill>
              <a:blip r:embed="rId4"/>
              <a:stretch>
                <a:fillRect/>
              </a:stretch>
            </p:blipFill>
            <p:spPr>
              <a:xfrm>
                <a:off x="6092123" y="3007178"/>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3DCCB5FF-EA68-9E21-0DC1-2C126FAD4169}"/>
                  </a:ext>
                </a:extLst>
              </p14:cNvPr>
              <p14:cNvContentPartPr/>
              <p14:nvPr/>
            </p14:nvContentPartPr>
            <p14:xfrm>
              <a:off x="6340763" y="3384467"/>
              <a:ext cx="9525" cy="9525"/>
            </p14:xfrm>
          </p:contentPart>
        </mc:Choice>
        <mc:Fallback xmlns="">
          <p:pic>
            <p:nvPicPr>
              <p:cNvPr id="13" name="Ink 12">
                <a:extLst>
                  <a:ext uri="{FF2B5EF4-FFF2-40B4-BE49-F238E27FC236}">
                    <a16:creationId xmlns:a16="http://schemas.microsoft.com/office/drawing/2014/main" id="{3DCCB5FF-EA68-9E21-0DC1-2C126FAD4169}"/>
                  </a:ext>
                </a:extLst>
              </p:cNvPr>
              <p:cNvPicPr/>
              <p:nvPr/>
            </p:nvPicPr>
            <p:blipFill>
              <a:blip r:embed="rId4"/>
              <a:stretch>
                <a:fillRect/>
              </a:stretch>
            </p:blipFill>
            <p:spPr>
              <a:xfrm>
                <a:off x="5864513" y="2908217"/>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Ink 13">
                <a:extLst>
                  <a:ext uri="{FF2B5EF4-FFF2-40B4-BE49-F238E27FC236}">
                    <a16:creationId xmlns:a16="http://schemas.microsoft.com/office/drawing/2014/main" id="{08E7B502-A4D7-843E-E04F-8B19BA9C0439}"/>
                  </a:ext>
                </a:extLst>
              </p14:cNvPr>
              <p14:cNvContentPartPr/>
              <p14:nvPr/>
            </p14:nvContentPartPr>
            <p14:xfrm>
              <a:off x="2184399" y="2355272"/>
              <a:ext cx="9525" cy="9525"/>
            </p14:xfrm>
          </p:contentPart>
        </mc:Choice>
        <mc:Fallback xmlns="">
          <p:pic>
            <p:nvPicPr>
              <p:cNvPr id="14" name="Ink 13">
                <a:extLst>
                  <a:ext uri="{FF2B5EF4-FFF2-40B4-BE49-F238E27FC236}">
                    <a16:creationId xmlns:a16="http://schemas.microsoft.com/office/drawing/2014/main" id="{08E7B502-A4D7-843E-E04F-8B19BA9C0439}"/>
                  </a:ext>
                </a:extLst>
              </p:cNvPr>
              <p:cNvPicPr/>
              <p:nvPr/>
            </p:nvPicPr>
            <p:blipFill>
              <a:blip r:embed="rId4"/>
              <a:stretch>
                <a:fillRect/>
              </a:stretch>
            </p:blipFill>
            <p:spPr>
              <a:xfrm>
                <a:off x="1708149" y="1879022"/>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40946109-7E22-62DA-ADE4-7B83BB4571C3}"/>
                  </a:ext>
                </a:extLst>
              </p14:cNvPr>
              <p14:cNvContentPartPr/>
              <p14:nvPr/>
            </p14:nvContentPartPr>
            <p14:xfrm>
              <a:off x="5994399" y="3582389"/>
              <a:ext cx="9525" cy="9525"/>
            </p14:xfrm>
          </p:contentPart>
        </mc:Choice>
        <mc:Fallback xmlns="">
          <p:pic>
            <p:nvPicPr>
              <p:cNvPr id="15" name="Ink 14">
                <a:extLst>
                  <a:ext uri="{FF2B5EF4-FFF2-40B4-BE49-F238E27FC236}">
                    <a16:creationId xmlns:a16="http://schemas.microsoft.com/office/drawing/2014/main" id="{40946109-7E22-62DA-ADE4-7B83BB4571C3}"/>
                  </a:ext>
                </a:extLst>
              </p:cNvPr>
              <p:cNvPicPr/>
              <p:nvPr/>
            </p:nvPicPr>
            <p:blipFill>
              <a:blip r:embed="rId4"/>
              <a:stretch>
                <a:fillRect/>
              </a:stretch>
            </p:blipFill>
            <p:spPr>
              <a:xfrm>
                <a:off x="5518149" y="310613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A5CB72DD-8F89-9902-65F8-0BE0B9BAC3D7}"/>
                  </a:ext>
                </a:extLst>
              </p14:cNvPr>
              <p14:cNvContentPartPr/>
              <p14:nvPr/>
            </p14:nvContentPartPr>
            <p14:xfrm>
              <a:off x="6014191" y="3592285"/>
              <a:ext cx="9525" cy="9525"/>
            </p14:xfrm>
          </p:contentPart>
        </mc:Choice>
        <mc:Fallback xmlns="">
          <p:pic>
            <p:nvPicPr>
              <p:cNvPr id="16" name="Ink 15">
                <a:extLst>
                  <a:ext uri="{FF2B5EF4-FFF2-40B4-BE49-F238E27FC236}">
                    <a16:creationId xmlns:a16="http://schemas.microsoft.com/office/drawing/2014/main" id="{A5CB72DD-8F89-9902-65F8-0BE0B9BAC3D7}"/>
                  </a:ext>
                </a:extLst>
              </p:cNvPr>
              <p:cNvPicPr/>
              <p:nvPr/>
            </p:nvPicPr>
            <p:blipFill>
              <a:blip r:embed="rId4"/>
              <a:stretch>
                <a:fillRect/>
              </a:stretch>
            </p:blipFill>
            <p:spPr>
              <a:xfrm>
                <a:off x="5537941"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Ink 16">
                <a:extLst>
                  <a:ext uri="{FF2B5EF4-FFF2-40B4-BE49-F238E27FC236}">
                    <a16:creationId xmlns:a16="http://schemas.microsoft.com/office/drawing/2014/main" id="{38DCF3EB-D618-66D8-7481-97DCD42D0C28}"/>
                  </a:ext>
                </a:extLst>
              </p14:cNvPr>
              <p14:cNvContentPartPr/>
              <p14:nvPr/>
            </p14:nvContentPartPr>
            <p14:xfrm>
              <a:off x="5865750" y="2741220"/>
              <a:ext cx="9525" cy="9525"/>
            </p14:xfrm>
          </p:contentPart>
        </mc:Choice>
        <mc:Fallback xmlns="">
          <p:pic>
            <p:nvPicPr>
              <p:cNvPr id="17" name="Ink 16">
                <a:extLst>
                  <a:ext uri="{FF2B5EF4-FFF2-40B4-BE49-F238E27FC236}">
                    <a16:creationId xmlns:a16="http://schemas.microsoft.com/office/drawing/2014/main" id="{38DCF3EB-D618-66D8-7481-97DCD42D0C28}"/>
                  </a:ext>
                </a:extLst>
              </p:cNvPr>
              <p:cNvPicPr/>
              <p:nvPr/>
            </p:nvPicPr>
            <p:blipFill>
              <a:blip r:embed="rId4"/>
              <a:stretch>
                <a:fillRect/>
              </a:stretch>
            </p:blipFill>
            <p:spPr>
              <a:xfrm>
                <a:off x="5389500" y="2264970"/>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Ink 17">
                <a:extLst>
                  <a:ext uri="{FF2B5EF4-FFF2-40B4-BE49-F238E27FC236}">
                    <a16:creationId xmlns:a16="http://schemas.microsoft.com/office/drawing/2014/main" id="{39067AC7-45D4-BD82-24AA-F22F98937582}"/>
                  </a:ext>
                </a:extLst>
              </p14:cNvPr>
              <p14:cNvContentPartPr/>
              <p14:nvPr/>
            </p14:nvContentPartPr>
            <p14:xfrm>
              <a:off x="5865750" y="2741220"/>
              <a:ext cx="9525" cy="9525"/>
            </p14:xfrm>
          </p:contentPart>
        </mc:Choice>
        <mc:Fallback xmlns="">
          <p:pic>
            <p:nvPicPr>
              <p:cNvPr id="18" name="Ink 17">
                <a:extLst>
                  <a:ext uri="{FF2B5EF4-FFF2-40B4-BE49-F238E27FC236}">
                    <a16:creationId xmlns:a16="http://schemas.microsoft.com/office/drawing/2014/main" id="{39067AC7-45D4-BD82-24AA-F22F98937582}"/>
                  </a:ext>
                </a:extLst>
              </p:cNvPr>
              <p:cNvPicPr/>
              <p:nvPr/>
            </p:nvPicPr>
            <p:blipFill>
              <a:blip r:embed="rId4"/>
              <a:stretch>
                <a:fillRect/>
              </a:stretch>
            </p:blipFill>
            <p:spPr>
              <a:xfrm>
                <a:off x="5389500" y="2264970"/>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9" name="Ink 18">
                <a:extLst>
                  <a:ext uri="{FF2B5EF4-FFF2-40B4-BE49-F238E27FC236}">
                    <a16:creationId xmlns:a16="http://schemas.microsoft.com/office/drawing/2014/main" id="{1F60B6EF-90CF-865F-C0F5-D41BAD699BF3}"/>
                  </a:ext>
                </a:extLst>
              </p14:cNvPr>
              <p14:cNvContentPartPr/>
              <p14:nvPr/>
            </p14:nvContentPartPr>
            <p14:xfrm>
              <a:off x="5944918" y="2375064"/>
              <a:ext cx="9525" cy="9525"/>
            </p14:xfrm>
          </p:contentPart>
        </mc:Choice>
        <mc:Fallback xmlns="">
          <p:pic>
            <p:nvPicPr>
              <p:cNvPr id="19" name="Ink 18">
                <a:extLst>
                  <a:ext uri="{FF2B5EF4-FFF2-40B4-BE49-F238E27FC236}">
                    <a16:creationId xmlns:a16="http://schemas.microsoft.com/office/drawing/2014/main" id="{1F60B6EF-90CF-865F-C0F5-D41BAD699BF3}"/>
                  </a:ext>
                </a:extLst>
              </p:cNvPr>
              <p:cNvPicPr/>
              <p:nvPr/>
            </p:nvPicPr>
            <p:blipFill>
              <a:blip r:embed="rId4"/>
              <a:stretch>
                <a:fillRect/>
              </a:stretch>
            </p:blipFill>
            <p:spPr>
              <a:xfrm>
                <a:off x="5468668" y="189881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0" name="Ink 19">
                <a:extLst>
                  <a:ext uri="{FF2B5EF4-FFF2-40B4-BE49-F238E27FC236}">
                    <a16:creationId xmlns:a16="http://schemas.microsoft.com/office/drawing/2014/main" id="{4A9E637E-B5C1-2848-F2F6-8B8139B45536}"/>
                  </a:ext>
                </a:extLst>
              </p14:cNvPr>
              <p14:cNvContentPartPr/>
              <p14:nvPr/>
            </p14:nvContentPartPr>
            <p14:xfrm>
              <a:off x="6974113" y="3631869"/>
              <a:ext cx="9525" cy="9525"/>
            </p14:xfrm>
          </p:contentPart>
        </mc:Choice>
        <mc:Fallback xmlns="">
          <p:pic>
            <p:nvPicPr>
              <p:cNvPr id="20" name="Ink 19">
                <a:extLst>
                  <a:ext uri="{FF2B5EF4-FFF2-40B4-BE49-F238E27FC236}">
                    <a16:creationId xmlns:a16="http://schemas.microsoft.com/office/drawing/2014/main" id="{4A9E637E-B5C1-2848-F2F6-8B8139B45536}"/>
                  </a:ext>
                </a:extLst>
              </p:cNvPr>
              <p:cNvPicPr/>
              <p:nvPr/>
            </p:nvPicPr>
            <p:blipFill>
              <a:blip r:embed="rId4"/>
              <a:stretch>
                <a:fillRect/>
              </a:stretch>
            </p:blipFill>
            <p:spPr>
              <a:xfrm>
                <a:off x="6497863" y="315561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1" name="Ink 20">
                <a:extLst>
                  <a:ext uri="{FF2B5EF4-FFF2-40B4-BE49-F238E27FC236}">
                    <a16:creationId xmlns:a16="http://schemas.microsoft.com/office/drawing/2014/main" id="{6AD50606-EF38-C687-D2D3-8C7CCA0DFAD0}"/>
                  </a:ext>
                </a:extLst>
              </p14:cNvPr>
              <p14:cNvContentPartPr/>
              <p14:nvPr/>
            </p14:nvContentPartPr>
            <p14:xfrm>
              <a:off x="6855360" y="3592285"/>
              <a:ext cx="9525" cy="9525"/>
            </p14:xfrm>
          </p:contentPart>
        </mc:Choice>
        <mc:Fallback xmlns="">
          <p:pic>
            <p:nvPicPr>
              <p:cNvPr id="21" name="Ink 20">
                <a:extLst>
                  <a:ext uri="{FF2B5EF4-FFF2-40B4-BE49-F238E27FC236}">
                    <a16:creationId xmlns:a16="http://schemas.microsoft.com/office/drawing/2014/main" id="{6AD50606-EF38-C687-D2D3-8C7CCA0DFAD0}"/>
                  </a:ext>
                </a:extLst>
              </p:cNvPr>
              <p:cNvPicPr/>
              <p:nvPr/>
            </p:nvPicPr>
            <p:blipFill>
              <a:blip r:embed="rId4"/>
              <a:stretch>
                <a:fillRect/>
              </a:stretch>
            </p:blipFill>
            <p:spPr>
              <a:xfrm>
                <a:off x="6379110"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k 21">
                <a:extLst>
                  <a:ext uri="{FF2B5EF4-FFF2-40B4-BE49-F238E27FC236}">
                    <a16:creationId xmlns:a16="http://schemas.microsoft.com/office/drawing/2014/main" id="{336CB43C-97DB-3B03-225A-508B8B531A11}"/>
                  </a:ext>
                </a:extLst>
              </p14:cNvPr>
              <p14:cNvContentPartPr/>
              <p14:nvPr/>
            </p14:nvContentPartPr>
            <p14:xfrm>
              <a:off x="6855360" y="3592285"/>
              <a:ext cx="9525" cy="9525"/>
            </p14:xfrm>
          </p:contentPart>
        </mc:Choice>
        <mc:Fallback xmlns="">
          <p:pic>
            <p:nvPicPr>
              <p:cNvPr id="22" name="Ink 21">
                <a:extLst>
                  <a:ext uri="{FF2B5EF4-FFF2-40B4-BE49-F238E27FC236}">
                    <a16:creationId xmlns:a16="http://schemas.microsoft.com/office/drawing/2014/main" id="{336CB43C-97DB-3B03-225A-508B8B531A11}"/>
                  </a:ext>
                </a:extLst>
              </p:cNvPr>
              <p:cNvPicPr/>
              <p:nvPr/>
            </p:nvPicPr>
            <p:blipFill>
              <a:blip r:embed="rId4"/>
              <a:stretch>
                <a:fillRect/>
              </a:stretch>
            </p:blipFill>
            <p:spPr>
              <a:xfrm>
                <a:off x="6379110"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3" name="Ink 22">
                <a:extLst>
                  <a:ext uri="{FF2B5EF4-FFF2-40B4-BE49-F238E27FC236}">
                    <a16:creationId xmlns:a16="http://schemas.microsoft.com/office/drawing/2014/main" id="{43F9C5C7-D5D9-6526-8B21-8C2D5F7908AD}"/>
                  </a:ext>
                </a:extLst>
              </p14:cNvPr>
              <p14:cNvContentPartPr/>
              <p14:nvPr/>
            </p14:nvContentPartPr>
            <p14:xfrm>
              <a:off x="6795983" y="3424051"/>
              <a:ext cx="9525" cy="9525"/>
            </p14:xfrm>
          </p:contentPart>
        </mc:Choice>
        <mc:Fallback xmlns="">
          <p:pic>
            <p:nvPicPr>
              <p:cNvPr id="23" name="Ink 22">
                <a:extLst>
                  <a:ext uri="{FF2B5EF4-FFF2-40B4-BE49-F238E27FC236}">
                    <a16:creationId xmlns:a16="http://schemas.microsoft.com/office/drawing/2014/main" id="{43F9C5C7-D5D9-6526-8B21-8C2D5F7908AD}"/>
                  </a:ext>
                </a:extLst>
              </p:cNvPr>
              <p:cNvPicPr/>
              <p:nvPr/>
            </p:nvPicPr>
            <p:blipFill>
              <a:blip r:embed="rId4"/>
              <a:stretch>
                <a:fillRect/>
              </a:stretch>
            </p:blipFill>
            <p:spPr>
              <a:xfrm>
                <a:off x="6319733" y="294780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4" name="Ink 23">
                <a:extLst>
                  <a:ext uri="{FF2B5EF4-FFF2-40B4-BE49-F238E27FC236}">
                    <a16:creationId xmlns:a16="http://schemas.microsoft.com/office/drawing/2014/main" id="{F158C03A-49F8-7A6B-7CED-47A8B3168279}"/>
                  </a:ext>
                </a:extLst>
              </p14:cNvPr>
              <p14:cNvContentPartPr/>
              <p14:nvPr/>
            </p14:nvContentPartPr>
            <p14:xfrm>
              <a:off x="6825672" y="2553194"/>
              <a:ext cx="9525" cy="9525"/>
            </p14:xfrm>
          </p:contentPart>
        </mc:Choice>
        <mc:Fallback xmlns="">
          <p:pic>
            <p:nvPicPr>
              <p:cNvPr id="24" name="Ink 23">
                <a:extLst>
                  <a:ext uri="{FF2B5EF4-FFF2-40B4-BE49-F238E27FC236}">
                    <a16:creationId xmlns:a16="http://schemas.microsoft.com/office/drawing/2014/main" id="{F158C03A-49F8-7A6B-7CED-47A8B3168279}"/>
                  </a:ext>
                </a:extLst>
              </p:cNvPr>
              <p:cNvPicPr/>
              <p:nvPr/>
            </p:nvPicPr>
            <p:blipFill>
              <a:blip r:embed="rId4"/>
              <a:stretch>
                <a:fillRect/>
              </a:stretch>
            </p:blipFill>
            <p:spPr>
              <a:xfrm>
                <a:off x="6349422" y="207694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5" name="Ink 24">
                <a:extLst>
                  <a:ext uri="{FF2B5EF4-FFF2-40B4-BE49-F238E27FC236}">
                    <a16:creationId xmlns:a16="http://schemas.microsoft.com/office/drawing/2014/main" id="{79E60E92-D5DD-9B97-630E-5975F938621B}"/>
                  </a:ext>
                </a:extLst>
              </p14:cNvPr>
              <p14:cNvContentPartPr/>
              <p14:nvPr/>
            </p14:nvContentPartPr>
            <p14:xfrm>
              <a:off x="6825672" y="2553194"/>
              <a:ext cx="9525" cy="9525"/>
            </p14:xfrm>
          </p:contentPart>
        </mc:Choice>
        <mc:Fallback xmlns="">
          <p:pic>
            <p:nvPicPr>
              <p:cNvPr id="25" name="Ink 24">
                <a:extLst>
                  <a:ext uri="{FF2B5EF4-FFF2-40B4-BE49-F238E27FC236}">
                    <a16:creationId xmlns:a16="http://schemas.microsoft.com/office/drawing/2014/main" id="{79E60E92-D5DD-9B97-630E-5975F938621B}"/>
                  </a:ext>
                </a:extLst>
              </p:cNvPr>
              <p:cNvPicPr/>
              <p:nvPr/>
            </p:nvPicPr>
            <p:blipFill>
              <a:blip r:embed="rId4"/>
              <a:stretch>
                <a:fillRect/>
              </a:stretch>
            </p:blipFill>
            <p:spPr>
              <a:xfrm>
                <a:off x="6349422" y="207694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6" name="Ink 25">
                <a:extLst>
                  <a:ext uri="{FF2B5EF4-FFF2-40B4-BE49-F238E27FC236}">
                    <a16:creationId xmlns:a16="http://schemas.microsoft.com/office/drawing/2014/main" id="{2FAC94FE-3194-741F-931B-5937B4EF27AA}"/>
                  </a:ext>
                </a:extLst>
              </p14:cNvPr>
              <p14:cNvContentPartPr/>
              <p14:nvPr/>
            </p14:nvContentPartPr>
            <p14:xfrm>
              <a:off x="6103256" y="3592285"/>
              <a:ext cx="9525" cy="9525"/>
            </p14:xfrm>
          </p:contentPart>
        </mc:Choice>
        <mc:Fallback xmlns="">
          <p:pic>
            <p:nvPicPr>
              <p:cNvPr id="26" name="Ink 25">
                <a:extLst>
                  <a:ext uri="{FF2B5EF4-FFF2-40B4-BE49-F238E27FC236}">
                    <a16:creationId xmlns:a16="http://schemas.microsoft.com/office/drawing/2014/main" id="{2FAC94FE-3194-741F-931B-5937B4EF27AA}"/>
                  </a:ext>
                </a:extLst>
              </p:cNvPr>
              <p:cNvPicPr/>
              <p:nvPr/>
            </p:nvPicPr>
            <p:blipFill>
              <a:blip r:embed="rId4"/>
              <a:stretch>
                <a:fillRect/>
              </a:stretch>
            </p:blipFill>
            <p:spPr>
              <a:xfrm>
                <a:off x="5627006"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7" name="Ink 26">
                <a:extLst>
                  <a:ext uri="{FF2B5EF4-FFF2-40B4-BE49-F238E27FC236}">
                    <a16:creationId xmlns:a16="http://schemas.microsoft.com/office/drawing/2014/main" id="{9F045585-E54E-431A-B2EC-E7B2A216B9F9}"/>
                  </a:ext>
                </a:extLst>
              </p14:cNvPr>
              <p14:cNvContentPartPr/>
              <p14:nvPr/>
            </p14:nvContentPartPr>
            <p14:xfrm>
              <a:off x="5756893" y="3433947"/>
              <a:ext cx="9525" cy="9525"/>
            </p14:xfrm>
          </p:contentPart>
        </mc:Choice>
        <mc:Fallback xmlns="">
          <p:pic>
            <p:nvPicPr>
              <p:cNvPr id="27" name="Ink 26">
                <a:extLst>
                  <a:ext uri="{FF2B5EF4-FFF2-40B4-BE49-F238E27FC236}">
                    <a16:creationId xmlns:a16="http://schemas.microsoft.com/office/drawing/2014/main" id="{9F045585-E54E-431A-B2EC-E7B2A216B9F9}"/>
                  </a:ext>
                </a:extLst>
              </p:cNvPr>
              <p:cNvPicPr/>
              <p:nvPr/>
            </p:nvPicPr>
            <p:blipFill>
              <a:blip r:embed="rId4"/>
              <a:stretch>
                <a:fillRect/>
              </a:stretch>
            </p:blipFill>
            <p:spPr>
              <a:xfrm>
                <a:off x="5280643" y="2957697"/>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8" name="Ink 27">
                <a:extLst>
                  <a:ext uri="{FF2B5EF4-FFF2-40B4-BE49-F238E27FC236}">
                    <a16:creationId xmlns:a16="http://schemas.microsoft.com/office/drawing/2014/main" id="{D6CB2018-EB79-2536-E8EF-7938D5B43BBD}"/>
                  </a:ext>
                </a:extLst>
              </p14:cNvPr>
              <p14:cNvContentPartPr/>
              <p14:nvPr/>
            </p14:nvContentPartPr>
            <p14:xfrm>
              <a:off x="5816269" y="3602181"/>
              <a:ext cx="9525" cy="9525"/>
            </p14:xfrm>
          </p:contentPart>
        </mc:Choice>
        <mc:Fallback xmlns="">
          <p:pic>
            <p:nvPicPr>
              <p:cNvPr id="28" name="Ink 27">
                <a:extLst>
                  <a:ext uri="{FF2B5EF4-FFF2-40B4-BE49-F238E27FC236}">
                    <a16:creationId xmlns:a16="http://schemas.microsoft.com/office/drawing/2014/main" id="{D6CB2018-EB79-2536-E8EF-7938D5B43BBD}"/>
                  </a:ext>
                </a:extLst>
              </p:cNvPr>
              <p:cNvPicPr/>
              <p:nvPr/>
            </p:nvPicPr>
            <p:blipFill>
              <a:blip r:embed="rId4"/>
              <a:stretch>
                <a:fillRect/>
              </a:stretch>
            </p:blipFill>
            <p:spPr>
              <a:xfrm>
                <a:off x="5340019" y="3125931"/>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9" name="Ink 28">
                <a:extLst>
                  <a:ext uri="{FF2B5EF4-FFF2-40B4-BE49-F238E27FC236}">
                    <a16:creationId xmlns:a16="http://schemas.microsoft.com/office/drawing/2014/main" id="{9A27FCC4-416D-BDD4-DD33-F1BD4BA8C461}"/>
                  </a:ext>
                </a:extLst>
              </p14:cNvPr>
              <p14:cNvContentPartPr/>
              <p14:nvPr/>
            </p14:nvContentPartPr>
            <p14:xfrm>
              <a:off x="5865750" y="3493324"/>
              <a:ext cx="9525" cy="9525"/>
            </p14:xfrm>
          </p:contentPart>
        </mc:Choice>
        <mc:Fallback xmlns="">
          <p:pic>
            <p:nvPicPr>
              <p:cNvPr id="29" name="Ink 28">
                <a:extLst>
                  <a:ext uri="{FF2B5EF4-FFF2-40B4-BE49-F238E27FC236}">
                    <a16:creationId xmlns:a16="http://schemas.microsoft.com/office/drawing/2014/main" id="{9A27FCC4-416D-BDD4-DD33-F1BD4BA8C461}"/>
                  </a:ext>
                </a:extLst>
              </p:cNvPr>
              <p:cNvPicPr/>
              <p:nvPr/>
            </p:nvPicPr>
            <p:blipFill>
              <a:blip r:embed="rId4"/>
              <a:stretch>
                <a:fillRect/>
              </a:stretch>
            </p:blipFill>
            <p:spPr>
              <a:xfrm>
                <a:off x="5389500" y="301707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0" name="Ink 29">
                <a:extLst>
                  <a:ext uri="{FF2B5EF4-FFF2-40B4-BE49-F238E27FC236}">
                    <a16:creationId xmlns:a16="http://schemas.microsoft.com/office/drawing/2014/main" id="{5F63770C-CC53-0D2F-CD76-268D92796FF2}"/>
                  </a:ext>
                </a:extLst>
              </p14:cNvPr>
              <p14:cNvContentPartPr/>
              <p14:nvPr/>
            </p14:nvContentPartPr>
            <p14:xfrm>
              <a:off x="6518893" y="3592285"/>
              <a:ext cx="9525" cy="9525"/>
            </p14:xfrm>
          </p:contentPart>
        </mc:Choice>
        <mc:Fallback xmlns="">
          <p:pic>
            <p:nvPicPr>
              <p:cNvPr id="30" name="Ink 29">
                <a:extLst>
                  <a:ext uri="{FF2B5EF4-FFF2-40B4-BE49-F238E27FC236}">
                    <a16:creationId xmlns:a16="http://schemas.microsoft.com/office/drawing/2014/main" id="{5F63770C-CC53-0D2F-CD76-268D92796FF2}"/>
                  </a:ext>
                </a:extLst>
              </p:cNvPr>
              <p:cNvPicPr/>
              <p:nvPr/>
            </p:nvPicPr>
            <p:blipFill>
              <a:blip r:embed="rId4"/>
              <a:stretch>
                <a:fillRect/>
              </a:stretch>
            </p:blipFill>
            <p:spPr>
              <a:xfrm>
                <a:off x="6042643"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A0F2591A-E239-CFDB-2725-EA15DB9890CB}"/>
                  </a:ext>
                </a:extLst>
              </p14:cNvPr>
              <p14:cNvContentPartPr/>
              <p14:nvPr/>
            </p14:nvContentPartPr>
            <p14:xfrm>
              <a:off x="6320970" y="3572493"/>
              <a:ext cx="9525" cy="9525"/>
            </p14:xfrm>
          </p:contentPart>
        </mc:Choice>
        <mc:Fallback xmlns="">
          <p:pic>
            <p:nvPicPr>
              <p:cNvPr id="31" name="Ink 30">
                <a:extLst>
                  <a:ext uri="{FF2B5EF4-FFF2-40B4-BE49-F238E27FC236}">
                    <a16:creationId xmlns:a16="http://schemas.microsoft.com/office/drawing/2014/main" id="{A0F2591A-E239-CFDB-2725-EA15DB9890CB}"/>
                  </a:ext>
                </a:extLst>
              </p:cNvPr>
              <p:cNvPicPr/>
              <p:nvPr/>
            </p:nvPicPr>
            <p:blipFill>
              <a:blip r:embed="rId4"/>
              <a:stretch>
                <a:fillRect/>
              </a:stretch>
            </p:blipFill>
            <p:spPr>
              <a:xfrm>
                <a:off x="5844720" y="3096243"/>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Ink 31">
                <a:extLst>
                  <a:ext uri="{FF2B5EF4-FFF2-40B4-BE49-F238E27FC236}">
                    <a16:creationId xmlns:a16="http://schemas.microsoft.com/office/drawing/2014/main" id="{7B045D56-A8FA-A87C-CC58-5FDDE6719294}"/>
                  </a:ext>
                </a:extLst>
              </p14:cNvPr>
              <p14:cNvContentPartPr/>
              <p14:nvPr/>
            </p14:nvContentPartPr>
            <p14:xfrm>
              <a:off x="6528789" y="3394363"/>
              <a:ext cx="9525" cy="9525"/>
            </p14:xfrm>
          </p:contentPart>
        </mc:Choice>
        <mc:Fallback xmlns="">
          <p:pic>
            <p:nvPicPr>
              <p:cNvPr id="32" name="Ink 31">
                <a:extLst>
                  <a:ext uri="{FF2B5EF4-FFF2-40B4-BE49-F238E27FC236}">
                    <a16:creationId xmlns:a16="http://schemas.microsoft.com/office/drawing/2014/main" id="{7B045D56-A8FA-A87C-CC58-5FDDE6719294}"/>
                  </a:ext>
                </a:extLst>
              </p:cNvPr>
              <p:cNvPicPr/>
              <p:nvPr/>
            </p:nvPicPr>
            <p:blipFill>
              <a:blip r:embed="rId4"/>
              <a:stretch>
                <a:fillRect/>
              </a:stretch>
            </p:blipFill>
            <p:spPr>
              <a:xfrm>
                <a:off x="6052539" y="2918113"/>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3" name="Ink 32">
                <a:extLst>
                  <a:ext uri="{FF2B5EF4-FFF2-40B4-BE49-F238E27FC236}">
                    <a16:creationId xmlns:a16="http://schemas.microsoft.com/office/drawing/2014/main" id="{BB6989CF-C893-BA02-E19E-E39E8E6D8771}"/>
                  </a:ext>
                </a:extLst>
              </p14:cNvPr>
              <p14:cNvContentPartPr/>
              <p14:nvPr/>
            </p14:nvContentPartPr>
            <p14:xfrm>
              <a:off x="6024087" y="3592285"/>
              <a:ext cx="9525" cy="9525"/>
            </p14:xfrm>
          </p:contentPart>
        </mc:Choice>
        <mc:Fallback xmlns="">
          <p:pic>
            <p:nvPicPr>
              <p:cNvPr id="33" name="Ink 32">
                <a:extLst>
                  <a:ext uri="{FF2B5EF4-FFF2-40B4-BE49-F238E27FC236}">
                    <a16:creationId xmlns:a16="http://schemas.microsoft.com/office/drawing/2014/main" id="{BB6989CF-C893-BA02-E19E-E39E8E6D8771}"/>
                  </a:ext>
                </a:extLst>
              </p:cNvPr>
              <p:cNvPicPr/>
              <p:nvPr/>
            </p:nvPicPr>
            <p:blipFill>
              <a:blip r:embed="rId4"/>
              <a:stretch>
                <a:fillRect/>
              </a:stretch>
            </p:blipFill>
            <p:spPr>
              <a:xfrm>
                <a:off x="5547837" y="311603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4" name="Ink 33">
                <a:extLst>
                  <a:ext uri="{FF2B5EF4-FFF2-40B4-BE49-F238E27FC236}">
                    <a16:creationId xmlns:a16="http://schemas.microsoft.com/office/drawing/2014/main" id="{D24D869D-BD2E-3700-887C-2DB6BDA6AFB5}"/>
                  </a:ext>
                </a:extLst>
              </p14:cNvPr>
              <p14:cNvContentPartPr/>
              <p14:nvPr/>
            </p14:nvContentPartPr>
            <p14:xfrm>
              <a:off x="5865750" y="3562596"/>
              <a:ext cx="9525" cy="9525"/>
            </p14:xfrm>
          </p:contentPart>
        </mc:Choice>
        <mc:Fallback xmlns="">
          <p:pic>
            <p:nvPicPr>
              <p:cNvPr id="34" name="Ink 33">
                <a:extLst>
                  <a:ext uri="{FF2B5EF4-FFF2-40B4-BE49-F238E27FC236}">
                    <a16:creationId xmlns:a16="http://schemas.microsoft.com/office/drawing/2014/main" id="{D24D869D-BD2E-3700-887C-2DB6BDA6AFB5}"/>
                  </a:ext>
                </a:extLst>
              </p:cNvPr>
              <p:cNvPicPr/>
              <p:nvPr/>
            </p:nvPicPr>
            <p:blipFill>
              <a:blip r:embed="rId4"/>
              <a:stretch>
                <a:fillRect/>
              </a:stretch>
            </p:blipFill>
            <p:spPr>
              <a:xfrm>
                <a:off x="5389500" y="3086346"/>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5" name="Ink 34">
                <a:extLst>
                  <a:ext uri="{FF2B5EF4-FFF2-40B4-BE49-F238E27FC236}">
                    <a16:creationId xmlns:a16="http://schemas.microsoft.com/office/drawing/2014/main" id="{F1E5A48A-299E-A48F-02EA-583AFA504289}"/>
                  </a:ext>
                </a:extLst>
              </p14:cNvPr>
              <p14:cNvContentPartPr/>
              <p14:nvPr/>
            </p14:nvContentPartPr>
            <p14:xfrm>
              <a:off x="6093360" y="3453739"/>
              <a:ext cx="9525" cy="9525"/>
            </p14:xfrm>
          </p:contentPart>
        </mc:Choice>
        <mc:Fallback xmlns="">
          <p:pic>
            <p:nvPicPr>
              <p:cNvPr id="35" name="Ink 34">
                <a:extLst>
                  <a:ext uri="{FF2B5EF4-FFF2-40B4-BE49-F238E27FC236}">
                    <a16:creationId xmlns:a16="http://schemas.microsoft.com/office/drawing/2014/main" id="{F1E5A48A-299E-A48F-02EA-583AFA504289}"/>
                  </a:ext>
                </a:extLst>
              </p:cNvPr>
              <p:cNvPicPr/>
              <p:nvPr/>
            </p:nvPicPr>
            <p:blipFill>
              <a:blip r:embed="rId4"/>
              <a:stretch>
                <a:fillRect/>
              </a:stretch>
            </p:blipFill>
            <p:spPr>
              <a:xfrm>
                <a:off x="5617110" y="2977489"/>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6" name="Ink 35">
                <a:extLst>
                  <a:ext uri="{FF2B5EF4-FFF2-40B4-BE49-F238E27FC236}">
                    <a16:creationId xmlns:a16="http://schemas.microsoft.com/office/drawing/2014/main" id="{17FF099F-2552-08F0-72AE-9D58C7CC7AAA}"/>
                  </a:ext>
                </a:extLst>
              </p14:cNvPr>
              <p14:cNvContentPartPr/>
              <p14:nvPr/>
            </p14:nvContentPartPr>
            <p14:xfrm>
              <a:off x="5915230" y="3542804"/>
              <a:ext cx="9525" cy="9525"/>
            </p14:xfrm>
          </p:contentPart>
        </mc:Choice>
        <mc:Fallback xmlns="">
          <p:pic>
            <p:nvPicPr>
              <p:cNvPr id="36" name="Ink 35">
                <a:extLst>
                  <a:ext uri="{FF2B5EF4-FFF2-40B4-BE49-F238E27FC236}">
                    <a16:creationId xmlns:a16="http://schemas.microsoft.com/office/drawing/2014/main" id="{17FF099F-2552-08F0-72AE-9D58C7CC7AAA}"/>
                  </a:ext>
                </a:extLst>
              </p:cNvPr>
              <p:cNvPicPr/>
              <p:nvPr/>
            </p:nvPicPr>
            <p:blipFill>
              <a:blip r:embed="rId4"/>
              <a:stretch>
                <a:fillRect/>
              </a:stretch>
            </p:blipFill>
            <p:spPr>
              <a:xfrm>
                <a:off x="5438980" y="3066554"/>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7" name="Ink 36">
                <a:extLst>
                  <a:ext uri="{FF2B5EF4-FFF2-40B4-BE49-F238E27FC236}">
                    <a16:creationId xmlns:a16="http://schemas.microsoft.com/office/drawing/2014/main" id="{7E92CDAB-2564-59A3-1078-9B5E74B0F6DB}"/>
                  </a:ext>
                </a:extLst>
              </p14:cNvPr>
              <p14:cNvContentPartPr/>
              <p14:nvPr/>
            </p14:nvContentPartPr>
            <p14:xfrm>
              <a:off x="6271490" y="3641765"/>
              <a:ext cx="9525" cy="9525"/>
            </p14:xfrm>
          </p:contentPart>
        </mc:Choice>
        <mc:Fallback xmlns="">
          <p:pic>
            <p:nvPicPr>
              <p:cNvPr id="37" name="Ink 36">
                <a:extLst>
                  <a:ext uri="{FF2B5EF4-FFF2-40B4-BE49-F238E27FC236}">
                    <a16:creationId xmlns:a16="http://schemas.microsoft.com/office/drawing/2014/main" id="{7E92CDAB-2564-59A3-1078-9B5E74B0F6DB}"/>
                  </a:ext>
                </a:extLst>
              </p:cNvPr>
              <p:cNvPicPr/>
              <p:nvPr/>
            </p:nvPicPr>
            <p:blipFill>
              <a:blip r:embed="rId4"/>
              <a:stretch>
                <a:fillRect/>
              </a:stretch>
            </p:blipFill>
            <p:spPr>
              <a:xfrm>
                <a:off x="5795240" y="3165515"/>
                <a:ext cx="952500"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8" name="Ink 37">
                <a:extLst>
                  <a:ext uri="{FF2B5EF4-FFF2-40B4-BE49-F238E27FC236}">
                    <a16:creationId xmlns:a16="http://schemas.microsoft.com/office/drawing/2014/main" id="{70B2E094-D546-1AB7-5325-5CFACBE6CF18}"/>
                  </a:ext>
                </a:extLst>
              </p14:cNvPr>
              <p14:cNvContentPartPr/>
              <p14:nvPr/>
            </p14:nvContentPartPr>
            <p14:xfrm>
              <a:off x="6083464" y="3523012"/>
              <a:ext cx="9525" cy="9525"/>
            </p14:xfrm>
          </p:contentPart>
        </mc:Choice>
        <mc:Fallback xmlns="">
          <p:pic>
            <p:nvPicPr>
              <p:cNvPr id="38" name="Ink 37">
                <a:extLst>
                  <a:ext uri="{FF2B5EF4-FFF2-40B4-BE49-F238E27FC236}">
                    <a16:creationId xmlns:a16="http://schemas.microsoft.com/office/drawing/2014/main" id="{70B2E094-D546-1AB7-5325-5CFACBE6CF18}"/>
                  </a:ext>
                </a:extLst>
              </p:cNvPr>
              <p:cNvPicPr/>
              <p:nvPr/>
            </p:nvPicPr>
            <p:blipFill>
              <a:blip r:embed="rId4"/>
              <a:stretch>
                <a:fillRect/>
              </a:stretch>
            </p:blipFill>
            <p:spPr>
              <a:xfrm>
                <a:off x="5607214" y="3046762"/>
                <a:ext cx="952500" cy="952500"/>
              </a:xfrm>
              <a:prstGeom prst="rect">
                <a:avLst/>
              </a:prstGeom>
            </p:spPr>
          </p:pic>
        </mc:Fallback>
      </mc:AlternateContent>
      <p:pic>
        <p:nvPicPr>
          <p:cNvPr id="39" name="Picture 38">
            <a:extLst>
              <a:ext uri="{FF2B5EF4-FFF2-40B4-BE49-F238E27FC236}">
                <a16:creationId xmlns:a16="http://schemas.microsoft.com/office/drawing/2014/main" id="{7EBA458B-CD88-6F58-CBCE-1FDC1D89F9F8}"/>
              </a:ext>
            </a:extLst>
          </p:cNvPr>
          <p:cNvPicPr>
            <a:picLocks noChangeAspect="1"/>
          </p:cNvPicPr>
          <p:nvPr/>
        </p:nvPicPr>
        <p:blipFill rotWithShape="1">
          <a:blip r:embed="rId39" cstate="email">
            <a:extLst>
              <a:ext uri="{28A0092B-C50C-407E-A947-70E740481C1C}">
                <a14:useLocalDpi xmlns:a14="http://schemas.microsoft.com/office/drawing/2010/main"/>
              </a:ext>
            </a:extLst>
          </a:blip>
          <a:srcRect/>
          <a:stretch/>
        </p:blipFill>
        <p:spPr>
          <a:xfrm>
            <a:off x="6954321" y="1785120"/>
            <a:ext cx="5105659" cy="4536550"/>
          </a:xfrm>
          <a:prstGeom prst="rect">
            <a:avLst/>
          </a:prstGeom>
        </p:spPr>
      </p:pic>
      <p:pic>
        <p:nvPicPr>
          <p:cNvPr id="40" name="Picture 39">
            <a:extLst>
              <a:ext uri="{FF2B5EF4-FFF2-40B4-BE49-F238E27FC236}">
                <a16:creationId xmlns:a16="http://schemas.microsoft.com/office/drawing/2014/main" id="{EABB39CD-000E-EF8F-7AE5-6735D15806ED}"/>
              </a:ext>
            </a:extLst>
          </p:cNvPr>
          <p:cNvPicPr>
            <a:picLocks noChangeAspect="1"/>
          </p:cNvPicPr>
          <p:nvPr/>
        </p:nvPicPr>
        <p:blipFill rotWithShape="1">
          <a:blip r:embed="rId40" cstate="email">
            <a:extLst>
              <a:ext uri="{28A0092B-C50C-407E-A947-70E740481C1C}">
                <a14:useLocalDpi xmlns:a14="http://schemas.microsoft.com/office/drawing/2010/main"/>
              </a:ext>
            </a:extLst>
          </a:blip>
          <a:srcRect/>
          <a:stretch/>
        </p:blipFill>
        <p:spPr>
          <a:xfrm>
            <a:off x="1034167" y="1785120"/>
            <a:ext cx="5920154" cy="4536550"/>
          </a:xfrm>
          <a:prstGeom prst="rect">
            <a:avLst/>
          </a:prstGeom>
        </p:spPr>
      </p:pic>
      <p:sp>
        <p:nvSpPr>
          <p:cNvPr id="41" name="TextBox 40">
            <a:extLst>
              <a:ext uri="{FF2B5EF4-FFF2-40B4-BE49-F238E27FC236}">
                <a16:creationId xmlns:a16="http://schemas.microsoft.com/office/drawing/2014/main" id="{361DF58F-EA90-7639-0629-A31473E4C1E0}"/>
              </a:ext>
            </a:extLst>
          </p:cNvPr>
          <p:cNvSpPr txBox="1"/>
          <p:nvPr/>
        </p:nvSpPr>
        <p:spPr>
          <a:xfrm>
            <a:off x="10269095" y="1950288"/>
            <a:ext cx="1790885" cy="800219"/>
          </a:xfrm>
          <a:prstGeom prst="rect">
            <a:avLst/>
          </a:prstGeom>
          <a:noFill/>
        </p:spPr>
        <p:txBody>
          <a:bodyPr wrap="square" rtlCol="0">
            <a:spAutoFit/>
          </a:bodyPr>
          <a:lstStyle/>
          <a:p>
            <a:r>
              <a:rPr lang="en-US" sz="2300" b="1" dirty="0">
                <a:solidFill>
                  <a:srgbClr val="28CD41"/>
                </a:solidFill>
              </a:rPr>
              <a:t>AOS – Sky ground track</a:t>
            </a:r>
          </a:p>
        </p:txBody>
      </p:sp>
      <p:sp>
        <p:nvSpPr>
          <p:cNvPr id="42" name="TextBox 41">
            <a:extLst>
              <a:ext uri="{FF2B5EF4-FFF2-40B4-BE49-F238E27FC236}">
                <a16:creationId xmlns:a16="http://schemas.microsoft.com/office/drawing/2014/main" id="{50DC46EB-6808-04EA-856F-CF7C27927D64}"/>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3880860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D913A-F0EE-44A8-6E71-122086324047}"/>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Leverage Surface Sites and Networks</a:t>
            </a:r>
          </a:p>
        </p:txBody>
      </p:sp>
      <p:pic>
        <p:nvPicPr>
          <p:cNvPr id="3" name="Picture 2">
            <a:extLst>
              <a:ext uri="{FF2B5EF4-FFF2-40B4-BE49-F238E27FC236}">
                <a16:creationId xmlns:a16="http://schemas.microsoft.com/office/drawing/2014/main" id="{D0434C8F-6F20-3361-C3E9-968000C7C7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18820" y="2807616"/>
            <a:ext cx="4573180" cy="3410712"/>
          </a:xfrm>
          <a:prstGeom prst="rect">
            <a:avLst/>
          </a:prstGeom>
        </p:spPr>
      </p:pic>
      <p:pic>
        <p:nvPicPr>
          <p:cNvPr id="4" name="Picture 3">
            <a:extLst>
              <a:ext uri="{FF2B5EF4-FFF2-40B4-BE49-F238E27FC236}">
                <a16:creationId xmlns:a16="http://schemas.microsoft.com/office/drawing/2014/main" id="{88738537-445B-BC66-6F2A-AC115215A6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6820" y="1104634"/>
            <a:ext cx="4572000" cy="2675713"/>
          </a:xfrm>
          <a:prstGeom prst="rect">
            <a:avLst/>
          </a:prstGeom>
        </p:spPr>
      </p:pic>
      <p:sp>
        <p:nvSpPr>
          <p:cNvPr id="5" name="TextBox 4">
            <a:extLst>
              <a:ext uri="{FF2B5EF4-FFF2-40B4-BE49-F238E27FC236}">
                <a16:creationId xmlns:a16="http://schemas.microsoft.com/office/drawing/2014/main" id="{47139492-AED6-9A5E-482C-0FEB8487F0FB}"/>
              </a:ext>
            </a:extLst>
          </p:cNvPr>
          <p:cNvSpPr txBox="1"/>
          <p:nvPr/>
        </p:nvSpPr>
        <p:spPr>
          <a:xfrm>
            <a:off x="7437546" y="1062633"/>
            <a:ext cx="4807608" cy="1569660"/>
          </a:xfrm>
          <a:prstGeom prst="rect">
            <a:avLst/>
          </a:prstGeom>
          <a:noFill/>
        </p:spPr>
        <p:txBody>
          <a:bodyPr wrap="square" rtlCol="0">
            <a:spAutoFit/>
          </a:bodyPr>
          <a:lstStyle/>
          <a:p>
            <a:pPr algn="r"/>
            <a:r>
              <a:rPr lang="en-US" sz="2400" dirty="0"/>
              <a:t>Iqaluit, Canada site as example that could potentially be augmented by an aircraft in situ campaign.</a:t>
            </a:r>
          </a:p>
          <a:p>
            <a:pPr algn="r"/>
            <a:r>
              <a:rPr lang="en-US" sz="2400" dirty="0"/>
              <a:t>DOE ARM sites are also suitable. </a:t>
            </a:r>
          </a:p>
        </p:txBody>
      </p:sp>
      <p:pic>
        <p:nvPicPr>
          <p:cNvPr id="6" name="Picture 5">
            <a:extLst>
              <a:ext uri="{FF2B5EF4-FFF2-40B4-BE49-F238E27FC236}">
                <a16:creationId xmlns:a16="http://schemas.microsoft.com/office/drawing/2014/main" id="{8258AE6C-627A-3D20-9586-5E5F81C9F8F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0520" y="1379044"/>
            <a:ext cx="2908300" cy="355600"/>
          </a:xfrm>
          <a:prstGeom prst="rect">
            <a:avLst/>
          </a:prstGeom>
        </p:spPr>
      </p:pic>
      <p:pic>
        <p:nvPicPr>
          <p:cNvPr id="7" name="Picture 6">
            <a:extLst>
              <a:ext uri="{FF2B5EF4-FFF2-40B4-BE49-F238E27FC236}">
                <a16:creationId xmlns:a16="http://schemas.microsoft.com/office/drawing/2014/main" id="{9D958662-50E9-C243-0D18-DD85643D52E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32502" y="1556336"/>
            <a:ext cx="356616" cy="356616"/>
          </a:xfrm>
          <a:prstGeom prst="rect">
            <a:avLst/>
          </a:prstGeom>
        </p:spPr>
      </p:pic>
      <p:pic>
        <p:nvPicPr>
          <p:cNvPr id="8" name="Picture 7">
            <a:extLst>
              <a:ext uri="{FF2B5EF4-FFF2-40B4-BE49-F238E27FC236}">
                <a16:creationId xmlns:a16="http://schemas.microsoft.com/office/drawing/2014/main" id="{26E300E9-72F7-B32A-5BE7-9E661D44047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19912" y="1712582"/>
            <a:ext cx="584390" cy="356616"/>
          </a:xfrm>
          <a:prstGeom prst="rect">
            <a:avLst/>
          </a:prstGeom>
        </p:spPr>
      </p:pic>
      <p:pic>
        <p:nvPicPr>
          <p:cNvPr id="9" name="Picture 8">
            <a:extLst>
              <a:ext uri="{FF2B5EF4-FFF2-40B4-BE49-F238E27FC236}">
                <a16:creationId xmlns:a16="http://schemas.microsoft.com/office/drawing/2014/main" id="{861BD811-6746-90B7-5EFC-782090F3C7D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48923" y="3767970"/>
            <a:ext cx="1655379" cy="2286000"/>
          </a:xfrm>
          <a:prstGeom prst="rect">
            <a:avLst/>
          </a:prstGeom>
        </p:spPr>
      </p:pic>
      <p:pic>
        <p:nvPicPr>
          <p:cNvPr id="10" name="Picture 9">
            <a:extLst>
              <a:ext uri="{FF2B5EF4-FFF2-40B4-BE49-F238E27FC236}">
                <a16:creationId xmlns:a16="http://schemas.microsoft.com/office/drawing/2014/main" id="{DA93BC7C-394D-9711-1C02-2E95E3BC150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3058385" y="3780347"/>
            <a:ext cx="2887295" cy="1578604"/>
          </a:xfrm>
          <a:prstGeom prst="rect">
            <a:avLst/>
          </a:prstGeom>
        </p:spPr>
      </p:pic>
      <p:sp>
        <p:nvSpPr>
          <p:cNvPr id="11" name="TextBox 10">
            <a:extLst>
              <a:ext uri="{FF2B5EF4-FFF2-40B4-BE49-F238E27FC236}">
                <a16:creationId xmlns:a16="http://schemas.microsoft.com/office/drawing/2014/main" id="{E47DA0A4-3543-2000-E918-0093DC33F0B9}"/>
              </a:ext>
            </a:extLst>
          </p:cNvPr>
          <p:cNvSpPr txBox="1"/>
          <p:nvPr/>
        </p:nvSpPr>
        <p:spPr>
          <a:xfrm>
            <a:off x="2372811" y="5546619"/>
            <a:ext cx="3561594" cy="584775"/>
          </a:xfrm>
          <a:prstGeom prst="rect">
            <a:avLst/>
          </a:prstGeom>
          <a:noFill/>
        </p:spPr>
        <p:txBody>
          <a:bodyPr wrap="square" rtlCol="0">
            <a:spAutoFit/>
          </a:bodyPr>
          <a:lstStyle/>
          <a:p>
            <a:pPr marL="0" algn="r" defTabSz="914400" rtl="0" eaLnBrk="1" latinLnBrk="0" hangingPunct="1"/>
            <a:r>
              <a:rPr lang="en-US" sz="1600" i="1" dirty="0"/>
              <a:t>NOAA radar network (lower left)</a:t>
            </a:r>
          </a:p>
          <a:p>
            <a:pPr marL="0" algn="r" defTabSz="914400" rtl="0" eaLnBrk="1" latinLnBrk="0" hangingPunct="1"/>
            <a:r>
              <a:rPr lang="en-US" sz="1600" i="1" dirty="0"/>
              <a:t>ACTRIS National Facilities (lower middle)</a:t>
            </a:r>
          </a:p>
        </p:txBody>
      </p:sp>
      <p:sp>
        <p:nvSpPr>
          <p:cNvPr id="12" name="TextBox 11">
            <a:extLst>
              <a:ext uri="{FF2B5EF4-FFF2-40B4-BE49-F238E27FC236}">
                <a16:creationId xmlns:a16="http://schemas.microsoft.com/office/drawing/2014/main" id="{8B934932-D030-DA96-4C1A-80F2667236F6}"/>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
        <p:nvSpPr>
          <p:cNvPr id="14" name="TextBox 13">
            <a:extLst>
              <a:ext uri="{FF2B5EF4-FFF2-40B4-BE49-F238E27FC236}">
                <a16:creationId xmlns:a16="http://schemas.microsoft.com/office/drawing/2014/main" id="{F3F8948D-6792-6E8F-A108-95FC852F54C6}"/>
              </a:ext>
            </a:extLst>
          </p:cNvPr>
          <p:cNvSpPr txBox="1"/>
          <p:nvPr/>
        </p:nvSpPr>
        <p:spPr>
          <a:xfrm>
            <a:off x="37730" y="970664"/>
            <a:ext cx="3031787" cy="5849496"/>
          </a:xfrm>
          <a:prstGeom prst="rect">
            <a:avLst/>
          </a:prstGeom>
          <a:noFill/>
        </p:spPr>
        <p:txBody>
          <a:bodyPr wrap="square" rtlCol="0">
            <a:spAutoFit/>
          </a:bodyPr>
          <a:lstStyle/>
          <a:p>
            <a:pPr marL="342900" indent="-342900" algn="l" defTabSz="914400" rtl="0" eaLnBrk="1" latinLnBrk="0" hangingPunct="1">
              <a:spcAft>
                <a:spcPts val="1000"/>
              </a:spcAft>
              <a:buFont typeface="Arial" panose="020B0604020202020204" pitchFamily="34" charset="0"/>
              <a:buChar char="•"/>
            </a:pPr>
            <a:r>
              <a:rPr lang="en-US" sz="2400" dirty="0"/>
              <a:t>Build up large sample sizes and measure temporal evolution of processes from a few fixed, well-instrumented sites and networks</a:t>
            </a:r>
          </a:p>
          <a:p>
            <a:pPr marL="342900" indent="-342900" algn="l" defTabSz="914400" rtl="0" eaLnBrk="1" latinLnBrk="0" hangingPunct="1">
              <a:spcAft>
                <a:spcPts val="1000"/>
              </a:spcAft>
              <a:buFont typeface="Arial" panose="020B0604020202020204" pitchFamily="34" charset="0"/>
              <a:buChar char="•"/>
            </a:pPr>
            <a:r>
              <a:rPr lang="en-US" sz="2400" dirty="0"/>
              <a:t>Radar, profiler, or air quality networks</a:t>
            </a:r>
          </a:p>
          <a:p>
            <a:pPr marL="342900" indent="-342900" algn="l" defTabSz="914400" rtl="0" eaLnBrk="1" latinLnBrk="0" hangingPunct="1">
              <a:spcAft>
                <a:spcPts val="1000"/>
              </a:spcAft>
              <a:buFont typeface="Arial" panose="020B0604020202020204" pitchFamily="34" charset="0"/>
              <a:buChar char="•"/>
            </a:pPr>
            <a:r>
              <a:rPr lang="en-US" sz="2400" dirty="0"/>
              <a:t>DOE ARM sites</a:t>
            </a:r>
          </a:p>
          <a:p>
            <a:pPr marL="342900" indent="-342900" algn="l" defTabSz="914400" rtl="0" eaLnBrk="1" latinLnBrk="0" hangingPunct="1">
              <a:spcAft>
                <a:spcPts val="1000"/>
              </a:spcAft>
              <a:buFont typeface="Arial" panose="020B0604020202020204" pitchFamily="34" charset="0"/>
              <a:buChar char="•"/>
            </a:pPr>
            <a:r>
              <a:rPr lang="en-US" sz="2400" dirty="0"/>
              <a:t>ESA </a:t>
            </a:r>
            <a:r>
              <a:rPr lang="en-US" sz="2400" dirty="0" err="1"/>
              <a:t>EarthCARE</a:t>
            </a:r>
            <a:r>
              <a:rPr lang="en-US" sz="2400" dirty="0"/>
              <a:t> validation</a:t>
            </a:r>
          </a:p>
          <a:p>
            <a:pPr marL="342900" indent="-342900" algn="l" defTabSz="914400" rtl="0" eaLnBrk="1" latinLnBrk="0" hangingPunct="1">
              <a:spcAft>
                <a:spcPts val="1000"/>
              </a:spcAft>
              <a:buFont typeface="Arial" panose="020B0604020202020204" pitchFamily="34" charset="0"/>
              <a:buChar char="•"/>
            </a:pPr>
            <a:r>
              <a:rPr lang="en-US" sz="2400" dirty="0"/>
              <a:t>Etc.</a:t>
            </a:r>
          </a:p>
        </p:txBody>
      </p:sp>
    </p:spTree>
    <p:extLst>
      <p:ext uri="{BB962C8B-B14F-4D97-AF65-F5344CB8AC3E}">
        <p14:creationId xmlns:p14="http://schemas.microsoft.com/office/powerpoint/2010/main" val="3134613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1A7F18E-D813-05C7-2A76-EC32D4379533}"/>
              </a:ext>
            </a:extLst>
          </p:cNvPr>
          <p:cNvSpPr>
            <a:spLocks noGrp="1"/>
          </p:cNvSpPr>
          <p:nvPr>
            <p:ph type="title"/>
          </p:nvPr>
        </p:nvSpPr>
        <p:spPr>
          <a:xfrm>
            <a:off x="1615440" y="96769"/>
            <a:ext cx="8961120" cy="685801"/>
          </a:xfrm>
        </p:spPr>
        <p:txBody>
          <a:bodyPr>
            <a:normAutofit fontScale="90000"/>
          </a:bodyPr>
          <a:lstStyle/>
          <a:p>
            <a:r>
              <a:rPr lang="en-US" dirty="0">
                <a:solidFill>
                  <a:schemeClr val="bg1"/>
                </a:solidFill>
              </a:rPr>
              <a:t>Calibration / Validation</a:t>
            </a:r>
          </a:p>
        </p:txBody>
      </p:sp>
      <p:sp>
        <p:nvSpPr>
          <p:cNvPr id="4" name="Content Placeholder 17">
            <a:extLst>
              <a:ext uri="{FF2B5EF4-FFF2-40B4-BE49-F238E27FC236}">
                <a16:creationId xmlns:a16="http://schemas.microsoft.com/office/drawing/2014/main" id="{23C909A1-9F3E-A61B-D67F-D351D4BA7BC8}"/>
              </a:ext>
            </a:extLst>
          </p:cNvPr>
          <p:cNvSpPr txBox="1">
            <a:spLocks/>
          </p:cNvSpPr>
          <p:nvPr/>
        </p:nvSpPr>
        <p:spPr>
          <a:xfrm>
            <a:off x="743502" y="1253331"/>
            <a:ext cx="10852150" cy="43513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Leverage Suborbital science campaigns to conduct </a:t>
            </a:r>
            <a:r>
              <a:rPr lang="en-US" sz="2400" b="1" dirty="0" err="1"/>
              <a:t>cal</a:t>
            </a:r>
            <a:r>
              <a:rPr lang="en-US" sz="2400" b="1" dirty="0"/>
              <a:t>/</a:t>
            </a:r>
            <a:r>
              <a:rPr lang="en-US" sz="2400" b="1" dirty="0" err="1"/>
              <a:t>val</a:t>
            </a:r>
            <a:endParaRPr lang="en-US" sz="2400" b="1" dirty="0"/>
          </a:p>
          <a:p>
            <a:pPr marL="342900" indent="-342900"/>
            <a:r>
              <a:rPr lang="en-US" sz="2400" dirty="0"/>
              <a:t>Suborbital science payloads will have relevant remote sensors for satellite instruments, and direct in situ measurements of geophysical variables</a:t>
            </a:r>
          </a:p>
          <a:p>
            <a:pPr marL="342900" indent="-342900"/>
            <a:r>
              <a:rPr lang="en-US" sz="2400" dirty="0"/>
              <a:t>Some </a:t>
            </a:r>
            <a:r>
              <a:rPr lang="en-US" sz="2400" dirty="0" err="1"/>
              <a:t>cal</a:t>
            </a:r>
            <a:r>
              <a:rPr lang="en-US" sz="2400" dirty="0"/>
              <a:t>/</a:t>
            </a:r>
            <a:r>
              <a:rPr lang="en-US" sz="2400" dirty="0" err="1"/>
              <a:t>val</a:t>
            </a:r>
            <a:r>
              <a:rPr lang="en-US" sz="2400" dirty="0"/>
              <a:t> requires satellite </a:t>
            </a:r>
            <a:r>
              <a:rPr lang="en-US" sz="2400" dirty="0" err="1"/>
              <a:t>underflights</a:t>
            </a:r>
            <a:r>
              <a:rPr lang="en-US" sz="2400" dirty="0"/>
              <a:t> that can be done during our science field campaigns, just requiring devoted flight hours / flight design</a:t>
            </a:r>
          </a:p>
          <a:p>
            <a:pPr marL="342900" indent="-342900"/>
            <a:r>
              <a:rPr lang="en-US" sz="2400" dirty="0"/>
              <a:t>Some </a:t>
            </a:r>
            <a:r>
              <a:rPr lang="en-US" sz="2400" dirty="0" err="1"/>
              <a:t>cal</a:t>
            </a:r>
            <a:r>
              <a:rPr lang="en-US" sz="2400" dirty="0"/>
              <a:t>/</a:t>
            </a:r>
            <a:r>
              <a:rPr lang="en-US" sz="2400" dirty="0" err="1"/>
              <a:t>val</a:t>
            </a:r>
            <a:r>
              <a:rPr lang="en-US" sz="2400" dirty="0"/>
              <a:t> requires flights over particular types of targets and/or at night, … can do these as dedicated </a:t>
            </a:r>
            <a:r>
              <a:rPr lang="en-US" sz="2400" dirty="0" err="1"/>
              <a:t>cal</a:t>
            </a:r>
            <a:r>
              <a:rPr lang="en-US" sz="2400" dirty="0"/>
              <a:t>/</a:t>
            </a:r>
            <a:r>
              <a:rPr lang="en-US" sz="2400" dirty="0" err="1"/>
              <a:t>val</a:t>
            </a:r>
            <a:r>
              <a:rPr lang="en-US" sz="2400" dirty="0"/>
              <a:t> flights before, during, or after a science deployment, while the payload is still on the aircraft</a:t>
            </a:r>
          </a:p>
          <a:p>
            <a:pPr marL="342900" indent="-342900"/>
            <a:r>
              <a:rPr lang="en-US" sz="2400" dirty="0">
                <a:latin typeface="Arial"/>
                <a:cs typeface="Arial"/>
              </a:rPr>
              <a:t>Dedicated </a:t>
            </a:r>
            <a:r>
              <a:rPr lang="en-US" sz="2400" dirty="0" err="1">
                <a:latin typeface="Arial"/>
                <a:cs typeface="Arial"/>
              </a:rPr>
              <a:t>cal</a:t>
            </a:r>
            <a:r>
              <a:rPr lang="en-US" sz="2400" dirty="0">
                <a:latin typeface="Arial"/>
                <a:cs typeface="Arial"/>
              </a:rPr>
              <a:t>/</a:t>
            </a:r>
            <a:r>
              <a:rPr lang="en-US" sz="2400" dirty="0" err="1">
                <a:latin typeface="Arial"/>
                <a:cs typeface="Arial"/>
              </a:rPr>
              <a:t>val</a:t>
            </a:r>
            <a:r>
              <a:rPr lang="en-US" sz="2400" dirty="0">
                <a:latin typeface="Arial"/>
                <a:cs typeface="Arial"/>
              </a:rPr>
              <a:t> scenario:  For a suitable aircraft (e.g., ER-2, G-V), operate from aircraft's home base with relevant remote sensors dedicated to satellite </a:t>
            </a:r>
            <a:r>
              <a:rPr lang="en-US" sz="2400" dirty="0" err="1">
                <a:latin typeface="Arial"/>
                <a:cs typeface="Arial"/>
              </a:rPr>
              <a:t>underflights</a:t>
            </a:r>
            <a:r>
              <a:rPr lang="en-US" sz="2400" dirty="0">
                <a:latin typeface="Arial"/>
                <a:cs typeface="Arial"/>
              </a:rPr>
              <a:t> and/or priority </a:t>
            </a:r>
            <a:r>
              <a:rPr lang="en-US" sz="2400" dirty="0" err="1">
                <a:latin typeface="Arial"/>
                <a:cs typeface="Arial"/>
              </a:rPr>
              <a:t>cal</a:t>
            </a:r>
            <a:r>
              <a:rPr lang="en-US" sz="2400" dirty="0">
                <a:latin typeface="Arial"/>
                <a:cs typeface="Arial"/>
              </a:rPr>
              <a:t>/</a:t>
            </a:r>
            <a:r>
              <a:rPr lang="en-US" sz="2400" dirty="0" err="1">
                <a:latin typeface="Arial"/>
                <a:cs typeface="Arial"/>
              </a:rPr>
              <a:t>val</a:t>
            </a:r>
            <a:r>
              <a:rPr lang="en-US" sz="2400" dirty="0">
                <a:latin typeface="Arial"/>
                <a:cs typeface="Arial"/>
              </a:rPr>
              <a:t> targets </a:t>
            </a:r>
            <a:endParaRPr lang="en-US" sz="2400" dirty="0"/>
          </a:p>
        </p:txBody>
      </p:sp>
      <p:sp>
        <p:nvSpPr>
          <p:cNvPr id="5" name="TextBox 4">
            <a:extLst>
              <a:ext uri="{FF2B5EF4-FFF2-40B4-BE49-F238E27FC236}">
                <a16:creationId xmlns:a16="http://schemas.microsoft.com/office/drawing/2014/main" id="{8F985C0E-EB01-027B-2E5E-FB41999B257D}"/>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857899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90C5B-EE92-6A29-08C5-373FEF7C8F79}"/>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Aircraft Capability Priorities</a:t>
            </a:r>
          </a:p>
        </p:txBody>
      </p:sp>
      <p:sp>
        <p:nvSpPr>
          <p:cNvPr id="3" name="Content Placeholder 2">
            <a:extLst>
              <a:ext uri="{FF2B5EF4-FFF2-40B4-BE49-F238E27FC236}">
                <a16:creationId xmlns:a16="http://schemas.microsoft.com/office/drawing/2014/main" id="{DFC1936D-AAE8-74C2-C6DA-28FEE054012E}"/>
              </a:ext>
            </a:extLst>
          </p:cNvPr>
          <p:cNvSpPr>
            <a:spLocks noGrp="1"/>
          </p:cNvSpPr>
          <p:nvPr>
            <p:ph idx="1"/>
          </p:nvPr>
        </p:nvSpPr>
        <p:spPr>
          <a:xfrm>
            <a:off x="153909" y="1036893"/>
            <a:ext cx="11733291" cy="5269866"/>
          </a:xfrm>
        </p:spPr>
        <p:txBody>
          <a:bodyPr vert="horz" lIns="91440" tIns="45720" rIns="91440" bIns="45720" rtlCol="0" anchor="t">
            <a:noAutofit/>
          </a:bodyPr>
          <a:lstStyle/>
          <a:p>
            <a:pPr>
              <a:lnSpc>
                <a:spcPct val="100000"/>
              </a:lnSpc>
              <a:spcBef>
                <a:spcPts val="600"/>
              </a:spcBef>
            </a:pPr>
            <a:r>
              <a:rPr lang="en-US" sz="2400" b="1" dirty="0">
                <a:solidFill>
                  <a:srgbClr val="0432FF"/>
                </a:solidFill>
                <a:ea typeface="Cambria" panose="02040503050406030204" pitchFamily="18" charset="0"/>
              </a:rPr>
              <a:t>Different capabilities needed at different altitudes</a:t>
            </a:r>
          </a:p>
          <a:p>
            <a:pPr>
              <a:lnSpc>
                <a:spcPct val="100000"/>
              </a:lnSpc>
              <a:spcBef>
                <a:spcPts val="600"/>
              </a:spcBef>
            </a:pPr>
            <a:r>
              <a:rPr lang="en-US" sz="2400" b="1" dirty="0">
                <a:solidFill>
                  <a:srgbClr val="0432FF"/>
                </a:solidFill>
                <a:ea typeface="Cambria" panose="02040503050406030204" pitchFamily="18" charset="0"/>
              </a:rPr>
              <a:t>High Altitude (~20 km; &gt; FL600) </a:t>
            </a:r>
            <a:r>
              <a:rPr lang="en-US" sz="2400" b="1" dirty="0">
                <a:ea typeface="Cambria" panose="02040503050406030204" pitchFamily="18" charset="0"/>
              </a:rPr>
              <a:t>satellite simulator / remote sensing</a:t>
            </a:r>
          </a:p>
          <a:p>
            <a:pPr lvl="1">
              <a:lnSpc>
                <a:spcPct val="100000"/>
              </a:lnSpc>
              <a:spcBef>
                <a:spcPts val="600"/>
              </a:spcBef>
            </a:pPr>
            <a:r>
              <a:rPr lang="en-US" sz="2000" b="1" u="sng" dirty="0">
                <a:solidFill>
                  <a:srgbClr val="333F50"/>
                </a:solidFill>
                <a:ea typeface="Cambria" panose="02040503050406030204" pitchFamily="18" charset="0"/>
              </a:rPr>
              <a:t>Overfly</a:t>
            </a:r>
            <a:r>
              <a:rPr lang="en-US" sz="2000" b="1" dirty="0">
                <a:solidFill>
                  <a:srgbClr val="333F50"/>
                </a:solidFill>
                <a:ea typeface="Cambria" panose="02040503050406030204" pitchFamily="18" charset="0"/>
              </a:rPr>
              <a:t> nearly any tropospheric weather as a satellite simulator</a:t>
            </a:r>
          </a:p>
          <a:p>
            <a:pPr>
              <a:lnSpc>
                <a:spcPct val="100000"/>
              </a:lnSpc>
              <a:spcBef>
                <a:spcPts val="600"/>
              </a:spcBef>
            </a:pPr>
            <a:r>
              <a:rPr lang="en-US" sz="2400" b="1" dirty="0">
                <a:solidFill>
                  <a:srgbClr val="0432FF"/>
                </a:solidFill>
                <a:ea typeface="Cambria" panose="02040503050406030204" pitchFamily="18" charset="0"/>
              </a:rPr>
              <a:t>Mid-Altitude (~3-15 km; ~ FL100 – FL500) </a:t>
            </a:r>
            <a:r>
              <a:rPr lang="en-US" sz="2400" b="1" dirty="0">
                <a:ea typeface="Cambria" panose="02040503050406030204" pitchFamily="18" charset="0"/>
              </a:rPr>
              <a:t>remote sensing and in situ</a:t>
            </a:r>
          </a:p>
          <a:p>
            <a:pPr lvl="1">
              <a:lnSpc>
                <a:spcPct val="100000"/>
              </a:lnSpc>
              <a:spcBef>
                <a:spcPts val="600"/>
              </a:spcBef>
            </a:pPr>
            <a:r>
              <a:rPr lang="en-US" sz="1800" b="1" u="sng" dirty="0">
                <a:solidFill>
                  <a:srgbClr val="333F50"/>
                </a:solidFill>
                <a:ea typeface="Cambria" panose="02040503050406030204" pitchFamily="18" charset="0"/>
              </a:rPr>
              <a:t>Penetrate</a:t>
            </a:r>
            <a:r>
              <a:rPr lang="en-US" sz="1800" b="1" dirty="0">
                <a:solidFill>
                  <a:srgbClr val="333F50"/>
                </a:solidFill>
                <a:ea typeface="Cambria" panose="02040503050406030204" pitchFamily="18" charset="0"/>
              </a:rPr>
              <a:t> (and overfly) clouds, precipitation, aerosol layers</a:t>
            </a:r>
          </a:p>
          <a:p>
            <a:pPr>
              <a:lnSpc>
                <a:spcPct val="100000"/>
              </a:lnSpc>
              <a:spcBef>
                <a:spcPts val="600"/>
              </a:spcBef>
            </a:pPr>
            <a:r>
              <a:rPr lang="en-US" sz="2400" b="1" dirty="0">
                <a:solidFill>
                  <a:srgbClr val="0432FF"/>
                </a:solidFill>
                <a:ea typeface="Cambria" panose="02040503050406030204" pitchFamily="18" charset="0"/>
              </a:rPr>
              <a:t>Low-Altitude (Up to ~3 km; &lt; FL100 ) </a:t>
            </a:r>
            <a:r>
              <a:rPr lang="en-US" sz="2400" b="1" dirty="0">
                <a:ea typeface="Cambria" panose="02040503050406030204" pitchFamily="18" charset="0"/>
              </a:rPr>
              <a:t>remote sensing and in situ</a:t>
            </a:r>
            <a:endParaRPr lang="en-US" sz="2400" b="1" dirty="0">
              <a:solidFill>
                <a:srgbClr val="0432FF"/>
              </a:solidFill>
              <a:ea typeface="Cambria" panose="02040503050406030204" pitchFamily="18" charset="0"/>
            </a:endParaRPr>
          </a:p>
          <a:p>
            <a:pPr lvl="1">
              <a:lnSpc>
                <a:spcPct val="100000"/>
              </a:lnSpc>
              <a:spcBef>
                <a:spcPts val="600"/>
              </a:spcBef>
            </a:pPr>
            <a:r>
              <a:rPr lang="en-US" sz="1800" b="1" u="sng" dirty="0">
                <a:solidFill>
                  <a:srgbClr val="333F50"/>
                </a:solidFill>
                <a:ea typeface="Cambria" panose="02040503050406030204" pitchFamily="18" charset="0"/>
              </a:rPr>
              <a:t>Penetrate</a:t>
            </a:r>
            <a:r>
              <a:rPr lang="en-US" sz="1800" b="1" dirty="0">
                <a:solidFill>
                  <a:srgbClr val="333F50"/>
                </a:solidFill>
                <a:ea typeface="Cambria" panose="02040503050406030204" pitchFamily="18" charset="0"/>
              </a:rPr>
              <a:t> low cloud, precipitation, and aerosol layers, and fly below cloud base.</a:t>
            </a:r>
          </a:p>
        </p:txBody>
      </p:sp>
      <p:sp>
        <p:nvSpPr>
          <p:cNvPr id="4" name="Slide Number Placeholder 3">
            <a:extLst>
              <a:ext uri="{FF2B5EF4-FFF2-40B4-BE49-F238E27FC236}">
                <a16:creationId xmlns:a16="http://schemas.microsoft.com/office/drawing/2014/main" id="{EF3C79B7-D712-2AC4-000D-D2C306418EE7}"/>
              </a:ext>
            </a:extLst>
          </p:cNvPr>
          <p:cNvSpPr>
            <a:spLocks noGrp="1"/>
          </p:cNvSpPr>
          <p:nvPr>
            <p:ph type="sldNum" sz="quarter" idx="12"/>
          </p:nvPr>
        </p:nvSpPr>
        <p:spPr>
          <a:xfrm>
            <a:off x="10157791" y="6492875"/>
            <a:ext cx="20342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55400C2-6AA4-D0AC-236F-F6F6E2040A15}"/>
              </a:ext>
            </a:extLst>
          </p:cNvPr>
          <p:cNvSpPr txBox="1"/>
          <p:nvPr/>
        </p:nvSpPr>
        <p:spPr>
          <a:xfrm rot="20035736">
            <a:off x="4361757" y="2322041"/>
            <a:ext cx="7258639" cy="830997"/>
          </a:xfrm>
          <a:prstGeom prst="rect">
            <a:avLst/>
          </a:prstGeom>
          <a:noFill/>
        </p:spPr>
        <p:txBody>
          <a:bodyPr wrap="square" rtlCol="0">
            <a:spAutoFit/>
          </a:bodyPr>
          <a:lstStyle/>
          <a:p>
            <a:pPr algn="r"/>
            <a:r>
              <a:rPr lang="en-US" sz="4800" b="1" dirty="0">
                <a:solidFill>
                  <a:srgbClr val="0432FF"/>
                </a:solidFill>
              </a:rPr>
              <a:t>DETAILS ON NEXT SLIDES</a:t>
            </a:r>
          </a:p>
        </p:txBody>
      </p:sp>
      <p:sp>
        <p:nvSpPr>
          <p:cNvPr id="6" name="TextBox 5">
            <a:extLst>
              <a:ext uri="{FF2B5EF4-FFF2-40B4-BE49-F238E27FC236}">
                <a16:creationId xmlns:a16="http://schemas.microsoft.com/office/drawing/2014/main" id="{890ADF89-7F6E-D721-DA5F-1744797E7831}"/>
              </a:ext>
            </a:extLst>
          </p:cNvPr>
          <p:cNvSpPr txBox="1"/>
          <p:nvPr/>
        </p:nvSpPr>
        <p:spPr>
          <a:xfrm>
            <a:off x="758283" y="4045228"/>
            <a:ext cx="10416612" cy="2862322"/>
          </a:xfrm>
          <a:prstGeom prst="rect">
            <a:avLst/>
          </a:prstGeom>
          <a:noFill/>
        </p:spPr>
        <p:txBody>
          <a:bodyPr wrap="square" rtlCol="0">
            <a:spAutoFit/>
          </a:bodyPr>
          <a:lstStyle/>
          <a:p>
            <a:pPr marL="0" algn="l" defTabSz="914400" rtl="0" eaLnBrk="1" latinLnBrk="0" hangingPunct="1"/>
            <a:r>
              <a:rPr lang="en-US" sz="2000" b="1" dirty="0"/>
              <a:t>Adaptability</a:t>
            </a:r>
            <a:r>
              <a:rPr lang="en-US" sz="2000" dirty="0"/>
              <a:t>: Configurable for various sensor types / combinations</a:t>
            </a:r>
          </a:p>
          <a:p>
            <a:pPr marL="0" algn="l" defTabSz="914400" rtl="0" eaLnBrk="1" latinLnBrk="0" hangingPunct="1"/>
            <a:r>
              <a:rPr lang="en-US" sz="2000" b="1" dirty="0"/>
              <a:t>Operational</a:t>
            </a:r>
            <a:r>
              <a:rPr lang="en-US" sz="2000" dirty="0"/>
              <a:t> </a:t>
            </a:r>
            <a:r>
              <a:rPr lang="en-US" sz="2000" b="1" dirty="0"/>
              <a:t>Flexibility</a:t>
            </a:r>
            <a:r>
              <a:rPr lang="en-US" sz="2000" dirty="0"/>
              <a:t>: Ability to deploy to / operate in diverse atmospheric conditions; coordinate with other aircraft / teams</a:t>
            </a:r>
          </a:p>
          <a:p>
            <a:pPr marL="0" algn="l" defTabSz="914400" rtl="0" eaLnBrk="1" latinLnBrk="0" hangingPunct="1"/>
            <a:r>
              <a:rPr lang="en-US" sz="2000" b="1" dirty="0"/>
              <a:t>Maneuverability</a:t>
            </a:r>
            <a:r>
              <a:rPr lang="en-US" sz="2000" dirty="0"/>
              <a:t>: Agility for targeted data collection – revise waypoints minutes (tens of minutes?) ahead of time </a:t>
            </a:r>
          </a:p>
          <a:p>
            <a:pPr marL="0" algn="l" defTabSz="914400" rtl="0" eaLnBrk="1" latinLnBrk="0" hangingPunct="1"/>
            <a:r>
              <a:rPr lang="en-US" sz="2000" b="1" dirty="0"/>
              <a:t>Real-time monitoring / downlink of </a:t>
            </a:r>
            <a:r>
              <a:rPr lang="en-US" sz="2000" b="1" dirty="0" err="1"/>
              <a:t>quicklook</a:t>
            </a:r>
            <a:r>
              <a:rPr lang="en-US" sz="2000" b="1" dirty="0"/>
              <a:t> data</a:t>
            </a:r>
          </a:p>
          <a:p>
            <a:pPr marL="0" algn="l" defTabSz="914400" rtl="0" eaLnBrk="1" latinLnBrk="0" hangingPunct="1"/>
            <a:r>
              <a:rPr lang="en-US" sz="2000" b="1" dirty="0"/>
              <a:t>Communication </a:t>
            </a:r>
            <a:r>
              <a:rPr lang="en-US" sz="2000" dirty="0"/>
              <a:t>between mission scientists and flight team is critical.</a:t>
            </a:r>
          </a:p>
          <a:p>
            <a:pPr marL="0" algn="l" defTabSz="914400" rtl="0" eaLnBrk="1" latinLnBrk="0" hangingPunct="1"/>
            <a:r>
              <a:rPr lang="en-US" sz="2000" i="1" dirty="0"/>
              <a:t>	- includes comms to coordinate multiple-aircraft missions</a:t>
            </a:r>
          </a:p>
          <a:p>
            <a:pPr marL="0" algn="l" defTabSz="914400" rtl="0" eaLnBrk="1" latinLnBrk="0" hangingPunct="1"/>
            <a:r>
              <a:rPr lang="en-US" sz="2000" i="1" dirty="0"/>
              <a:t>	- both to ensure safety and mission success</a:t>
            </a:r>
          </a:p>
        </p:txBody>
      </p:sp>
    </p:spTree>
    <p:extLst>
      <p:ext uri="{BB962C8B-B14F-4D97-AF65-F5344CB8AC3E}">
        <p14:creationId xmlns:p14="http://schemas.microsoft.com/office/powerpoint/2010/main" val="2147144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View of the earth from a plane&#10;&#10;Description automatically generated">
            <a:extLst>
              <a:ext uri="{FF2B5EF4-FFF2-40B4-BE49-F238E27FC236}">
                <a16:creationId xmlns:a16="http://schemas.microsoft.com/office/drawing/2014/main" id="{408A3733-A62B-0BAE-FA90-E941526156B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54884" y="945327"/>
            <a:ext cx="7989463" cy="4405152"/>
          </a:xfrm>
          <a:prstGeom prst="rect">
            <a:avLst/>
          </a:prstGeom>
        </p:spPr>
      </p:pic>
      <p:sp>
        <p:nvSpPr>
          <p:cNvPr id="3" name="Title 1">
            <a:extLst>
              <a:ext uri="{FF2B5EF4-FFF2-40B4-BE49-F238E27FC236}">
                <a16:creationId xmlns:a16="http://schemas.microsoft.com/office/drawing/2014/main" id="{C24A1DB2-6527-B02C-AA3F-BEEE4D937A4D}"/>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High-Altitude Aircraft Priorities</a:t>
            </a:r>
          </a:p>
        </p:txBody>
      </p:sp>
      <p:sp>
        <p:nvSpPr>
          <p:cNvPr id="4" name="Content Placeholder 2">
            <a:extLst>
              <a:ext uri="{FF2B5EF4-FFF2-40B4-BE49-F238E27FC236}">
                <a16:creationId xmlns:a16="http://schemas.microsoft.com/office/drawing/2014/main" id="{BE03A518-BD18-4A05-886B-93C5A1F0B3A9}"/>
              </a:ext>
            </a:extLst>
          </p:cNvPr>
          <p:cNvSpPr>
            <a:spLocks noGrp="1"/>
          </p:cNvSpPr>
          <p:nvPr>
            <p:ph idx="1"/>
          </p:nvPr>
        </p:nvSpPr>
        <p:spPr>
          <a:xfrm>
            <a:off x="0" y="945326"/>
            <a:ext cx="2954884" cy="5269866"/>
          </a:xfrm>
        </p:spPr>
        <p:txBody>
          <a:bodyPr vert="horz" lIns="91440" tIns="45720" rIns="91440" bIns="45720" rtlCol="0" anchor="t">
            <a:noAutofit/>
          </a:bodyPr>
          <a:lstStyle/>
          <a:p>
            <a:pPr>
              <a:lnSpc>
                <a:spcPct val="100000"/>
              </a:lnSpc>
              <a:spcBef>
                <a:spcPts val="600"/>
              </a:spcBef>
            </a:pPr>
            <a:r>
              <a:rPr lang="en-US" sz="2000" b="1" i="1" u="sng" dirty="0">
                <a:solidFill>
                  <a:srgbClr val="FF0000"/>
                </a:solidFill>
                <a:ea typeface="Cambria" panose="02040503050406030204" pitchFamily="18" charset="0"/>
              </a:rPr>
              <a:t>Overfly</a:t>
            </a:r>
            <a:r>
              <a:rPr lang="en-US" sz="2000" b="1" dirty="0">
                <a:solidFill>
                  <a:srgbClr val="FF0000"/>
                </a:solidFill>
                <a:ea typeface="Cambria" panose="02040503050406030204" pitchFamily="18" charset="0"/>
              </a:rPr>
              <a:t> nearly any tropospheric weather as a satellite simulator</a:t>
            </a:r>
          </a:p>
          <a:p>
            <a:pPr>
              <a:lnSpc>
                <a:spcPct val="100000"/>
              </a:lnSpc>
              <a:spcBef>
                <a:spcPts val="600"/>
              </a:spcBef>
            </a:pPr>
            <a:r>
              <a:rPr lang="en-US" sz="2000" b="1" dirty="0">
                <a:solidFill>
                  <a:srgbClr val="333F50"/>
                </a:solidFill>
                <a:ea typeface="Cambria" panose="02040503050406030204" pitchFamily="18" charset="0"/>
              </a:rPr>
              <a:t>Heavy remote sensing payload, several pods /  compartments, some pressurized</a:t>
            </a:r>
          </a:p>
          <a:p>
            <a:pPr>
              <a:lnSpc>
                <a:spcPct val="100000"/>
              </a:lnSpc>
              <a:spcBef>
                <a:spcPts val="600"/>
              </a:spcBef>
            </a:pPr>
            <a:r>
              <a:rPr lang="en-US" sz="2000" b="1" dirty="0">
                <a:solidFill>
                  <a:srgbClr val="333F50"/>
                </a:solidFill>
                <a:ea typeface="Cambria" panose="02040503050406030204" pitchFamily="18" charset="0"/>
              </a:rPr>
              <a:t>NASA ER-2 and WB-57 as examples; demonstrated capability to overfly severe convection</a:t>
            </a:r>
          </a:p>
          <a:p>
            <a:pPr>
              <a:lnSpc>
                <a:spcPct val="100000"/>
              </a:lnSpc>
              <a:spcBef>
                <a:spcPts val="600"/>
              </a:spcBef>
            </a:pPr>
            <a:endParaRPr lang="en-US" sz="2000" b="1" dirty="0">
              <a:solidFill>
                <a:srgbClr val="333F50"/>
              </a:solidFill>
              <a:ea typeface="Cambria" panose="02040503050406030204" pitchFamily="18" charset="0"/>
            </a:endParaRPr>
          </a:p>
          <a:p>
            <a:pPr>
              <a:lnSpc>
                <a:spcPct val="100000"/>
              </a:lnSpc>
              <a:spcBef>
                <a:spcPts val="600"/>
              </a:spcBef>
            </a:pPr>
            <a:endParaRPr lang="en-US" sz="2000" b="1" dirty="0">
              <a:solidFill>
                <a:srgbClr val="333F50"/>
              </a:solidFill>
              <a:ea typeface="Cambria" panose="02040503050406030204" pitchFamily="18" charset="0"/>
            </a:endParaRPr>
          </a:p>
          <a:p>
            <a:pPr>
              <a:lnSpc>
                <a:spcPct val="100000"/>
              </a:lnSpc>
              <a:spcBef>
                <a:spcPts val="600"/>
              </a:spcBef>
            </a:pPr>
            <a:endParaRPr lang="en-US" sz="2000" b="1" dirty="0">
              <a:solidFill>
                <a:srgbClr val="333F50"/>
              </a:solidFill>
              <a:ea typeface="Cambria" panose="02040503050406030204" pitchFamily="18" charset="0"/>
            </a:endParaRPr>
          </a:p>
        </p:txBody>
      </p:sp>
      <p:sp>
        <p:nvSpPr>
          <p:cNvPr id="5" name="Slide Number Placeholder 3">
            <a:extLst>
              <a:ext uri="{FF2B5EF4-FFF2-40B4-BE49-F238E27FC236}">
                <a16:creationId xmlns:a16="http://schemas.microsoft.com/office/drawing/2014/main" id="{C26610F7-5608-D58C-4644-152CEF483070}"/>
              </a:ext>
            </a:extLst>
          </p:cNvPr>
          <p:cNvSpPr>
            <a:spLocks noGrp="1"/>
          </p:cNvSpPr>
          <p:nvPr>
            <p:ph type="sldNum" sz="quarter" idx="12"/>
          </p:nvPr>
        </p:nvSpPr>
        <p:spPr>
          <a:xfrm>
            <a:off x="10258603" y="6386828"/>
            <a:ext cx="1929280" cy="35167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9A3CE1B-3B52-32A0-72A3-5B16E4DABA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34065" y="946088"/>
            <a:ext cx="4253818" cy="4405152"/>
          </a:xfrm>
          <a:prstGeom prst="rect">
            <a:avLst/>
          </a:prstGeom>
        </p:spPr>
      </p:pic>
      <p:pic>
        <p:nvPicPr>
          <p:cNvPr id="7" name="Picture 6">
            <a:extLst>
              <a:ext uri="{FF2B5EF4-FFF2-40B4-BE49-F238E27FC236}">
                <a16:creationId xmlns:a16="http://schemas.microsoft.com/office/drawing/2014/main" id="{732CB6EF-C590-FA41-37B2-F8CE5F81DA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39011" y="945326"/>
            <a:ext cx="2057400" cy="2206352"/>
          </a:xfrm>
          <a:prstGeom prst="rect">
            <a:avLst/>
          </a:prstGeom>
        </p:spPr>
      </p:pic>
      <p:sp>
        <p:nvSpPr>
          <p:cNvPr id="8" name="TextBox 7">
            <a:extLst>
              <a:ext uri="{FF2B5EF4-FFF2-40B4-BE49-F238E27FC236}">
                <a16:creationId xmlns:a16="http://schemas.microsoft.com/office/drawing/2014/main" id="{69E7F762-46C7-B4B6-4362-6E92F8F34B4E}"/>
              </a:ext>
            </a:extLst>
          </p:cNvPr>
          <p:cNvSpPr txBox="1"/>
          <p:nvPr/>
        </p:nvSpPr>
        <p:spPr>
          <a:xfrm>
            <a:off x="10445580" y="909875"/>
            <a:ext cx="1638914"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Ku-band reflectivity</a:t>
            </a:r>
          </a:p>
        </p:txBody>
      </p:sp>
      <p:sp>
        <p:nvSpPr>
          <p:cNvPr id="9" name="TextBox 8">
            <a:extLst>
              <a:ext uri="{FF2B5EF4-FFF2-40B4-BE49-F238E27FC236}">
                <a16:creationId xmlns:a16="http://schemas.microsoft.com/office/drawing/2014/main" id="{1F2B6EF7-445B-2760-0E13-99C91117A784}"/>
              </a:ext>
            </a:extLst>
          </p:cNvPr>
          <p:cNvSpPr txBox="1"/>
          <p:nvPr/>
        </p:nvSpPr>
        <p:spPr>
          <a:xfrm>
            <a:off x="8189807" y="900822"/>
            <a:ext cx="1638914"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X-band Doppler Vel</a:t>
            </a:r>
          </a:p>
        </p:txBody>
      </p:sp>
      <p:sp>
        <p:nvSpPr>
          <p:cNvPr id="10" name="TextBox 9">
            <a:extLst>
              <a:ext uri="{FF2B5EF4-FFF2-40B4-BE49-F238E27FC236}">
                <a16:creationId xmlns:a16="http://schemas.microsoft.com/office/drawing/2014/main" id="{A6B35286-D3CB-C39A-5C8B-5F1C8BD652FC}"/>
              </a:ext>
            </a:extLst>
          </p:cNvPr>
          <p:cNvSpPr txBox="1"/>
          <p:nvPr/>
        </p:nvSpPr>
        <p:spPr>
          <a:xfrm>
            <a:off x="8189807" y="3091893"/>
            <a:ext cx="1638914"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Ka-band reflectivity</a:t>
            </a:r>
          </a:p>
        </p:txBody>
      </p:sp>
      <p:sp>
        <p:nvSpPr>
          <p:cNvPr id="11" name="TextBox 10">
            <a:extLst>
              <a:ext uri="{FF2B5EF4-FFF2-40B4-BE49-F238E27FC236}">
                <a16:creationId xmlns:a16="http://schemas.microsoft.com/office/drawing/2014/main" id="{B25009C9-B25C-32D6-7B49-05E96644DA75}"/>
              </a:ext>
            </a:extLst>
          </p:cNvPr>
          <p:cNvSpPr txBox="1"/>
          <p:nvPr/>
        </p:nvSpPr>
        <p:spPr>
          <a:xfrm>
            <a:off x="10445580" y="3103288"/>
            <a:ext cx="1638914" cy="307777"/>
          </a:xfrm>
          <a:prstGeom prst="rect">
            <a:avLst/>
          </a:prstGeom>
          <a:solidFill>
            <a:schemeClr val="bg1">
              <a:alpha val="50000"/>
            </a:schemeClr>
          </a:solidFill>
        </p:spPr>
        <p:txBody>
          <a:bodyPr wrap="square" rtlCol="0">
            <a:spAutoFit/>
          </a:bodyPr>
          <a:lstStyle/>
          <a:p>
            <a:pPr marL="0" algn="l" defTabSz="914400" rtl="0" eaLnBrk="1" latinLnBrk="0" hangingPunct="1"/>
            <a:r>
              <a:rPr lang="en-US" sz="1400" b="1" dirty="0"/>
              <a:t>W-band reflectivity</a:t>
            </a:r>
          </a:p>
        </p:txBody>
      </p:sp>
      <p:sp>
        <p:nvSpPr>
          <p:cNvPr id="12" name="TextBox 11">
            <a:extLst>
              <a:ext uri="{FF2B5EF4-FFF2-40B4-BE49-F238E27FC236}">
                <a16:creationId xmlns:a16="http://schemas.microsoft.com/office/drawing/2014/main" id="{2446E100-CDC8-89FF-4721-35308B07B470}"/>
              </a:ext>
            </a:extLst>
          </p:cNvPr>
          <p:cNvSpPr txBox="1"/>
          <p:nvPr/>
        </p:nvSpPr>
        <p:spPr>
          <a:xfrm>
            <a:off x="371192" y="5495453"/>
            <a:ext cx="11713302" cy="1477328"/>
          </a:xfrm>
          <a:prstGeom prst="rect">
            <a:avLst/>
          </a:prstGeom>
          <a:noFill/>
        </p:spPr>
        <p:txBody>
          <a:bodyPr wrap="square" rtlCol="0">
            <a:spAutoFit/>
          </a:bodyPr>
          <a:lstStyle/>
          <a:p>
            <a:pPr marL="0" algn="l" defTabSz="914400" rtl="0" eaLnBrk="1" latinLnBrk="0" hangingPunct="1"/>
            <a:r>
              <a:rPr lang="en-US" sz="2000" dirty="0"/>
              <a:t>Payload: Multiple radars (W, Ka, Ku, X-bands all desirable), radiometers, lidar, polarimeter.</a:t>
            </a:r>
          </a:p>
          <a:p>
            <a:pPr marL="0" algn="l" defTabSz="914400" rtl="0" eaLnBrk="1" latinLnBrk="0" hangingPunct="1"/>
            <a:r>
              <a:rPr lang="en-US" sz="1000" i="1" dirty="0"/>
              <a:t>Some likely need to be swapped out for each other, depending on the program or flight priorities. </a:t>
            </a:r>
          </a:p>
          <a:p>
            <a:pPr marL="0" algn="l" defTabSz="914400" rtl="0" eaLnBrk="1" latinLnBrk="0" hangingPunct="1"/>
            <a:r>
              <a:rPr lang="en-US" sz="2000" dirty="0">
                <a:solidFill>
                  <a:srgbClr val="FF0000"/>
                </a:solidFill>
              </a:rPr>
              <a:t>~200 m/s; ~8-hr duration; ~20 km ceiling; &gt; FL600  (rough estimates of requirements)</a:t>
            </a:r>
          </a:p>
          <a:p>
            <a:pPr marL="0" algn="l" defTabSz="914400" rtl="0" eaLnBrk="1" latinLnBrk="0" hangingPunct="1"/>
            <a:r>
              <a:rPr lang="en-US" sz="2000" dirty="0"/>
              <a:t>Key need is an ability to overfly science targets, without limitations due to weather avoidance (especially deep, strong convection).</a:t>
            </a:r>
          </a:p>
        </p:txBody>
      </p:sp>
    </p:spTree>
    <p:extLst>
      <p:ext uri="{BB962C8B-B14F-4D97-AF65-F5344CB8AC3E}">
        <p14:creationId xmlns:p14="http://schemas.microsoft.com/office/powerpoint/2010/main" val="2733707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36A8-902F-92CA-C91C-2DC17233A19B}"/>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Mid-Altitude Aircraft Priorities</a:t>
            </a:r>
          </a:p>
        </p:txBody>
      </p:sp>
      <p:sp>
        <p:nvSpPr>
          <p:cNvPr id="3" name="Slide Number Placeholder 3">
            <a:extLst>
              <a:ext uri="{FF2B5EF4-FFF2-40B4-BE49-F238E27FC236}">
                <a16:creationId xmlns:a16="http://schemas.microsoft.com/office/drawing/2014/main" id="{68131B76-D731-DB32-493B-A67459CDECF3}"/>
              </a:ext>
            </a:extLst>
          </p:cNvPr>
          <p:cNvSpPr>
            <a:spLocks noGrp="1"/>
          </p:cNvSpPr>
          <p:nvPr>
            <p:ph type="sldNum" sz="quarter" idx="12"/>
          </p:nvPr>
        </p:nvSpPr>
        <p:spPr>
          <a:xfrm>
            <a:off x="10258603" y="6386828"/>
            <a:ext cx="1929280" cy="35167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An airplane wing in the sky&#10;&#10;Description automatically generated">
            <a:extLst>
              <a:ext uri="{FF2B5EF4-FFF2-40B4-BE49-F238E27FC236}">
                <a16:creationId xmlns:a16="http://schemas.microsoft.com/office/drawing/2014/main" id="{CC5AC310-1573-881F-74B0-C37F83A30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3956" y="906577"/>
            <a:ext cx="3429000" cy="4572000"/>
          </a:xfrm>
          <a:prstGeom prst="rect">
            <a:avLst/>
          </a:prstGeom>
        </p:spPr>
      </p:pic>
      <p:sp>
        <p:nvSpPr>
          <p:cNvPr id="5" name="TextBox 4">
            <a:extLst>
              <a:ext uri="{FF2B5EF4-FFF2-40B4-BE49-F238E27FC236}">
                <a16:creationId xmlns:a16="http://schemas.microsoft.com/office/drawing/2014/main" id="{53486AB5-EB7D-47E8-2062-B9995C5412D6}"/>
              </a:ext>
            </a:extLst>
          </p:cNvPr>
          <p:cNvSpPr txBox="1"/>
          <p:nvPr/>
        </p:nvSpPr>
        <p:spPr>
          <a:xfrm>
            <a:off x="2946482" y="1068309"/>
            <a:ext cx="2682844" cy="400110"/>
          </a:xfrm>
          <a:prstGeom prst="rect">
            <a:avLst/>
          </a:prstGeom>
          <a:noFill/>
        </p:spPr>
        <p:txBody>
          <a:bodyPr wrap="square" rtlCol="0">
            <a:spAutoFit/>
          </a:bodyPr>
          <a:lstStyle/>
          <a:p>
            <a:pPr marL="0" algn="l" defTabSz="914400" rtl="0" eaLnBrk="1" latinLnBrk="0" hangingPunct="1"/>
            <a:r>
              <a:rPr lang="en-US" sz="1000" i="1" dirty="0">
                <a:solidFill>
                  <a:schemeClr val="bg1"/>
                </a:solidFill>
              </a:rPr>
              <a:t>Saharan dust outbreak photo from NASA DC-8, courtesy Quinton Lawton, University of Miami</a:t>
            </a:r>
          </a:p>
        </p:txBody>
      </p:sp>
      <p:pic>
        <p:nvPicPr>
          <p:cNvPr id="6" name="Picture 5" descr="A satellite view of a storm&#10;&#10;Description automatically generated">
            <a:extLst>
              <a:ext uri="{FF2B5EF4-FFF2-40B4-BE49-F238E27FC236}">
                <a16:creationId xmlns:a16="http://schemas.microsoft.com/office/drawing/2014/main" id="{D38DFFEC-A7B4-AA6D-2B63-1E1181FC11B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22232" y="906577"/>
            <a:ext cx="6169768" cy="4572000"/>
          </a:xfrm>
          <a:prstGeom prst="rect">
            <a:avLst/>
          </a:prstGeom>
        </p:spPr>
      </p:pic>
      <p:sp>
        <p:nvSpPr>
          <p:cNvPr id="7" name="Content Placeholder 2">
            <a:extLst>
              <a:ext uri="{FF2B5EF4-FFF2-40B4-BE49-F238E27FC236}">
                <a16:creationId xmlns:a16="http://schemas.microsoft.com/office/drawing/2014/main" id="{17989277-3C36-BB1F-6444-B4281ECCC66C}"/>
              </a:ext>
            </a:extLst>
          </p:cNvPr>
          <p:cNvSpPr>
            <a:spLocks noGrp="1"/>
          </p:cNvSpPr>
          <p:nvPr>
            <p:ph idx="1"/>
          </p:nvPr>
        </p:nvSpPr>
        <p:spPr>
          <a:xfrm>
            <a:off x="0" y="945326"/>
            <a:ext cx="2752627" cy="5269866"/>
          </a:xfrm>
        </p:spPr>
        <p:txBody>
          <a:bodyPr vert="horz" lIns="91440" tIns="45720" rIns="91440" bIns="45720" rtlCol="0" anchor="t">
            <a:noAutofit/>
          </a:bodyPr>
          <a:lstStyle/>
          <a:p>
            <a:pPr>
              <a:lnSpc>
                <a:spcPct val="100000"/>
              </a:lnSpc>
              <a:spcBef>
                <a:spcPts val="600"/>
              </a:spcBef>
            </a:pPr>
            <a:r>
              <a:rPr lang="en-US" sz="2000" b="1" dirty="0">
                <a:solidFill>
                  <a:srgbClr val="FF0000"/>
                </a:solidFill>
                <a:ea typeface="Cambria" panose="02040503050406030204" pitchFamily="18" charset="0"/>
              </a:rPr>
              <a:t>Penetrate + overfly aerosol, clouds, precipitation </a:t>
            </a:r>
            <a:endParaRPr lang="en-US" sz="2000" b="1" dirty="0">
              <a:solidFill>
                <a:srgbClr val="333F50"/>
              </a:solidFill>
              <a:ea typeface="Cambria" panose="02040503050406030204" pitchFamily="18" charset="0"/>
            </a:endParaRPr>
          </a:p>
          <a:p>
            <a:pPr>
              <a:lnSpc>
                <a:spcPct val="100000"/>
              </a:lnSpc>
              <a:spcBef>
                <a:spcPts val="600"/>
              </a:spcBef>
            </a:pPr>
            <a:r>
              <a:rPr lang="en-US" sz="2000" b="1" dirty="0">
                <a:solidFill>
                  <a:srgbClr val="333F50"/>
                </a:solidFill>
                <a:ea typeface="Cambria" panose="02040503050406030204" pitchFamily="18" charset="0"/>
              </a:rPr>
              <a:t>In situ particle probes, and remote sensing ports</a:t>
            </a:r>
          </a:p>
          <a:p>
            <a:pPr>
              <a:lnSpc>
                <a:spcPct val="100000"/>
              </a:lnSpc>
              <a:spcBef>
                <a:spcPts val="600"/>
              </a:spcBef>
            </a:pPr>
            <a:r>
              <a:rPr lang="en-US" sz="2000" b="1" dirty="0">
                <a:solidFill>
                  <a:srgbClr val="333F50"/>
                </a:solidFill>
                <a:ea typeface="Cambria" panose="02040503050406030204" pitchFamily="18" charset="0"/>
              </a:rPr>
              <a:t>NASA DC-8, Gulfstream as examples; hopeful that NASA 777 extends those capabilities</a:t>
            </a:r>
          </a:p>
          <a:p>
            <a:pPr>
              <a:lnSpc>
                <a:spcPct val="100000"/>
              </a:lnSpc>
              <a:spcBef>
                <a:spcPts val="600"/>
              </a:spcBef>
            </a:pPr>
            <a:endParaRPr lang="en-US" sz="2000" b="1" dirty="0">
              <a:solidFill>
                <a:srgbClr val="333F50"/>
              </a:solidFill>
              <a:ea typeface="Cambria" panose="02040503050406030204" pitchFamily="18" charset="0"/>
            </a:endParaRPr>
          </a:p>
        </p:txBody>
      </p:sp>
      <p:sp>
        <p:nvSpPr>
          <p:cNvPr id="8" name="TextBox 7">
            <a:extLst>
              <a:ext uri="{FF2B5EF4-FFF2-40B4-BE49-F238E27FC236}">
                <a16:creationId xmlns:a16="http://schemas.microsoft.com/office/drawing/2014/main" id="{931D435B-B189-913A-11A9-5F1A6BC138D0}"/>
              </a:ext>
            </a:extLst>
          </p:cNvPr>
          <p:cNvSpPr txBox="1"/>
          <p:nvPr/>
        </p:nvSpPr>
        <p:spPr>
          <a:xfrm>
            <a:off x="239349" y="5099960"/>
            <a:ext cx="11713302" cy="1569660"/>
          </a:xfrm>
          <a:prstGeom prst="rect">
            <a:avLst/>
          </a:prstGeom>
          <a:solidFill>
            <a:schemeClr val="bg2">
              <a:lumMod val="90000"/>
              <a:alpha val="75611"/>
            </a:schemeClr>
          </a:solidFill>
        </p:spPr>
        <p:txBody>
          <a:bodyPr wrap="square" rtlCol="0">
            <a:spAutoFit/>
          </a:bodyPr>
          <a:lstStyle/>
          <a:p>
            <a:pPr marL="0" defTabSz="914400" rtl="0" eaLnBrk="1" latinLnBrk="0" hangingPunct="1"/>
            <a:r>
              <a:rPr lang="en-US" sz="2000" dirty="0"/>
              <a:t>Mixed phase measurements in/near deep convection are limited, would be a big plus.</a:t>
            </a:r>
          </a:p>
          <a:p>
            <a:pPr marL="0" defTabSz="914400" rtl="0" eaLnBrk="1" latinLnBrk="0" hangingPunct="1"/>
            <a:r>
              <a:rPr lang="en-US" i="1" dirty="0"/>
              <a:t>Many such legs flown safely by DC-8 in HIWC campaigns (2015, 2018), with real-time data and mission science support .</a:t>
            </a:r>
          </a:p>
          <a:p>
            <a:pPr marL="0" defTabSz="914400" rtl="0" eaLnBrk="1" latinLnBrk="0" hangingPunct="1"/>
            <a:r>
              <a:rPr lang="en-US" sz="2000" dirty="0"/>
              <a:t>DC-8 and other aircraft had many safe flights through weak / moderate convection (e.g., hurricane eyewalls) and heavy aerosol layers. Need future aircraft to maintain those capabilities.</a:t>
            </a:r>
          </a:p>
          <a:p>
            <a:pPr marL="0" defTabSz="914400" rtl="0" eaLnBrk="1" latinLnBrk="0" hangingPunct="1"/>
            <a:r>
              <a:rPr lang="en-US" i="1" dirty="0"/>
              <a:t>We recognize there are some no-go zones, but also lots of safe flying conditions where we need in situ measurements.</a:t>
            </a:r>
          </a:p>
        </p:txBody>
      </p:sp>
    </p:spTree>
    <p:extLst>
      <p:ext uri="{BB962C8B-B14F-4D97-AF65-F5344CB8AC3E}">
        <p14:creationId xmlns:p14="http://schemas.microsoft.com/office/powerpoint/2010/main" val="2762003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A green and yellow storm&#10;&#10;Description automatically generated">
            <a:extLst>
              <a:ext uri="{FF2B5EF4-FFF2-40B4-BE49-F238E27FC236}">
                <a16:creationId xmlns:a16="http://schemas.microsoft.com/office/drawing/2014/main" id="{3D7B2338-333A-DB95-3EBA-F5AF89BE7F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8811" y="909199"/>
            <a:ext cx="4876800" cy="3657600"/>
          </a:xfrm>
          <a:prstGeom prst="rect">
            <a:avLst/>
          </a:prstGeom>
        </p:spPr>
      </p:pic>
      <p:sp>
        <p:nvSpPr>
          <p:cNvPr id="3" name="Title 1">
            <a:extLst>
              <a:ext uri="{FF2B5EF4-FFF2-40B4-BE49-F238E27FC236}">
                <a16:creationId xmlns:a16="http://schemas.microsoft.com/office/drawing/2014/main" id="{8F6276F9-DE99-8010-C953-7B70090386FE}"/>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Low-Altitude Aircraft Priorities</a:t>
            </a:r>
          </a:p>
        </p:txBody>
      </p:sp>
      <p:sp>
        <p:nvSpPr>
          <p:cNvPr id="4" name="Slide Number Placeholder 3">
            <a:extLst>
              <a:ext uri="{FF2B5EF4-FFF2-40B4-BE49-F238E27FC236}">
                <a16:creationId xmlns:a16="http://schemas.microsoft.com/office/drawing/2014/main" id="{AA0ECBF5-1BC9-E575-58D3-4E8E405151AF}"/>
              </a:ext>
            </a:extLst>
          </p:cNvPr>
          <p:cNvSpPr>
            <a:spLocks noGrp="1"/>
          </p:cNvSpPr>
          <p:nvPr>
            <p:ph type="sldNum" sz="quarter" idx="12"/>
          </p:nvPr>
        </p:nvSpPr>
        <p:spPr>
          <a:xfrm>
            <a:off x="10258603" y="6386828"/>
            <a:ext cx="1929280" cy="35167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441F8AE-E7AF-BDCC-A124-6954D79C7C1C}"/>
              </a:ext>
            </a:extLst>
          </p:cNvPr>
          <p:cNvSpPr txBox="1"/>
          <p:nvPr/>
        </p:nvSpPr>
        <p:spPr>
          <a:xfrm>
            <a:off x="264117" y="4821574"/>
            <a:ext cx="11713302" cy="1631216"/>
          </a:xfrm>
          <a:prstGeom prst="rect">
            <a:avLst/>
          </a:prstGeom>
          <a:solidFill>
            <a:schemeClr val="bg2">
              <a:lumMod val="90000"/>
              <a:alpha val="75611"/>
            </a:schemeClr>
          </a:solidFill>
        </p:spPr>
        <p:txBody>
          <a:bodyPr wrap="square" rtlCol="0">
            <a:spAutoFit/>
          </a:bodyPr>
          <a:lstStyle/>
          <a:p>
            <a:pPr marL="0" defTabSz="914400" rtl="0" eaLnBrk="1" latinLnBrk="0" hangingPunct="1"/>
            <a:r>
              <a:rPr lang="en-US" sz="2000" dirty="0"/>
              <a:t>Need to sample low-levels of cloud, precipitation, and aerosol layers, and their environments.</a:t>
            </a:r>
          </a:p>
          <a:p>
            <a:pPr marL="0" defTabSz="914400" rtl="0" eaLnBrk="1" latinLnBrk="0" hangingPunct="1"/>
            <a:endParaRPr lang="en-US" sz="2000" dirty="0"/>
          </a:p>
          <a:p>
            <a:pPr marL="0" defTabSz="914400" rtl="0" eaLnBrk="1" latinLnBrk="0" hangingPunct="1"/>
            <a:r>
              <a:rPr lang="en-US" sz="2000" dirty="0"/>
              <a:t>Includes boundary layer in situ sampling.</a:t>
            </a:r>
          </a:p>
          <a:p>
            <a:pPr marL="0" defTabSz="914400" rtl="0" eaLnBrk="1" latinLnBrk="0" hangingPunct="1"/>
            <a:endParaRPr lang="en-US" sz="2000" dirty="0"/>
          </a:p>
          <a:p>
            <a:pPr marL="0" defTabSz="914400" rtl="0" eaLnBrk="1" latinLnBrk="0" hangingPunct="1"/>
            <a:r>
              <a:rPr lang="en-US" sz="2000" dirty="0"/>
              <a:t>Flexibility for basing / refueling (e.g., operate on short runways, making use of more airfields)</a:t>
            </a:r>
          </a:p>
        </p:txBody>
      </p:sp>
      <p:sp>
        <p:nvSpPr>
          <p:cNvPr id="6" name="Content Placeholder 2">
            <a:extLst>
              <a:ext uri="{FF2B5EF4-FFF2-40B4-BE49-F238E27FC236}">
                <a16:creationId xmlns:a16="http://schemas.microsoft.com/office/drawing/2014/main" id="{097FC7D1-0862-DB93-8BBA-8A8958CD2BFB}"/>
              </a:ext>
            </a:extLst>
          </p:cNvPr>
          <p:cNvSpPr>
            <a:spLocks noGrp="1"/>
          </p:cNvSpPr>
          <p:nvPr>
            <p:ph idx="1"/>
          </p:nvPr>
        </p:nvSpPr>
        <p:spPr>
          <a:xfrm>
            <a:off x="1" y="945326"/>
            <a:ext cx="2682844" cy="5269866"/>
          </a:xfrm>
        </p:spPr>
        <p:txBody>
          <a:bodyPr vert="horz" lIns="91440" tIns="45720" rIns="91440" bIns="45720" rtlCol="0" anchor="t">
            <a:noAutofit/>
          </a:bodyPr>
          <a:lstStyle/>
          <a:p>
            <a:pPr>
              <a:lnSpc>
                <a:spcPct val="100000"/>
              </a:lnSpc>
              <a:spcBef>
                <a:spcPts val="600"/>
              </a:spcBef>
            </a:pPr>
            <a:r>
              <a:rPr lang="en-US" sz="2000" b="1" dirty="0">
                <a:solidFill>
                  <a:srgbClr val="FF0000"/>
                </a:solidFill>
                <a:ea typeface="Cambria" panose="02040503050406030204" pitchFamily="18" charset="0"/>
              </a:rPr>
              <a:t>Penetrate aerosol, clouds, precipitation, and fly below cloud base </a:t>
            </a:r>
            <a:endParaRPr lang="en-US" sz="2000" b="1" dirty="0">
              <a:solidFill>
                <a:srgbClr val="333F50"/>
              </a:solidFill>
              <a:ea typeface="Cambria" panose="02040503050406030204" pitchFamily="18" charset="0"/>
            </a:endParaRPr>
          </a:p>
          <a:p>
            <a:pPr>
              <a:lnSpc>
                <a:spcPct val="100000"/>
              </a:lnSpc>
              <a:spcBef>
                <a:spcPts val="600"/>
              </a:spcBef>
            </a:pPr>
            <a:r>
              <a:rPr lang="en-US" sz="2000" b="1" dirty="0">
                <a:solidFill>
                  <a:srgbClr val="333F50"/>
                </a:solidFill>
                <a:ea typeface="Cambria" panose="02040503050406030204" pitchFamily="18" charset="0"/>
              </a:rPr>
              <a:t>In situ particle probes, scanning, nadir, and zenith remote sensing ports</a:t>
            </a:r>
          </a:p>
          <a:p>
            <a:pPr>
              <a:lnSpc>
                <a:spcPct val="100000"/>
              </a:lnSpc>
              <a:spcBef>
                <a:spcPts val="600"/>
              </a:spcBef>
            </a:pPr>
            <a:r>
              <a:rPr lang="en-US" sz="2000" b="1" dirty="0">
                <a:solidFill>
                  <a:srgbClr val="333F50"/>
                </a:solidFill>
                <a:ea typeface="Cambria" panose="02040503050406030204" pitchFamily="18" charset="0"/>
              </a:rPr>
              <a:t>P-3 as example</a:t>
            </a:r>
          </a:p>
          <a:p>
            <a:pPr>
              <a:lnSpc>
                <a:spcPct val="100000"/>
              </a:lnSpc>
              <a:spcBef>
                <a:spcPts val="600"/>
              </a:spcBef>
            </a:pPr>
            <a:endParaRPr lang="en-US" sz="2000" b="1" dirty="0">
              <a:solidFill>
                <a:srgbClr val="333F50"/>
              </a:solidFill>
              <a:ea typeface="Cambria" panose="02040503050406030204" pitchFamily="18" charset="0"/>
            </a:endParaRPr>
          </a:p>
        </p:txBody>
      </p:sp>
      <p:pic>
        <p:nvPicPr>
          <p:cNvPr id="7" name="Picture 6" descr="Clouds and blue sky with clouds&#10;&#10;Description automatically generated">
            <a:extLst>
              <a:ext uri="{FF2B5EF4-FFF2-40B4-BE49-F238E27FC236}">
                <a16:creationId xmlns:a16="http://schemas.microsoft.com/office/drawing/2014/main" id="{402BB42D-F4BA-2237-5B06-0D61B5C707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82844" y="909199"/>
            <a:ext cx="4876800" cy="3657600"/>
          </a:xfrm>
          <a:prstGeom prst="rect">
            <a:avLst/>
          </a:prstGeom>
        </p:spPr>
      </p:pic>
      <p:sp>
        <p:nvSpPr>
          <p:cNvPr id="8" name="TextBox 7">
            <a:extLst>
              <a:ext uri="{FF2B5EF4-FFF2-40B4-BE49-F238E27FC236}">
                <a16:creationId xmlns:a16="http://schemas.microsoft.com/office/drawing/2014/main" id="{30D378B3-A245-FEC8-3333-BA740D972C5E}"/>
              </a:ext>
            </a:extLst>
          </p:cNvPr>
          <p:cNvSpPr txBox="1"/>
          <p:nvPr/>
        </p:nvSpPr>
        <p:spPr>
          <a:xfrm>
            <a:off x="4876800" y="945326"/>
            <a:ext cx="2682844" cy="400110"/>
          </a:xfrm>
          <a:prstGeom prst="rect">
            <a:avLst/>
          </a:prstGeom>
          <a:noFill/>
        </p:spPr>
        <p:txBody>
          <a:bodyPr wrap="square" rtlCol="0">
            <a:spAutoFit/>
          </a:bodyPr>
          <a:lstStyle/>
          <a:p>
            <a:pPr marL="0" algn="l" defTabSz="914400" rtl="0" eaLnBrk="1" latinLnBrk="0" hangingPunct="1"/>
            <a:r>
              <a:rPr lang="en-US" sz="1000" i="1" dirty="0">
                <a:solidFill>
                  <a:schemeClr val="bg1"/>
                </a:solidFill>
              </a:rPr>
              <a:t>Eyewall of Cat-5 Hurricane Dorian as viewed from NOAA P-3, courtesy Jon Zawislak (NOAA)</a:t>
            </a:r>
          </a:p>
        </p:txBody>
      </p:sp>
    </p:spTree>
    <p:extLst>
      <p:ext uri="{BB962C8B-B14F-4D97-AF65-F5344CB8AC3E}">
        <p14:creationId xmlns:p14="http://schemas.microsoft.com/office/powerpoint/2010/main" val="2985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76F6F-18A3-F2D0-F9C8-CF72FF2F8283}"/>
              </a:ext>
            </a:extLst>
          </p:cNvPr>
          <p:cNvSpPr>
            <a:spLocks noGrp="1"/>
          </p:cNvSpPr>
          <p:nvPr>
            <p:ph type="title"/>
          </p:nvPr>
        </p:nvSpPr>
        <p:spPr>
          <a:xfrm>
            <a:off x="1739900" y="37840"/>
            <a:ext cx="9221470" cy="832525"/>
          </a:xfrm>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Other AOS Aircraft Considerations</a:t>
            </a:r>
          </a:p>
        </p:txBody>
      </p:sp>
      <p:sp>
        <p:nvSpPr>
          <p:cNvPr id="3" name="Slide Number Placeholder 3">
            <a:extLst>
              <a:ext uri="{FF2B5EF4-FFF2-40B4-BE49-F238E27FC236}">
                <a16:creationId xmlns:a16="http://schemas.microsoft.com/office/drawing/2014/main" id="{6F7324C5-321F-239A-2397-DB36B37B2001}"/>
              </a:ext>
            </a:extLst>
          </p:cNvPr>
          <p:cNvSpPr>
            <a:spLocks noGrp="1"/>
          </p:cNvSpPr>
          <p:nvPr>
            <p:ph type="sldNum" sz="quarter" idx="12"/>
          </p:nvPr>
        </p:nvSpPr>
        <p:spPr>
          <a:xfrm>
            <a:off x="10258603" y="6386828"/>
            <a:ext cx="1929280" cy="35167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F6C4F0F8-F40C-DE9C-EE99-9CAFD9CA0A00}"/>
              </a:ext>
            </a:extLst>
          </p:cNvPr>
          <p:cNvSpPr>
            <a:spLocks noGrp="1"/>
          </p:cNvSpPr>
          <p:nvPr>
            <p:ph idx="1"/>
          </p:nvPr>
        </p:nvSpPr>
        <p:spPr>
          <a:xfrm>
            <a:off x="1" y="945326"/>
            <a:ext cx="11927882" cy="5269866"/>
          </a:xfrm>
        </p:spPr>
        <p:txBody>
          <a:bodyPr vert="horz" lIns="91440" tIns="45720" rIns="91440" bIns="45720" rtlCol="0" anchor="t">
            <a:noAutofit/>
          </a:bodyPr>
          <a:lstStyle/>
          <a:p>
            <a:pPr marL="0">
              <a:spcBef>
                <a:spcPts val="0"/>
              </a:spcBef>
              <a:buFont typeface="+mj-lt"/>
              <a:buAutoNum type="arabicPeriod"/>
            </a:pPr>
            <a:r>
              <a:rPr lang="en-US" sz="1800" b="0" i="0" u="none" strike="noStrike" dirty="0">
                <a:solidFill>
                  <a:srgbClr val="000000"/>
                </a:solidFill>
                <a:effectLst/>
                <a:latin typeface="Calibri" panose="020F0502020204030204" pitchFamily="34" charset="0"/>
              </a:rPr>
              <a:t>Multi-aircraft, multi-national campaigns enable broader variety of scientific measurements, but add logistical / procedural complexity.  They are well worth the complexity, but we’ll have to account for that complexity during planning.</a:t>
            </a:r>
          </a:p>
          <a:p>
            <a:pPr marL="0">
              <a:spcBef>
                <a:spcPts val="0"/>
              </a:spcBef>
              <a:buFont typeface="+mj-lt"/>
              <a:buAutoNum type="arabicPeriod"/>
            </a:pPr>
            <a:endParaRPr lang="en-US" sz="1800" dirty="0">
              <a:solidFill>
                <a:srgbClr val="000000"/>
              </a:solidFill>
              <a:latin typeface="Calibri" panose="020F0502020204030204" pitchFamily="34" charset="0"/>
            </a:endParaRPr>
          </a:p>
          <a:p>
            <a:pPr marL="0">
              <a:spcBef>
                <a:spcPts val="0"/>
              </a:spcBef>
              <a:buFont typeface="+mj-lt"/>
              <a:buAutoNum type="arabicPeriod"/>
            </a:pPr>
            <a:r>
              <a:rPr lang="en-US" sz="1800" b="0" i="0" u="none" strike="noStrike" dirty="0">
                <a:solidFill>
                  <a:srgbClr val="000000"/>
                </a:solidFill>
                <a:effectLst/>
                <a:latin typeface="Calibri" panose="020F0502020204030204" pitchFamily="34" charset="0"/>
              </a:rPr>
              <a:t>How much complication / lead time is required if instruments from one nation are installed on aircraft from another nation for a field campaign?  How would this occur for US (NASA) instruments operating on foreign aircraft during foreign deployments?  Also, airborne operations must also pass safety review(s) that considers the aircraft and instrument operations.  A multi-national payload may have a variety of safety requirements / procedures (?).</a:t>
            </a:r>
          </a:p>
          <a:p>
            <a:pPr marL="0">
              <a:spcBef>
                <a:spcPts val="0"/>
              </a:spcBef>
              <a:buFont typeface="+mj-lt"/>
              <a:buAutoNum type="arabicPeriod"/>
            </a:pPr>
            <a:endParaRPr lang="en-US" sz="1800" b="0" i="0" u="none" strike="noStrike" dirty="0">
              <a:solidFill>
                <a:srgbClr val="000000"/>
              </a:solidFill>
              <a:effectLst/>
              <a:latin typeface="Calibri" panose="020F0502020204030204" pitchFamily="34" charset="0"/>
            </a:endParaRPr>
          </a:p>
          <a:p>
            <a:pPr marL="0">
              <a:spcBef>
                <a:spcPts val="0"/>
              </a:spcBef>
              <a:buFont typeface="+mj-lt"/>
              <a:buAutoNum type="arabicPeriod"/>
            </a:pPr>
            <a:r>
              <a:rPr lang="en-US" sz="1800" b="0" i="0" u="none" strike="noStrike" dirty="0">
                <a:solidFill>
                  <a:srgbClr val="000000"/>
                </a:solidFill>
                <a:effectLst/>
                <a:latin typeface="Calibri" panose="020F0502020204030204" pitchFamily="34" charset="0"/>
              </a:rPr>
              <a:t>Payload flexibility is a plus. Need to be able to re-configure payload for different missions, but some reconfiguration during a mission is also helpful. For example, ER-2 can have a spare nose with a different instrument ready to swap out from flight to flight, depending on the objectives. Pallet-mounted instruments on WB-57 also easy to swap out.</a:t>
            </a:r>
          </a:p>
          <a:p>
            <a:pPr marL="0">
              <a:spcBef>
                <a:spcPts val="0"/>
              </a:spcBef>
              <a:buFont typeface="+mj-lt"/>
              <a:buAutoNum type="arabicPeriod"/>
            </a:pPr>
            <a:endParaRPr lang="en-US" sz="1800" b="0" i="0" u="none" strike="noStrike" dirty="0">
              <a:solidFill>
                <a:srgbClr val="000000"/>
              </a:solidFill>
              <a:effectLst/>
              <a:latin typeface="Calibri" panose="020F0502020204030204" pitchFamily="34" charset="0"/>
            </a:endParaRPr>
          </a:p>
          <a:p>
            <a:pPr marL="0">
              <a:spcBef>
                <a:spcPts val="0"/>
              </a:spcBef>
              <a:buFont typeface="+mj-lt"/>
              <a:buAutoNum type="arabicPeriod"/>
            </a:pPr>
            <a:r>
              <a:rPr lang="en-US" sz="1800" b="0" i="0" u="none" strike="noStrike" dirty="0">
                <a:solidFill>
                  <a:srgbClr val="000000"/>
                </a:solidFill>
                <a:effectLst/>
                <a:latin typeface="Calibri" panose="020F0502020204030204" pitchFamily="34" charset="0"/>
              </a:rPr>
              <a:t>A port with 17 inch glass, 16 inch clear </a:t>
            </a:r>
            <a:r>
              <a:rPr lang="en-US" sz="1800" dirty="0">
                <a:solidFill>
                  <a:srgbClr val="000000"/>
                </a:solidFill>
                <a:latin typeface="Calibri" panose="020F0502020204030204" pitchFamily="34" charset="0"/>
              </a:rPr>
              <a:t>aperture is a common size on NASA aircraft (nadir at least, perhaps zenith also).  This is suitable for a lidar that goes in the cabin (instead of a pod).</a:t>
            </a:r>
            <a:r>
              <a:rPr lang="en-US" sz="1800" b="0" i="0" u="none" strike="noStrike" dirty="0">
                <a:solidFill>
                  <a:srgbClr val="000000"/>
                </a:solidFill>
                <a:effectLst/>
                <a:latin typeface="Calibri" panose="020F0502020204030204" pitchFamily="34" charset="0"/>
              </a:rPr>
              <a:t>  </a:t>
            </a:r>
          </a:p>
          <a:p>
            <a:pPr marL="0">
              <a:spcBef>
                <a:spcPts val="0"/>
              </a:spcBef>
              <a:buFont typeface="+mj-lt"/>
              <a:buAutoNum type="arabicPeriod"/>
            </a:pPr>
            <a:endParaRPr lang="en-US" sz="1800" dirty="0">
              <a:solidFill>
                <a:srgbClr val="000000"/>
              </a:solidFill>
              <a:latin typeface="Calibri" panose="020F0502020204030204" pitchFamily="34" charset="0"/>
            </a:endParaRPr>
          </a:p>
          <a:p>
            <a:pPr marL="0">
              <a:spcBef>
                <a:spcPts val="0"/>
              </a:spcBef>
              <a:buFont typeface="+mj-lt"/>
              <a:buAutoNum type="arabicPeriod"/>
            </a:pPr>
            <a:r>
              <a:rPr lang="en-US" sz="1800" b="0" i="0" u="none" strike="noStrike" dirty="0">
                <a:solidFill>
                  <a:srgbClr val="000000"/>
                </a:solidFill>
                <a:effectLst/>
                <a:latin typeface="Calibri" panose="020F0502020204030204" pitchFamily="34" charset="0"/>
              </a:rPr>
              <a:t>In situ probes need access to undisturbed air flow.</a:t>
            </a:r>
          </a:p>
          <a:p>
            <a:pPr marL="0" marR="0" algn="l">
              <a:spcBef>
                <a:spcPts val="0"/>
              </a:spcBef>
              <a:spcAft>
                <a:spcPts val="0"/>
              </a:spcAft>
              <a:buFont typeface="+mj-lt"/>
              <a:buAutoNum type="arabicPeriod"/>
            </a:pPr>
            <a:endParaRPr lang="en-US" sz="1800" b="0" i="0" u="none" strike="noStrike" dirty="0">
              <a:solidFill>
                <a:srgbClr val="000000"/>
              </a:solidFill>
              <a:effectLst/>
              <a:latin typeface="Calibri" panose="020F0502020204030204" pitchFamily="34" charset="0"/>
            </a:endParaRPr>
          </a:p>
          <a:p>
            <a:pPr marL="0" marR="0" algn="l">
              <a:spcBef>
                <a:spcPts val="0"/>
              </a:spcBef>
              <a:spcAft>
                <a:spcPts val="0"/>
              </a:spcAft>
              <a:buFont typeface="+mj-lt"/>
              <a:buAutoNum type="arabicPeriod"/>
            </a:pPr>
            <a:r>
              <a:rPr lang="en-US" sz="1800" b="0" i="0" u="none" strike="noStrike" dirty="0">
                <a:solidFill>
                  <a:srgbClr val="000000"/>
                </a:solidFill>
                <a:effectLst/>
                <a:latin typeface="Calibri" panose="020F0502020204030204" pitchFamily="34" charset="0"/>
              </a:rPr>
              <a:t>For aerosol measurements inside the aircraft cabin, it is important to know the inlet efficiency as a function of aerosol size.</a:t>
            </a:r>
          </a:p>
          <a:p>
            <a:pPr marL="0" marR="0" algn="l">
              <a:spcBef>
                <a:spcPts val="0"/>
              </a:spcBef>
              <a:spcAft>
                <a:spcPts val="0"/>
              </a:spcAft>
              <a:buFont typeface="+mj-lt"/>
              <a:buAutoNum type="arabicPeriod"/>
            </a:pPr>
            <a:endParaRPr lang="en-US" sz="1800" dirty="0">
              <a:solidFill>
                <a:srgbClr val="000000"/>
              </a:solidFill>
              <a:latin typeface="Calibri" panose="020F0502020204030204" pitchFamily="34" charset="0"/>
            </a:endParaRPr>
          </a:p>
          <a:p>
            <a:pPr marL="0" marR="0" algn="l">
              <a:spcBef>
                <a:spcPts val="0"/>
              </a:spcBef>
              <a:spcAft>
                <a:spcPts val="0"/>
              </a:spcAft>
              <a:buFont typeface="+mj-lt"/>
              <a:buAutoNum type="arabicPeriod"/>
            </a:pPr>
            <a:r>
              <a:rPr lang="en-US" sz="1800" b="0" i="0" u="none" strike="noStrike" dirty="0">
                <a:solidFill>
                  <a:srgbClr val="000000"/>
                </a:solidFill>
                <a:effectLst/>
                <a:latin typeface="Calibri" panose="020F0502020204030204" pitchFamily="34" charset="0"/>
              </a:rPr>
              <a:t>For pod-mounted instruments, some require pressurized pods, some do not.</a:t>
            </a:r>
          </a:p>
          <a:p>
            <a:pPr marL="0" marR="0" algn="l">
              <a:spcBef>
                <a:spcPts val="0"/>
              </a:spcBef>
              <a:spcAft>
                <a:spcPts val="0"/>
              </a:spcAft>
              <a:buFont typeface="+mj-lt"/>
              <a:buAutoNum type="arabicPeriod"/>
            </a:pPr>
            <a:endParaRPr lang="en-US" sz="1800" dirty="0">
              <a:solidFill>
                <a:srgbClr val="000000"/>
              </a:solidFill>
              <a:latin typeface="Calibri" panose="020F0502020204030204" pitchFamily="34" charset="0"/>
            </a:endParaRPr>
          </a:p>
          <a:p>
            <a:pPr marL="0" marR="0" algn="l">
              <a:spcBef>
                <a:spcPts val="0"/>
              </a:spcBef>
              <a:spcAft>
                <a:spcPts val="0"/>
              </a:spcAft>
              <a:buFont typeface="+mj-lt"/>
              <a:buAutoNum type="arabicPeriod"/>
            </a:pPr>
            <a:r>
              <a:rPr lang="en-US" sz="1800" b="0" i="0" u="none" strike="noStrike" dirty="0">
                <a:solidFill>
                  <a:srgbClr val="000000"/>
                </a:solidFill>
                <a:effectLst/>
                <a:latin typeface="Calibri" panose="020F0502020204030204" pitchFamily="34" charset="0"/>
              </a:rPr>
              <a:t>For low-altitude aircraft, noise minimization may be a consideration for flights over populated areas.</a:t>
            </a:r>
          </a:p>
          <a:p>
            <a:pPr marL="0" marR="0" algn="l">
              <a:spcBef>
                <a:spcPts val="0"/>
              </a:spcBef>
              <a:spcAft>
                <a:spcPts val="0"/>
              </a:spcAft>
              <a:buFont typeface="+mj-lt"/>
              <a:buAutoNum type="arabicPeriod"/>
            </a:pPr>
            <a:endParaRPr lang="en-US" sz="1800" b="0" i="0" u="none" strike="noStrike" dirty="0">
              <a:solidFill>
                <a:srgbClr val="000000"/>
              </a:solidFill>
              <a:effectLst/>
              <a:latin typeface="Calibri" panose="020F0502020204030204" pitchFamily="34" charset="0"/>
            </a:endParaRPr>
          </a:p>
          <a:p>
            <a:pPr marL="0" indent="0">
              <a:lnSpc>
                <a:spcPct val="100000"/>
              </a:lnSpc>
              <a:spcBef>
                <a:spcPts val="600"/>
              </a:spcBef>
              <a:buNone/>
            </a:pPr>
            <a:endParaRPr lang="en-US" sz="2000" b="1" dirty="0">
              <a:solidFill>
                <a:srgbClr val="333F50"/>
              </a:solidFill>
              <a:ea typeface="Cambria" panose="02040503050406030204" pitchFamily="18" charset="0"/>
            </a:endParaRPr>
          </a:p>
        </p:txBody>
      </p:sp>
    </p:spTree>
    <p:extLst>
      <p:ext uri="{BB962C8B-B14F-4D97-AF65-F5344CB8AC3E}">
        <p14:creationId xmlns:p14="http://schemas.microsoft.com/office/powerpoint/2010/main" val="3672383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C563C-E23D-397D-09CF-50C96C0DDC2E}"/>
              </a:ext>
            </a:extLst>
          </p:cNvPr>
          <p:cNvSpPr>
            <a:spLocks noGrp="1"/>
          </p:cNvSpPr>
          <p:nvPr>
            <p:ph type="title"/>
          </p:nvPr>
        </p:nvSpPr>
        <p:spPr>
          <a:xfrm>
            <a:off x="1868534" y="26571"/>
            <a:ext cx="8961120" cy="832525"/>
          </a:xfrm>
        </p:spPr>
        <p:txBody>
          <a:bodyPr>
            <a:normAutofit/>
          </a:bodyPr>
          <a:lstStyle/>
          <a:p>
            <a:r>
              <a:rPr lang="en-US" sz="3600" dirty="0">
                <a:solidFill>
                  <a:schemeClr val="bg1"/>
                </a:solidFill>
              </a:rPr>
              <a:t>Sub-Orbital Summary</a:t>
            </a:r>
          </a:p>
        </p:txBody>
      </p:sp>
      <p:sp>
        <p:nvSpPr>
          <p:cNvPr id="3" name="Content Placeholder 2">
            <a:extLst>
              <a:ext uri="{FF2B5EF4-FFF2-40B4-BE49-F238E27FC236}">
                <a16:creationId xmlns:a16="http://schemas.microsoft.com/office/drawing/2014/main" id="{EE097397-0861-4903-206F-1C986BF4FF39}"/>
              </a:ext>
            </a:extLst>
          </p:cNvPr>
          <p:cNvSpPr>
            <a:spLocks noGrp="1"/>
          </p:cNvSpPr>
          <p:nvPr>
            <p:ph idx="1"/>
          </p:nvPr>
        </p:nvSpPr>
        <p:spPr>
          <a:xfrm>
            <a:off x="1076960" y="1342768"/>
            <a:ext cx="10850880" cy="4834195"/>
          </a:xfrm>
        </p:spPr>
        <p:txBody>
          <a:bodyPr/>
          <a:lstStyle/>
          <a:p>
            <a:pPr>
              <a:spcBef>
                <a:spcPts val="1200"/>
              </a:spcBef>
            </a:pPr>
            <a:r>
              <a:rPr lang="en-US"/>
              <a:t>AOS Suborbital Concept</a:t>
            </a:r>
          </a:p>
          <a:p>
            <a:pPr lvl="1">
              <a:spcBef>
                <a:spcPts val="1200"/>
              </a:spcBef>
            </a:pPr>
            <a:r>
              <a:rPr lang="en-US"/>
              <a:t>Leverage / augment surface-based networks and supersites</a:t>
            </a:r>
          </a:p>
          <a:p>
            <a:pPr lvl="1">
              <a:spcBef>
                <a:spcPts val="1200"/>
              </a:spcBef>
            </a:pPr>
            <a:r>
              <a:rPr lang="en-US"/>
              <a:t>Partner in relevant field campaigns</a:t>
            </a:r>
          </a:p>
          <a:p>
            <a:pPr lvl="1">
              <a:spcBef>
                <a:spcPts val="1200"/>
              </a:spcBef>
            </a:pPr>
            <a:r>
              <a:rPr lang="en-US"/>
              <a:t>Lead multi-aircraft field campaigns addressing cloud &amp; </a:t>
            </a:r>
            <a:r>
              <a:rPr lang="en-US" err="1"/>
              <a:t>precip</a:t>
            </a:r>
            <a:r>
              <a:rPr lang="en-US"/>
              <a:t> initiation, convective storm processes and lifecycle, anvil cirrus lifecycle, aerosol-cloud-radiation interaction processes coupled with aerosol attribution and lifecycle</a:t>
            </a:r>
          </a:p>
          <a:p>
            <a:pPr lvl="2">
              <a:spcBef>
                <a:spcPts val="1200"/>
              </a:spcBef>
            </a:pPr>
            <a:r>
              <a:rPr lang="en-US"/>
              <a:t>High-altitude remote sensing aircraft</a:t>
            </a:r>
          </a:p>
          <a:p>
            <a:pPr lvl="2">
              <a:spcBef>
                <a:spcPts val="1200"/>
              </a:spcBef>
            </a:pPr>
            <a:r>
              <a:rPr lang="en-US"/>
              <a:t>Mid-high altitude remote sensing + in situ aircraft</a:t>
            </a:r>
          </a:p>
          <a:p>
            <a:pPr lvl="2">
              <a:spcBef>
                <a:spcPts val="1200"/>
              </a:spcBef>
            </a:pPr>
            <a:r>
              <a:rPr lang="en-US"/>
              <a:t>Low-altitude in situ aircraft</a:t>
            </a:r>
          </a:p>
          <a:p>
            <a:pPr lvl="2">
              <a:spcBef>
                <a:spcPts val="1200"/>
              </a:spcBef>
            </a:pPr>
            <a:r>
              <a:rPr lang="en-US"/>
              <a:t>Emphasis on coordination between aircraft and well-instrumented surface sites</a:t>
            </a:r>
          </a:p>
        </p:txBody>
      </p:sp>
      <p:sp>
        <p:nvSpPr>
          <p:cNvPr id="4" name="TextBox 3">
            <a:extLst>
              <a:ext uri="{FF2B5EF4-FFF2-40B4-BE49-F238E27FC236}">
                <a16:creationId xmlns:a16="http://schemas.microsoft.com/office/drawing/2014/main" id="{1CBD892C-42B0-7217-3FF4-F810E18C43BA}"/>
              </a:ext>
            </a:extLst>
          </p:cNvPr>
          <p:cNvSpPr txBox="1"/>
          <p:nvPr/>
        </p:nvSpPr>
        <p:spPr>
          <a:xfrm>
            <a:off x="1219773" y="6492875"/>
            <a:ext cx="10258642" cy="338554"/>
          </a:xfrm>
          <a:prstGeom prst="rect">
            <a:avLst/>
          </a:prstGeom>
          <a:noFill/>
        </p:spPr>
        <p:txBody>
          <a:bodyPr wrap="none" rtlCol="0">
            <a:spAutoFit/>
          </a:bodyPr>
          <a:lstStyle/>
          <a:p>
            <a:pPr algn="r"/>
            <a:r>
              <a:rPr lang="en-US" sz="1600" i="1" dirty="0"/>
              <a:t>Pre-Decisional – AOS is in Phase A and NASA makes no commitments on the final design of the mission or instruments</a:t>
            </a:r>
            <a:endParaRPr lang="en-US" sz="2000" dirty="0">
              <a:solidFill>
                <a:schemeClr val="bg1"/>
              </a:solidFill>
            </a:endParaRPr>
          </a:p>
        </p:txBody>
      </p:sp>
    </p:spTree>
    <p:extLst>
      <p:ext uri="{BB962C8B-B14F-4D97-AF65-F5344CB8AC3E}">
        <p14:creationId xmlns:p14="http://schemas.microsoft.com/office/powerpoint/2010/main" val="1299559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4265</Words>
  <Application>Microsoft Macintosh PowerPoint</Application>
  <PresentationFormat>Widescreen</PresentationFormat>
  <Paragraphs>504</Paragraphs>
  <Slides>31</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Times</vt:lpstr>
      <vt:lpstr>Aptos Narrow</vt:lpstr>
      <vt:lpstr>Arial</vt:lpstr>
      <vt:lpstr>Arial Narrow</vt:lpstr>
      <vt:lpstr>Calibri</vt:lpstr>
      <vt:lpstr>Calibri Light</vt:lpstr>
      <vt:lpstr>Courier New</vt:lpstr>
      <vt:lpstr>Symbol</vt:lpstr>
      <vt:lpstr>Times New Roman</vt:lpstr>
      <vt:lpstr>Office Theme</vt:lpstr>
      <vt:lpstr>PowerPoint Presentation</vt:lpstr>
      <vt:lpstr>Outline</vt:lpstr>
      <vt:lpstr>AOS Objectives Focus on Three Themes</vt:lpstr>
      <vt:lpstr>AOS Addresses Aerosol, Cloud, Convection, and Precipitation Processes</vt:lpstr>
      <vt:lpstr>AOS-Storm Overview</vt:lpstr>
      <vt:lpstr>JAXA PMM Radar Capabilities</vt:lpstr>
      <vt:lpstr>C2OMODO Radiometer Capabilities</vt:lpstr>
      <vt:lpstr>ALICAT Lidar Capabilities</vt:lpstr>
      <vt:lpstr>AOS-Sky Overview</vt:lpstr>
      <vt:lpstr>AOS-Sky Lidar</vt:lpstr>
      <vt:lpstr>AOS-Sky Radar</vt:lpstr>
      <vt:lpstr>AOS-Sky Radiometer</vt:lpstr>
      <vt:lpstr>AOS-Sky Polarimeter</vt:lpstr>
      <vt:lpstr>CSA Contributions</vt:lpstr>
      <vt:lpstr>Summary of AOS Measurements</vt:lpstr>
      <vt:lpstr>AOS Suborbital Motivation</vt:lpstr>
      <vt:lpstr>AOS Suborbital</vt:lpstr>
      <vt:lpstr>Large airborne campaigns led by AOS</vt:lpstr>
      <vt:lpstr>Airborne Field Campaigns</vt:lpstr>
      <vt:lpstr>Only done from Suborbital:</vt:lpstr>
      <vt:lpstr>Only done from Suborbital:</vt:lpstr>
      <vt:lpstr>Better done from Suborbital:</vt:lpstr>
      <vt:lpstr>Example flight concept: Low-cloud – dust interaction &amp; Convection-dust interaction</vt:lpstr>
      <vt:lpstr>Leverage Surface Sites and Networks</vt:lpstr>
      <vt:lpstr>Calibration / Validation</vt:lpstr>
      <vt:lpstr>AOS Aircraft Capability Priorities</vt:lpstr>
      <vt:lpstr>AOS High-Altitude Aircraft Priorities</vt:lpstr>
      <vt:lpstr>AOS Mid-Altitude Aircraft Priorities</vt:lpstr>
      <vt:lpstr>AOS Low-Altitude Aircraft Priorities</vt:lpstr>
      <vt:lpstr>Other AOS Aircraft Considerations</vt:lpstr>
      <vt:lpstr>Sub-Orbital Summary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Cecil, Daniel J. (MSFC-ST11)</dc:creator>
  <cp:keywords/>
  <dc:description/>
  <cp:lastModifiedBy>Cecil, Daniel J. (MSFC-ST11)</cp:lastModifiedBy>
  <cp:revision>25</cp:revision>
  <dcterms:created xsi:type="dcterms:W3CDTF">2023-12-14T21:29:51Z</dcterms:created>
  <dcterms:modified xsi:type="dcterms:W3CDTF">2023-12-20T20:00:29Z</dcterms:modified>
  <cp:category/>
</cp:coreProperties>
</file>