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notesMasterIdLst>
    <p:notesMasterId r:id="rId19"/>
  </p:notesMasterIdLst>
  <p:handoutMasterIdLst>
    <p:handoutMasterId r:id="rId20"/>
  </p:handoutMasterIdLst>
  <p:sldIdLst>
    <p:sldId id="1288" r:id="rId2"/>
    <p:sldId id="1289" r:id="rId3"/>
    <p:sldId id="1290" r:id="rId4"/>
    <p:sldId id="1291" r:id="rId5"/>
    <p:sldId id="1294" r:id="rId6"/>
    <p:sldId id="1299" r:id="rId7"/>
    <p:sldId id="1300" r:id="rId8"/>
    <p:sldId id="1295" r:id="rId9"/>
    <p:sldId id="1292" r:id="rId10"/>
    <p:sldId id="1293" r:id="rId11"/>
    <p:sldId id="1305" r:id="rId12"/>
    <p:sldId id="1304" r:id="rId13"/>
    <p:sldId id="1303" r:id="rId14"/>
    <p:sldId id="1296" r:id="rId15"/>
    <p:sldId id="1301" r:id="rId16"/>
    <p:sldId id="1302" r:id="rId17"/>
    <p:sldId id="1286" r:id="rId18"/>
  </p:sldIdLst>
  <p:sldSz cx="12192000" cy="6858000"/>
  <p:notesSz cx="7010400" cy="9296400"/>
  <p:defaultTextStyle>
    <a:defPPr>
      <a:defRPr lang="en-US"/>
    </a:defPPr>
    <a:lvl1pPr algn="l" defTabSz="1217054"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607469" indent="2117" algn="l" defTabSz="1217054"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1217054" indent="2117" algn="l" defTabSz="1217054"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826638" indent="2117" algn="l" defTabSz="1217054"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2436223" indent="2117" algn="l" defTabSz="1217054"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783" userDrawn="1">
          <p15:clr>
            <a:srgbClr val="A4A3A4"/>
          </p15:clr>
        </p15:guide>
        <p15:guide id="4" orient="horz" pos="23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7D7D7"/>
    <a:srgbClr val="DC6115"/>
    <a:srgbClr val="FAC090"/>
    <a:srgbClr val="D14B12"/>
    <a:srgbClr val="342D25"/>
    <a:srgbClr val="CE4B1C"/>
    <a:srgbClr val="362F25"/>
    <a:srgbClr val="484037"/>
    <a:srgbClr val="3A32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5" autoAdjust="0"/>
    <p:restoredTop sz="96190" autoAdjust="0"/>
  </p:normalViewPr>
  <p:slideViewPr>
    <p:cSldViewPr snapToGrid="0">
      <p:cViewPr varScale="1">
        <p:scale>
          <a:sx n="82" d="100"/>
          <a:sy n="82" d="100"/>
        </p:scale>
        <p:origin x="706" y="48"/>
      </p:cViewPr>
      <p:guideLst>
        <p:guide orient="horz" pos="2160"/>
        <p:guide pos="3840"/>
        <p:guide orient="horz" pos="2783"/>
        <p:guide orient="horz" pos="2348"/>
      </p:guideLst>
    </p:cSldViewPr>
  </p:slideViewPr>
  <p:outlineViewPr>
    <p:cViewPr>
      <p:scale>
        <a:sx n="33" d="100"/>
        <a:sy n="33" d="100"/>
      </p:scale>
      <p:origin x="0" y="0"/>
    </p:cViewPr>
  </p:outlineViewPr>
  <p:notesTextViewPr>
    <p:cViewPr>
      <p:scale>
        <a:sx n="1" d="1"/>
        <a:sy n="1" d="1"/>
      </p:scale>
      <p:origin x="0" y="0"/>
    </p:cViewPr>
  </p:notesTextViewPr>
  <p:sorterViewPr>
    <p:cViewPr>
      <p:scale>
        <a:sx n="121" d="100"/>
        <a:sy n="121" d="100"/>
      </p:scale>
      <p:origin x="0" y="0"/>
    </p:cViewPr>
  </p:sorterViewPr>
  <p:notesViewPr>
    <p:cSldViewPr snapToGrid="0">
      <p:cViewPr varScale="1">
        <p:scale>
          <a:sx n="96" d="100"/>
          <a:sy n="96" d="100"/>
        </p:scale>
        <p:origin x="352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3167" tIns="46584" rIns="93167" bIns="46584" rtlCol="0"/>
          <a:lstStyle>
            <a:lvl1pPr algn="l" defTabSz="913974" fontAlgn="auto">
              <a:spcBef>
                <a:spcPts val="0"/>
              </a:spcBef>
              <a:spcAft>
                <a:spcPts val="0"/>
              </a:spcAft>
              <a:defRPr sz="1200" dirty="0">
                <a:latin typeface="+mn-lt"/>
                <a:ea typeface="+mn-ea"/>
              </a:defRPr>
            </a:lvl1pPr>
          </a:lstStyle>
          <a:p>
            <a:pPr>
              <a:defRPr/>
            </a:pPr>
            <a:endParaRPr lang="en-US">
              <a:latin typeface="Arial" panose="020B0604020202020204" pitchFamily="34" charset="0"/>
            </a:endParaRPr>
          </a:p>
        </p:txBody>
      </p:sp>
      <p:sp>
        <p:nvSpPr>
          <p:cNvPr id="3" name="Date Placeholder 2"/>
          <p:cNvSpPr>
            <a:spLocks noGrp="1"/>
          </p:cNvSpPr>
          <p:nvPr>
            <p:ph type="dt" sz="quarter" idx="1"/>
          </p:nvPr>
        </p:nvSpPr>
        <p:spPr>
          <a:xfrm>
            <a:off x="3970338" y="1"/>
            <a:ext cx="3038475" cy="465138"/>
          </a:xfrm>
          <a:prstGeom prst="rect">
            <a:avLst/>
          </a:prstGeom>
        </p:spPr>
        <p:txBody>
          <a:bodyPr vert="horz" wrap="square" lIns="93167" tIns="46584" rIns="93167" bIns="46584" numCol="1" anchor="t" anchorCtr="0" compatLnSpc="1">
            <a:prstTxWarp prst="textNoShape">
              <a:avLst/>
            </a:prstTxWarp>
          </a:bodyPr>
          <a:lstStyle>
            <a:lvl1pPr algn="r">
              <a:defRPr sz="1200">
                <a:latin typeface="Calibri" panose="020F0502020204030204" pitchFamily="34" charset="0"/>
              </a:defRPr>
            </a:lvl1pPr>
          </a:lstStyle>
          <a:p>
            <a:fld id="{2C7921DD-AAE5-4092-8349-EACC69FDEFDB}" type="datetimeFigureOut">
              <a:rPr lang="en-US" altLang="en-US">
                <a:latin typeface="Arial" panose="020B0604020202020204" pitchFamily="34" charset="0"/>
              </a:rPr>
              <a:pPr/>
              <a:t>1/4/2024</a:t>
            </a:fld>
            <a:endParaRPr lang="en-US" altLang="en-US">
              <a:latin typeface="Arial" panose="020B0604020202020204" pitchFamily="34" charset="0"/>
            </a:endParaRPr>
          </a:p>
        </p:txBody>
      </p:sp>
      <p:sp>
        <p:nvSpPr>
          <p:cNvPr id="4" name="Footer Placeholder 3"/>
          <p:cNvSpPr>
            <a:spLocks noGrp="1"/>
          </p:cNvSpPr>
          <p:nvPr>
            <p:ph type="ftr" sz="quarter" idx="2"/>
          </p:nvPr>
        </p:nvSpPr>
        <p:spPr>
          <a:xfrm>
            <a:off x="1" y="8829675"/>
            <a:ext cx="3038475" cy="465138"/>
          </a:xfrm>
          <a:prstGeom prst="rect">
            <a:avLst/>
          </a:prstGeom>
        </p:spPr>
        <p:txBody>
          <a:bodyPr vert="horz" lIns="93167" tIns="46584" rIns="93167" bIns="46584" rtlCol="0" anchor="b"/>
          <a:lstStyle>
            <a:lvl1pPr algn="l" defTabSz="913974" fontAlgn="auto">
              <a:spcBef>
                <a:spcPts val="0"/>
              </a:spcBef>
              <a:spcAft>
                <a:spcPts val="0"/>
              </a:spcAft>
              <a:defRPr sz="1200" dirty="0">
                <a:latin typeface="+mn-lt"/>
                <a:ea typeface="+mn-ea"/>
              </a:defRPr>
            </a:lvl1pPr>
          </a:lstStyle>
          <a:p>
            <a:pPr>
              <a:defRPr/>
            </a:pPr>
            <a:endParaRPr lang="en-US">
              <a:latin typeface="Arial" panose="020B0604020202020204"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67" tIns="46584" rIns="93167" bIns="46584" numCol="1" anchor="b" anchorCtr="0" compatLnSpc="1">
            <a:prstTxWarp prst="textNoShape">
              <a:avLst/>
            </a:prstTxWarp>
          </a:bodyPr>
          <a:lstStyle>
            <a:lvl1pPr algn="r">
              <a:defRPr sz="1200">
                <a:latin typeface="Calibri" panose="020F0502020204030204" pitchFamily="34" charset="0"/>
              </a:defRPr>
            </a:lvl1pPr>
          </a:lstStyle>
          <a:p>
            <a:fld id="{F29E17E4-00F5-479B-BD26-147F041D5C11}" type="slidenum">
              <a:rPr lang="en-US" altLang="en-US">
                <a:latin typeface="Arial" panose="020B0604020202020204" pitchFamily="34" charset="0"/>
              </a: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444419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3167" tIns="46584" rIns="93167" bIns="46584" rtlCol="0"/>
          <a:lstStyle>
            <a:lvl1pPr algn="l" defTabSz="913974" fontAlgn="auto">
              <a:spcBef>
                <a:spcPts val="0"/>
              </a:spcBef>
              <a:spcAft>
                <a:spcPts val="0"/>
              </a:spcAft>
              <a:defRPr sz="1200" b="0" i="0" dirty="0">
                <a:latin typeface="Arial" panose="020B0604020202020204" pitchFamily="34" charset="0"/>
                <a:ea typeface="+mn-ea"/>
              </a:defRPr>
            </a:lvl1pPr>
          </a:lstStyle>
          <a:p>
            <a:pPr>
              <a:defRPr/>
            </a:pPr>
            <a:endParaRPr lang="en-US"/>
          </a:p>
        </p:txBody>
      </p:sp>
      <p:sp>
        <p:nvSpPr>
          <p:cNvPr id="3" name="Date Placeholder 2"/>
          <p:cNvSpPr>
            <a:spLocks noGrp="1"/>
          </p:cNvSpPr>
          <p:nvPr>
            <p:ph type="dt" idx="1"/>
          </p:nvPr>
        </p:nvSpPr>
        <p:spPr>
          <a:xfrm>
            <a:off x="3970338" y="1"/>
            <a:ext cx="3038475" cy="465138"/>
          </a:xfrm>
          <a:prstGeom prst="rect">
            <a:avLst/>
          </a:prstGeom>
        </p:spPr>
        <p:txBody>
          <a:bodyPr vert="horz" wrap="square" lIns="93167" tIns="46584" rIns="93167" bIns="46584" numCol="1" anchor="t" anchorCtr="0" compatLnSpc="1">
            <a:prstTxWarp prst="textNoShape">
              <a:avLst/>
            </a:prstTxWarp>
          </a:bodyPr>
          <a:lstStyle>
            <a:lvl1pPr algn="r">
              <a:defRPr sz="1200" b="0" i="0">
                <a:latin typeface="Arial" panose="020B0604020202020204" pitchFamily="34" charset="0"/>
              </a:defRPr>
            </a:lvl1pPr>
          </a:lstStyle>
          <a:p>
            <a:fld id="{DEA0C338-0A8D-42BD-B66C-CF13AD5FC728}" type="datetimeFigureOut">
              <a:rPr lang="en-US" altLang="en-US" smtClean="0"/>
              <a:pPr/>
              <a:t>1/4/2024</a:t>
            </a:fld>
            <a:endParaRPr lang="en-US" alt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7" tIns="46584" rIns="93167" bIns="46584" rtlCol="0" anchor="ctr"/>
          <a:lstStyle/>
          <a:p>
            <a:pPr lvl="0"/>
            <a:endParaRPr lang="en-US" noProof="0"/>
          </a:p>
        </p:txBody>
      </p:sp>
      <p:sp>
        <p:nvSpPr>
          <p:cNvPr id="5" name="Notes Placeholder 4"/>
          <p:cNvSpPr>
            <a:spLocks noGrp="1"/>
          </p:cNvSpPr>
          <p:nvPr>
            <p:ph type="body" sz="quarter" idx="3"/>
          </p:nvPr>
        </p:nvSpPr>
        <p:spPr>
          <a:xfrm>
            <a:off x="701676" y="4416425"/>
            <a:ext cx="5607050" cy="4183063"/>
          </a:xfrm>
          <a:prstGeom prst="rect">
            <a:avLst/>
          </a:prstGeom>
        </p:spPr>
        <p:txBody>
          <a:bodyPr vert="horz" lIns="93167" tIns="46584" rIns="93167" bIns="46584"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3167" tIns="46584" rIns="93167" bIns="46584" rtlCol="0" anchor="b"/>
          <a:lstStyle>
            <a:lvl1pPr algn="l" defTabSz="913974" fontAlgn="auto">
              <a:spcBef>
                <a:spcPts val="0"/>
              </a:spcBef>
              <a:spcAft>
                <a:spcPts val="0"/>
              </a:spcAft>
              <a:defRPr sz="1200" b="0" i="0" dirty="0">
                <a:latin typeface="Arial" panose="020B0604020202020204" pitchFamily="34" charset="0"/>
                <a:ea typeface="+mn-ea"/>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7" tIns="46584" rIns="93167" bIns="46584" numCol="1" anchor="b" anchorCtr="0" compatLnSpc="1">
            <a:prstTxWarp prst="textNoShape">
              <a:avLst/>
            </a:prstTxWarp>
          </a:bodyPr>
          <a:lstStyle>
            <a:lvl1pPr algn="r">
              <a:defRPr sz="1200" b="0" i="0">
                <a:latin typeface="Arial" panose="020B0604020202020204" pitchFamily="34" charset="0"/>
              </a:defRPr>
            </a:lvl1pPr>
          </a:lstStyle>
          <a:p>
            <a:fld id="{DEA0D56B-D0D4-43EF-9403-963A0EE0895A}" type="slidenum">
              <a:rPr lang="en-US" altLang="en-US" smtClean="0"/>
              <a:pPr/>
              <a:t>‹#›</a:t>
            </a:fld>
            <a:endParaRPr lang="en-US" altLang="en-US"/>
          </a:p>
        </p:txBody>
      </p:sp>
    </p:spTree>
    <p:extLst>
      <p:ext uri="{BB962C8B-B14F-4D97-AF65-F5344CB8AC3E}">
        <p14:creationId xmlns:p14="http://schemas.microsoft.com/office/powerpoint/2010/main" val="3869695333"/>
      </p:ext>
    </p:extLst>
  </p:cSld>
  <p:clrMap bg1="lt1" tx1="dk1" bg2="lt2" tx2="dk2" accent1="accent1" accent2="accent2" accent3="accent3" accent4="accent4" accent5="accent5" accent6="accent6" hlink="hlink" folHlink="folHlink"/>
  <p:hf hdr="0" ftr="0" dt="0"/>
  <p:notesStyle>
    <a:lvl1pPr algn="l" defTabSz="607469" rtl="0" fontAlgn="base">
      <a:spcBef>
        <a:spcPct val="30000"/>
      </a:spcBef>
      <a:spcAft>
        <a:spcPct val="0"/>
      </a:spcAft>
      <a:defRPr sz="1600" b="0" i="0" kern="1200">
        <a:solidFill>
          <a:schemeClr val="tx1"/>
        </a:solidFill>
        <a:latin typeface="Arial" panose="020B0604020202020204" pitchFamily="34" charset="0"/>
        <a:ea typeface="MS PGothic" panose="020B0600070205080204" pitchFamily="34" charset="-128"/>
        <a:cs typeface="+mn-cs"/>
      </a:defRPr>
    </a:lvl1pPr>
    <a:lvl2pPr marL="607469" algn="l" defTabSz="607469" rtl="0" fontAlgn="base">
      <a:spcBef>
        <a:spcPct val="30000"/>
      </a:spcBef>
      <a:spcAft>
        <a:spcPct val="0"/>
      </a:spcAft>
      <a:defRPr sz="1600" b="0" i="0" kern="1200">
        <a:solidFill>
          <a:schemeClr val="tx1"/>
        </a:solidFill>
        <a:latin typeface="Arial" panose="020B0604020202020204" pitchFamily="34" charset="0"/>
        <a:ea typeface="MS PGothic" panose="020B0600070205080204" pitchFamily="34" charset="-128"/>
        <a:cs typeface="+mn-cs"/>
      </a:defRPr>
    </a:lvl2pPr>
    <a:lvl3pPr marL="1217054" algn="l" defTabSz="607469" rtl="0" fontAlgn="base">
      <a:spcBef>
        <a:spcPct val="30000"/>
      </a:spcBef>
      <a:spcAft>
        <a:spcPct val="0"/>
      </a:spcAft>
      <a:defRPr sz="1600" b="0" i="0" kern="1200">
        <a:solidFill>
          <a:schemeClr val="tx1"/>
        </a:solidFill>
        <a:latin typeface="Arial" panose="020B0604020202020204" pitchFamily="34" charset="0"/>
        <a:ea typeface="MS PGothic" panose="020B0600070205080204" pitchFamily="34" charset="-128"/>
        <a:cs typeface="+mn-cs"/>
      </a:defRPr>
    </a:lvl3pPr>
    <a:lvl4pPr marL="1826638" algn="l" defTabSz="607469" rtl="0" fontAlgn="base">
      <a:spcBef>
        <a:spcPct val="30000"/>
      </a:spcBef>
      <a:spcAft>
        <a:spcPct val="0"/>
      </a:spcAft>
      <a:defRPr sz="1600" b="0" i="0" kern="1200">
        <a:solidFill>
          <a:schemeClr val="tx1"/>
        </a:solidFill>
        <a:latin typeface="Arial" panose="020B0604020202020204" pitchFamily="34" charset="0"/>
        <a:ea typeface="MS PGothic" panose="020B0600070205080204" pitchFamily="34" charset="-128"/>
        <a:cs typeface="+mn-cs"/>
      </a:defRPr>
    </a:lvl4pPr>
    <a:lvl5pPr marL="2436223" algn="l" defTabSz="607469" rtl="0" fontAlgn="base">
      <a:spcBef>
        <a:spcPct val="30000"/>
      </a:spcBef>
      <a:spcAft>
        <a:spcPct val="0"/>
      </a:spcAft>
      <a:defRPr sz="1600" b="0" i="0" kern="1200">
        <a:solidFill>
          <a:schemeClr val="tx1"/>
        </a:solidFill>
        <a:latin typeface="Arial" panose="020B0604020202020204" pitchFamily="34" charset="0"/>
        <a:ea typeface="MS PGothic" panose="020B0600070205080204" pitchFamily="34" charset="-128"/>
        <a:cs typeface="+mn-cs"/>
      </a:defRPr>
    </a:lvl5pPr>
    <a:lvl6pPr marL="3046832" algn="l" defTabSz="609365" rtl="0" eaLnBrk="1" latinLnBrk="0" hangingPunct="1">
      <a:defRPr sz="1600" kern="1200">
        <a:solidFill>
          <a:schemeClr val="tx1"/>
        </a:solidFill>
        <a:latin typeface="+mn-lt"/>
        <a:ea typeface="+mn-ea"/>
        <a:cs typeface="+mn-cs"/>
      </a:defRPr>
    </a:lvl6pPr>
    <a:lvl7pPr marL="3656201" algn="l" defTabSz="609365" rtl="0" eaLnBrk="1" latinLnBrk="0" hangingPunct="1">
      <a:defRPr sz="1600" kern="1200">
        <a:solidFill>
          <a:schemeClr val="tx1"/>
        </a:solidFill>
        <a:latin typeface="+mn-lt"/>
        <a:ea typeface="+mn-ea"/>
        <a:cs typeface="+mn-cs"/>
      </a:defRPr>
    </a:lvl7pPr>
    <a:lvl8pPr marL="4265563" algn="l" defTabSz="609365" rtl="0" eaLnBrk="1" latinLnBrk="0" hangingPunct="1">
      <a:defRPr sz="1600" kern="1200">
        <a:solidFill>
          <a:schemeClr val="tx1"/>
        </a:solidFill>
        <a:latin typeface="+mn-lt"/>
        <a:ea typeface="+mn-ea"/>
        <a:cs typeface="+mn-cs"/>
      </a:defRPr>
    </a:lvl8pPr>
    <a:lvl9pPr marL="4874933" algn="l" defTabSz="6093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A0D56B-D0D4-43EF-9403-963A0EE0895A}" type="slidenum">
              <a:rPr lang="en-US" altLang="en-US" smtClean="0"/>
              <a:pPr/>
              <a:t>1</a:t>
            </a:fld>
            <a:endParaRPr lang="en-US" altLang="en-US"/>
          </a:p>
        </p:txBody>
      </p:sp>
    </p:spTree>
    <p:extLst>
      <p:ext uri="{BB962C8B-B14F-4D97-AF65-F5344CB8AC3E}">
        <p14:creationId xmlns:p14="http://schemas.microsoft.com/office/powerpoint/2010/main" val="218711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406953A5-29E5-BC44-8932-1EFF91B36C2F}" type="slidenum">
              <a:rPr kumimoji="0" lang="en-US" sz="1200" u="none" strike="noStrike" kern="1200" cap="none" spc="0" normalizeH="0" baseline="0" noProof="0" smtClean="0">
                <a:ln>
                  <a:noFill/>
                </a:ln>
                <a:solidFill>
                  <a:prstClr val="black"/>
                </a:solidFill>
                <a:effectLst/>
                <a:uLnTx/>
                <a:uFillTx/>
                <a:ea typeface="MS PGothic"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17</a:t>
            </a:fld>
            <a:endParaRPr kumimoji="0" lang="en-US" sz="1200" u="none" strike="noStrike" kern="1200" cap="none" spc="0" normalizeH="0" baseline="0" noProof="0">
              <a:ln>
                <a:noFill/>
              </a:ln>
              <a:solidFill>
                <a:prstClr val="black"/>
              </a:solidFill>
              <a:effectLst/>
              <a:uLnTx/>
              <a:uFillTx/>
              <a:ea typeface="MS PGothic" panose="020B0600070205080204" pitchFamily="34" charset="-128"/>
              <a:cs typeface="+mn-cs"/>
            </a:endParaRPr>
          </a:p>
        </p:txBody>
      </p:sp>
    </p:spTree>
    <p:extLst>
      <p:ext uri="{BB962C8B-B14F-4D97-AF65-F5344CB8AC3E}">
        <p14:creationId xmlns:p14="http://schemas.microsoft.com/office/powerpoint/2010/main" val="384132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LS Title Master Apr 202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2584B-5BCF-6E08-4FA3-7E144655E8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91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206CE9-5563-B226-FEFF-737D08313D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5580" y="69826"/>
            <a:ext cx="1125347" cy="1048824"/>
          </a:xfrm>
          <a:prstGeom prst="rect">
            <a:avLst/>
          </a:prstGeom>
        </p:spPr>
      </p:pic>
      <p:pic>
        <p:nvPicPr>
          <p:cNvPr id="4" name="Picture 3">
            <a:extLst>
              <a:ext uri="{FF2B5EF4-FFF2-40B4-BE49-F238E27FC236}">
                <a16:creationId xmlns:a16="http://schemas.microsoft.com/office/drawing/2014/main" id="{09B9FC37-1028-58AC-621C-20B0869B12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8134" y="225425"/>
            <a:ext cx="883968" cy="748263"/>
          </a:xfrm>
          <a:prstGeom prst="rect">
            <a:avLst/>
          </a:prstGeom>
        </p:spPr>
      </p:pic>
      <p:pic>
        <p:nvPicPr>
          <p:cNvPr id="5" name="Picture 4">
            <a:extLst>
              <a:ext uri="{FF2B5EF4-FFF2-40B4-BE49-F238E27FC236}">
                <a16:creationId xmlns:a16="http://schemas.microsoft.com/office/drawing/2014/main" id="{7B289724-5FEE-80A8-14B4-3F3803EDA1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06180" y="1474648"/>
            <a:ext cx="2652956" cy="1916024"/>
          </a:xfrm>
          <a:prstGeom prst="rect">
            <a:avLst/>
          </a:prstGeom>
        </p:spPr>
      </p:pic>
      <p:sp>
        <p:nvSpPr>
          <p:cNvPr id="41" name="Text Placeholder 5"/>
          <p:cNvSpPr>
            <a:spLocks noGrp="1"/>
          </p:cNvSpPr>
          <p:nvPr>
            <p:ph type="body" sz="quarter" idx="10"/>
          </p:nvPr>
        </p:nvSpPr>
        <p:spPr>
          <a:xfrm>
            <a:off x="6148976" y="3751647"/>
            <a:ext cx="5836891" cy="494779"/>
          </a:xfrm>
          <a:prstGeom prst="rect">
            <a:avLst/>
          </a:prstGeom>
        </p:spPr>
        <p:txBody>
          <a:bodyPr vert="horz" anchor="ctr"/>
          <a:lstStyle>
            <a:lvl1pPr marL="0" indent="0" algn="r">
              <a:lnSpc>
                <a:spcPct val="100000"/>
              </a:lnSpc>
              <a:buNone/>
              <a:defRPr sz="2933" b="0" i="0">
                <a:solidFill>
                  <a:srgbClr val="FFFFFF"/>
                </a:solidFill>
                <a:effectLst/>
                <a:latin typeface="Arial" panose="020B0604020202020204" pitchFamily="34" charset="0"/>
                <a:ea typeface="Arial" panose="020B0604020202020204" pitchFamily="34" charset="0"/>
                <a:cs typeface="Arial" panose="020B0604020202020204" pitchFamily="34" charset="0"/>
              </a:defRPr>
            </a:lvl1pPr>
            <a:lvl2pPr marL="450679" indent="0">
              <a:buNone/>
              <a:defRPr/>
            </a:lvl2pPr>
            <a:lvl3pPr marL="755360" indent="0">
              <a:buNone/>
              <a:defRPr/>
            </a:lvl3pPr>
            <a:lvl4pPr marL="985991" indent="0">
              <a:buNone/>
              <a:defRPr/>
            </a:lvl4pPr>
            <a:lvl5pPr marL="1229315" indent="0">
              <a:buNone/>
              <a:defRPr/>
            </a:lvl5pPr>
          </a:lstStyle>
          <a:p>
            <a:pPr lvl="0"/>
            <a:r>
              <a:rPr lang="en-US" dirty="0"/>
              <a:t>Click to edit Master text styles</a:t>
            </a:r>
          </a:p>
        </p:txBody>
      </p:sp>
      <p:sp>
        <p:nvSpPr>
          <p:cNvPr id="42" name="Text Placeholder 10"/>
          <p:cNvSpPr>
            <a:spLocks noGrp="1"/>
          </p:cNvSpPr>
          <p:nvPr>
            <p:ph type="body" sz="quarter" idx="11" hasCustomPrompt="1"/>
          </p:nvPr>
        </p:nvSpPr>
        <p:spPr>
          <a:xfrm>
            <a:off x="5891330" y="4871143"/>
            <a:ext cx="6084415" cy="1118127"/>
          </a:xfrm>
          <a:prstGeom prst="rect">
            <a:avLst/>
          </a:prstGeom>
        </p:spPr>
        <p:txBody>
          <a:bodyPr vert="horz" wrap="square" anchor="b">
            <a:spAutoFit/>
          </a:bodyPr>
          <a:lstStyle>
            <a:lvl1pPr marL="0" indent="0" algn="r">
              <a:buFontTx/>
              <a:buNone/>
              <a:defRPr sz="2400" b="1" i="0">
                <a:solidFill>
                  <a:srgbClr val="FFFFFF"/>
                </a:solidFill>
                <a:effectLst/>
                <a:latin typeface="Arial" panose="020B0604020202020204" pitchFamily="34" charset="0"/>
                <a:ea typeface="Arial" panose="020B0604020202020204" pitchFamily="34" charset="0"/>
                <a:cs typeface="Arial" panose="020B0604020202020204" pitchFamily="34" charset="0"/>
              </a:defRPr>
            </a:lvl1pPr>
            <a:lvl2pPr marL="450838" indent="0" algn="r">
              <a:buNone/>
              <a:defRPr sz="2000" b="0" i="0">
                <a:solidFill>
                  <a:srgbClr val="FFFFFF"/>
                </a:solidFill>
                <a:effectLst/>
                <a:latin typeface="Arial" panose="020B0604020202020204" pitchFamily="34" charset="0"/>
                <a:ea typeface="Arial" panose="020B0604020202020204" pitchFamily="34" charset="0"/>
                <a:cs typeface="Arial" panose="020B0604020202020204" pitchFamily="34" charset="0"/>
              </a:defRPr>
            </a:lvl2pPr>
          </a:lstStyle>
          <a:p>
            <a:pPr lvl="0"/>
            <a:r>
              <a:rPr lang="en-US" dirty="0"/>
              <a:t>Click to edit Name</a:t>
            </a:r>
          </a:p>
          <a:p>
            <a:pPr lvl="1"/>
            <a:r>
              <a:rPr lang="en-US" dirty="0"/>
              <a:t>Second level</a:t>
            </a:r>
          </a:p>
          <a:p>
            <a:pPr lvl="1"/>
            <a:r>
              <a:rPr lang="en-US" dirty="0"/>
              <a:t>Third level</a:t>
            </a:r>
          </a:p>
        </p:txBody>
      </p:sp>
      <p:sp>
        <p:nvSpPr>
          <p:cNvPr id="19" name="Rectangle 8"/>
          <p:cNvSpPr>
            <a:spLocks noChangeArrowheads="1"/>
          </p:cNvSpPr>
          <p:nvPr userDrawn="1"/>
        </p:nvSpPr>
        <p:spPr bwMode="auto">
          <a:xfrm>
            <a:off x="126229" y="6647083"/>
            <a:ext cx="1087967" cy="205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60929" rIns="121860" bIns="0">
            <a:spAutoFit/>
          </a:bodyPr>
          <a:lstStyle/>
          <a:p>
            <a:pPr algn="ctr"/>
            <a:r>
              <a:rPr lang="en-US" sz="933" dirty="0" err="1">
                <a:solidFill>
                  <a:srgbClr val="F8F8F8"/>
                </a:solidFill>
              </a:rPr>
              <a:t>www.nasa.gov</a:t>
            </a:r>
            <a:r>
              <a:rPr lang="en-US" sz="933" dirty="0">
                <a:solidFill>
                  <a:srgbClr val="F8F8F8"/>
                </a:solidFill>
              </a:rPr>
              <a:t>/</a:t>
            </a:r>
            <a:r>
              <a:rPr lang="en-US" sz="933" dirty="0" err="1">
                <a:solidFill>
                  <a:srgbClr val="F8F8F8"/>
                </a:solidFill>
              </a:rPr>
              <a:t>sls</a:t>
            </a:r>
            <a:endParaRPr lang="en-US" dirty="0">
              <a:solidFill>
                <a:srgbClr val="F8F8F8"/>
              </a:solidFill>
            </a:endParaRPr>
          </a:p>
        </p:txBody>
      </p:sp>
      <p:sp>
        <p:nvSpPr>
          <p:cNvPr id="8" name="Rectangle 6">
            <a:extLst>
              <a:ext uri="{FF2B5EF4-FFF2-40B4-BE49-F238E27FC236}">
                <a16:creationId xmlns:a16="http://schemas.microsoft.com/office/drawing/2014/main" id="{677F59CA-CBD6-95B6-1DAD-01D0812F7045}"/>
              </a:ext>
            </a:extLst>
          </p:cNvPr>
          <p:cNvSpPr>
            <a:spLocks noGrp="1" noChangeArrowheads="1"/>
          </p:cNvSpPr>
          <p:nvPr>
            <p:ph type="sldNum" sz="quarter" idx="4"/>
          </p:nvPr>
        </p:nvSpPr>
        <p:spPr bwMode="auto">
          <a:xfrm>
            <a:off x="11659240" y="6701055"/>
            <a:ext cx="502920" cy="153865"/>
          </a:xfrm>
          <a:prstGeom prst="rect">
            <a:avLst/>
          </a:prstGeom>
          <a:noFill/>
          <a:ln w="9525">
            <a:noFill/>
            <a:miter lim="800000"/>
            <a:headEnd/>
            <a:tailEnd/>
          </a:ln>
          <a:effectLst/>
        </p:spPr>
        <p:txBody>
          <a:bodyPr vert="horz" wrap="square" lIns="0" tIns="45697" rIns="0" bIns="0" numCol="1" anchor="t" anchorCtr="0" compatLnSpc="1">
            <a:prstTxWarp prst="textNoShape">
              <a:avLst/>
            </a:prstTxWarp>
            <a:spAutoFit/>
          </a:bodyPr>
          <a:lstStyle>
            <a:lvl1pPr algn="r" eaLnBrk="1" hangingPunct="1">
              <a:defRPr sz="700" smtClean="0">
                <a:solidFill>
                  <a:srgbClr val="D7D7D7"/>
                </a:solidFill>
                <a:latin typeface="+mj-lt"/>
                <a:cs typeface="Arial" charset="0"/>
              </a:defRPr>
            </a:lvl1pPr>
          </a:lstStyle>
          <a:p>
            <a:r>
              <a:rPr lang="en-US" altLang="en-US" dirty="0"/>
              <a:t>SLS-XXXX</a:t>
            </a:r>
            <a:endParaRPr lang="en-US" altLang="en-US" dirty="0">
              <a:cs typeface="+mn-cs"/>
            </a:endParaRPr>
          </a:p>
        </p:txBody>
      </p:sp>
    </p:spTree>
    <p:extLst>
      <p:ext uri="{BB962C8B-B14F-4D97-AF65-F5344CB8AC3E}">
        <p14:creationId xmlns:p14="http://schemas.microsoft.com/office/powerpoint/2010/main" val="414840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384">
          <p15:clr>
            <a:srgbClr val="FBAE40"/>
          </p15:clr>
        </p15:guide>
        <p15:guide id="4" pos="3840">
          <p15:clr>
            <a:srgbClr val="FBAE40"/>
          </p15:clr>
        </p15:guide>
        <p15:guide id="5" pos="74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s SLS Slide Master Apr 2022">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3C94F242-A9FF-8F45-AD8F-B6603923FBFF}"/>
              </a:ext>
            </a:extLst>
          </p:cNvPr>
          <p:cNvSpPr>
            <a:spLocks noGrp="1"/>
          </p:cNvSpPr>
          <p:nvPr>
            <p:ph sz="quarter" idx="11"/>
          </p:nvPr>
        </p:nvSpPr>
        <p:spPr>
          <a:xfrm>
            <a:off x="331788" y="1353588"/>
            <a:ext cx="11004549" cy="5111479"/>
          </a:xfrm>
          <a:prstGeom prst="rect">
            <a:avLst/>
          </a:prstGeom>
        </p:spPr>
        <p:txBody>
          <a:bodyPr/>
          <a:lstStyle>
            <a:lvl1pPr marL="182029" indent="-182029">
              <a:buClr>
                <a:srgbClr val="FFFFFF"/>
              </a:buClr>
              <a:buFont typeface="Arial" panose="020B0604020202020204" pitchFamily="34" charset="0"/>
              <a:buChar char="•"/>
              <a:tabLst/>
              <a:defRPr sz="2400" b="1" i="0">
                <a:solidFill>
                  <a:srgbClr val="FFFFFF"/>
                </a:solidFill>
                <a:latin typeface="Arial" panose="020B0604020202020204" pitchFamily="34" charset="0"/>
              </a:defRPr>
            </a:lvl1pPr>
            <a:lvl2pPr marL="681550" indent="-230712">
              <a:buClr>
                <a:srgbClr val="FFFFFF"/>
              </a:buClr>
              <a:buFont typeface="LucidaGrande" charset="0"/>
              <a:buChar char="–"/>
              <a:defRPr sz="2000" b="0" i="0">
                <a:solidFill>
                  <a:srgbClr val="FFFFFF"/>
                </a:solidFill>
                <a:latin typeface="Arial" panose="020B0604020202020204" pitchFamily="34" charset="0"/>
                <a:cs typeface="Arial" panose="020B0604020202020204" pitchFamily="34" charset="0"/>
              </a:defRPr>
            </a:lvl2pPr>
            <a:lvl3pPr marL="905584" indent="-150224">
              <a:buClr>
                <a:srgbClr val="FFFFFF"/>
              </a:buClr>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3pPr>
            <a:lvl4pPr marL="1145089" indent="-158747">
              <a:buClr>
                <a:srgbClr val="FFFFFF"/>
              </a:buClr>
              <a:buFont typeface="Century Gothic" panose="020B0502020202020204" pitchFamily="34" charset="0"/>
              <a:buChar char="–"/>
              <a:tabLst/>
              <a:defRPr sz="1600" b="0" i="0">
                <a:solidFill>
                  <a:srgbClr val="FFFFFF"/>
                </a:solidFill>
                <a:latin typeface="Arial" panose="020B0604020202020204" pitchFamily="34" charset="0"/>
                <a:cs typeface="Arial" panose="020B0604020202020204" pitchFamily="34" charset="0"/>
              </a:defRPr>
            </a:lvl4pPr>
            <a:lvl5pPr marL="1451997" indent="-150280">
              <a:buClr>
                <a:srgbClr val="FFFFFF"/>
              </a:buClr>
              <a:buFont typeface="Arial" panose="020B0604020202020204" pitchFamily="34" charset="0"/>
              <a:buChar char="•"/>
              <a:tabLst/>
              <a:defRPr sz="1600" b="0" i="0">
                <a:solidFill>
                  <a:srgbClr val="FFFFF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2">
            <a:extLst>
              <a:ext uri="{FF2B5EF4-FFF2-40B4-BE49-F238E27FC236}">
                <a16:creationId xmlns:a16="http://schemas.microsoft.com/office/drawing/2014/main" id="{9DE49C08-7F96-7F43-AEAF-1C10EDDD1E49}"/>
              </a:ext>
            </a:extLst>
          </p:cNvPr>
          <p:cNvSpPr>
            <a:spLocks noGrp="1" noChangeArrowheads="1"/>
          </p:cNvSpPr>
          <p:nvPr>
            <p:ph type="title" hasCustomPrompt="1"/>
          </p:nvPr>
        </p:nvSpPr>
        <p:spPr bwMode="auto">
          <a:xfrm>
            <a:off x="0" y="230293"/>
            <a:ext cx="12192000" cy="88730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0" rIns="0" bIns="0" numCol="1" anchor="ctr" anchorCtr="0" compatLnSpc="1">
            <a:prstTxWarp prst="textNoShape">
              <a:avLst/>
            </a:prstTxWarp>
          </a:bodyPr>
          <a:lstStyle/>
          <a:p>
            <a:pPr lvl="0"/>
            <a:r>
              <a:rPr lang="en-US" dirty="0"/>
              <a:t>CLICK TO EDIT MASTER TITLE STYLE</a:t>
            </a:r>
          </a:p>
        </p:txBody>
      </p:sp>
      <p:sp>
        <p:nvSpPr>
          <p:cNvPr id="5" name="Rectangle 6">
            <a:extLst>
              <a:ext uri="{FF2B5EF4-FFF2-40B4-BE49-F238E27FC236}">
                <a16:creationId xmlns:a16="http://schemas.microsoft.com/office/drawing/2014/main" id="{AE633C6E-EF20-1168-4857-9C9109F6AEEE}"/>
              </a:ext>
            </a:extLst>
          </p:cNvPr>
          <p:cNvSpPr>
            <a:spLocks noGrp="1" noChangeArrowheads="1"/>
          </p:cNvSpPr>
          <p:nvPr>
            <p:ph type="sldNum" sz="quarter" idx="4"/>
          </p:nvPr>
        </p:nvSpPr>
        <p:spPr bwMode="auto">
          <a:xfrm>
            <a:off x="11659240" y="6701055"/>
            <a:ext cx="502920" cy="153865"/>
          </a:xfrm>
          <a:prstGeom prst="rect">
            <a:avLst/>
          </a:prstGeom>
          <a:noFill/>
          <a:ln w="9525">
            <a:noFill/>
            <a:miter lim="800000"/>
            <a:headEnd/>
            <a:tailEnd/>
          </a:ln>
          <a:effectLst/>
        </p:spPr>
        <p:txBody>
          <a:bodyPr vert="horz" wrap="square" lIns="0" tIns="45697" rIns="0" bIns="0" numCol="1" anchor="t" anchorCtr="0" compatLnSpc="1">
            <a:prstTxWarp prst="textNoShape">
              <a:avLst/>
            </a:prstTxWarp>
            <a:spAutoFit/>
          </a:bodyPr>
          <a:lstStyle>
            <a:lvl1pPr algn="r" eaLnBrk="1" hangingPunct="1">
              <a:defRPr sz="700" smtClean="0">
                <a:solidFill>
                  <a:srgbClr val="D7D7D7"/>
                </a:solidFill>
                <a:latin typeface="+mj-lt"/>
                <a:cs typeface="Arial" charset="0"/>
              </a:defRPr>
            </a:lvl1pPr>
          </a:lstStyle>
          <a:p>
            <a:r>
              <a:rPr lang="en-US" altLang="en-US" dirty="0"/>
              <a:t>SLS-XXXX</a:t>
            </a:r>
            <a:endParaRPr lang="en-US" altLang="en-US" dirty="0">
              <a:cs typeface="+mn-cs"/>
            </a:endParaRPr>
          </a:p>
        </p:txBody>
      </p:sp>
    </p:spTree>
    <p:extLst>
      <p:ext uri="{BB962C8B-B14F-4D97-AF65-F5344CB8AC3E}">
        <p14:creationId xmlns:p14="http://schemas.microsoft.com/office/powerpoint/2010/main" val="212629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Blank bod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CD9E96D-1E9D-4547-BBDF-19F45673D078}"/>
              </a:ext>
            </a:extLst>
          </p:cNvPr>
          <p:cNvSpPr>
            <a:spLocks noGrp="1" noChangeArrowheads="1"/>
          </p:cNvSpPr>
          <p:nvPr>
            <p:ph type="title" hasCustomPrompt="1"/>
          </p:nvPr>
        </p:nvSpPr>
        <p:spPr bwMode="auto">
          <a:xfrm>
            <a:off x="0" y="230293"/>
            <a:ext cx="12192000" cy="88730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0" rIns="0" bIns="0" numCol="1" anchor="ctr" anchorCtr="0" compatLnSpc="1">
            <a:prstTxWarp prst="textNoShape">
              <a:avLst/>
            </a:prstTxWarp>
          </a:bodyPr>
          <a:lstStyle/>
          <a:p>
            <a:pPr lvl="0"/>
            <a:r>
              <a:rPr lang="en-US" dirty="0"/>
              <a:t>CLICK TO EDIT MASTER TITLE STYLE</a:t>
            </a:r>
          </a:p>
        </p:txBody>
      </p:sp>
      <p:sp>
        <p:nvSpPr>
          <p:cNvPr id="5" name="Rectangle 6">
            <a:extLst>
              <a:ext uri="{FF2B5EF4-FFF2-40B4-BE49-F238E27FC236}">
                <a16:creationId xmlns:a16="http://schemas.microsoft.com/office/drawing/2014/main" id="{B4CB2C32-D927-82CA-5324-DCC4F51851C8}"/>
              </a:ext>
            </a:extLst>
          </p:cNvPr>
          <p:cNvSpPr>
            <a:spLocks noGrp="1" noChangeArrowheads="1"/>
          </p:cNvSpPr>
          <p:nvPr>
            <p:ph type="sldNum" sz="quarter" idx="4"/>
          </p:nvPr>
        </p:nvSpPr>
        <p:spPr bwMode="auto">
          <a:xfrm>
            <a:off x="11659240" y="6701055"/>
            <a:ext cx="502920" cy="153865"/>
          </a:xfrm>
          <a:prstGeom prst="rect">
            <a:avLst/>
          </a:prstGeom>
          <a:noFill/>
          <a:ln w="9525">
            <a:noFill/>
            <a:miter lim="800000"/>
            <a:headEnd/>
            <a:tailEnd/>
          </a:ln>
          <a:effectLst/>
        </p:spPr>
        <p:txBody>
          <a:bodyPr vert="horz" wrap="square" lIns="0" tIns="45697" rIns="0" bIns="0" numCol="1" anchor="t" anchorCtr="0" compatLnSpc="1">
            <a:prstTxWarp prst="textNoShape">
              <a:avLst/>
            </a:prstTxWarp>
            <a:spAutoFit/>
          </a:bodyPr>
          <a:lstStyle>
            <a:lvl1pPr algn="r" eaLnBrk="1" hangingPunct="1">
              <a:defRPr sz="700" smtClean="0">
                <a:solidFill>
                  <a:srgbClr val="D7D7D7"/>
                </a:solidFill>
                <a:latin typeface="+mj-lt"/>
                <a:cs typeface="Arial" charset="0"/>
              </a:defRPr>
            </a:lvl1pPr>
          </a:lstStyle>
          <a:p>
            <a:r>
              <a:rPr lang="en-US" altLang="en-US" dirty="0"/>
              <a:t>SLS-XXXX</a:t>
            </a:r>
            <a:endParaRPr lang="en-US" altLang="en-US" dirty="0">
              <a:cs typeface="+mn-cs"/>
            </a:endParaRPr>
          </a:p>
        </p:txBody>
      </p:sp>
    </p:spTree>
    <p:extLst>
      <p:ext uri="{BB962C8B-B14F-4D97-AF65-F5344CB8AC3E}">
        <p14:creationId xmlns:p14="http://schemas.microsoft.com/office/powerpoint/2010/main" val="54281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SLS Black Background Apr 2022">
    <p:bg>
      <p:bgPr>
        <a:solidFill>
          <a:schemeClr val="tx1"/>
        </a:solidFill>
        <a:effectLst/>
      </p:bgPr>
    </p:bg>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A4031634-302A-3705-CEA8-868409321FEE}"/>
              </a:ext>
            </a:extLst>
          </p:cNvPr>
          <p:cNvSpPr>
            <a:spLocks noGrp="1" noChangeArrowheads="1"/>
          </p:cNvSpPr>
          <p:nvPr>
            <p:ph type="sldNum" sz="quarter" idx="4"/>
          </p:nvPr>
        </p:nvSpPr>
        <p:spPr bwMode="auto">
          <a:xfrm>
            <a:off x="11659240" y="6701055"/>
            <a:ext cx="502920" cy="153865"/>
          </a:xfrm>
          <a:prstGeom prst="rect">
            <a:avLst/>
          </a:prstGeom>
          <a:noFill/>
          <a:ln w="9525">
            <a:noFill/>
            <a:miter lim="800000"/>
            <a:headEnd/>
            <a:tailEnd/>
          </a:ln>
          <a:effectLst/>
        </p:spPr>
        <p:txBody>
          <a:bodyPr vert="horz" wrap="square" lIns="0" tIns="45697" rIns="0" bIns="0" numCol="1" anchor="t" anchorCtr="0" compatLnSpc="1">
            <a:prstTxWarp prst="textNoShape">
              <a:avLst/>
            </a:prstTxWarp>
            <a:spAutoFit/>
          </a:bodyPr>
          <a:lstStyle>
            <a:lvl1pPr algn="r" eaLnBrk="1" hangingPunct="1">
              <a:defRPr sz="700" smtClean="0">
                <a:solidFill>
                  <a:srgbClr val="D7D7D7"/>
                </a:solidFill>
                <a:latin typeface="+mj-lt"/>
                <a:cs typeface="Arial" charset="0"/>
              </a:defRPr>
            </a:lvl1pPr>
          </a:lstStyle>
          <a:p>
            <a:r>
              <a:rPr lang="en-US" altLang="en-US" dirty="0"/>
              <a:t>SLS-XXXX</a:t>
            </a:r>
            <a:endParaRPr lang="en-US" altLang="en-US" dirty="0">
              <a:cs typeface="+mn-cs"/>
            </a:endParaRPr>
          </a:p>
        </p:txBody>
      </p:sp>
    </p:spTree>
    <p:extLst>
      <p:ext uri="{BB962C8B-B14F-4D97-AF65-F5344CB8AC3E}">
        <p14:creationId xmlns:p14="http://schemas.microsoft.com/office/powerpoint/2010/main" val="136610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30293"/>
            <a:ext cx="12192000" cy="88730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0" rIns="0" bIns="0" numCol="1" anchor="ctr" anchorCtr="0" compatLnSpc="1">
            <a:prstTxWarp prst="textNoShape">
              <a:avLst/>
            </a:prstTxWarp>
          </a:bodyPr>
          <a:lstStyle/>
          <a:p>
            <a:pPr lvl="0"/>
            <a:r>
              <a:rPr lang="en-US" dirty="0"/>
              <a:t>CLICK TO EDIT MASTER TITLE STYLE</a:t>
            </a:r>
          </a:p>
        </p:txBody>
      </p:sp>
      <p:sp>
        <p:nvSpPr>
          <p:cNvPr id="83974" name="Rectangle 6"/>
          <p:cNvSpPr>
            <a:spLocks noGrp="1" noChangeArrowheads="1"/>
          </p:cNvSpPr>
          <p:nvPr>
            <p:ph type="sldNum" sz="quarter" idx="4"/>
          </p:nvPr>
        </p:nvSpPr>
        <p:spPr bwMode="auto">
          <a:xfrm>
            <a:off x="11659240" y="6701055"/>
            <a:ext cx="502920" cy="153865"/>
          </a:xfrm>
          <a:prstGeom prst="rect">
            <a:avLst/>
          </a:prstGeom>
          <a:noFill/>
          <a:ln w="9525">
            <a:noFill/>
            <a:miter lim="800000"/>
            <a:headEnd/>
            <a:tailEnd/>
          </a:ln>
          <a:effectLst/>
        </p:spPr>
        <p:txBody>
          <a:bodyPr vert="horz" wrap="square" lIns="0" tIns="45697" rIns="0" bIns="0" numCol="1" anchor="t" anchorCtr="0" compatLnSpc="1">
            <a:prstTxWarp prst="textNoShape">
              <a:avLst/>
            </a:prstTxWarp>
            <a:spAutoFit/>
          </a:bodyPr>
          <a:lstStyle>
            <a:lvl1pPr algn="r" eaLnBrk="1" hangingPunct="1">
              <a:defRPr sz="700" smtClean="0">
                <a:solidFill>
                  <a:srgbClr val="D7D7D7"/>
                </a:solidFill>
                <a:latin typeface="+mj-lt"/>
                <a:cs typeface="Arial" charset="0"/>
              </a:defRPr>
            </a:lvl1pPr>
          </a:lstStyle>
          <a:p>
            <a:r>
              <a:rPr lang="en-US" altLang="en-US" dirty="0"/>
              <a:t>SLS-XXXX</a:t>
            </a:r>
            <a:endParaRPr lang="en-US" altLang="en-US" dirty="0">
              <a:cs typeface="+mn-cs"/>
            </a:endParaRPr>
          </a:p>
        </p:txBody>
      </p:sp>
    </p:spTree>
    <p:extLst>
      <p:ext uri="{BB962C8B-B14F-4D97-AF65-F5344CB8AC3E}">
        <p14:creationId xmlns:p14="http://schemas.microsoft.com/office/powerpoint/2010/main" val="2017512106"/>
      </p:ext>
    </p:extLst>
  </p:cSld>
  <p:clrMap bg1="dk1" tx1="lt1" bg2="dk2" tx2="lt2" accent1="accent1" accent2="accent2" accent3="accent3" accent4="accent4" accent5="accent5" accent6="accent6" hlink="hlink" folHlink="folHlink"/>
  <p:sldLayoutIdLst>
    <p:sldLayoutId id="2147483844" r:id="rId1"/>
    <p:sldLayoutId id="2147483840" r:id="rId2"/>
    <p:sldLayoutId id="2147483841" r:id="rId3"/>
    <p:sldLayoutId id="214748384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231775" indent="0" algn="l" rtl="0" eaLnBrk="1" fontAlgn="base" hangingPunct="1">
        <a:lnSpc>
          <a:spcPct val="90000"/>
        </a:lnSpc>
        <a:spcBef>
          <a:spcPct val="0"/>
        </a:spcBef>
        <a:spcAft>
          <a:spcPct val="0"/>
        </a:spcAft>
        <a:tabLst/>
        <a:defRPr sz="3600" b="0" i="0">
          <a:solidFill>
            <a:srgbClr val="FFFFFF"/>
          </a:solidFill>
          <a:effectLst/>
          <a:latin typeface="Arial" panose="020B0604020202020204" pitchFamily="34" charset="0"/>
          <a:ea typeface="ＭＳ Ｐゴシック" pitchFamily="-108" charset="-128"/>
          <a:cs typeface="Arial" panose="020B0604020202020204" pitchFamily="34" charset="0"/>
        </a:defRPr>
      </a:lvl1pPr>
      <a:lvl2pPr algn="l" rtl="0" eaLnBrk="1" fontAlgn="base" hangingPunct="1">
        <a:spcBef>
          <a:spcPct val="0"/>
        </a:spcBef>
        <a:spcAft>
          <a:spcPct val="0"/>
        </a:spcAft>
        <a:defRPr sz="3467" b="1">
          <a:solidFill>
            <a:srgbClr val="EAEAEA"/>
          </a:solidFill>
          <a:latin typeface="Arial Narrow" charset="0"/>
          <a:ea typeface="ＭＳ Ｐゴシック" pitchFamily="-108" charset="-128"/>
          <a:cs typeface="ＭＳ Ｐゴシック" pitchFamily="-108" charset="-128"/>
        </a:defRPr>
      </a:lvl2pPr>
      <a:lvl3pPr algn="l" rtl="0" eaLnBrk="1" fontAlgn="base" hangingPunct="1">
        <a:spcBef>
          <a:spcPct val="0"/>
        </a:spcBef>
        <a:spcAft>
          <a:spcPct val="0"/>
        </a:spcAft>
        <a:defRPr sz="3467" b="1">
          <a:solidFill>
            <a:srgbClr val="EAEAEA"/>
          </a:solidFill>
          <a:latin typeface="Arial Narrow" charset="0"/>
          <a:ea typeface="ＭＳ Ｐゴシック" pitchFamily="-108" charset="-128"/>
          <a:cs typeface="ＭＳ Ｐゴシック" pitchFamily="-108" charset="-128"/>
        </a:defRPr>
      </a:lvl3pPr>
      <a:lvl4pPr algn="l" rtl="0" eaLnBrk="1" fontAlgn="base" hangingPunct="1">
        <a:spcBef>
          <a:spcPct val="0"/>
        </a:spcBef>
        <a:spcAft>
          <a:spcPct val="0"/>
        </a:spcAft>
        <a:defRPr sz="3467" b="1">
          <a:solidFill>
            <a:srgbClr val="EAEAEA"/>
          </a:solidFill>
          <a:latin typeface="Arial Narrow" charset="0"/>
          <a:ea typeface="ＭＳ Ｐゴシック" pitchFamily="-108" charset="-128"/>
          <a:cs typeface="ＭＳ Ｐゴシック" pitchFamily="-108" charset="-128"/>
        </a:defRPr>
      </a:lvl4pPr>
      <a:lvl5pPr algn="l" rtl="0" eaLnBrk="1" fontAlgn="base" hangingPunct="1">
        <a:spcBef>
          <a:spcPct val="0"/>
        </a:spcBef>
        <a:spcAft>
          <a:spcPct val="0"/>
        </a:spcAft>
        <a:defRPr sz="3467" b="1">
          <a:solidFill>
            <a:srgbClr val="EAEAEA"/>
          </a:solidFill>
          <a:latin typeface="Arial Narrow" charset="0"/>
          <a:ea typeface="ＭＳ Ｐゴシック" pitchFamily="-108" charset="-128"/>
          <a:cs typeface="ＭＳ Ｐゴシック" pitchFamily="-108" charset="-128"/>
        </a:defRPr>
      </a:lvl5pPr>
      <a:lvl6pPr marL="546845" algn="l" defTabSz="1219008" rtl="0" eaLnBrk="1" fontAlgn="base" hangingPunct="1">
        <a:spcBef>
          <a:spcPct val="0"/>
        </a:spcBef>
        <a:spcAft>
          <a:spcPct val="0"/>
        </a:spcAft>
        <a:defRPr sz="4267">
          <a:solidFill>
            <a:srgbClr val="939BA8"/>
          </a:solidFill>
          <a:latin typeface="Arial" pitchFamily="-108" charset="0"/>
        </a:defRPr>
      </a:lvl6pPr>
      <a:lvl7pPr marL="1093691" algn="l" defTabSz="1219008" rtl="0" eaLnBrk="1" fontAlgn="base" hangingPunct="1">
        <a:spcBef>
          <a:spcPct val="0"/>
        </a:spcBef>
        <a:spcAft>
          <a:spcPct val="0"/>
        </a:spcAft>
        <a:defRPr sz="4267">
          <a:solidFill>
            <a:srgbClr val="939BA8"/>
          </a:solidFill>
          <a:latin typeface="Arial" pitchFamily="-108" charset="0"/>
        </a:defRPr>
      </a:lvl7pPr>
      <a:lvl8pPr marL="1640536" algn="l" defTabSz="1219008" rtl="0" eaLnBrk="1" fontAlgn="base" hangingPunct="1">
        <a:spcBef>
          <a:spcPct val="0"/>
        </a:spcBef>
        <a:spcAft>
          <a:spcPct val="0"/>
        </a:spcAft>
        <a:defRPr sz="4267">
          <a:solidFill>
            <a:srgbClr val="939BA8"/>
          </a:solidFill>
          <a:latin typeface="Arial" pitchFamily="-108" charset="0"/>
        </a:defRPr>
      </a:lvl8pPr>
      <a:lvl9pPr marL="2187381" algn="l" defTabSz="1219008" rtl="0" eaLnBrk="1" fontAlgn="base" hangingPunct="1">
        <a:spcBef>
          <a:spcPct val="0"/>
        </a:spcBef>
        <a:spcAft>
          <a:spcPct val="0"/>
        </a:spcAft>
        <a:defRPr sz="4267">
          <a:solidFill>
            <a:srgbClr val="939BA8"/>
          </a:solidFill>
          <a:latin typeface="Arial" pitchFamily="-108" charset="0"/>
        </a:defRPr>
      </a:lvl9pPr>
    </p:titleStyle>
    <p:bodyStyle>
      <a:lvl1pPr marL="450678" indent="-450678" algn="l" rtl="0" eaLnBrk="1" fontAlgn="base" hangingPunct="1">
        <a:lnSpc>
          <a:spcPct val="100000"/>
        </a:lnSpc>
        <a:spcBef>
          <a:spcPct val="0"/>
        </a:spcBef>
        <a:spcAft>
          <a:spcPts val="0"/>
        </a:spcAft>
        <a:buClrTx/>
        <a:buSzPct val="100000"/>
        <a:buFont typeface="Wingdings" charset="2"/>
        <a:buChar char="u"/>
        <a:tabLst/>
        <a:defRPr sz="2667" b="1">
          <a:solidFill>
            <a:schemeClr val="bg2"/>
          </a:solidFill>
          <a:latin typeface="+mn-lt"/>
          <a:ea typeface="ＭＳ Ｐゴシック" pitchFamily="-108" charset="-128"/>
          <a:cs typeface="ＭＳ Ｐゴシック" charset="-128"/>
        </a:defRPr>
      </a:lvl1pPr>
      <a:lvl2pPr marL="607253" indent="-156573" algn="l" rtl="0" eaLnBrk="1" fontAlgn="base" hangingPunct="1">
        <a:lnSpc>
          <a:spcPct val="100000"/>
        </a:lnSpc>
        <a:spcBef>
          <a:spcPct val="0"/>
        </a:spcBef>
        <a:spcAft>
          <a:spcPts val="0"/>
        </a:spcAft>
        <a:buClrTx/>
        <a:buFont typeface="Arial" charset="0"/>
        <a:buChar char="•"/>
        <a:defRPr b="0">
          <a:solidFill>
            <a:schemeClr val="bg2"/>
          </a:solidFill>
          <a:latin typeface="+mn-lt"/>
          <a:ea typeface="ＭＳ Ｐゴシック" charset="0"/>
          <a:cs typeface="Arial Narrow"/>
        </a:defRPr>
      </a:lvl2pPr>
      <a:lvl3pPr marL="905584" indent="-150224" algn="l" rtl="0" eaLnBrk="1" fontAlgn="base" hangingPunct="1">
        <a:lnSpc>
          <a:spcPct val="100000"/>
        </a:lnSpc>
        <a:spcBef>
          <a:spcPct val="0"/>
        </a:spcBef>
        <a:spcAft>
          <a:spcPts val="0"/>
        </a:spcAft>
        <a:buClrTx/>
        <a:buSzPct val="90000"/>
        <a:buFont typeface="Lucida Grande"/>
        <a:buChar char="‒"/>
        <a:tabLst/>
        <a:defRPr sz="2133">
          <a:solidFill>
            <a:schemeClr val="bg2"/>
          </a:solidFill>
          <a:latin typeface="+mn-lt"/>
          <a:ea typeface="Arial Narrow" pitchFamily="-112" charset="0"/>
          <a:cs typeface="Arial Narrow"/>
        </a:defRPr>
      </a:lvl3pPr>
      <a:lvl4pPr marL="1136216" indent="-150224" algn="l" rtl="0" eaLnBrk="1" fontAlgn="base" hangingPunct="1">
        <a:lnSpc>
          <a:spcPct val="100000"/>
        </a:lnSpc>
        <a:spcBef>
          <a:spcPct val="0"/>
        </a:spcBef>
        <a:spcAft>
          <a:spcPts val="0"/>
        </a:spcAft>
        <a:buClrTx/>
        <a:buFont typeface="Arial" charset="0"/>
        <a:buChar char="•"/>
        <a:defRPr sz="1867">
          <a:solidFill>
            <a:schemeClr val="bg2"/>
          </a:solidFill>
          <a:latin typeface="+mn-lt"/>
          <a:ea typeface="Arial Narrow" pitchFamily="-112" charset="0"/>
          <a:cs typeface="Arial Narrow"/>
        </a:defRPr>
      </a:lvl4pPr>
      <a:lvl5pPr marL="1385888" indent="-156573" algn="l" rtl="0" eaLnBrk="1" fontAlgn="base" hangingPunct="1">
        <a:lnSpc>
          <a:spcPct val="100000"/>
        </a:lnSpc>
        <a:spcBef>
          <a:spcPct val="0"/>
        </a:spcBef>
        <a:spcAft>
          <a:spcPts val="0"/>
        </a:spcAft>
        <a:buClrTx/>
        <a:buFont typeface="Lucida Grande"/>
        <a:buChar char="‒"/>
        <a:defRPr sz="1600">
          <a:solidFill>
            <a:schemeClr val="bg2"/>
          </a:solidFill>
          <a:latin typeface="+mn-lt"/>
          <a:ea typeface="Arial Narrow" pitchFamily="-112" charset="0"/>
          <a:cs typeface="Arial Narrow"/>
        </a:defRPr>
      </a:lvl5pPr>
      <a:lvl6pPr marL="3288670"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6pPr>
      <a:lvl7pPr marL="3835513"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7pPr>
      <a:lvl8pPr marL="4382361"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8pPr>
      <a:lvl9pPr marL="4929206"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9pPr>
    </p:bodyStyle>
    <p:otherStyle>
      <a:defPPr>
        <a:defRPr lang="en-US"/>
      </a:defPPr>
      <a:lvl1pPr marL="0" algn="l" defTabSz="546845" rtl="0" eaLnBrk="1" latinLnBrk="0" hangingPunct="1">
        <a:defRPr sz="2133" kern="1200">
          <a:solidFill>
            <a:schemeClr val="tx1"/>
          </a:solidFill>
          <a:latin typeface="+mn-lt"/>
          <a:ea typeface="+mn-ea"/>
          <a:cs typeface="+mn-cs"/>
        </a:defRPr>
      </a:lvl1pPr>
      <a:lvl2pPr marL="546845" algn="l" defTabSz="546845" rtl="0" eaLnBrk="1" latinLnBrk="0" hangingPunct="1">
        <a:defRPr sz="2133" kern="1200">
          <a:solidFill>
            <a:schemeClr val="tx1"/>
          </a:solidFill>
          <a:latin typeface="+mn-lt"/>
          <a:ea typeface="+mn-ea"/>
          <a:cs typeface="+mn-cs"/>
        </a:defRPr>
      </a:lvl2pPr>
      <a:lvl3pPr marL="1093691" algn="l" defTabSz="546845" rtl="0" eaLnBrk="1" latinLnBrk="0" hangingPunct="1">
        <a:defRPr sz="2133" kern="1200">
          <a:solidFill>
            <a:schemeClr val="tx1"/>
          </a:solidFill>
          <a:latin typeface="+mn-lt"/>
          <a:ea typeface="+mn-ea"/>
          <a:cs typeface="+mn-cs"/>
        </a:defRPr>
      </a:lvl3pPr>
      <a:lvl4pPr marL="1640536" algn="l" defTabSz="546845" rtl="0" eaLnBrk="1" latinLnBrk="0" hangingPunct="1">
        <a:defRPr sz="2133" kern="1200">
          <a:solidFill>
            <a:schemeClr val="tx1"/>
          </a:solidFill>
          <a:latin typeface="+mn-lt"/>
          <a:ea typeface="+mn-ea"/>
          <a:cs typeface="+mn-cs"/>
        </a:defRPr>
      </a:lvl4pPr>
      <a:lvl5pPr marL="2187381" algn="l" defTabSz="546845" rtl="0" eaLnBrk="1" latinLnBrk="0" hangingPunct="1">
        <a:defRPr sz="2133" kern="1200">
          <a:solidFill>
            <a:schemeClr val="tx1"/>
          </a:solidFill>
          <a:latin typeface="+mn-lt"/>
          <a:ea typeface="+mn-ea"/>
          <a:cs typeface="+mn-cs"/>
        </a:defRPr>
      </a:lvl5pPr>
      <a:lvl6pPr marL="2734226" algn="l" defTabSz="546845" rtl="0" eaLnBrk="1" latinLnBrk="0" hangingPunct="1">
        <a:defRPr sz="2133" kern="1200">
          <a:solidFill>
            <a:schemeClr val="tx1"/>
          </a:solidFill>
          <a:latin typeface="+mn-lt"/>
          <a:ea typeface="+mn-ea"/>
          <a:cs typeface="+mn-cs"/>
        </a:defRPr>
      </a:lvl6pPr>
      <a:lvl7pPr marL="3281073" algn="l" defTabSz="546845" rtl="0" eaLnBrk="1" latinLnBrk="0" hangingPunct="1">
        <a:defRPr sz="2133" kern="1200">
          <a:solidFill>
            <a:schemeClr val="tx1"/>
          </a:solidFill>
          <a:latin typeface="+mn-lt"/>
          <a:ea typeface="+mn-ea"/>
          <a:cs typeface="+mn-cs"/>
        </a:defRPr>
      </a:lvl7pPr>
      <a:lvl8pPr marL="3827918" algn="l" defTabSz="546845" rtl="0" eaLnBrk="1" latinLnBrk="0" hangingPunct="1">
        <a:defRPr sz="2133" kern="1200">
          <a:solidFill>
            <a:schemeClr val="tx1"/>
          </a:solidFill>
          <a:latin typeface="+mn-lt"/>
          <a:ea typeface="+mn-ea"/>
          <a:cs typeface="+mn-cs"/>
        </a:defRPr>
      </a:lvl8pPr>
      <a:lvl9pPr marL="4374763" algn="l" defTabSz="546845" rtl="0" eaLnBrk="1" latinLnBrk="0" hangingPunct="1">
        <a:defRPr sz="21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0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AC867ED-E5FA-7027-2912-92B4B202BFEF}"/>
              </a:ext>
            </a:extLst>
          </p:cNvPr>
          <p:cNvSpPr txBox="1">
            <a:spLocks/>
          </p:cNvSpPr>
          <p:nvPr/>
        </p:nvSpPr>
        <p:spPr>
          <a:xfrm>
            <a:off x="5296277" y="4283787"/>
            <a:ext cx="6719104" cy="494779"/>
          </a:xfrm>
          <a:prstGeom prst="rect">
            <a:avLst/>
          </a:prstGeom>
          <a:effectLst/>
        </p:spPr>
        <p:txBody>
          <a:bodyPr vert="horz" anchor="ctr"/>
          <a:lstStyle>
            <a:lvl1pPr marL="0" indent="0" algn="r" rtl="0" eaLnBrk="1" fontAlgn="base" hangingPunct="1">
              <a:lnSpc>
                <a:spcPct val="100000"/>
              </a:lnSpc>
              <a:spcBef>
                <a:spcPct val="0"/>
              </a:spcBef>
              <a:spcAft>
                <a:spcPts val="0"/>
              </a:spcAft>
              <a:buClrTx/>
              <a:buSzPct val="100000"/>
              <a:buFont typeface="Wingdings" charset="2"/>
              <a:buNone/>
              <a:tabLst/>
              <a:defRPr sz="2933" b="0" i="0">
                <a:solidFill>
                  <a:srgbClr val="FFFFFF"/>
                </a:solidFill>
                <a:effectLst/>
                <a:latin typeface="Arial" panose="020B0604020202020204" pitchFamily="34" charset="0"/>
                <a:ea typeface="Arial" panose="020B0604020202020204" pitchFamily="34" charset="0"/>
                <a:cs typeface="Arial" panose="020B0604020202020204" pitchFamily="34" charset="0"/>
              </a:defRPr>
            </a:lvl1pPr>
            <a:lvl2pPr marL="450679" indent="0" algn="l" rtl="0" eaLnBrk="1" fontAlgn="base" hangingPunct="1">
              <a:lnSpc>
                <a:spcPct val="100000"/>
              </a:lnSpc>
              <a:spcBef>
                <a:spcPct val="0"/>
              </a:spcBef>
              <a:spcAft>
                <a:spcPts val="0"/>
              </a:spcAft>
              <a:buClrTx/>
              <a:buFont typeface="Arial" charset="0"/>
              <a:buNone/>
              <a:defRPr b="0">
                <a:solidFill>
                  <a:schemeClr val="bg2"/>
                </a:solidFill>
                <a:latin typeface="+mn-lt"/>
                <a:ea typeface="ＭＳ Ｐゴシック" charset="0"/>
                <a:cs typeface="Arial Narrow"/>
              </a:defRPr>
            </a:lvl2pPr>
            <a:lvl3pPr marL="755360" indent="0" algn="l" rtl="0" eaLnBrk="1" fontAlgn="base" hangingPunct="1">
              <a:lnSpc>
                <a:spcPct val="100000"/>
              </a:lnSpc>
              <a:spcBef>
                <a:spcPct val="0"/>
              </a:spcBef>
              <a:spcAft>
                <a:spcPts val="0"/>
              </a:spcAft>
              <a:buClrTx/>
              <a:buSzPct val="90000"/>
              <a:buFont typeface="Lucida Grande"/>
              <a:buNone/>
              <a:tabLst/>
              <a:defRPr sz="2133">
                <a:solidFill>
                  <a:schemeClr val="bg2"/>
                </a:solidFill>
                <a:latin typeface="+mn-lt"/>
                <a:ea typeface="Arial Narrow" pitchFamily="-112" charset="0"/>
                <a:cs typeface="Arial Narrow"/>
              </a:defRPr>
            </a:lvl3pPr>
            <a:lvl4pPr marL="985991" indent="0" algn="l" rtl="0" eaLnBrk="1" fontAlgn="base" hangingPunct="1">
              <a:lnSpc>
                <a:spcPct val="100000"/>
              </a:lnSpc>
              <a:spcBef>
                <a:spcPct val="0"/>
              </a:spcBef>
              <a:spcAft>
                <a:spcPts val="0"/>
              </a:spcAft>
              <a:buClrTx/>
              <a:buFont typeface="Arial" charset="0"/>
              <a:buNone/>
              <a:defRPr sz="1867">
                <a:solidFill>
                  <a:schemeClr val="bg2"/>
                </a:solidFill>
                <a:latin typeface="+mn-lt"/>
                <a:ea typeface="Arial Narrow" pitchFamily="-112" charset="0"/>
                <a:cs typeface="Arial Narrow"/>
              </a:defRPr>
            </a:lvl4pPr>
            <a:lvl5pPr marL="1229315" indent="0" algn="l" rtl="0" eaLnBrk="1" fontAlgn="base" hangingPunct="1">
              <a:lnSpc>
                <a:spcPct val="100000"/>
              </a:lnSpc>
              <a:spcBef>
                <a:spcPct val="0"/>
              </a:spcBef>
              <a:spcAft>
                <a:spcPts val="0"/>
              </a:spcAft>
              <a:buClrTx/>
              <a:buFont typeface="Lucida Grande"/>
              <a:buNone/>
              <a:defRPr sz="1600">
                <a:solidFill>
                  <a:schemeClr val="bg2"/>
                </a:solidFill>
                <a:latin typeface="+mn-lt"/>
                <a:ea typeface="Arial Narrow" pitchFamily="-112" charset="0"/>
                <a:cs typeface="Arial Narrow"/>
              </a:defRPr>
            </a:lvl5pPr>
            <a:lvl6pPr marL="3288670"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6pPr>
            <a:lvl7pPr marL="3835513"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7pPr>
            <a:lvl8pPr marL="4382361"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8pPr>
            <a:lvl9pPr marL="4929206"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9pPr>
          </a:lstStyle>
          <a:p>
            <a:pPr defTabSz="914400"/>
            <a:r>
              <a:rPr lang="en-US" sz="3000" b="1" kern="0" dirty="0"/>
              <a:t>SLS Ignition Overpressure-Sound Suppression System Performance Evaluated Against Historical Configurations</a:t>
            </a:r>
          </a:p>
        </p:txBody>
      </p:sp>
      <p:sp>
        <p:nvSpPr>
          <p:cNvPr id="6" name="Text Placeholder 2">
            <a:extLst>
              <a:ext uri="{FF2B5EF4-FFF2-40B4-BE49-F238E27FC236}">
                <a16:creationId xmlns:a16="http://schemas.microsoft.com/office/drawing/2014/main" id="{3AABE1E4-E73A-1292-7FD0-3367C442FEBC}"/>
              </a:ext>
            </a:extLst>
          </p:cNvPr>
          <p:cNvSpPr txBox="1">
            <a:spLocks/>
          </p:cNvSpPr>
          <p:nvPr/>
        </p:nvSpPr>
        <p:spPr>
          <a:xfrm>
            <a:off x="5920843" y="5562282"/>
            <a:ext cx="6084415" cy="1138773"/>
          </a:xfrm>
          <a:prstGeom prst="rect">
            <a:avLst/>
          </a:prstGeom>
          <a:effectLst/>
        </p:spPr>
        <p:txBody>
          <a:bodyPr vert="horz" wrap="square" anchor="b">
            <a:spAutoFit/>
          </a:bodyPr>
          <a:lstStyle>
            <a:lvl1pPr marL="0" indent="0" algn="r" rtl="0" eaLnBrk="1" fontAlgn="base" hangingPunct="1">
              <a:lnSpc>
                <a:spcPct val="100000"/>
              </a:lnSpc>
              <a:spcBef>
                <a:spcPct val="0"/>
              </a:spcBef>
              <a:spcAft>
                <a:spcPts val="0"/>
              </a:spcAft>
              <a:buClrTx/>
              <a:buSzPct val="100000"/>
              <a:buFontTx/>
              <a:buNone/>
              <a:tabLst/>
              <a:defRPr sz="2400" b="1" i="0">
                <a:solidFill>
                  <a:srgbClr val="FFFFFF"/>
                </a:solidFill>
                <a:effectLst/>
                <a:latin typeface="Arial" panose="020B0604020202020204" pitchFamily="34" charset="0"/>
                <a:ea typeface="Arial" panose="020B0604020202020204" pitchFamily="34" charset="0"/>
                <a:cs typeface="Arial" panose="020B0604020202020204" pitchFamily="34" charset="0"/>
              </a:defRPr>
            </a:lvl1pPr>
            <a:lvl2pPr marL="450838" indent="0" algn="r" rtl="0" eaLnBrk="1" fontAlgn="base" hangingPunct="1">
              <a:lnSpc>
                <a:spcPct val="100000"/>
              </a:lnSpc>
              <a:spcBef>
                <a:spcPct val="0"/>
              </a:spcBef>
              <a:spcAft>
                <a:spcPts val="0"/>
              </a:spcAft>
              <a:buClrTx/>
              <a:buFont typeface="Arial" charset="0"/>
              <a:buNone/>
              <a:defRPr sz="2000" b="0" i="0">
                <a:solidFill>
                  <a:srgbClr val="FFFFFF"/>
                </a:solidFill>
                <a:effectLst/>
                <a:latin typeface="Arial" panose="020B0604020202020204" pitchFamily="34" charset="0"/>
                <a:ea typeface="Arial" panose="020B0604020202020204" pitchFamily="34" charset="0"/>
                <a:cs typeface="Arial" panose="020B0604020202020204" pitchFamily="34" charset="0"/>
              </a:defRPr>
            </a:lvl2pPr>
            <a:lvl3pPr marL="905584" indent="-150224" algn="l" rtl="0" eaLnBrk="1" fontAlgn="base" hangingPunct="1">
              <a:lnSpc>
                <a:spcPct val="100000"/>
              </a:lnSpc>
              <a:spcBef>
                <a:spcPct val="0"/>
              </a:spcBef>
              <a:spcAft>
                <a:spcPts val="0"/>
              </a:spcAft>
              <a:buClrTx/>
              <a:buSzPct val="90000"/>
              <a:buFont typeface="Lucida Grande"/>
              <a:buChar char="‒"/>
              <a:tabLst/>
              <a:defRPr sz="2133">
                <a:solidFill>
                  <a:schemeClr val="bg2"/>
                </a:solidFill>
                <a:latin typeface="+mn-lt"/>
                <a:ea typeface="Arial Narrow" pitchFamily="-112" charset="0"/>
                <a:cs typeface="Arial Narrow"/>
              </a:defRPr>
            </a:lvl3pPr>
            <a:lvl4pPr marL="1136216" indent="-150224" algn="l" rtl="0" eaLnBrk="1" fontAlgn="base" hangingPunct="1">
              <a:lnSpc>
                <a:spcPct val="100000"/>
              </a:lnSpc>
              <a:spcBef>
                <a:spcPct val="0"/>
              </a:spcBef>
              <a:spcAft>
                <a:spcPts val="0"/>
              </a:spcAft>
              <a:buClrTx/>
              <a:buFont typeface="Arial" charset="0"/>
              <a:buChar char="•"/>
              <a:defRPr sz="1867">
                <a:solidFill>
                  <a:schemeClr val="bg2"/>
                </a:solidFill>
                <a:latin typeface="+mn-lt"/>
                <a:ea typeface="Arial Narrow" pitchFamily="-112" charset="0"/>
                <a:cs typeface="Arial Narrow"/>
              </a:defRPr>
            </a:lvl4pPr>
            <a:lvl5pPr marL="1385888" indent="-156573" algn="l" rtl="0" eaLnBrk="1" fontAlgn="base" hangingPunct="1">
              <a:lnSpc>
                <a:spcPct val="100000"/>
              </a:lnSpc>
              <a:spcBef>
                <a:spcPct val="0"/>
              </a:spcBef>
              <a:spcAft>
                <a:spcPts val="0"/>
              </a:spcAft>
              <a:buClrTx/>
              <a:buFont typeface="Lucida Grande"/>
              <a:buChar char="‒"/>
              <a:defRPr sz="1600">
                <a:solidFill>
                  <a:schemeClr val="bg2"/>
                </a:solidFill>
                <a:latin typeface="+mn-lt"/>
                <a:ea typeface="Arial Narrow" pitchFamily="-112" charset="0"/>
                <a:cs typeface="Arial Narrow"/>
              </a:defRPr>
            </a:lvl5pPr>
            <a:lvl6pPr marL="3288670"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6pPr>
            <a:lvl7pPr marL="3835513"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7pPr>
            <a:lvl8pPr marL="4382361"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8pPr>
            <a:lvl9pPr marL="4929206" indent="-303800" algn="l" defTabSz="1219008" rtl="0" eaLnBrk="1" fontAlgn="base" hangingPunct="1">
              <a:lnSpc>
                <a:spcPts val="3469"/>
              </a:lnSpc>
              <a:spcBef>
                <a:spcPct val="0"/>
              </a:spcBef>
              <a:spcAft>
                <a:spcPts val="793"/>
              </a:spcAft>
              <a:defRPr sz="1733">
                <a:solidFill>
                  <a:srgbClr val="666666"/>
                </a:solidFill>
                <a:latin typeface="+mn-lt"/>
                <a:ea typeface="ＭＳ Ｐゴシック" pitchFamily="-108" charset="-128"/>
              </a:defRPr>
            </a:lvl9pPr>
          </a:lstStyle>
          <a:p>
            <a:pPr defTabSz="914400"/>
            <a:r>
              <a:rPr lang="en-US" kern="0" dirty="0"/>
              <a:t>Andrew Herron, </a:t>
            </a:r>
            <a:r>
              <a:rPr lang="en-US" u="sng" kern="0" dirty="0"/>
              <a:t>Michael Hays</a:t>
            </a:r>
            <a:r>
              <a:rPr lang="en-US" kern="0" dirty="0"/>
              <a:t>, Andrew Smith, Matt Casiano</a:t>
            </a:r>
          </a:p>
          <a:p>
            <a:r>
              <a:rPr lang="en-US" sz="2000" b="0" dirty="0"/>
              <a:t>APA-11, January 8, 2024</a:t>
            </a:r>
          </a:p>
        </p:txBody>
      </p:sp>
      <p:sp>
        <p:nvSpPr>
          <p:cNvPr id="2" name="Slide Number Placeholder 1">
            <a:extLst>
              <a:ext uri="{FF2B5EF4-FFF2-40B4-BE49-F238E27FC236}">
                <a16:creationId xmlns:a16="http://schemas.microsoft.com/office/drawing/2014/main" id="{00AF17F3-279E-2125-053F-FF95382250DE}"/>
              </a:ext>
            </a:extLst>
          </p:cNvPr>
          <p:cNvSpPr>
            <a:spLocks noGrp="1"/>
          </p:cNvSpPr>
          <p:nvPr>
            <p:ph type="sldNum" sz="quarter" idx="4"/>
          </p:nvPr>
        </p:nvSpPr>
        <p:spPr/>
        <p:txBody>
          <a:bodyPr/>
          <a:lstStyle/>
          <a:p>
            <a:r>
              <a:rPr lang="en-US" altLang="en-US" dirty="0"/>
              <a:t>1</a:t>
            </a:r>
            <a:endParaRPr lang="en-US" altLang="en-US" dirty="0">
              <a:cs typeface="+mn-cs"/>
            </a:endParaRPr>
          </a:p>
        </p:txBody>
      </p:sp>
    </p:spTree>
    <p:extLst>
      <p:ext uri="{BB962C8B-B14F-4D97-AF65-F5344CB8AC3E}">
        <p14:creationId xmlns:p14="http://schemas.microsoft.com/office/powerpoint/2010/main" val="287251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AB9BD4-8EFE-82A4-8DDC-FEBAE2241B24}"/>
              </a:ext>
            </a:extLst>
          </p:cNvPr>
          <p:cNvSpPr>
            <a:spLocks noGrp="1"/>
          </p:cNvSpPr>
          <p:nvPr>
            <p:ph sz="quarter" idx="11"/>
          </p:nvPr>
        </p:nvSpPr>
        <p:spPr>
          <a:xfrm>
            <a:off x="331789" y="1353588"/>
            <a:ext cx="7349172" cy="5111479"/>
          </a:xfrm>
        </p:spPr>
        <p:txBody>
          <a:bodyPr/>
          <a:lstStyle/>
          <a:p>
            <a:r>
              <a:rPr lang="en-US" sz="2000" dirty="0"/>
              <a:t>STS Sound Suppression Water System (SSWS) uses same water tower and valve complex as SLS (without bypass valves), same risers, same pad</a:t>
            </a:r>
          </a:p>
          <a:p>
            <a:r>
              <a:rPr lang="en-US" sz="2000" dirty="0"/>
              <a:t>Water distributed to IOP water nozzles in separate plume holes for Orbiter RS-25s and each Booster</a:t>
            </a:r>
          </a:p>
          <a:p>
            <a:pPr lvl="1"/>
            <a:r>
              <a:rPr lang="en-US" sz="1800" dirty="0"/>
              <a:t>Note, IOP water to Booster plume holes added between STS-1 and STS-2, using water redirected from flame trench side pipe, and integrated externally to the MLP</a:t>
            </a:r>
          </a:p>
          <a:p>
            <a:r>
              <a:rPr lang="en-US" sz="2000" dirty="0"/>
              <a:t>Rainbirds for sound suppression were located on the Booster side of the MLP, similar in design and function to SLS</a:t>
            </a:r>
          </a:p>
          <a:p>
            <a:r>
              <a:rPr lang="en-US" sz="2000" dirty="0"/>
              <a:t>Crest water directed over flame diverter like SLS, but pointed in two directions to accommodate plumes from Boosters and RS-25s directed to either side</a:t>
            </a:r>
          </a:p>
        </p:txBody>
      </p:sp>
      <p:sp>
        <p:nvSpPr>
          <p:cNvPr id="3" name="Title 2">
            <a:extLst>
              <a:ext uri="{FF2B5EF4-FFF2-40B4-BE49-F238E27FC236}">
                <a16:creationId xmlns:a16="http://schemas.microsoft.com/office/drawing/2014/main" id="{553FB3A9-39C2-D526-9A62-F54C79F1C45C}"/>
              </a:ext>
            </a:extLst>
          </p:cNvPr>
          <p:cNvSpPr>
            <a:spLocks noGrp="1"/>
          </p:cNvSpPr>
          <p:nvPr>
            <p:ph type="title"/>
          </p:nvPr>
        </p:nvSpPr>
        <p:spPr/>
        <p:txBody>
          <a:bodyPr/>
          <a:lstStyle/>
          <a:p>
            <a:r>
              <a:rPr lang="en-US" dirty="0"/>
              <a:t>STS SSWS Overview</a:t>
            </a:r>
          </a:p>
        </p:txBody>
      </p:sp>
      <p:pic>
        <p:nvPicPr>
          <p:cNvPr id="8" name="Picture 7">
            <a:extLst>
              <a:ext uri="{FF2B5EF4-FFF2-40B4-BE49-F238E27FC236}">
                <a16:creationId xmlns:a16="http://schemas.microsoft.com/office/drawing/2014/main" id="{97C34C1C-7C9D-4EC2-B3C2-DD7613EE42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7750" y="1760392"/>
            <a:ext cx="4499927" cy="3578873"/>
          </a:xfrm>
          <a:prstGeom prst="rect">
            <a:avLst/>
          </a:prstGeom>
          <a:noFill/>
          <a:ln>
            <a:noFill/>
          </a:ln>
        </p:spPr>
      </p:pic>
      <p:sp>
        <p:nvSpPr>
          <p:cNvPr id="4" name="Slide Number Placeholder 3">
            <a:extLst>
              <a:ext uri="{FF2B5EF4-FFF2-40B4-BE49-F238E27FC236}">
                <a16:creationId xmlns:a16="http://schemas.microsoft.com/office/drawing/2014/main" id="{1802F8FE-7509-8C1E-CF98-05A56378E1BA}"/>
              </a:ext>
            </a:extLst>
          </p:cNvPr>
          <p:cNvSpPr>
            <a:spLocks noGrp="1"/>
          </p:cNvSpPr>
          <p:nvPr>
            <p:ph type="sldNum" sz="quarter" idx="4"/>
          </p:nvPr>
        </p:nvSpPr>
        <p:spPr/>
        <p:txBody>
          <a:bodyPr/>
          <a:lstStyle/>
          <a:p>
            <a:r>
              <a:rPr lang="en-US" altLang="en-US" dirty="0"/>
              <a:t>10</a:t>
            </a:r>
            <a:endParaRPr lang="en-US" altLang="en-US" dirty="0">
              <a:cs typeface="+mn-cs"/>
            </a:endParaRPr>
          </a:p>
        </p:txBody>
      </p:sp>
    </p:spTree>
    <p:extLst>
      <p:ext uri="{BB962C8B-B14F-4D97-AF65-F5344CB8AC3E}">
        <p14:creationId xmlns:p14="http://schemas.microsoft.com/office/powerpoint/2010/main" val="283458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A8F7E1-82AA-2407-7B0D-4DC94D91CBE9}"/>
              </a:ext>
            </a:extLst>
          </p:cNvPr>
          <p:cNvSpPr>
            <a:spLocks noGrp="1"/>
          </p:cNvSpPr>
          <p:nvPr>
            <p:ph type="title"/>
          </p:nvPr>
        </p:nvSpPr>
        <p:spPr/>
        <p:txBody>
          <a:bodyPr/>
          <a:lstStyle/>
          <a:p>
            <a:r>
              <a:rPr lang="en-US" dirty="0"/>
              <a:t>STS SSWS Overview</a:t>
            </a:r>
          </a:p>
        </p:txBody>
      </p:sp>
      <p:pic>
        <p:nvPicPr>
          <p:cNvPr id="5" name="Picture 4">
            <a:extLst>
              <a:ext uri="{FF2B5EF4-FFF2-40B4-BE49-F238E27FC236}">
                <a16:creationId xmlns:a16="http://schemas.microsoft.com/office/drawing/2014/main" id="{CF6D4E07-1129-94A7-593D-B0CD50875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053" y="3704994"/>
            <a:ext cx="3842028" cy="2945555"/>
          </a:xfrm>
          <a:prstGeom prst="rect">
            <a:avLst/>
          </a:prstGeom>
        </p:spPr>
      </p:pic>
      <p:grpSp>
        <p:nvGrpSpPr>
          <p:cNvPr id="21" name="Group 20">
            <a:extLst>
              <a:ext uri="{FF2B5EF4-FFF2-40B4-BE49-F238E27FC236}">
                <a16:creationId xmlns:a16="http://schemas.microsoft.com/office/drawing/2014/main" id="{B1DF7CC6-3ECF-5A29-608D-757730E75464}"/>
              </a:ext>
            </a:extLst>
          </p:cNvPr>
          <p:cNvGrpSpPr>
            <a:grpSpLocks noChangeAspect="1"/>
          </p:cNvGrpSpPr>
          <p:nvPr/>
        </p:nvGrpSpPr>
        <p:grpSpPr>
          <a:xfrm>
            <a:off x="7554358" y="1024236"/>
            <a:ext cx="4461735" cy="2602236"/>
            <a:chOff x="5772940" y="1081321"/>
            <a:chExt cx="5908767" cy="3446194"/>
          </a:xfrm>
        </p:grpSpPr>
        <p:sp>
          <p:nvSpPr>
            <p:cNvPr id="8" name="Rectangle 7">
              <a:extLst>
                <a:ext uri="{FF2B5EF4-FFF2-40B4-BE49-F238E27FC236}">
                  <a16:creationId xmlns:a16="http://schemas.microsoft.com/office/drawing/2014/main" id="{BB9B4E16-1F3C-BC06-A3EF-1353FE5A06BC}"/>
                </a:ext>
              </a:extLst>
            </p:cNvPr>
            <p:cNvSpPr/>
            <p:nvPr/>
          </p:nvSpPr>
          <p:spPr bwMode="auto">
            <a:xfrm>
              <a:off x="5772940" y="1081321"/>
              <a:ext cx="5908767" cy="344619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rgbClr val="666666"/>
                </a:solidFill>
                <a:effectLst/>
                <a:latin typeface="55 Helvetica Roman" pitchFamily="1" charset="0"/>
              </a:endParaRPr>
            </a:p>
          </p:txBody>
        </p:sp>
        <p:pic>
          <p:nvPicPr>
            <p:cNvPr id="7" name="Picture 6">
              <a:extLst>
                <a:ext uri="{FF2B5EF4-FFF2-40B4-BE49-F238E27FC236}">
                  <a16:creationId xmlns:a16="http://schemas.microsoft.com/office/drawing/2014/main" id="{152FE09F-5793-3ADC-CB09-99FC639F4A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8070" y="1093120"/>
              <a:ext cx="5893637" cy="3426314"/>
            </a:xfrm>
            <a:prstGeom prst="rect">
              <a:avLst/>
            </a:prstGeom>
            <a:noFill/>
          </p:spPr>
        </p:pic>
      </p:grpSp>
      <p:grpSp>
        <p:nvGrpSpPr>
          <p:cNvPr id="13" name="Group 12">
            <a:extLst>
              <a:ext uri="{FF2B5EF4-FFF2-40B4-BE49-F238E27FC236}">
                <a16:creationId xmlns:a16="http://schemas.microsoft.com/office/drawing/2014/main" id="{05110D4B-5CD8-1530-1BCA-10B84EC29956}"/>
              </a:ext>
            </a:extLst>
          </p:cNvPr>
          <p:cNvGrpSpPr>
            <a:grpSpLocks noChangeAspect="1"/>
          </p:cNvGrpSpPr>
          <p:nvPr/>
        </p:nvGrpSpPr>
        <p:grpSpPr>
          <a:xfrm>
            <a:off x="206525" y="3533108"/>
            <a:ext cx="3758893" cy="3257553"/>
            <a:chOff x="0" y="-1"/>
            <a:chExt cx="5943600" cy="5153026"/>
          </a:xfrm>
        </p:grpSpPr>
        <p:pic>
          <p:nvPicPr>
            <p:cNvPr id="14" name="Picture 13" descr="SSTest">
              <a:extLst>
                <a:ext uri="{FF2B5EF4-FFF2-40B4-BE49-F238E27FC236}">
                  <a16:creationId xmlns:a16="http://schemas.microsoft.com/office/drawing/2014/main" id="{84981604-B901-3946-4BA1-CD82FF275AE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
              <a:ext cx="5943600" cy="5153026"/>
            </a:xfrm>
            <a:prstGeom prst="rect">
              <a:avLst/>
            </a:prstGeo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4">
              <a:extLst>
                <a:ext uri="{FF2B5EF4-FFF2-40B4-BE49-F238E27FC236}">
                  <a16:creationId xmlns:a16="http://schemas.microsoft.com/office/drawing/2014/main" id="{BC9B8389-777A-DB93-ED65-B4A195A03BD0}"/>
                </a:ext>
              </a:extLst>
            </p:cNvPr>
            <p:cNvSpPr txBox="1">
              <a:spLocks noChangeArrowheads="1"/>
            </p:cNvSpPr>
            <p:nvPr/>
          </p:nvSpPr>
          <p:spPr bwMode="auto">
            <a:xfrm>
              <a:off x="603819" y="757372"/>
              <a:ext cx="1539365" cy="65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algn="just" fontAlgn="base">
                <a:spcBef>
                  <a:spcPts val="0"/>
                </a:spcBef>
                <a:spcAft>
                  <a:spcPts val="0"/>
                </a:spcAft>
              </a:pPr>
              <a:r>
                <a:rPr lang="en-US" sz="1000" b="1" kern="1200">
                  <a:solidFill>
                    <a:srgbClr val="0000FF"/>
                  </a:solidFill>
                  <a:effectLst/>
                  <a:latin typeface="Arial" panose="020B0604020202020204" pitchFamily="34" charset="0"/>
                  <a:ea typeface="MS PGothic" panose="020B0600070205080204" pitchFamily="34" charset="-128"/>
                  <a:cs typeface="Times New Roman" panose="02020603050405020304" pitchFamily="18" charset="0"/>
                </a:rPr>
                <a:t>Rainbirds</a:t>
              </a:r>
              <a:endParaRPr lang="en-US" sz="1000">
                <a:effectLst/>
                <a:latin typeface="Times New Roman" panose="02020603050405020304" pitchFamily="18" charset="0"/>
                <a:ea typeface="Times New Roman" panose="02020603050405020304" pitchFamily="18" charset="0"/>
              </a:endParaRPr>
            </a:p>
          </p:txBody>
        </p:sp>
        <p:sp>
          <p:nvSpPr>
            <p:cNvPr id="16" name="Text Box 6">
              <a:extLst>
                <a:ext uri="{FF2B5EF4-FFF2-40B4-BE49-F238E27FC236}">
                  <a16:creationId xmlns:a16="http://schemas.microsoft.com/office/drawing/2014/main" id="{3B7013A7-46AA-9415-D3BF-88F4DABC3942}"/>
                </a:ext>
              </a:extLst>
            </p:cNvPr>
            <p:cNvSpPr txBox="1">
              <a:spLocks noChangeArrowheads="1"/>
            </p:cNvSpPr>
            <p:nvPr/>
          </p:nvSpPr>
          <p:spPr bwMode="auto">
            <a:xfrm>
              <a:off x="2246753" y="1105143"/>
              <a:ext cx="1143001" cy="123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algn="just" fontAlgn="base">
                <a:spcBef>
                  <a:spcPts val="0"/>
                </a:spcBef>
                <a:spcAft>
                  <a:spcPts val="0"/>
                </a:spcAft>
              </a:pPr>
              <a:r>
                <a:rPr lang="en-US" sz="1000" b="1" kern="1200">
                  <a:solidFill>
                    <a:srgbClr val="FF3300"/>
                  </a:solidFill>
                  <a:effectLst/>
                  <a:latin typeface="Arial" panose="020B0604020202020204" pitchFamily="34" charset="0"/>
                  <a:ea typeface="MS PGothic" panose="020B0600070205080204" pitchFamily="34" charset="-128"/>
                  <a:cs typeface="Times New Roman" panose="02020603050405020304" pitchFamily="18" charset="0"/>
                </a:rPr>
                <a:t>SRB </a:t>
              </a:r>
              <a:endParaRPr lang="en-US" sz="1000">
                <a:effectLst/>
                <a:latin typeface="Times New Roman" panose="02020603050405020304" pitchFamily="18" charset="0"/>
                <a:ea typeface="Times New Roman" panose="02020603050405020304" pitchFamily="18" charset="0"/>
              </a:endParaRPr>
            </a:p>
            <a:p>
              <a:pPr marL="0" marR="0" algn="just" fontAlgn="base">
                <a:spcBef>
                  <a:spcPts val="0"/>
                </a:spcBef>
                <a:spcAft>
                  <a:spcPts val="0"/>
                </a:spcAft>
              </a:pPr>
              <a:r>
                <a:rPr lang="en-US" sz="1000" b="1" kern="1200">
                  <a:solidFill>
                    <a:srgbClr val="FF3300"/>
                  </a:solidFill>
                  <a:effectLst/>
                  <a:latin typeface="Arial" panose="020B0604020202020204" pitchFamily="34" charset="0"/>
                  <a:ea typeface="MS PGothic" panose="020B0600070205080204" pitchFamily="34" charset="-128"/>
                  <a:cs typeface="Times New Roman" panose="02020603050405020304" pitchFamily="18" charset="0"/>
                </a:rPr>
                <a:t>hole </a:t>
              </a:r>
              <a:endParaRPr lang="en-US" sz="1000">
                <a:effectLst/>
                <a:latin typeface="Times New Roman" panose="02020603050405020304" pitchFamily="18" charset="0"/>
                <a:ea typeface="Times New Roman" panose="02020603050405020304" pitchFamily="18" charset="0"/>
              </a:endParaRPr>
            </a:p>
            <a:p>
              <a:pPr marL="0" marR="0" algn="just" fontAlgn="base">
                <a:spcBef>
                  <a:spcPts val="0"/>
                </a:spcBef>
                <a:spcAft>
                  <a:spcPts val="0"/>
                </a:spcAft>
              </a:pPr>
              <a:r>
                <a:rPr lang="en-US" sz="1000" b="1" kern="1200">
                  <a:solidFill>
                    <a:srgbClr val="FF3300"/>
                  </a:solidFill>
                  <a:effectLst/>
                  <a:latin typeface="Arial" panose="020B0604020202020204" pitchFamily="34" charset="0"/>
                  <a:ea typeface="MS PGothic" panose="020B0600070205080204" pitchFamily="34" charset="-128"/>
                  <a:cs typeface="Times New Roman" panose="02020603050405020304" pitchFamily="18" charset="0"/>
                </a:rPr>
                <a:t>sprays</a:t>
              </a:r>
              <a:endParaRPr lang="en-US" sz="1000">
                <a:effectLst/>
                <a:latin typeface="Times New Roman" panose="02020603050405020304" pitchFamily="18" charset="0"/>
                <a:ea typeface="Times New Roman" panose="02020603050405020304" pitchFamily="18" charset="0"/>
              </a:endParaRPr>
            </a:p>
          </p:txBody>
        </p:sp>
        <p:cxnSp>
          <p:nvCxnSpPr>
            <p:cNvPr id="17" name="Line 10">
              <a:extLst>
                <a:ext uri="{FF2B5EF4-FFF2-40B4-BE49-F238E27FC236}">
                  <a16:creationId xmlns:a16="http://schemas.microsoft.com/office/drawing/2014/main" id="{FCACE68B-569B-64AD-F325-F98F104E6C91}"/>
                </a:ext>
              </a:extLst>
            </p:cNvPr>
            <p:cNvCxnSpPr/>
            <p:nvPr/>
          </p:nvCxnSpPr>
          <p:spPr bwMode="auto">
            <a:xfrm flipH="1">
              <a:off x="2438400" y="2171700"/>
              <a:ext cx="142875" cy="762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Line 11">
              <a:extLst>
                <a:ext uri="{FF2B5EF4-FFF2-40B4-BE49-F238E27FC236}">
                  <a16:creationId xmlns:a16="http://schemas.microsoft.com/office/drawing/2014/main" id="{3A7045CE-5BC3-40EC-A0A6-B45AA2716995}"/>
                </a:ext>
              </a:extLst>
            </p:cNvPr>
            <p:cNvCxnSpPr/>
            <p:nvPr/>
          </p:nvCxnSpPr>
          <p:spPr bwMode="auto">
            <a:xfrm>
              <a:off x="3019425" y="1866900"/>
              <a:ext cx="787400" cy="3683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5">
              <a:extLst>
                <a:ext uri="{FF2B5EF4-FFF2-40B4-BE49-F238E27FC236}">
                  <a16:creationId xmlns:a16="http://schemas.microsoft.com/office/drawing/2014/main" id="{B0742FC3-3B44-678C-61ED-320BAD925B78}"/>
                </a:ext>
              </a:extLst>
            </p:cNvPr>
            <p:cNvSpPr txBox="1">
              <a:spLocks noChangeArrowheads="1"/>
            </p:cNvSpPr>
            <p:nvPr/>
          </p:nvSpPr>
          <p:spPr bwMode="auto">
            <a:xfrm>
              <a:off x="3952024" y="3239624"/>
              <a:ext cx="1516088" cy="1249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algn="just" fontAlgn="base">
                <a:spcBef>
                  <a:spcPts val="0"/>
                </a:spcBef>
                <a:spcAft>
                  <a:spcPts val="0"/>
                </a:spcAft>
              </a:pPr>
              <a:r>
                <a:rPr lang="en-US" sz="1000" b="1" kern="1200">
                  <a:solidFill>
                    <a:srgbClr val="FF3300"/>
                  </a:solidFill>
                  <a:effectLst/>
                  <a:latin typeface="Arial" panose="020B0604020202020204" pitchFamily="34" charset="0"/>
                  <a:ea typeface="MS PGothic" panose="020B0600070205080204" pitchFamily="34" charset="-128"/>
                  <a:cs typeface="Times New Roman" panose="02020603050405020304" pitchFamily="18" charset="0"/>
                </a:rPr>
                <a:t>RS-25 </a:t>
              </a:r>
              <a:endParaRPr lang="en-US" sz="1000">
                <a:effectLst/>
                <a:latin typeface="Times New Roman" panose="02020603050405020304" pitchFamily="18" charset="0"/>
                <a:ea typeface="Times New Roman" panose="02020603050405020304" pitchFamily="18" charset="0"/>
              </a:endParaRPr>
            </a:p>
            <a:p>
              <a:pPr marL="0" marR="0" algn="just" fontAlgn="base">
                <a:spcBef>
                  <a:spcPts val="0"/>
                </a:spcBef>
                <a:spcAft>
                  <a:spcPts val="0"/>
                </a:spcAft>
              </a:pPr>
              <a:r>
                <a:rPr lang="en-US" sz="1000" b="1" kern="1200">
                  <a:solidFill>
                    <a:srgbClr val="FF3300"/>
                  </a:solidFill>
                  <a:effectLst/>
                  <a:latin typeface="Arial" panose="020B0604020202020204" pitchFamily="34" charset="0"/>
                  <a:ea typeface="MS PGothic" panose="020B0600070205080204" pitchFamily="34" charset="-128"/>
                  <a:cs typeface="Times New Roman" panose="02020603050405020304" pitchFamily="18" charset="0"/>
                </a:rPr>
                <a:t>hole </a:t>
              </a:r>
              <a:endParaRPr lang="en-US" sz="1000">
                <a:effectLst/>
                <a:latin typeface="Times New Roman" panose="02020603050405020304" pitchFamily="18" charset="0"/>
                <a:ea typeface="Times New Roman" panose="02020603050405020304" pitchFamily="18" charset="0"/>
              </a:endParaRPr>
            </a:p>
            <a:p>
              <a:pPr marL="0" marR="0" algn="just" fontAlgn="base">
                <a:spcBef>
                  <a:spcPts val="0"/>
                </a:spcBef>
                <a:spcAft>
                  <a:spcPts val="0"/>
                </a:spcAft>
              </a:pPr>
              <a:r>
                <a:rPr lang="en-US" sz="1000" b="1" kern="1200">
                  <a:solidFill>
                    <a:srgbClr val="FF3300"/>
                  </a:solidFill>
                  <a:effectLst/>
                  <a:latin typeface="Arial" panose="020B0604020202020204" pitchFamily="34" charset="0"/>
                  <a:ea typeface="MS PGothic" panose="020B0600070205080204" pitchFamily="34" charset="-128"/>
                  <a:cs typeface="Times New Roman" panose="02020603050405020304" pitchFamily="18" charset="0"/>
                </a:rPr>
                <a:t>sprays</a:t>
              </a:r>
              <a:endParaRPr lang="en-US" sz="1000">
                <a:effectLst/>
                <a:latin typeface="Times New Roman" panose="02020603050405020304" pitchFamily="18" charset="0"/>
                <a:ea typeface="Times New Roman" panose="02020603050405020304" pitchFamily="18" charset="0"/>
              </a:endParaRPr>
            </a:p>
          </p:txBody>
        </p:sp>
      </p:grpSp>
      <p:pic>
        <p:nvPicPr>
          <p:cNvPr id="20" name="Picture 19">
            <a:extLst>
              <a:ext uri="{FF2B5EF4-FFF2-40B4-BE49-F238E27FC236}">
                <a16:creationId xmlns:a16="http://schemas.microsoft.com/office/drawing/2014/main" id="{8FF915EF-C380-37F5-D150-B467B2D6F2B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6525" y="984224"/>
            <a:ext cx="3758893" cy="2498998"/>
          </a:xfrm>
          <a:prstGeom prst="rect">
            <a:avLst/>
          </a:prstGeom>
        </p:spPr>
      </p:pic>
      <p:pic>
        <p:nvPicPr>
          <p:cNvPr id="22" name="Picture 21">
            <a:extLst>
              <a:ext uri="{FF2B5EF4-FFF2-40B4-BE49-F238E27FC236}">
                <a16:creationId xmlns:a16="http://schemas.microsoft.com/office/drawing/2014/main" id="{A9702CA0-067F-219C-957A-8160F949FC7F}"/>
              </a:ext>
            </a:extLst>
          </p:cNvPr>
          <p:cNvPicPr>
            <a:picLocks noChangeAspect="1"/>
          </p:cNvPicPr>
          <p:nvPr/>
        </p:nvPicPr>
        <p:blipFill>
          <a:blip r:embed="rId6"/>
          <a:stretch>
            <a:fillRect/>
          </a:stretch>
        </p:blipFill>
        <p:spPr>
          <a:xfrm>
            <a:off x="4053444" y="1115337"/>
            <a:ext cx="3476770" cy="4775387"/>
          </a:xfrm>
          <a:prstGeom prst="rect">
            <a:avLst/>
          </a:prstGeom>
        </p:spPr>
      </p:pic>
      <p:sp>
        <p:nvSpPr>
          <p:cNvPr id="2" name="Slide Number Placeholder 1">
            <a:extLst>
              <a:ext uri="{FF2B5EF4-FFF2-40B4-BE49-F238E27FC236}">
                <a16:creationId xmlns:a16="http://schemas.microsoft.com/office/drawing/2014/main" id="{CA78BBE2-01A0-5FB6-2E49-9DFCDF73E42B}"/>
              </a:ext>
            </a:extLst>
          </p:cNvPr>
          <p:cNvSpPr>
            <a:spLocks noGrp="1"/>
          </p:cNvSpPr>
          <p:nvPr>
            <p:ph type="sldNum" sz="quarter" idx="4"/>
          </p:nvPr>
        </p:nvSpPr>
        <p:spPr/>
        <p:txBody>
          <a:bodyPr/>
          <a:lstStyle/>
          <a:p>
            <a:r>
              <a:rPr lang="en-US" altLang="en-US" dirty="0"/>
              <a:t>11</a:t>
            </a:r>
            <a:endParaRPr lang="en-US" altLang="en-US" dirty="0">
              <a:cs typeface="+mn-cs"/>
            </a:endParaRPr>
          </a:p>
        </p:txBody>
      </p:sp>
    </p:spTree>
    <p:extLst>
      <p:ext uri="{BB962C8B-B14F-4D97-AF65-F5344CB8AC3E}">
        <p14:creationId xmlns:p14="http://schemas.microsoft.com/office/powerpoint/2010/main" val="185848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7DC6F4-A1D5-B065-142D-86F11BA1E317}"/>
              </a:ext>
            </a:extLst>
          </p:cNvPr>
          <p:cNvSpPr>
            <a:spLocks noGrp="1"/>
          </p:cNvSpPr>
          <p:nvPr>
            <p:ph sz="quarter" idx="11"/>
          </p:nvPr>
        </p:nvSpPr>
        <p:spPr/>
        <p:txBody>
          <a:bodyPr/>
          <a:lstStyle/>
          <a:p>
            <a:pPr marL="457200" indent="-457200">
              <a:buFont typeface="+mj-lt"/>
              <a:buAutoNum type="arabicPeriod"/>
            </a:pPr>
            <a:r>
              <a:rPr lang="en-US" dirty="0"/>
              <a:t>STS Wet Dress Rehearsal (WDR) – 18 July 1979: Enterprise stacked, which obscured booster holes, and IOP configuration specific to STS-1</a:t>
            </a:r>
          </a:p>
          <a:p>
            <a:pPr marL="457200" indent="-457200">
              <a:buFont typeface="+mj-lt"/>
              <a:buAutoNum type="arabicPeriod"/>
            </a:pPr>
            <a:r>
              <a:rPr lang="en-US" dirty="0"/>
              <a:t>Water Flow Test after MLP Booster IOP Modifications (presumed) – Prior to 12 November 1981</a:t>
            </a:r>
          </a:p>
          <a:p>
            <a:pPr marL="457200" indent="-457200">
              <a:buFont typeface="+mj-lt"/>
              <a:buAutoNum type="arabicPeriod"/>
            </a:pPr>
            <a:r>
              <a:rPr lang="en-US" dirty="0"/>
              <a:t>SSW (presumably Sound Suppression Water) Test 1 and 2 – 7-11 December 1990</a:t>
            </a:r>
          </a:p>
          <a:p>
            <a:pPr marL="457200" indent="-457200">
              <a:buFont typeface="+mj-lt"/>
              <a:buAutoNum type="arabicPeriod"/>
            </a:pPr>
            <a:r>
              <a:rPr lang="en-US" dirty="0"/>
              <a:t>SSWS Test – 18 October 2001</a:t>
            </a:r>
          </a:p>
          <a:p>
            <a:pPr marL="457200" indent="-457200">
              <a:buFont typeface="+mj-lt"/>
              <a:buAutoNum type="arabicPeriod"/>
            </a:pPr>
            <a:r>
              <a:rPr lang="en-US" dirty="0"/>
              <a:t>Main Valve Replacement Validation – 7 May 2004: RS-25 engine platform was in place, performed after replacement of six main system valves in valve complex for end of life repair</a:t>
            </a:r>
          </a:p>
          <a:p>
            <a:pPr marL="457200" indent="-457200">
              <a:buFont typeface="+mj-lt"/>
              <a:buAutoNum type="arabicPeriod"/>
            </a:pPr>
            <a:r>
              <a:rPr lang="en-US" dirty="0"/>
              <a:t>Ares I-X Sound Suppression Deluge Test – 6 April 2009: Limited utility because test stands/fixtures in SRB holes were close to main flow heads</a:t>
            </a:r>
          </a:p>
          <a:p>
            <a:pPr marL="457200" indent="-457200">
              <a:buFont typeface="+mj-lt"/>
              <a:buAutoNum type="arabicPeriod"/>
            </a:pPr>
            <a:endParaRPr lang="en-US" dirty="0"/>
          </a:p>
          <a:p>
            <a:pPr marL="0" indent="0">
              <a:buNone/>
            </a:pPr>
            <a:r>
              <a:rPr lang="en-US" dirty="0"/>
              <a:t>*Video found and digitized for tests 1, 3-6 above</a:t>
            </a:r>
          </a:p>
        </p:txBody>
      </p:sp>
      <p:sp>
        <p:nvSpPr>
          <p:cNvPr id="3" name="Title 2">
            <a:extLst>
              <a:ext uri="{FF2B5EF4-FFF2-40B4-BE49-F238E27FC236}">
                <a16:creationId xmlns:a16="http://schemas.microsoft.com/office/drawing/2014/main" id="{A0C064C9-9D10-8492-C20F-7BC244862AF1}"/>
              </a:ext>
            </a:extLst>
          </p:cNvPr>
          <p:cNvSpPr>
            <a:spLocks noGrp="1"/>
          </p:cNvSpPr>
          <p:nvPr>
            <p:ph type="title"/>
          </p:nvPr>
        </p:nvSpPr>
        <p:spPr/>
        <p:txBody>
          <a:bodyPr/>
          <a:lstStyle/>
          <a:p>
            <a:r>
              <a:rPr lang="en-US" dirty="0"/>
              <a:t>STS Tests of Interest – Water Flow Tests</a:t>
            </a:r>
          </a:p>
        </p:txBody>
      </p:sp>
      <p:sp>
        <p:nvSpPr>
          <p:cNvPr id="4" name="Slide Number Placeholder 3">
            <a:extLst>
              <a:ext uri="{FF2B5EF4-FFF2-40B4-BE49-F238E27FC236}">
                <a16:creationId xmlns:a16="http://schemas.microsoft.com/office/drawing/2014/main" id="{2B23FA84-096D-F22B-A4B8-D3952C411312}"/>
              </a:ext>
            </a:extLst>
          </p:cNvPr>
          <p:cNvSpPr>
            <a:spLocks noGrp="1"/>
          </p:cNvSpPr>
          <p:nvPr>
            <p:ph type="sldNum" sz="quarter" idx="4"/>
          </p:nvPr>
        </p:nvSpPr>
        <p:spPr/>
        <p:txBody>
          <a:bodyPr/>
          <a:lstStyle/>
          <a:p>
            <a:r>
              <a:rPr lang="en-US" altLang="en-US" dirty="0"/>
              <a:t>12</a:t>
            </a:r>
            <a:endParaRPr lang="en-US" altLang="en-US" dirty="0">
              <a:cs typeface="+mn-cs"/>
            </a:endParaRPr>
          </a:p>
        </p:txBody>
      </p:sp>
    </p:spTree>
    <p:extLst>
      <p:ext uri="{BB962C8B-B14F-4D97-AF65-F5344CB8AC3E}">
        <p14:creationId xmlns:p14="http://schemas.microsoft.com/office/powerpoint/2010/main" val="127334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7DC6F4-A1D5-B065-142D-86F11BA1E317}"/>
              </a:ext>
            </a:extLst>
          </p:cNvPr>
          <p:cNvSpPr>
            <a:spLocks noGrp="1"/>
          </p:cNvSpPr>
          <p:nvPr>
            <p:ph sz="quarter" idx="11"/>
          </p:nvPr>
        </p:nvSpPr>
        <p:spPr/>
        <p:txBody>
          <a:bodyPr/>
          <a:lstStyle/>
          <a:p>
            <a:r>
              <a:rPr lang="en-US" dirty="0"/>
              <a:t>FRFs performed prior to first flight of each orbiter, with Challenger requiring a second and Discovery receiving a second prior to return to flight</a:t>
            </a:r>
          </a:p>
          <a:p>
            <a:pPr lvl="1"/>
            <a:r>
              <a:rPr lang="en-US" dirty="0"/>
              <a:t>Columbia (OV-102) – 20 February 1981</a:t>
            </a:r>
          </a:p>
          <a:p>
            <a:pPr lvl="1"/>
            <a:r>
              <a:rPr lang="en-US" dirty="0"/>
              <a:t>Challenger (OV-099) – 18 December 1982 and 25 January 1983</a:t>
            </a:r>
          </a:p>
          <a:p>
            <a:pPr lvl="1"/>
            <a:r>
              <a:rPr lang="en-US" dirty="0"/>
              <a:t>Discover (OV-103) – 2 June 1984 and 10 August 1988 (STS-26)</a:t>
            </a:r>
          </a:p>
          <a:p>
            <a:pPr lvl="1"/>
            <a:r>
              <a:rPr lang="en-US" dirty="0"/>
              <a:t>Atlantis (OV-104) – 12 September 1985</a:t>
            </a:r>
          </a:p>
          <a:p>
            <a:pPr lvl="1"/>
            <a:r>
              <a:rPr lang="en-US" dirty="0"/>
              <a:t>Endeavour (OV-105) – 6 April 1992</a:t>
            </a:r>
          </a:p>
          <a:p>
            <a:pPr lvl="1"/>
            <a:endParaRPr lang="en-US" dirty="0"/>
          </a:p>
          <a:p>
            <a:r>
              <a:rPr lang="en-US" dirty="0"/>
              <a:t>FRFs required modifications to mobile launch platform and SSWS to mitigate on-pad plume heating and acoustic environments</a:t>
            </a:r>
          </a:p>
          <a:p>
            <a:pPr lvl="1"/>
            <a:r>
              <a:rPr lang="en-US" dirty="0"/>
              <a:t>Some legs of SSWS appear to be capped (Booster IOP, rainbirds) to provide enough water to RS-25s and trench for FRF duration</a:t>
            </a:r>
          </a:p>
          <a:p>
            <a:pPr lvl="1"/>
            <a:r>
              <a:rPr lang="en-US" dirty="0"/>
              <a:t>Thermal barrier on deck between RS-25s and Boosters</a:t>
            </a:r>
          </a:p>
        </p:txBody>
      </p:sp>
      <p:sp>
        <p:nvSpPr>
          <p:cNvPr id="3" name="Title 2">
            <a:extLst>
              <a:ext uri="{FF2B5EF4-FFF2-40B4-BE49-F238E27FC236}">
                <a16:creationId xmlns:a16="http://schemas.microsoft.com/office/drawing/2014/main" id="{A0C064C9-9D10-8492-C20F-7BC244862AF1}"/>
              </a:ext>
            </a:extLst>
          </p:cNvPr>
          <p:cNvSpPr>
            <a:spLocks noGrp="1"/>
          </p:cNvSpPr>
          <p:nvPr>
            <p:ph type="title"/>
          </p:nvPr>
        </p:nvSpPr>
        <p:spPr/>
        <p:txBody>
          <a:bodyPr/>
          <a:lstStyle/>
          <a:p>
            <a:r>
              <a:rPr lang="en-US" dirty="0"/>
              <a:t>STS Tests of Interest – Flight Readiness Firings</a:t>
            </a:r>
          </a:p>
        </p:txBody>
      </p:sp>
      <p:sp>
        <p:nvSpPr>
          <p:cNvPr id="4" name="Slide Number Placeholder 3">
            <a:extLst>
              <a:ext uri="{FF2B5EF4-FFF2-40B4-BE49-F238E27FC236}">
                <a16:creationId xmlns:a16="http://schemas.microsoft.com/office/drawing/2014/main" id="{903B7DD7-0DA9-EAF2-7713-493DF37AF7B0}"/>
              </a:ext>
            </a:extLst>
          </p:cNvPr>
          <p:cNvSpPr>
            <a:spLocks noGrp="1"/>
          </p:cNvSpPr>
          <p:nvPr>
            <p:ph type="sldNum" sz="quarter" idx="4"/>
          </p:nvPr>
        </p:nvSpPr>
        <p:spPr/>
        <p:txBody>
          <a:bodyPr/>
          <a:lstStyle/>
          <a:p>
            <a:r>
              <a:rPr lang="en-US" altLang="en-US" dirty="0"/>
              <a:t>13</a:t>
            </a:r>
            <a:endParaRPr lang="en-US" altLang="en-US" dirty="0">
              <a:cs typeface="+mn-cs"/>
            </a:endParaRPr>
          </a:p>
        </p:txBody>
      </p:sp>
    </p:spTree>
    <p:extLst>
      <p:ext uri="{BB962C8B-B14F-4D97-AF65-F5344CB8AC3E}">
        <p14:creationId xmlns:p14="http://schemas.microsoft.com/office/powerpoint/2010/main" val="314871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C7B808-3AFA-1827-0FDF-452FF69FEBB6}"/>
              </a:ext>
            </a:extLst>
          </p:cNvPr>
          <p:cNvSpPr>
            <a:spLocks noGrp="1"/>
          </p:cNvSpPr>
          <p:nvPr>
            <p:ph sz="quarter" idx="11"/>
          </p:nvPr>
        </p:nvSpPr>
        <p:spPr>
          <a:xfrm>
            <a:off x="331789" y="1353588"/>
            <a:ext cx="6196634" cy="5111479"/>
          </a:xfrm>
        </p:spPr>
        <p:txBody>
          <a:bodyPr/>
          <a:lstStyle/>
          <a:p>
            <a:r>
              <a:rPr lang="en-US" dirty="0"/>
              <a:t>Ongoing test campaign to improve the IOP/SS performance for Artemis II  and Artemis III</a:t>
            </a:r>
          </a:p>
          <a:p>
            <a:r>
              <a:rPr lang="en-US" dirty="0"/>
              <a:t>Successfully completed 7 out of 8 planned flows</a:t>
            </a:r>
          </a:p>
          <a:p>
            <a:pPr lvl="1"/>
            <a:r>
              <a:rPr lang="en-US" dirty="0"/>
              <a:t>Final configuration test planned for early 2024</a:t>
            </a:r>
          </a:p>
          <a:p>
            <a:r>
              <a:rPr lang="en-US" dirty="0"/>
              <a:t>Areas of focus</a:t>
            </a:r>
          </a:p>
          <a:p>
            <a:pPr lvl="1"/>
            <a:r>
              <a:rPr lang="en-US" dirty="0"/>
              <a:t>Increasing overall flow rates to the SS system</a:t>
            </a:r>
          </a:p>
          <a:p>
            <a:pPr lvl="1"/>
            <a:r>
              <a:rPr lang="en-US" dirty="0"/>
              <a:t>Improving flow patterns to minimize interference with ML 0 Deck imagery assets </a:t>
            </a:r>
          </a:p>
        </p:txBody>
      </p:sp>
      <p:sp>
        <p:nvSpPr>
          <p:cNvPr id="3" name="Title 2">
            <a:extLst>
              <a:ext uri="{FF2B5EF4-FFF2-40B4-BE49-F238E27FC236}">
                <a16:creationId xmlns:a16="http://schemas.microsoft.com/office/drawing/2014/main" id="{2C2155EB-1CDE-F03F-D229-1EB17141CB5C}"/>
              </a:ext>
            </a:extLst>
          </p:cNvPr>
          <p:cNvSpPr>
            <a:spLocks noGrp="1"/>
          </p:cNvSpPr>
          <p:nvPr>
            <p:ph type="title"/>
          </p:nvPr>
        </p:nvSpPr>
        <p:spPr/>
        <p:txBody>
          <a:bodyPr/>
          <a:lstStyle/>
          <a:p>
            <a:r>
              <a:rPr lang="en-US" dirty="0"/>
              <a:t>Current Effort: Artemis II ISVV-2 Water Flow Testing</a:t>
            </a:r>
          </a:p>
        </p:txBody>
      </p:sp>
      <p:pic>
        <p:nvPicPr>
          <p:cNvPr id="5" name="Picture 4">
            <a:extLst>
              <a:ext uri="{FF2B5EF4-FFF2-40B4-BE49-F238E27FC236}">
                <a16:creationId xmlns:a16="http://schemas.microsoft.com/office/drawing/2014/main" id="{E726FF17-5596-D8BC-ABA2-AB663C653E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528422" y="1750198"/>
            <a:ext cx="5130818" cy="4063599"/>
          </a:xfrm>
          <a:prstGeom prst="rect">
            <a:avLst/>
          </a:prstGeom>
          <a:noFill/>
        </p:spPr>
      </p:pic>
      <p:sp>
        <p:nvSpPr>
          <p:cNvPr id="4" name="Slide Number Placeholder 3">
            <a:extLst>
              <a:ext uri="{FF2B5EF4-FFF2-40B4-BE49-F238E27FC236}">
                <a16:creationId xmlns:a16="http://schemas.microsoft.com/office/drawing/2014/main" id="{886BFC5E-C891-4D2D-7A56-2A03C56EB2D2}"/>
              </a:ext>
            </a:extLst>
          </p:cNvPr>
          <p:cNvSpPr>
            <a:spLocks noGrp="1"/>
          </p:cNvSpPr>
          <p:nvPr>
            <p:ph type="sldNum" sz="quarter" idx="4"/>
          </p:nvPr>
        </p:nvSpPr>
        <p:spPr/>
        <p:txBody>
          <a:bodyPr/>
          <a:lstStyle/>
          <a:p>
            <a:r>
              <a:rPr lang="en-US" altLang="en-US" dirty="0"/>
              <a:t>14</a:t>
            </a:r>
            <a:endParaRPr lang="en-US" altLang="en-US" dirty="0">
              <a:cs typeface="+mn-cs"/>
            </a:endParaRPr>
          </a:p>
        </p:txBody>
      </p:sp>
    </p:spTree>
    <p:extLst>
      <p:ext uri="{BB962C8B-B14F-4D97-AF65-F5344CB8AC3E}">
        <p14:creationId xmlns:p14="http://schemas.microsoft.com/office/powerpoint/2010/main" val="243407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EA1B84-2DB9-08B0-FB5E-FC6FD1970930}"/>
              </a:ext>
            </a:extLst>
          </p:cNvPr>
          <p:cNvSpPr>
            <a:spLocks noGrp="1"/>
          </p:cNvSpPr>
          <p:nvPr>
            <p:ph sz="quarter" idx="11"/>
          </p:nvPr>
        </p:nvSpPr>
        <p:spPr/>
        <p:txBody>
          <a:bodyPr>
            <a:normAutofit lnSpcReduction="10000"/>
          </a:bodyPr>
          <a:lstStyle/>
          <a:p>
            <a:r>
              <a:rPr lang="en-US" dirty="0"/>
              <a:t>Artemis I flight rationale was achieved through utilizing the art of partial modeling</a:t>
            </a:r>
          </a:p>
          <a:p>
            <a:r>
              <a:rPr lang="en-US" dirty="0"/>
              <a:t>Successful launch on November 16</a:t>
            </a:r>
            <a:r>
              <a:rPr lang="en-US" baseline="30000" dirty="0"/>
              <a:t>th</a:t>
            </a:r>
            <a:r>
              <a:rPr lang="en-US" dirty="0"/>
              <a:t>, 2022</a:t>
            </a:r>
          </a:p>
          <a:p>
            <a:r>
              <a:rPr lang="en-US" dirty="0"/>
              <a:t>Although this was a night launch, substantial imagery was captured to verify the performance of the fully integrated IOP/SS system, complete with interactions with the SLS vehicle, plumes, and environments</a:t>
            </a:r>
          </a:p>
          <a:p>
            <a:r>
              <a:rPr lang="en-US" dirty="0"/>
              <a:t>IOP/SS system performed primary function of mitigating the liftoff environments generated by the SLS vehicle</a:t>
            </a:r>
          </a:p>
          <a:p>
            <a:r>
              <a:rPr lang="en-US" dirty="0"/>
              <a:t>NASA is preparing to take the next step by sending crew on board Artemis II</a:t>
            </a:r>
          </a:p>
          <a:p>
            <a:endParaRPr lang="en-US" dirty="0"/>
          </a:p>
          <a:p>
            <a:endParaRPr lang="en-US" dirty="0"/>
          </a:p>
          <a:p>
            <a:r>
              <a:rPr lang="en-US" dirty="0"/>
              <a:t>The hope of the authors is that this summary of NASA’s IOP/SS water systems will be of benefit to the engineers of tomorrow designing the next generation of launch vehicles</a:t>
            </a:r>
          </a:p>
        </p:txBody>
      </p:sp>
      <p:sp>
        <p:nvSpPr>
          <p:cNvPr id="3" name="Title 2">
            <a:extLst>
              <a:ext uri="{FF2B5EF4-FFF2-40B4-BE49-F238E27FC236}">
                <a16:creationId xmlns:a16="http://schemas.microsoft.com/office/drawing/2014/main" id="{B8980BEB-76D7-9DF0-9C1F-D0FCC70D0F78}"/>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23D49A64-89EF-765F-B3BB-7265C0C6A2FB}"/>
              </a:ext>
            </a:extLst>
          </p:cNvPr>
          <p:cNvSpPr>
            <a:spLocks noGrp="1"/>
          </p:cNvSpPr>
          <p:nvPr>
            <p:ph type="sldNum" sz="quarter" idx="4"/>
          </p:nvPr>
        </p:nvSpPr>
        <p:spPr/>
        <p:txBody>
          <a:bodyPr/>
          <a:lstStyle/>
          <a:p>
            <a:r>
              <a:rPr lang="en-US" altLang="en-US" dirty="0"/>
              <a:t>15</a:t>
            </a:r>
            <a:endParaRPr lang="en-US" altLang="en-US" dirty="0">
              <a:cs typeface="+mn-cs"/>
            </a:endParaRPr>
          </a:p>
        </p:txBody>
      </p:sp>
    </p:spTree>
    <p:extLst>
      <p:ext uri="{BB962C8B-B14F-4D97-AF65-F5344CB8AC3E}">
        <p14:creationId xmlns:p14="http://schemas.microsoft.com/office/powerpoint/2010/main" val="204225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44DF3D-28F7-D5ED-33A1-A9ACFEE37F53}"/>
              </a:ext>
            </a:extLst>
          </p:cNvPr>
          <p:cNvSpPr>
            <a:spLocks noGrp="1"/>
          </p:cNvSpPr>
          <p:nvPr>
            <p:ph sz="quarter" idx="11"/>
          </p:nvPr>
        </p:nvSpPr>
        <p:spPr>
          <a:xfrm>
            <a:off x="29840" y="1353588"/>
            <a:ext cx="12132320" cy="5347467"/>
          </a:xfrm>
        </p:spPr>
        <p:txBody>
          <a:bodyPr>
            <a:normAutofit/>
          </a:bodyPr>
          <a:lstStyle/>
          <a:p>
            <a:pPr marL="0" marR="0" indent="182880" algn="just">
              <a:spcBef>
                <a:spcPts val="0"/>
              </a:spcBef>
              <a:spcAft>
                <a:spcPts val="0"/>
              </a:spcAft>
              <a:tabLst>
                <a:tab pos="182880" algn="l"/>
              </a:tabLst>
            </a:pPr>
            <a:r>
              <a:rPr lang="en-US" sz="1800" dirty="0">
                <a:effectLst/>
                <a:latin typeface="Times New Roman" panose="02020603050405020304" pitchFamily="18" charset="0"/>
                <a:ea typeface="Times New Roman" panose="02020603050405020304" pitchFamily="18" charset="0"/>
              </a:rPr>
              <a:t>Bill Chardavoyne, David Valletta, James Ingram, and the rest of the Exploration Ground Systems Team at Kennedy Space Center have done an outstanding job designing and testing the IOP/SS system on the Mobile Launcher in support of successful Artemis missions</a:t>
            </a:r>
          </a:p>
          <a:p>
            <a:pPr marL="0" marR="0" indent="182880" algn="just">
              <a:spcBef>
                <a:spcPts val="0"/>
              </a:spcBef>
              <a:spcAft>
                <a:spcPts val="0"/>
              </a:spcAft>
              <a:tabLst>
                <a:tab pos="182880" algn="l"/>
              </a:tabLst>
            </a:pPr>
            <a:endParaRPr lang="en-US" sz="1800" dirty="0">
              <a:effectLst/>
              <a:latin typeface="Times New Roman" panose="02020603050405020304" pitchFamily="18" charset="0"/>
              <a:ea typeface="Times New Roman" panose="02020603050405020304" pitchFamily="18" charset="0"/>
            </a:endParaRPr>
          </a:p>
          <a:p>
            <a:pPr marL="0" marR="0" indent="182880" algn="just">
              <a:spcBef>
                <a:spcPts val="0"/>
              </a:spcBef>
              <a:spcAft>
                <a:spcPts val="0"/>
              </a:spcAft>
              <a:tabLst>
                <a:tab pos="182880" algn="l"/>
              </a:tabLst>
            </a:pPr>
            <a:r>
              <a:rPr lang="en-US" sz="1800" dirty="0">
                <a:effectLst/>
                <a:latin typeface="Times New Roman" panose="02020603050405020304" pitchFamily="18" charset="0"/>
                <a:ea typeface="Times New Roman" panose="02020603050405020304" pitchFamily="18" charset="0"/>
              </a:rPr>
              <a:t>Beth St. Peter, Lori McDerby, Danny Osborne, Taylor Walker, and Charles Norton, along with the rest of the SLS Imagery Team have provided sustained, significant support in successfully capturing imagery data from the related tests and Artemis I</a:t>
            </a:r>
          </a:p>
          <a:p>
            <a:pPr marL="0" marR="0" indent="182880" algn="just">
              <a:spcBef>
                <a:spcPts val="0"/>
              </a:spcBef>
              <a:spcAft>
                <a:spcPts val="0"/>
              </a:spcAft>
              <a:tabLst>
                <a:tab pos="182880" algn="l"/>
              </a:tabLst>
            </a:pPr>
            <a:endParaRPr lang="en-US" sz="1800" dirty="0">
              <a:effectLst/>
              <a:latin typeface="Times New Roman" panose="02020603050405020304" pitchFamily="18" charset="0"/>
              <a:ea typeface="Times New Roman" panose="02020603050405020304" pitchFamily="18" charset="0"/>
            </a:endParaRPr>
          </a:p>
          <a:p>
            <a:pPr marL="0" marR="0" indent="182880" algn="just">
              <a:spcBef>
                <a:spcPts val="0"/>
              </a:spcBef>
              <a:spcAft>
                <a:spcPts val="0"/>
              </a:spcAft>
              <a:tabLst>
                <a:tab pos="182880" algn="l"/>
              </a:tabLst>
            </a:pPr>
            <a:r>
              <a:rPr lang="en-US" sz="1800" dirty="0">
                <a:effectLst/>
                <a:latin typeface="Times New Roman" panose="02020603050405020304" pitchFamily="18" charset="0"/>
                <a:ea typeface="Times New Roman" panose="02020603050405020304" pitchFamily="18" charset="0"/>
              </a:rPr>
              <a:t>Thomas Nesman, Brandon Williams, William Dziedzic, Zoe Sampson, Jerry Smith, Bill Chardavoyne, and Nick Moss were invaluable in tracking down, finding, and providing CDs, DVDs, and VHS tapes containing historic water flow and FRF testing for the STS program. All of these resources have now been digitized for future generations. </a:t>
            </a:r>
          </a:p>
          <a:p>
            <a:pPr marL="0" marR="0" indent="182880" algn="just">
              <a:spcBef>
                <a:spcPts val="0"/>
              </a:spcBef>
              <a:spcAft>
                <a:spcPts val="0"/>
              </a:spcAft>
              <a:tabLst>
                <a:tab pos="182880" algn="l"/>
              </a:tabLst>
            </a:pPr>
            <a:r>
              <a:rPr lang="en-US" sz="1800" dirty="0">
                <a:effectLst/>
                <a:latin typeface="Times New Roman" panose="02020603050405020304" pitchFamily="18" charset="0"/>
                <a:ea typeface="Times New Roman" panose="02020603050405020304" pitchFamily="18" charset="0"/>
              </a:rPr>
              <a:t>Special thanks to Danny Osborne for digitizing those tapes, and for in some cases repairing tapes by removing damage and splicing the remaining tape back together</a:t>
            </a:r>
          </a:p>
          <a:p>
            <a:pPr marL="0" marR="0" indent="182880" algn="just">
              <a:spcBef>
                <a:spcPts val="0"/>
              </a:spcBef>
              <a:spcAft>
                <a:spcPts val="0"/>
              </a:spcAft>
              <a:tabLst>
                <a:tab pos="182880" algn="l"/>
              </a:tabLst>
            </a:pPr>
            <a:endParaRPr lang="en-US" sz="1800" dirty="0">
              <a:effectLst/>
              <a:latin typeface="Times New Roman" panose="02020603050405020304" pitchFamily="18" charset="0"/>
              <a:ea typeface="Times New Roman" panose="02020603050405020304" pitchFamily="18" charset="0"/>
            </a:endParaRPr>
          </a:p>
          <a:p>
            <a:pPr marL="0" marR="0" indent="182880" algn="just">
              <a:spcBef>
                <a:spcPts val="0"/>
              </a:spcBef>
              <a:spcAft>
                <a:spcPts val="0"/>
              </a:spcAft>
              <a:tabLst>
                <a:tab pos="182880" algn="l"/>
              </a:tabLst>
            </a:pPr>
            <a:r>
              <a:rPr lang="en-US" sz="1800" dirty="0">
                <a:effectLst/>
                <a:latin typeface="Times New Roman" panose="02020603050405020304" pitchFamily="18" charset="0"/>
                <a:ea typeface="Times New Roman" panose="02020603050405020304" pitchFamily="18" charset="0"/>
              </a:rPr>
              <a:t>Randle Buttars and JR Booker were instrumental in understanding the STS SRB configuration during the FRFs and finding documentation demonstrating that configuration</a:t>
            </a:r>
          </a:p>
          <a:p>
            <a:pPr marL="0" marR="0" indent="182880" algn="just">
              <a:spcBef>
                <a:spcPts val="0"/>
              </a:spcBef>
              <a:spcAft>
                <a:spcPts val="0"/>
              </a:spcAft>
              <a:tabLst>
                <a:tab pos="182880" algn="l"/>
              </a:tabLst>
            </a:pPr>
            <a:endParaRPr lang="en-US" sz="1800" dirty="0">
              <a:effectLst/>
              <a:latin typeface="Times New Roman" panose="02020603050405020304" pitchFamily="18" charset="0"/>
              <a:ea typeface="Times New Roman" panose="02020603050405020304" pitchFamily="18" charset="0"/>
            </a:endParaRPr>
          </a:p>
          <a:p>
            <a:pPr marL="0" marR="0" indent="182880" algn="just">
              <a:spcBef>
                <a:spcPts val="0"/>
              </a:spcBef>
              <a:spcAft>
                <a:spcPts val="0"/>
              </a:spcAft>
              <a:tabLst>
                <a:tab pos="182880" algn="l"/>
              </a:tabLst>
            </a:pPr>
            <a:r>
              <a:rPr lang="en-US" sz="1800" dirty="0">
                <a:effectLst/>
                <a:latin typeface="Times New Roman" panose="02020603050405020304" pitchFamily="18" charset="0"/>
                <a:ea typeface="Times New Roman" panose="02020603050405020304" pitchFamily="18" charset="0"/>
              </a:rPr>
              <a:t>Michael Applebaum, Marc Eppard, and Les Hall of </a:t>
            </a:r>
            <a:r>
              <a:rPr lang="en-US" sz="1800" dirty="0" err="1">
                <a:effectLst/>
                <a:latin typeface="Times New Roman" panose="02020603050405020304" pitchFamily="18" charset="0"/>
                <a:ea typeface="Times New Roman" panose="02020603050405020304" pitchFamily="18" charset="0"/>
              </a:rPr>
              <a:t>Mclaurin</a:t>
            </a:r>
            <a:r>
              <a:rPr lang="en-US" sz="1800" dirty="0">
                <a:effectLst/>
                <a:latin typeface="Times New Roman" panose="02020603050405020304" pitchFamily="18" charset="0"/>
                <a:ea typeface="Times New Roman" panose="02020603050405020304" pitchFamily="18" charset="0"/>
              </a:rPr>
              <a:t> Aerospace and Josh Wilson contributed a great deal of time and effort evaluating CFD and imagery analyses</a:t>
            </a:r>
          </a:p>
        </p:txBody>
      </p:sp>
      <p:sp>
        <p:nvSpPr>
          <p:cNvPr id="3" name="Title 2">
            <a:extLst>
              <a:ext uri="{FF2B5EF4-FFF2-40B4-BE49-F238E27FC236}">
                <a16:creationId xmlns:a16="http://schemas.microsoft.com/office/drawing/2014/main" id="{7530FC25-E69E-DA5B-C04D-E52F12D6B1D7}"/>
              </a:ext>
            </a:extLst>
          </p:cNvPr>
          <p:cNvSpPr>
            <a:spLocks noGrp="1"/>
          </p:cNvSpPr>
          <p:nvPr>
            <p:ph type="title"/>
          </p:nvPr>
        </p:nvSpPr>
        <p:spPr/>
        <p:txBody>
          <a:bodyPr/>
          <a:lstStyle/>
          <a:p>
            <a:r>
              <a:rPr lang="en-US" dirty="0"/>
              <a:t>Acknowledgments</a:t>
            </a:r>
          </a:p>
        </p:txBody>
      </p:sp>
      <p:sp>
        <p:nvSpPr>
          <p:cNvPr id="4" name="Slide Number Placeholder 3">
            <a:extLst>
              <a:ext uri="{FF2B5EF4-FFF2-40B4-BE49-F238E27FC236}">
                <a16:creationId xmlns:a16="http://schemas.microsoft.com/office/drawing/2014/main" id="{08C3DFF4-F5EF-DD7B-36FF-98E0CA90E1D0}"/>
              </a:ext>
            </a:extLst>
          </p:cNvPr>
          <p:cNvSpPr>
            <a:spLocks noGrp="1"/>
          </p:cNvSpPr>
          <p:nvPr>
            <p:ph type="sldNum" sz="quarter" idx="4"/>
          </p:nvPr>
        </p:nvSpPr>
        <p:spPr/>
        <p:txBody>
          <a:bodyPr/>
          <a:lstStyle/>
          <a:p>
            <a:r>
              <a:rPr lang="en-US" altLang="en-US" dirty="0"/>
              <a:t>16</a:t>
            </a:r>
            <a:endParaRPr lang="en-US" altLang="en-US" dirty="0">
              <a:cs typeface="+mn-cs"/>
            </a:endParaRPr>
          </a:p>
        </p:txBody>
      </p:sp>
    </p:spTree>
    <p:extLst>
      <p:ext uri="{BB962C8B-B14F-4D97-AF65-F5344CB8AC3E}">
        <p14:creationId xmlns:p14="http://schemas.microsoft.com/office/powerpoint/2010/main" val="333241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023C6B-6A12-0EEB-C704-4B918D42F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 y="3080"/>
            <a:ext cx="12186525" cy="6854920"/>
          </a:xfrm>
          <a:prstGeom prst="rect">
            <a:avLst/>
          </a:prstGeom>
        </p:spPr>
      </p:pic>
      <p:sp>
        <p:nvSpPr>
          <p:cNvPr id="11" name="TextBox 10">
            <a:extLst>
              <a:ext uri="{FF2B5EF4-FFF2-40B4-BE49-F238E27FC236}">
                <a16:creationId xmlns:a16="http://schemas.microsoft.com/office/drawing/2014/main" id="{712ED44B-B788-C323-C4C5-40A12242147A}"/>
              </a:ext>
            </a:extLst>
          </p:cNvPr>
          <p:cNvSpPr txBox="1"/>
          <p:nvPr/>
        </p:nvSpPr>
        <p:spPr>
          <a:xfrm>
            <a:off x="2428788" y="3179047"/>
            <a:ext cx="1936750" cy="271934"/>
          </a:xfrm>
          <a:prstGeom prst="rect">
            <a:avLst/>
          </a:prstGeom>
          <a:noFill/>
        </p:spPr>
        <p:txBody>
          <a:bodyPr wrap="square" rtlCol="0">
            <a:spAutoFit/>
          </a:bodyPr>
          <a:lstStyle/>
          <a:p>
            <a:pPr marL="0" marR="0" lvl="0" indent="0" algn="l" defTabSz="1218731"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nasa.gov</a:t>
            </a:r>
            <a:r>
              <a:rPr kumimoji="0" lang="en-US" sz="11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1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artemis</a:t>
            </a:r>
            <a:endParaRPr kumimoji="0" lang="en-US" sz="11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C21DA72-22BF-8B69-6DE3-C990D78887A5}"/>
              </a:ext>
            </a:extLst>
          </p:cNvPr>
          <p:cNvSpPr txBox="1"/>
          <p:nvPr/>
        </p:nvSpPr>
        <p:spPr>
          <a:xfrm>
            <a:off x="2428788" y="3750042"/>
            <a:ext cx="1936750" cy="271934"/>
          </a:xfrm>
          <a:prstGeom prst="rect">
            <a:avLst/>
          </a:prstGeom>
          <a:noFill/>
        </p:spPr>
        <p:txBody>
          <a:bodyPr wrap="square" rtlCol="0">
            <a:spAutoFit/>
          </a:bodyPr>
          <a:lstStyle/>
          <a:p>
            <a:pPr marL="0" marR="0" lvl="0" indent="0" algn="l" defTabSz="1218731"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1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NASAArtemis</a:t>
            </a:r>
            <a:endParaRPr kumimoji="0" lang="en-US" sz="11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A01849D-C31D-2772-0E3D-FF7B4F248EFD}"/>
              </a:ext>
            </a:extLst>
          </p:cNvPr>
          <p:cNvSpPr txBox="1"/>
          <p:nvPr/>
        </p:nvSpPr>
        <p:spPr>
          <a:xfrm>
            <a:off x="2428788" y="4321037"/>
            <a:ext cx="1936750" cy="271934"/>
          </a:xfrm>
          <a:prstGeom prst="rect">
            <a:avLst/>
          </a:prstGeom>
          <a:noFill/>
        </p:spPr>
        <p:txBody>
          <a:bodyPr wrap="square" rtlCol="0">
            <a:spAutoFit/>
          </a:bodyPr>
          <a:lstStyle/>
          <a:p>
            <a:pPr marL="0" marR="0" lvl="0" indent="0" algn="l" defTabSz="1218731"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NASA Artemis</a:t>
            </a:r>
          </a:p>
        </p:txBody>
      </p:sp>
      <p:sp>
        <p:nvSpPr>
          <p:cNvPr id="14" name="TextBox 13">
            <a:extLst>
              <a:ext uri="{FF2B5EF4-FFF2-40B4-BE49-F238E27FC236}">
                <a16:creationId xmlns:a16="http://schemas.microsoft.com/office/drawing/2014/main" id="{C64D1591-90B6-524B-060A-5A3CC8D4D3C4}"/>
              </a:ext>
            </a:extLst>
          </p:cNvPr>
          <p:cNvSpPr txBox="1"/>
          <p:nvPr/>
        </p:nvSpPr>
        <p:spPr>
          <a:xfrm>
            <a:off x="2428788" y="4892032"/>
            <a:ext cx="1936750" cy="271934"/>
          </a:xfrm>
          <a:prstGeom prst="rect">
            <a:avLst/>
          </a:prstGeom>
          <a:noFill/>
        </p:spPr>
        <p:txBody>
          <a:bodyPr wrap="square" rtlCol="0">
            <a:spAutoFit/>
          </a:bodyPr>
          <a:lstStyle/>
          <a:p>
            <a:pPr marL="0" marR="0" lvl="0" indent="0" algn="l" defTabSz="1218731"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youtube.com</a:t>
            </a:r>
            <a:r>
              <a:rPr kumimoji="0" lang="en-US" sz="11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1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nasa</a:t>
            </a:r>
            <a:endParaRPr kumimoji="0" lang="en-US" sz="11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9D6D2E87-7408-8445-8B71-E2EB58A31B91}"/>
              </a:ext>
            </a:extLst>
          </p:cNvPr>
          <p:cNvSpPr txBox="1"/>
          <p:nvPr/>
        </p:nvSpPr>
        <p:spPr>
          <a:xfrm>
            <a:off x="2428788" y="5463028"/>
            <a:ext cx="1936750" cy="271934"/>
          </a:xfrm>
          <a:prstGeom prst="rect">
            <a:avLst/>
          </a:prstGeom>
          <a:noFill/>
        </p:spPr>
        <p:txBody>
          <a:bodyPr wrap="square" rtlCol="0">
            <a:spAutoFit/>
          </a:bodyPr>
          <a:lstStyle/>
          <a:p>
            <a:pPr marL="0" marR="0" lvl="0" indent="0" algn="l" defTabSz="1218731"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1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NASAArtemis</a:t>
            </a:r>
            <a:endParaRPr kumimoji="0" lang="en-US" sz="11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40672C74-2C7E-8A8C-9333-34422791187D}"/>
              </a:ext>
            </a:extLst>
          </p:cNvPr>
          <p:cNvSpPr>
            <a:spLocks noGrp="1"/>
          </p:cNvSpPr>
          <p:nvPr>
            <p:ph type="sldNum" sz="quarter" idx="4"/>
          </p:nvPr>
        </p:nvSpPr>
        <p:spPr/>
        <p:txBody>
          <a:bodyPr/>
          <a:lstStyle/>
          <a:p>
            <a:r>
              <a:rPr lang="en-US" altLang="en-US" dirty="0"/>
              <a:t>17</a:t>
            </a:r>
            <a:endParaRPr lang="en-US" altLang="en-US" dirty="0">
              <a:cs typeface="+mn-cs"/>
            </a:endParaRPr>
          </a:p>
        </p:txBody>
      </p:sp>
    </p:spTree>
    <p:extLst>
      <p:ext uri="{BB962C8B-B14F-4D97-AF65-F5344CB8AC3E}">
        <p14:creationId xmlns:p14="http://schemas.microsoft.com/office/powerpoint/2010/main" val="204652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60025-AF0A-B796-10A4-8FE0851FBD16}"/>
              </a:ext>
            </a:extLst>
          </p:cNvPr>
          <p:cNvSpPr>
            <a:spLocks noGrp="1"/>
          </p:cNvSpPr>
          <p:nvPr>
            <p:ph sz="quarter" idx="11"/>
          </p:nvPr>
        </p:nvSpPr>
        <p:spPr/>
        <p:txBody>
          <a:bodyPr/>
          <a:lstStyle/>
          <a:p>
            <a:r>
              <a:rPr lang="en-US" dirty="0"/>
              <a:t>Introduction</a:t>
            </a:r>
          </a:p>
          <a:p>
            <a:r>
              <a:rPr lang="en-US" dirty="0"/>
              <a:t>SLS Mobile Launcher (ML) IOP/SS Overview</a:t>
            </a:r>
          </a:p>
          <a:p>
            <a:r>
              <a:rPr lang="en-US" dirty="0"/>
              <a:t>Leveraging SLS Tests for Artemis I</a:t>
            </a:r>
          </a:p>
          <a:p>
            <a:r>
              <a:rPr lang="en-US" dirty="0"/>
              <a:t>Historical Data Sources Review for Artemis I</a:t>
            </a:r>
          </a:p>
          <a:p>
            <a:r>
              <a:rPr lang="en-US" dirty="0"/>
              <a:t>Preparations for Artemis II</a:t>
            </a:r>
          </a:p>
          <a:p>
            <a:r>
              <a:rPr lang="en-US" dirty="0"/>
              <a:t>Conclusion</a:t>
            </a:r>
          </a:p>
        </p:txBody>
      </p:sp>
      <p:sp>
        <p:nvSpPr>
          <p:cNvPr id="3" name="Title 2">
            <a:extLst>
              <a:ext uri="{FF2B5EF4-FFF2-40B4-BE49-F238E27FC236}">
                <a16:creationId xmlns:a16="http://schemas.microsoft.com/office/drawing/2014/main" id="{0E7DC6FB-A450-6E78-1E28-4A650D9DB912}"/>
              </a:ext>
            </a:extLst>
          </p:cNvPr>
          <p:cNvSpPr>
            <a:spLocks noGrp="1"/>
          </p:cNvSpPr>
          <p:nvPr>
            <p:ph type="title"/>
          </p:nvPr>
        </p:nvSpPr>
        <p:spPr/>
        <p:txBody>
          <a:bodyPr/>
          <a:lstStyle/>
          <a:p>
            <a:r>
              <a:rPr lang="en-US" dirty="0"/>
              <a:t>Overview</a:t>
            </a:r>
          </a:p>
        </p:txBody>
      </p:sp>
      <p:sp>
        <p:nvSpPr>
          <p:cNvPr id="4" name="Slide Number Placeholder 3">
            <a:extLst>
              <a:ext uri="{FF2B5EF4-FFF2-40B4-BE49-F238E27FC236}">
                <a16:creationId xmlns:a16="http://schemas.microsoft.com/office/drawing/2014/main" id="{2136AFBB-CCA1-5C0C-AAE8-F6015707F6BF}"/>
              </a:ext>
            </a:extLst>
          </p:cNvPr>
          <p:cNvSpPr>
            <a:spLocks noGrp="1"/>
          </p:cNvSpPr>
          <p:nvPr>
            <p:ph type="sldNum" sz="quarter" idx="4"/>
          </p:nvPr>
        </p:nvSpPr>
        <p:spPr/>
        <p:txBody>
          <a:bodyPr/>
          <a:lstStyle/>
          <a:p>
            <a:r>
              <a:rPr lang="en-US" altLang="en-US" dirty="0"/>
              <a:t>2</a:t>
            </a:r>
            <a:endParaRPr lang="en-US" altLang="en-US" dirty="0">
              <a:cs typeface="+mn-cs"/>
            </a:endParaRPr>
          </a:p>
        </p:txBody>
      </p:sp>
    </p:spTree>
    <p:extLst>
      <p:ext uri="{BB962C8B-B14F-4D97-AF65-F5344CB8AC3E}">
        <p14:creationId xmlns:p14="http://schemas.microsoft.com/office/powerpoint/2010/main" val="26952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B90053-75F5-EF84-28F7-CC3AC873E012}"/>
              </a:ext>
            </a:extLst>
          </p:cNvPr>
          <p:cNvSpPr>
            <a:spLocks noGrp="1"/>
          </p:cNvSpPr>
          <p:nvPr>
            <p:ph sz="quarter" idx="11"/>
          </p:nvPr>
        </p:nvSpPr>
        <p:spPr>
          <a:xfrm>
            <a:off x="331789" y="1353588"/>
            <a:ext cx="7304254" cy="5111479"/>
          </a:xfrm>
        </p:spPr>
        <p:txBody>
          <a:bodyPr/>
          <a:lstStyle/>
          <a:p>
            <a:r>
              <a:rPr lang="en-US" sz="1400" dirty="0"/>
              <a:t>SLS vehicle generates environments during launch that must be mitigated by water systems on the Mobile Launcher, known as the Ignition Overpressure and Sound Suppression (IOP/SS) system</a:t>
            </a:r>
          </a:p>
          <a:p>
            <a:r>
              <a:rPr lang="en-US" sz="1400" dirty="0"/>
              <a:t>In preparation for Artemis I launch, flight rationale had to be built using a number of tests and models</a:t>
            </a:r>
          </a:p>
          <a:p>
            <a:pPr lvl="1"/>
            <a:r>
              <a:rPr lang="en-US" sz="1200" dirty="0"/>
              <a:t>Verify the integrated system works as intended </a:t>
            </a:r>
          </a:p>
          <a:p>
            <a:pPr lvl="1"/>
            <a:r>
              <a:rPr lang="en-US" sz="1200" dirty="0"/>
              <a:t>Verify that mitigation of liftoff acoustics does not generate additional adverse phenomena</a:t>
            </a:r>
          </a:p>
          <a:p>
            <a:r>
              <a:rPr lang="en-US" sz="1400" dirty="0"/>
              <a:t>Flight operation of SLS IOP/SS is a complex mix of geometric, fluid, and acoustic interactions</a:t>
            </a:r>
          </a:p>
          <a:p>
            <a:pPr lvl="1"/>
            <a:r>
              <a:rPr lang="en-US" sz="1200" dirty="0"/>
              <a:t>Multi-phase flow with significant gradients to water sheets/spray/mist</a:t>
            </a:r>
          </a:p>
          <a:p>
            <a:pPr lvl="1"/>
            <a:r>
              <a:rPr lang="en-US" sz="1200" dirty="0"/>
              <a:t>RS-25s begin to ignite around T-6 seconds, entraining surrounding fluids</a:t>
            </a:r>
          </a:p>
          <a:p>
            <a:pPr lvl="1"/>
            <a:r>
              <a:rPr lang="en-US" sz="1200" dirty="0"/>
              <a:t>Booster ignition at T-0 seconds with ignition shock propagation and plume development in short succession</a:t>
            </a:r>
          </a:p>
          <a:p>
            <a:r>
              <a:rPr lang="en-US" sz="1400" dirty="0"/>
              <a:t>Testing and analysis are ultimately partial models for this system of systems</a:t>
            </a:r>
          </a:p>
          <a:p>
            <a:pPr lvl="1"/>
            <a:r>
              <a:rPr lang="en-US" sz="1200" dirty="0"/>
              <a:t>Only practical full test is Artemis I launch itself</a:t>
            </a:r>
          </a:p>
          <a:p>
            <a:pPr lvl="1"/>
            <a:r>
              <a:rPr lang="en-US" sz="1200" dirty="0"/>
              <a:t>Artemis I flight rationale required leveraging all available tests</a:t>
            </a:r>
          </a:p>
          <a:p>
            <a:r>
              <a:rPr lang="en-US" sz="1400" dirty="0"/>
              <a:t>SLS-specific tests and historic water systems evaluated compared to the SLS system to develop 7-elements of flight rationale</a:t>
            </a:r>
          </a:p>
          <a:p>
            <a:pPr lvl="1"/>
            <a:r>
              <a:rPr lang="en-US" sz="1400" dirty="0"/>
              <a:t>Solid technical understanding</a:t>
            </a:r>
          </a:p>
          <a:p>
            <a:pPr lvl="1"/>
            <a:r>
              <a:rPr lang="en-US" sz="1400" dirty="0"/>
              <a:t>Condition relative to experience base</a:t>
            </a:r>
          </a:p>
          <a:p>
            <a:pPr lvl="1"/>
            <a:r>
              <a:rPr lang="en-US" sz="1400" dirty="0"/>
              <a:t>Bounding case established</a:t>
            </a:r>
          </a:p>
          <a:p>
            <a:pPr lvl="1"/>
            <a:r>
              <a:rPr lang="en-US" sz="1400" dirty="0"/>
              <a:t>Self-limiting aspects</a:t>
            </a:r>
          </a:p>
          <a:p>
            <a:pPr lvl="1"/>
            <a:r>
              <a:rPr lang="en-US" sz="1400" dirty="0"/>
              <a:t>Margins understood</a:t>
            </a:r>
          </a:p>
          <a:p>
            <a:pPr lvl="1"/>
            <a:r>
              <a:rPr lang="en-US" sz="1400" dirty="0"/>
              <a:t>Assessments based on data/testing/analysis</a:t>
            </a:r>
          </a:p>
          <a:p>
            <a:pPr lvl="1"/>
            <a:r>
              <a:rPr lang="en-US" sz="1400" dirty="0"/>
              <a:t>Interactions with other elements/conditions</a:t>
            </a:r>
          </a:p>
        </p:txBody>
      </p:sp>
      <p:sp>
        <p:nvSpPr>
          <p:cNvPr id="3" name="Title 2">
            <a:extLst>
              <a:ext uri="{FF2B5EF4-FFF2-40B4-BE49-F238E27FC236}">
                <a16:creationId xmlns:a16="http://schemas.microsoft.com/office/drawing/2014/main" id="{49962626-FA3F-B559-E67F-3A6913C6618A}"/>
              </a:ext>
            </a:extLst>
          </p:cNvPr>
          <p:cNvSpPr>
            <a:spLocks noGrp="1"/>
          </p:cNvSpPr>
          <p:nvPr>
            <p:ph type="title"/>
          </p:nvPr>
        </p:nvSpPr>
        <p:spPr/>
        <p:txBody>
          <a:bodyPr/>
          <a:lstStyle/>
          <a:p>
            <a:r>
              <a:rPr lang="en-US" dirty="0"/>
              <a:t>Introduction</a:t>
            </a:r>
          </a:p>
        </p:txBody>
      </p:sp>
      <p:pic>
        <p:nvPicPr>
          <p:cNvPr id="5" name="Picture 4">
            <a:extLst>
              <a:ext uri="{FF2B5EF4-FFF2-40B4-BE49-F238E27FC236}">
                <a16:creationId xmlns:a16="http://schemas.microsoft.com/office/drawing/2014/main" id="{0678E357-715E-065B-1486-3B9DB3EDEF7B}"/>
              </a:ext>
            </a:extLst>
          </p:cNvPr>
          <p:cNvPicPr>
            <a:picLocks noChangeAspect="1"/>
          </p:cNvPicPr>
          <p:nvPr/>
        </p:nvPicPr>
        <p:blipFill rotWithShape="1">
          <a:blip r:embed="rId2">
            <a:extLst>
              <a:ext uri="{28A0092B-C50C-407E-A947-70E740481C1C}">
                <a14:useLocalDpi xmlns:a14="http://schemas.microsoft.com/office/drawing/2010/main" val="0"/>
              </a:ext>
            </a:extLst>
          </a:blip>
          <a:srcRect l="14102" r="17628"/>
          <a:stretch/>
        </p:blipFill>
        <p:spPr bwMode="auto">
          <a:xfrm>
            <a:off x="7802562" y="2187172"/>
            <a:ext cx="4057650" cy="3317240"/>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EE6F0049-D78D-669D-AD51-40B521616DFE}"/>
              </a:ext>
            </a:extLst>
          </p:cNvPr>
          <p:cNvSpPr>
            <a:spLocks noGrp="1"/>
          </p:cNvSpPr>
          <p:nvPr>
            <p:ph type="sldNum" sz="quarter" idx="4"/>
          </p:nvPr>
        </p:nvSpPr>
        <p:spPr/>
        <p:txBody>
          <a:bodyPr/>
          <a:lstStyle/>
          <a:p>
            <a:r>
              <a:rPr lang="en-US" altLang="en-US" dirty="0"/>
              <a:t>3</a:t>
            </a:r>
            <a:endParaRPr lang="en-US" altLang="en-US" dirty="0">
              <a:cs typeface="+mn-cs"/>
            </a:endParaRPr>
          </a:p>
        </p:txBody>
      </p:sp>
    </p:spTree>
    <p:extLst>
      <p:ext uri="{BB962C8B-B14F-4D97-AF65-F5344CB8AC3E}">
        <p14:creationId xmlns:p14="http://schemas.microsoft.com/office/powerpoint/2010/main" val="377712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201775-C498-A92C-877A-89CC9564DD7B}"/>
              </a:ext>
            </a:extLst>
          </p:cNvPr>
          <p:cNvSpPr>
            <a:spLocks noGrp="1"/>
          </p:cNvSpPr>
          <p:nvPr>
            <p:ph sz="quarter" idx="11"/>
          </p:nvPr>
        </p:nvSpPr>
        <p:spPr>
          <a:xfrm>
            <a:off x="331789" y="1353588"/>
            <a:ext cx="6421938" cy="5111479"/>
          </a:xfrm>
        </p:spPr>
        <p:txBody>
          <a:bodyPr>
            <a:normAutofit/>
          </a:bodyPr>
          <a:lstStyle/>
          <a:p>
            <a:r>
              <a:rPr lang="en-US" dirty="0"/>
              <a:t>Pad 39-B portion of IOP/SS system</a:t>
            </a:r>
          </a:p>
          <a:p>
            <a:pPr lvl="1"/>
            <a:r>
              <a:rPr lang="en-US" dirty="0"/>
              <a:t>Water Tower</a:t>
            </a:r>
          </a:p>
          <a:p>
            <a:pPr lvl="1"/>
            <a:r>
              <a:rPr lang="en-US" dirty="0"/>
              <a:t>Valve Complex</a:t>
            </a:r>
          </a:p>
          <a:p>
            <a:pPr lvl="1"/>
            <a:r>
              <a:rPr lang="en-US" dirty="0"/>
              <a:t>Piping and risers into ML</a:t>
            </a:r>
          </a:p>
          <a:p>
            <a:r>
              <a:rPr lang="en-US" dirty="0"/>
              <a:t>Gravity fed system</a:t>
            </a:r>
          </a:p>
          <a:p>
            <a:r>
              <a:rPr lang="en-US" dirty="0"/>
              <a:t>Valve complex</a:t>
            </a:r>
          </a:p>
          <a:p>
            <a:pPr lvl="1"/>
            <a:r>
              <a:rPr lang="en-US" dirty="0"/>
              <a:t>3 IOP Mains</a:t>
            </a:r>
          </a:p>
          <a:p>
            <a:pPr lvl="1"/>
            <a:r>
              <a:rPr lang="en-US" dirty="0"/>
              <a:t>3 SS Bypass</a:t>
            </a:r>
          </a:p>
          <a:p>
            <a:pPr lvl="1"/>
            <a:r>
              <a:rPr lang="en-US" dirty="0"/>
              <a:t>3 SS Mains</a:t>
            </a:r>
          </a:p>
          <a:p>
            <a:pPr lvl="1"/>
            <a:endParaRPr lang="en-US" dirty="0"/>
          </a:p>
        </p:txBody>
      </p:sp>
      <p:sp>
        <p:nvSpPr>
          <p:cNvPr id="3" name="Title 2">
            <a:extLst>
              <a:ext uri="{FF2B5EF4-FFF2-40B4-BE49-F238E27FC236}">
                <a16:creationId xmlns:a16="http://schemas.microsoft.com/office/drawing/2014/main" id="{48A10F11-F819-763C-41F0-3A435F68A3DB}"/>
              </a:ext>
            </a:extLst>
          </p:cNvPr>
          <p:cNvSpPr>
            <a:spLocks noGrp="1"/>
          </p:cNvSpPr>
          <p:nvPr>
            <p:ph type="title"/>
          </p:nvPr>
        </p:nvSpPr>
        <p:spPr/>
        <p:txBody>
          <a:bodyPr/>
          <a:lstStyle/>
          <a:p>
            <a:r>
              <a:rPr lang="en-US" dirty="0"/>
              <a:t>SLS IOP/SS Overview: Pad Side</a:t>
            </a:r>
          </a:p>
        </p:txBody>
      </p:sp>
      <p:pic>
        <p:nvPicPr>
          <p:cNvPr id="5" name="Picture 4">
            <a:extLst>
              <a:ext uri="{FF2B5EF4-FFF2-40B4-BE49-F238E27FC236}">
                <a16:creationId xmlns:a16="http://schemas.microsoft.com/office/drawing/2014/main" id="{19F97FF1-DF65-F1D9-B236-502716C0D8E5}"/>
              </a:ext>
            </a:extLst>
          </p:cNvPr>
          <p:cNvPicPr>
            <a:picLocks noChangeAspect="1"/>
          </p:cNvPicPr>
          <p:nvPr/>
        </p:nvPicPr>
        <p:blipFill>
          <a:blip r:embed="rId2"/>
          <a:stretch>
            <a:fillRect/>
          </a:stretch>
        </p:blipFill>
        <p:spPr>
          <a:xfrm>
            <a:off x="4540643" y="1981907"/>
            <a:ext cx="6421937" cy="4557503"/>
          </a:xfrm>
          <a:prstGeom prst="rect">
            <a:avLst/>
          </a:prstGeom>
        </p:spPr>
      </p:pic>
      <p:sp>
        <p:nvSpPr>
          <p:cNvPr id="4" name="Slide Number Placeholder 3">
            <a:extLst>
              <a:ext uri="{FF2B5EF4-FFF2-40B4-BE49-F238E27FC236}">
                <a16:creationId xmlns:a16="http://schemas.microsoft.com/office/drawing/2014/main" id="{487DEBEE-6F57-B1B3-99CD-7CB8C8C36724}"/>
              </a:ext>
            </a:extLst>
          </p:cNvPr>
          <p:cNvSpPr>
            <a:spLocks noGrp="1"/>
          </p:cNvSpPr>
          <p:nvPr>
            <p:ph type="sldNum" sz="quarter" idx="4"/>
          </p:nvPr>
        </p:nvSpPr>
        <p:spPr/>
        <p:txBody>
          <a:bodyPr/>
          <a:lstStyle/>
          <a:p>
            <a:r>
              <a:rPr lang="en-US" altLang="en-US" dirty="0"/>
              <a:t>4</a:t>
            </a:r>
            <a:endParaRPr lang="en-US" altLang="en-US" dirty="0">
              <a:cs typeface="+mn-cs"/>
            </a:endParaRPr>
          </a:p>
        </p:txBody>
      </p:sp>
    </p:spTree>
    <p:extLst>
      <p:ext uri="{BB962C8B-B14F-4D97-AF65-F5344CB8AC3E}">
        <p14:creationId xmlns:p14="http://schemas.microsoft.com/office/powerpoint/2010/main" val="46494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201775-C498-A92C-877A-89CC9564DD7B}"/>
              </a:ext>
            </a:extLst>
          </p:cNvPr>
          <p:cNvSpPr>
            <a:spLocks noGrp="1"/>
          </p:cNvSpPr>
          <p:nvPr>
            <p:ph sz="quarter" idx="11"/>
          </p:nvPr>
        </p:nvSpPr>
        <p:spPr>
          <a:xfrm>
            <a:off x="331788" y="1353588"/>
            <a:ext cx="11327451" cy="5111479"/>
          </a:xfrm>
        </p:spPr>
        <p:txBody>
          <a:bodyPr>
            <a:normAutofit/>
          </a:bodyPr>
          <a:lstStyle/>
          <a:p>
            <a:r>
              <a:rPr lang="en-US" dirty="0"/>
              <a:t>IOP nozzles direct water around the circumference of the blast hole beneath the SLS Vehicle</a:t>
            </a:r>
          </a:p>
          <a:p>
            <a:pPr lvl="1"/>
            <a:r>
              <a:rPr lang="en-US" dirty="0"/>
              <a:t>IOP nozzles under four RS-25 engines</a:t>
            </a:r>
          </a:p>
          <a:p>
            <a:pPr lvl="1"/>
            <a:r>
              <a:rPr lang="en-US" dirty="0"/>
              <a:t>IOP nozzles under Right Hand and Left Hand Boosters</a:t>
            </a:r>
          </a:p>
          <a:p>
            <a:pPr lvl="1"/>
            <a:r>
              <a:rPr lang="en-US" dirty="0"/>
              <a:t>Also includes nozzles on top of the Main Flame Deflector</a:t>
            </a:r>
          </a:p>
          <a:p>
            <a:r>
              <a:rPr lang="en-US" dirty="0"/>
              <a:t>SS nozzles direct water over the ML 0 Deck</a:t>
            </a:r>
          </a:p>
          <a:p>
            <a:pPr lvl="1"/>
            <a:r>
              <a:rPr lang="en-US" dirty="0"/>
              <a:t>Five Rainbird nozzles located on each of the corners and on the North Center side of the deck</a:t>
            </a:r>
          </a:p>
          <a:p>
            <a:pPr lvl="1"/>
            <a:endParaRPr lang="en-US" dirty="0"/>
          </a:p>
        </p:txBody>
      </p:sp>
      <p:sp>
        <p:nvSpPr>
          <p:cNvPr id="3" name="Title 2">
            <a:extLst>
              <a:ext uri="{FF2B5EF4-FFF2-40B4-BE49-F238E27FC236}">
                <a16:creationId xmlns:a16="http://schemas.microsoft.com/office/drawing/2014/main" id="{48A10F11-F819-763C-41F0-3A435F68A3DB}"/>
              </a:ext>
            </a:extLst>
          </p:cNvPr>
          <p:cNvSpPr>
            <a:spLocks noGrp="1"/>
          </p:cNvSpPr>
          <p:nvPr>
            <p:ph type="title"/>
          </p:nvPr>
        </p:nvSpPr>
        <p:spPr/>
        <p:txBody>
          <a:bodyPr/>
          <a:lstStyle/>
          <a:p>
            <a:r>
              <a:rPr lang="en-US" dirty="0"/>
              <a:t>SLS IOP/SS Overview: Mobile Launcher Side</a:t>
            </a:r>
          </a:p>
        </p:txBody>
      </p:sp>
      <p:pic>
        <p:nvPicPr>
          <p:cNvPr id="5" name="Picture 4">
            <a:extLst>
              <a:ext uri="{FF2B5EF4-FFF2-40B4-BE49-F238E27FC236}">
                <a16:creationId xmlns:a16="http://schemas.microsoft.com/office/drawing/2014/main" id="{19F97FF1-DF65-F1D9-B236-502716C0D8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05764" y="3818160"/>
            <a:ext cx="5379498" cy="2882895"/>
          </a:xfrm>
          <a:prstGeom prst="rect">
            <a:avLst/>
          </a:prstGeom>
        </p:spPr>
      </p:pic>
      <p:sp>
        <p:nvSpPr>
          <p:cNvPr id="4" name="Slide Number Placeholder 3">
            <a:extLst>
              <a:ext uri="{FF2B5EF4-FFF2-40B4-BE49-F238E27FC236}">
                <a16:creationId xmlns:a16="http://schemas.microsoft.com/office/drawing/2014/main" id="{F678735A-291B-7FB4-EB56-0935B9609545}"/>
              </a:ext>
            </a:extLst>
          </p:cNvPr>
          <p:cNvSpPr>
            <a:spLocks noGrp="1"/>
          </p:cNvSpPr>
          <p:nvPr>
            <p:ph type="sldNum" sz="quarter" idx="4"/>
          </p:nvPr>
        </p:nvSpPr>
        <p:spPr/>
        <p:txBody>
          <a:bodyPr/>
          <a:lstStyle/>
          <a:p>
            <a:r>
              <a:rPr lang="en-US" altLang="en-US" dirty="0"/>
              <a:t>5</a:t>
            </a:r>
            <a:endParaRPr lang="en-US" altLang="en-US" dirty="0">
              <a:cs typeface="+mn-cs"/>
            </a:endParaRPr>
          </a:p>
        </p:txBody>
      </p:sp>
    </p:spTree>
    <p:extLst>
      <p:ext uri="{BB962C8B-B14F-4D97-AF65-F5344CB8AC3E}">
        <p14:creationId xmlns:p14="http://schemas.microsoft.com/office/powerpoint/2010/main" val="300828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FBA567-B064-068D-9B12-9D61C70D0F3F}"/>
              </a:ext>
            </a:extLst>
          </p:cNvPr>
          <p:cNvSpPr>
            <a:spLocks noGrp="1"/>
          </p:cNvSpPr>
          <p:nvPr>
            <p:ph sz="quarter" idx="11"/>
          </p:nvPr>
        </p:nvSpPr>
        <p:spPr>
          <a:xfrm>
            <a:off x="331789" y="1353588"/>
            <a:ext cx="7560928" cy="5111479"/>
          </a:xfrm>
        </p:spPr>
        <p:txBody>
          <a:bodyPr>
            <a:normAutofit/>
          </a:bodyPr>
          <a:lstStyle/>
          <a:p>
            <a:r>
              <a:rPr lang="en-US" dirty="0"/>
              <a:t>Four primary SLS tests leading up to Artemis I</a:t>
            </a:r>
          </a:p>
          <a:p>
            <a:r>
              <a:rPr lang="en-US" dirty="0"/>
              <a:t>Scaled Model Acoustic Test (SMAT)</a:t>
            </a:r>
          </a:p>
          <a:p>
            <a:pPr lvl="1"/>
            <a:r>
              <a:rPr lang="en-US" dirty="0"/>
              <a:t>Equivalent flow rates</a:t>
            </a:r>
          </a:p>
          <a:p>
            <a:pPr lvl="1"/>
            <a:r>
              <a:rPr lang="en-US" dirty="0"/>
              <a:t>Used for initial acoustic environment specifications</a:t>
            </a:r>
          </a:p>
          <a:p>
            <a:r>
              <a:rPr lang="en-US" dirty="0"/>
              <a:t>ISVV-14</a:t>
            </a:r>
          </a:p>
          <a:p>
            <a:pPr lvl="1"/>
            <a:r>
              <a:rPr lang="en-US" dirty="0"/>
              <a:t>Integrated Pad 39-B and Mobile Launcher to characterize the IOP/SS system</a:t>
            </a:r>
          </a:p>
          <a:p>
            <a:r>
              <a:rPr lang="en-US" dirty="0"/>
              <a:t>SRB Flight Support Booster (FSB) 1</a:t>
            </a:r>
          </a:p>
          <a:p>
            <a:pPr lvl="1"/>
            <a:r>
              <a:rPr lang="en-US" dirty="0"/>
              <a:t>September 3</a:t>
            </a:r>
            <a:r>
              <a:rPr lang="en-US" baseline="30000" dirty="0"/>
              <a:t>rd</a:t>
            </a:r>
            <a:r>
              <a:rPr lang="en-US" dirty="0"/>
              <a:t>, 2020 at Northrup Grumman Innovation Systems in Promontory, UT</a:t>
            </a:r>
          </a:p>
          <a:p>
            <a:pPr lvl="1"/>
            <a:r>
              <a:rPr lang="en-US" dirty="0"/>
              <a:t>Bounding case test for measured response to water in the nozzle (loads / imagery)</a:t>
            </a:r>
          </a:p>
          <a:p>
            <a:r>
              <a:rPr lang="en-US" dirty="0"/>
              <a:t>Core Stage Green Run (details next slide)</a:t>
            </a:r>
          </a:p>
          <a:p>
            <a:endParaRPr lang="en-US" dirty="0"/>
          </a:p>
        </p:txBody>
      </p:sp>
      <p:sp>
        <p:nvSpPr>
          <p:cNvPr id="3" name="Title 2">
            <a:extLst>
              <a:ext uri="{FF2B5EF4-FFF2-40B4-BE49-F238E27FC236}">
                <a16:creationId xmlns:a16="http://schemas.microsoft.com/office/drawing/2014/main" id="{FB5B9C7C-4668-237C-FF13-CC43C3A82305}"/>
              </a:ext>
            </a:extLst>
          </p:cNvPr>
          <p:cNvSpPr>
            <a:spLocks noGrp="1"/>
          </p:cNvSpPr>
          <p:nvPr>
            <p:ph type="title"/>
          </p:nvPr>
        </p:nvSpPr>
        <p:spPr/>
        <p:txBody>
          <a:bodyPr/>
          <a:lstStyle/>
          <a:p>
            <a:r>
              <a:rPr lang="en-US" dirty="0"/>
              <a:t>Leveraging SLS Tests for Artemis I Flight Rationale</a:t>
            </a:r>
          </a:p>
        </p:txBody>
      </p:sp>
      <p:pic>
        <p:nvPicPr>
          <p:cNvPr id="6" name="Picture 5" descr="SLS Flight Support Booster Installed in Utah Test Stand">
            <a:extLst>
              <a:ext uri="{FF2B5EF4-FFF2-40B4-BE49-F238E27FC236}">
                <a16:creationId xmlns:a16="http://schemas.microsoft.com/office/drawing/2014/main" id="{76B32910-1DFB-5D58-26FE-E028C5F397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5615" y="2541434"/>
            <a:ext cx="3860225" cy="2511830"/>
          </a:xfrm>
          <a:prstGeom prst="rect">
            <a:avLst/>
          </a:prstGeom>
          <a:noFill/>
          <a:ln>
            <a:noFill/>
          </a:ln>
        </p:spPr>
      </p:pic>
      <p:sp>
        <p:nvSpPr>
          <p:cNvPr id="4" name="Slide Number Placeholder 3">
            <a:extLst>
              <a:ext uri="{FF2B5EF4-FFF2-40B4-BE49-F238E27FC236}">
                <a16:creationId xmlns:a16="http://schemas.microsoft.com/office/drawing/2014/main" id="{AD7D3E22-6337-7463-554B-04F4D2F716D6}"/>
              </a:ext>
            </a:extLst>
          </p:cNvPr>
          <p:cNvSpPr>
            <a:spLocks noGrp="1"/>
          </p:cNvSpPr>
          <p:nvPr>
            <p:ph type="sldNum" sz="quarter" idx="4"/>
          </p:nvPr>
        </p:nvSpPr>
        <p:spPr/>
        <p:txBody>
          <a:bodyPr/>
          <a:lstStyle/>
          <a:p>
            <a:r>
              <a:rPr lang="en-US" altLang="en-US" dirty="0"/>
              <a:t>6</a:t>
            </a:r>
            <a:endParaRPr lang="en-US" altLang="en-US" dirty="0">
              <a:cs typeface="+mn-cs"/>
            </a:endParaRPr>
          </a:p>
        </p:txBody>
      </p:sp>
    </p:spTree>
    <p:extLst>
      <p:ext uri="{BB962C8B-B14F-4D97-AF65-F5344CB8AC3E}">
        <p14:creationId xmlns:p14="http://schemas.microsoft.com/office/powerpoint/2010/main" val="6185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FBA567-B064-068D-9B12-9D61C70D0F3F}"/>
              </a:ext>
            </a:extLst>
          </p:cNvPr>
          <p:cNvSpPr>
            <a:spLocks noGrp="1"/>
          </p:cNvSpPr>
          <p:nvPr>
            <p:ph sz="quarter" idx="11"/>
          </p:nvPr>
        </p:nvSpPr>
        <p:spPr>
          <a:xfrm>
            <a:off x="331789" y="1353588"/>
            <a:ext cx="7560928" cy="5111479"/>
          </a:xfrm>
        </p:spPr>
        <p:txBody>
          <a:bodyPr>
            <a:normAutofit/>
          </a:bodyPr>
          <a:lstStyle/>
          <a:p>
            <a:r>
              <a:rPr lang="en-US" dirty="0"/>
              <a:t>Core Stage Green Run</a:t>
            </a:r>
          </a:p>
          <a:p>
            <a:pPr lvl="1"/>
            <a:r>
              <a:rPr lang="en-US" dirty="0"/>
              <a:t>Partial firing January 16</a:t>
            </a:r>
            <a:r>
              <a:rPr lang="en-US" baseline="30000" dirty="0"/>
              <a:t>th</a:t>
            </a:r>
            <a:r>
              <a:rPr lang="en-US" dirty="0"/>
              <a:t>, 2021</a:t>
            </a:r>
          </a:p>
          <a:p>
            <a:pPr lvl="1"/>
            <a:r>
              <a:rPr lang="en-US" dirty="0"/>
              <a:t>Full-duration firing of all four RS-25 engines March 18</a:t>
            </a:r>
            <a:r>
              <a:rPr lang="en-US" baseline="30000" dirty="0"/>
              <a:t>th</a:t>
            </a:r>
            <a:r>
              <a:rPr lang="en-US" dirty="0"/>
              <a:t>, 2021</a:t>
            </a:r>
          </a:p>
          <a:p>
            <a:pPr lvl="1"/>
            <a:r>
              <a:rPr lang="en-US" dirty="0"/>
              <a:t>Stennis B-Stand included sound suppression water system, but was substantially different in design due to different environments</a:t>
            </a:r>
          </a:p>
          <a:p>
            <a:r>
              <a:rPr lang="en-US" dirty="0"/>
              <a:t>RS-25 engines behave as ejectors</a:t>
            </a:r>
          </a:p>
          <a:p>
            <a:pPr lvl="1"/>
            <a:r>
              <a:rPr lang="en-US" dirty="0"/>
              <a:t>Quickly entrain and remove water sprays above access platform in approximate location as Booster nozzles</a:t>
            </a:r>
          </a:p>
          <a:p>
            <a:r>
              <a:rPr lang="en-US" dirty="0"/>
              <a:t>Visibility through HBOI particles and RS-25 plumes </a:t>
            </a:r>
          </a:p>
          <a:p>
            <a:pPr lvl="1"/>
            <a:r>
              <a:rPr lang="en-US" dirty="0"/>
              <a:t>Mobile launcher haunch cameras have expected ability to resolve Booster IOP rings and the Booster nozzle exit plane during launch</a:t>
            </a:r>
          </a:p>
        </p:txBody>
      </p:sp>
      <p:sp>
        <p:nvSpPr>
          <p:cNvPr id="3" name="Title 2">
            <a:extLst>
              <a:ext uri="{FF2B5EF4-FFF2-40B4-BE49-F238E27FC236}">
                <a16:creationId xmlns:a16="http://schemas.microsoft.com/office/drawing/2014/main" id="{FB5B9C7C-4668-237C-FF13-CC43C3A82305}"/>
              </a:ext>
            </a:extLst>
          </p:cNvPr>
          <p:cNvSpPr>
            <a:spLocks noGrp="1"/>
          </p:cNvSpPr>
          <p:nvPr>
            <p:ph type="title"/>
          </p:nvPr>
        </p:nvSpPr>
        <p:spPr/>
        <p:txBody>
          <a:bodyPr/>
          <a:lstStyle/>
          <a:p>
            <a:r>
              <a:rPr lang="en-US" dirty="0"/>
              <a:t>Core Stage Green Run</a:t>
            </a:r>
          </a:p>
        </p:txBody>
      </p:sp>
      <p:pic>
        <p:nvPicPr>
          <p:cNvPr id="5" name="Picture 4">
            <a:extLst>
              <a:ext uri="{FF2B5EF4-FFF2-40B4-BE49-F238E27FC236}">
                <a16:creationId xmlns:a16="http://schemas.microsoft.com/office/drawing/2014/main" id="{1AF3AE5A-741F-6862-6419-A2BFCD1E5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615" y="4372107"/>
            <a:ext cx="3855085" cy="2092960"/>
          </a:xfrm>
          <a:prstGeom prst="rect">
            <a:avLst/>
          </a:prstGeom>
        </p:spPr>
      </p:pic>
      <p:pic>
        <p:nvPicPr>
          <p:cNvPr id="6" name="Picture 5">
            <a:extLst>
              <a:ext uri="{FF2B5EF4-FFF2-40B4-BE49-F238E27FC236}">
                <a16:creationId xmlns:a16="http://schemas.microsoft.com/office/drawing/2014/main" id="{76B32910-1DFB-5D58-26FE-E028C5F397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8236286" y="1402445"/>
            <a:ext cx="3498883" cy="2511830"/>
          </a:xfrm>
          <a:prstGeom prst="rect">
            <a:avLst/>
          </a:prstGeom>
          <a:noFill/>
          <a:ln>
            <a:noFill/>
          </a:ln>
        </p:spPr>
      </p:pic>
      <p:sp>
        <p:nvSpPr>
          <p:cNvPr id="4" name="Slide Number Placeholder 3">
            <a:extLst>
              <a:ext uri="{FF2B5EF4-FFF2-40B4-BE49-F238E27FC236}">
                <a16:creationId xmlns:a16="http://schemas.microsoft.com/office/drawing/2014/main" id="{EA93F3F1-D3ED-E26A-4E12-D9BA2C6315B2}"/>
              </a:ext>
            </a:extLst>
          </p:cNvPr>
          <p:cNvSpPr>
            <a:spLocks noGrp="1"/>
          </p:cNvSpPr>
          <p:nvPr>
            <p:ph type="sldNum" sz="quarter" idx="4"/>
          </p:nvPr>
        </p:nvSpPr>
        <p:spPr/>
        <p:txBody>
          <a:bodyPr/>
          <a:lstStyle/>
          <a:p>
            <a:r>
              <a:rPr lang="en-US" altLang="en-US" dirty="0"/>
              <a:t>7</a:t>
            </a:r>
            <a:endParaRPr lang="en-US" altLang="en-US" dirty="0">
              <a:cs typeface="+mn-cs"/>
            </a:endParaRPr>
          </a:p>
        </p:txBody>
      </p:sp>
    </p:spTree>
    <p:extLst>
      <p:ext uri="{BB962C8B-B14F-4D97-AF65-F5344CB8AC3E}">
        <p14:creationId xmlns:p14="http://schemas.microsoft.com/office/powerpoint/2010/main" val="59684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CBC78C-A125-28D3-26F7-3107C7DFB8B1}"/>
              </a:ext>
            </a:extLst>
          </p:cNvPr>
          <p:cNvSpPr>
            <a:spLocks noGrp="1"/>
          </p:cNvSpPr>
          <p:nvPr>
            <p:ph sz="quarter" idx="11"/>
          </p:nvPr>
        </p:nvSpPr>
        <p:spPr>
          <a:xfrm>
            <a:off x="331789" y="1353588"/>
            <a:ext cx="6101095" cy="5111479"/>
          </a:xfrm>
        </p:spPr>
        <p:txBody>
          <a:bodyPr>
            <a:normAutofit fontScale="92500" lnSpcReduction="10000"/>
          </a:bodyPr>
          <a:lstStyle/>
          <a:p>
            <a:r>
              <a:rPr lang="en-US" dirty="0"/>
              <a:t>Tested the integrated Pad and ML IOP/SS system for the Artemis I configuration</a:t>
            </a:r>
          </a:p>
          <a:p>
            <a:r>
              <a:rPr lang="en-US" dirty="0"/>
              <a:t>Test series consisted of 7 total flows from 2 July 2019 to 9 October 2019</a:t>
            </a:r>
          </a:p>
          <a:p>
            <a:r>
              <a:rPr lang="en-US" dirty="0"/>
              <a:t>Focus areas</a:t>
            </a:r>
          </a:p>
          <a:p>
            <a:pPr lvl="1"/>
            <a:r>
              <a:rPr lang="en-US" dirty="0"/>
              <a:t>Measured flow rates for each portion of the IOP/SS system</a:t>
            </a:r>
          </a:p>
          <a:p>
            <a:pPr lvl="1"/>
            <a:r>
              <a:rPr lang="en-US" dirty="0"/>
              <a:t>Coverage regions for IOP and SS spray patterns</a:t>
            </a:r>
          </a:p>
          <a:p>
            <a:r>
              <a:rPr lang="en-US" dirty="0"/>
              <a:t>Complicating factors</a:t>
            </a:r>
          </a:p>
          <a:p>
            <a:pPr lvl="1"/>
            <a:r>
              <a:rPr lang="en-US" dirty="0"/>
              <a:t>Valve response timing</a:t>
            </a:r>
          </a:p>
          <a:p>
            <a:pPr lvl="1"/>
            <a:r>
              <a:rPr lang="en-US" dirty="0"/>
              <a:t>Water balancing between IOP ring / Rainbirds / Main Flame Deflector</a:t>
            </a:r>
          </a:p>
          <a:p>
            <a:pPr lvl="1"/>
            <a:r>
              <a:rPr lang="en-US" dirty="0"/>
              <a:t>Water balancing individual Rainbirds</a:t>
            </a:r>
          </a:p>
          <a:p>
            <a:pPr lvl="1"/>
            <a:r>
              <a:rPr lang="en-US" dirty="0"/>
              <a:t>Imagery assets on the ML 0 Deck</a:t>
            </a:r>
          </a:p>
          <a:p>
            <a:pPr lvl="1"/>
            <a:r>
              <a:rPr lang="en-US" dirty="0"/>
              <a:t>HBOIs on the North and South sides of the blast hole</a:t>
            </a:r>
          </a:p>
          <a:p>
            <a:pPr lvl="1"/>
            <a:r>
              <a:rPr lang="en-US" dirty="0"/>
              <a:t>Vehicle impingement concerns</a:t>
            </a:r>
          </a:p>
          <a:p>
            <a:pPr lvl="1"/>
            <a:r>
              <a:rPr lang="en-US" dirty="0"/>
              <a:t>Hurricane Dorian</a:t>
            </a:r>
          </a:p>
          <a:p>
            <a:pPr lvl="1"/>
            <a:endParaRPr lang="en-US" dirty="0"/>
          </a:p>
        </p:txBody>
      </p:sp>
      <p:sp>
        <p:nvSpPr>
          <p:cNvPr id="3" name="Title 2">
            <a:extLst>
              <a:ext uri="{FF2B5EF4-FFF2-40B4-BE49-F238E27FC236}">
                <a16:creationId xmlns:a16="http://schemas.microsoft.com/office/drawing/2014/main" id="{B8A7ADF4-F4A5-4301-789F-31345C0FE47E}"/>
              </a:ext>
            </a:extLst>
          </p:cNvPr>
          <p:cNvSpPr>
            <a:spLocks noGrp="1"/>
          </p:cNvSpPr>
          <p:nvPr>
            <p:ph type="title"/>
          </p:nvPr>
        </p:nvSpPr>
        <p:spPr/>
        <p:txBody>
          <a:bodyPr/>
          <a:lstStyle/>
          <a:p>
            <a:r>
              <a:rPr lang="en-US" dirty="0"/>
              <a:t>ISVV-14 Water Flow Testing</a:t>
            </a:r>
          </a:p>
        </p:txBody>
      </p:sp>
      <p:pic>
        <p:nvPicPr>
          <p:cNvPr id="5" name="Picture 4">
            <a:extLst>
              <a:ext uri="{FF2B5EF4-FFF2-40B4-BE49-F238E27FC236}">
                <a16:creationId xmlns:a16="http://schemas.microsoft.com/office/drawing/2014/main" id="{6DA5E295-782C-0ABE-A3CB-1C11EAD58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552570" y="2297162"/>
            <a:ext cx="5609590" cy="3152140"/>
          </a:xfrm>
          <a:prstGeom prst="rect">
            <a:avLst/>
          </a:prstGeom>
          <a:noFill/>
        </p:spPr>
      </p:pic>
      <p:sp>
        <p:nvSpPr>
          <p:cNvPr id="4" name="Slide Number Placeholder 3">
            <a:extLst>
              <a:ext uri="{FF2B5EF4-FFF2-40B4-BE49-F238E27FC236}">
                <a16:creationId xmlns:a16="http://schemas.microsoft.com/office/drawing/2014/main" id="{03483511-181D-5838-DB4F-FEEB1893A62B}"/>
              </a:ext>
            </a:extLst>
          </p:cNvPr>
          <p:cNvSpPr>
            <a:spLocks noGrp="1"/>
          </p:cNvSpPr>
          <p:nvPr>
            <p:ph type="sldNum" sz="quarter" idx="4"/>
          </p:nvPr>
        </p:nvSpPr>
        <p:spPr/>
        <p:txBody>
          <a:bodyPr/>
          <a:lstStyle/>
          <a:p>
            <a:r>
              <a:rPr lang="en-US" altLang="en-US" dirty="0"/>
              <a:t>8</a:t>
            </a:r>
            <a:endParaRPr lang="en-US" altLang="en-US" dirty="0">
              <a:cs typeface="+mn-cs"/>
            </a:endParaRPr>
          </a:p>
        </p:txBody>
      </p:sp>
    </p:spTree>
    <p:extLst>
      <p:ext uri="{BB962C8B-B14F-4D97-AF65-F5344CB8AC3E}">
        <p14:creationId xmlns:p14="http://schemas.microsoft.com/office/powerpoint/2010/main" val="202701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A68D4E-F981-ED05-8887-C3EF5339769E}"/>
              </a:ext>
            </a:extLst>
          </p:cNvPr>
          <p:cNvSpPr>
            <a:spLocks noGrp="1"/>
          </p:cNvSpPr>
          <p:nvPr>
            <p:ph sz="quarter" idx="11"/>
          </p:nvPr>
        </p:nvSpPr>
        <p:spPr>
          <a:xfrm>
            <a:off x="331788" y="1353588"/>
            <a:ext cx="6833783" cy="5111479"/>
          </a:xfrm>
        </p:spPr>
        <p:txBody>
          <a:bodyPr/>
          <a:lstStyle/>
          <a:p>
            <a:r>
              <a:rPr lang="en-US" sz="1800" dirty="0"/>
              <a:t>Relevant launch vehicles in industry and Space Force portfolios (current and retired) were evaluated</a:t>
            </a:r>
          </a:p>
          <a:p>
            <a:pPr lvl="1"/>
            <a:r>
              <a:rPr lang="en-US" sz="1600" dirty="0"/>
              <a:t>Some data were readily available publicly (either directly or indirectly)</a:t>
            </a:r>
          </a:p>
          <a:p>
            <a:pPr lvl="1"/>
            <a:r>
              <a:rPr lang="en-US" sz="1600" dirty="0"/>
              <a:t>Some data were proprietary, but available to NASA</a:t>
            </a:r>
          </a:p>
          <a:p>
            <a:pPr lvl="1"/>
            <a:r>
              <a:rPr lang="en-US" sz="1600" dirty="0"/>
              <a:t>Some data were proprietary, but only available to NASA qualitatively</a:t>
            </a:r>
          </a:p>
          <a:p>
            <a:r>
              <a:rPr lang="en-US" sz="1800" dirty="0"/>
              <a:t>Relevant Parameters</a:t>
            </a:r>
          </a:p>
          <a:p>
            <a:pPr lvl="1"/>
            <a:r>
              <a:rPr lang="en-US" sz="1600" dirty="0"/>
              <a:t>Use of booster motors or engines with nozzle exit planes (NEPs) in proximity to core engines</a:t>
            </a:r>
          </a:p>
          <a:p>
            <a:pPr lvl="1"/>
            <a:r>
              <a:rPr lang="en-US" sz="1600" dirty="0"/>
              <a:t>Water nozzle proximity to vehicle NEPs</a:t>
            </a:r>
          </a:p>
          <a:p>
            <a:pPr lvl="1"/>
            <a:r>
              <a:rPr lang="en-US" sz="1600" dirty="0"/>
              <a:t>Water nozzle configuration</a:t>
            </a:r>
          </a:p>
          <a:p>
            <a:pPr lvl="1"/>
            <a:r>
              <a:rPr lang="en-US" sz="1600" dirty="0"/>
              <a:t>Water flow rate</a:t>
            </a:r>
          </a:p>
          <a:p>
            <a:r>
              <a:rPr lang="en-US" sz="1800" dirty="0"/>
              <a:t>Conclusions</a:t>
            </a:r>
          </a:p>
          <a:p>
            <a:pPr lvl="1"/>
            <a:r>
              <a:rPr lang="en-US" sz="1600" dirty="0"/>
              <a:t>Use of water for ignition overpressure mitigation and sound suppression has been common in the launch vehicle industry for many decades with no demonstrated history of safety-of-flight incidents as a result of use</a:t>
            </a:r>
          </a:p>
          <a:p>
            <a:pPr lvl="1"/>
            <a:r>
              <a:rPr lang="en-US" sz="1600" dirty="0"/>
              <a:t>Several launch vehicles are analogous but with notable differences</a:t>
            </a:r>
          </a:p>
          <a:p>
            <a:pPr lvl="1"/>
            <a:r>
              <a:rPr lang="en-US" sz="1600" dirty="0"/>
              <a:t>Space Transportation System (STS) is most useful for SLS, with limitations, while providing 136 successful flights (for IOP/SS)</a:t>
            </a:r>
          </a:p>
        </p:txBody>
      </p:sp>
      <p:sp>
        <p:nvSpPr>
          <p:cNvPr id="3" name="Title 2">
            <a:extLst>
              <a:ext uri="{FF2B5EF4-FFF2-40B4-BE49-F238E27FC236}">
                <a16:creationId xmlns:a16="http://schemas.microsoft.com/office/drawing/2014/main" id="{0871600F-1F9F-1B53-E171-38468B2718A4}"/>
              </a:ext>
            </a:extLst>
          </p:cNvPr>
          <p:cNvSpPr>
            <a:spLocks noGrp="1"/>
          </p:cNvSpPr>
          <p:nvPr>
            <p:ph type="title"/>
          </p:nvPr>
        </p:nvSpPr>
        <p:spPr/>
        <p:txBody>
          <a:bodyPr/>
          <a:lstStyle/>
          <a:p>
            <a:r>
              <a:rPr lang="en-US" dirty="0"/>
              <a:t>Historical Data Review</a:t>
            </a:r>
          </a:p>
        </p:txBody>
      </p:sp>
      <p:grpSp>
        <p:nvGrpSpPr>
          <p:cNvPr id="5" name="Group 4">
            <a:extLst>
              <a:ext uri="{FF2B5EF4-FFF2-40B4-BE49-F238E27FC236}">
                <a16:creationId xmlns:a16="http://schemas.microsoft.com/office/drawing/2014/main" id="{FA0F9E19-7CBE-C972-11DF-8BA416C4060C}"/>
              </a:ext>
            </a:extLst>
          </p:cNvPr>
          <p:cNvGrpSpPr>
            <a:grpSpLocks noChangeAspect="1"/>
          </p:cNvGrpSpPr>
          <p:nvPr/>
        </p:nvGrpSpPr>
        <p:grpSpPr>
          <a:xfrm>
            <a:off x="7028198" y="2118356"/>
            <a:ext cx="5000959" cy="3544384"/>
            <a:chOff x="0" y="0"/>
            <a:chExt cx="3959225" cy="2806065"/>
          </a:xfrm>
        </p:grpSpPr>
        <p:pic>
          <p:nvPicPr>
            <p:cNvPr id="6" name="Picture 5">
              <a:extLst>
                <a:ext uri="{FF2B5EF4-FFF2-40B4-BE49-F238E27FC236}">
                  <a16:creationId xmlns:a16="http://schemas.microsoft.com/office/drawing/2014/main" id="{F36AE94C-B009-FC05-3C9B-FCC00C0998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28" t="11925" r="13675" b="6733"/>
            <a:stretch/>
          </p:blipFill>
          <p:spPr>
            <a:xfrm>
              <a:off x="0" y="0"/>
              <a:ext cx="2100580" cy="2804160"/>
            </a:xfrm>
            <a:prstGeom prst="rect">
              <a:avLst/>
            </a:prstGeom>
          </p:spPr>
        </p:pic>
        <p:pic>
          <p:nvPicPr>
            <p:cNvPr id="7" name="Picture 6">
              <a:extLst>
                <a:ext uri="{FF2B5EF4-FFF2-40B4-BE49-F238E27FC236}">
                  <a16:creationId xmlns:a16="http://schemas.microsoft.com/office/drawing/2014/main" id="{B93A8F17-69DE-A451-9635-C0580476A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0"/>
              <a:ext cx="1854200" cy="2806065"/>
            </a:xfrm>
            <a:prstGeom prst="rect">
              <a:avLst/>
            </a:prstGeom>
          </p:spPr>
        </p:pic>
      </p:grpSp>
      <p:sp>
        <p:nvSpPr>
          <p:cNvPr id="4" name="Slide Number Placeholder 3">
            <a:extLst>
              <a:ext uri="{FF2B5EF4-FFF2-40B4-BE49-F238E27FC236}">
                <a16:creationId xmlns:a16="http://schemas.microsoft.com/office/drawing/2014/main" id="{94AD5939-D1DA-997C-89D5-34BF88FDA01C}"/>
              </a:ext>
            </a:extLst>
          </p:cNvPr>
          <p:cNvSpPr>
            <a:spLocks noGrp="1"/>
          </p:cNvSpPr>
          <p:nvPr>
            <p:ph type="sldNum" sz="quarter" idx="4"/>
          </p:nvPr>
        </p:nvSpPr>
        <p:spPr/>
        <p:txBody>
          <a:bodyPr/>
          <a:lstStyle/>
          <a:p>
            <a:r>
              <a:rPr lang="en-US" altLang="en-US" dirty="0"/>
              <a:t>9</a:t>
            </a:r>
            <a:endParaRPr lang="en-US" altLang="en-US" dirty="0">
              <a:cs typeface="+mn-cs"/>
            </a:endParaRPr>
          </a:p>
        </p:txBody>
      </p:sp>
    </p:spTree>
    <p:extLst>
      <p:ext uri="{BB962C8B-B14F-4D97-AF65-F5344CB8AC3E}">
        <p14:creationId xmlns:p14="http://schemas.microsoft.com/office/powerpoint/2010/main" val="18076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SLS Internal PPT Template Apr 2022">
  <a:themeElements>
    <a:clrScheme name="October 2015">
      <a:dk1>
        <a:srgbClr val="000000"/>
      </a:dk1>
      <a:lt1>
        <a:srgbClr val="000000"/>
      </a:lt1>
      <a:dk2>
        <a:srgbClr val="000000"/>
      </a:dk2>
      <a:lt2>
        <a:srgbClr val="0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lnDef>
  </a:objectDefaults>
  <a:extraClrSchemeLst>
    <a:extraClrScheme>
      <a:clrScheme name="Blank Presentatio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3">
        <a:dk1>
          <a:srgbClr val="4D4D4D"/>
        </a:dk1>
        <a:lt1>
          <a:srgbClr val="FFFFD9"/>
        </a:lt1>
        <a:dk2>
          <a:srgbClr val="000000"/>
        </a:dk2>
        <a:lt2>
          <a:srgbClr val="7F7F7D"/>
        </a:lt2>
        <a:accent1>
          <a:srgbClr val="DEDACF"/>
        </a:accent1>
        <a:accent2>
          <a:srgbClr val="536D89"/>
        </a:accent2>
        <a:accent3>
          <a:srgbClr val="FFFFE9"/>
        </a:accent3>
        <a:accent4>
          <a:srgbClr val="404040"/>
        </a:accent4>
        <a:accent5>
          <a:srgbClr val="ECEAE4"/>
        </a:accent5>
        <a:accent6>
          <a:srgbClr val="4A627C"/>
        </a:accent6>
        <a:hlink>
          <a:srgbClr val="943C35"/>
        </a:hlink>
        <a:folHlink>
          <a:srgbClr val="63406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99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DEF6F1"/>
        </a:lt1>
        <a:dk2>
          <a:srgbClr val="000000"/>
        </a:dk2>
        <a:lt2>
          <a:srgbClr val="969696"/>
        </a:lt2>
        <a:accent1>
          <a:srgbClr val="E1EAED"/>
        </a:accent1>
        <a:accent2>
          <a:srgbClr val="8DC6FF"/>
        </a:accent2>
        <a:accent3>
          <a:srgbClr val="ECFAF7"/>
        </a:accent3>
        <a:accent4>
          <a:srgbClr val="000000"/>
        </a:accent4>
        <a:accent5>
          <a:srgbClr val="EEF3F4"/>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85B400"/>
        </a:folHlink>
      </a:clrScheme>
      <a:clrMap bg1="lt1" tx1="dk1" bg2="lt2" tx2="dk2" accent1="accent1" accent2="accent2" accent3="accent3" accent4="accent4" accent5="accent5" accent6="accent6" hlink="hlink" folHlink="folHlink"/>
    </a:extraClrScheme>
    <a:extraClrScheme>
      <a:clrScheme name="Blank Presentation 7">
        <a:dk1>
          <a:srgbClr val="666666"/>
        </a:dk1>
        <a:lt1>
          <a:srgbClr val="FFFFFF"/>
        </a:lt1>
        <a:dk2>
          <a:srgbClr val="000000"/>
        </a:dk2>
        <a:lt2>
          <a:srgbClr val="333333"/>
        </a:lt2>
        <a:accent1>
          <a:srgbClr val="D7DCC8"/>
        </a:accent1>
        <a:accent2>
          <a:srgbClr val="8DC6FF"/>
        </a:accent2>
        <a:accent3>
          <a:srgbClr val="FFFFFF"/>
        </a:accent3>
        <a:accent4>
          <a:srgbClr val="565656"/>
        </a:accent4>
        <a:accent5>
          <a:srgbClr val="E8EBE0"/>
        </a:accent5>
        <a:accent6>
          <a:srgbClr val="7FB3E7"/>
        </a:accent6>
        <a:hlink>
          <a:srgbClr val="0066CC"/>
        </a:hlink>
        <a:folHlink>
          <a:srgbClr val="FF9933"/>
        </a:folHlink>
      </a:clrScheme>
      <a:clrMap bg1="lt1" tx1="dk1" bg2="lt2" tx2="dk2" accent1="accent1" accent2="accent2" accent3="accent3" accent4="accent4" accent5="accent5" accent6="accent6" hlink="hlink" folHlink="folHlink"/>
    </a:extraClrScheme>
    <a:extraClrScheme>
      <a:clrScheme name="Blank Presentation 8">
        <a:dk1>
          <a:srgbClr val="58572B"/>
        </a:dk1>
        <a:lt1>
          <a:srgbClr val="FFFFFF"/>
        </a:lt1>
        <a:dk2>
          <a:srgbClr val="808000"/>
        </a:dk2>
        <a:lt2>
          <a:srgbClr val="333333"/>
        </a:lt2>
        <a:accent1>
          <a:srgbClr val="CCCC99"/>
        </a:accent1>
        <a:accent2>
          <a:srgbClr val="FFFFCC"/>
        </a:accent2>
        <a:accent3>
          <a:srgbClr val="FFFFFF"/>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Blank Presentation 9">
        <a:dk1>
          <a:srgbClr val="666633"/>
        </a:dk1>
        <a:lt1>
          <a:srgbClr val="008080"/>
        </a:lt1>
        <a:dk2>
          <a:srgbClr val="808000"/>
        </a:dk2>
        <a:lt2>
          <a:srgbClr val="005A58"/>
        </a:lt2>
        <a:accent1>
          <a:srgbClr val="B5C6B3"/>
        </a:accent1>
        <a:accent2>
          <a:srgbClr val="FFA962"/>
        </a:accent2>
        <a:accent3>
          <a:srgbClr val="AAC0C0"/>
        </a:accent3>
        <a:accent4>
          <a:srgbClr val="56562A"/>
        </a:accent4>
        <a:accent5>
          <a:srgbClr val="D7DFD6"/>
        </a:accent5>
        <a:accent6>
          <a:srgbClr val="E79958"/>
        </a:accent6>
        <a:hlink>
          <a:srgbClr val="FFEFCE"/>
        </a:hlink>
        <a:folHlink>
          <a:srgbClr val="A74101"/>
        </a:folHlink>
      </a:clrScheme>
      <a:clrMap bg1="lt1" tx1="dk1" bg2="lt2" tx2="dk2" accent1="accent1" accent2="accent2" accent3="accent3" accent4="accent4" accent5="accent5" accent6="accent6" hlink="hlink" folHlink="folHlink"/>
    </a:extraClrScheme>
    <a:extraClrScheme>
      <a:clrScheme name="Blank Presentation 10">
        <a:dk1>
          <a:srgbClr val="003366"/>
        </a:dk1>
        <a:lt1>
          <a:srgbClr val="A28E73"/>
        </a:lt1>
        <a:dk2>
          <a:srgbClr val="000099"/>
        </a:dk2>
        <a:lt2>
          <a:srgbClr val="D2C368"/>
        </a:lt2>
        <a:accent1>
          <a:srgbClr val="D1EBEA"/>
        </a:accent1>
        <a:accent2>
          <a:srgbClr val="CEC975"/>
        </a:accent2>
        <a:accent3>
          <a:srgbClr val="AAAACA"/>
        </a:accent3>
        <a:accent4>
          <a:srgbClr val="8A7861"/>
        </a:accent4>
        <a:accent5>
          <a:srgbClr val="E5F3F3"/>
        </a:accent5>
        <a:accent6>
          <a:srgbClr val="BAB669"/>
        </a:accent6>
        <a:hlink>
          <a:srgbClr val="7EBA93"/>
        </a:hlink>
        <a:folHlink>
          <a:srgbClr val="F09D3D"/>
        </a:folHlink>
      </a:clrScheme>
      <a:clrMap bg1="dk2" tx1="lt1" bg2="dk1" tx2="lt2" accent1="accent1" accent2="accent2" accent3="accent3" accent4="accent4" accent5="accent5" accent6="accent6" hlink="hlink" folHlink="folHlink"/>
    </a:extraClrScheme>
    <a:extraClrScheme>
      <a:clrScheme name="Blank Presentation 11">
        <a:dk1>
          <a:srgbClr val="336699"/>
        </a:dk1>
        <a:lt1>
          <a:srgbClr val="969696"/>
        </a:lt1>
        <a:dk2>
          <a:srgbClr val="000000"/>
        </a:dk2>
        <a:lt2>
          <a:srgbClr val="517FA1"/>
        </a:lt2>
        <a:accent1>
          <a:srgbClr val="F3F5DD"/>
        </a:accent1>
        <a:accent2>
          <a:srgbClr val="CB4B0A"/>
        </a:accent2>
        <a:accent3>
          <a:srgbClr val="AAAAAA"/>
        </a:accent3>
        <a:accent4>
          <a:srgbClr val="7F7F7F"/>
        </a:accent4>
        <a:accent5>
          <a:srgbClr val="F8F9EB"/>
        </a:accent5>
        <a:accent6>
          <a:srgbClr val="B84308"/>
        </a:accent6>
        <a:hlink>
          <a:srgbClr val="D4B224"/>
        </a:hlink>
        <a:folHlink>
          <a:srgbClr val="D58E56"/>
        </a:folHlink>
      </a:clrScheme>
      <a:clrMap bg1="dk2" tx1="lt1" bg2="dk1" tx2="lt2" accent1="accent1" accent2="accent2" accent3="accent3" accent4="accent4" accent5="accent5" accent6="accent6" hlink="hlink" folHlink="folHlink"/>
    </a:extraClrScheme>
    <a:extraClrScheme>
      <a:clrScheme name="Blank Presentation 12">
        <a:dk1>
          <a:srgbClr val="5C1F00"/>
        </a:dk1>
        <a:lt1>
          <a:srgbClr val="8FA418"/>
        </a:lt1>
        <a:dk2>
          <a:srgbClr val="800000"/>
        </a:dk2>
        <a:lt2>
          <a:srgbClr val="A89546"/>
        </a:lt2>
        <a:accent1>
          <a:srgbClr val="EDF6BE"/>
        </a:accent1>
        <a:accent2>
          <a:srgbClr val="ADBC00"/>
        </a:accent2>
        <a:accent3>
          <a:srgbClr val="C0AAAA"/>
        </a:accent3>
        <a:accent4>
          <a:srgbClr val="798B13"/>
        </a:accent4>
        <a:accent5>
          <a:srgbClr val="F4FADB"/>
        </a:accent5>
        <a:accent6>
          <a:srgbClr val="9CAA00"/>
        </a:accent6>
        <a:hlink>
          <a:srgbClr val="FF7500"/>
        </a:hlink>
        <a:folHlink>
          <a:srgbClr val="3E5E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S Internal Aug2017.potx" id="{8FF999BE-7285-4880-B10B-DB8DBBB72F74}" vid="{EA2B29C6-6498-4B13-BA9A-1EEEE13B07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SLS Internal Aug2017</Template>
  <TotalTime>25370</TotalTime>
  <Words>1668</Words>
  <Application>Microsoft Office PowerPoint</Application>
  <PresentationFormat>Widescreen</PresentationFormat>
  <Paragraphs>180</Paragraphs>
  <Slides>17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55 Helvetica Roman</vt:lpstr>
      <vt:lpstr>Arial</vt:lpstr>
      <vt:lpstr>Arial Narrow</vt:lpstr>
      <vt:lpstr>Century Gothic</vt:lpstr>
      <vt:lpstr>Lucida Grande</vt:lpstr>
      <vt:lpstr>LucidaGrande</vt:lpstr>
      <vt:lpstr>Times New Roman</vt:lpstr>
      <vt:lpstr>Wingdings</vt:lpstr>
      <vt:lpstr>1_SLS Internal PPT Template Apr 2022</vt:lpstr>
      <vt:lpstr>PowerPoint Presentation</vt:lpstr>
      <vt:lpstr>Overview</vt:lpstr>
      <vt:lpstr>Introduction</vt:lpstr>
      <vt:lpstr>SLS IOP/SS Overview: Pad Side</vt:lpstr>
      <vt:lpstr>SLS IOP/SS Overview: Mobile Launcher Side</vt:lpstr>
      <vt:lpstr>Leveraging SLS Tests for Artemis I Flight Rationale</vt:lpstr>
      <vt:lpstr>Core Stage Green Run</vt:lpstr>
      <vt:lpstr>ISVV-14 Water Flow Testing</vt:lpstr>
      <vt:lpstr>Historical Data Review</vt:lpstr>
      <vt:lpstr>STS SSWS Overview</vt:lpstr>
      <vt:lpstr>STS SSWS Overview</vt:lpstr>
      <vt:lpstr>STS Tests of Interest – Water Flow Tests</vt:lpstr>
      <vt:lpstr>STS Tests of Interest – Flight Readiness Firings</vt:lpstr>
      <vt:lpstr>Current Effort: Artemis II ISVV-2 Water Flow Testing</vt:lpstr>
      <vt:lpstr>Conclusion</vt:lpstr>
      <vt:lpstr>Acknowledgments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Approved October 29th by NASA HQ PAO</dc:description>
  <cp:lastModifiedBy>Hays, Michael J. (MSFC-EV33)</cp:lastModifiedBy>
  <cp:revision>610</cp:revision>
  <cp:lastPrinted>2019-11-12T18:30:15Z</cp:lastPrinted>
  <dcterms:created xsi:type="dcterms:W3CDTF">2017-08-29T20:27:30Z</dcterms:created>
  <dcterms:modified xsi:type="dcterms:W3CDTF">2024-01-04T21:13:17Z</dcterms:modified>
  <cp:category/>
</cp:coreProperties>
</file>