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48"/>
  </p:notesMasterIdLst>
  <p:handoutMasterIdLst>
    <p:handoutMasterId r:id="rId49"/>
  </p:handoutMasterIdLst>
  <p:sldIdLst>
    <p:sldId id="671" r:id="rId3"/>
    <p:sldId id="813" r:id="rId4"/>
    <p:sldId id="964" r:id="rId5"/>
    <p:sldId id="513" r:id="rId6"/>
    <p:sldId id="838" r:id="rId7"/>
    <p:sldId id="839" r:id="rId8"/>
    <p:sldId id="840" r:id="rId9"/>
    <p:sldId id="914" r:id="rId10"/>
    <p:sldId id="727" r:id="rId11"/>
    <p:sldId id="878" r:id="rId12"/>
    <p:sldId id="917" r:id="rId13"/>
    <p:sldId id="918" r:id="rId14"/>
    <p:sldId id="919" r:id="rId15"/>
    <p:sldId id="926" r:id="rId16"/>
    <p:sldId id="967" r:id="rId17"/>
    <p:sldId id="923" r:id="rId18"/>
    <p:sldId id="974" r:id="rId19"/>
    <p:sldId id="975" r:id="rId20"/>
    <p:sldId id="820" r:id="rId21"/>
    <p:sldId id="814" r:id="rId22"/>
    <p:sldId id="912" r:id="rId23"/>
    <p:sldId id="909" r:id="rId24"/>
    <p:sldId id="968" r:id="rId25"/>
    <p:sldId id="973" r:id="rId26"/>
    <p:sldId id="742" r:id="rId27"/>
    <p:sldId id="970" r:id="rId28"/>
    <p:sldId id="971" r:id="rId29"/>
    <p:sldId id="976" r:id="rId30"/>
    <p:sldId id="972" r:id="rId31"/>
    <p:sldId id="969" r:id="rId32"/>
    <p:sldId id="900" r:id="rId33"/>
    <p:sldId id="962" r:id="rId34"/>
    <p:sldId id="977" r:id="rId35"/>
    <p:sldId id="978" r:id="rId36"/>
    <p:sldId id="979" r:id="rId37"/>
    <p:sldId id="980" r:id="rId38"/>
    <p:sldId id="939" r:id="rId39"/>
    <p:sldId id="938" r:id="rId40"/>
    <p:sldId id="941" r:id="rId41"/>
    <p:sldId id="760" r:id="rId42"/>
    <p:sldId id="761" r:id="rId43"/>
    <p:sldId id="822" r:id="rId44"/>
    <p:sldId id="877" r:id="rId45"/>
    <p:sldId id="981" r:id="rId46"/>
    <p:sldId id="95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E61960-041F-4552-9DF9-630A6B3C069B}">
          <p14:sldIdLst>
            <p14:sldId id="671"/>
            <p14:sldId id="813"/>
          </p14:sldIdLst>
        </p14:section>
        <p14:section name="Motivation" id="{381720B0-A198-4ABC-B026-15DECD1487DC}">
          <p14:sldIdLst>
            <p14:sldId id="964"/>
            <p14:sldId id="513"/>
            <p14:sldId id="838"/>
            <p14:sldId id="839"/>
            <p14:sldId id="840"/>
            <p14:sldId id="914"/>
          </p14:sldIdLst>
        </p14:section>
        <p14:section name="Experimental Setup" id="{E0D006EB-3BB9-4105-9A79-E5D5C7353271}">
          <p14:sldIdLst>
            <p14:sldId id="727"/>
            <p14:sldId id="878"/>
            <p14:sldId id="917"/>
            <p14:sldId id="918"/>
            <p14:sldId id="919"/>
            <p14:sldId id="926"/>
            <p14:sldId id="967"/>
            <p14:sldId id="923"/>
            <p14:sldId id="974"/>
            <p14:sldId id="975"/>
            <p14:sldId id="820"/>
          </p14:sldIdLst>
        </p14:section>
        <p14:section name="Results" id="{EE8571DC-B895-4F38-819D-1A93EB56BD54}">
          <p14:sldIdLst>
            <p14:sldId id="814"/>
            <p14:sldId id="912"/>
            <p14:sldId id="909"/>
            <p14:sldId id="968"/>
            <p14:sldId id="973"/>
            <p14:sldId id="742"/>
            <p14:sldId id="970"/>
            <p14:sldId id="971"/>
            <p14:sldId id="976"/>
            <p14:sldId id="972"/>
            <p14:sldId id="969"/>
            <p14:sldId id="900"/>
          </p14:sldIdLst>
        </p14:section>
        <p14:section name="Backup Slides" id="{DAE44B77-9173-4B9A-922E-C96FBD7E8070}">
          <p14:sldIdLst>
            <p14:sldId id="962"/>
            <p14:sldId id="977"/>
            <p14:sldId id="978"/>
            <p14:sldId id="979"/>
            <p14:sldId id="980"/>
            <p14:sldId id="939"/>
            <p14:sldId id="938"/>
            <p14:sldId id="941"/>
            <p14:sldId id="760"/>
            <p14:sldId id="761"/>
            <p14:sldId id="822"/>
            <p14:sldId id="877"/>
            <p14:sldId id="981"/>
            <p14:sldId id="9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33FF"/>
    <a:srgbClr val="008000"/>
    <a:srgbClr val="6600FF"/>
    <a:srgbClr val="CC66FF"/>
    <a:srgbClr val="FF33CC"/>
    <a:srgbClr val="009900"/>
    <a:srgbClr val="CEB888"/>
    <a:srgbClr val="0099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2A0BE-77E7-483B-BD22-63FB8EB28C78}" v="32" dt="2023-12-19T00:44:39.799"/>
    <p1510:client id="{BCD2655D-FBA1-4CB4-8AF2-DC8FE6868782}" v="276" dt="2023-12-19T00:43:04.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un, Amanda (LARC-D304)[NSTRF]" userId="7a0ec36b-be5d-4649-8d71-c050d3726982" providerId="ADAL" clId="{A242A0BE-77E7-483B-BD22-63FB8EB28C78}"/>
    <pc:docChg chg="modSld">
      <pc:chgData name="Braun, Amanda (LARC-D304)[NSTRF]" userId="7a0ec36b-be5d-4649-8d71-c050d3726982" providerId="ADAL" clId="{A242A0BE-77E7-483B-BD22-63FB8EB28C78}" dt="2023-12-19T00:44:39.800" v="23" actId="1076"/>
      <pc:docMkLst>
        <pc:docMk/>
      </pc:docMkLst>
      <pc:sldChg chg="modSp mod">
        <pc:chgData name="Braun, Amanda (LARC-D304)[NSTRF]" userId="7a0ec36b-be5d-4649-8d71-c050d3726982" providerId="ADAL" clId="{A242A0BE-77E7-483B-BD22-63FB8EB28C78}" dt="2023-12-19T00:44:39.800" v="23" actId="1076"/>
        <pc:sldMkLst>
          <pc:docMk/>
          <pc:sldMk cId="1662699419" sldId="813"/>
        </pc:sldMkLst>
        <pc:spChg chg="mod">
          <ac:chgData name="Braun, Amanda (LARC-D304)[NSTRF]" userId="7a0ec36b-be5d-4649-8d71-c050d3726982" providerId="ADAL" clId="{A242A0BE-77E7-483B-BD22-63FB8EB28C78}" dt="2023-12-19T00:44:39.800" v="23" actId="1076"/>
          <ac:spMkLst>
            <pc:docMk/>
            <pc:sldMk cId="1662699419" sldId="813"/>
            <ac:spMk id="5" creationId="{C79975B2-8729-4338-C205-3F823A45E129}"/>
          </ac:spMkLst>
        </pc:spChg>
      </pc:sldChg>
    </pc:docChg>
  </pc:docChgLst>
  <pc:docChgLst>
    <pc:chgData name="Amanda Braun" userId="7a0ec36b-be5d-4649-8d71-c050d3726982" providerId="ADAL" clId="{A242A0BE-77E7-483B-BD22-63FB8EB28C78}"/>
    <pc:docChg chg="undo custSel addSld delSld modSld sldOrd modSection">
      <pc:chgData name="Amanda Braun" userId="7a0ec36b-be5d-4649-8d71-c050d3726982" providerId="ADAL" clId="{A242A0BE-77E7-483B-BD22-63FB8EB28C78}" dt="2023-12-19T00:23:13.790" v="8"/>
      <pc:docMkLst>
        <pc:docMk/>
      </pc:docMkLst>
      <pc:sldChg chg="modSp add del mod">
        <pc:chgData name="Amanda Braun" userId="7a0ec36b-be5d-4649-8d71-c050d3726982" providerId="ADAL" clId="{A242A0BE-77E7-483B-BD22-63FB8EB28C78}" dt="2023-12-19T00:23:00.205" v="6"/>
        <pc:sldMkLst>
          <pc:docMk/>
          <pc:sldMk cId="27403283" sldId="760"/>
        </pc:sldMkLst>
        <pc:spChg chg="mod">
          <ac:chgData name="Amanda Braun" userId="7a0ec36b-be5d-4649-8d71-c050d3726982" providerId="ADAL" clId="{A242A0BE-77E7-483B-BD22-63FB8EB28C78}" dt="2023-12-19T00:22:55.549" v="5"/>
          <ac:spMkLst>
            <pc:docMk/>
            <pc:sldMk cId="27403283" sldId="760"/>
            <ac:spMk id="9" creationId="{5A5466D3-D4AB-4C16-5153-6F34CA2ED6B7}"/>
          </ac:spMkLst>
        </pc:spChg>
      </pc:sldChg>
      <pc:sldChg chg="modSp add del mod">
        <pc:chgData name="Amanda Braun" userId="7a0ec36b-be5d-4649-8d71-c050d3726982" providerId="ADAL" clId="{A242A0BE-77E7-483B-BD22-63FB8EB28C78}" dt="2023-12-19T00:23:00.205" v="6"/>
        <pc:sldMkLst>
          <pc:docMk/>
          <pc:sldMk cId="1445475921" sldId="761"/>
        </pc:sldMkLst>
        <pc:spChg chg="mod">
          <ac:chgData name="Amanda Braun" userId="7a0ec36b-be5d-4649-8d71-c050d3726982" providerId="ADAL" clId="{A242A0BE-77E7-483B-BD22-63FB8EB28C78}" dt="2023-12-19T00:22:55.549" v="5"/>
          <ac:spMkLst>
            <pc:docMk/>
            <pc:sldMk cId="1445475921" sldId="761"/>
            <ac:spMk id="17" creationId="{691F5D92-5890-0C82-1386-0E5BD3D896A2}"/>
          </ac:spMkLst>
        </pc:spChg>
      </pc:sldChg>
      <pc:sldChg chg="add del">
        <pc:chgData name="Amanda Braun" userId="7a0ec36b-be5d-4649-8d71-c050d3726982" providerId="ADAL" clId="{A242A0BE-77E7-483B-BD22-63FB8EB28C78}" dt="2023-12-19T00:23:00.205" v="6"/>
        <pc:sldMkLst>
          <pc:docMk/>
          <pc:sldMk cId="2393261827" sldId="822"/>
        </pc:sldMkLst>
      </pc:sldChg>
      <pc:sldChg chg="add del">
        <pc:chgData name="Amanda Braun" userId="7a0ec36b-be5d-4649-8d71-c050d3726982" providerId="ADAL" clId="{A242A0BE-77E7-483B-BD22-63FB8EB28C78}" dt="2023-12-19T00:23:00.205" v="6"/>
        <pc:sldMkLst>
          <pc:docMk/>
          <pc:sldMk cId="4265664231" sldId="877"/>
        </pc:sldMkLst>
      </pc:sldChg>
      <pc:sldChg chg="add del">
        <pc:chgData name="Amanda Braun" userId="7a0ec36b-be5d-4649-8d71-c050d3726982" providerId="ADAL" clId="{A242A0BE-77E7-483B-BD22-63FB8EB28C78}" dt="2023-12-19T00:23:00.205" v="6"/>
        <pc:sldMkLst>
          <pc:docMk/>
          <pc:sldMk cId="1117760889" sldId="938"/>
        </pc:sldMkLst>
      </pc:sldChg>
      <pc:sldChg chg="add del">
        <pc:chgData name="Amanda Braun" userId="7a0ec36b-be5d-4649-8d71-c050d3726982" providerId="ADAL" clId="{A242A0BE-77E7-483B-BD22-63FB8EB28C78}" dt="2023-12-19T00:23:00.205" v="6"/>
        <pc:sldMkLst>
          <pc:docMk/>
          <pc:sldMk cId="4135088" sldId="939"/>
        </pc:sldMkLst>
      </pc:sldChg>
      <pc:sldChg chg="add del">
        <pc:chgData name="Amanda Braun" userId="7a0ec36b-be5d-4649-8d71-c050d3726982" providerId="ADAL" clId="{A242A0BE-77E7-483B-BD22-63FB8EB28C78}" dt="2023-12-19T00:23:00.205" v="6"/>
        <pc:sldMkLst>
          <pc:docMk/>
          <pc:sldMk cId="1825025396" sldId="941"/>
        </pc:sldMkLst>
      </pc:sldChg>
      <pc:sldChg chg="add del ord">
        <pc:chgData name="Amanda Braun" userId="7a0ec36b-be5d-4649-8d71-c050d3726982" providerId="ADAL" clId="{A242A0BE-77E7-483B-BD22-63FB8EB28C78}" dt="2023-12-19T00:23:13.790" v="8"/>
        <pc:sldMkLst>
          <pc:docMk/>
          <pc:sldMk cId="1873497701" sldId="950"/>
        </pc:sldMkLst>
      </pc:sldChg>
      <pc:sldChg chg="add del">
        <pc:chgData name="Amanda Braun" userId="7a0ec36b-be5d-4649-8d71-c050d3726982" providerId="ADAL" clId="{A242A0BE-77E7-483B-BD22-63FB8EB28C78}" dt="2023-12-19T00:23:00.205" v="6"/>
        <pc:sldMkLst>
          <pc:docMk/>
          <pc:sldMk cId="1282976792" sldId="977"/>
        </pc:sldMkLst>
      </pc:sldChg>
      <pc:sldChg chg="add del">
        <pc:chgData name="Amanda Braun" userId="7a0ec36b-be5d-4649-8d71-c050d3726982" providerId="ADAL" clId="{A242A0BE-77E7-483B-BD22-63FB8EB28C78}" dt="2023-12-19T00:23:00.205" v="6"/>
        <pc:sldMkLst>
          <pc:docMk/>
          <pc:sldMk cId="3607421980" sldId="978"/>
        </pc:sldMkLst>
      </pc:sldChg>
      <pc:sldChg chg="add del">
        <pc:chgData name="Amanda Braun" userId="7a0ec36b-be5d-4649-8d71-c050d3726982" providerId="ADAL" clId="{A242A0BE-77E7-483B-BD22-63FB8EB28C78}" dt="2023-12-19T00:23:00.205" v="6"/>
        <pc:sldMkLst>
          <pc:docMk/>
          <pc:sldMk cId="4194801433" sldId="979"/>
        </pc:sldMkLst>
      </pc:sldChg>
      <pc:sldChg chg="add del">
        <pc:chgData name="Amanda Braun" userId="7a0ec36b-be5d-4649-8d71-c050d3726982" providerId="ADAL" clId="{A242A0BE-77E7-483B-BD22-63FB8EB28C78}" dt="2023-12-19T00:23:00.205" v="6"/>
        <pc:sldMkLst>
          <pc:docMk/>
          <pc:sldMk cId="2851138954" sldId="980"/>
        </pc:sldMkLst>
      </pc:sldChg>
      <pc:sldChg chg="add del">
        <pc:chgData name="Amanda Braun" userId="7a0ec36b-be5d-4649-8d71-c050d3726982" providerId="ADAL" clId="{A242A0BE-77E7-483B-BD22-63FB8EB28C78}" dt="2023-12-19T00:23:00.205" v="6"/>
        <pc:sldMkLst>
          <pc:docMk/>
          <pc:sldMk cId="2186506694" sldId="981"/>
        </pc:sldMkLst>
      </pc:sldChg>
    </pc:docChg>
  </pc:docChgLst>
  <pc:docChgLst>
    <pc:chgData name="Rodrigues, Neil S. (LARC-D304)" userId="0d49ce51-56e4-4525-96eb-84b8860136fe" providerId="ADAL" clId="{BCD2655D-FBA1-4CB4-8AF2-DC8FE6868782}"/>
    <pc:docChg chg="undo custSel modSld">
      <pc:chgData name="Rodrigues, Neil S. (LARC-D304)" userId="0d49ce51-56e4-4525-96eb-84b8860136fe" providerId="ADAL" clId="{BCD2655D-FBA1-4CB4-8AF2-DC8FE6868782}" dt="2023-12-19T00:43:04.318" v="275" actId="1036"/>
      <pc:docMkLst>
        <pc:docMk/>
      </pc:docMkLst>
      <pc:sldChg chg="modSp mod">
        <pc:chgData name="Rodrigues, Neil S. (LARC-D304)" userId="0d49ce51-56e4-4525-96eb-84b8860136fe" providerId="ADAL" clId="{BCD2655D-FBA1-4CB4-8AF2-DC8FE6868782}" dt="2023-12-18T23:32:19.588" v="21" actId="20577"/>
        <pc:sldMkLst>
          <pc:docMk/>
          <pc:sldMk cId="2664743580" sldId="671"/>
        </pc:sldMkLst>
        <pc:spChg chg="mod">
          <ac:chgData name="Rodrigues, Neil S. (LARC-D304)" userId="0d49ce51-56e4-4525-96eb-84b8860136fe" providerId="ADAL" clId="{BCD2655D-FBA1-4CB4-8AF2-DC8FE6868782}" dt="2023-12-18T23:32:19.588" v="21" actId="20577"/>
          <ac:spMkLst>
            <pc:docMk/>
            <pc:sldMk cId="2664743580" sldId="671"/>
            <ac:spMk id="2" creationId="{D3909A67-B694-0047-F181-8374DD898ACF}"/>
          </ac:spMkLst>
        </pc:spChg>
        <pc:spChg chg="mod">
          <ac:chgData name="Rodrigues, Neil S. (LARC-D304)" userId="0d49ce51-56e4-4525-96eb-84b8860136fe" providerId="ADAL" clId="{BCD2655D-FBA1-4CB4-8AF2-DC8FE6868782}" dt="2023-12-18T23:30:56.149" v="15" actId="20577"/>
          <ac:spMkLst>
            <pc:docMk/>
            <pc:sldMk cId="2664743580" sldId="671"/>
            <ac:spMk id="9" creationId="{6132EA6B-896C-0F8A-3B18-AFB167EA4304}"/>
          </ac:spMkLst>
        </pc:spChg>
      </pc:sldChg>
      <pc:sldChg chg="modSp">
        <pc:chgData name="Rodrigues, Neil S. (LARC-D304)" userId="0d49ce51-56e4-4525-96eb-84b8860136fe" providerId="ADAL" clId="{BCD2655D-FBA1-4CB4-8AF2-DC8FE6868782}" dt="2023-12-18T23:31:31.341" v="19" actId="20577"/>
        <pc:sldMkLst>
          <pc:docMk/>
          <pc:sldMk cId="914264185" sldId="727"/>
        </pc:sldMkLst>
        <pc:spChg chg="mod">
          <ac:chgData name="Rodrigues, Neil S. (LARC-D304)" userId="0d49ce51-56e4-4525-96eb-84b8860136fe" providerId="ADAL" clId="{BCD2655D-FBA1-4CB4-8AF2-DC8FE6868782}" dt="2023-12-18T23:31:31.341" v="19" actId="20577"/>
          <ac:spMkLst>
            <pc:docMk/>
            <pc:sldMk cId="914264185" sldId="727"/>
            <ac:spMk id="19" creationId="{4D973C14-F0FB-329D-6F9B-59E33D6C2700}"/>
          </ac:spMkLst>
        </pc:spChg>
      </pc:sldChg>
      <pc:sldChg chg="modSp mod">
        <pc:chgData name="Rodrigues, Neil S. (LARC-D304)" userId="0d49ce51-56e4-4525-96eb-84b8860136fe" providerId="ADAL" clId="{BCD2655D-FBA1-4CB4-8AF2-DC8FE6868782}" dt="2023-12-19T00:43:04.318" v="275" actId="1036"/>
        <pc:sldMkLst>
          <pc:docMk/>
          <pc:sldMk cId="1662699419" sldId="813"/>
        </pc:sldMkLst>
        <pc:spChg chg="mod">
          <ac:chgData name="Rodrigues, Neil S. (LARC-D304)" userId="0d49ce51-56e4-4525-96eb-84b8860136fe" providerId="ADAL" clId="{BCD2655D-FBA1-4CB4-8AF2-DC8FE6868782}" dt="2023-12-19T00:43:04.318" v="275" actId="1036"/>
          <ac:spMkLst>
            <pc:docMk/>
            <pc:sldMk cId="1662699419" sldId="813"/>
            <ac:spMk id="5" creationId="{C79975B2-8729-4338-C205-3F823A45E12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9D2F15-0ECA-7160-D104-5D0585A73B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04149B-8F9C-CC29-3902-B4B45262FF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74EF9E-DFEF-40AE-BA42-4154E1FE277B}" type="datetimeFigureOut">
              <a:rPr lang="en-US" smtClean="0"/>
              <a:t>12/18/2023</a:t>
            </a:fld>
            <a:endParaRPr lang="en-US"/>
          </a:p>
        </p:txBody>
      </p:sp>
      <p:sp>
        <p:nvSpPr>
          <p:cNvPr id="4" name="Footer Placeholder 3">
            <a:extLst>
              <a:ext uri="{FF2B5EF4-FFF2-40B4-BE49-F238E27FC236}">
                <a16:creationId xmlns:a16="http://schemas.microsoft.com/office/drawing/2014/main" id="{6E58D497-0023-05FA-8436-E233299948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40210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607DB-2C92-4089-935B-5CC66D84B803}"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C271A-FD8D-45FF-B3F6-210C77E53316}" type="slidenum">
              <a:rPr lang="en-US" smtClean="0"/>
              <a:t>‹#›</a:t>
            </a:fld>
            <a:endParaRPr lang="en-US"/>
          </a:p>
        </p:txBody>
      </p:sp>
    </p:spTree>
    <p:extLst>
      <p:ext uri="{BB962C8B-B14F-4D97-AF65-F5344CB8AC3E}">
        <p14:creationId xmlns:p14="http://schemas.microsoft.com/office/powerpoint/2010/main" val="357958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08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Unseeded technique</a:t>
            </a:r>
          </a:p>
        </p:txBody>
      </p:sp>
      <p:sp>
        <p:nvSpPr>
          <p:cNvPr id="4" name="Slide Number Placeholder 3"/>
          <p:cNvSpPr>
            <a:spLocks noGrp="1"/>
          </p:cNvSpPr>
          <p:nvPr>
            <p:ph type="sldNum" sz="quarter" idx="5"/>
          </p:nvPr>
        </p:nvSpPr>
        <p:spPr/>
        <p:txBody>
          <a:bodyPr/>
          <a:lstStyle/>
          <a:p>
            <a:fld id="{A09C271A-FD8D-45FF-B3F6-210C77E53316}" type="slidenum">
              <a:rPr lang="en-US" smtClean="0"/>
              <a:t>4</a:t>
            </a:fld>
            <a:endParaRPr lang="en-US"/>
          </a:p>
        </p:txBody>
      </p:sp>
    </p:spTree>
    <p:extLst>
      <p:ext uri="{BB962C8B-B14F-4D97-AF65-F5344CB8AC3E}">
        <p14:creationId xmlns:p14="http://schemas.microsoft.com/office/powerpoint/2010/main" val="227507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5</a:t>
            </a:fld>
            <a:endParaRPr lang="en-US"/>
          </a:p>
        </p:txBody>
      </p:sp>
    </p:spTree>
    <p:extLst>
      <p:ext uri="{BB962C8B-B14F-4D97-AF65-F5344CB8AC3E}">
        <p14:creationId xmlns:p14="http://schemas.microsoft.com/office/powerpoint/2010/main" val="128900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6</a:t>
            </a:fld>
            <a:endParaRPr lang="en-US"/>
          </a:p>
        </p:txBody>
      </p:sp>
    </p:spTree>
    <p:extLst>
      <p:ext uri="{BB962C8B-B14F-4D97-AF65-F5344CB8AC3E}">
        <p14:creationId xmlns:p14="http://schemas.microsoft.com/office/powerpoint/2010/main" val="46039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7</a:t>
            </a:fld>
            <a:endParaRPr lang="en-US"/>
          </a:p>
        </p:txBody>
      </p:sp>
    </p:spTree>
    <p:extLst>
      <p:ext uri="{BB962C8B-B14F-4D97-AF65-F5344CB8AC3E}">
        <p14:creationId xmlns:p14="http://schemas.microsoft.com/office/powerpoint/2010/main" val="300755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12B9-FD15-25D2-B95E-38B4A9C1C937}"/>
              </a:ext>
            </a:extLst>
          </p:cNvPr>
          <p:cNvSpPr>
            <a:spLocks noGrp="1"/>
          </p:cNvSpPr>
          <p:nvPr>
            <p:ph type="ctrTitle"/>
          </p:nvPr>
        </p:nvSpPr>
        <p:spPr>
          <a:xfrm>
            <a:off x="1524398" y="1122363"/>
            <a:ext cx="9143206"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8693F-7540-B568-7AF4-275A7E424470}"/>
              </a:ext>
            </a:extLst>
          </p:cNvPr>
          <p:cNvSpPr>
            <a:spLocks noGrp="1"/>
          </p:cNvSpPr>
          <p:nvPr>
            <p:ph type="subTitle" idx="1"/>
          </p:nvPr>
        </p:nvSpPr>
        <p:spPr>
          <a:xfrm>
            <a:off x="1524398" y="3602038"/>
            <a:ext cx="91432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1AEB3-3253-ED21-91E6-56EC6A1B5B6E}"/>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6" name="Slide Number Placeholder 5">
            <a:extLst>
              <a:ext uri="{FF2B5EF4-FFF2-40B4-BE49-F238E27FC236}">
                <a16:creationId xmlns:a16="http://schemas.microsoft.com/office/drawing/2014/main" id="{64DDAC20-E504-5043-3353-B139C857B30B}"/>
              </a:ext>
            </a:extLst>
          </p:cNvPr>
          <p:cNvSpPr>
            <a:spLocks noGrp="1"/>
          </p:cNvSpPr>
          <p:nvPr>
            <p:ph type="sldNum" sz="quarter" idx="12"/>
          </p:nvPr>
        </p:nvSpPr>
        <p:spPr/>
        <p:txBody>
          <a:bodyPr/>
          <a:lstStyle/>
          <a:p>
            <a:pPr lvl="0"/>
            <a:r>
              <a:rPr lang="en-US"/>
              <a:t> |  </a:t>
            </a:r>
            <a:fld id="{49AFB1F0-A37B-41BE-B449-07C9D51D1771}" type="slidenum">
              <a:t>‹#›</a:t>
            </a:fld>
            <a:endParaRPr lang="en-US"/>
          </a:p>
        </p:txBody>
      </p:sp>
    </p:spTree>
    <p:extLst>
      <p:ext uri="{BB962C8B-B14F-4D97-AF65-F5344CB8AC3E}">
        <p14:creationId xmlns:p14="http://schemas.microsoft.com/office/powerpoint/2010/main" val="329419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DB56-51FE-9ED5-939B-371D52A3F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DA1B2-46C2-1A1F-EA48-F9F2420C1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9610-5BDD-EC20-890D-27E8AE53556C}"/>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6" name="Slide Number Placeholder 5">
            <a:extLst>
              <a:ext uri="{FF2B5EF4-FFF2-40B4-BE49-F238E27FC236}">
                <a16:creationId xmlns:a16="http://schemas.microsoft.com/office/drawing/2014/main" id="{0BE8BF20-2B9A-E894-010E-A234C2D57DAE}"/>
              </a:ext>
            </a:extLst>
          </p:cNvPr>
          <p:cNvSpPr>
            <a:spLocks noGrp="1"/>
          </p:cNvSpPr>
          <p:nvPr>
            <p:ph type="sldNum" sz="quarter" idx="12"/>
          </p:nvPr>
        </p:nvSpPr>
        <p:spPr/>
        <p:txBody>
          <a:bodyPr/>
          <a:lstStyle/>
          <a:p>
            <a:pPr lvl="0"/>
            <a:r>
              <a:rPr lang="en-US"/>
              <a:t> |  </a:t>
            </a:r>
            <a:fld id="{4B94F5A8-D09C-4686-9B95-FEC55D7F3E65}" type="slidenum">
              <a:t>‹#›</a:t>
            </a:fld>
            <a:endParaRPr lang="en-US"/>
          </a:p>
        </p:txBody>
      </p:sp>
    </p:spTree>
    <p:extLst>
      <p:ext uri="{BB962C8B-B14F-4D97-AF65-F5344CB8AC3E}">
        <p14:creationId xmlns:p14="http://schemas.microsoft.com/office/powerpoint/2010/main" val="112647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93FB71-F4F8-22B1-86DE-1836BE1D5039}"/>
              </a:ext>
            </a:extLst>
          </p:cNvPr>
          <p:cNvSpPr>
            <a:spLocks noGrp="1"/>
          </p:cNvSpPr>
          <p:nvPr>
            <p:ph type="title" orient="vert"/>
          </p:nvPr>
        </p:nvSpPr>
        <p:spPr>
          <a:xfrm>
            <a:off x="7971326" y="438151"/>
            <a:ext cx="2308826" cy="49387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ADE327-3713-B437-1EA0-503A3104391E}"/>
              </a:ext>
            </a:extLst>
          </p:cNvPr>
          <p:cNvSpPr>
            <a:spLocks noGrp="1"/>
          </p:cNvSpPr>
          <p:nvPr>
            <p:ph type="body" orient="vert" idx="1"/>
          </p:nvPr>
        </p:nvSpPr>
        <p:spPr>
          <a:xfrm>
            <a:off x="1043260" y="438151"/>
            <a:ext cx="6775626" cy="4938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D6D03-A633-DB28-2778-7DE162EC561D}"/>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6" name="Slide Number Placeholder 5">
            <a:extLst>
              <a:ext uri="{FF2B5EF4-FFF2-40B4-BE49-F238E27FC236}">
                <a16:creationId xmlns:a16="http://schemas.microsoft.com/office/drawing/2014/main" id="{62BEE314-E31B-58ED-C709-C3D7CBE293BC}"/>
              </a:ext>
            </a:extLst>
          </p:cNvPr>
          <p:cNvSpPr>
            <a:spLocks noGrp="1"/>
          </p:cNvSpPr>
          <p:nvPr>
            <p:ph type="sldNum" sz="quarter" idx="12"/>
          </p:nvPr>
        </p:nvSpPr>
        <p:spPr/>
        <p:txBody>
          <a:bodyPr/>
          <a:lstStyle/>
          <a:p>
            <a:pPr lvl="0"/>
            <a:r>
              <a:rPr lang="en-US"/>
              <a:t> |  </a:t>
            </a:r>
            <a:fld id="{E5B9B9C0-9468-414B-8E0F-74E8EEE2D7F0}" type="slidenum">
              <a:t>‹#›</a:t>
            </a:fld>
            <a:endParaRPr lang="en-US"/>
          </a:p>
        </p:txBody>
      </p:sp>
    </p:spTree>
    <p:extLst>
      <p:ext uri="{BB962C8B-B14F-4D97-AF65-F5344CB8AC3E}">
        <p14:creationId xmlns:p14="http://schemas.microsoft.com/office/powerpoint/2010/main" val="301795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12/18/2023</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9" name="Purdue CoBrand">
            <a:extLst>
              <a:ext uri="{FF2B5EF4-FFF2-40B4-BE49-F238E27FC236}">
                <a16:creationId xmlns:a16="http://schemas.microsoft.com/office/drawing/2014/main" id="{FD0EC21E-06D9-A343-B534-0EED0F3D39CB}"/>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652683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8" name="Slide Number Placeholder 5">
            <a:extLst>
              <a:ext uri="{FF2B5EF4-FFF2-40B4-BE49-F238E27FC236}">
                <a16:creationId xmlns:a16="http://schemas.microsoft.com/office/drawing/2014/main" id="{1141DA29-181C-8EC1-56CA-D05D77CE17B4}"/>
              </a:ext>
            </a:extLst>
          </p:cNvPr>
          <p:cNvSpPr>
            <a:spLocks noGrp="1"/>
          </p:cNvSpPr>
          <p:nvPr>
            <p:ph type="sldNum" sz="quarter" idx="12"/>
          </p:nvPr>
        </p:nvSpPr>
        <p:spPr>
          <a:xfrm>
            <a:off x="11707314" y="6519600"/>
            <a:ext cx="484686" cy="320040"/>
          </a:xfrm>
        </p:spPr>
        <p:txBody>
          <a:bodyPr/>
          <a:lstStyle>
            <a:lvl1pPr>
              <a:defRPr>
                <a:solidFill>
                  <a:schemeClr val="accent4">
                    <a:lumMod val="50000"/>
                  </a:schemeClr>
                </a:solidFill>
              </a:defRPr>
            </a:lvl1pPr>
          </a:lstStyle>
          <a:p>
            <a:r>
              <a:rPr lang="en-US"/>
              <a:t> |  </a:t>
            </a:r>
            <a:fld id="{0E1991C0-E1C3-415B-BFAF-25B1C499A24F}" type="slidenum">
              <a:rPr smtClean="0"/>
              <a:pPr/>
              <a:t>‹#›</a:t>
            </a:fld>
            <a:endParaRPr lang="en-US"/>
          </a:p>
        </p:txBody>
      </p:sp>
      <p:sp>
        <p:nvSpPr>
          <p:cNvPr id="6" name="Footer Placeholder 3">
            <a:extLst>
              <a:ext uri="{FF2B5EF4-FFF2-40B4-BE49-F238E27FC236}">
                <a16:creationId xmlns:a16="http://schemas.microsoft.com/office/drawing/2014/main" id="{DFA228D2-6F8C-27A9-CDDF-4C0A283BEA15}"/>
              </a:ext>
            </a:extLst>
          </p:cNvPr>
          <p:cNvSpPr>
            <a:spLocks noGrp="1"/>
          </p:cNvSpPr>
          <p:nvPr>
            <p:ph type="ftr" sz="quarter" idx="10"/>
          </p:nvPr>
        </p:nvSpPr>
        <p:spPr>
          <a:xfrm>
            <a:off x="10028918" y="6519600"/>
            <a:ext cx="1920739" cy="320040"/>
          </a:xfrm>
        </p:spPr>
        <p:txBody>
          <a:bodyPr/>
          <a:lstStyle>
            <a:lvl1pPr>
              <a:defRPr>
                <a:solidFill>
                  <a:schemeClr val="accent4">
                    <a:lumMod val="50000"/>
                    <a:alpha val="70000"/>
                  </a:schemeClr>
                </a:solidFill>
              </a:defRPr>
            </a:lvl1pPr>
          </a:lstStyle>
          <a:p>
            <a:r>
              <a:rPr lang="en-US"/>
              <a:t>The Meyer Research Group</a:t>
            </a:r>
          </a:p>
        </p:txBody>
      </p:sp>
      <p:pic>
        <p:nvPicPr>
          <p:cNvPr id="10" name="MechEng_H-Full-RGB.svg" title="MechEng_H-Full-RGB">
            <a:extLst>
              <a:ext uri="{FF2B5EF4-FFF2-40B4-BE49-F238E27FC236}">
                <a16:creationId xmlns:a16="http://schemas.microsoft.com/office/drawing/2014/main" id="{420A714E-0D76-6450-D525-906E4475A243}"/>
              </a:ext>
            </a:extLst>
          </p:cNvPr>
          <p:cNvPicPr>
            <a:picLocks noChangeAspect="1"/>
          </p:cNvPicPr>
          <p:nvPr userDrawn="1"/>
        </p:nvPicPr>
        <p:blipFill>
          <a:blip r:embed="rId3">
            <a:lum/>
            <a:alphaModFix/>
            <a:extLst>
              <a:ext uri="{96DAC541-7B7A-43D3-8B79-37D633B846F1}">
                <asvg:svgBlip xmlns:asvg="http://schemas.microsoft.com/office/drawing/2016/SVG/main" r:embed="rId4"/>
              </a:ext>
            </a:extLst>
          </a:blip>
          <a:srcRect/>
          <a:stretch>
            <a:fillRect/>
          </a:stretch>
        </p:blipFill>
        <p:spPr>
          <a:xfrm>
            <a:off x="215665" y="6299210"/>
            <a:ext cx="4216338" cy="457200"/>
          </a:xfrm>
          <a:prstGeom prst="rect">
            <a:avLst/>
          </a:prstGeom>
          <a:noFill/>
          <a:ln>
            <a:noFill/>
          </a:ln>
        </p:spPr>
      </p:pic>
    </p:spTree>
    <p:extLst>
      <p:ext uri="{BB962C8B-B14F-4D97-AF65-F5344CB8AC3E}">
        <p14:creationId xmlns:p14="http://schemas.microsoft.com/office/powerpoint/2010/main" val="2503721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12/18/2023</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pic>
        <p:nvPicPr>
          <p:cNvPr id="19" name="Purdue CoBrand">
            <a:extLst>
              <a:ext uri="{FF2B5EF4-FFF2-40B4-BE49-F238E27FC236}">
                <a16:creationId xmlns:a16="http://schemas.microsoft.com/office/drawing/2014/main" id="{C943A4DD-FEF8-5840-9723-4CAF6229B0DE}"/>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413173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12/18/2023</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pic>
        <p:nvPicPr>
          <p:cNvPr id="27" name="Purdue CoBrand">
            <a:extLst>
              <a:ext uri="{FF2B5EF4-FFF2-40B4-BE49-F238E27FC236}">
                <a16:creationId xmlns:a16="http://schemas.microsoft.com/office/drawing/2014/main" id="{4076820D-0E78-0345-80AB-BD1AE9361F44}"/>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5505111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12/18/2023</a:t>
            </a:fld>
            <a:endParaRPr lang="en-US"/>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23" name="Purdue CoBrand">
            <a:extLst>
              <a:ext uri="{FF2B5EF4-FFF2-40B4-BE49-F238E27FC236}">
                <a16:creationId xmlns:a16="http://schemas.microsoft.com/office/drawing/2014/main" id="{8ECB92D7-77B4-D64F-A212-939E26D2566A}"/>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5817320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12/18/2023</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29" name="Purdue CoBrand">
            <a:extLst>
              <a:ext uri="{FF2B5EF4-FFF2-40B4-BE49-F238E27FC236}">
                <a16:creationId xmlns:a16="http://schemas.microsoft.com/office/drawing/2014/main" id="{B82B3A27-5164-7647-A9E4-15AFD8B2A300}"/>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1663856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12/18/2023</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24" name="Purdue CoBrand">
            <a:extLst>
              <a:ext uri="{FF2B5EF4-FFF2-40B4-BE49-F238E27FC236}">
                <a16:creationId xmlns:a16="http://schemas.microsoft.com/office/drawing/2014/main" id="{809A6F32-D31C-8D45-9253-F6BC579F08A2}"/>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185606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46FE-B106-0966-D5EC-C7A9DDE5B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973A5-F219-30DB-24A9-09217631C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9B761-158D-FB12-5E7E-55C751480CBC}"/>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6" name="Slide Number Placeholder 5">
            <a:extLst>
              <a:ext uri="{FF2B5EF4-FFF2-40B4-BE49-F238E27FC236}">
                <a16:creationId xmlns:a16="http://schemas.microsoft.com/office/drawing/2014/main" id="{CFBEE114-5B52-FED1-903C-7122C21C8665}"/>
              </a:ext>
            </a:extLst>
          </p:cNvPr>
          <p:cNvSpPr>
            <a:spLocks noGrp="1"/>
          </p:cNvSpPr>
          <p:nvPr>
            <p:ph type="sldNum" sz="quarter" idx="12"/>
          </p:nvPr>
        </p:nvSpPr>
        <p:spPr/>
        <p:txBody>
          <a:bodyPr/>
          <a:lstStyle/>
          <a:p>
            <a:pPr lvl="0"/>
            <a:r>
              <a:rPr lang="en-US"/>
              <a:t> |  </a:t>
            </a:r>
            <a:fld id="{B69B59FB-B94E-4F40-92AC-11334177A27B}" type="slidenum">
              <a:t>‹#›</a:t>
            </a:fld>
            <a:endParaRPr lang="en-US"/>
          </a:p>
        </p:txBody>
      </p:sp>
    </p:spTree>
    <p:extLst>
      <p:ext uri="{BB962C8B-B14F-4D97-AF65-F5344CB8AC3E}">
        <p14:creationId xmlns:p14="http://schemas.microsoft.com/office/powerpoint/2010/main" val="149009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93CF-C791-BCD8-EFE0-510B93C4DF9D}"/>
              </a:ext>
            </a:extLst>
          </p:cNvPr>
          <p:cNvSpPr>
            <a:spLocks noGrp="1"/>
          </p:cNvSpPr>
          <p:nvPr>
            <p:ph type="title"/>
          </p:nvPr>
        </p:nvSpPr>
        <p:spPr>
          <a:xfrm>
            <a:off x="832067" y="1709739"/>
            <a:ext cx="10515163"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E7667-E15C-7A6B-6E4B-B2681FAA0062}"/>
              </a:ext>
            </a:extLst>
          </p:cNvPr>
          <p:cNvSpPr>
            <a:spLocks noGrp="1"/>
          </p:cNvSpPr>
          <p:nvPr>
            <p:ph type="body" idx="1"/>
          </p:nvPr>
        </p:nvSpPr>
        <p:spPr>
          <a:xfrm>
            <a:off x="832067" y="4589464"/>
            <a:ext cx="105151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D1FC2-90AD-2A5B-5883-0B7E1F8A60A5}"/>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6" name="Slide Number Placeholder 5">
            <a:extLst>
              <a:ext uri="{FF2B5EF4-FFF2-40B4-BE49-F238E27FC236}">
                <a16:creationId xmlns:a16="http://schemas.microsoft.com/office/drawing/2014/main" id="{E4F3317F-2207-DC67-E17C-0E5421C12A58}"/>
              </a:ext>
            </a:extLst>
          </p:cNvPr>
          <p:cNvSpPr>
            <a:spLocks noGrp="1"/>
          </p:cNvSpPr>
          <p:nvPr>
            <p:ph type="sldNum" sz="quarter" idx="12"/>
          </p:nvPr>
        </p:nvSpPr>
        <p:spPr/>
        <p:txBody>
          <a:bodyPr/>
          <a:lstStyle/>
          <a:p>
            <a:pPr lvl="0"/>
            <a:r>
              <a:rPr lang="en-US"/>
              <a:t> |  </a:t>
            </a:r>
            <a:fld id="{CEDC13B8-E482-44F8-AEFF-5698345E4FD7}" type="slidenum">
              <a:t>‹#›</a:t>
            </a:fld>
            <a:endParaRPr lang="en-US"/>
          </a:p>
        </p:txBody>
      </p:sp>
    </p:spTree>
    <p:extLst>
      <p:ext uri="{BB962C8B-B14F-4D97-AF65-F5344CB8AC3E}">
        <p14:creationId xmlns:p14="http://schemas.microsoft.com/office/powerpoint/2010/main" val="28641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C33A-5CBC-9B24-D524-73609DEC8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2394E-955C-C00A-7230-BFA2988E42A7}"/>
              </a:ext>
            </a:extLst>
          </p:cNvPr>
          <p:cNvSpPr>
            <a:spLocks noGrp="1"/>
          </p:cNvSpPr>
          <p:nvPr>
            <p:ph sz="half" idx="1"/>
          </p:nvPr>
        </p:nvSpPr>
        <p:spPr>
          <a:xfrm>
            <a:off x="1948371" y="1965325"/>
            <a:ext cx="3609327" cy="341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5ABBF-DCE6-AFC8-C905-5AE54BD42A12}"/>
              </a:ext>
            </a:extLst>
          </p:cNvPr>
          <p:cNvSpPr>
            <a:spLocks noGrp="1"/>
          </p:cNvSpPr>
          <p:nvPr>
            <p:ph sz="half" idx="2"/>
          </p:nvPr>
        </p:nvSpPr>
        <p:spPr>
          <a:xfrm>
            <a:off x="5710137" y="1965325"/>
            <a:ext cx="3609328" cy="341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1FEA07-7D34-C403-CD9F-D56A8796F383}"/>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7" name="Slide Number Placeholder 6">
            <a:extLst>
              <a:ext uri="{FF2B5EF4-FFF2-40B4-BE49-F238E27FC236}">
                <a16:creationId xmlns:a16="http://schemas.microsoft.com/office/drawing/2014/main" id="{3F9C518C-5E9B-2937-BCFC-3C8A76BFD526}"/>
              </a:ext>
            </a:extLst>
          </p:cNvPr>
          <p:cNvSpPr>
            <a:spLocks noGrp="1"/>
          </p:cNvSpPr>
          <p:nvPr>
            <p:ph type="sldNum" sz="quarter" idx="12"/>
          </p:nvPr>
        </p:nvSpPr>
        <p:spPr/>
        <p:txBody>
          <a:bodyPr/>
          <a:lstStyle/>
          <a:p>
            <a:pPr lvl="0"/>
            <a:r>
              <a:rPr lang="en-US"/>
              <a:t> |  </a:t>
            </a:r>
            <a:fld id="{AF2A09D2-B185-4370-A06D-2636880A8F34}" type="slidenum">
              <a:t>‹#›</a:t>
            </a:fld>
            <a:endParaRPr lang="en-US"/>
          </a:p>
        </p:txBody>
      </p:sp>
    </p:spTree>
    <p:extLst>
      <p:ext uri="{BB962C8B-B14F-4D97-AF65-F5344CB8AC3E}">
        <p14:creationId xmlns:p14="http://schemas.microsoft.com/office/powerpoint/2010/main" val="123641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F01C-B6BD-8B07-CA49-A0173E69711D}"/>
              </a:ext>
            </a:extLst>
          </p:cNvPr>
          <p:cNvSpPr>
            <a:spLocks noGrp="1"/>
          </p:cNvSpPr>
          <p:nvPr>
            <p:ph type="title"/>
          </p:nvPr>
        </p:nvSpPr>
        <p:spPr>
          <a:xfrm>
            <a:off x="840007" y="365126"/>
            <a:ext cx="1051516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BD5D15-A3FC-B181-8C8F-872BAB35A574}"/>
              </a:ext>
            </a:extLst>
          </p:cNvPr>
          <p:cNvSpPr>
            <a:spLocks noGrp="1"/>
          </p:cNvSpPr>
          <p:nvPr>
            <p:ph type="body" idx="1"/>
          </p:nvPr>
        </p:nvSpPr>
        <p:spPr>
          <a:xfrm>
            <a:off x="840007" y="1681163"/>
            <a:ext cx="51575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4D937-22F1-AD99-A690-AF5E2126D98D}"/>
              </a:ext>
            </a:extLst>
          </p:cNvPr>
          <p:cNvSpPr>
            <a:spLocks noGrp="1"/>
          </p:cNvSpPr>
          <p:nvPr>
            <p:ph sz="half" idx="2"/>
          </p:nvPr>
        </p:nvSpPr>
        <p:spPr>
          <a:xfrm>
            <a:off x="840007" y="2505075"/>
            <a:ext cx="51575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D2077-D69B-B975-AE19-ABA979A9853E}"/>
              </a:ext>
            </a:extLst>
          </p:cNvPr>
          <p:cNvSpPr>
            <a:spLocks noGrp="1"/>
          </p:cNvSpPr>
          <p:nvPr>
            <p:ph type="body" sz="quarter" idx="3"/>
          </p:nvPr>
        </p:nvSpPr>
        <p:spPr>
          <a:xfrm>
            <a:off x="6172220" y="1681163"/>
            <a:ext cx="51829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8FAA1-7510-EC92-8758-7B466FF9E304}"/>
              </a:ext>
            </a:extLst>
          </p:cNvPr>
          <p:cNvSpPr>
            <a:spLocks noGrp="1"/>
          </p:cNvSpPr>
          <p:nvPr>
            <p:ph sz="quarter" idx="4"/>
          </p:nvPr>
        </p:nvSpPr>
        <p:spPr>
          <a:xfrm>
            <a:off x="6172220" y="2505075"/>
            <a:ext cx="518295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0981B8-3F25-81ED-6691-D280B4C173C4}"/>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9" name="Slide Number Placeholder 8">
            <a:extLst>
              <a:ext uri="{FF2B5EF4-FFF2-40B4-BE49-F238E27FC236}">
                <a16:creationId xmlns:a16="http://schemas.microsoft.com/office/drawing/2014/main" id="{9C11EE8B-196F-5B7C-985A-66B9F1794935}"/>
              </a:ext>
            </a:extLst>
          </p:cNvPr>
          <p:cNvSpPr>
            <a:spLocks noGrp="1"/>
          </p:cNvSpPr>
          <p:nvPr>
            <p:ph type="sldNum" sz="quarter" idx="12"/>
          </p:nvPr>
        </p:nvSpPr>
        <p:spPr/>
        <p:txBody>
          <a:bodyPr/>
          <a:lstStyle/>
          <a:p>
            <a:pPr lvl="0"/>
            <a:r>
              <a:rPr lang="en-US"/>
              <a:t> |  </a:t>
            </a:r>
            <a:fld id="{BE9D1B76-9614-4ABC-87A1-8244631E1F5C}" type="slidenum">
              <a:t>‹#›</a:t>
            </a:fld>
            <a:endParaRPr lang="en-US"/>
          </a:p>
        </p:txBody>
      </p:sp>
    </p:spTree>
    <p:extLst>
      <p:ext uri="{BB962C8B-B14F-4D97-AF65-F5344CB8AC3E}">
        <p14:creationId xmlns:p14="http://schemas.microsoft.com/office/powerpoint/2010/main" val="296450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D871-D06E-680A-35FA-B28F41742A0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F1824AA-C8C6-7766-88B4-2287C887ADCD}"/>
              </a:ext>
            </a:extLst>
          </p:cNvPr>
          <p:cNvSpPr>
            <a:spLocks noGrp="1"/>
          </p:cNvSpPr>
          <p:nvPr>
            <p:ph type="sldNum" sz="quarter" idx="12"/>
          </p:nvPr>
        </p:nvSpPr>
        <p:spPr>
          <a:xfrm>
            <a:off x="11707314" y="6484030"/>
            <a:ext cx="484686" cy="320040"/>
          </a:xfrm>
        </p:spPr>
        <p:txBody>
          <a:bodyPr/>
          <a:lstStyle/>
          <a:p>
            <a:pPr lvl="0"/>
            <a:r>
              <a:rPr lang="en-US"/>
              <a:t> |  </a:t>
            </a:r>
            <a:fld id="{72E50A9C-9430-4DF3-B16F-9673B5ECE2F6}" type="slidenum">
              <a:t>‹#›</a:t>
            </a:fld>
            <a:endParaRPr lang="en-US"/>
          </a:p>
        </p:txBody>
      </p:sp>
    </p:spTree>
    <p:extLst>
      <p:ext uri="{BB962C8B-B14F-4D97-AF65-F5344CB8AC3E}">
        <p14:creationId xmlns:p14="http://schemas.microsoft.com/office/powerpoint/2010/main" val="42601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0E47A-C0C7-EDB4-A009-E8911809B6F8}"/>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4" name="Slide Number Placeholder 3">
            <a:extLst>
              <a:ext uri="{FF2B5EF4-FFF2-40B4-BE49-F238E27FC236}">
                <a16:creationId xmlns:a16="http://schemas.microsoft.com/office/drawing/2014/main" id="{EFA6A7B5-D3E1-04A8-C341-881D63F7EEC2}"/>
              </a:ext>
            </a:extLst>
          </p:cNvPr>
          <p:cNvSpPr>
            <a:spLocks noGrp="1"/>
          </p:cNvSpPr>
          <p:nvPr>
            <p:ph type="sldNum" sz="quarter" idx="12"/>
          </p:nvPr>
        </p:nvSpPr>
        <p:spPr/>
        <p:txBody>
          <a:bodyPr/>
          <a:lstStyle/>
          <a:p>
            <a:pPr lvl="0"/>
            <a:r>
              <a:rPr lang="en-US"/>
              <a:t> |  </a:t>
            </a:r>
            <a:fld id="{CF73FB24-645E-4189-A7F8-B9F6906CAB1A}" type="slidenum">
              <a:t>‹#›</a:t>
            </a:fld>
            <a:endParaRPr lang="en-US"/>
          </a:p>
        </p:txBody>
      </p:sp>
    </p:spTree>
    <p:extLst>
      <p:ext uri="{BB962C8B-B14F-4D97-AF65-F5344CB8AC3E}">
        <p14:creationId xmlns:p14="http://schemas.microsoft.com/office/powerpoint/2010/main" val="434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AED0-6E42-2566-4A46-CB1161B67361}"/>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B4DC2F-C272-CAE7-9947-2A26A650DEE9}"/>
              </a:ext>
            </a:extLst>
          </p:cNvPr>
          <p:cNvSpPr>
            <a:spLocks noGrp="1"/>
          </p:cNvSpPr>
          <p:nvPr>
            <p:ph idx="1"/>
          </p:nvPr>
        </p:nvSpPr>
        <p:spPr>
          <a:xfrm>
            <a:off x="5182950" y="987426"/>
            <a:ext cx="617222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3BEF1-2E98-1724-A50C-E742D45CE8FB}"/>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30347-4D5B-AE9B-188A-E2F23938742F}"/>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7" name="Slide Number Placeholder 6">
            <a:extLst>
              <a:ext uri="{FF2B5EF4-FFF2-40B4-BE49-F238E27FC236}">
                <a16:creationId xmlns:a16="http://schemas.microsoft.com/office/drawing/2014/main" id="{D2DF380F-EC52-6564-EF1A-F9AAF91FDA49}"/>
              </a:ext>
            </a:extLst>
          </p:cNvPr>
          <p:cNvSpPr>
            <a:spLocks noGrp="1"/>
          </p:cNvSpPr>
          <p:nvPr>
            <p:ph type="sldNum" sz="quarter" idx="12"/>
          </p:nvPr>
        </p:nvSpPr>
        <p:spPr/>
        <p:txBody>
          <a:bodyPr/>
          <a:lstStyle/>
          <a:p>
            <a:pPr lvl="0"/>
            <a:r>
              <a:rPr lang="en-US"/>
              <a:t> |  </a:t>
            </a:r>
            <a:fld id="{2F32CA42-0C13-4821-B291-988144837785}" type="slidenum">
              <a:t>‹#›</a:t>
            </a:fld>
            <a:endParaRPr lang="en-US"/>
          </a:p>
        </p:txBody>
      </p:sp>
    </p:spTree>
    <p:extLst>
      <p:ext uri="{BB962C8B-B14F-4D97-AF65-F5344CB8AC3E}">
        <p14:creationId xmlns:p14="http://schemas.microsoft.com/office/powerpoint/2010/main" val="61082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D3C5-4282-0F0B-1F70-056B3F8AB1D9}"/>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16FA3-38D9-9282-0C8D-AE1E1AD4A3FD}"/>
              </a:ext>
            </a:extLst>
          </p:cNvPr>
          <p:cNvSpPr>
            <a:spLocks noGrp="1"/>
          </p:cNvSpPr>
          <p:nvPr>
            <p:ph type="pic" idx="1"/>
          </p:nvPr>
        </p:nvSpPr>
        <p:spPr>
          <a:xfrm>
            <a:off x="5182950" y="987426"/>
            <a:ext cx="617222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F55B12-E882-D43C-6498-0E7B8658FF4E}"/>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A1161-147C-91D7-DAB1-762B7830E44B}"/>
              </a:ext>
            </a:extLst>
          </p:cNvPr>
          <p:cNvSpPr>
            <a:spLocks noGrp="1"/>
          </p:cNvSpPr>
          <p:nvPr>
            <p:ph type="dt" sz="half" idx="10"/>
          </p:nvPr>
        </p:nvSpPr>
        <p:spPr>
          <a:xfrm>
            <a:off x="6768323" y="6172200"/>
            <a:ext cx="907436" cy="320040"/>
          </a:xfrm>
          <a:prstGeom prst="rect">
            <a:avLst/>
          </a:prstGeom>
        </p:spPr>
        <p:txBody>
          <a:bodyPr/>
          <a:lstStyle/>
          <a:p>
            <a:pPr lvl="0"/>
            <a:endParaRPr lang="en-US"/>
          </a:p>
        </p:txBody>
      </p:sp>
      <p:sp>
        <p:nvSpPr>
          <p:cNvPr id="7" name="Slide Number Placeholder 6">
            <a:extLst>
              <a:ext uri="{FF2B5EF4-FFF2-40B4-BE49-F238E27FC236}">
                <a16:creationId xmlns:a16="http://schemas.microsoft.com/office/drawing/2014/main" id="{911231C3-5EFC-8E15-5C21-D036549E4295}"/>
              </a:ext>
            </a:extLst>
          </p:cNvPr>
          <p:cNvSpPr>
            <a:spLocks noGrp="1"/>
          </p:cNvSpPr>
          <p:nvPr>
            <p:ph type="sldNum" sz="quarter" idx="12"/>
          </p:nvPr>
        </p:nvSpPr>
        <p:spPr/>
        <p:txBody>
          <a:bodyPr/>
          <a:lstStyle/>
          <a:p>
            <a:pPr lvl="0"/>
            <a:r>
              <a:rPr lang="en-US"/>
              <a:t> |  </a:t>
            </a:r>
            <a:fld id="{C7EA580A-53D6-4597-956B-4A71B51E8024}" type="slidenum">
              <a:t>‹#›</a:t>
            </a:fld>
            <a:endParaRPr lang="en-US"/>
          </a:p>
        </p:txBody>
      </p:sp>
    </p:spTree>
    <p:extLst>
      <p:ext uri="{BB962C8B-B14F-4D97-AF65-F5344CB8AC3E}">
        <p14:creationId xmlns:p14="http://schemas.microsoft.com/office/powerpoint/2010/main" val="393839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66B3C0F-36F6-3865-448C-FEAF919487A4}"/>
              </a:ext>
            </a:extLst>
          </p:cNvPr>
          <p:cNvSpPr/>
          <p:nvPr/>
        </p:nvSpPr>
        <p:spPr>
          <a:xfrm>
            <a:off x="-360" y="0"/>
            <a:ext cx="11503840" cy="913679"/>
          </a:xfrm>
          <a:custGeom>
            <a:avLst/>
            <a:gdLst/>
            <a:ahLst/>
            <a:cxnLst>
              <a:cxn ang="3cd4">
                <a:pos x="hc" y="t"/>
              </a:cxn>
              <a:cxn ang="cd2">
                <a:pos x="l" y="vc"/>
              </a:cxn>
              <a:cxn ang="cd4">
                <a:pos x="hc" y="b"/>
              </a:cxn>
              <a:cxn ang="0">
                <a:pos x="r" y="vc"/>
              </a:cxn>
            </a:cxnLst>
            <a:rect l="l" t="t" r="r" b="b"/>
            <a:pathLst>
              <a:path w="31978" h="2539">
                <a:moveTo>
                  <a:pt x="0" y="2539"/>
                </a:moveTo>
                <a:cubicBezTo>
                  <a:pt x="0" y="1692"/>
                  <a:pt x="0" y="846"/>
                  <a:pt x="0" y="0"/>
                </a:cubicBezTo>
                <a:cubicBezTo>
                  <a:pt x="10659" y="0"/>
                  <a:pt x="21318" y="0"/>
                  <a:pt x="31978" y="0"/>
                </a:cubicBezTo>
                <a:cubicBezTo>
                  <a:pt x="31563" y="846"/>
                  <a:pt x="31149" y="1692"/>
                  <a:pt x="30734" y="2539"/>
                </a:cubicBezTo>
                <a:cubicBezTo>
                  <a:pt x="20489" y="2539"/>
                  <a:pt x="10245" y="2539"/>
                  <a:pt x="0" y="2539"/>
                </a:cubicBezTo>
                <a:close/>
              </a:path>
            </a:pathLst>
          </a:custGeom>
          <a:solidFill>
            <a:srgbClr val="000000"/>
          </a:solidFill>
          <a:ln>
            <a:noFill/>
            <a:prstDash val="solid"/>
          </a:ln>
        </p:spPr>
        <p:txBody>
          <a:bodyPr lIns="0" tIns="0" rIns="0" bIns="0" anchor="ctr" anchorCtr="1">
            <a:noAutofit/>
          </a:bodyPr>
          <a:lstStyle/>
          <a:p>
            <a:pPr lvl="0" rtl="0" hangingPunct="0">
              <a:buNone/>
              <a:tabLst/>
            </a:pPr>
            <a:endParaRPr lang="en-US" sz="2400" kern="1200">
              <a:latin typeface="Liberation Serif" pitchFamily="18"/>
              <a:ea typeface="Segoe UI" pitchFamily="2"/>
              <a:cs typeface="Tahoma" pitchFamily="2"/>
            </a:endParaRPr>
          </a:p>
        </p:txBody>
      </p:sp>
      <p:sp>
        <p:nvSpPr>
          <p:cNvPr id="3" name="Title Placeholder 2">
            <a:extLst>
              <a:ext uri="{FF2B5EF4-FFF2-40B4-BE49-F238E27FC236}">
                <a16:creationId xmlns:a16="http://schemas.microsoft.com/office/drawing/2014/main" id="{872FF407-BF41-888F-BB92-11A4F638F385}"/>
              </a:ext>
            </a:extLst>
          </p:cNvPr>
          <p:cNvSpPr txBox="1">
            <a:spLocks noGrp="1"/>
          </p:cNvSpPr>
          <p:nvPr>
            <p:ph type="title"/>
          </p:nvPr>
        </p:nvSpPr>
        <p:spPr>
          <a:xfrm>
            <a:off x="215665" y="200879"/>
            <a:ext cx="9237846" cy="511920"/>
          </a:xfrm>
          <a:prstGeom prst="rect">
            <a:avLst/>
          </a:prstGeom>
          <a:noFill/>
          <a:ln>
            <a:noFill/>
          </a:ln>
        </p:spPr>
        <p:txBody>
          <a:bodyPr lIns="0" tIns="0" rIns="0" bIns="0" anchor="ctr"/>
          <a:lstStyle/>
          <a:p>
            <a:endParaRPr lang="en-US"/>
          </a:p>
        </p:txBody>
      </p:sp>
      <p:sp>
        <p:nvSpPr>
          <p:cNvPr id="4" name="Text Placeholder 3">
            <a:extLst>
              <a:ext uri="{FF2B5EF4-FFF2-40B4-BE49-F238E27FC236}">
                <a16:creationId xmlns:a16="http://schemas.microsoft.com/office/drawing/2014/main" id="{84A4E587-31E7-6DD6-A6F5-FCAEBCEE1DD7}"/>
              </a:ext>
            </a:extLst>
          </p:cNvPr>
          <p:cNvSpPr txBox="1">
            <a:spLocks noGrp="1"/>
          </p:cNvSpPr>
          <p:nvPr>
            <p:ph type="body" idx="1"/>
          </p:nvPr>
        </p:nvSpPr>
        <p:spPr>
          <a:xfrm>
            <a:off x="1948108" y="1965960"/>
            <a:ext cx="7371839" cy="3410640"/>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E1FFBB4-D394-BAAC-B9C9-283D4E642FE7}"/>
              </a:ext>
            </a:extLst>
          </p:cNvPr>
          <p:cNvSpPr txBox="1">
            <a:spLocks noGrp="1"/>
          </p:cNvSpPr>
          <p:nvPr>
            <p:ph type="sldNum" sz="quarter" idx="4"/>
          </p:nvPr>
        </p:nvSpPr>
        <p:spPr>
          <a:xfrm>
            <a:off x="11666492" y="6529750"/>
            <a:ext cx="484686" cy="320040"/>
          </a:xfrm>
          <a:prstGeom prst="rect">
            <a:avLst/>
          </a:prstGeom>
          <a:noFill/>
          <a:ln>
            <a:noFill/>
          </a:ln>
        </p:spPr>
        <p:txBody>
          <a:bodyPr vert="horz" lIns="0" tIns="0" rIns="0" bIns="0" anchor="ctr" anchorCtr="0">
            <a:noAutofit/>
          </a:bodyPr>
          <a:lstStyle>
            <a:lvl1pPr lvl="0" algn="ctr" rtl="0" hangingPunct="0">
              <a:buNone/>
              <a:tabLst/>
              <a:defRPr lang="en-US" sz="1000" b="1" kern="1200">
                <a:latin typeface="Acumin Pro" pitchFamily="34"/>
                <a:ea typeface="Segoe UI" pitchFamily="2"/>
                <a:cs typeface="Tahoma" pitchFamily="2"/>
              </a:defRPr>
            </a:lvl1pPr>
          </a:lstStyle>
          <a:p>
            <a:pPr lvl="0"/>
            <a:r>
              <a:rPr lang="en-US"/>
              <a:t> |  </a:t>
            </a:r>
            <a:fld id="{107D0AA4-4B65-4AAD-BC4F-359F12024A53}" type="slidenum">
              <a:t>‹#›</a:t>
            </a:fld>
            <a:endParaRPr lang="en-US"/>
          </a:p>
        </p:txBody>
      </p:sp>
      <p:pic>
        <p:nvPicPr>
          <p:cNvPr id="8" name="MechEng_H-Full-RGB.svg" title="MechEng_H-Full-RGB">
            <a:extLst>
              <a:ext uri="{FF2B5EF4-FFF2-40B4-BE49-F238E27FC236}">
                <a16:creationId xmlns:a16="http://schemas.microsoft.com/office/drawing/2014/main" id="{6CFD5952-A910-494A-B6EA-B079382EBD34}"/>
              </a:ext>
            </a:extLst>
          </p:cNvPr>
          <p:cNvPicPr>
            <a:picLocks noChangeAspect="1"/>
          </p:cNvPicPr>
          <p:nvPr/>
        </p:nvPicPr>
        <p:blipFill>
          <a:blip r:embed="rId13">
            <a:lum/>
            <a:alphaModFix/>
            <a:extLst>
              <a:ext uri="{96DAC541-7B7A-43D3-8B79-37D633B846F1}">
                <asvg:svgBlip xmlns:asvg="http://schemas.microsoft.com/office/drawing/2016/SVG/main" r:embed="rId14"/>
              </a:ext>
            </a:extLst>
          </a:blip>
          <a:srcRect/>
          <a:stretch>
            <a:fillRect/>
          </a:stretch>
        </p:blipFill>
        <p:spPr>
          <a:xfrm>
            <a:off x="48986" y="6343606"/>
            <a:ext cx="4216338" cy="457200"/>
          </a:xfrm>
          <a:prstGeom prst="rect">
            <a:avLst/>
          </a:prstGeom>
          <a:noFill/>
          <a:ln>
            <a:noFill/>
          </a:ln>
        </p:spPr>
      </p:pic>
    </p:spTree>
    <p:extLst>
      <p:ext uri="{BB962C8B-B14F-4D97-AF65-F5344CB8AC3E}">
        <p14:creationId xmlns:p14="http://schemas.microsoft.com/office/powerpoint/2010/main" val="2467600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hangingPunct="0">
        <a:tabLst/>
        <a:defRPr lang="en-US" sz="3600" b="1" i="1" u="none" strike="noStrike" kern="1200" cap="none">
          <a:ln>
            <a:noFill/>
          </a:ln>
          <a:solidFill>
            <a:srgbClr val="C9B991"/>
          </a:solidFill>
          <a:highlight>
            <a:scrgbClr r="0" g="0" b="0">
              <a:alpha val="0"/>
            </a:scrgbClr>
          </a:highlight>
          <a:latin typeface="Acumin Pro" pitchFamily="34"/>
          <a:ea typeface="Microsoft YaHei" pitchFamily="2"/>
        </a:defRPr>
      </a:lvl1pPr>
    </p:titleStyle>
    <p:bodyStyle>
      <a:lvl1pPr marL="0" marR="0" indent="0" rtl="0" hangingPunct="0">
        <a:spcBef>
          <a:spcPts val="1709"/>
        </a:spcBef>
        <a:spcAft>
          <a:spcPts val="0"/>
        </a:spcAft>
        <a:tabLst/>
        <a:defRPr lang="en-US" sz="3870" b="0" i="0" u="none" strike="noStrike" kern="1200" cap="none">
          <a:ln>
            <a:noFill/>
          </a:ln>
          <a:highlight>
            <a:scrgbClr r="0" g="0" b="0">
              <a:alpha val="0"/>
            </a:scrgbClr>
          </a:highlight>
          <a:latin typeface="Acumin Pro"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12/18/2023</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3546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74.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3.png"/><Relationship Id="rId7" Type="http://schemas.openxmlformats.org/officeDocument/2006/relationships/image" Target="../media/image75.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79.png"/><Relationship Id="rId5" Type="http://schemas.openxmlformats.org/officeDocument/2006/relationships/image" Target="../media/image85.png"/><Relationship Id="rId10" Type="http://schemas.openxmlformats.org/officeDocument/2006/relationships/image" Target="../media/image78.png"/><Relationship Id="rId4" Type="http://schemas.openxmlformats.org/officeDocument/2006/relationships/image" Target="../media/image84.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96.pn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png"/><Relationship Id="rId16"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2.png"/><Relationship Id="rId7" Type="http://schemas.openxmlformats.org/officeDocument/2006/relationships/image" Target="../media/image12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28.pn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12.png"/><Relationship Id="rId7" Type="http://schemas.openxmlformats.org/officeDocument/2006/relationships/image" Target="../media/image129.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32.png"/><Relationship Id="rId4" Type="http://schemas.openxmlformats.org/officeDocument/2006/relationships/image" Target="../media/image113.png"/><Relationship Id="rId9" Type="http://schemas.openxmlformats.org/officeDocument/2006/relationships/image" Target="../media/image131.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34.png"/><Relationship Id="rId7"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2.sv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36.png"/><Relationship Id="rId3" Type="http://schemas.openxmlformats.org/officeDocument/2006/relationships/image" Target="../media/image98.png"/><Relationship Id="rId7" Type="http://schemas.openxmlformats.org/officeDocument/2006/relationships/image" Target="../media/image100.png"/><Relationship Id="rId12" Type="http://schemas.openxmlformats.org/officeDocument/2006/relationships/image" Target="../media/image135.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46.png"/><Relationship Id="rId10" Type="http://schemas.openxmlformats.org/officeDocument/2006/relationships/image" Target="../media/image114.png"/><Relationship Id="rId4" Type="http://schemas.openxmlformats.org/officeDocument/2006/relationships/image" Target="../media/image102.png"/><Relationship Id="rId9" Type="http://schemas.openxmlformats.org/officeDocument/2006/relationships/image" Target="../media/image113.png"/><Relationship Id="rId14" Type="http://schemas.openxmlformats.org/officeDocument/2006/relationships/image" Target="../media/image137.png"/></Relationships>
</file>

<file path=ppt/slides/_rels/slide31.xml.rels><?xml version="1.0" encoding="UTF-8" standalone="yes"?>
<Relationships xmlns="http://schemas.openxmlformats.org/package/2006/relationships"><Relationship Id="rId2" Type="http://schemas.openxmlformats.org/officeDocument/2006/relationships/hyperlink" Target="https://www.dfrc.nasa.gov/Gallery/Photo/X-43A/HTML/ED97-43968-1.html"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video" Target="../media/media6.avi"/><Relationship Id="rId13" Type="http://schemas.openxmlformats.org/officeDocument/2006/relationships/slideLayout" Target="../slideLayouts/slideLayout6.xml"/><Relationship Id="rId18" Type="http://schemas.openxmlformats.org/officeDocument/2006/relationships/image" Target="../media/image151.png"/><Relationship Id="rId3" Type="http://schemas.microsoft.com/office/2007/relationships/media" Target="../media/media4.avi"/><Relationship Id="rId7" Type="http://schemas.microsoft.com/office/2007/relationships/media" Target="../media/media6.avi"/><Relationship Id="rId12" Type="http://schemas.openxmlformats.org/officeDocument/2006/relationships/video" Target="../media/media8.avi"/><Relationship Id="rId17" Type="http://schemas.openxmlformats.org/officeDocument/2006/relationships/image" Target="../media/image150.png"/><Relationship Id="rId2" Type="http://schemas.openxmlformats.org/officeDocument/2006/relationships/video" Target="../media/media3.avi"/><Relationship Id="rId16" Type="http://schemas.openxmlformats.org/officeDocument/2006/relationships/image" Target="../media/image149.png"/><Relationship Id="rId20" Type="http://schemas.openxmlformats.org/officeDocument/2006/relationships/image" Target="../media/image153.png"/><Relationship Id="rId1" Type="http://schemas.microsoft.com/office/2007/relationships/media" Target="../media/media3.avi"/><Relationship Id="rId6" Type="http://schemas.openxmlformats.org/officeDocument/2006/relationships/video" Target="../media/media5.avi"/><Relationship Id="rId11" Type="http://schemas.microsoft.com/office/2007/relationships/media" Target="../media/media8.avi"/><Relationship Id="rId5" Type="http://schemas.microsoft.com/office/2007/relationships/media" Target="../media/media5.avi"/><Relationship Id="rId15" Type="http://schemas.openxmlformats.org/officeDocument/2006/relationships/image" Target="../media/image148.png"/><Relationship Id="rId10" Type="http://schemas.openxmlformats.org/officeDocument/2006/relationships/video" Target="../media/media7.avi"/><Relationship Id="rId19" Type="http://schemas.openxmlformats.org/officeDocument/2006/relationships/image" Target="../media/image152.png"/><Relationship Id="rId4" Type="http://schemas.openxmlformats.org/officeDocument/2006/relationships/video" Target="../media/media4.avi"/><Relationship Id="rId9" Type="http://schemas.microsoft.com/office/2007/relationships/media" Target="../media/media7.avi"/><Relationship Id="rId14" Type="http://schemas.openxmlformats.org/officeDocument/2006/relationships/image" Target="../media/image147.png"/></Relationships>
</file>

<file path=ppt/slides/_rels/slide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image" Target="../media/image157.png"/><Relationship Id="rId1" Type="http://schemas.openxmlformats.org/officeDocument/2006/relationships/slideLayout" Target="../slideLayouts/slideLayout6.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3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2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18" Type="http://schemas.openxmlformats.org/officeDocument/2006/relationships/image" Target="../media/image36.png"/><Relationship Id="rId3" Type="http://schemas.microsoft.com/office/2007/relationships/media" Target="../media/media2.avi"/><Relationship Id="rId7" Type="http://schemas.openxmlformats.org/officeDocument/2006/relationships/image" Target="../media/image30.png"/><Relationship Id="rId12" Type="http://schemas.openxmlformats.org/officeDocument/2006/relationships/image" Target="../media/image27.png"/><Relationship Id="rId17" Type="http://schemas.openxmlformats.org/officeDocument/2006/relationships/image" Target="../media/image35.png"/><Relationship Id="rId2" Type="http://schemas.openxmlformats.org/officeDocument/2006/relationships/video" Target="../media/media1.avi"/><Relationship Id="rId16" Type="http://schemas.openxmlformats.org/officeDocument/2006/relationships/image" Target="../media/image26.png"/><Relationship Id="rId20" Type="http://schemas.openxmlformats.org/officeDocument/2006/relationships/image" Target="../media/image38.png"/><Relationship Id="rId1" Type="http://schemas.microsoft.com/office/2007/relationships/media" Target="../media/media1.avi"/><Relationship Id="rId6" Type="http://schemas.openxmlformats.org/officeDocument/2006/relationships/notesSlide" Target="../notesSlides/notesSlide5.xml"/><Relationship Id="rId11" Type="http://schemas.openxmlformats.org/officeDocument/2006/relationships/image" Target="../media/image18.png"/><Relationship Id="rId5" Type="http://schemas.openxmlformats.org/officeDocument/2006/relationships/slideLayout" Target="../slideLayouts/slideLayout6.xml"/><Relationship Id="rId15" Type="http://schemas.openxmlformats.org/officeDocument/2006/relationships/image" Target="../media/image34.jpeg"/><Relationship Id="rId10" Type="http://schemas.openxmlformats.org/officeDocument/2006/relationships/image" Target="../media/image31.png"/><Relationship Id="rId19" Type="http://schemas.openxmlformats.org/officeDocument/2006/relationships/image" Target="../media/image37.png"/><Relationship Id="rId4" Type="http://schemas.openxmlformats.org/officeDocument/2006/relationships/video" Target="../media/media2.avi"/><Relationship Id="rId9" Type="http://schemas.openxmlformats.org/officeDocument/2006/relationships/image" Target="../media/image17.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32EA6B-896C-0F8A-3B18-AFB167EA4304}"/>
              </a:ext>
            </a:extLst>
          </p:cNvPr>
          <p:cNvSpPr txBox="1">
            <a:spLocks/>
          </p:cNvSpPr>
          <p:nvPr/>
        </p:nvSpPr>
        <p:spPr>
          <a:xfrm>
            <a:off x="578348" y="191785"/>
            <a:ext cx="10695554" cy="1846659"/>
          </a:xfrm>
          <a:prstGeom prst="rect">
            <a:avLst/>
          </a:prstGeom>
          <a:noFill/>
          <a:ln>
            <a:noFill/>
          </a:ln>
        </p:spPr>
        <p:txBody>
          <a:bodyPr vert="horz" wrap="square" lIns="0" tIns="0" rIns="0" bIns="0" anchor="ctr">
            <a:spAutoFit/>
          </a:bodyPr>
          <a:lstStyle>
            <a:lvl1pPr algn="ctr" rtl="0" hangingPunct="0">
              <a:tabLst/>
              <a:defRPr lang="en-US" sz="6000" b="1" i="1" u="none" strike="noStrike" kern="1200" cap="none" spc="-170">
                <a:ln>
                  <a:noFill/>
                </a:ln>
                <a:highlight>
                  <a:scrgbClr r="0" g="0" b="0">
                    <a:alpha val="0"/>
                  </a:scrgbClr>
                </a:highlight>
                <a:latin typeface="Acumin Pro" pitchFamily="34"/>
                <a:ea typeface="Microsoft YaHei" pitchFamily="2"/>
              </a:defRPr>
            </a:lvl1pPr>
          </a:lstStyle>
          <a:p>
            <a:pPr algn="ctr"/>
            <a:r>
              <a:rPr lang="en-US" sz="4000" b="0" i="0" kern="0">
                <a:solidFill>
                  <a:schemeClr val="bg1"/>
                </a:solidFill>
              </a:rPr>
              <a:t>Demonstration of frequency-scanning burst-mode filtered Rayleigh scattering for multi-parameter</a:t>
            </a:r>
          </a:p>
          <a:p>
            <a:pPr algn="ctr"/>
            <a:r>
              <a:rPr lang="en-US" sz="4000" b="0" i="0" kern="0">
                <a:solidFill>
                  <a:schemeClr val="bg1"/>
                </a:solidFill>
              </a:rPr>
              <a:t>gas-phase measurements</a:t>
            </a:r>
          </a:p>
        </p:txBody>
      </p:sp>
      <p:sp>
        <p:nvSpPr>
          <p:cNvPr id="22" name="Slide Number Placeholder 3">
            <a:extLst>
              <a:ext uri="{FF2B5EF4-FFF2-40B4-BE49-F238E27FC236}">
                <a16:creationId xmlns:a16="http://schemas.microsoft.com/office/drawing/2014/main" id="{32DEA107-60F8-DC55-AFD5-D758FF42B852}"/>
              </a:ext>
            </a:extLst>
          </p:cNvPr>
          <p:cNvSpPr txBox="1">
            <a:spLocks/>
          </p:cNvSpPr>
          <p:nvPr/>
        </p:nvSpPr>
        <p:spPr>
          <a:xfrm>
            <a:off x="11707314" y="6484030"/>
            <a:ext cx="484686" cy="320040"/>
          </a:xfrm>
          <a:prstGeom prst="rect">
            <a:avLst/>
          </a:prstGeom>
          <a:noFill/>
          <a:ln>
            <a:noFill/>
          </a:ln>
        </p:spPr>
        <p:txBody>
          <a:bodyPr vert="horz" lIns="0" tIns="0" rIns="0" bIns="0" anchor="ctr" anchorCtr="0">
            <a:noAutofit/>
          </a:bodyPr>
          <a:lstStyle>
            <a:defPPr>
              <a:defRPr lang="en-US"/>
            </a:defPPr>
            <a:lvl1pPr marL="0" lvl="0" algn="ctr" defTabSz="914400" rtl="0" eaLnBrk="1" latinLnBrk="0" hangingPunct="0">
              <a:buNone/>
              <a:tabLst/>
              <a:defRPr lang="en-US" sz="1000" b="1" kern="1200">
                <a:solidFill>
                  <a:schemeClr val="tx1"/>
                </a:solidFill>
                <a:latin typeface="Acumin Pro" pitchFamily="34"/>
                <a:ea typeface="Segoe UI" pitchFamily="2"/>
                <a:cs typeface="Tahoma"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4">
                    <a:lumMod val="50000"/>
                  </a:schemeClr>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schemeClr val="accent4">
                    <a:lumMod val="50000"/>
                  </a:schemeClr>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chemeClr val="accent4">
                  <a:lumMod val="50000"/>
                </a:schemeClr>
              </a:solidFill>
              <a:effectLst/>
              <a:uLnTx/>
              <a:uFillTx/>
              <a:latin typeface="Acumin Pro" pitchFamily="34"/>
              <a:cs typeface="Tahoma" pitchFamily="2"/>
            </a:endParaRPr>
          </a:p>
        </p:txBody>
      </p:sp>
      <p:sp>
        <p:nvSpPr>
          <p:cNvPr id="2" name="TextBox 1">
            <a:extLst>
              <a:ext uri="{FF2B5EF4-FFF2-40B4-BE49-F238E27FC236}">
                <a16:creationId xmlns:a16="http://schemas.microsoft.com/office/drawing/2014/main" id="{D3909A67-B694-0047-F181-8374DD898ACF}"/>
              </a:ext>
            </a:extLst>
          </p:cNvPr>
          <p:cNvSpPr txBox="1"/>
          <p:nvPr/>
        </p:nvSpPr>
        <p:spPr>
          <a:xfrm>
            <a:off x="1904615" y="5441303"/>
            <a:ext cx="8289592" cy="954107"/>
          </a:xfrm>
          <a:prstGeom prst="rect">
            <a:avLst/>
          </a:prstGeom>
          <a:noFill/>
        </p:spPr>
        <p:txBody>
          <a:bodyPr wrap="square" rtlCol="0">
            <a:spAutoFit/>
          </a:bodyPr>
          <a:lstStyle/>
          <a:p>
            <a:pPr algn="ctr"/>
            <a:r>
              <a:rPr lang="en-US" sz="1400" i="1">
                <a:solidFill>
                  <a:schemeClr val="bg1"/>
                </a:solidFill>
              </a:rPr>
              <a:t>Copyright © by Purdue University and the U.S.A., as represented by the Administrator of the</a:t>
            </a:r>
          </a:p>
          <a:p>
            <a:pPr algn="ctr"/>
            <a:r>
              <a:rPr lang="en-US" sz="1400" i="1">
                <a:solidFill>
                  <a:schemeClr val="bg1"/>
                </a:solidFill>
              </a:rPr>
              <a:t>National Aeronautics and Space Administration. All rights reserved.</a:t>
            </a:r>
            <a:br>
              <a:rPr lang="en-US" sz="1400" i="1">
                <a:solidFill>
                  <a:schemeClr val="bg1"/>
                </a:solidFill>
              </a:rPr>
            </a:br>
            <a:r>
              <a:rPr lang="en-US" sz="1400" i="1">
                <a:solidFill>
                  <a:schemeClr val="bg1"/>
                </a:solidFill>
              </a:rPr>
              <a:t>Published by the American Institute of Aeronautics and Astronautics, Inc., with permission.</a:t>
            </a:r>
          </a:p>
          <a:p>
            <a:pPr algn="ctr"/>
            <a:endParaRPr lang="en-US" sz="1400" i="1">
              <a:solidFill>
                <a:schemeClr val="bg1"/>
              </a:solidFill>
            </a:endParaRPr>
          </a:p>
        </p:txBody>
      </p:sp>
      <p:sp>
        <p:nvSpPr>
          <p:cNvPr id="3" name="Subtitle 2">
            <a:extLst>
              <a:ext uri="{FF2B5EF4-FFF2-40B4-BE49-F238E27FC236}">
                <a16:creationId xmlns:a16="http://schemas.microsoft.com/office/drawing/2014/main" id="{DB776A48-4377-04B4-3148-D3A505FA2D79}"/>
              </a:ext>
            </a:extLst>
          </p:cNvPr>
          <p:cNvSpPr txBox="1">
            <a:spLocks/>
          </p:cNvSpPr>
          <p:nvPr/>
        </p:nvSpPr>
        <p:spPr>
          <a:xfrm>
            <a:off x="3812529" y="3285712"/>
            <a:ext cx="4473764" cy="1231106"/>
          </a:xfrm>
          <a:prstGeom prst="rect">
            <a:avLst/>
          </a:prstGeom>
          <a:noFill/>
          <a:ln>
            <a:noFill/>
          </a:ln>
        </p:spPr>
        <p:txBody>
          <a:bodyPr vert="horz" wrap="square" lIns="0" tIns="0" rIns="0" bIns="0" anchor="ctr">
            <a:spAutoFit/>
          </a:bodyPr>
          <a:lstStyle>
            <a:lvl1pPr rtl="0" hangingPunct="0">
              <a:spcBef>
                <a:spcPts val="1417"/>
              </a:spcBef>
              <a:spcAft>
                <a:spcPts val="0"/>
              </a:spcAft>
              <a:tabLst/>
              <a:defRPr lang="en-US" sz="3200" b="0" i="0" u="none" strike="noStrike" kern="1200" cap="none">
                <a:ln>
                  <a:noFill/>
                </a:ln>
                <a:highlight>
                  <a:scrgbClr r="0" g="0" b="0">
                    <a:alpha val="0"/>
                  </a:scrgbClr>
                </a:highlight>
                <a:latin typeface="Liberation Sans"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solidFill>
                  <a:schemeClr val="bg1"/>
                </a:solidFill>
                <a:latin typeface="Acumin Pro" pitchFamily="34"/>
              </a:rPr>
              <a:t>Amanda M. Braun</a:t>
            </a:r>
            <a:r>
              <a:rPr lang="en-US" sz="2000" baseline="30000">
                <a:solidFill>
                  <a:schemeClr val="bg1"/>
                </a:solidFill>
                <a:latin typeface="Acumin Pro" pitchFamily="34"/>
              </a:rPr>
              <a:t>1                                                                  </a:t>
            </a:r>
            <a:r>
              <a:rPr lang="en-US" sz="2000">
                <a:solidFill>
                  <a:schemeClr val="bg1"/>
                </a:solidFill>
                <a:latin typeface="Acumin Pro" pitchFamily="34"/>
              </a:rPr>
              <a:t> Neil S. Rodrigues</a:t>
            </a:r>
            <a:r>
              <a:rPr lang="en-US" sz="2000" baseline="30000">
                <a:solidFill>
                  <a:schemeClr val="bg1"/>
                </a:solidFill>
                <a:latin typeface="Acumin Pro" pitchFamily="34"/>
              </a:rPr>
              <a:t>2</a:t>
            </a:r>
            <a:r>
              <a:rPr lang="en-US" sz="2000">
                <a:solidFill>
                  <a:schemeClr val="bg1"/>
                </a:solidFill>
                <a:latin typeface="Acumin Pro" pitchFamily="34"/>
              </a:rPr>
              <a:t>, Paul M. Danehy</a:t>
            </a:r>
            <a:r>
              <a:rPr lang="en-US" sz="2000" baseline="30000">
                <a:solidFill>
                  <a:schemeClr val="bg1"/>
                </a:solidFill>
                <a:latin typeface="Acumin Pro" pitchFamily="34"/>
              </a:rPr>
              <a:t>2</a:t>
            </a:r>
            <a:r>
              <a:rPr lang="en-US" sz="2000">
                <a:solidFill>
                  <a:schemeClr val="bg1"/>
                </a:solidFill>
                <a:latin typeface="Acumin Pro" pitchFamily="34"/>
              </a:rPr>
              <a:t> Alexander R. Suppiah</a:t>
            </a:r>
            <a:r>
              <a:rPr lang="en-US" sz="2000" baseline="30000">
                <a:solidFill>
                  <a:schemeClr val="bg1"/>
                </a:solidFill>
                <a:latin typeface="Acumin Pro" pitchFamily="34"/>
              </a:rPr>
              <a:t>1</a:t>
            </a:r>
            <a:r>
              <a:rPr lang="en-US" sz="2000">
                <a:solidFill>
                  <a:schemeClr val="bg1"/>
                </a:solidFill>
                <a:latin typeface="Acumin Pro" pitchFamily="34"/>
              </a:rPr>
              <a:t>, James Braun</a:t>
            </a:r>
            <a:r>
              <a:rPr lang="en-US" sz="2000" baseline="30000">
                <a:solidFill>
                  <a:schemeClr val="bg1"/>
                </a:solidFill>
                <a:latin typeface="Acumin Pro" pitchFamily="34"/>
              </a:rPr>
              <a:t>3</a:t>
            </a:r>
            <a:r>
              <a:rPr lang="en-US" sz="2000">
                <a:solidFill>
                  <a:schemeClr val="bg1"/>
                </a:solidFill>
                <a:latin typeface="Acumin Pro" pitchFamily="34"/>
              </a:rPr>
              <a:t>             Mikhail N. Slipchenko</a:t>
            </a:r>
            <a:r>
              <a:rPr lang="en-US" sz="2000" baseline="30000">
                <a:solidFill>
                  <a:schemeClr val="bg1"/>
                </a:solidFill>
                <a:latin typeface="Acumin Pro" pitchFamily="34"/>
              </a:rPr>
              <a:t>1</a:t>
            </a:r>
            <a:r>
              <a:rPr lang="en-US" sz="2000">
                <a:solidFill>
                  <a:schemeClr val="bg1"/>
                </a:solidFill>
                <a:latin typeface="Acumin Pro" pitchFamily="34"/>
              </a:rPr>
              <a:t>, Terrence R. Meyer</a:t>
            </a:r>
            <a:r>
              <a:rPr lang="en-US" sz="2000" baseline="30000">
                <a:solidFill>
                  <a:schemeClr val="bg1"/>
                </a:solidFill>
                <a:latin typeface="Acumin Pro" pitchFamily="34"/>
              </a:rPr>
              <a:t>1</a:t>
            </a:r>
            <a:endParaRPr lang="en-US" sz="1800" baseline="30000">
              <a:solidFill>
                <a:schemeClr val="bg1"/>
              </a:solidFill>
              <a:latin typeface="Acumin Pro" pitchFamily="34"/>
            </a:endParaRPr>
          </a:p>
        </p:txBody>
      </p:sp>
      <p:sp>
        <p:nvSpPr>
          <p:cNvPr id="4" name="TextBox 3">
            <a:extLst>
              <a:ext uri="{FF2B5EF4-FFF2-40B4-BE49-F238E27FC236}">
                <a16:creationId xmlns:a16="http://schemas.microsoft.com/office/drawing/2014/main" id="{EA5CBCCF-C7FF-4630-79F2-9B46BAF52A82}"/>
              </a:ext>
            </a:extLst>
          </p:cNvPr>
          <p:cNvSpPr txBox="1"/>
          <p:nvPr/>
        </p:nvSpPr>
        <p:spPr>
          <a:xfrm>
            <a:off x="2644413" y="2038639"/>
            <a:ext cx="6903173" cy="1200329"/>
          </a:xfrm>
          <a:prstGeom prst="rect">
            <a:avLst/>
          </a:prstGeom>
          <a:noFill/>
        </p:spPr>
        <p:txBody>
          <a:bodyPr wrap="none" rtlCol="0">
            <a:spAutoFit/>
          </a:bodyPr>
          <a:lstStyle/>
          <a:p>
            <a:pPr algn="ctr"/>
            <a:r>
              <a:rPr lang="en-US" sz="2400" b="1">
                <a:solidFill>
                  <a:schemeClr val="accent2"/>
                </a:solidFill>
                <a:latin typeface="Acumin Pro" pitchFamily="34"/>
              </a:rPr>
              <a:t>2024 AIAA SciTech Forum</a:t>
            </a:r>
          </a:p>
          <a:p>
            <a:pPr algn="ctr"/>
            <a:r>
              <a:rPr lang="en-US" sz="2400" b="1">
                <a:solidFill>
                  <a:schemeClr val="accent2"/>
                </a:solidFill>
                <a:latin typeface="Acumin Pro" pitchFamily="34"/>
              </a:rPr>
              <a:t>AMT-08, Laser Absorption and Scattering Techniques</a:t>
            </a:r>
          </a:p>
          <a:p>
            <a:pPr algn="ctr"/>
            <a:r>
              <a:rPr lang="en-US" sz="2400" b="1">
                <a:solidFill>
                  <a:schemeClr val="accent2"/>
                </a:solidFill>
                <a:latin typeface="Acumin Pro" pitchFamily="34"/>
              </a:rPr>
              <a:t>January 9, 2024</a:t>
            </a:r>
            <a:endParaRPr lang="en-US" sz="2400" b="1">
              <a:solidFill>
                <a:schemeClr val="accent2"/>
              </a:solidFill>
            </a:endParaRPr>
          </a:p>
        </p:txBody>
      </p:sp>
      <p:sp>
        <p:nvSpPr>
          <p:cNvPr id="6" name="TextBox 5">
            <a:extLst>
              <a:ext uri="{FF2B5EF4-FFF2-40B4-BE49-F238E27FC236}">
                <a16:creationId xmlns:a16="http://schemas.microsoft.com/office/drawing/2014/main" id="{1509782A-51AF-1DCF-6553-E58898805D32}"/>
              </a:ext>
            </a:extLst>
          </p:cNvPr>
          <p:cNvSpPr txBox="1"/>
          <p:nvPr/>
        </p:nvSpPr>
        <p:spPr>
          <a:xfrm>
            <a:off x="4681702" y="4563562"/>
            <a:ext cx="2828595" cy="830997"/>
          </a:xfrm>
          <a:prstGeom prst="rect">
            <a:avLst/>
          </a:prstGeom>
          <a:noFill/>
        </p:spPr>
        <p:txBody>
          <a:bodyPr wrap="none" rtlCol="0">
            <a:spAutoFit/>
          </a:bodyPr>
          <a:lstStyle/>
          <a:p>
            <a:pPr algn="ctr"/>
            <a:r>
              <a:rPr lang="en-US" sz="1600" baseline="30000"/>
              <a:t>1 </a:t>
            </a:r>
            <a:r>
              <a:rPr lang="en-US" sz="1600"/>
              <a:t>Purdue University </a:t>
            </a:r>
          </a:p>
          <a:p>
            <a:pPr algn="ctr"/>
            <a:r>
              <a:rPr lang="en-US" sz="1600" baseline="30000"/>
              <a:t>2</a:t>
            </a:r>
            <a:r>
              <a:rPr lang="en-US" sz="1600"/>
              <a:t>NASA Langley Research Center</a:t>
            </a:r>
          </a:p>
          <a:p>
            <a:pPr algn="ctr"/>
            <a:r>
              <a:rPr lang="en-US" sz="1600" baseline="30000"/>
              <a:t>3</a:t>
            </a:r>
            <a:r>
              <a:rPr lang="en-US" sz="1600"/>
              <a:t>North Carolina State University</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10</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Frequency-scanning burst-mode laser</a:t>
            </a:r>
          </a:p>
        </p:txBody>
      </p:sp>
      <p:pic>
        <p:nvPicPr>
          <p:cNvPr id="47" name="Picture 46">
            <a:extLst>
              <a:ext uri="{FF2B5EF4-FFF2-40B4-BE49-F238E27FC236}">
                <a16:creationId xmlns:a16="http://schemas.microsoft.com/office/drawing/2014/main" id="{22C728C0-86D3-2B39-3087-3CD265700E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726"/>
            <a:ext cx="5189001" cy="4389894"/>
          </a:xfrm>
          <a:prstGeom prst="rect">
            <a:avLst/>
          </a:prstGeom>
        </p:spPr>
      </p:pic>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sp>
        <p:nvSpPr>
          <p:cNvPr id="48" name="TextBox 47">
            <a:extLst>
              <a:ext uri="{FF2B5EF4-FFF2-40B4-BE49-F238E27FC236}">
                <a16:creationId xmlns:a16="http://schemas.microsoft.com/office/drawing/2014/main" id="{4EC6126E-A4FA-E49B-646D-5C026FF7170F}"/>
              </a:ext>
            </a:extLst>
          </p:cNvPr>
          <p:cNvSpPr txBox="1"/>
          <p:nvPr/>
        </p:nvSpPr>
        <p:spPr>
          <a:xfrm>
            <a:off x="3206936" y="3045615"/>
            <a:ext cx="2623347" cy="369332"/>
          </a:xfrm>
          <a:prstGeom prst="rect">
            <a:avLst/>
          </a:prstGeom>
          <a:noFill/>
        </p:spPr>
        <p:txBody>
          <a:bodyPr wrap="none" rtlCol="0">
            <a:spAutoFit/>
          </a:bodyPr>
          <a:lstStyle/>
          <a:p>
            <a:r>
              <a:rPr lang="en-US"/>
              <a:t>Function Generator Signal</a:t>
            </a:r>
          </a:p>
        </p:txBody>
      </p:sp>
      <p:cxnSp>
        <p:nvCxnSpPr>
          <p:cNvPr id="49" name="Straight Connector 48">
            <a:extLst>
              <a:ext uri="{FF2B5EF4-FFF2-40B4-BE49-F238E27FC236}">
                <a16:creationId xmlns:a16="http://schemas.microsoft.com/office/drawing/2014/main" id="{35F755E7-0288-57EE-E839-7C8077C75DD3}"/>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E626F81-DF0F-4F75-C011-35841C3F11F5}"/>
              </a:ext>
            </a:extLst>
          </p:cNvPr>
          <p:cNvCxnSpPr>
            <a:cxnSpLocks/>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327"/>
            <a:ext cx="5189000" cy="4390692"/>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a:solidFill>
                  <a:srgbClr val="009900"/>
                </a:solidFill>
              </a:rPr>
              <a:t>Relative Frequency (GHz)</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11</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a:t>Wavemeter Measurement</a:t>
            </a:r>
          </a:p>
        </p:txBody>
      </p:sp>
      <p:sp>
        <p:nvSpPr>
          <p:cNvPr id="15" name="Rectangle 14">
            <a:extLst>
              <a:ext uri="{FF2B5EF4-FFF2-40B4-BE49-F238E27FC236}">
                <a16:creationId xmlns:a16="http://schemas.microsoft.com/office/drawing/2014/main" id="{AD53CE5A-BF51-A1E5-D833-BF40622F3EF8}"/>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Tree>
    <p:extLst>
      <p:ext uri="{BB962C8B-B14F-4D97-AF65-F5344CB8AC3E}">
        <p14:creationId xmlns:p14="http://schemas.microsoft.com/office/powerpoint/2010/main" val="1985647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327"/>
            <a:ext cx="5189000" cy="4390691"/>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a:solidFill>
                  <a:srgbClr val="009900"/>
                </a:solidFill>
              </a:rPr>
              <a:t>Relative Frequency (GHz)</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12</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8" name="Rectangle 7">
            <a:extLst>
              <a:ext uri="{FF2B5EF4-FFF2-40B4-BE49-F238E27FC236}">
                <a16:creationId xmlns:a16="http://schemas.microsoft.com/office/drawing/2014/main" id="{E4D944AF-BF7E-A0BB-038A-9B5E18614C57}"/>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a:t>Wavemeter Measurement</a:t>
            </a:r>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3164267"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4462112"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4626582" y="1797997"/>
            <a:ext cx="1366605" cy="369332"/>
          </a:xfrm>
          <a:prstGeom prst="rect">
            <a:avLst/>
          </a:prstGeom>
          <a:no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4280354" y="18201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 name="Oval 34">
            <a:extLst>
              <a:ext uri="{FF2B5EF4-FFF2-40B4-BE49-F238E27FC236}">
                <a16:creationId xmlns:a16="http://schemas.microsoft.com/office/drawing/2014/main" id="{C80307EB-8F53-C459-3921-8AED16878E99}"/>
              </a:ext>
            </a:extLst>
          </p:cNvPr>
          <p:cNvSpPr/>
          <p:nvPr/>
        </p:nvSpPr>
        <p:spPr>
          <a:xfrm>
            <a:off x="4088051"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6" name="Straight Connector 35">
            <a:extLst>
              <a:ext uri="{FF2B5EF4-FFF2-40B4-BE49-F238E27FC236}">
                <a16:creationId xmlns:a16="http://schemas.microsoft.com/office/drawing/2014/main" id="{F0ACA376-DB0A-75FF-9B77-535CDF4332C7}"/>
              </a:ext>
            </a:extLst>
          </p:cNvPr>
          <p:cNvCxnSpPr>
            <a:cxnSpLocks/>
          </p:cNvCxnSpPr>
          <p:nvPr/>
        </p:nvCxnSpPr>
        <p:spPr>
          <a:xfrm flipV="1">
            <a:off x="3174242" y="1460559"/>
            <a:ext cx="0" cy="50283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3172921"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44" name="Group 43">
            <a:extLst>
              <a:ext uri="{FF2B5EF4-FFF2-40B4-BE49-F238E27FC236}">
                <a16:creationId xmlns:a16="http://schemas.microsoft.com/office/drawing/2014/main" id="{92DE1526-61B8-C11F-5E38-E38590721084}"/>
              </a:ext>
            </a:extLst>
          </p:cNvPr>
          <p:cNvGrpSpPr/>
          <p:nvPr/>
        </p:nvGrpSpPr>
        <p:grpSpPr>
          <a:xfrm rot="16200000">
            <a:off x="3033682" y="1827386"/>
            <a:ext cx="276253" cy="279840"/>
            <a:chOff x="1213792" y="239518"/>
            <a:chExt cx="176645" cy="182955"/>
          </a:xfrm>
        </p:grpSpPr>
        <p:sp>
          <p:nvSpPr>
            <p:cNvPr id="45" name="Rectangle 44">
              <a:extLst>
                <a:ext uri="{FF2B5EF4-FFF2-40B4-BE49-F238E27FC236}">
                  <a16:creationId xmlns:a16="http://schemas.microsoft.com/office/drawing/2014/main" id="{6B309EE3-9961-DFEC-2AA8-8625E731E5B8}"/>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6" name="Straight Connector 45">
              <a:extLst>
                <a:ext uri="{FF2B5EF4-FFF2-40B4-BE49-F238E27FC236}">
                  <a16:creationId xmlns:a16="http://schemas.microsoft.com/office/drawing/2014/main" id="{3B764D3E-8983-86FE-CF7A-302F246E318F}"/>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070FF73A-89A1-41FC-6265-4D9A357A94E9}"/>
              </a:ext>
            </a:extLst>
          </p:cNvPr>
          <p:cNvCxnSpPr/>
          <p:nvPr/>
        </p:nvCxnSpPr>
        <p:spPr>
          <a:xfrm>
            <a:off x="2937775" y="3865665"/>
            <a:ext cx="30175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82A015C-280E-13A2-CC22-6D38F97D7520}"/>
              </a:ext>
            </a:extLst>
          </p:cNvPr>
          <p:cNvSpPr txBox="1"/>
          <p:nvPr/>
        </p:nvSpPr>
        <p:spPr>
          <a:xfrm>
            <a:off x="3206936" y="3679878"/>
            <a:ext cx="2334806" cy="369332"/>
          </a:xfrm>
          <a:prstGeom prst="rect">
            <a:avLst/>
          </a:prstGeom>
          <a:noFill/>
        </p:spPr>
        <p:txBody>
          <a:bodyPr wrap="none" rtlCol="0">
            <a:spAutoFit/>
          </a:bodyPr>
          <a:lstStyle/>
          <a:p>
            <a:r>
              <a:rPr lang="en-US"/>
              <a:t>Unfiltered Burst Profile</a:t>
            </a:r>
          </a:p>
        </p:txBody>
      </p:sp>
    </p:spTree>
    <p:extLst>
      <p:ext uri="{BB962C8B-B14F-4D97-AF65-F5344CB8AC3E}">
        <p14:creationId xmlns:p14="http://schemas.microsoft.com/office/powerpoint/2010/main" val="2176935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3171922"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1" y="1663327"/>
            <a:ext cx="5188998" cy="4390691"/>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a:solidFill>
                  <a:srgbClr val="009900"/>
                </a:solidFill>
              </a:rPr>
              <a:t>Relative Frequency (GHz)</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13</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a:t>Wavemeter Measurement</a:t>
            </a:r>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3164267"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4462112"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4626582" y="1797997"/>
            <a:ext cx="1366605" cy="369332"/>
          </a:xfrm>
          <a:prstGeom prst="rect">
            <a:avLst/>
          </a:prstGeom>
          <a:no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4280354" y="18201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3172921"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7" name="Straight Connector 46">
            <a:extLst>
              <a:ext uri="{FF2B5EF4-FFF2-40B4-BE49-F238E27FC236}">
                <a16:creationId xmlns:a16="http://schemas.microsoft.com/office/drawing/2014/main" id="{070FF73A-89A1-41FC-6265-4D9A357A94E9}"/>
              </a:ext>
            </a:extLst>
          </p:cNvPr>
          <p:cNvCxnSpPr/>
          <p:nvPr/>
        </p:nvCxnSpPr>
        <p:spPr>
          <a:xfrm>
            <a:off x="2937775" y="3865665"/>
            <a:ext cx="30175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82A015C-280E-13A2-CC22-6D38F97D7520}"/>
              </a:ext>
            </a:extLst>
          </p:cNvPr>
          <p:cNvSpPr txBox="1"/>
          <p:nvPr/>
        </p:nvSpPr>
        <p:spPr>
          <a:xfrm>
            <a:off x="3206936" y="3679878"/>
            <a:ext cx="2334806" cy="369332"/>
          </a:xfrm>
          <a:prstGeom prst="rect">
            <a:avLst/>
          </a:prstGeom>
          <a:noFill/>
        </p:spPr>
        <p:txBody>
          <a:bodyPr wrap="none" rtlCol="0">
            <a:spAutoFit/>
          </a:bodyPr>
          <a:lstStyle/>
          <a:p>
            <a:r>
              <a:rPr lang="en-US"/>
              <a:t>Unfiltered Burst Profile</a:t>
            </a:r>
          </a:p>
        </p:txBody>
      </p:sp>
      <p:grpSp>
        <p:nvGrpSpPr>
          <p:cNvPr id="63" name="Group 62">
            <a:extLst>
              <a:ext uri="{FF2B5EF4-FFF2-40B4-BE49-F238E27FC236}">
                <a16:creationId xmlns:a16="http://schemas.microsoft.com/office/drawing/2014/main" id="{54089541-1B35-6CA4-8B4B-D1985288B451}"/>
              </a:ext>
            </a:extLst>
          </p:cNvPr>
          <p:cNvGrpSpPr/>
          <p:nvPr/>
        </p:nvGrpSpPr>
        <p:grpSpPr>
          <a:xfrm>
            <a:off x="4854769" y="2365560"/>
            <a:ext cx="143795" cy="212932"/>
            <a:chOff x="1719870" y="525931"/>
            <a:chExt cx="136235" cy="201737"/>
          </a:xfrm>
        </p:grpSpPr>
        <p:sp>
          <p:nvSpPr>
            <p:cNvPr id="320" name="Rectangle: Rounded Corners 319">
              <a:extLst>
                <a:ext uri="{FF2B5EF4-FFF2-40B4-BE49-F238E27FC236}">
                  <a16:creationId xmlns:a16="http://schemas.microsoft.com/office/drawing/2014/main" id="{6034C92A-3C2A-2E70-8835-F15BEE61380F}"/>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1" name="Rectangle: Rounded Corners 320">
              <a:extLst>
                <a:ext uri="{FF2B5EF4-FFF2-40B4-BE49-F238E27FC236}">
                  <a16:creationId xmlns:a16="http://schemas.microsoft.com/office/drawing/2014/main" id="{43BA053E-2E8C-8CF4-C78C-39186C6A7F5D}"/>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2" name="Oval 321">
              <a:extLst>
                <a:ext uri="{FF2B5EF4-FFF2-40B4-BE49-F238E27FC236}">
                  <a16:creationId xmlns:a16="http://schemas.microsoft.com/office/drawing/2014/main" id="{7A6B6C4F-DFAD-7CC3-B89E-91F626A83993}"/>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3" name="Isosceles Triangle 322">
            <a:extLst>
              <a:ext uri="{FF2B5EF4-FFF2-40B4-BE49-F238E27FC236}">
                <a16:creationId xmlns:a16="http://schemas.microsoft.com/office/drawing/2014/main" id="{4CDC9303-3624-3289-5124-F6ADB22F4982}"/>
              </a:ext>
            </a:extLst>
          </p:cNvPr>
          <p:cNvSpPr/>
          <p:nvPr/>
        </p:nvSpPr>
        <p:spPr>
          <a:xfrm rot="5400000">
            <a:off x="4682121" y="2335225"/>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3140424"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3117632"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4492900"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3491943" y="2236007"/>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3">
            <a:extLst>
              <a:ext uri="{28A0092B-C50C-407E-A947-70E740481C1C}">
                <a14:useLocalDpi xmlns:a14="http://schemas.microsoft.com/office/drawing/2010/main" val="0"/>
              </a:ext>
            </a:extLst>
          </a:blip>
          <a:srcRect t="37661" r="49171" b="30110"/>
          <a:stretch/>
        </p:blipFill>
        <p:spPr>
          <a:xfrm rot="16200000">
            <a:off x="3372922"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3378479" y="2204186"/>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3" name="TextBox 332">
            <a:extLst>
              <a:ext uri="{FF2B5EF4-FFF2-40B4-BE49-F238E27FC236}">
                <a16:creationId xmlns:a16="http://schemas.microsoft.com/office/drawing/2014/main" id="{33999193-B57F-50A3-86C5-94E1D560A7D3}"/>
              </a:ext>
            </a:extLst>
          </p:cNvPr>
          <p:cNvSpPr txBox="1"/>
          <p:nvPr/>
        </p:nvSpPr>
        <p:spPr>
          <a:xfrm>
            <a:off x="5019340" y="2277773"/>
            <a:ext cx="1231458" cy="369332"/>
          </a:xfrm>
          <a:prstGeom prst="rect">
            <a:avLst/>
          </a:prstGeom>
          <a:noFill/>
        </p:spPr>
        <p:txBody>
          <a:bodyPr wrap="square" rtlCol="0">
            <a:spAutoFit/>
          </a:bodyPr>
          <a:lstStyle/>
          <a:p>
            <a:r>
              <a:rPr lang="en-US">
                <a:solidFill>
                  <a:srgbClr val="0033CC"/>
                </a:solidFill>
                <a:latin typeface="Arial" panose="020B0604020202020204" pitchFamily="34" charset="0"/>
                <a:cs typeface="Arial" panose="020B0604020202020204" pitchFamily="34" charset="0"/>
              </a:rPr>
              <a:t>Filtered</a:t>
            </a:r>
          </a:p>
        </p:txBody>
      </p:sp>
      <p:cxnSp>
        <p:nvCxnSpPr>
          <p:cNvPr id="334" name="Straight Connector 333">
            <a:extLst>
              <a:ext uri="{FF2B5EF4-FFF2-40B4-BE49-F238E27FC236}">
                <a16:creationId xmlns:a16="http://schemas.microsoft.com/office/drawing/2014/main" id="{CA45D13C-E290-6E6F-354D-BCBB59D850C1}"/>
              </a:ext>
            </a:extLst>
          </p:cNvPr>
          <p:cNvCxnSpPr/>
          <p:nvPr/>
        </p:nvCxnSpPr>
        <p:spPr>
          <a:xfrm>
            <a:off x="2934891" y="4180226"/>
            <a:ext cx="301752" cy="0"/>
          </a:xfrm>
          <a:prstGeom prst="line">
            <a:avLst/>
          </a:prstGeom>
          <a:ln w="57150">
            <a:solidFill>
              <a:srgbClr val="0033CC"/>
            </a:solidFill>
          </a:ln>
        </p:spPr>
        <p:style>
          <a:lnRef idx="1">
            <a:schemeClr val="dk1"/>
          </a:lnRef>
          <a:fillRef idx="0">
            <a:schemeClr val="dk1"/>
          </a:fillRef>
          <a:effectRef idx="0">
            <a:schemeClr val="dk1"/>
          </a:effectRef>
          <a:fontRef idx="minor">
            <a:schemeClr val="tx1"/>
          </a:fontRef>
        </p:style>
      </p:cxnSp>
      <p:sp>
        <p:nvSpPr>
          <p:cNvPr id="335" name="TextBox 334">
            <a:extLst>
              <a:ext uri="{FF2B5EF4-FFF2-40B4-BE49-F238E27FC236}">
                <a16:creationId xmlns:a16="http://schemas.microsoft.com/office/drawing/2014/main" id="{1FA446F6-5B38-1B5A-3DE4-A2EA44125446}"/>
              </a:ext>
            </a:extLst>
          </p:cNvPr>
          <p:cNvSpPr txBox="1"/>
          <p:nvPr/>
        </p:nvSpPr>
        <p:spPr>
          <a:xfrm>
            <a:off x="3204052" y="3994439"/>
            <a:ext cx="2102114" cy="369332"/>
          </a:xfrm>
          <a:prstGeom prst="rect">
            <a:avLst/>
          </a:prstGeom>
          <a:noFill/>
        </p:spPr>
        <p:txBody>
          <a:bodyPr wrap="none" rtlCol="0">
            <a:spAutoFit/>
          </a:bodyPr>
          <a:lstStyle/>
          <a:p>
            <a:r>
              <a:rPr lang="en-US"/>
              <a:t>Filtered Burst Profile</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3033682"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C80307EB-8F53-C459-3921-8AED16878E99}"/>
              </a:ext>
            </a:extLst>
          </p:cNvPr>
          <p:cNvSpPr/>
          <p:nvPr/>
        </p:nvSpPr>
        <p:spPr>
          <a:xfrm>
            <a:off x="4088051"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Tree>
    <p:extLst>
      <p:ext uri="{BB962C8B-B14F-4D97-AF65-F5344CB8AC3E}">
        <p14:creationId xmlns:p14="http://schemas.microsoft.com/office/powerpoint/2010/main" val="342150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4493646"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14</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err="1"/>
              <a:t>Underexpanded</a:t>
            </a:r>
            <a:r>
              <a:rPr lang="en-US"/>
              <a:t> jet flow</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3890582"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sp>
        <p:nvSpPr>
          <p:cNvPr id="2" name="Isosceles Triangle 1">
            <a:extLst>
              <a:ext uri="{FF2B5EF4-FFF2-40B4-BE49-F238E27FC236}">
                <a16:creationId xmlns:a16="http://schemas.microsoft.com/office/drawing/2014/main" id="{DB7B4C74-7218-2B40-CC02-2AF8A40B0C74}"/>
              </a:ext>
            </a:extLst>
          </p:cNvPr>
          <p:cNvSpPr/>
          <p:nvPr/>
        </p:nvSpPr>
        <p:spPr>
          <a:xfrm rot="5400000">
            <a:off x="5691887"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5926022"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5426449"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4485991"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5783836"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5948306" y="1797997"/>
            <a:ext cx="1366605" cy="369332"/>
          </a:xfrm>
          <a:prstGeom prst="rect">
            <a:avLst/>
          </a:prstGeom>
          <a:no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5602078" y="18201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4494645"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63" name="Group 62">
            <a:extLst>
              <a:ext uri="{FF2B5EF4-FFF2-40B4-BE49-F238E27FC236}">
                <a16:creationId xmlns:a16="http://schemas.microsoft.com/office/drawing/2014/main" id="{54089541-1B35-6CA4-8B4B-D1985288B451}"/>
              </a:ext>
            </a:extLst>
          </p:cNvPr>
          <p:cNvGrpSpPr/>
          <p:nvPr/>
        </p:nvGrpSpPr>
        <p:grpSpPr>
          <a:xfrm>
            <a:off x="6176493" y="2378260"/>
            <a:ext cx="143795" cy="212932"/>
            <a:chOff x="1719870" y="525931"/>
            <a:chExt cx="136235" cy="201737"/>
          </a:xfrm>
        </p:grpSpPr>
        <p:sp>
          <p:nvSpPr>
            <p:cNvPr id="320" name="Rectangle: Rounded Corners 319">
              <a:extLst>
                <a:ext uri="{FF2B5EF4-FFF2-40B4-BE49-F238E27FC236}">
                  <a16:creationId xmlns:a16="http://schemas.microsoft.com/office/drawing/2014/main" id="{6034C92A-3C2A-2E70-8835-F15BEE61380F}"/>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1" name="Rectangle: Rounded Corners 320">
              <a:extLst>
                <a:ext uri="{FF2B5EF4-FFF2-40B4-BE49-F238E27FC236}">
                  <a16:creationId xmlns:a16="http://schemas.microsoft.com/office/drawing/2014/main" id="{43BA053E-2E8C-8CF4-C78C-39186C6A7F5D}"/>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2" name="Oval 321">
              <a:extLst>
                <a:ext uri="{FF2B5EF4-FFF2-40B4-BE49-F238E27FC236}">
                  <a16:creationId xmlns:a16="http://schemas.microsoft.com/office/drawing/2014/main" id="{7A6B6C4F-DFAD-7CC3-B89E-91F626A83993}"/>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3" name="Isosceles Triangle 322">
            <a:extLst>
              <a:ext uri="{FF2B5EF4-FFF2-40B4-BE49-F238E27FC236}">
                <a16:creationId xmlns:a16="http://schemas.microsoft.com/office/drawing/2014/main" id="{4CDC9303-3624-3289-5124-F6ADB22F4982}"/>
              </a:ext>
            </a:extLst>
          </p:cNvPr>
          <p:cNvSpPr/>
          <p:nvPr/>
        </p:nvSpPr>
        <p:spPr>
          <a:xfrm rot="5400000">
            <a:off x="6003845" y="2335225"/>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4462148"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4439356"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5814624"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4813667" y="2236007"/>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2">
            <a:extLst>
              <a:ext uri="{28A0092B-C50C-407E-A947-70E740481C1C}">
                <a14:useLocalDpi xmlns:a14="http://schemas.microsoft.com/office/drawing/2010/main" val="0"/>
              </a:ext>
            </a:extLst>
          </a:blip>
          <a:srcRect t="37661" r="49171" b="30110"/>
          <a:stretch/>
        </p:blipFill>
        <p:spPr>
          <a:xfrm rot="16200000">
            <a:off x="4694646"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4700203" y="2204186"/>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4204715"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3" name="TextBox 332">
            <a:extLst>
              <a:ext uri="{FF2B5EF4-FFF2-40B4-BE49-F238E27FC236}">
                <a16:creationId xmlns:a16="http://schemas.microsoft.com/office/drawing/2014/main" id="{33999193-B57F-50A3-86C5-94E1D560A7D3}"/>
              </a:ext>
            </a:extLst>
          </p:cNvPr>
          <p:cNvSpPr txBox="1"/>
          <p:nvPr/>
        </p:nvSpPr>
        <p:spPr>
          <a:xfrm>
            <a:off x="6341064" y="2277773"/>
            <a:ext cx="1231458" cy="369332"/>
          </a:xfrm>
          <a:prstGeom prst="rect">
            <a:avLst/>
          </a:prstGeom>
          <a:noFill/>
        </p:spPr>
        <p:txBody>
          <a:bodyPr wrap="square" rtlCol="0">
            <a:spAutoFit/>
          </a:bodyPr>
          <a:lstStyle/>
          <a:p>
            <a:r>
              <a:rPr lang="en-US">
                <a:solidFill>
                  <a:srgbClr val="0033CC"/>
                </a:solidFill>
                <a:latin typeface="Arial" panose="020B0604020202020204" pitchFamily="34" charset="0"/>
                <a:cs typeface="Arial" panose="020B0604020202020204" pitchFamily="34" charset="0"/>
              </a:rPr>
              <a:t>Filtered</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4355406"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FB8B445E-625E-C90F-592C-A527F99FCBCA}"/>
              </a:ext>
            </a:extLst>
          </p:cNvPr>
          <p:cNvSpPr/>
          <p:nvPr/>
        </p:nvSpPr>
        <p:spPr>
          <a:xfrm>
            <a:off x="3012748" y="3260183"/>
            <a:ext cx="555603" cy="547124"/>
          </a:xfrm>
          <a:prstGeom prst="ellipse">
            <a:avLst/>
          </a:prstGeom>
          <a:solidFill>
            <a:schemeClr val="bg1">
              <a:lumMod val="65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4" name="Oval 43">
            <a:extLst>
              <a:ext uri="{FF2B5EF4-FFF2-40B4-BE49-F238E27FC236}">
                <a16:creationId xmlns:a16="http://schemas.microsoft.com/office/drawing/2014/main" id="{C4FC2FDA-FCA2-8431-A681-55C10CE14C7C}"/>
              </a:ext>
            </a:extLst>
          </p:cNvPr>
          <p:cNvSpPr/>
          <p:nvPr/>
        </p:nvSpPr>
        <p:spPr>
          <a:xfrm>
            <a:off x="3060603" y="3308770"/>
            <a:ext cx="459900" cy="452881"/>
          </a:xfrm>
          <a:prstGeom prst="ellipse">
            <a:avLst/>
          </a:prstGeom>
          <a:solidFill>
            <a:schemeClr val="tx1">
              <a:lumMod val="50000"/>
              <a:lumOff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 name="Oval 44">
            <a:extLst>
              <a:ext uri="{FF2B5EF4-FFF2-40B4-BE49-F238E27FC236}">
                <a16:creationId xmlns:a16="http://schemas.microsoft.com/office/drawing/2014/main" id="{A11CB453-BC6A-BA52-2D54-98E8D770FED0}"/>
              </a:ext>
            </a:extLst>
          </p:cNvPr>
          <p:cNvSpPr/>
          <p:nvPr/>
        </p:nvSpPr>
        <p:spPr>
          <a:xfrm>
            <a:off x="3221819" y="3460946"/>
            <a:ext cx="137476" cy="145576"/>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6" name="Oval 45">
            <a:extLst>
              <a:ext uri="{FF2B5EF4-FFF2-40B4-BE49-F238E27FC236}">
                <a16:creationId xmlns:a16="http://schemas.microsoft.com/office/drawing/2014/main" id="{E2A82A70-511A-CF7C-B556-D380EEB6295E}"/>
              </a:ext>
            </a:extLst>
          </p:cNvPr>
          <p:cNvSpPr/>
          <p:nvPr/>
        </p:nvSpPr>
        <p:spPr>
          <a:xfrm>
            <a:off x="3260077" y="3501380"/>
            <a:ext cx="60959" cy="64551"/>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9" name="Isosceles Triangle 48">
            <a:extLst>
              <a:ext uri="{FF2B5EF4-FFF2-40B4-BE49-F238E27FC236}">
                <a16:creationId xmlns:a16="http://schemas.microsoft.com/office/drawing/2014/main" id="{1AB588FC-DDA6-AF04-CD7A-58F2E381144E}"/>
              </a:ext>
            </a:extLst>
          </p:cNvPr>
          <p:cNvSpPr/>
          <p:nvPr/>
        </p:nvSpPr>
        <p:spPr>
          <a:xfrm>
            <a:off x="3270499" y="3633861"/>
            <a:ext cx="45719" cy="140030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0" name="Isosceles Triangle 49">
            <a:extLst>
              <a:ext uri="{FF2B5EF4-FFF2-40B4-BE49-F238E27FC236}">
                <a16:creationId xmlns:a16="http://schemas.microsoft.com/office/drawing/2014/main" id="{D8A7EF4D-C6C3-A41E-59B3-F2FFF7631186}"/>
              </a:ext>
            </a:extLst>
          </p:cNvPr>
          <p:cNvSpPr/>
          <p:nvPr/>
        </p:nvSpPr>
        <p:spPr>
          <a:xfrm rot="10800000">
            <a:off x="3274685" y="2675243"/>
            <a:ext cx="55077" cy="120032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1" name="Flowchart: Manual Operation 50">
            <a:extLst>
              <a:ext uri="{FF2B5EF4-FFF2-40B4-BE49-F238E27FC236}">
                <a16:creationId xmlns:a16="http://schemas.microsoft.com/office/drawing/2014/main" id="{201D3EA2-CA5B-66B4-44F7-BEE5855CF694}"/>
              </a:ext>
            </a:extLst>
          </p:cNvPr>
          <p:cNvSpPr/>
          <p:nvPr/>
        </p:nvSpPr>
        <p:spPr>
          <a:xfrm>
            <a:off x="3216265" y="5048053"/>
            <a:ext cx="144899" cy="209863"/>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52" name="Flowchart: Delay 51">
            <a:extLst>
              <a:ext uri="{FF2B5EF4-FFF2-40B4-BE49-F238E27FC236}">
                <a16:creationId xmlns:a16="http://schemas.microsoft.com/office/drawing/2014/main" id="{2E064C85-454A-65EC-6E1F-D18998288FE4}"/>
              </a:ext>
            </a:extLst>
          </p:cNvPr>
          <p:cNvSpPr/>
          <p:nvPr/>
        </p:nvSpPr>
        <p:spPr>
          <a:xfrm rot="16200000">
            <a:off x="3215675" y="2414993"/>
            <a:ext cx="167063" cy="367783"/>
          </a:xfrm>
          <a:prstGeom prst="flowChartDelay">
            <a:avLst/>
          </a:prstGeom>
          <a:solidFill>
            <a:schemeClr val="bg1">
              <a:lumMod val="75000"/>
              <a:alpha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56" name="Straight Connector 55">
            <a:extLst>
              <a:ext uri="{FF2B5EF4-FFF2-40B4-BE49-F238E27FC236}">
                <a16:creationId xmlns:a16="http://schemas.microsoft.com/office/drawing/2014/main" id="{114F83EA-D1F1-1DC8-9669-01119D9E2251}"/>
              </a:ext>
            </a:extLst>
          </p:cNvPr>
          <p:cNvCxnSpPr>
            <a:cxnSpLocks/>
            <a:stCxn id="52" idx="3"/>
          </p:cNvCxnSpPr>
          <p:nvPr/>
        </p:nvCxnSpPr>
        <p:spPr>
          <a:xfrm flipV="1">
            <a:off x="3299207" y="1474466"/>
            <a:ext cx="0" cy="104088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02CC71-689A-E17B-85BB-5793B0F6066B}"/>
              </a:ext>
            </a:extLst>
          </p:cNvPr>
          <p:cNvCxnSpPr>
            <a:cxnSpLocks/>
          </p:cNvCxnSpPr>
          <p:nvPr/>
        </p:nvCxnSpPr>
        <p:spPr>
          <a:xfrm flipV="1">
            <a:off x="3210465" y="5609108"/>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32B5269-B119-E5B6-56EC-19185236808D}"/>
              </a:ext>
            </a:extLst>
          </p:cNvPr>
          <p:cNvCxnSpPr>
            <a:cxnSpLocks/>
          </p:cNvCxnSpPr>
          <p:nvPr/>
        </p:nvCxnSpPr>
        <p:spPr>
          <a:xfrm>
            <a:off x="3192258" y="6038664"/>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9E3C301-10A6-5ACF-7897-C5FE65D6BEE6}"/>
              </a:ext>
            </a:extLst>
          </p:cNvPr>
          <p:cNvSpPr/>
          <p:nvPr/>
        </p:nvSpPr>
        <p:spPr>
          <a:xfrm>
            <a:off x="3137234" y="5938277"/>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60" name="Oval 59">
            <a:extLst>
              <a:ext uri="{FF2B5EF4-FFF2-40B4-BE49-F238E27FC236}">
                <a16:creationId xmlns:a16="http://schemas.microsoft.com/office/drawing/2014/main" id="{1675165F-7D1B-3D35-2033-B4A1BD658D50}"/>
              </a:ext>
            </a:extLst>
          </p:cNvPr>
          <p:cNvSpPr/>
          <p:nvPr/>
        </p:nvSpPr>
        <p:spPr>
          <a:xfrm>
            <a:off x="3179995" y="5988509"/>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EFE1F23-441E-4221-396C-7ED88FBA62EA}"/>
                  </a:ext>
                </a:extLst>
              </p:cNvPr>
              <p:cNvSpPr txBox="1"/>
              <p:nvPr/>
            </p:nvSpPr>
            <p:spPr>
              <a:xfrm>
                <a:off x="3137234" y="5420752"/>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CEFE1F23-441E-4221-396C-7ED88FBA62EA}"/>
                  </a:ext>
                </a:extLst>
              </p:cNvPr>
              <p:cNvSpPr txBox="1">
                <a:spLocks noRot="1" noChangeAspect="1" noMove="1" noResize="1" noEditPoints="1" noAdjustHandles="1" noChangeArrowheads="1" noChangeShapeType="1" noTextEdit="1"/>
              </p:cNvSpPr>
              <p:nvPr/>
            </p:nvSpPr>
            <p:spPr>
              <a:xfrm>
                <a:off x="3137234" y="5420752"/>
                <a:ext cx="147220" cy="205121"/>
              </a:xfrm>
              <a:prstGeom prst="rect">
                <a:avLst/>
              </a:prstGeom>
              <a:blipFill>
                <a:blip r:embed="rId3"/>
                <a:stretch>
                  <a:fillRect l="-25000" r="-25000"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8F227AB0-50DA-1133-292A-DB3C37E4CF24}"/>
                  </a:ext>
                </a:extLst>
              </p:cNvPr>
              <p:cNvSpPr txBox="1"/>
              <p:nvPr/>
            </p:nvSpPr>
            <p:spPr>
              <a:xfrm>
                <a:off x="3606100" y="5914681"/>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a:latin typeface="Arial" panose="020B0604020202020204" pitchFamily="34" charset="0"/>
                  <a:cs typeface="Arial" panose="020B0604020202020204" pitchFamily="34" charset="0"/>
                </a:endParaRPr>
              </a:p>
            </p:txBody>
          </p:sp>
        </mc:Choice>
        <mc:Fallback xmlns="">
          <p:sp>
            <p:nvSpPr>
              <p:cNvPr id="339" name="TextBox 338">
                <a:extLst>
                  <a:ext uri="{FF2B5EF4-FFF2-40B4-BE49-F238E27FC236}">
                    <a16:creationId xmlns:a16="http://schemas.microsoft.com/office/drawing/2014/main" id="{8F227AB0-50DA-1133-292A-DB3C37E4CF24}"/>
                  </a:ext>
                </a:extLst>
              </p:cNvPr>
              <p:cNvSpPr txBox="1">
                <a:spLocks noRot="1" noChangeAspect="1" noMove="1" noResize="1" noEditPoints="1" noAdjustHandles="1" noChangeArrowheads="1" noChangeShapeType="1" noTextEdit="1"/>
              </p:cNvSpPr>
              <p:nvPr/>
            </p:nvSpPr>
            <p:spPr>
              <a:xfrm>
                <a:off x="3606100" y="5914681"/>
                <a:ext cx="144655" cy="205121"/>
              </a:xfrm>
              <a:prstGeom prst="rect">
                <a:avLst/>
              </a:prstGeom>
              <a:blipFill>
                <a:blip r:embed="rId4"/>
                <a:stretch>
                  <a:fillRect l="-13043"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9B7681CB-F936-DDB4-3080-C2A71EACD6BA}"/>
                  </a:ext>
                </a:extLst>
              </p:cNvPr>
              <p:cNvSpPr txBox="1"/>
              <p:nvPr/>
            </p:nvSpPr>
            <p:spPr>
              <a:xfrm>
                <a:off x="2987698" y="5891096"/>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a:latin typeface="Arial" panose="020B0604020202020204" pitchFamily="34" charset="0"/>
                  <a:cs typeface="Arial" panose="020B0604020202020204" pitchFamily="34" charset="0"/>
                </a:endParaRPr>
              </a:p>
            </p:txBody>
          </p:sp>
        </mc:Choice>
        <mc:Fallback xmlns="">
          <p:sp>
            <p:nvSpPr>
              <p:cNvPr id="340" name="TextBox 339">
                <a:extLst>
                  <a:ext uri="{FF2B5EF4-FFF2-40B4-BE49-F238E27FC236}">
                    <a16:creationId xmlns:a16="http://schemas.microsoft.com/office/drawing/2014/main" id="{9B7681CB-F936-DDB4-3080-C2A71EACD6BA}"/>
                  </a:ext>
                </a:extLst>
              </p:cNvPr>
              <p:cNvSpPr txBox="1">
                <a:spLocks noRot="1" noChangeAspect="1" noMove="1" noResize="1" noEditPoints="1" noAdjustHandles="1" noChangeArrowheads="1" noChangeShapeType="1" noTextEdit="1"/>
              </p:cNvSpPr>
              <p:nvPr/>
            </p:nvSpPr>
            <p:spPr>
              <a:xfrm>
                <a:off x="2987698" y="5891096"/>
                <a:ext cx="134396" cy="205121"/>
              </a:xfrm>
              <a:prstGeom prst="rect">
                <a:avLst/>
              </a:prstGeom>
              <a:blipFill>
                <a:blip r:embed="rId5"/>
                <a:stretch>
                  <a:fillRect l="-13636" r="-13636"/>
                </a:stretch>
              </a:blipFill>
            </p:spPr>
            <p:txBody>
              <a:bodyPr/>
              <a:lstStyle/>
              <a:p>
                <a:r>
                  <a:rPr lang="en-US">
                    <a:noFill/>
                  </a:rPr>
                  <a:t> </a:t>
                </a:r>
              </a:p>
            </p:txBody>
          </p:sp>
        </mc:Fallback>
      </mc:AlternateContent>
      <p:grpSp>
        <p:nvGrpSpPr>
          <p:cNvPr id="384" name="Group 383">
            <a:extLst>
              <a:ext uri="{FF2B5EF4-FFF2-40B4-BE49-F238E27FC236}">
                <a16:creationId xmlns:a16="http://schemas.microsoft.com/office/drawing/2014/main" id="{9C4867B3-D8DC-4190-828A-3BD4D906C95A}"/>
              </a:ext>
            </a:extLst>
          </p:cNvPr>
          <p:cNvGrpSpPr/>
          <p:nvPr/>
        </p:nvGrpSpPr>
        <p:grpSpPr>
          <a:xfrm rot="16200000">
            <a:off x="3165075" y="1320150"/>
            <a:ext cx="276253" cy="279840"/>
            <a:chOff x="1213792" y="239518"/>
            <a:chExt cx="176645" cy="182955"/>
          </a:xfrm>
        </p:grpSpPr>
        <p:sp>
          <p:nvSpPr>
            <p:cNvPr id="385" name="Rectangle 384">
              <a:extLst>
                <a:ext uri="{FF2B5EF4-FFF2-40B4-BE49-F238E27FC236}">
                  <a16:creationId xmlns:a16="http://schemas.microsoft.com/office/drawing/2014/main" id="{520F279B-2BD0-277D-0D24-E989EEAF366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86" name="Straight Connector 385">
              <a:extLst>
                <a:ext uri="{FF2B5EF4-FFF2-40B4-BE49-F238E27FC236}">
                  <a16:creationId xmlns:a16="http://schemas.microsoft.com/office/drawing/2014/main" id="{E3AC6550-1080-8F03-8D0E-AA9596907F94}"/>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95E2BE34-0096-EEE9-8B4C-B1E149594FA7}"/>
              </a:ext>
            </a:extLst>
          </p:cNvPr>
          <p:cNvCxnSpPr>
            <a:cxnSpLocks/>
            <a:endCxn id="38" idx="6"/>
          </p:cNvCxnSpPr>
          <p:nvPr/>
        </p:nvCxnSpPr>
        <p:spPr>
          <a:xfrm flipH="1" flipV="1">
            <a:off x="3568351" y="3533745"/>
            <a:ext cx="1172242" cy="29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88" name="Group 387">
            <a:extLst>
              <a:ext uri="{FF2B5EF4-FFF2-40B4-BE49-F238E27FC236}">
                <a16:creationId xmlns:a16="http://schemas.microsoft.com/office/drawing/2014/main" id="{71C1BEB5-EAD8-6C72-CD5E-091F8F660B2A}"/>
              </a:ext>
            </a:extLst>
          </p:cNvPr>
          <p:cNvGrpSpPr/>
          <p:nvPr/>
        </p:nvGrpSpPr>
        <p:grpSpPr>
          <a:xfrm>
            <a:off x="4121462" y="3300683"/>
            <a:ext cx="7513436" cy="2294306"/>
            <a:chOff x="4121462" y="3300683"/>
            <a:chExt cx="7513436" cy="2294306"/>
          </a:xfrm>
        </p:grpSpPr>
        <p:sp>
          <p:nvSpPr>
            <p:cNvPr id="13" name="Rectangle: Rounded Corners 12">
              <a:extLst>
                <a:ext uri="{FF2B5EF4-FFF2-40B4-BE49-F238E27FC236}">
                  <a16:creationId xmlns:a16="http://schemas.microsoft.com/office/drawing/2014/main" id="{347B45E8-195C-CE6C-74C9-F0C9D7217448}"/>
                </a:ext>
              </a:extLst>
            </p:cNvPr>
            <p:cNvSpPr/>
            <p:nvPr/>
          </p:nvSpPr>
          <p:spPr>
            <a:xfrm>
              <a:off x="4124992" y="3340422"/>
              <a:ext cx="7208065" cy="2132527"/>
            </a:xfrm>
            <a:prstGeom prst="roundRect">
              <a:avLst>
                <a:gd name="adj" fmla="val 8392"/>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pic>
          <p:nvPicPr>
            <p:cNvPr id="36" name="Picture 35" descr="A close-up of a microscope&#10;&#10;Description automatically generated">
              <a:extLst>
                <a:ext uri="{FF2B5EF4-FFF2-40B4-BE49-F238E27FC236}">
                  <a16:creationId xmlns:a16="http://schemas.microsoft.com/office/drawing/2014/main" id="{2BF3695A-D089-605D-93A9-B57296F4622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5983" y="3509083"/>
              <a:ext cx="2198915" cy="1648557"/>
            </a:xfrm>
            <a:prstGeom prst="rect">
              <a:avLst/>
            </a:prstGeom>
          </p:spPr>
        </p:pic>
        <p:pic>
          <p:nvPicPr>
            <p:cNvPr id="43" name="Picture 42" descr="A close-up of a grey object&#10;&#10;Description automatically generated">
              <a:extLst>
                <a:ext uri="{FF2B5EF4-FFF2-40B4-BE49-F238E27FC236}">
                  <a16:creationId xmlns:a16="http://schemas.microsoft.com/office/drawing/2014/main" id="{C6419653-3415-410D-5B0A-43B7DE43C1B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063" y="3509084"/>
              <a:ext cx="2198915" cy="1648557"/>
            </a:xfrm>
            <a:prstGeom prst="rect">
              <a:avLst/>
            </a:prstGeom>
          </p:spPr>
        </p:pic>
        <p:pic>
          <p:nvPicPr>
            <p:cNvPr id="47" name="Picture 46" descr="A close-up of a grey object&#10;&#10;Description automatically generated">
              <a:extLst>
                <a:ext uri="{FF2B5EF4-FFF2-40B4-BE49-F238E27FC236}">
                  <a16:creationId xmlns:a16="http://schemas.microsoft.com/office/drawing/2014/main" id="{07D81824-63F2-3FC1-2092-5662EC8CA1A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3749" y="3501380"/>
              <a:ext cx="2198915" cy="1648557"/>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7CA12C9-2A14-8F41-8B9C-C6BCD6A3DFED}"/>
                    </a:ext>
                  </a:extLst>
                </p:cNvPr>
                <p:cNvSpPr txBox="1"/>
                <p:nvPr/>
              </p:nvSpPr>
              <p:spPr>
                <a:xfrm>
                  <a:off x="4121462" y="3491143"/>
                  <a:ext cx="3502678" cy="2103846"/>
                </a:xfrm>
                <a:prstGeom prst="rect">
                  <a:avLst/>
                </a:prstGeom>
                <a:noFill/>
              </p:spPr>
              <p:txBody>
                <a:bodyPr wrap="square" rtlCol="0">
                  <a:spAutoFit/>
                </a:bodyPr>
                <a:lstStyle/>
                <a:p>
                  <a:pPr algn="ctr"/>
                  <a:r>
                    <a:rPr lang="en-US" sz="1800">
                      <a:solidFill>
                        <a:schemeClr val="tx1"/>
                      </a:solidFill>
                    </a:rPr>
                    <a:t>Orifice-style sonic nozzle coupled with </a:t>
                  </a:r>
                  <a:r>
                    <a:rPr lang="en-US" sz="1800" err="1">
                      <a:solidFill>
                        <a:schemeClr val="tx1"/>
                      </a:solidFill>
                    </a:rPr>
                    <a:t>coflow</a:t>
                  </a:r>
                  <a:endParaRPr lang="en-US" sz="1800">
                    <a:solidFill>
                      <a:schemeClr val="tx1"/>
                    </a:solidFill>
                  </a:endParaRPr>
                </a:p>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𝑁𝑃𝑅</m:t>
                        </m:r>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𝑃</m:t>
                                </m:r>
                              </m:e>
                              <m:sub>
                                <m:r>
                                  <a:rPr lang="en-US" sz="2000" b="0" i="1" smtClean="0">
                                    <a:solidFill>
                                      <a:schemeClr val="tx1"/>
                                    </a:solidFill>
                                    <a:latin typeface="Cambria Math" panose="02040503050406030204" pitchFamily="18" charset="0"/>
                                  </a:rPr>
                                  <m:t>0</m:t>
                                </m:r>
                              </m:sub>
                            </m:sSub>
                          </m:num>
                          <m:den>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𝑃</m:t>
                                </m:r>
                              </m:e>
                              <m:sub>
                                <m:r>
                                  <a:rPr lang="en-US" sz="2000" b="0" i="1" smtClean="0">
                                    <a:solidFill>
                                      <a:schemeClr val="tx1"/>
                                    </a:solidFill>
                                    <a:latin typeface="Cambria Math" panose="02040503050406030204" pitchFamily="18" charset="0"/>
                                  </a:rPr>
                                  <m:t>𝐵</m:t>
                                </m:r>
                              </m:sub>
                            </m:sSub>
                          </m:den>
                        </m:f>
                      </m:oMath>
                    </m:oMathPara>
                  </a14:m>
                  <a:endParaRPr lang="en-US" sz="2000">
                    <a:solidFill>
                      <a:schemeClr val="tx1"/>
                    </a:solidFill>
                  </a:endParaRPr>
                </a:p>
                <a:p>
                  <a:r>
                    <a:rPr lang="en-US" sz="1800">
                      <a:solidFill>
                        <a:schemeClr val="tx1"/>
                      </a:solidFill>
                    </a:rPr>
                    <a:t>Plenum pressure, </a:t>
                  </a:r>
                  <a14:m>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𝑃</m:t>
                          </m:r>
                        </m:e>
                        <m:sub>
                          <m:r>
                            <a:rPr lang="en-US" sz="1800" b="0" i="1" smtClean="0">
                              <a:solidFill>
                                <a:schemeClr val="tx1"/>
                              </a:solidFill>
                              <a:latin typeface="Cambria Math" panose="02040503050406030204" pitchFamily="18" charset="0"/>
                            </a:rPr>
                            <m:t>0</m:t>
                          </m:r>
                        </m:sub>
                      </m:sSub>
                    </m:oMath>
                  </a14:m>
                  <a:endParaRPr lang="en-US" sz="1800" b="0">
                    <a:solidFill>
                      <a:schemeClr val="tx1"/>
                    </a:solidFill>
                  </a:endParaRPr>
                </a:p>
                <a:p>
                  <a:r>
                    <a:rPr lang="en-US" sz="1800">
                      <a:solidFill>
                        <a:schemeClr val="tx1"/>
                      </a:solidFill>
                    </a:rPr>
                    <a:t>Back pressure, </a:t>
                  </a:r>
                  <a14:m>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𝑃</m:t>
                          </m:r>
                        </m:e>
                        <m:sub>
                          <m:r>
                            <a:rPr lang="en-US" sz="1800" b="0" i="1" smtClean="0">
                              <a:solidFill>
                                <a:schemeClr val="tx1"/>
                              </a:solidFill>
                              <a:latin typeface="Cambria Math" panose="02040503050406030204" pitchFamily="18" charset="0"/>
                            </a:rPr>
                            <m:t>𝐵</m:t>
                          </m:r>
                        </m:sub>
                      </m:sSub>
                    </m:oMath>
                  </a14:m>
                  <a:endParaRPr lang="en-US" sz="1800">
                    <a:solidFill>
                      <a:schemeClr val="tx1"/>
                    </a:solidFill>
                  </a:endParaRPr>
                </a:p>
                <a:p>
                  <a:endParaRPr lang="en-US"/>
                </a:p>
              </p:txBody>
            </p:sp>
          </mc:Choice>
          <mc:Fallback xmlns="">
            <p:sp>
              <p:nvSpPr>
                <p:cNvPr id="48" name="TextBox 47">
                  <a:extLst>
                    <a:ext uri="{FF2B5EF4-FFF2-40B4-BE49-F238E27FC236}">
                      <a16:creationId xmlns:a16="http://schemas.microsoft.com/office/drawing/2014/main" id="{67CA12C9-2A14-8F41-8B9C-C6BCD6A3DFED}"/>
                    </a:ext>
                  </a:extLst>
                </p:cNvPr>
                <p:cNvSpPr txBox="1">
                  <a:spLocks noRot="1" noChangeAspect="1" noMove="1" noResize="1" noEditPoints="1" noAdjustHandles="1" noChangeArrowheads="1" noChangeShapeType="1" noTextEdit="1"/>
                </p:cNvSpPr>
                <p:nvPr/>
              </p:nvSpPr>
              <p:spPr>
                <a:xfrm>
                  <a:off x="4121462" y="3491143"/>
                  <a:ext cx="3502678" cy="2103846"/>
                </a:xfrm>
                <a:prstGeom prst="rect">
                  <a:avLst/>
                </a:prstGeom>
                <a:blipFill>
                  <a:blip r:embed="rId9"/>
                  <a:stretch>
                    <a:fillRect l="-1391" t="-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7783E88-98B2-AC01-EA2C-4F88BEBD1F2E}"/>
                    </a:ext>
                  </a:extLst>
                </p:cNvPr>
                <p:cNvSpPr txBox="1"/>
                <p:nvPr/>
              </p:nvSpPr>
              <p:spPr>
                <a:xfrm>
                  <a:off x="7768661" y="5036110"/>
                  <a:ext cx="9140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𝑁𝑃𝑅</m:t>
                        </m:r>
                        <m:r>
                          <a:rPr lang="en-US" b="0" i="1" smtClean="0">
                            <a:latin typeface="Cambria Math" panose="02040503050406030204" pitchFamily="18" charset="0"/>
                          </a:rPr>
                          <m:t> ~ 5</m:t>
                        </m:r>
                      </m:oMath>
                    </m:oMathPara>
                  </a14:m>
                  <a:endParaRPr lang="en-US"/>
                </a:p>
              </p:txBody>
            </p:sp>
          </mc:Choice>
          <mc:Fallback xmlns="">
            <p:sp>
              <p:nvSpPr>
                <p:cNvPr id="55" name="TextBox 54">
                  <a:extLst>
                    <a:ext uri="{FF2B5EF4-FFF2-40B4-BE49-F238E27FC236}">
                      <a16:creationId xmlns:a16="http://schemas.microsoft.com/office/drawing/2014/main" id="{07783E88-98B2-AC01-EA2C-4F88BEBD1F2E}"/>
                    </a:ext>
                  </a:extLst>
                </p:cNvPr>
                <p:cNvSpPr txBox="1">
                  <a:spLocks noRot="1" noChangeAspect="1" noMove="1" noResize="1" noEditPoints="1" noAdjustHandles="1" noChangeArrowheads="1" noChangeShapeType="1" noTextEdit="1"/>
                </p:cNvSpPr>
                <p:nvPr/>
              </p:nvSpPr>
              <p:spPr>
                <a:xfrm>
                  <a:off x="7768661" y="5036110"/>
                  <a:ext cx="914033" cy="276999"/>
                </a:xfrm>
                <a:prstGeom prst="rect">
                  <a:avLst/>
                </a:prstGeom>
                <a:blipFill>
                  <a:blip r:embed="rId10"/>
                  <a:stretch>
                    <a:fillRect l="-5333" r="-60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CF40057A-57A0-1F49-6F9C-21047EA5614C}"/>
                    </a:ext>
                  </a:extLst>
                </p:cNvPr>
                <p:cNvSpPr txBox="1"/>
                <p:nvPr/>
              </p:nvSpPr>
              <p:spPr>
                <a:xfrm>
                  <a:off x="8979466" y="5026843"/>
                  <a:ext cx="9140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𝑁𝑃𝑅</m:t>
                        </m:r>
                        <m:r>
                          <a:rPr lang="en-US" b="0" i="1" smtClean="0">
                            <a:latin typeface="Cambria Math" panose="02040503050406030204" pitchFamily="18" charset="0"/>
                          </a:rPr>
                          <m:t> ~ 6</m:t>
                        </m:r>
                      </m:oMath>
                    </m:oMathPara>
                  </a14:m>
                  <a:endParaRPr lang="en-US"/>
                </a:p>
              </p:txBody>
            </p:sp>
          </mc:Choice>
          <mc:Fallback xmlns="">
            <p:sp>
              <p:nvSpPr>
                <p:cNvPr id="334" name="TextBox 333">
                  <a:extLst>
                    <a:ext uri="{FF2B5EF4-FFF2-40B4-BE49-F238E27FC236}">
                      <a16:creationId xmlns:a16="http://schemas.microsoft.com/office/drawing/2014/main" id="{CF40057A-57A0-1F49-6F9C-21047EA5614C}"/>
                    </a:ext>
                  </a:extLst>
                </p:cNvPr>
                <p:cNvSpPr txBox="1">
                  <a:spLocks noRot="1" noChangeAspect="1" noMove="1" noResize="1" noEditPoints="1" noAdjustHandles="1" noChangeArrowheads="1" noChangeShapeType="1" noTextEdit="1"/>
                </p:cNvSpPr>
                <p:nvPr/>
              </p:nvSpPr>
              <p:spPr>
                <a:xfrm>
                  <a:off x="8979466" y="5026843"/>
                  <a:ext cx="914033" cy="276999"/>
                </a:xfrm>
                <a:prstGeom prst="rect">
                  <a:avLst/>
                </a:prstGeom>
                <a:blipFill>
                  <a:blip r:embed="rId11"/>
                  <a:stretch>
                    <a:fillRect l="-5333" r="-6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B68A1ED6-AECC-6813-69E0-7B10D6436CBB}"/>
                    </a:ext>
                  </a:extLst>
                </p:cNvPr>
                <p:cNvSpPr txBox="1"/>
                <p:nvPr/>
              </p:nvSpPr>
              <p:spPr>
                <a:xfrm>
                  <a:off x="10201489" y="5015289"/>
                  <a:ext cx="9140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𝑁𝑃𝑅</m:t>
                        </m:r>
                        <m:r>
                          <a:rPr lang="en-US" b="0" i="1" smtClean="0">
                            <a:latin typeface="Cambria Math" panose="02040503050406030204" pitchFamily="18" charset="0"/>
                          </a:rPr>
                          <m:t> ~ 7</m:t>
                        </m:r>
                      </m:oMath>
                    </m:oMathPara>
                  </a14:m>
                  <a:endParaRPr lang="en-US"/>
                </a:p>
              </p:txBody>
            </p:sp>
          </mc:Choice>
          <mc:Fallback xmlns="">
            <p:sp>
              <p:nvSpPr>
                <p:cNvPr id="335" name="TextBox 334">
                  <a:extLst>
                    <a:ext uri="{FF2B5EF4-FFF2-40B4-BE49-F238E27FC236}">
                      <a16:creationId xmlns:a16="http://schemas.microsoft.com/office/drawing/2014/main" id="{B68A1ED6-AECC-6813-69E0-7B10D6436CBB}"/>
                    </a:ext>
                  </a:extLst>
                </p:cNvPr>
                <p:cNvSpPr txBox="1">
                  <a:spLocks noRot="1" noChangeAspect="1" noMove="1" noResize="1" noEditPoints="1" noAdjustHandles="1" noChangeArrowheads="1" noChangeShapeType="1" noTextEdit="1"/>
                </p:cNvSpPr>
                <p:nvPr/>
              </p:nvSpPr>
              <p:spPr>
                <a:xfrm>
                  <a:off x="10201489" y="5015289"/>
                  <a:ext cx="914033" cy="276999"/>
                </a:xfrm>
                <a:prstGeom prst="rect">
                  <a:avLst/>
                </a:prstGeom>
                <a:blipFill>
                  <a:blip r:embed="rId12"/>
                  <a:stretch>
                    <a:fillRect l="-5333" r="-6000" b="-6667"/>
                  </a:stretch>
                </a:blipFill>
              </p:spPr>
              <p:txBody>
                <a:bodyPr/>
                <a:lstStyle/>
                <a:p>
                  <a:r>
                    <a:rPr lang="en-US">
                      <a:noFill/>
                    </a:rPr>
                    <a:t> </a:t>
                  </a:r>
                </a:p>
              </p:txBody>
            </p:sp>
          </mc:Fallback>
        </mc:AlternateContent>
        <p:sp>
          <p:nvSpPr>
            <p:cNvPr id="383" name="TextBox 382">
              <a:extLst>
                <a:ext uri="{FF2B5EF4-FFF2-40B4-BE49-F238E27FC236}">
                  <a16:creationId xmlns:a16="http://schemas.microsoft.com/office/drawing/2014/main" id="{A6F4DC95-D4D1-57B8-4B8B-D6909142C837}"/>
                </a:ext>
              </a:extLst>
            </p:cNvPr>
            <p:cNvSpPr txBox="1"/>
            <p:nvPr/>
          </p:nvSpPr>
          <p:spPr>
            <a:xfrm>
              <a:off x="8813252" y="3300683"/>
              <a:ext cx="1098570" cy="369332"/>
            </a:xfrm>
            <a:prstGeom prst="rect">
              <a:avLst/>
            </a:prstGeom>
            <a:noFill/>
          </p:spPr>
          <p:txBody>
            <a:bodyPr wrap="none" rtlCol="0">
              <a:spAutoFit/>
            </a:bodyPr>
            <a:lstStyle/>
            <a:p>
              <a:r>
                <a:rPr lang="en-US"/>
                <a:t>Schlieren </a:t>
              </a:r>
            </a:p>
          </p:txBody>
        </p:sp>
      </p:grpSp>
      <p:sp>
        <p:nvSpPr>
          <p:cNvPr id="35" name="Oval 34">
            <a:extLst>
              <a:ext uri="{FF2B5EF4-FFF2-40B4-BE49-F238E27FC236}">
                <a16:creationId xmlns:a16="http://schemas.microsoft.com/office/drawing/2014/main" id="{C80307EB-8F53-C459-3921-8AED16878E99}"/>
              </a:ext>
            </a:extLst>
          </p:cNvPr>
          <p:cNvSpPr/>
          <p:nvPr/>
        </p:nvSpPr>
        <p:spPr>
          <a:xfrm>
            <a:off x="5409775"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Tree>
    <p:extLst>
      <p:ext uri="{BB962C8B-B14F-4D97-AF65-F5344CB8AC3E}">
        <p14:creationId xmlns:p14="http://schemas.microsoft.com/office/powerpoint/2010/main" val="72661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4493646"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15</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Computational fluid dynamics</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3890582"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sp>
        <p:nvSpPr>
          <p:cNvPr id="2" name="Isosceles Triangle 1">
            <a:extLst>
              <a:ext uri="{FF2B5EF4-FFF2-40B4-BE49-F238E27FC236}">
                <a16:creationId xmlns:a16="http://schemas.microsoft.com/office/drawing/2014/main" id="{DB7B4C74-7218-2B40-CC02-2AF8A40B0C74}"/>
              </a:ext>
            </a:extLst>
          </p:cNvPr>
          <p:cNvSpPr/>
          <p:nvPr/>
        </p:nvSpPr>
        <p:spPr>
          <a:xfrm rot="5400000">
            <a:off x="5691887"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5926022"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5426449"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4485991"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5783836"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5948306" y="1797997"/>
            <a:ext cx="1366605" cy="369332"/>
          </a:xfrm>
          <a:prstGeom prst="rect">
            <a:avLst/>
          </a:prstGeom>
          <a:no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5614778" y="18455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4494645"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63" name="Group 62">
            <a:extLst>
              <a:ext uri="{FF2B5EF4-FFF2-40B4-BE49-F238E27FC236}">
                <a16:creationId xmlns:a16="http://schemas.microsoft.com/office/drawing/2014/main" id="{54089541-1B35-6CA4-8B4B-D1985288B451}"/>
              </a:ext>
            </a:extLst>
          </p:cNvPr>
          <p:cNvGrpSpPr/>
          <p:nvPr/>
        </p:nvGrpSpPr>
        <p:grpSpPr>
          <a:xfrm>
            <a:off x="6176493" y="2340160"/>
            <a:ext cx="143795" cy="212932"/>
            <a:chOff x="1719870" y="525931"/>
            <a:chExt cx="136235" cy="201737"/>
          </a:xfrm>
        </p:grpSpPr>
        <p:sp>
          <p:nvSpPr>
            <p:cNvPr id="320" name="Rectangle: Rounded Corners 319">
              <a:extLst>
                <a:ext uri="{FF2B5EF4-FFF2-40B4-BE49-F238E27FC236}">
                  <a16:creationId xmlns:a16="http://schemas.microsoft.com/office/drawing/2014/main" id="{6034C92A-3C2A-2E70-8835-F15BEE61380F}"/>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1" name="Rectangle: Rounded Corners 320">
              <a:extLst>
                <a:ext uri="{FF2B5EF4-FFF2-40B4-BE49-F238E27FC236}">
                  <a16:creationId xmlns:a16="http://schemas.microsoft.com/office/drawing/2014/main" id="{43BA053E-2E8C-8CF4-C78C-39186C6A7F5D}"/>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2" name="Oval 321">
              <a:extLst>
                <a:ext uri="{FF2B5EF4-FFF2-40B4-BE49-F238E27FC236}">
                  <a16:creationId xmlns:a16="http://schemas.microsoft.com/office/drawing/2014/main" id="{7A6B6C4F-DFAD-7CC3-B89E-91F626A83993}"/>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3" name="Isosceles Triangle 322">
            <a:extLst>
              <a:ext uri="{FF2B5EF4-FFF2-40B4-BE49-F238E27FC236}">
                <a16:creationId xmlns:a16="http://schemas.microsoft.com/office/drawing/2014/main" id="{4CDC9303-3624-3289-5124-F6ADB22F4982}"/>
              </a:ext>
            </a:extLst>
          </p:cNvPr>
          <p:cNvSpPr/>
          <p:nvPr/>
        </p:nvSpPr>
        <p:spPr>
          <a:xfrm rot="5400000">
            <a:off x="6003845" y="2307758"/>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4462148"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4439356"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5814624"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4813667" y="2236007"/>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2">
            <a:extLst>
              <a:ext uri="{28A0092B-C50C-407E-A947-70E740481C1C}">
                <a14:useLocalDpi xmlns:a14="http://schemas.microsoft.com/office/drawing/2010/main" val="0"/>
              </a:ext>
            </a:extLst>
          </a:blip>
          <a:srcRect t="37661" r="49171" b="30110"/>
          <a:stretch/>
        </p:blipFill>
        <p:spPr>
          <a:xfrm rot="16200000">
            <a:off x="4694646"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4700203" y="2204186"/>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4204715"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3" name="TextBox 332">
            <a:extLst>
              <a:ext uri="{FF2B5EF4-FFF2-40B4-BE49-F238E27FC236}">
                <a16:creationId xmlns:a16="http://schemas.microsoft.com/office/drawing/2014/main" id="{33999193-B57F-50A3-86C5-94E1D560A7D3}"/>
              </a:ext>
            </a:extLst>
          </p:cNvPr>
          <p:cNvSpPr txBox="1"/>
          <p:nvPr/>
        </p:nvSpPr>
        <p:spPr>
          <a:xfrm>
            <a:off x="6341064" y="2277773"/>
            <a:ext cx="1231458" cy="369332"/>
          </a:xfrm>
          <a:prstGeom prst="rect">
            <a:avLst/>
          </a:prstGeom>
          <a:noFill/>
        </p:spPr>
        <p:txBody>
          <a:bodyPr wrap="square" rtlCol="0">
            <a:spAutoFit/>
          </a:bodyPr>
          <a:lstStyle/>
          <a:p>
            <a:r>
              <a:rPr lang="en-US">
                <a:solidFill>
                  <a:srgbClr val="0033CC"/>
                </a:solidFill>
                <a:latin typeface="Arial" panose="020B0604020202020204" pitchFamily="34" charset="0"/>
                <a:cs typeface="Arial" panose="020B0604020202020204" pitchFamily="34" charset="0"/>
              </a:rPr>
              <a:t>Filtered</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4355406"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FB8B445E-625E-C90F-592C-A527F99FCBCA}"/>
              </a:ext>
            </a:extLst>
          </p:cNvPr>
          <p:cNvSpPr/>
          <p:nvPr/>
        </p:nvSpPr>
        <p:spPr>
          <a:xfrm>
            <a:off x="3012748" y="3260183"/>
            <a:ext cx="555603" cy="547124"/>
          </a:xfrm>
          <a:prstGeom prst="ellipse">
            <a:avLst/>
          </a:prstGeom>
          <a:solidFill>
            <a:schemeClr val="bg1">
              <a:lumMod val="65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4" name="Oval 43">
            <a:extLst>
              <a:ext uri="{FF2B5EF4-FFF2-40B4-BE49-F238E27FC236}">
                <a16:creationId xmlns:a16="http://schemas.microsoft.com/office/drawing/2014/main" id="{C4FC2FDA-FCA2-8431-A681-55C10CE14C7C}"/>
              </a:ext>
            </a:extLst>
          </p:cNvPr>
          <p:cNvSpPr/>
          <p:nvPr/>
        </p:nvSpPr>
        <p:spPr>
          <a:xfrm>
            <a:off x="3060603" y="3308770"/>
            <a:ext cx="459900" cy="452881"/>
          </a:xfrm>
          <a:prstGeom prst="ellipse">
            <a:avLst/>
          </a:prstGeom>
          <a:solidFill>
            <a:schemeClr val="tx1">
              <a:lumMod val="50000"/>
              <a:lumOff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 name="Oval 44">
            <a:extLst>
              <a:ext uri="{FF2B5EF4-FFF2-40B4-BE49-F238E27FC236}">
                <a16:creationId xmlns:a16="http://schemas.microsoft.com/office/drawing/2014/main" id="{A11CB453-BC6A-BA52-2D54-98E8D770FED0}"/>
              </a:ext>
            </a:extLst>
          </p:cNvPr>
          <p:cNvSpPr/>
          <p:nvPr/>
        </p:nvSpPr>
        <p:spPr>
          <a:xfrm>
            <a:off x="3221819" y="3460946"/>
            <a:ext cx="137476" cy="145576"/>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6" name="Oval 45">
            <a:extLst>
              <a:ext uri="{FF2B5EF4-FFF2-40B4-BE49-F238E27FC236}">
                <a16:creationId xmlns:a16="http://schemas.microsoft.com/office/drawing/2014/main" id="{E2A82A70-511A-CF7C-B556-D380EEB6295E}"/>
              </a:ext>
            </a:extLst>
          </p:cNvPr>
          <p:cNvSpPr/>
          <p:nvPr/>
        </p:nvSpPr>
        <p:spPr>
          <a:xfrm>
            <a:off x="3260077" y="3501380"/>
            <a:ext cx="60959" cy="64551"/>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9" name="Isosceles Triangle 48">
            <a:extLst>
              <a:ext uri="{FF2B5EF4-FFF2-40B4-BE49-F238E27FC236}">
                <a16:creationId xmlns:a16="http://schemas.microsoft.com/office/drawing/2014/main" id="{1AB588FC-DDA6-AF04-CD7A-58F2E381144E}"/>
              </a:ext>
            </a:extLst>
          </p:cNvPr>
          <p:cNvSpPr/>
          <p:nvPr/>
        </p:nvSpPr>
        <p:spPr>
          <a:xfrm>
            <a:off x="3270499" y="3633861"/>
            <a:ext cx="45719" cy="140030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0" name="Isosceles Triangle 49">
            <a:extLst>
              <a:ext uri="{FF2B5EF4-FFF2-40B4-BE49-F238E27FC236}">
                <a16:creationId xmlns:a16="http://schemas.microsoft.com/office/drawing/2014/main" id="{D8A7EF4D-C6C3-A41E-59B3-F2FFF7631186}"/>
              </a:ext>
            </a:extLst>
          </p:cNvPr>
          <p:cNvSpPr/>
          <p:nvPr/>
        </p:nvSpPr>
        <p:spPr>
          <a:xfrm rot="10800000">
            <a:off x="3274685" y="2675243"/>
            <a:ext cx="55077" cy="120032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1" name="Flowchart: Manual Operation 50">
            <a:extLst>
              <a:ext uri="{FF2B5EF4-FFF2-40B4-BE49-F238E27FC236}">
                <a16:creationId xmlns:a16="http://schemas.microsoft.com/office/drawing/2014/main" id="{201D3EA2-CA5B-66B4-44F7-BEE5855CF694}"/>
              </a:ext>
            </a:extLst>
          </p:cNvPr>
          <p:cNvSpPr/>
          <p:nvPr/>
        </p:nvSpPr>
        <p:spPr>
          <a:xfrm>
            <a:off x="3216265" y="5048053"/>
            <a:ext cx="144899" cy="209863"/>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52" name="Flowchart: Delay 51">
            <a:extLst>
              <a:ext uri="{FF2B5EF4-FFF2-40B4-BE49-F238E27FC236}">
                <a16:creationId xmlns:a16="http://schemas.microsoft.com/office/drawing/2014/main" id="{2E064C85-454A-65EC-6E1F-D18998288FE4}"/>
              </a:ext>
            </a:extLst>
          </p:cNvPr>
          <p:cNvSpPr/>
          <p:nvPr/>
        </p:nvSpPr>
        <p:spPr>
          <a:xfrm rot="16200000">
            <a:off x="3215675" y="2414993"/>
            <a:ext cx="167063" cy="367783"/>
          </a:xfrm>
          <a:prstGeom prst="flowChartDelay">
            <a:avLst/>
          </a:prstGeom>
          <a:solidFill>
            <a:schemeClr val="bg1">
              <a:lumMod val="75000"/>
              <a:alpha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56" name="Straight Connector 55">
            <a:extLst>
              <a:ext uri="{FF2B5EF4-FFF2-40B4-BE49-F238E27FC236}">
                <a16:creationId xmlns:a16="http://schemas.microsoft.com/office/drawing/2014/main" id="{114F83EA-D1F1-1DC8-9669-01119D9E2251}"/>
              </a:ext>
            </a:extLst>
          </p:cNvPr>
          <p:cNvCxnSpPr>
            <a:cxnSpLocks/>
            <a:stCxn id="52" idx="3"/>
          </p:cNvCxnSpPr>
          <p:nvPr/>
        </p:nvCxnSpPr>
        <p:spPr>
          <a:xfrm flipV="1">
            <a:off x="3299207" y="1474466"/>
            <a:ext cx="0" cy="104088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02CC71-689A-E17B-85BB-5793B0F6066B}"/>
              </a:ext>
            </a:extLst>
          </p:cNvPr>
          <p:cNvCxnSpPr>
            <a:cxnSpLocks/>
          </p:cNvCxnSpPr>
          <p:nvPr/>
        </p:nvCxnSpPr>
        <p:spPr>
          <a:xfrm flipV="1">
            <a:off x="3210465" y="5609108"/>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32B5269-B119-E5B6-56EC-19185236808D}"/>
              </a:ext>
            </a:extLst>
          </p:cNvPr>
          <p:cNvCxnSpPr>
            <a:cxnSpLocks/>
          </p:cNvCxnSpPr>
          <p:nvPr/>
        </p:nvCxnSpPr>
        <p:spPr>
          <a:xfrm>
            <a:off x="3192258" y="6038664"/>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9E3C301-10A6-5ACF-7897-C5FE65D6BEE6}"/>
              </a:ext>
            </a:extLst>
          </p:cNvPr>
          <p:cNvSpPr/>
          <p:nvPr/>
        </p:nvSpPr>
        <p:spPr>
          <a:xfrm>
            <a:off x="3137234" y="5938277"/>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60" name="Oval 59">
            <a:extLst>
              <a:ext uri="{FF2B5EF4-FFF2-40B4-BE49-F238E27FC236}">
                <a16:creationId xmlns:a16="http://schemas.microsoft.com/office/drawing/2014/main" id="{1675165F-7D1B-3D35-2033-B4A1BD658D50}"/>
              </a:ext>
            </a:extLst>
          </p:cNvPr>
          <p:cNvSpPr/>
          <p:nvPr/>
        </p:nvSpPr>
        <p:spPr>
          <a:xfrm>
            <a:off x="3179995" y="5988509"/>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EFE1F23-441E-4221-396C-7ED88FBA62EA}"/>
                  </a:ext>
                </a:extLst>
              </p:cNvPr>
              <p:cNvSpPr txBox="1"/>
              <p:nvPr/>
            </p:nvSpPr>
            <p:spPr>
              <a:xfrm>
                <a:off x="3137234" y="5420752"/>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CEFE1F23-441E-4221-396C-7ED88FBA62EA}"/>
                  </a:ext>
                </a:extLst>
              </p:cNvPr>
              <p:cNvSpPr txBox="1">
                <a:spLocks noRot="1" noChangeAspect="1" noMove="1" noResize="1" noEditPoints="1" noAdjustHandles="1" noChangeArrowheads="1" noChangeShapeType="1" noTextEdit="1"/>
              </p:cNvSpPr>
              <p:nvPr/>
            </p:nvSpPr>
            <p:spPr>
              <a:xfrm>
                <a:off x="3137234" y="5420752"/>
                <a:ext cx="147220" cy="205121"/>
              </a:xfrm>
              <a:prstGeom prst="rect">
                <a:avLst/>
              </a:prstGeom>
              <a:blipFill>
                <a:blip r:embed="rId3"/>
                <a:stretch>
                  <a:fillRect l="-25000" r="-25000"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8F227AB0-50DA-1133-292A-DB3C37E4CF24}"/>
                  </a:ext>
                </a:extLst>
              </p:cNvPr>
              <p:cNvSpPr txBox="1"/>
              <p:nvPr/>
            </p:nvSpPr>
            <p:spPr>
              <a:xfrm>
                <a:off x="3606100" y="5914681"/>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a:latin typeface="Arial" panose="020B0604020202020204" pitchFamily="34" charset="0"/>
                  <a:cs typeface="Arial" panose="020B0604020202020204" pitchFamily="34" charset="0"/>
                </a:endParaRPr>
              </a:p>
            </p:txBody>
          </p:sp>
        </mc:Choice>
        <mc:Fallback xmlns="">
          <p:sp>
            <p:nvSpPr>
              <p:cNvPr id="339" name="TextBox 338">
                <a:extLst>
                  <a:ext uri="{FF2B5EF4-FFF2-40B4-BE49-F238E27FC236}">
                    <a16:creationId xmlns:a16="http://schemas.microsoft.com/office/drawing/2014/main" id="{8F227AB0-50DA-1133-292A-DB3C37E4CF24}"/>
                  </a:ext>
                </a:extLst>
              </p:cNvPr>
              <p:cNvSpPr txBox="1">
                <a:spLocks noRot="1" noChangeAspect="1" noMove="1" noResize="1" noEditPoints="1" noAdjustHandles="1" noChangeArrowheads="1" noChangeShapeType="1" noTextEdit="1"/>
              </p:cNvSpPr>
              <p:nvPr/>
            </p:nvSpPr>
            <p:spPr>
              <a:xfrm>
                <a:off x="3606100" y="5914681"/>
                <a:ext cx="144655" cy="205121"/>
              </a:xfrm>
              <a:prstGeom prst="rect">
                <a:avLst/>
              </a:prstGeom>
              <a:blipFill>
                <a:blip r:embed="rId4"/>
                <a:stretch>
                  <a:fillRect l="-13043"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9B7681CB-F936-DDB4-3080-C2A71EACD6BA}"/>
                  </a:ext>
                </a:extLst>
              </p:cNvPr>
              <p:cNvSpPr txBox="1"/>
              <p:nvPr/>
            </p:nvSpPr>
            <p:spPr>
              <a:xfrm>
                <a:off x="2987698" y="5891096"/>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a:latin typeface="Arial" panose="020B0604020202020204" pitchFamily="34" charset="0"/>
                  <a:cs typeface="Arial" panose="020B0604020202020204" pitchFamily="34" charset="0"/>
                </a:endParaRPr>
              </a:p>
            </p:txBody>
          </p:sp>
        </mc:Choice>
        <mc:Fallback xmlns="">
          <p:sp>
            <p:nvSpPr>
              <p:cNvPr id="340" name="TextBox 339">
                <a:extLst>
                  <a:ext uri="{FF2B5EF4-FFF2-40B4-BE49-F238E27FC236}">
                    <a16:creationId xmlns:a16="http://schemas.microsoft.com/office/drawing/2014/main" id="{9B7681CB-F936-DDB4-3080-C2A71EACD6BA}"/>
                  </a:ext>
                </a:extLst>
              </p:cNvPr>
              <p:cNvSpPr txBox="1">
                <a:spLocks noRot="1" noChangeAspect="1" noMove="1" noResize="1" noEditPoints="1" noAdjustHandles="1" noChangeArrowheads="1" noChangeShapeType="1" noTextEdit="1"/>
              </p:cNvSpPr>
              <p:nvPr/>
            </p:nvSpPr>
            <p:spPr>
              <a:xfrm>
                <a:off x="2987698" y="5891096"/>
                <a:ext cx="134396" cy="205121"/>
              </a:xfrm>
              <a:prstGeom prst="rect">
                <a:avLst/>
              </a:prstGeom>
              <a:blipFill>
                <a:blip r:embed="rId5"/>
                <a:stretch>
                  <a:fillRect l="-13636" r="-13636"/>
                </a:stretch>
              </a:blipFill>
            </p:spPr>
            <p:txBody>
              <a:bodyPr/>
              <a:lstStyle/>
              <a:p>
                <a:r>
                  <a:rPr lang="en-US">
                    <a:noFill/>
                  </a:rPr>
                  <a:t> </a:t>
                </a:r>
              </a:p>
            </p:txBody>
          </p:sp>
        </mc:Fallback>
      </mc:AlternateContent>
      <p:grpSp>
        <p:nvGrpSpPr>
          <p:cNvPr id="384" name="Group 383">
            <a:extLst>
              <a:ext uri="{FF2B5EF4-FFF2-40B4-BE49-F238E27FC236}">
                <a16:creationId xmlns:a16="http://schemas.microsoft.com/office/drawing/2014/main" id="{9C4867B3-D8DC-4190-828A-3BD4D906C95A}"/>
              </a:ext>
            </a:extLst>
          </p:cNvPr>
          <p:cNvGrpSpPr/>
          <p:nvPr/>
        </p:nvGrpSpPr>
        <p:grpSpPr>
          <a:xfrm rot="16200000">
            <a:off x="3165075" y="1320150"/>
            <a:ext cx="276253" cy="279840"/>
            <a:chOff x="1213792" y="239518"/>
            <a:chExt cx="176645" cy="182955"/>
          </a:xfrm>
        </p:grpSpPr>
        <p:sp>
          <p:nvSpPr>
            <p:cNvPr id="385" name="Rectangle 384">
              <a:extLst>
                <a:ext uri="{FF2B5EF4-FFF2-40B4-BE49-F238E27FC236}">
                  <a16:creationId xmlns:a16="http://schemas.microsoft.com/office/drawing/2014/main" id="{520F279B-2BD0-277D-0D24-E989EEAF366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86" name="Straight Connector 385">
              <a:extLst>
                <a:ext uri="{FF2B5EF4-FFF2-40B4-BE49-F238E27FC236}">
                  <a16:creationId xmlns:a16="http://schemas.microsoft.com/office/drawing/2014/main" id="{E3AC6550-1080-8F03-8D0E-AA9596907F94}"/>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95E2BE34-0096-EEE9-8B4C-B1E149594FA7}"/>
              </a:ext>
            </a:extLst>
          </p:cNvPr>
          <p:cNvCxnSpPr>
            <a:cxnSpLocks/>
            <a:endCxn id="38" idx="6"/>
          </p:cNvCxnSpPr>
          <p:nvPr/>
        </p:nvCxnSpPr>
        <p:spPr>
          <a:xfrm flipH="1" flipV="1">
            <a:off x="3568351" y="3533745"/>
            <a:ext cx="1172242" cy="29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C80307EB-8F53-C459-3921-8AED16878E99}"/>
              </a:ext>
            </a:extLst>
          </p:cNvPr>
          <p:cNvSpPr/>
          <p:nvPr/>
        </p:nvSpPr>
        <p:spPr>
          <a:xfrm>
            <a:off x="5409775"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9" name="Rectangle: Rounded Corners 8">
            <a:extLst>
              <a:ext uri="{FF2B5EF4-FFF2-40B4-BE49-F238E27FC236}">
                <a16:creationId xmlns:a16="http://schemas.microsoft.com/office/drawing/2014/main" id="{61C35D73-F578-DCDF-3FFD-D8D5C6720821}"/>
              </a:ext>
            </a:extLst>
          </p:cNvPr>
          <p:cNvSpPr/>
          <p:nvPr/>
        </p:nvSpPr>
        <p:spPr>
          <a:xfrm>
            <a:off x="4073837" y="1023999"/>
            <a:ext cx="7208065" cy="5095803"/>
          </a:xfrm>
          <a:prstGeom prst="roundRect">
            <a:avLst>
              <a:gd name="adj" fmla="val 8392"/>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pic>
        <p:nvPicPr>
          <p:cNvPr id="14" name="Picture 13" descr="A diagram of a machine&#10;&#10;Description automatically generated">
            <a:extLst>
              <a:ext uri="{FF2B5EF4-FFF2-40B4-BE49-F238E27FC236}">
                <a16:creationId xmlns:a16="http://schemas.microsoft.com/office/drawing/2014/main" id="{22083161-2D09-F543-B9CC-39DC7C6A91BC}"/>
              </a:ext>
            </a:extLst>
          </p:cNvPr>
          <p:cNvPicPr>
            <a:picLocks noChangeAspect="1"/>
          </p:cNvPicPr>
          <p:nvPr/>
        </p:nvPicPr>
        <p:blipFill rotWithShape="1">
          <a:blip r:embed="rId6">
            <a:extLst>
              <a:ext uri="{28A0092B-C50C-407E-A947-70E740481C1C}">
                <a14:useLocalDpi xmlns:a14="http://schemas.microsoft.com/office/drawing/2010/main" val="0"/>
              </a:ext>
            </a:extLst>
          </a:blip>
          <a:srcRect l="17344" r="8777"/>
          <a:stretch/>
        </p:blipFill>
        <p:spPr>
          <a:xfrm>
            <a:off x="4536360" y="2205289"/>
            <a:ext cx="6230901" cy="3892645"/>
          </a:xfrm>
          <a:prstGeom prst="rect">
            <a:avLst/>
          </a:prstGeom>
        </p:spPr>
      </p:pic>
      <p:sp>
        <p:nvSpPr>
          <p:cNvPr id="341" name="TextBox 340">
            <a:extLst>
              <a:ext uri="{FF2B5EF4-FFF2-40B4-BE49-F238E27FC236}">
                <a16:creationId xmlns:a16="http://schemas.microsoft.com/office/drawing/2014/main" id="{20D19F13-1386-1667-7B4A-CC833F3DCBD1}"/>
              </a:ext>
            </a:extLst>
          </p:cNvPr>
          <p:cNvSpPr txBox="1"/>
          <p:nvPr/>
        </p:nvSpPr>
        <p:spPr>
          <a:xfrm>
            <a:off x="4983471" y="1464325"/>
            <a:ext cx="6803917" cy="646331"/>
          </a:xfrm>
          <a:prstGeom prst="rect">
            <a:avLst/>
          </a:prstGeom>
          <a:noFill/>
        </p:spPr>
        <p:txBody>
          <a:bodyPr wrap="square" rtlCol="0">
            <a:spAutoFit/>
          </a:bodyPr>
          <a:lstStyle/>
          <a:p>
            <a:pPr marL="285750" indent="-285750">
              <a:buFont typeface="Arial" panose="020B0604020202020204" pitchFamily="34" charset="0"/>
              <a:buChar char="•"/>
            </a:pPr>
            <a:r>
              <a:rPr lang="en-US" sz="1800">
                <a:effectLst/>
                <a:ea typeface="Times New Roman" panose="02020603050405020304" pitchFamily="18" charset="0"/>
              </a:rPr>
              <a:t>Reynolds Averaged Navier Stokes (RANS) </a:t>
            </a:r>
          </a:p>
          <a:p>
            <a:pPr marL="285750" indent="-285750">
              <a:buFont typeface="Arial" panose="020B0604020202020204" pitchFamily="34" charset="0"/>
              <a:buChar char="•"/>
            </a:pPr>
            <a:r>
              <a:rPr lang="en-US" sz="1800">
                <a:effectLst/>
                <a:ea typeface="Times New Roman" panose="02020603050405020304" pitchFamily="18" charset="0"/>
              </a:rPr>
              <a:t>2D axisymmetric mesh with ~60,000 hexahedral cells</a:t>
            </a:r>
            <a:endParaRPr lang="en-US"/>
          </a:p>
        </p:txBody>
      </p:sp>
      <p:sp>
        <p:nvSpPr>
          <p:cNvPr id="342" name="TextBox 341">
            <a:extLst>
              <a:ext uri="{FF2B5EF4-FFF2-40B4-BE49-F238E27FC236}">
                <a16:creationId xmlns:a16="http://schemas.microsoft.com/office/drawing/2014/main" id="{496913A2-9B7B-6CFA-6F6D-C76B1C291BCD}"/>
              </a:ext>
            </a:extLst>
          </p:cNvPr>
          <p:cNvSpPr txBox="1"/>
          <p:nvPr/>
        </p:nvSpPr>
        <p:spPr>
          <a:xfrm>
            <a:off x="5555062" y="929790"/>
            <a:ext cx="6803917" cy="461665"/>
          </a:xfrm>
          <a:prstGeom prst="rect">
            <a:avLst/>
          </a:prstGeom>
          <a:noFill/>
        </p:spPr>
        <p:txBody>
          <a:bodyPr wrap="square" rtlCol="0">
            <a:spAutoFit/>
          </a:bodyPr>
          <a:lstStyle/>
          <a:p>
            <a:r>
              <a:rPr lang="en-US" sz="2400">
                <a:effectLst/>
                <a:ea typeface="Times New Roman" panose="02020603050405020304" pitchFamily="18" charset="0"/>
              </a:rPr>
              <a:t>Computational Fluid Dynamics</a:t>
            </a:r>
            <a:endParaRPr lang="en-US" sz="2400"/>
          </a:p>
        </p:txBody>
      </p:sp>
    </p:spTree>
    <p:extLst>
      <p:ext uri="{BB962C8B-B14F-4D97-AF65-F5344CB8AC3E}">
        <p14:creationId xmlns:p14="http://schemas.microsoft.com/office/powerpoint/2010/main" val="58789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16</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Filtered/unfiltered Rayleigh scattering images</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3890582"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532 nm</a:t>
            </a: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SHG</a:t>
            </a: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1064 nm</a:t>
            </a:r>
            <a:endParaRPr lang="en-US">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Arial" panose="020B0604020202020204" pitchFamily="34" charset="0"/>
                <a:cs typeface="Arial" panose="020B0604020202020204" pitchFamily="34" charset="0"/>
              </a:rPr>
              <a:t>cw</a:t>
            </a:r>
            <a:r>
              <a:rPr lang="en-US" sz="160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a:t>Master Oscillator</a:t>
            </a:r>
          </a:p>
        </p:txBody>
      </p:sp>
      <p:sp>
        <p:nvSpPr>
          <p:cNvPr id="2" name="Isosceles Triangle 1">
            <a:extLst>
              <a:ext uri="{FF2B5EF4-FFF2-40B4-BE49-F238E27FC236}">
                <a16:creationId xmlns:a16="http://schemas.microsoft.com/office/drawing/2014/main" id="{DB7B4C74-7218-2B40-CC02-2AF8A40B0C74}"/>
              </a:ext>
            </a:extLst>
          </p:cNvPr>
          <p:cNvSpPr/>
          <p:nvPr/>
        </p:nvSpPr>
        <p:spPr>
          <a:xfrm rot="5400000">
            <a:off x="5691887"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5926022"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Wavemeter</a:t>
            </a:r>
          </a:p>
        </p:txBody>
      </p:sp>
      <p:sp>
        <p:nvSpPr>
          <p:cNvPr id="6" name="Oval 5">
            <a:extLst>
              <a:ext uri="{FF2B5EF4-FFF2-40B4-BE49-F238E27FC236}">
                <a16:creationId xmlns:a16="http://schemas.microsoft.com/office/drawing/2014/main" id="{1A1C20C6-D1F7-03AD-C155-88F42F66F778}"/>
              </a:ext>
            </a:extLst>
          </p:cNvPr>
          <p:cNvSpPr/>
          <p:nvPr/>
        </p:nvSpPr>
        <p:spPr>
          <a:xfrm>
            <a:off x="5426449"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4485991"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BA01B65-EC11-1D52-DAD6-51FDE76C3845}"/>
              </a:ext>
            </a:extLst>
          </p:cNvPr>
          <p:cNvSpPr txBox="1"/>
          <p:nvPr/>
        </p:nvSpPr>
        <p:spPr>
          <a:xfrm>
            <a:off x="5948306" y="1797997"/>
            <a:ext cx="1366605" cy="369332"/>
          </a:xfrm>
          <a:prstGeom prst="rect">
            <a:avLst/>
          </a:prstGeom>
          <a:no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Unfiltered</a:t>
            </a:r>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4494645"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4493646"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4462148"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4439356"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5814624"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4813667" y="2236007"/>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2">
            <a:extLst>
              <a:ext uri="{28A0092B-C50C-407E-A947-70E740481C1C}">
                <a14:useLocalDpi xmlns:a14="http://schemas.microsoft.com/office/drawing/2010/main" val="0"/>
              </a:ext>
            </a:extLst>
          </a:blip>
          <a:srcRect t="37661" r="49171" b="30110"/>
          <a:stretch/>
        </p:blipFill>
        <p:spPr>
          <a:xfrm rot="16200000">
            <a:off x="4694646"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4700203" y="2204186"/>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4204715"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3" name="TextBox 332">
            <a:extLst>
              <a:ext uri="{FF2B5EF4-FFF2-40B4-BE49-F238E27FC236}">
                <a16:creationId xmlns:a16="http://schemas.microsoft.com/office/drawing/2014/main" id="{33999193-B57F-50A3-86C5-94E1D560A7D3}"/>
              </a:ext>
            </a:extLst>
          </p:cNvPr>
          <p:cNvSpPr txBox="1"/>
          <p:nvPr/>
        </p:nvSpPr>
        <p:spPr>
          <a:xfrm>
            <a:off x="6341064" y="2277773"/>
            <a:ext cx="1231458" cy="369332"/>
          </a:xfrm>
          <a:prstGeom prst="rect">
            <a:avLst/>
          </a:prstGeom>
          <a:noFill/>
        </p:spPr>
        <p:txBody>
          <a:bodyPr wrap="square" rtlCol="0">
            <a:spAutoFit/>
          </a:bodyPr>
          <a:lstStyle/>
          <a:p>
            <a:r>
              <a:rPr lang="en-US">
                <a:solidFill>
                  <a:srgbClr val="0033CC"/>
                </a:solidFill>
                <a:latin typeface="Arial" panose="020B0604020202020204" pitchFamily="34" charset="0"/>
                <a:cs typeface="Arial" panose="020B0604020202020204" pitchFamily="34" charset="0"/>
              </a:rPr>
              <a:t>Filtered</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4355406"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FB8B445E-625E-C90F-592C-A527F99FCBCA}"/>
              </a:ext>
            </a:extLst>
          </p:cNvPr>
          <p:cNvSpPr/>
          <p:nvPr/>
        </p:nvSpPr>
        <p:spPr>
          <a:xfrm>
            <a:off x="3012748" y="3260183"/>
            <a:ext cx="555603" cy="547124"/>
          </a:xfrm>
          <a:prstGeom prst="ellipse">
            <a:avLst/>
          </a:prstGeom>
          <a:solidFill>
            <a:schemeClr val="bg1">
              <a:lumMod val="65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4" name="Oval 43">
            <a:extLst>
              <a:ext uri="{FF2B5EF4-FFF2-40B4-BE49-F238E27FC236}">
                <a16:creationId xmlns:a16="http://schemas.microsoft.com/office/drawing/2014/main" id="{C4FC2FDA-FCA2-8431-A681-55C10CE14C7C}"/>
              </a:ext>
            </a:extLst>
          </p:cNvPr>
          <p:cNvSpPr/>
          <p:nvPr/>
        </p:nvSpPr>
        <p:spPr>
          <a:xfrm>
            <a:off x="3060603" y="3308770"/>
            <a:ext cx="459900" cy="452881"/>
          </a:xfrm>
          <a:prstGeom prst="ellipse">
            <a:avLst/>
          </a:prstGeom>
          <a:solidFill>
            <a:schemeClr val="tx1">
              <a:lumMod val="50000"/>
              <a:lumOff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 name="Oval 44">
            <a:extLst>
              <a:ext uri="{FF2B5EF4-FFF2-40B4-BE49-F238E27FC236}">
                <a16:creationId xmlns:a16="http://schemas.microsoft.com/office/drawing/2014/main" id="{A11CB453-BC6A-BA52-2D54-98E8D770FED0}"/>
              </a:ext>
            </a:extLst>
          </p:cNvPr>
          <p:cNvSpPr/>
          <p:nvPr/>
        </p:nvSpPr>
        <p:spPr>
          <a:xfrm>
            <a:off x="3221819" y="3460946"/>
            <a:ext cx="137476" cy="145576"/>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6" name="Oval 45">
            <a:extLst>
              <a:ext uri="{FF2B5EF4-FFF2-40B4-BE49-F238E27FC236}">
                <a16:creationId xmlns:a16="http://schemas.microsoft.com/office/drawing/2014/main" id="{E2A82A70-511A-CF7C-B556-D380EEB6295E}"/>
              </a:ext>
            </a:extLst>
          </p:cNvPr>
          <p:cNvSpPr/>
          <p:nvPr/>
        </p:nvSpPr>
        <p:spPr>
          <a:xfrm>
            <a:off x="3260077" y="3501380"/>
            <a:ext cx="60959" cy="64551"/>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9" name="Isosceles Triangle 48">
            <a:extLst>
              <a:ext uri="{FF2B5EF4-FFF2-40B4-BE49-F238E27FC236}">
                <a16:creationId xmlns:a16="http://schemas.microsoft.com/office/drawing/2014/main" id="{1AB588FC-DDA6-AF04-CD7A-58F2E381144E}"/>
              </a:ext>
            </a:extLst>
          </p:cNvPr>
          <p:cNvSpPr/>
          <p:nvPr/>
        </p:nvSpPr>
        <p:spPr>
          <a:xfrm>
            <a:off x="3270499" y="3633861"/>
            <a:ext cx="45719" cy="140030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0" name="Isosceles Triangle 49">
            <a:extLst>
              <a:ext uri="{FF2B5EF4-FFF2-40B4-BE49-F238E27FC236}">
                <a16:creationId xmlns:a16="http://schemas.microsoft.com/office/drawing/2014/main" id="{D8A7EF4D-C6C3-A41E-59B3-F2FFF7631186}"/>
              </a:ext>
            </a:extLst>
          </p:cNvPr>
          <p:cNvSpPr/>
          <p:nvPr/>
        </p:nvSpPr>
        <p:spPr>
          <a:xfrm rot="10800000">
            <a:off x="3274685" y="2675243"/>
            <a:ext cx="55077" cy="120032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1" name="Flowchart: Manual Operation 50">
            <a:extLst>
              <a:ext uri="{FF2B5EF4-FFF2-40B4-BE49-F238E27FC236}">
                <a16:creationId xmlns:a16="http://schemas.microsoft.com/office/drawing/2014/main" id="{201D3EA2-CA5B-66B4-44F7-BEE5855CF694}"/>
              </a:ext>
            </a:extLst>
          </p:cNvPr>
          <p:cNvSpPr/>
          <p:nvPr/>
        </p:nvSpPr>
        <p:spPr>
          <a:xfrm>
            <a:off x="3216265" y="5048053"/>
            <a:ext cx="144899" cy="209863"/>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52" name="Flowchart: Delay 51">
            <a:extLst>
              <a:ext uri="{FF2B5EF4-FFF2-40B4-BE49-F238E27FC236}">
                <a16:creationId xmlns:a16="http://schemas.microsoft.com/office/drawing/2014/main" id="{2E064C85-454A-65EC-6E1F-D18998288FE4}"/>
              </a:ext>
            </a:extLst>
          </p:cNvPr>
          <p:cNvSpPr/>
          <p:nvPr/>
        </p:nvSpPr>
        <p:spPr>
          <a:xfrm rot="16200000">
            <a:off x="3215675" y="2414993"/>
            <a:ext cx="167063" cy="367783"/>
          </a:xfrm>
          <a:prstGeom prst="flowChartDelay">
            <a:avLst/>
          </a:prstGeom>
          <a:solidFill>
            <a:schemeClr val="bg1">
              <a:lumMod val="75000"/>
              <a:alpha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53" name="Straight Arrow Connector 52">
            <a:extLst>
              <a:ext uri="{FF2B5EF4-FFF2-40B4-BE49-F238E27FC236}">
                <a16:creationId xmlns:a16="http://schemas.microsoft.com/office/drawing/2014/main" id="{9692B44A-4024-88F7-AFAA-43CD9A1286C4}"/>
              </a:ext>
            </a:extLst>
          </p:cNvPr>
          <p:cNvCxnSpPr/>
          <p:nvPr/>
        </p:nvCxnSpPr>
        <p:spPr>
          <a:xfrm>
            <a:off x="3288715" y="3563980"/>
            <a:ext cx="0" cy="447712"/>
          </a:xfrm>
          <a:prstGeom prst="straightConnector1">
            <a:avLst/>
          </a:prstGeom>
          <a:ln w="50800">
            <a:solidFill>
              <a:srgbClr val="008000"/>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5B3C972-A2C9-2925-CD9B-7A95CC66DF9B}"/>
                  </a:ext>
                </a:extLst>
              </p:cNvPr>
              <p:cNvSpPr txBox="1"/>
              <p:nvPr/>
            </p:nvSpPr>
            <p:spPr>
              <a:xfrm>
                <a:off x="3130853" y="4002385"/>
                <a:ext cx="3970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𝑘</m:t>
                          </m:r>
                        </m:e>
                        <m:sub>
                          <m:r>
                            <a:rPr lang="en-US" sz="2400" i="1">
                              <a:solidFill>
                                <a:srgbClr val="008000"/>
                              </a:solidFill>
                              <a:latin typeface="Cambria Math" panose="02040503050406030204" pitchFamily="18" charset="0"/>
                            </a:rPr>
                            <m:t>𝐿</m:t>
                          </m:r>
                        </m:sub>
                      </m:sSub>
                    </m:oMath>
                  </m:oMathPara>
                </a14:m>
                <a:endParaRPr lang="en-US" sz="2400">
                  <a:solidFill>
                    <a:srgbClr val="008000"/>
                  </a:solidFill>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35B3C972-A2C9-2925-CD9B-7A95CC66DF9B}"/>
                  </a:ext>
                </a:extLst>
              </p:cNvPr>
              <p:cNvSpPr txBox="1">
                <a:spLocks noRot="1" noChangeAspect="1" noMove="1" noResize="1" noEditPoints="1" noAdjustHandles="1" noChangeArrowheads="1" noChangeShapeType="1" noTextEdit="1"/>
              </p:cNvSpPr>
              <p:nvPr/>
            </p:nvSpPr>
            <p:spPr>
              <a:xfrm>
                <a:off x="3130853" y="4002385"/>
                <a:ext cx="397095" cy="369332"/>
              </a:xfrm>
              <a:prstGeom prst="rect">
                <a:avLst/>
              </a:prstGeom>
              <a:blipFill>
                <a:blip r:embed="rId3"/>
                <a:stretch>
                  <a:fillRect l="-16923" r="-3077" b="-18333"/>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114F83EA-D1F1-1DC8-9669-01119D9E2251}"/>
              </a:ext>
            </a:extLst>
          </p:cNvPr>
          <p:cNvCxnSpPr>
            <a:cxnSpLocks/>
            <a:stCxn id="52" idx="3"/>
          </p:cNvCxnSpPr>
          <p:nvPr/>
        </p:nvCxnSpPr>
        <p:spPr>
          <a:xfrm flipV="1">
            <a:off x="3299207" y="1474466"/>
            <a:ext cx="0" cy="104088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02CC71-689A-E17B-85BB-5793B0F6066B}"/>
              </a:ext>
            </a:extLst>
          </p:cNvPr>
          <p:cNvCxnSpPr>
            <a:cxnSpLocks/>
          </p:cNvCxnSpPr>
          <p:nvPr/>
        </p:nvCxnSpPr>
        <p:spPr>
          <a:xfrm flipV="1">
            <a:off x="3210465" y="5609108"/>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32B5269-B119-E5B6-56EC-19185236808D}"/>
              </a:ext>
            </a:extLst>
          </p:cNvPr>
          <p:cNvCxnSpPr>
            <a:cxnSpLocks/>
          </p:cNvCxnSpPr>
          <p:nvPr/>
        </p:nvCxnSpPr>
        <p:spPr>
          <a:xfrm>
            <a:off x="3192258" y="6038664"/>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9E3C301-10A6-5ACF-7897-C5FE65D6BEE6}"/>
              </a:ext>
            </a:extLst>
          </p:cNvPr>
          <p:cNvSpPr/>
          <p:nvPr/>
        </p:nvSpPr>
        <p:spPr>
          <a:xfrm>
            <a:off x="3137234" y="5938277"/>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60" name="Oval 59">
            <a:extLst>
              <a:ext uri="{FF2B5EF4-FFF2-40B4-BE49-F238E27FC236}">
                <a16:creationId xmlns:a16="http://schemas.microsoft.com/office/drawing/2014/main" id="{1675165F-7D1B-3D35-2033-B4A1BD658D50}"/>
              </a:ext>
            </a:extLst>
          </p:cNvPr>
          <p:cNvSpPr/>
          <p:nvPr/>
        </p:nvSpPr>
        <p:spPr>
          <a:xfrm>
            <a:off x="3179995" y="5988509"/>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EFE1F23-441E-4221-396C-7ED88FBA62EA}"/>
                  </a:ext>
                </a:extLst>
              </p:cNvPr>
              <p:cNvSpPr txBox="1"/>
              <p:nvPr/>
            </p:nvSpPr>
            <p:spPr>
              <a:xfrm>
                <a:off x="3137234" y="5420752"/>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CEFE1F23-441E-4221-396C-7ED88FBA62EA}"/>
                  </a:ext>
                </a:extLst>
              </p:cNvPr>
              <p:cNvSpPr txBox="1">
                <a:spLocks noRot="1" noChangeAspect="1" noMove="1" noResize="1" noEditPoints="1" noAdjustHandles="1" noChangeArrowheads="1" noChangeShapeType="1" noTextEdit="1"/>
              </p:cNvSpPr>
              <p:nvPr/>
            </p:nvSpPr>
            <p:spPr>
              <a:xfrm>
                <a:off x="3137234" y="5420752"/>
                <a:ext cx="147220" cy="205121"/>
              </a:xfrm>
              <a:prstGeom prst="rect">
                <a:avLst/>
              </a:prstGeom>
              <a:blipFill>
                <a:blip r:embed="rId4"/>
                <a:stretch>
                  <a:fillRect l="-25000" r="-25000"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8F227AB0-50DA-1133-292A-DB3C37E4CF24}"/>
                  </a:ext>
                </a:extLst>
              </p:cNvPr>
              <p:cNvSpPr txBox="1"/>
              <p:nvPr/>
            </p:nvSpPr>
            <p:spPr>
              <a:xfrm>
                <a:off x="3606100" y="5914681"/>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a:latin typeface="Arial" panose="020B0604020202020204" pitchFamily="34" charset="0"/>
                  <a:cs typeface="Arial" panose="020B0604020202020204" pitchFamily="34" charset="0"/>
                </a:endParaRPr>
              </a:p>
            </p:txBody>
          </p:sp>
        </mc:Choice>
        <mc:Fallback xmlns="">
          <p:sp>
            <p:nvSpPr>
              <p:cNvPr id="339" name="TextBox 338">
                <a:extLst>
                  <a:ext uri="{FF2B5EF4-FFF2-40B4-BE49-F238E27FC236}">
                    <a16:creationId xmlns:a16="http://schemas.microsoft.com/office/drawing/2014/main" id="{8F227AB0-50DA-1133-292A-DB3C37E4CF24}"/>
                  </a:ext>
                </a:extLst>
              </p:cNvPr>
              <p:cNvSpPr txBox="1">
                <a:spLocks noRot="1" noChangeAspect="1" noMove="1" noResize="1" noEditPoints="1" noAdjustHandles="1" noChangeArrowheads="1" noChangeShapeType="1" noTextEdit="1"/>
              </p:cNvSpPr>
              <p:nvPr/>
            </p:nvSpPr>
            <p:spPr>
              <a:xfrm>
                <a:off x="3606100" y="5914681"/>
                <a:ext cx="144655" cy="205121"/>
              </a:xfrm>
              <a:prstGeom prst="rect">
                <a:avLst/>
              </a:prstGeom>
              <a:blipFill>
                <a:blip r:embed="rId5"/>
                <a:stretch>
                  <a:fillRect l="-13043"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9B7681CB-F936-DDB4-3080-C2A71EACD6BA}"/>
                  </a:ext>
                </a:extLst>
              </p:cNvPr>
              <p:cNvSpPr txBox="1"/>
              <p:nvPr/>
            </p:nvSpPr>
            <p:spPr>
              <a:xfrm>
                <a:off x="2987698" y="5891096"/>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a:latin typeface="Arial" panose="020B0604020202020204" pitchFamily="34" charset="0"/>
                  <a:cs typeface="Arial" panose="020B0604020202020204" pitchFamily="34" charset="0"/>
                </a:endParaRPr>
              </a:p>
            </p:txBody>
          </p:sp>
        </mc:Choice>
        <mc:Fallback xmlns="">
          <p:sp>
            <p:nvSpPr>
              <p:cNvPr id="340" name="TextBox 339">
                <a:extLst>
                  <a:ext uri="{FF2B5EF4-FFF2-40B4-BE49-F238E27FC236}">
                    <a16:creationId xmlns:a16="http://schemas.microsoft.com/office/drawing/2014/main" id="{9B7681CB-F936-DDB4-3080-C2A71EACD6BA}"/>
                  </a:ext>
                </a:extLst>
              </p:cNvPr>
              <p:cNvSpPr txBox="1">
                <a:spLocks noRot="1" noChangeAspect="1" noMove="1" noResize="1" noEditPoints="1" noAdjustHandles="1" noChangeArrowheads="1" noChangeShapeType="1" noTextEdit="1"/>
              </p:cNvSpPr>
              <p:nvPr/>
            </p:nvSpPr>
            <p:spPr>
              <a:xfrm>
                <a:off x="2987698" y="5891096"/>
                <a:ext cx="134396" cy="205121"/>
              </a:xfrm>
              <a:prstGeom prst="rect">
                <a:avLst/>
              </a:prstGeom>
              <a:blipFill>
                <a:blip r:embed="rId6"/>
                <a:stretch>
                  <a:fillRect l="-13636" r="-13636"/>
                </a:stretch>
              </a:blipFill>
            </p:spPr>
            <p:txBody>
              <a:bodyPr/>
              <a:lstStyle/>
              <a:p>
                <a:r>
                  <a:rPr lang="en-US">
                    <a:noFill/>
                  </a:rPr>
                  <a:t> </a:t>
                </a:r>
              </a:p>
            </p:txBody>
          </p:sp>
        </mc:Fallback>
      </mc:AlternateContent>
      <p:cxnSp>
        <p:nvCxnSpPr>
          <p:cNvPr id="341" name="Straight Arrow Connector 340">
            <a:extLst>
              <a:ext uri="{FF2B5EF4-FFF2-40B4-BE49-F238E27FC236}">
                <a16:creationId xmlns:a16="http://schemas.microsoft.com/office/drawing/2014/main" id="{38817E88-7A4C-EC56-B3F8-C95E05B5CC1F}"/>
              </a:ext>
            </a:extLst>
          </p:cNvPr>
          <p:cNvCxnSpPr>
            <a:cxnSpLocks/>
          </p:cNvCxnSpPr>
          <p:nvPr/>
        </p:nvCxnSpPr>
        <p:spPr>
          <a:xfrm flipV="1">
            <a:off x="3315833" y="3552930"/>
            <a:ext cx="438795" cy="5535"/>
          </a:xfrm>
          <a:prstGeom prst="straightConnector1">
            <a:avLst/>
          </a:prstGeom>
          <a:ln w="50800">
            <a:solidFill>
              <a:srgbClr val="7030A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F4C1EF97-87CE-0BC7-52F3-AC4D67D21EF4}"/>
              </a:ext>
            </a:extLst>
          </p:cNvPr>
          <p:cNvCxnSpPr>
            <a:cxnSpLocks/>
          </p:cNvCxnSpPr>
          <p:nvPr/>
        </p:nvCxnSpPr>
        <p:spPr>
          <a:xfrm flipV="1">
            <a:off x="3318495" y="3092974"/>
            <a:ext cx="416224" cy="425395"/>
          </a:xfrm>
          <a:prstGeom prst="straightConnector1">
            <a:avLst/>
          </a:prstGeom>
          <a:ln w="5080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3" name="TextBox 342">
                <a:extLst>
                  <a:ext uri="{FF2B5EF4-FFF2-40B4-BE49-F238E27FC236}">
                    <a16:creationId xmlns:a16="http://schemas.microsoft.com/office/drawing/2014/main" id="{16108E5B-3A31-AF1F-15C2-39619EAF6694}"/>
                  </a:ext>
                </a:extLst>
              </p:cNvPr>
              <p:cNvSpPr txBox="1"/>
              <p:nvPr/>
            </p:nvSpPr>
            <p:spPr>
              <a:xfrm>
                <a:off x="3734619" y="2875442"/>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𝑘</m:t>
                      </m:r>
                    </m:oMath>
                  </m:oMathPara>
                </a14:m>
                <a:endParaRPr lang="en-US" sz="2400">
                  <a:solidFill>
                    <a:srgbClr val="C00000"/>
                  </a:solidFill>
                  <a:latin typeface="Arial" panose="020B0604020202020204" pitchFamily="34" charset="0"/>
                  <a:cs typeface="Arial" panose="020B0604020202020204" pitchFamily="34" charset="0"/>
                </a:endParaRPr>
              </a:p>
            </p:txBody>
          </p:sp>
        </mc:Choice>
        <mc:Fallback xmlns="">
          <p:sp>
            <p:nvSpPr>
              <p:cNvPr id="343" name="TextBox 342">
                <a:extLst>
                  <a:ext uri="{FF2B5EF4-FFF2-40B4-BE49-F238E27FC236}">
                    <a16:creationId xmlns:a16="http://schemas.microsoft.com/office/drawing/2014/main" id="{16108E5B-3A31-AF1F-15C2-39619EAF6694}"/>
                  </a:ext>
                </a:extLst>
              </p:cNvPr>
              <p:cNvSpPr txBox="1">
                <a:spLocks noRot="1" noChangeAspect="1" noMove="1" noResize="1" noEditPoints="1" noAdjustHandles="1" noChangeArrowheads="1" noChangeShapeType="1" noTextEdit="1"/>
              </p:cNvSpPr>
              <p:nvPr/>
            </p:nvSpPr>
            <p:spPr>
              <a:xfrm>
                <a:off x="3734619" y="2875442"/>
                <a:ext cx="263918" cy="369332"/>
              </a:xfrm>
              <a:prstGeom prst="rect">
                <a:avLst/>
              </a:prstGeom>
              <a:blipFill>
                <a:blip r:embed="rId7"/>
                <a:stretch>
                  <a:fillRect l="-25581" r="-23256" b="-11667"/>
                </a:stretch>
              </a:blipFill>
            </p:spPr>
            <p:txBody>
              <a:bodyPr/>
              <a:lstStyle/>
              <a:p>
                <a:r>
                  <a:rPr lang="en-US">
                    <a:noFill/>
                  </a:rPr>
                  <a:t> </a:t>
                </a:r>
              </a:p>
            </p:txBody>
          </p:sp>
        </mc:Fallback>
      </mc:AlternateContent>
      <p:grpSp>
        <p:nvGrpSpPr>
          <p:cNvPr id="344" name="Group 343">
            <a:extLst>
              <a:ext uri="{FF2B5EF4-FFF2-40B4-BE49-F238E27FC236}">
                <a16:creationId xmlns:a16="http://schemas.microsoft.com/office/drawing/2014/main" id="{38B60780-F1E5-6899-A222-1AB76C753246}"/>
              </a:ext>
            </a:extLst>
          </p:cNvPr>
          <p:cNvGrpSpPr/>
          <p:nvPr/>
        </p:nvGrpSpPr>
        <p:grpSpPr>
          <a:xfrm rot="16200000">
            <a:off x="4584566" y="3337698"/>
            <a:ext cx="425703" cy="425536"/>
            <a:chOff x="1221019" y="239518"/>
            <a:chExt cx="176645" cy="182955"/>
          </a:xfrm>
        </p:grpSpPr>
        <p:sp>
          <p:nvSpPr>
            <p:cNvPr id="345" name="Rectangle 344">
              <a:extLst>
                <a:ext uri="{FF2B5EF4-FFF2-40B4-BE49-F238E27FC236}">
                  <a16:creationId xmlns:a16="http://schemas.microsoft.com/office/drawing/2014/main" id="{4F306424-FC22-EA9F-123A-093D8E6EF472}"/>
                </a:ext>
              </a:extLst>
            </p:cNvPr>
            <p:cNvSpPr/>
            <p:nvPr/>
          </p:nvSpPr>
          <p:spPr>
            <a:xfrm>
              <a:off x="1221019"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46" name="Straight Connector 345">
              <a:extLst>
                <a:ext uri="{FF2B5EF4-FFF2-40B4-BE49-F238E27FC236}">
                  <a16:creationId xmlns:a16="http://schemas.microsoft.com/office/drawing/2014/main" id="{EAA5582D-6160-9437-F68B-E20F51F8584A}"/>
                </a:ext>
              </a:extLst>
            </p:cNvPr>
            <p:cNvCxnSpPr>
              <a:cxnSpLocks/>
            </p:cNvCxnSpPr>
            <p:nvPr/>
          </p:nvCxnSpPr>
          <p:spPr>
            <a:xfrm flipV="1">
              <a:off x="1221522"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a:extLst>
              <a:ext uri="{FF2B5EF4-FFF2-40B4-BE49-F238E27FC236}">
                <a16:creationId xmlns:a16="http://schemas.microsoft.com/office/drawing/2014/main" id="{60BF1C50-2C60-FAB4-9D8F-75A2C4904058}"/>
              </a:ext>
            </a:extLst>
          </p:cNvPr>
          <p:cNvGrpSpPr/>
          <p:nvPr/>
        </p:nvGrpSpPr>
        <p:grpSpPr>
          <a:xfrm>
            <a:off x="6029300" y="3275733"/>
            <a:ext cx="1564273" cy="628175"/>
            <a:chOff x="2808403" y="1583562"/>
            <a:chExt cx="836272" cy="337885"/>
          </a:xfrm>
        </p:grpSpPr>
        <p:sp>
          <p:nvSpPr>
            <p:cNvPr id="348" name="Rectangle 347">
              <a:extLst>
                <a:ext uri="{FF2B5EF4-FFF2-40B4-BE49-F238E27FC236}">
                  <a16:creationId xmlns:a16="http://schemas.microsoft.com/office/drawing/2014/main" id="{3D772CEC-2C96-C98B-D5FD-2236FCE7ACAD}"/>
                </a:ext>
              </a:extLst>
            </p:cNvPr>
            <p:cNvSpPr/>
            <p:nvPr/>
          </p:nvSpPr>
          <p:spPr>
            <a:xfrm>
              <a:off x="3009155" y="1583562"/>
              <a:ext cx="635519" cy="191802"/>
            </a:xfrm>
            <a:prstGeom prst="rect">
              <a:avLst/>
            </a:prstGeom>
            <a:solidFill>
              <a:schemeClr val="bg1">
                <a:lumMod val="6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49" name="Rectangle 348">
              <a:extLst>
                <a:ext uri="{FF2B5EF4-FFF2-40B4-BE49-F238E27FC236}">
                  <a16:creationId xmlns:a16="http://schemas.microsoft.com/office/drawing/2014/main" id="{808E48AE-9B6A-21D9-5531-0C8732A9695B}"/>
                </a:ext>
              </a:extLst>
            </p:cNvPr>
            <p:cNvSpPr/>
            <p:nvPr/>
          </p:nvSpPr>
          <p:spPr>
            <a:xfrm>
              <a:off x="3012682" y="1734813"/>
              <a:ext cx="631992" cy="186634"/>
            </a:xfrm>
            <a:prstGeom prst="rect">
              <a:avLst/>
            </a:prstGeom>
            <a:solidFill>
              <a:schemeClr val="bg1">
                <a:lumMod val="6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0" name="Rectangle 349">
              <a:extLst>
                <a:ext uri="{FF2B5EF4-FFF2-40B4-BE49-F238E27FC236}">
                  <a16:creationId xmlns:a16="http://schemas.microsoft.com/office/drawing/2014/main" id="{9C1951E0-EB7B-68ED-3BFD-1E312D10BA17}"/>
                </a:ext>
              </a:extLst>
            </p:cNvPr>
            <p:cNvSpPr/>
            <p:nvPr/>
          </p:nvSpPr>
          <p:spPr>
            <a:xfrm>
              <a:off x="3009155" y="1605074"/>
              <a:ext cx="625983" cy="294861"/>
            </a:xfrm>
            <a:prstGeom prst="rect">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51" name="Group 350">
              <a:extLst>
                <a:ext uri="{FF2B5EF4-FFF2-40B4-BE49-F238E27FC236}">
                  <a16:creationId xmlns:a16="http://schemas.microsoft.com/office/drawing/2014/main" id="{0AB11988-9CF8-D2ED-FDFD-C94728EEE59B}"/>
                </a:ext>
              </a:extLst>
            </p:cNvPr>
            <p:cNvGrpSpPr/>
            <p:nvPr/>
          </p:nvGrpSpPr>
          <p:grpSpPr>
            <a:xfrm>
              <a:off x="2808403" y="1605074"/>
              <a:ext cx="791392" cy="294861"/>
              <a:chOff x="2659712" y="1144232"/>
              <a:chExt cx="812950" cy="302895"/>
            </a:xfrm>
          </p:grpSpPr>
          <p:sp>
            <p:nvSpPr>
              <p:cNvPr id="357" name="Rectangle: Rounded Corners 356">
                <a:extLst>
                  <a:ext uri="{FF2B5EF4-FFF2-40B4-BE49-F238E27FC236}">
                    <a16:creationId xmlns:a16="http://schemas.microsoft.com/office/drawing/2014/main" id="{E6658D17-23ED-3CBA-950E-AEA44F2B6DA9}"/>
                  </a:ext>
                </a:extLst>
              </p:cNvPr>
              <p:cNvSpPr/>
              <p:nvPr/>
            </p:nvSpPr>
            <p:spPr>
              <a:xfrm>
                <a:off x="2659712" y="1230256"/>
                <a:ext cx="186856" cy="13085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8" name="Rectangle: Rounded Corners 357">
                <a:extLst>
                  <a:ext uri="{FF2B5EF4-FFF2-40B4-BE49-F238E27FC236}">
                    <a16:creationId xmlns:a16="http://schemas.microsoft.com/office/drawing/2014/main" id="{5E4F312F-AF1A-68CD-2F1C-65A8261C9099}"/>
                  </a:ext>
                </a:extLst>
              </p:cNvPr>
              <p:cNvSpPr/>
              <p:nvPr/>
            </p:nvSpPr>
            <p:spPr>
              <a:xfrm>
                <a:off x="2752145" y="1215346"/>
                <a:ext cx="45719" cy="16067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9" name="Rectangle: Rounded Corners 358">
                <a:extLst>
                  <a:ext uri="{FF2B5EF4-FFF2-40B4-BE49-F238E27FC236}">
                    <a16:creationId xmlns:a16="http://schemas.microsoft.com/office/drawing/2014/main" id="{9A9D82C5-C027-96B0-DABB-FA1074059227}"/>
                  </a:ext>
                </a:extLst>
              </p:cNvPr>
              <p:cNvSpPr/>
              <p:nvPr/>
            </p:nvSpPr>
            <p:spPr>
              <a:xfrm>
                <a:off x="2823954" y="1199311"/>
                <a:ext cx="46965" cy="192745"/>
              </a:xfrm>
              <a:prstGeom prst="roundRect">
                <a:avLst/>
              </a:prstGeom>
              <a:solidFill>
                <a:schemeClr val="tx1"/>
              </a:solidFill>
              <a:ln w="63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0" name="Rectangle: Rounded Corners 359">
                <a:extLst>
                  <a:ext uri="{FF2B5EF4-FFF2-40B4-BE49-F238E27FC236}">
                    <a16:creationId xmlns:a16="http://schemas.microsoft.com/office/drawing/2014/main" id="{DE2CE5E5-1F29-B7B7-0BF6-9BD3668A3703}"/>
                  </a:ext>
                </a:extLst>
              </p:cNvPr>
              <p:cNvSpPr/>
              <p:nvPr/>
            </p:nvSpPr>
            <p:spPr>
              <a:xfrm>
                <a:off x="3425698" y="1144232"/>
                <a:ext cx="46964" cy="302895"/>
              </a:xfrm>
              <a:prstGeom prst="roundRect">
                <a:avLst/>
              </a:prstGeom>
              <a:solidFill>
                <a:schemeClr val="bg1">
                  <a:lumMod val="75000"/>
                </a:schemeClr>
              </a:solidFill>
              <a:ln w="254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1" name="Rectangle: Rounded Corners 360">
                <a:extLst>
                  <a:ext uri="{FF2B5EF4-FFF2-40B4-BE49-F238E27FC236}">
                    <a16:creationId xmlns:a16="http://schemas.microsoft.com/office/drawing/2014/main" id="{8607F5F9-F929-0948-FED5-419A4D46CE49}"/>
                  </a:ext>
                </a:extLst>
              </p:cNvPr>
              <p:cNvSpPr/>
              <p:nvPr/>
            </p:nvSpPr>
            <p:spPr>
              <a:xfrm>
                <a:off x="2856137" y="1144232"/>
                <a:ext cx="91437" cy="302895"/>
              </a:xfrm>
              <a:prstGeom prst="roundRect">
                <a:avLst/>
              </a:prstGeom>
              <a:solidFill>
                <a:schemeClr val="bg1">
                  <a:lumMod val="8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52" name="Rectangle: Rounded Corners 351">
              <a:extLst>
                <a:ext uri="{FF2B5EF4-FFF2-40B4-BE49-F238E27FC236}">
                  <a16:creationId xmlns:a16="http://schemas.microsoft.com/office/drawing/2014/main" id="{67D5A286-F4DD-A355-4546-721FEF761B64}"/>
                </a:ext>
              </a:extLst>
            </p:cNvPr>
            <p:cNvSpPr/>
            <p:nvPr/>
          </p:nvSpPr>
          <p:spPr>
            <a:xfrm>
              <a:off x="3576454" y="1605074"/>
              <a:ext cx="68221" cy="29486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3" name="Rectangle: Rounded Corners 352">
              <a:extLst>
                <a:ext uri="{FF2B5EF4-FFF2-40B4-BE49-F238E27FC236}">
                  <a16:creationId xmlns:a16="http://schemas.microsoft.com/office/drawing/2014/main" id="{94D53653-4962-0975-9F66-C1A4472020F4}"/>
                </a:ext>
              </a:extLst>
            </p:cNvPr>
            <p:cNvSpPr/>
            <p:nvPr/>
          </p:nvSpPr>
          <p:spPr>
            <a:xfrm flipV="1">
              <a:off x="3222695" y="1729645"/>
              <a:ext cx="223170" cy="45719"/>
            </a:xfrm>
            <a:prstGeom prst="roundRect">
              <a:avLst/>
            </a:prstGeom>
            <a:solidFill>
              <a:schemeClr val="tx1">
                <a:lumMod val="75000"/>
                <a:lumOff val="25000"/>
              </a:schemeClr>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4" name="Rectangle: Rounded Corners 353">
              <a:extLst>
                <a:ext uri="{FF2B5EF4-FFF2-40B4-BE49-F238E27FC236}">
                  <a16:creationId xmlns:a16="http://schemas.microsoft.com/office/drawing/2014/main" id="{274D22B7-28B2-F126-2ECE-9690C805B2D1}"/>
                </a:ext>
              </a:extLst>
            </p:cNvPr>
            <p:cNvSpPr/>
            <p:nvPr/>
          </p:nvSpPr>
          <p:spPr>
            <a:xfrm flipV="1">
              <a:off x="3193547"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5" name="Rectangle: Rounded Corners 354">
              <a:extLst>
                <a:ext uri="{FF2B5EF4-FFF2-40B4-BE49-F238E27FC236}">
                  <a16:creationId xmlns:a16="http://schemas.microsoft.com/office/drawing/2014/main" id="{670E2B64-B652-D6A2-0B4B-F28479487189}"/>
                </a:ext>
              </a:extLst>
            </p:cNvPr>
            <p:cNvSpPr/>
            <p:nvPr/>
          </p:nvSpPr>
          <p:spPr>
            <a:xfrm flipV="1">
              <a:off x="3410030"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6" name="Rectangle: Rounded Corners 355">
              <a:extLst>
                <a:ext uri="{FF2B5EF4-FFF2-40B4-BE49-F238E27FC236}">
                  <a16:creationId xmlns:a16="http://schemas.microsoft.com/office/drawing/2014/main" id="{F38EF385-CD8C-062E-8B36-6FD72CDA08D7}"/>
                </a:ext>
              </a:extLst>
            </p:cNvPr>
            <p:cNvSpPr/>
            <p:nvPr/>
          </p:nvSpPr>
          <p:spPr>
            <a:xfrm>
              <a:off x="2999618" y="1598859"/>
              <a:ext cx="48190" cy="30729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pic>
        <p:nvPicPr>
          <p:cNvPr id="362" name="Picture 361" descr="A picture containing text&#10;&#10;Description automatically generated">
            <a:extLst>
              <a:ext uri="{FF2B5EF4-FFF2-40B4-BE49-F238E27FC236}">
                <a16:creationId xmlns:a16="http://schemas.microsoft.com/office/drawing/2014/main" id="{218D71F4-CC08-59B5-667D-89247F295784}"/>
              </a:ext>
            </a:extLst>
          </p:cNvPr>
          <p:cNvPicPr>
            <a:picLocks noChangeAspect="1"/>
          </p:cNvPicPr>
          <p:nvPr/>
        </p:nvPicPr>
        <p:blipFill rotWithShape="1">
          <a:blip r:embed="rId2">
            <a:extLst>
              <a:ext uri="{28A0092B-C50C-407E-A947-70E740481C1C}">
                <a14:useLocalDpi xmlns:a14="http://schemas.microsoft.com/office/drawing/2010/main" val="0"/>
              </a:ext>
            </a:extLst>
          </a:blip>
          <a:srcRect t="37661" r="49171" b="30110"/>
          <a:stretch/>
        </p:blipFill>
        <p:spPr>
          <a:xfrm rot="16200000">
            <a:off x="5010955" y="3232846"/>
            <a:ext cx="936553" cy="840645"/>
          </a:xfrm>
          <a:prstGeom prst="rect">
            <a:avLst/>
          </a:prstGeom>
        </p:spPr>
      </p:pic>
      <p:sp>
        <p:nvSpPr>
          <p:cNvPr id="363" name="TextBox 362">
            <a:extLst>
              <a:ext uri="{FF2B5EF4-FFF2-40B4-BE49-F238E27FC236}">
                <a16:creationId xmlns:a16="http://schemas.microsoft.com/office/drawing/2014/main" id="{1E4B39A6-8F8E-79CB-7444-1E3C3A7B5755}"/>
              </a:ext>
            </a:extLst>
          </p:cNvPr>
          <p:cNvSpPr txBox="1"/>
          <p:nvPr/>
        </p:nvSpPr>
        <p:spPr>
          <a:xfrm>
            <a:off x="5041141" y="3264542"/>
            <a:ext cx="889415" cy="584775"/>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Iodine Cell</a:t>
            </a:r>
          </a:p>
        </p:txBody>
      </p:sp>
      <p:grpSp>
        <p:nvGrpSpPr>
          <p:cNvPr id="364" name="Group 363">
            <a:extLst>
              <a:ext uri="{FF2B5EF4-FFF2-40B4-BE49-F238E27FC236}">
                <a16:creationId xmlns:a16="http://schemas.microsoft.com/office/drawing/2014/main" id="{BF3C7B3E-D95D-2B5C-811F-BBD737CE2A5A}"/>
              </a:ext>
            </a:extLst>
          </p:cNvPr>
          <p:cNvGrpSpPr/>
          <p:nvPr/>
        </p:nvGrpSpPr>
        <p:grpSpPr>
          <a:xfrm rot="5400000">
            <a:off x="4015344" y="5110617"/>
            <a:ext cx="1564273" cy="628175"/>
            <a:chOff x="2808403" y="1583562"/>
            <a:chExt cx="836272" cy="337885"/>
          </a:xfrm>
        </p:grpSpPr>
        <p:sp>
          <p:nvSpPr>
            <p:cNvPr id="365" name="Rectangle 364">
              <a:extLst>
                <a:ext uri="{FF2B5EF4-FFF2-40B4-BE49-F238E27FC236}">
                  <a16:creationId xmlns:a16="http://schemas.microsoft.com/office/drawing/2014/main" id="{288E2DD1-E95A-60BB-665E-779E6824AB0E}"/>
                </a:ext>
              </a:extLst>
            </p:cNvPr>
            <p:cNvSpPr/>
            <p:nvPr/>
          </p:nvSpPr>
          <p:spPr>
            <a:xfrm>
              <a:off x="3009155" y="1583562"/>
              <a:ext cx="635519" cy="191802"/>
            </a:xfrm>
            <a:prstGeom prst="rect">
              <a:avLst/>
            </a:prstGeom>
            <a:solidFill>
              <a:schemeClr val="bg1">
                <a:lumMod val="6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6" name="Rectangle 365">
              <a:extLst>
                <a:ext uri="{FF2B5EF4-FFF2-40B4-BE49-F238E27FC236}">
                  <a16:creationId xmlns:a16="http://schemas.microsoft.com/office/drawing/2014/main" id="{528BC4D0-FD2D-1713-0DAA-98D0B7E6039E}"/>
                </a:ext>
              </a:extLst>
            </p:cNvPr>
            <p:cNvSpPr/>
            <p:nvPr/>
          </p:nvSpPr>
          <p:spPr>
            <a:xfrm>
              <a:off x="3012682" y="1734813"/>
              <a:ext cx="631992" cy="186634"/>
            </a:xfrm>
            <a:prstGeom prst="rect">
              <a:avLst/>
            </a:prstGeom>
            <a:solidFill>
              <a:schemeClr val="bg1">
                <a:lumMod val="6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7" name="Rectangle 366">
              <a:extLst>
                <a:ext uri="{FF2B5EF4-FFF2-40B4-BE49-F238E27FC236}">
                  <a16:creationId xmlns:a16="http://schemas.microsoft.com/office/drawing/2014/main" id="{B9499034-42D1-DE2C-8568-1136902344F1}"/>
                </a:ext>
              </a:extLst>
            </p:cNvPr>
            <p:cNvSpPr/>
            <p:nvPr/>
          </p:nvSpPr>
          <p:spPr>
            <a:xfrm>
              <a:off x="3009155" y="1605074"/>
              <a:ext cx="625983" cy="294861"/>
            </a:xfrm>
            <a:prstGeom prst="rect">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68" name="Group 367">
              <a:extLst>
                <a:ext uri="{FF2B5EF4-FFF2-40B4-BE49-F238E27FC236}">
                  <a16:creationId xmlns:a16="http://schemas.microsoft.com/office/drawing/2014/main" id="{EE526104-5786-236E-5C0A-91A8A68AC1A9}"/>
                </a:ext>
              </a:extLst>
            </p:cNvPr>
            <p:cNvGrpSpPr/>
            <p:nvPr/>
          </p:nvGrpSpPr>
          <p:grpSpPr>
            <a:xfrm>
              <a:off x="2808403" y="1605074"/>
              <a:ext cx="791392" cy="294861"/>
              <a:chOff x="2659712" y="1144232"/>
              <a:chExt cx="812950" cy="302895"/>
            </a:xfrm>
          </p:grpSpPr>
          <p:sp>
            <p:nvSpPr>
              <p:cNvPr id="374" name="Rectangle: Rounded Corners 373">
                <a:extLst>
                  <a:ext uri="{FF2B5EF4-FFF2-40B4-BE49-F238E27FC236}">
                    <a16:creationId xmlns:a16="http://schemas.microsoft.com/office/drawing/2014/main" id="{EFC97B34-A612-0D44-3FFD-4A95BA9B0E71}"/>
                  </a:ext>
                </a:extLst>
              </p:cNvPr>
              <p:cNvSpPr/>
              <p:nvPr/>
            </p:nvSpPr>
            <p:spPr>
              <a:xfrm>
                <a:off x="2659712" y="1230256"/>
                <a:ext cx="186856" cy="13085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5" name="Rectangle: Rounded Corners 374">
                <a:extLst>
                  <a:ext uri="{FF2B5EF4-FFF2-40B4-BE49-F238E27FC236}">
                    <a16:creationId xmlns:a16="http://schemas.microsoft.com/office/drawing/2014/main" id="{09A0EA39-5817-6A42-9A97-20AB4050863E}"/>
                  </a:ext>
                </a:extLst>
              </p:cNvPr>
              <p:cNvSpPr/>
              <p:nvPr/>
            </p:nvSpPr>
            <p:spPr>
              <a:xfrm>
                <a:off x="2752145" y="1215346"/>
                <a:ext cx="45719" cy="16067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6" name="Rectangle: Rounded Corners 375">
                <a:extLst>
                  <a:ext uri="{FF2B5EF4-FFF2-40B4-BE49-F238E27FC236}">
                    <a16:creationId xmlns:a16="http://schemas.microsoft.com/office/drawing/2014/main" id="{0762D881-1753-5F51-7A32-DBFC4FD7E513}"/>
                  </a:ext>
                </a:extLst>
              </p:cNvPr>
              <p:cNvSpPr/>
              <p:nvPr/>
            </p:nvSpPr>
            <p:spPr>
              <a:xfrm>
                <a:off x="2823954" y="1199311"/>
                <a:ext cx="46965" cy="192745"/>
              </a:xfrm>
              <a:prstGeom prst="roundRect">
                <a:avLst/>
              </a:prstGeom>
              <a:solidFill>
                <a:schemeClr val="tx1"/>
              </a:solidFill>
              <a:ln w="63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7" name="Rectangle: Rounded Corners 376">
                <a:extLst>
                  <a:ext uri="{FF2B5EF4-FFF2-40B4-BE49-F238E27FC236}">
                    <a16:creationId xmlns:a16="http://schemas.microsoft.com/office/drawing/2014/main" id="{F52E6D34-C0E1-CA64-CE77-2F6F5C6A8080}"/>
                  </a:ext>
                </a:extLst>
              </p:cNvPr>
              <p:cNvSpPr/>
              <p:nvPr/>
            </p:nvSpPr>
            <p:spPr>
              <a:xfrm>
                <a:off x="3425698" y="1144232"/>
                <a:ext cx="46964" cy="302895"/>
              </a:xfrm>
              <a:prstGeom prst="roundRect">
                <a:avLst/>
              </a:prstGeom>
              <a:solidFill>
                <a:schemeClr val="bg1">
                  <a:lumMod val="75000"/>
                </a:schemeClr>
              </a:solidFill>
              <a:ln w="254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8" name="Rectangle: Rounded Corners 377">
                <a:extLst>
                  <a:ext uri="{FF2B5EF4-FFF2-40B4-BE49-F238E27FC236}">
                    <a16:creationId xmlns:a16="http://schemas.microsoft.com/office/drawing/2014/main" id="{B09849DE-00FC-62E0-1F61-24FC8A95D0DD}"/>
                  </a:ext>
                </a:extLst>
              </p:cNvPr>
              <p:cNvSpPr/>
              <p:nvPr/>
            </p:nvSpPr>
            <p:spPr>
              <a:xfrm>
                <a:off x="2856137" y="1144232"/>
                <a:ext cx="91437" cy="302895"/>
              </a:xfrm>
              <a:prstGeom prst="roundRect">
                <a:avLst/>
              </a:prstGeom>
              <a:solidFill>
                <a:schemeClr val="bg1">
                  <a:lumMod val="8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69" name="Rectangle: Rounded Corners 368">
              <a:extLst>
                <a:ext uri="{FF2B5EF4-FFF2-40B4-BE49-F238E27FC236}">
                  <a16:creationId xmlns:a16="http://schemas.microsoft.com/office/drawing/2014/main" id="{88CDB48C-1AD1-4B81-991E-6EF3F8272BB8}"/>
                </a:ext>
              </a:extLst>
            </p:cNvPr>
            <p:cNvSpPr/>
            <p:nvPr/>
          </p:nvSpPr>
          <p:spPr>
            <a:xfrm>
              <a:off x="3576454" y="1605074"/>
              <a:ext cx="68221" cy="29486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0" name="Rectangle: Rounded Corners 369">
              <a:extLst>
                <a:ext uri="{FF2B5EF4-FFF2-40B4-BE49-F238E27FC236}">
                  <a16:creationId xmlns:a16="http://schemas.microsoft.com/office/drawing/2014/main" id="{F7BF88E1-37BC-5D7A-866A-70520F86016F}"/>
                </a:ext>
              </a:extLst>
            </p:cNvPr>
            <p:cNvSpPr/>
            <p:nvPr/>
          </p:nvSpPr>
          <p:spPr>
            <a:xfrm flipV="1">
              <a:off x="3222695" y="1729645"/>
              <a:ext cx="223170" cy="45719"/>
            </a:xfrm>
            <a:prstGeom prst="roundRect">
              <a:avLst/>
            </a:prstGeom>
            <a:solidFill>
              <a:schemeClr val="tx1">
                <a:lumMod val="75000"/>
                <a:lumOff val="25000"/>
              </a:schemeClr>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1" name="Rectangle: Rounded Corners 370">
              <a:extLst>
                <a:ext uri="{FF2B5EF4-FFF2-40B4-BE49-F238E27FC236}">
                  <a16:creationId xmlns:a16="http://schemas.microsoft.com/office/drawing/2014/main" id="{A9AA3B57-9D6B-A94E-ED20-79331A423D67}"/>
                </a:ext>
              </a:extLst>
            </p:cNvPr>
            <p:cNvSpPr/>
            <p:nvPr/>
          </p:nvSpPr>
          <p:spPr>
            <a:xfrm flipV="1">
              <a:off x="3193547"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2" name="Rectangle: Rounded Corners 371">
              <a:extLst>
                <a:ext uri="{FF2B5EF4-FFF2-40B4-BE49-F238E27FC236}">
                  <a16:creationId xmlns:a16="http://schemas.microsoft.com/office/drawing/2014/main" id="{7C27C612-6A4D-3705-6AFD-A9A891624693}"/>
                </a:ext>
              </a:extLst>
            </p:cNvPr>
            <p:cNvSpPr/>
            <p:nvPr/>
          </p:nvSpPr>
          <p:spPr>
            <a:xfrm flipV="1">
              <a:off x="3410030"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3" name="Rectangle: Rounded Corners 372">
              <a:extLst>
                <a:ext uri="{FF2B5EF4-FFF2-40B4-BE49-F238E27FC236}">
                  <a16:creationId xmlns:a16="http://schemas.microsoft.com/office/drawing/2014/main" id="{E62CA592-6B8F-0D74-FB87-5B5DE6BA38F5}"/>
                </a:ext>
              </a:extLst>
            </p:cNvPr>
            <p:cNvSpPr/>
            <p:nvPr/>
          </p:nvSpPr>
          <p:spPr>
            <a:xfrm>
              <a:off x="2999618" y="1598859"/>
              <a:ext cx="48190" cy="30729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79" name="TextBox 378">
            <a:extLst>
              <a:ext uri="{FF2B5EF4-FFF2-40B4-BE49-F238E27FC236}">
                <a16:creationId xmlns:a16="http://schemas.microsoft.com/office/drawing/2014/main" id="{54E80DEA-B797-4EE7-80C3-D39983D222A3}"/>
              </a:ext>
            </a:extLst>
          </p:cNvPr>
          <p:cNvSpPr txBox="1"/>
          <p:nvPr/>
        </p:nvSpPr>
        <p:spPr>
          <a:xfrm rot="16200000">
            <a:off x="3329943" y="5135304"/>
            <a:ext cx="2038244" cy="369332"/>
          </a:xfrm>
          <a:prstGeom prst="rect">
            <a:avLst/>
          </a:prstGeom>
          <a:noFill/>
        </p:spPr>
        <p:txBody>
          <a:bodyPr wrap="square" rtlCol="0">
            <a:spAutoFit/>
          </a:bodyPr>
          <a:lstStyle/>
          <a:p>
            <a:r>
              <a:rPr lang="en-US"/>
              <a:t>Unfiltered Camera</a:t>
            </a:r>
          </a:p>
        </p:txBody>
      </p:sp>
      <p:sp>
        <p:nvSpPr>
          <p:cNvPr id="380" name="TextBox 379">
            <a:extLst>
              <a:ext uri="{FF2B5EF4-FFF2-40B4-BE49-F238E27FC236}">
                <a16:creationId xmlns:a16="http://schemas.microsoft.com/office/drawing/2014/main" id="{A2011B27-FD7D-77AA-943C-A08496AD951C}"/>
              </a:ext>
            </a:extLst>
          </p:cNvPr>
          <p:cNvSpPr txBox="1"/>
          <p:nvPr/>
        </p:nvSpPr>
        <p:spPr>
          <a:xfrm>
            <a:off x="6032604" y="2956176"/>
            <a:ext cx="2189842" cy="369332"/>
          </a:xfrm>
          <a:prstGeom prst="rect">
            <a:avLst/>
          </a:prstGeom>
          <a:noFill/>
        </p:spPr>
        <p:txBody>
          <a:bodyPr wrap="square" rtlCol="0">
            <a:spAutoFit/>
          </a:bodyPr>
          <a:lstStyle/>
          <a:p>
            <a:r>
              <a:rPr lang="en-US"/>
              <a:t>Filtered Camera</a:t>
            </a:r>
          </a:p>
        </p:txBody>
      </p:sp>
      <mc:AlternateContent xmlns:mc="http://schemas.openxmlformats.org/markup-compatibility/2006" xmlns:a14="http://schemas.microsoft.com/office/drawing/2010/main">
        <mc:Choice Requires="a14">
          <p:sp>
            <p:nvSpPr>
              <p:cNvPr id="381" name="TextBox 380">
                <a:extLst>
                  <a:ext uri="{FF2B5EF4-FFF2-40B4-BE49-F238E27FC236}">
                    <a16:creationId xmlns:a16="http://schemas.microsoft.com/office/drawing/2014/main" id="{594A1DF9-5F4D-E395-2DD8-1C7CA9559263}"/>
                  </a:ext>
                </a:extLst>
              </p:cNvPr>
              <p:cNvSpPr txBox="1"/>
              <p:nvPr/>
            </p:nvSpPr>
            <p:spPr>
              <a:xfrm>
                <a:off x="3690995" y="3367918"/>
                <a:ext cx="3812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𝑘</m:t>
                          </m:r>
                        </m:e>
                        <m:sub>
                          <m:r>
                            <a:rPr lang="en-US" sz="2400" i="1">
                              <a:solidFill>
                                <a:srgbClr val="7030A0"/>
                              </a:solidFill>
                              <a:latin typeface="Cambria Math" panose="02040503050406030204" pitchFamily="18" charset="0"/>
                            </a:rPr>
                            <m:t>𝑠</m:t>
                          </m:r>
                        </m:sub>
                      </m:sSub>
                    </m:oMath>
                  </m:oMathPara>
                </a14:m>
                <a:endParaRPr lang="en-US" sz="1333">
                  <a:solidFill>
                    <a:srgbClr val="7030A0"/>
                  </a:solidFill>
                  <a:latin typeface="Arial" panose="020B0604020202020204" pitchFamily="34" charset="0"/>
                  <a:cs typeface="Arial" panose="020B0604020202020204" pitchFamily="34" charset="0"/>
                </a:endParaRPr>
              </a:p>
            </p:txBody>
          </p:sp>
        </mc:Choice>
        <mc:Fallback xmlns="">
          <p:sp>
            <p:nvSpPr>
              <p:cNvPr id="381" name="TextBox 380">
                <a:extLst>
                  <a:ext uri="{FF2B5EF4-FFF2-40B4-BE49-F238E27FC236}">
                    <a16:creationId xmlns:a16="http://schemas.microsoft.com/office/drawing/2014/main" id="{594A1DF9-5F4D-E395-2DD8-1C7CA9559263}"/>
                  </a:ext>
                </a:extLst>
              </p:cNvPr>
              <p:cNvSpPr txBox="1">
                <a:spLocks noRot="1" noChangeAspect="1" noMove="1" noResize="1" noEditPoints="1" noAdjustHandles="1" noChangeArrowheads="1" noChangeShapeType="1" noTextEdit="1"/>
              </p:cNvSpPr>
              <p:nvPr/>
            </p:nvSpPr>
            <p:spPr>
              <a:xfrm>
                <a:off x="3690995" y="3367918"/>
                <a:ext cx="381258" cy="369332"/>
              </a:xfrm>
              <a:prstGeom prst="rect">
                <a:avLst/>
              </a:prstGeom>
              <a:blipFill>
                <a:blip r:embed="rId8"/>
                <a:stretch>
                  <a:fillRect l="-17460" b="-13115"/>
                </a:stretch>
              </a:blipFill>
            </p:spPr>
            <p:txBody>
              <a:bodyPr/>
              <a:lstStyle/>
              <a:p>
                <a:r>
                  <a:rPr lang="en-US">
                    <a:noFill/>
                  </a:rPr>
                  <a:t> </a:t>
                </a:r>
              </a:p>
            </p:txBody>
          </p:sp>
        </mc:Fallback>
      </mc:AlternateContent>
      <p:sp>
        <p:nvSpPr>
          <p:cNvPr id="382" name="Rectangle 381">
            <a:extLst>
              <a:ext uri="{FF2B5EF4-FFF2-40B4-BE49-F238E27FC236}">
                <a16:creationId xmlns:a16="http://schemas.microsoft.com/office/drawing/2014/main" id="{C0FBC7BE-0A09-936C-DCBC-8EEF7E5B1F67}"/>
              </a:ext>
            </a:extLst>
          </p:cNvPr>
          <p:cNvSpPr/>
          <p:nvPr/>
        </p:nvSpPr>
        <p:spPr>
          <a:xfrm>
            <a:off x="2780690" y="2907566"/>
            <a:ext cx="1298879" cy="1520969"/>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84" name="Group 383">
            <a:extLst>
              <a:ext uri="{FF2B5EF4-FFF2-40B4-BE49-F238E27FC236}">
                <a16:creationId xmlns:a16="http://schemas.microsoft.com/office/drawing/2014/main" id="{9C4867B3-D8DC-4190-828A-3BD4D906C95A}"/>
              </a:ext>
            </a:extLst>
          </p:cNvPr>
          <p:cNvGrpSpPr/>
          <p:nvPr/>
        </p:nvGrpSpPr>
        <p:grpSpPr>
          <a:xfrm rot="16200000">
            <a:off x="3165075" y="1320150"/>
            <a:ext cx="276253" cy="279840"/>
            <a:chOff x="1213792" y="239518"/>
            <a:chExt cx="176645" cy="182955"/>
          </a:xfrm>
        </p:grpSpPr>
        <p:sp>
          <p:nvSpPr>
            <p:cNvPr id="385" name="Rectangle 384">
              <a:extLst>
                <a:ext uri="{FF2B5EF4-FFF2-40B4-BE49-F238E27FC236}">
                  <a16:creationId xmlns:a16="http://schemas.microsoft.com/office/drawing/2014/main" id="{520F279B-2BD0-277D-0D24-E989EEAF366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86" name="Straight Connector 385">
              <a:extLst>
                <a:ext uri="{FF2B5EF4-FFF2-40B4-BE49-F238E27FC236}">
                  <a16:creationId xmlns:a16="http://schemas.microsoft.com/office/drawing/2014/main" id="{E3AC6550-1080-8F03-8D0E-AA9596907F94}"/>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39" name="TextBox 438">
                <a:extLst>
                  <a:ext uri="{FF2B5EF4-FFF2-40B4-BE49-F238E27FC236}">
                    <a16:creationId xmlns:a16="http://schemas.microsoft.com/office/drawing/2014/main" id="{D4E37652-D5F8-D143-6610-D099C59B545C}"/>
                  </a:ext>
                </a:extLst>
              </p:cNvPr>
              <p:cNvSpPr txBox="1"/>
              <p:nvPr/>
            </p:nvSpPr>
            <p:spPr>
              <a:xfrm>
                <a:off x="6069587" y="4147266"/>
                <a:ext cx="4410680" cy="1226811"/>
              </a:xfrm>
              <a:prstGeom prst="rect">
                <a:avLst/>
              </a:prstGeom>
              <a:noFill/>
            </p:spPr>
            <p:txBody>
              <a:bodyPr wrap="square" rtlCol="0">
                <a:spAutoFit/>
              </a:bodyPr>
              <a:lstStyle/>
              <a:p>
                <a:r>
                  <a:rPr lang="en-US" sz="2400">
                    <a:solidFill>
                      <a:srgbClr val="0033CC"/>
                    </a:solidFill>
                  </a:rPr>
                  <a:t>Filtered Camera </a:t>
                </a:r>
                <a:endParaRPr lang="en-US" sz="2400"/>
              </a:p>
              <a:p>
                <a:r>
                  <a:rPr lang="en-US" sz="2400"/>
                  <a:t>Time-averaged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 </m:t>
                    </m:r>
                    <m:r>
                      <a:rPr lang="en-US" sz="2400" b="0" i="1" smtClean="0">
                        <a:latin typeface="Cambria Math" panose="02040503050406030204" pitchFamily="18" charset="0"/>
                      </a:rPr>
                      <m:t>𝑇</m:t>
                    </m:r>
                    <m:r>
                      <a:rPr lang="en-US" sz="2400" b="0" i="1" smtClean="0">
                        <a:latin typeface="Cambria Math" panose="02040503050406030204" pitchFamily="18" charset="0"/>
                      </a:rPr>
                      <m:t>, </m:t>
                    </m:r>
                    <m:r>
                      <a:rPr lang="en-US" sz="2400" b="0" i="1" smtClean="0">
                        <a:latin typeface="Cambria Math" panose="02040503050406030204" pitchFamily="18" charset="0"/>
                      </a:rPr>
                      <m:t>𝑉</m:t>
                    </m:r>
                  </m:oMath>
                </a14:m>
                <a:endParaRPr lang="en-US" sz="2400" b="0"/>
              </a:p>
              <a:p>
                <a:r>
                  <a:rPr lang="en-US" sz="2400"/>
                  <a:t>Calculated density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𝐶</m:t>
                        </m:r>
                      </m:sub>
                    </m:sSub>
                    <m:r>
                      <a:rPr lang="en-US" sz="2400" b="0" i="1" smtClean="0">
                        <a:latin typeface="Cambria Math" panose="02040503050406030204" pitchFamily="18" charset="0"/>
                      </a:rPr>
                      <m:t> ~ </m:t>
                    </m:r>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𝑇</m:t>
                    </m:r>
                  </m:oMath>
                </a14:m>
                <a:r>
                  <a:rPr lang="en-US" sz="2400"/>
                  <a:t> </a:t>
                </a:r>
              </a:p>
            </p:txBody>
          </p:sp>
        </mc:Choice>
        <mc:Fallback xmlns="">
          <p:sp>
            <p:nvSpPr>
              <p:cNvPr id="439" name="TextBox 438">
                <a:extLst>
                  <a:ext uri="{FF2B5EF4-FFF2-40B4-BE49-F238E27FC236}">
                    <a16:creationId xmlns:a16="http://schemas.microsoft.com/office/drawing/2014/main" id="{D4E37652-D5F8-D143-6610-D099C59B545C}"/>
                  </a:ext>
                </a:extLst>
              </p:cNvPr>
              <p:cNvSpPr txBox="1">
                <a:spLocks noRot="1" noChangeAspect="1" noMove="1" noResize="1" noEditPoints="1" noAdjustHandles="1" noChangeArrowheads="1" noChangeShapeType="1" noTextEdit="1"/>
              </p:cNvSpPr>
              <p:nvPr/>
            </p:nvSpPr>
            <p:spPr>
              <a:xfrm>
                <a:off x="6069587" y="4147266"/>
                <a:ext cx="4410680" cy="1226811"/>
              </a:xfrm>
              <a:prstGeom prst="rect">
                <a:avLst/>
              </a:prstGeom>
              <a:blipFill>
                <a:blip r:embed="rId9"/>
                <a:stretch>
                  <a:fillRect l="-2213" t="-3960" b="-7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0" name="TextBox 439">
                <a:extLst>
                  <a:ext uri="{FF2B5EF4-FFF2-40B4-BE49-F238E27FC236}">
                    <a16:creationId xmlns:a16="http://schemas.microsoft.com/office/drawing/2014/main" id="{81328776-0938-921D-D94D-DD1BE4AC8171}"/>
                  </a:ext>
                </a:extLst>
              </p:cNvPr>
              <p:cNvSpPr txBox="1"/>
              <p:nvPr/>
            </p:nvSpPr>
            <p:spPr>
              <a:xfrm>
                <a:off x="6109400" y="5374369"/>
                <a:ext cx="4706953" cy="1200329"/>
              </a:xfrm>
              <a:prstGeom prst="rect">
                <a:avLst/>
              </a:prstGeom>
              <a:noFill/>
            </p:spPr>
            <p:txBody>
              <a:bodyPr wrap="square" rtlCol="0">
                <a:spAutoFit/>
              </a:bodyPr>
              <a:lstStyle/>
              <a:p>
                <a:r>
                  <a:rPr lang="en-US" sz="2400">
                    <a:solidFill>
                      <a:srgbClr val="FF0000"/>
                    </a:solidFill>
                  </a:rPr>
                  <a:t>Unfiltered Camera </a:t>
                </a:r>
                <a:endParaRPr lang="en-US" sz="2400"/>
              </a:p>
              <a:p>
                <a:r>
                  <a:rPr lang="en-US" sz="2400"/>
                  <a:t>Instantaneous </a:t>
                </a:r>
                <a14:m>
                  <m:oMath xmlns:m="http://schemas.openxmlformats.org/officeDocument/2006/math">
                    <m:r>
                      <a:rPr lang="en-US" sz="2400" b="0" i="1" smtClean="0">
                        <a:latin typeface="Cambria Math" panose="02040503050406030204" pitchFamily="18" charset="0"/>
                      </a:rPr>
                      <m:t>𝜌</m:t>
                    </m:r>
                  </m:oMath>
                </a14:m>
                <a:r>
                  <a:rPr lang="en-US" sz="2400"/>
                  <a:t> </a:t>
                </a:r>
              </a:p>
              <a:p>
                <a:r>
                  <a:rPr lang="en-US" sz="2400"/>
                  <a:t>Mean density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𝑀</m:t>
                        </m:r>
                      </m:sub>
                    </m:sSub>
                    <m:r>
                      <a:rPr lang="en-US" sz="2400" b="0" i="1" smtClean="0">
                        <a:latin typeface="Cambria Math" panose="02040503050406030204" pitchFamily="18" charset="0"/>
                      </a:rPr>
                      <m:t> </m:t>
                    </m:r>
                  </m:oMath>
                </a14:m>
                <a:r>
                  <a:rPr lang="en-US" sz="2400"/>
                  <a:t> </a:t>
                </a:r>
              </a:p>
            </p:txBody>
          </p:sp>
        </mc:Choice>
        <mc:Fallback xmlns="">
          <p:sp>
            <p:nvSpPr>
              <p:cNvPr id="440" name="TextBox 439">
                <a:extLst>
                  <a:ext uri="{FF2B5EF4-FFF2-40B4-BE49-F238E27FC236}">
                    <a16:creationId xmlns:a16="http://schemas.microsoft.com/office/drawing/2014/main" id="{81328776-0938-921D-D94D-DD1BE4AC8171}"/>
                  </a:ext>
                </a:extLst>
              </p:cNvPr>
              <p:cNvSpPr txBox="1">
                <a:spLocks noRot="1" noChangeAspect="1" noMove="1" noResize="1" noEditPoints="1" noAdjustHandles="1" noChangeArrowheads="1" noChangeShapeType="1" noTextEdit="1"/>
              </p:cNvSpPr>
              <p:nvPr/>
            </p:nvSpPr>
            <p:spPr>
              <a:xfrm>
                <a:off x="6109400" y="5374369"/>
                <a:ext cx="4706953" cy="1200329"/>
              </a:xfrm>
              <a:prstGeom prst="rect">
                <a:avLst/>
              </a:prstGeom>
              <a:blipFill>
                <a:blip r:embed="rId10"/>
                <a:stretch>
                  <a:fillRect l="-1943" t="-4061" b="-10660"/>
                </a:stretch>
              </a:blipFill>
            </p:spPr>
            <p:txBody>
              <a:bodyPr/>
              <a:lstStyle/>
              <a:p>
                <a:r>
                  <a:rPr lang="en-US">
                    <a:noFill/>
                  </a:rPr>
                  <a:t> </a:t>
                </a:r>
              </a:p>
            </p:txBody>
          </p:sp>
        </mc:Fallback>
      </mc:AlternateContent>
      <p:sp>
        <p:nvSpPr>
          <p:cNvPr id="441" name="Rectangle: Rounded Corners 440">
            <a:extLst>
              <a:ext uri="{FF2B5EF4-FFF2-40B4-BE49-F238E27FC236}">
                <a16:creationId xmlns:a16="http://schemas.microsoft.com/office/drawing/2014/main" id="{8944AF06-A300-2DFA-B786-DB5FD293FE23}"/>
              </a:ext>
            </a:extLst>
          </p:cNvPr>
          <p:cNvSpPr/>
          <p:nvPr/>
        </p:nvSpPr>
        <p:spPr>
          <a:xfrm>
            <a:off x="5955519" y="2978274"/>
            <a:ext cx="1756397" cy="1131577"/>
          </a:xfrm>
          <a:prstGeom prst="roundRect">
            <a:avLst/>
          </a:prstGeom>
          <a:noFill/>
          <a:ln w="19050">
            <a:solidFill>
              <a:srgbClr val="0066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Rounded Corners 441">
            <a:extLst>
              <a:ext uri="{FF2B5EF4-FFF2-40B4-BE49-F238E27FC236}">
                <a16:creationId xmlns:a16="http://schemas.microsoft.com/office/drawing/2014/main" id="{ABBA7D11-7B23-A05B-F23E-3530239A643A}"/>
              </a:ext>
            </a:extLst>
          </p:cNvPr>
          <p:cNvSpPr/>
          <p:nvPr/>
        </p:nvSpPr>
        <p:spPr>
          <a:xfrm>
            <a:off x="4199315" y="4428535"/>
            <a:ext cx="1186244" cy="1889390"/>
          </a:xfrm>
          <a:prstGeom prst="roundRect">
            <a:avLst/>
          </a:prstGeom>
          <a:no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3" name="Group 442">
            <a:extLst>
              <a:ext uri="{FF2B5EF4-FFF2-40B4-BE49-F238E27FC236}">
                <a16:creationId xmlns:a16="http://schemas.microsoft.com/office/drawing/2014/main" id="{6258ABDE-7209-D158-3075-5EEA5CA4402B}"/>
              </a:ext>
            </a:extLst>
          </p:cNvPr>
          <p:cNvGrpSpPr/>
          <p:nvPr/>
        </p:nvGrpSpPr>
        <p:grpSpPr>
          <a:xfrm>
            <a:off x="7868945" y="1167290"/>
            <a:ext cx="3704878" cy="2610106"/>
            <a:chOff x="7500363" y="1035925"/>
            <a:chExt cx="3704878" cy="2610106"/>
          </a:xfrm>
        </p:grpSpPr>
        <p:pic>
          <p:nvPicPr>
            <p:cNvPr id="445" name="Picture 444">
              <a:extLst>
                <a:ext uri="{FF2B5EF4-FFF2-40B4-BE49-F238E27FC236}">
                  <a16:creationId xmlns:a16="http://schemas.microsoft.com/office/drawing/2014/main" id="{3704AF0B-AE04-49D4-61C7-BB419DD49AE7}"/>
                </a:ext>
              </a:extLst>
            </p:cNvPr>
            <p:cNvPicPr>
              <a:picLocks noChangeAspect="1"/>
            </p:cNvPicPr>
            <p:nvPr/>
          </p:nvPicPr>
          <p:blipFill>
            <a:blip r:embed="rId11"/>
            <a:stretch>
              <a:fillRect/>
            </a:stretch>
          </p:blipFill>
          <p:spPr>
            <a:xfrm>
              <a:off x="8122440" y="1175960"/>
              <a:ext cx="1326735" cy="2349755"/>
            </a:xfrm>
            <a:prstGeom prst="rect">
              <a:avLst/>
            </a:prstGeom>
          </p:spPr>
        </p:pic>
        <p:sp>
          <p:nvSpPr>
            <p:cNvPr id="446" name="Rectangle 445">
              <a:extLst>
                <a:ext uri="{FF2B5EF4-FFF2-40B4-BE49-F238E27FC236}">
                  <a16:creationId xmlns:a16="http://schemas.microsoft.com/office/drawing/2014/main" id="{588ADA3B-636B-78D1-F1F6-AB15A3E05C32}"/>
                </a:ext>
              </a:extLst>
            </p:cNvPr>
            <p:cNvSpPr/>
            <p:nvPr/>
          </p:nvSpPr>
          <p:spPr>
            <a:xfrm>
              <a:off x="7500363" y="1035925"/>
              <a:ext cx="3464114" cy="2610106"/>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47" name="Straight Arrow Connector 446">
              <a:extLst>
                <a:ext uri="{FF2B5EF4-FFF2-40B4-BE49-F238E27FC236}">
                  <a16:creationId xmlns:a16="http://schemas.microsoft.com/office/drawing/2014/main" id="{4AE3B219-92F3-24E2-32CF-7F2E03EAB8D9}"/>
                </a:ext>
              </a:extLst>
            </p:cNvPr>
            <p:cNvCxnSpPr>
              <a:cxnSpLocks/>
            </p:cNvCxnSpPr>
            <p:nvPr/>
          </p:nvCxnSpPr>
          <p:spPr>
            <a:xfrm flipH="1">
              <a:off x="9855982" y="1717154"/>
              <a:ext cx="556712" cy="0"/>
            </a:xfrm>
            <a:prstGeom prst="straightConnector1">
              <a:avLst/>
            </a:prstGeom>
            <a:ln w="38100">
              <a:solidFill>
                <a:srgbClr val="008000"/>
              </a:solidFill>
              <a:tailEnd type="triangle" w="sm" len="sm"/>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3D9BA06C-BD13-84DA-121B-A624586F471C}"/>
                </a:ext>
              </a:extLst>
            </p:cNvPr>
            <p:cNvSpPr txBox="1"/>
            <p:nvPr/>
          </p:nvSpPr>
          <p:spPr>
            <a:xfrm>
              <a:off x="9517572" y="1294185"/>
              <a:ext cx="1687669" cy="369332"/>
            </a:xfrm>
            <a:prstGeom prst="rect">
              <a:avLst/>
            </a:prstGeom>
            <a:noFill/>
          </p:spPr>
          <p:txBody>
            <a:bodyPr wrap="square" rtlCol="0">
              <a:spAutoFit/>
            </a:bodyPr>
            <a:lstStyle/>
            <a:p>
              <a:r>
                <a:rPr lang="en-US">
                  <a:solidFill>
                    <a:srgbClr val="008000"/>
                  </a:solidFill>
                  <a:latin typeface="Arial" panose="020B0604020202020204" pitchFamily="34" charset="0"/>
                  <a:cs typeface="Arial" panose="020B0604020202020204" pitchFamily="34" charset="0"/>
                </a:rPr>
                <a:t>Laser Sheet</a:t>
              </a:r>
            </a:p>
          </p:txBody>
        </p:sp>
        <p:sp>
          <p:nvSpPr>
            <p:cNvPr id="450" name="TextBox 449">
              <a:extLst>
                <a:ext uri="{FF2B5EF4-FFF2-40B4-BE49-F238E27FC236}">
                  <a16:creationId xmlns:a16="http://schemas.microsoft.com/office/drawing/2014/main" id="{91CF19EF-ECF3-04DF-6586-41E0A46795BA}"/>
                </a:ext>
              </a:extLst>
            </p:cNvPr>
            <p:cNvSpPr txBox="1"/>
            <p:nvPr/>
          </p:nvSpPr>
          <p:spPr>
            <a:xfrm>
              <a:off x="8241243" y="1156648"/>
              <a:ext cx="1207932"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Schlieren</a:t>
              </a:r>
            </a:p>
          </p:txBody>
        </p:sp>
        <p:cxnSp>
          <p:nvCxnSpPr>
            <p:cNvPr id="451" name="Straight Arrow Connector 450">
              <a:extLst>
                <a:ext uri="{FF2B5EF4-FFF2-40B4-BE49-F238E27FC236}">
                  <a16:creationId xmlns:a16="http://schemas.microsoft.com/office/drawing/2014/main" id="{34C8A011-B36B-E601-43AE-B8078F255F44}"/>
                </a:ext>
              </a:extLst>
            </p:cNvPr>
            <p:cNvCxnSpPr>
              <a:cxnSpLocks/>
            </p:cNvCxnSpPr>
            <p:nvPr/>
          </p:nvCxnSpPr>
          <p:spPr>
            <a:xfrm flipV="1">
              <a:off x="9904506" y="3015023"/>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A3FE7E20-7AD6-F8C4-0EFD-1D89FA4850D7}"/>
                </a:ext>
              </a:extLst>
            </p:cNvPr>
            <p:cNvCxnSpPr>
              <a:cxnSpLocks/>
            </p:cNvCxnSpPr>
            <p:nvPr/>
          </p:nvCxnSpPr>
          <p:spPr>
            <a:xfrm>
              <a:off x="9886297" y="3444578"/>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53" name="Oval 452">
              <a:extLst>
                <a:ext uri="{FF2B5EF4-FFF2-40B4-BE49-F238E27FC236}">
                  <a16:creationId xmlns:a16="http://schemas.microsoft.com/office/drawing/2014/main" id="{FB2C02F1-47D3-9B42-5B2D-05CF1DD6416C}"/>
                </a:ext>
              </a:extLst>
            </p:cNvPr>
            <p:cNvSpPr/>
            <p:nvPr/>
          </p:nvSpPr>
          <p:spPr>
            <a:xfrm>
              <a:off x="9831274" y="3344190"/>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4" name="Oval 453">
              <a:extLst>
                <a:ext uri="{FF2B5EF4-FFF2-40B4-BE49-F238E27FC236}">
                  <a16:creationId xmlns:a16="http://schemas.microsoft.com/office/drawing/2014/main" id="{5E03BF1F-4A7A-0C55-ADE1-1242C0F20B54}"/>
                </a:ext>
              </a:extLst>
            </p:cNvPr>
            <p:cNvSpPr/>
            <p:nvPr/>
          </p:nvSpPr>
          <p:spPr>
            <a:xfrm>
              <a:off x="9874036" y="3394422"/>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455" name="TextBox 454">
                  <a:extLst>
                    <a:ext uri="{FF2B5EF4-FFF2-40B4-BE49-F238E27FC236}">
                      <a16:creationId xmlns:a16="http://schemas.microsoft.com/office/drawing/2014/main" id="{1ADE0A33-2839-4E5B-C9E6-FA5AEFA1B056}"/>
                    </a:ext>
                  </a:extLst>
                </p:cNvPr>
                <p:cNvSpPr txBox="1"/>
                <p:nvPr/>
              </p:nvSpPr>
              <p:spPr>
                <a:xfrm>
                  <a:off x="9831275" y="2826664"/>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a:latin typeface="Arial" panose="020B0604020202020204" pitchFamily="34" charset="0"/>
                    <a:cs typeface="Arial" panose="020B0604020202020204" pitchFamily="34" charset="0"/>
                  </a:endParaRPr>
                </a:p>
              </p:txBody>
            </p:sp>
          </mc:Choice>
          <mc:Fallback xmlns="">
            <p:sp>
              <p:nvSpPr>
                <p:cNvPr id="455" name="TextBox 454">
                  <a:extLst>
                    <a:ext uri="{FF2B5EF4-FFF2-40B4-BE49-F238E27FC236}">
                      <a16:creationId xmlns:a16="http://schemas.microsoft.com/office/drawing/2014/main" id="{1ADE0A33-2839-4E5B-C9E6-FA5AEFA1B056}"/>
                    </a:ext>
                  </a:extLst>
                </p:cNvPr>
                <p:cNvSpPr txBox="1">
                  <a:spLocks noRot="1" noChangeAspect="1" noMove="1" noResize="1" noEditPoints="1" noAdjustHandles="1" noChangeArrowheads="1" noChangeShapeType="1" noTextEdit="1"/>
                </p:cNvSpPr>
                <p:nvPr/>
              </p:nvSpPr>
              <p:spPr>
                <a:xfrm>
                  <a:off x="9831275" y="2826664"/>
                  <a:ext cx="134396" cy="205121"/>
                </a:xfrm>
                <a:prstGeom prst="rect">
                  <a:avLst/>
                </a:prstGeom>
                <a:blipFill>
                  <a:blip r:embed="rId6"/>
                  <a:stretch>
                    <a:fillRect l="-13636" r="-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6" name="TextBox 455">
                  <a:extLst>
                    <a:ext uri="{FF2B5EF4-FFF2-40B4-BE49-F238E27FC236}">
                      <a16:creationId xmlns:a16="http://schemas.microsoft.com/office/drawing/2014/main" id="{B691FCEA-BF85-9D8B-DC7F-CE7B9416FB97}"/>
                    </a:ext>
                  </a:extLst>
                </p:cNvPr>
                <p:cNvSpPr txBox="1"/>
                <p:nvPr/>
              </p:nvSpPr>
              <p:spPr>
                <a:xfrm>
                  <a:off x="10300134" y="3320594"/>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a:latin typeface="Arial" panose="020B0604020202020204" pitchFamily="34" charset="0"/>
                    <a:cs typeface="Arial" panose="020B0604020202020204" pitchFamily="34" charset="0"/>
                  </a:endParaRPr>
                </a:p>
              </p:txBody>
            </p:sp>
          </mc:Choice>
          <mc:Fallback xmlns="">
            <p:sp>
              <p:nvSpPr>
                <p:cNvPr id="456" name="TextBox 455">
                  <a:extLst>
                    <a:ext uri="{FF2B5EF4-FFF2-40B4-BE49-F238E27FC236}">
                      <a16:creationId xmlns:a16="http://schemas.microsoft.com/office/drawing/2014/main" id="{B691FCEA-BF85-9D8B-DC7F-CE7B9416FB97}"/>
                    </a:ext>
                  </a:extLst>
                </p:cNvPr>
                <p:cNvSpPr txBox="1">
                  <a:spLocks noRot="1" noChangeAspect="1" noMove="1" noResize="1" noEditPoints="1" noAdjustHandles="1" noChangeArrowheads="1" noChangeShapeType="1" noTextEdit="1"/>
                </p:cNvSpPr>
                <p:nvPr/>
              </p:nvSpPr>
              <p:spPr>
                <a:xfrm>
                  <a:off x="10300134" y="3320594"/>
                  <a:ext cx="147220" cy="205121"/>
                </a:xfrm>
                <a:prstGeom prst="rect">
                  <a:avLst/>
                </a:prstGeom>
                <a:blipFill>
                  <a:blip r:embed="rId4"/>
                  <a:stretch>
                    <a:fillRect l="-25000" r="-25000"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7" name="TextBox 456">
                  <a:extLst>
                    <a:ext uri="{FF2B5EF4-FFF2-40B4-BE49-F238E27FC236}">
                      <a16:creationId xmlns:a16="http://schemas.microsoft.com/office/drawing/2014/main" id="{617F6E34-E87F-244F-E7C4-67968062AA15}"/>
                    </a:ext>
                  </a:extLst>
                </p:cNvPr>
                <p:cNvSpPr txBox="1"/>
                <p:nvPr/>
              </p:nvSpPr>
              <p:spPr>
                <a:xfrm>
                  <a:off x="9637665" y="3320594"/>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a:latin typeface="Arial" panose="020B0604020202020204" pitchFamily="34" charset="0"/>
                    <a:cs typeface="Arial" panose="020B0604020202020204" pitchFamily="34" charset="0"/>
                  </a:endParaRPr>
                </a:p>
              </p:txBody>
            </p:sp>
          </mc:Choice>
          <mc:Fallback xmlns="">
            <p:sp>
              <p:nvSpPr>
                <p:cNvPr id="457" name="TextBox 456">
                  <a:extLst>
                    <a:ext uri="{FF2B5EF4-FFF2-40B4-BE49-F238E27FC236}">
                      <a16:creationId xmlns:a16="http://schemas.microsoft.com/office/drawing/2014/main" id="{617F6E34-E87F-244F-E7C4-67968062AA15}"/>
                    </a:ext>
                  </a:extLst>
                </p:cNvPr>
                <p:cNvSpPr txBox="1">
                  <a:spLocks noRot="1" noChangeAspect="1" noMove="1" noResize="1" noEditPoints="1" noAdjustHandles="1" noChangeArrowheads="1" noChangeShapeType="1" noTextEdit="1"/>
                </p:cNvSpPr>
                <p:nvPr/>
              </p:nvSpPr>
              <p:spPr>
                <a:xfrm>
                  <a:off x="9637665" y="3320594"/>
                  <a:ext cx="144655" cy="205121"/>
                </a:xfrm>
                <a:prstGeom prst="rect">
                  <a:avLst/>
                </a:prstGeom>
                <a:blipFill>
                  <a:blip r:embed="rId5"/>
                  <a:stretch>
                    <a:fillRect l="-12500" r="-8333"/>
                  </a:stretch>
                </a:blipFill>
              </p:spPr>
              <p:txBody>
                <a:bodyPr/>
                <a:lstStyle/>
                <a:p>
                  <a:r>
                    <a:rPr lang="en-US">
                      <a:noFill/>
                    </a:rPr>
                    <a:t> </a:t>
                  </a:r>
                </a:p>
              </p:txBody>
            </p:sp>
          </mc:Fallback>
        </mc:AlternateContent>
        <p:cxnSp>
          <p:nvCxnSpPr>
            <p:cNvPr id="458" name="Straight Arrow Connector 457">
              <a:extLst>
                <a:ext uri="{FF2B5EF4-FFF2-40B4-BE49-F238E27FC236}">
                  <a16:creationId xmlns:a16="http://schemas.microsoft.com/office/drawing/2014/main" id="{3D072E70-75B8-05A2-758B-C47C3E4430E1}"/>
                </a:ext>
              </a:extLst>
            </p:cNvPr>
            <p:cNvCxnSpPr>
              <a:cxnSpLocks/>
            </p:cNvCxnSpPr>
            <p:nvPr/>
          </p:nvCxnSpPr>
          <p:spPr>
            <a:xfrm flipV="1">
              <a:off x="7862387" y="2116320"/>
              <a:ext cx="0" cy="581053"/>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59" name="TextBox 458">
              <a:extLst>
                <a:ext uri="{FF2B5EF4-FFF2-40B4-BE49-F238E27FC236}">
                  <a16:creationId xmlns:a16="http://schemas.microsoft.com/office/drawing/2014/main" id="{F574ADE4-4B58-5815-8E4F-BF222A0C95F3}"/>
                </a:ext>
              </a:extLst>
            </p:cNvPr>
            <p:cNvSpPr txBox="1"/>
            <p:nvPr/>
          </p:nvSpPr>
          <p:spPr>
            <a:xfrm rot="16200000">
              <a:off x="7258421" y="2629665"/>
              <a:ext cx="1207932"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Flow</a:t>
              </a:r>
            </a:p>
          </p:txBody>
        </p:sp>
        <p:cxnSp>
          <p:nvCxnSpPr>
            <p:cNvPr id="460" name="Straight Arrow Connector 459">
              <a:extLst>
                <a:ext uri="{FF2B5EF4-FFF2-40B4-BE49-F238E27FC236}">
                  <a16:creationId xmlns:a16="http://schemas.microsoft.com/office/drawing/2014/main" id="{8AFCC128-E6E9-7200-98B7-224A4ECFC33F}"/>
                </a:ext>
              </a:extLst>
            </p:cNvPr>
            <p:cNvCxnSpPr>
              <a:cxnSpLocks/>
            </p:cNvCxnSpPr>
            <p:nvPr/>
          </p:nvCxnSpPr>
          <p:spPr>
            <a:xfrm>
              <a:off x="8785676" y="3178118"/>
              <a:ext cx="556712" cy="0"/>
            </a:xfrm>
            <a:prstGeom prst="straightConnector1">
              <a:avLst/>
            </a:prstGeom>
            <a:ln w="38100">
              <a:solidFill>
                <a:srgbClr val="C0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461" name="TextBox 460">
              <a:extLst>
                <a:ext uri="{FF2B5EF4-FFF2-40B4-BE49-F238E27FC236}">
                  <a16:creationId xmlns:a16="http://schemas.microsoft.com/office/drawing/2014/main" id="{0FDE988D-1859-431B-BDE8-8D65222FE251}"/>
                </a:ext>
              </a:extLst>
            </p:cNvPr>
            <p:cNvSpPr txBox="1"/>
            <p:nvPr/>
          </p:nvSpPr>
          <p:spPr>
            <a:xfrm>
              <a:off x="7800957" y="3188208"/>
              <a:ext cx="1864086" cy="369332"/>
            </a:xfrm>
            <a:prstGeom prst="rect">
              <a:avLst/>
            </a:prstGeom>
            <a:noFill/>
          </p:spPr>
          <p:txBody>
            <a:bodyPr wrap="square" rtlCol="0">
              <a:spAutoFit/>
            </a:bodyPr>
            <a:lstStyle/>
            <a:p>
              <a:pPr algn="ctr"/>
              <a:r>
                <a:rPr lang="en-US">
                  <a:solidFill>
                    <a:srgbClr val="C00000"/>
                  </a:solidFill>
                  <a:latin typeface="Arial" panose="020B0604020202020204" pitchFamily="34" charset="0"/>
                  <a:cs typeface="Arial" panose="020B0604020202020204" pitchFamily="34" charset="0"/>
                </a:rPr>
                <a:t>+ Velocity</a:t>
              </a:r>
            </a:p>
          </p:txBody>
        </p:sp>
      </p:grpSp>
      <p:sp>
        <p:nvSpPr>
          <p:cNvPr id="35" name="Oval 34">
            <a:extLst>
              <a:ext uri="{FF2B5EF4-FFF2-40B4-BE49-F238E27FC236}">
                <a16:creationId xmlns:a16="http://schemas.microsoft.com/office/drawing/2014/main" id="{C80307EB-8F53-C459-3921-8AED16878E99}"/>
              </a:ext>
            </a:extLst>
          </p:cNvPr>
          <p:cNvSpPr/>
          <p:nvPr/>
        </p:nvSpPr>
        <p:spPr>
          <a:xfrm>
            <a:off x="5409775"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 name="Group 2">
            <a:extLst>
              <a:ext uri="{FF2B5EF4-FFF2-40B4-BE49-F238E27FC236}">
                <a16:creationId xmlns:a16="http://schemas.microsoft.com/office/drawing/2014/main" id="{96A6139C-2ACB-EF87-D225-79C1D2F19664}"/>
              </a:ext>
            </a:extLst>
          </p:cNvPr>
          <p:cNvGrpSpPr/>
          <p:nvPr/>
        </p:nvGrpSpPr>
        <p:grpSpPr>
          <a:xfrm>
            <a:off x="5783836" y="1864765"/>
            <a:ext cx="143795" cy="212932"/>
            <a:chOff x="1719870" y="525931"/>
            <a:chExt cx="136235" cy="201737"/>
          </a:xfrm>
        </p:grpSpPr>
        <p:sp>
          <p:nvSpPr>
            <p:cNvPr id="9" name="Rectangle: Rounded Corners 8">
              <a:extLst>
                <a:ext uri="{FF2B5EF4-FFF2-40B4-BE49-F238E27FC236}">
                  <a16:creationId xmlns:a16="http://schemas.microsoft.com/office/drawing/2014/main" id="{8093DF77-C14C-BC2F-C624-913706717E38}"/>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1" name="Rectangle: Rounded Corners 10">
              <a:extLst>
                <a:ext uri="{FF2B5EF4-FFF2-40B4-BE49-F238E27FC236}">
                  <a16:creationId xmlns:a16="http://schemas.microsoft.com/office/drawing/2014/main" id="{22D5FF39-78F9-4707-F7AA-19FB29CF645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2" name="Oval 11">
              <a:extLst>
                <a:ext uri="{FF2B5EF4-FFF2-40B4-BE49-F238E27FC236}">
                  <a16:creationId xmlns:a16="http://schemas.microsoft.com/office/drawing/2014/main" id="{33CAF5A2-F20F-EB70-3479-43ED0F3A4D89}"/>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13" name="Isosceles Triangle 12">
            <a:extLst>
              <a:ext uri="{FF2B5EF4-FFF2-40B4-BE49-F238E27FC236}">
                <a16:creationId xmlns:a16="http://schemas.microsoft.com/office/drawing/2014/main" id="{C178110C-1D67-9DE4-070D-0CEF4AF3A46B}"/>
              </a:ext>
            </a:extLst>
          </p:cNvPr>
          <p:cNvSpPr/>
          <p:nvPr/>
        </p:nvSpPr>
        <p:spPr>
          <a:xfrm rot="5400000">
            <a:off x="5602078" y="18201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14" name="Group 13">
            <a:extLst>
              <a:ext uri="{FF2B5EF4-FFF2-40B4-BE49-F238E27FC236}">
                <a16:creationId xmlns:a16="http://schemas.microsoft.com/office/drawing/2014/main" id="{7DBEE45A-A821-1939-D7C8-7D1E22DC25E1}"/>
              </a:ext>
            </a:extLst>
          </p:cNvPr>
          <p:cNvGrpSpPr/>
          <p:nvPr/>
        </p:nvGrpSpPr>
        <p:grpSpPr>
          <a:xfrm>
            <a:off x="6176493" y="2378260"/>
            <a:ext cx="143795" cy="212932"/>
            <a:chOff x="1719870" y="525931"/>
            <a:chExt cx="136235" cy="201737"/>
          </a:xfrm>
        </p:grpSpPr>
        <p:sp>
          <p:nvSpPr>
            <p:cNvPr id="36" name="Rectangle: Rounded Corners 35">
              <a:extLst>
                <a:ext uri="{FF2B5EF4-FFF2-40B4-BE49-F238E27FC236}">
                  <a16:creationId xmlns:a16="http://schemas.microsoft.com/office/drawing/2014/main" id="{E3D65FD1-84B1-0B02-CD03-FBA1CED9211B}"/>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3" name="Rectangle: Rounded Corners 42">
              <a:extLst>
                <a:ext uri="{FF2B5EF4-FFF2-40B4-BE49-F238E27FC236}">
                  <a16:creationId xmlns:a16="http://schemas.microsoft.com/office/drawing/2014/main" id="{C78E5969-EA92-CC75-EF3C-4CEE783E8C69}"/>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7" name="Oval 46">
              <a:extLst>
                <a:ext uri="{FF2B5EF4-FFF2-40B4-BE49-F238E27FC236}">
                  <a16:creationId xmlns:a16="http://schemas.microsoft.com/office/drawing/2014/main" id="{77290277-3AC8-4555-E606-01C2B622A142}"/>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48" name="Isosceles Triangle 47">
            <a:extLst>
              <a:ext uri="{FF2B5EF4-FFF2-40B4-BE49-F238E27FC236}">
                <a16:creationId xmlns:a16="http://schemas.microsoft.com/office/drawing/2014/main" id="{BBCF980E-26E7-9779-F4D6-58C50A41D4FA}"/>
              </a:ext>
            </a:extLst>
          </p:cNvPr>
          <p:cNvSpPr/>
          <p:nvPr/>
        </p:nvSpPr>
        <p:spPr>
          <a:xfrm rot="5400000">
            <a:off x="6003845" y="2335225"/>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Tree>
    <p:extLst>
      <p:ext uri="{BB962C8B-B14F-4D97-AF65-F5344CB8AC3E}">
        <p14:creationId xmlns:p14="http://schemas.microsoft.com/office/powerpoint/2010/main" val="6471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43" grpId="0"/>
      <p:bldP spid="381" grpId="0"/>
      <p:bldP spid="382" grpId="0" animBg="1"/>
      <p:bldP spid="439" grpId="0"/>
      <p:bldP spid="440" grpId="0"/>
      <p:bldP spid="441" grpId="0" animBg="1"/>
      <p:bldP spid="4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600BBCD-CBA8-6EF5-4CF9-2920323C4098}"/>
              </a:ext>
            </a:extLst>
          </p:cNvPr>
          <p:cNvSpPr/>
          <p:nvPr/>
        </p:nvSpPr>
        <p:spPr>
          <a:xfrm>
            <a:off x="7853829" y="952781"/>
            <a:ext cx="2971652" cy="1280338"/>
          </a:xfrm>
          <a:prstGeom prst="roundRect">
            <a:avLst/>
          </a:prstGeom>
          <a:solidFill>
            <a:schemeClr val="bg2">
              <a:lumMod val="5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38127FD-DF10-E280-2D39-A343BC719ADE}"/>
              </a:ext>
            </a:extLst>
          </p:cNvPr>
          <p:cNvSpPr/>
          <p:nvPr/>
        </p:nvSpPr>
        <p:spPr>
          <a:xfrm>
            <a:off x="3362325" y="944747"/>
            <a:ext cx="4237040" cy="1280338"/>
          </a:xfrm>
          <a:prstGeom prst="roundRect">
            <a:avLst/>
          </a:prstGeom>
          <a:solidFill>
            <a:schemeClr val="bg2">
              <a:lumMod val="9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371C497-92B2-0309-BD38-DFE08881AAEE}"/>
              </a:ext>
            </a:extLst>
          </p:cNvPr>
          <p:cNvPicPr>
            <a:picLocks noChangeAspect="1"/>
          </p:cNvPicPr>
          <p:nvPr/>
        </p:nvPicPr>
        <p:blipFill rotWithShape="1">
          <a:blip r:embed="rId2">
            <a:extLst>
              <a:ext uri="{28A0092B-C50C-407E-A947-70E740481C1C}">
                <a14:useLocalDpi xmlns:a14="http://schemas.microsoft.com/office/drawing/2010/main" val="0"/>
              </a:ext>
            </a:extLst>
          </a:blip>
          <a:srcRect b="22003"/>
          <a:stretch/>
        </p:blipFill>
        <p:spPr>
          <a:xfrm>
            <a:off x="2734888" y="2656569"/>
            <a:ext cx="3165575" cy="2821754"/>
          </a:xfrm>
          <a:prstGeom prst="rect">
            <a:avLst/>
          </a:prstGeom>
        </p:spPr>
      </p:pic>
      <p:pic>
        <p:nvPicPr>
          <p:cNvPr id="19" name="Picture 18">
            <a:extLst>
              <a:ext uri="{FF2B5EF4-FFF2-40B4-BE49-F238E27FC236}">
                <a16:creationId xmlns:a16="http://schemas.microsoft.com/office/drawing/2014/main" id="{D270272C-6EA1-9DFC-AABC-4CF37669BED2}"/>
              </a:ext>
            </a:extLst>
          </p:cNvPr>
          <p:cNvPicPr>
            <a:picLocks noChangeAspect="1"/>
          </p:cNvPicPr>
          <p:nvPr/>
        </p:nvPicPr>
        <p:blipFill rotWithShape="1">
          <a:blip r:embed="rId3">
            <a:extLst>
              <a:ext uri="{28A0092B-C50C-407E-A947-70E740481C1C}">
                <a14:useLocalDpi xmlns:a14="http://schemas.microsoft.com/office/drawing/2010/main" val="0"/>
              </a:ext>
            </a:extLst>
          </a:blip>
          <a:srcRect b="22003"/>
          <a:stretch/>
        </p:blipFill>
        <p:spPr>
          <a:xfrm>
            <a:off x="2734888" y="2656569"/>
            <a:ext cx="3165574" cy="2821754"/>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17</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Effects of conditions on pixel intensities</a:t>
            </a:r>
          </a:p>
        </p:txBody>
      </p:sp>
      <p:pic>
        <p:nvPicPr>
          <p:cNvPr id="6" name="Picture 5">
            <a:extLst>
              <a:ext uri="{FF2B5EF4-FFF2-40B4-BE49-F238E27FC236}">
                <a16:creationId xmlns:a16="http://schemas.microsoft.com/office/drawing/2014/main" id="{334C503F-64CE-C60D-80FC-F8C52B466B88}"/>
              </a:ext>
            </a:extLst>
          </p:cNvPr>
          <p:cNvPicPr>
            <a:picLocks noChangeAspect="1"/>
          </p:cNvPicPr>
          <p:nvPr/>
        </p:nvPicPr>
        <p:blipFill rotWithShape="1">
          <a:blip r:embed="rId4">
            <a:clrChange>
              <a:clrFrom>
                <a:srgbClr val="FFFFFF"/>
              </a:clrFrom>
              <a:clrTo>
                <a:srgbClr val="FFFFFF">
                  <a:alpha val="0"/>
                </a:srgbClr>
              </a:clrTo>
            </a:clrChange>
          </a:blip>
          <a:srcRect b="23830"/>
          <a:stretch/>
        </p:blipFill>
        <p:spPr>
          <a:xfrm>
            <a:off x="89208" y="1467570"/>
            <a:ext cx="2645680" cy="2303101"/>
          </a:xfrm>
          <a:prstGeom prst="rect">
            <a:avLst/>
          </a:prstGeom>
        </p:spPr>
      </p:pic>
      <p:pic>
        <p:nvPicPr>
          <p:cNvPr id="8" name="Picture 7">
            <a:extLst>
              <a:ext uri="{FF2B5EF4-FFF2-40B4-BE49-F238E27FC236}">
                <a16:creationId xmlns:a16="http://schemas.microsoft.com/office/drawing/2014/main" id="{F95CCC60-E702-6D40-70A2-CF314E8A19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207" y="3501861"/>
            <a:ext cx="2645681" cy="3023636"/>
          </a:xfrm>
          <a:prstGeom prst="rect">
            <a:avLst/>
          </a:prstGeom>
        </p:spPr>
      </p:pic>
      <p:sp>
        <p:nvSpPr>
          <p:cNvPr id="9" name="TextBox 8">
            <a:extLst>
              <a:ext uri="{FF2B5EF4-FFF2-40B4-BE49-F238E27FC236}">
                <a16:creationId xmlns:a16="http://schemas.microsoft.com/office/drawing/2014/main" id="{86D17CBF-67A4-6A8D-1D8F-EFFF63FB628A}"/>
              </a:ext>
            </a:extLst>
          </p:cNvPr>
          <p:cNvSpPr txBox="1"/>
          <p:nvPr/>
        </p:nvSpPr>
        <p:spPr>
          <a:xfrm>
            <a:off x="573623" y="1550545"/>
            <a:ext cx="1440844" cy="461665"/>
          </a:xfrm>
          <a:prstGeom prst="rect">
            <a:avLst/>
          </a:prstGeom>
          <a:noFill/>
        </p:spPr>
        <p:txBody>
          <a:bodyPr wrap="none" rtlCol="0">
            <a:spAutoFit/>
          </a:bodyPr>
          <a:lstStyle/>
          <a:p>
            <a:r>
              <a:rPr lang="en-US" sz="2400">
                <a:solidFill>
                  <a:schemeClr val="bg2">
                    <a:lumMod val="25000"/>
                  </a:schemeClr>
                </a:solidFill>
              </a:rPr>
              <a:t>Reference</a:t>
            </a:r>
          </a:p>
        </p:txBody>
      </p:sp>
      <p:sp>
        <p:nvSpPr>
          <p:cNvPr id="10" name="TextBox 9">
            <a:extLst>
              <a:ext uri="{FF2B5EF4-FFF2-40B4-BE49-F238E27FC236}">
                <a16:creationId xmlns:a16="http://schemas.microsoft.com/office/drawing/2014/main" id="{F22A36F2-E3D2-E4B6-F3F7-C139501C81BD}"/>
              </a:ext>
            </a:extLst>
          </p:cNvPr>
          <p:cNvSpPr txBox="1"/>
          <p:nvPr/>
        </p:nvSpPr>
        <p:spPr>
          <a:xfrm>
            <a:off x="573623" y="3625481"/>
            <a:ext cx="1622880" cy="461665"/>
          </a:xfrm>
          <a:prstGeom prst="rect">
            <a:avLst/>
          </a:prstGeom>
          <a:noFill/>
        </p:spPr>
        <p:txBody>
          <a:bodyPr wrap="none" rtlCol="0">
            <a:spAutoFit/>
          </a:bodyPr>
          <a:lstStyle/>
          <a:p>
            <a:r>
              <a:rPr lang="en-US" sz="2400"/>
              <a:t>Experiment</a:t>
            </a:r>
          </a:p>
        </p:txBody>
      </p:sp>
      <p:sp>
        <p:nvSpPr>
          <p:cNvPr id="14" name="Star: 5 Points 13">
            <a:extLst>
              <a:ext uri="{FF2B5EF4-FFF2-40B4-BE49-F238E27FC236}">
                <a16:creationId xmlns:a16="http://schemas.microsoft.com/office/drawing/2014/main" id="{7DE5CEF1-18F7-BB33-B302-DA98290DFB0C}"/>
              </a:ext>
            </a:extLst>
          </p:cNvPr>
          <p:cNvSpPr/>
          <p:nvPr/>
        </p:nvSpPr>
        <p:spPr>
          <a:xfrm>
            <a:off x="1153523" y="4113384"/>
            <a:ext cx="190728" cy="194763"/>
          </a:xfrm>
          <a:prstGeom prst="star5">
            <a:avLst/>
          </a:prstGeom>
          <a:solidFill>
            <a:srgbClr val="0033CC"/>
          </a:solidFill>
          <a:ln>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180408A-12FE-43C6-0154-DF7A6B372129}"/>
              </a:ext>
            </a:extLst>
          </p:cNvPr>
          <p:cNvSpPr/>
          <p:nvPr/>
        </p:nvSpPr>
        <p:spPr>
          <a:xfrm>
            <a:off x="1169943" y="2126110"/>
            <a:ext cx="190728" cy="194763"/>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CB7353F-69C8-E1F1-2F19-0CF5C8C722F4}"/>
                  </a:ext>
                </a:extLst>
              </p:cNvPr>
              <p:cNvSpPr txBox="1"/>
              <p:nvPr/>
            </p:nvSpPr>
            <p:spPr>
              <a:xfrm>
                <a:off x="2369342" y="969443"/>
                <a:ext cx="8376909"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rgbClr val="FF0000"/>
                          </a:solidFill>
                          <a:latin typeface="Cambria Math" panose="02040503050406030204" pitchFamily="18" charset="0"/>
                          <a:ea typeface="Cambria Math" panose="02040503050406030204" pitchFamily="18" charset="0"/>
                        </a:rPr>
                        <m:t>𝐴</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rgbClr val="0033CC"/>
                              </a:solidFill>
                              <a:latin typeface="Cambria Math" panose="02040503050406030204" pitchFamily="18" charset="0"/>
                              <a:ea typeface="Cambria Math" panose="02040503050406030204" pitchFamily="18" charset="0"/>
                            </a:rPr>
                            <m:t>𝑃</m:t>
                          </m:r>
                        </m:num>
                        <m:den>
                          <m:r>
                            <a:rPr lang="en-US" sz="2400" b="0" i="1" smtClean="0">
                              <a:solidFill>
                                <a:srgbClr val="0033CC"/>
                              </a:solidFill>
                              <a:latin typeface="Cambria Math" panose="02040503050406030204" pitchFamily="18" charset="0"/>
                              <a:ea typeface="Cambria Math" panose="02040503050406030204" pitchFamily="18" charset="0"/>
                            </a:rPr>
                            <m:t>𝑇</m:t>
                          </m:r>
                        </m:den>
                      </m:f>
                      <m:r>
                        <a:rPr lang="en-US" sz="2400" b="0" i="1" smtClean="0">
                          <a:solidFill>
                            <a:schemeClr val="tx1"/>
                          </a:solidFill>
                          <a:latin typeface="Cambria Math" panose="02040503050406030204" pitchFamily="18" charset="0"/>
                          <a:ea typeface="Cambria Math" panose="02040503050406030204" pitchFamily="18" charset="0"/>
                        </a:rPr>
                        <m:t>𝐶</m:t>
                      </m:r>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𝑉</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a:solidFill>
                    <a:schemeClr val="tx1"/>
                  </a:solidFill>
                  <a:latin typeface="Century Gothic" panose="020B0502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CB7353F-69C8-E1F1-2F19-0CF5C8C722F4}"/>
                  </a:ext>
                </a:extLst>
              </p:cNvPr>
              <p:cNvSpPr txBox="1">
                <a:spLocks noRot="1" noChangeAspect="1" noMove="1" noResize="1" noEditPoints="1" noAdjustHandles="1" noChangeArrowheads="1" noChangeShapeType="1" noTextEdit="1"/>
              </p:cNvSpPr>
              <p:nvPr/>
            </p:nvSpPr>
            <p:spPr>
              <a:xfrm>
                <a:off x="2369342" y="969443"/>
                <a:ext cx="8376909" cy="7968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25F6548-0442-AD19-EA1D-BDCE28D39231}"/>
                  </a:ext>
                </a:extLst>
              </p:cNvPr>
              <p:cNvSpPr txBox="1"/>
              <p:nvPr/>
            </p:nvSpPr>
            <p:spPr>
              <a:xfrm>
                <a:off x="5771646" y="3238399"/>
                <a:ext cx="2426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𝐴</m:t>
                      </m:r>
                      <m:r>
                        <a:rPr lang="en-US" sz="2400" b="0" i="1" smtClean="0">
                          <a:latin typeface="Cambria Math" panose="02040503050406030204" pitchFamily="18" charset="0"/>
                        </a:rPr>
                        <m:t>=204, </m:t>
                      </m:r>
                      <m:r>
                        <a:rPr lang="en-US" sz="2400" b="0" i="1" smtClean="0">
                          <a:solidFill>
                            <a:srgbClr val="FF0000"/>
                          </a:solidFill>
                          <a:latin typeface="Cambria Math" panose="02040503050406030204" pitchFamily="18" charset="0"/>
                        </a:rPr>
                        <m:t>𝐵</m:t>
                      </m:r>
                      <m:r>
                        <a:rPr lang="en-US" sz="2400" b="0" i="1" smtClean="0">
                          <a:latin typeface="Cambria Math" panose="02040503050406030204" pitchFamily="18" charset="0"/>
                        </a:rPr>
                        <m:t>=64</m:t>
                      </m:r>
                    </m:oMath>
                  </m:oMathPara>
                </a14:m>
                <a:endParaRPr lang="en-US" sz="2400" b="0"/>
              </a:p>
            </p:txBody>
          </p:sp>
        </mc:Choice>
        <mc:Fallback xmlns="">
          <p:sp>
            <p:nvSpPr>
              <p:cNvPr id="22" name="TextBox 21">
                <a:extLst>
                  <a:ext uri="{FF2B5EF4-FFF2-40B4-BE49-F238E27FC236}">
                    <a16:creationId xmlns:a16="http://schemas.microsoft.com/office/drawing/2014/main" id="{D25F6548-0442-AD19-EA1D-BDCE28D39231}"/>
                  </a:ext>
                </a:extLst>
              </p:cNvPr>
              <p:cNvSpPr txBox="1">
                <a:spLocks noRot="1" noChangeAspect="1" noMove="1" noResize="1" noEditPoints="1" noAdjustHandles="1" noChangeArrowheads="1" noChangeShapeType="1" noTextEdit="1"/>
              </p:cNvSpPr>
              <p:nvPr/>
            </p:nvSpPr>
            <p:spPr>
              <a:xfrm>
                <a:off x="5771646" y="3238399"/>
                <a:ext cx="2426177"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9C5D7B-091F-70C8-0669-FA45298D1074}"/>
                  </a:ext>
                </a:extLst>
              </p:cNvPr>
              <p:cNvSpPr txBox="1"/>
              <p:nvPr/>
            </p:nvSpPr>
            <p:spPr>
              <a:xfrm>
                <a:off x="5811288" y="2602061"/>
                <a:ext cx="5014193"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33CC"/>
                          </a:solidFill>
                          <a:latin typeface="Cambria Math" panose="02040503050406030204" pitchFamily="18" charset="0"/>
                        </a:rPr>
                        <m:t>𝑃</m:t>
                      </m:r>
                      <m:r>
                        <a:rPr lang="en-US" sz="2400" b="0" i="1" smtClean="0">
                          <a:latin typeface="Cambria Math" panose="02040503050406030204" pitchFamily="18" charset="0"/>
                        </a:rPr>
                        <m:t>=1.4 </m:t>
                      </m:r>
                      <m:r>
                        <m:rPr>
                          <m:nor/>
                        </m:rPr>
                        <a:rPr lang="en-US" sz="2400" b="0" i="0" smtClean="0">
                          <a:latin typeface="Cambria Math" panose="02040503050406030204" pitchFamily="18" charset="0"/>
                        </a:rPr>
                        <m:t>atm</m:t>
                      </m:r>
                      <m:r>
                        <a:rPr lang="en-US" sz="2400" b="0" i="1" smtClean="0">
                          <a:latin typeface="Cambria Math" panose="02040503050406030204" pitchFamily="18" charset="0"/>
                        </a:rPr>
                        <m:t>, </m:t>
                      </m:r>
                      <m:r>
                        <a:rPr lang="en-US" sz="2400" b="0" i="1" smtClean="0">
                          <a:solidFill>
                            <a:srgbClr val="0033CC"/>
                          </a:solidFill>
                          <a:latin typeface="Cambria Math" panose="02040503050406030204" pitchFamily="18" charset="0"/>
                        </a:rPr>
                        <m:t>𝑇</m:t>
                      </m:r>
                      <m:r>
                        <a:rPr lang="en-US" sz="2400" b="0" i="1" smtClean="0">
                          <a:latin typeface="Cambria Math" panose="02040503050406030204" pitchFamily="18" charset="0"/>
                        </a:rPr>
                        <m:t>=</m:t>
                      </m:r>
                      <m:r>
                        <a:rPr lang="en-US" sz="2400" b="0" i="0" smtClean="0">
                          <a:latin typeface="Cambria Math" panose="02040503050406030204" pitchFamily="18" charset="0"/>
                        </a:rPr>
                        <m:t>270 </m:t>
                      </m:r>
                      <m:r>
                        <m:rPr>
                          <m:sty m:val="p"/>
                        </m:rPr>
                        <a:rPr lang="en-US" sz="2400" b="0" i="0" smtClean="0">
                          <a:latin typeface="Cambria Math" panose="02040503050406030204" pitchFamily="18" charset="0"/>
                        </a:rPr>
                        <m:t>K</m:t>
                      </m:r>
                      <m:r>
                        <a:rPr lang="en-US" sz="2400" b="0" i="0" smtClean="0">
                          <a:latin typeface="Cambria Math" panose="02040503050406030204" pitchFamily="18" charset="0"/>
                        </a:rPr>
                        <m:t>, </m:t>
                      </m:r>
                      <m:acc>
                        <m:accPr>
                          <m:chr m:val="⃗"/>
                          <m:ctrlPr>
                            <a:rPr lang="en-US" sz="2400" b="0" i="1" smtClean="0">
                              <a:solidFill>
                                <a:srgbClr val="0033CC"/>
                              </a:solidFill>
                              <a:latin typeface="Cambria Math" panose="02040503050406030204" pitchFamily="18" charset="0"/>
                            </a:rPr>
                          </m:ctrlPr>
                        </m:accPr>
                        <m:e>
                          <m:r>
                            <m:rPr>
                              <m:sty m:val="p"/>
                            </m:rPr>
                            <a:rPr lang="en-US" sz="2400" b="0" i="0" smtClean="0">
                              <a:solidFill>
                                <a:srgbClr val="0033CC"/>
                              </a:solidFill>
                              <a:latin typeface="Cambria Math" panose="02040503050406030204" pitchFamily="18" charset="0"/>
                            </a:rPr>
                            <m:t>V</m:t>
                          </m:r>
                        </m:e>
                      </m:acc>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m</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s</m:t>
                      </m:r>
                    </m:oMath>
                  </m:oMathPara>
                </a14:m>
                <a:endParaRPr lang="en-US" sz="2400" b="0"/>
              </a:p>
            </p:txBody>
          </p:sp>
        </mc:Choice>
        <mc:Fallback xmlns="">
          <p:sp>
            <p:nvSpPr>
              <p:cNvPr id="24" name="TextBox 23">
                <a:extLst>
                  <a:ext uri="{FF2B5EF4-FFF2-40B4-BE49-F238E27FC236}">
                    <a16:creationId xmlns:a16="http://schemas.microsoft.com/office/drawing/2014/main" id="{A39C5D7B-091F-70C8-0669-FA45298D1074}"/>
                  </a:ext>
                </a:extLst>
              </p:cNvPr>
              <p:cNvSpPr txBox="1">
                <a:spLocks noRot="1" noChangeAspect="1" noMove="1" noResize="1" noEditPoints="1" noAdjustHandles="1" noChangeArrowheads="1" noChangeShapeType="1" noTextEdit="1"/>
              </p:cNvSpPr>
              <p:nvPr/>
            </p:nvSpPr>
            <p:spPr>
              <a:xfrm>
                <a:off x="5811288" y="2602061"/>
                <a:ext cx="5014193" cy="506421"/>
              </a:xfrm>
              <a:prstGeom prst="rect">
                <a:avLst/>
              </a:prstGeom>
              <a:blipFill>
                <a:blip r:embed="rId8"/>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B7C5280-F62A-F088-97FF-59C0910E30BE}"/>
              </a:ext>
            </a:extLst>
          </p:cNvPr>
          <p:cNvSpPr txBox="1"/>
          <p:nvPr/>
        </p:nvSpPr>
        <p:spPr>
          <a:xfrm>
            <a:off x="4195929" y="1817928"/>
            <a:ext cx="2257093" cy="461665"/>
          </a:xfrm>
          <a:prstGeom prst="rect">
            <a:avLst/>
          </a:prstGeom>
          <a:noFill/>
        </p:spPr>
        <p:txBody>
          <a:bodyPr wrap="none" rtlCol="0">
            <a:spAutoFit/>
          </a:bodyPr>
          <a:lstStyle/>
          <a:p>
            <a:r>
              <a:rPr lang="en-US" sz="2400"/>
              <a:t>Filtered Rayleigh</a:t>
            </a:r>
          </a:p>
        </p:txBody>
      </p:sp>
      <p:sp>
        <p:nvSpPr>
          <p:cNvPr id="12" name="TextBox 11">
            <a:extLst>
              <a:ext uri="{FF2B5EF4-FFF2-40B4-BE49-F238E27FC236}">
                <a16:creationId xmlns:a16="http://schemas.microsoft.com/office/drawing/2014/main" id="{AA78D54A-1A83-DCB1-593E-142D55CF0A15}"/>
              </a:ext>
            </a:extLst>
          </p:cNvPr>
          <p:cNvSpPr txBox="1"/>
          <p:nvPr/>
        </p:nvSpPr>
        <p:spPr>
          <a:xfrm>
            <a:off x="7996723" y="1789411"/>
            <a:ext cx="2685863" cy="461665"/>
          </a:xfrm>
          <a:prstGeom prst="rect">
            <a:avLst/>
          </a:prstGeom>
          <a:noFill/>
        </p:spPr>
        <p:txBody>
          <a:bodyPr wrap="none" rtlCol="0">
            <a:spAutoFit/>
          </a:bodyPr>
          <a:lstStyle/>
          <a:p>
            <a:r>
              <a:rPr lang="en-US" sz="2400"/>
              <a:t>Filtered Background</a:t>
            </a:r>
          </a:p>
        </p:txBody>
      </p:sp>
    </p:spTree>
    <p:extLst>
      <p:ext uri="{BB962C8B-B14F-4D97-AF65-F5344CB8AC3E}">
        <p14:creationId xmlns:p14="http://schemas.microsoft.com/office/powerpoint/2010/main" val="22987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p:bldP spid="10" grpId="0"/>
      <p:bldP spid="14" grpId="0" animBg="1"/>
      <p:bldP spid="15" grpId="0" animBg="1"/>
      <p:bldP spid="22" grpId="0"/>
      <p:bldP spid="24" grpId="0"/>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with green and black lines&#10;&#10;Description automatically generated">
            <a:extLst>
              <a:ext uri="{FF2B5EF4-FFF2-40B4-BE49-F238E27FC236}">
                <a16:creationId xmlns:a16="http://schemas.microsoft.com/office/drawing/2014/main" id="{0D683D4A-14B0-B339-5EBA-0AE3DC781836}"/>
              </a:ext>
            </a:extLst>
          </p:cNvPr>
          <p:cNvPicPr>
            <a:picLocks noChangeAspect="1"/>
          </p:cNvPicPr>
          <p:nvPr/>
        </p:nvPicPr>
        <p:blipFill rotWithShape="1">
          <a:blip r:embed="rId2">
            <a:extLst>
              <a:ext uri="{28A0092B-C50C-407E-A947-70E740481C1C}">
                <a14:useLocalDpi xmlns:a14="http://schemas.microsoft.com/office/drawing/2010/main" val="0"/>
              </a:ext>
            </a:extLst>
          </a:blip>
          <a:srcRect b="22004"/>
          <a:stretch/>
        </p:blipFill>
        <p:spPr>
          <a:xfrm>
            <a:off x="8673325" y="2664701"/>
            <a:ext cx="3165576" cy="2821754"/>
          </a:xfrm>
          <a:prstGeom prst="rect">
            <a:avLst/>
          </a:prstGeom>
        </p:spPr>
      </p:pic>
      <p:cxnSp>
        <p:nvCxnSpPr>
          <p:cNvPr id="16" name="Straight Arrow Connector 15">
            <a:extLst>
              <a:ext uri="{FF2B5EF4-FFF2-40B4-BE49-F238E27FC236}">
                <a16:creationId xmlns:a16="http://schemas.microsoft.com/office/drawing/2014/main" id="{BDD9191B-BE79-3013-9332-6F0BC1EC7A39}"/>
              </a:ext>
            </a:extLst>
          </p:cNvPr>
          <p:cNvCxnSpPr>
            <a:cxnSpLocks/>
          </p:cNvCxnSpPr>
          <p:nvPr/>
        </p:nvCxnSpPr>
        <p:spPr>
          <a:xfrm>
            <a:off x="10362864" y="4949381"/>
            <a:ext cx="233987"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9204E8-329C-874E-FA3E-1F7F564326F8}"/>
                  </a:ext>
                </a:extLst>
              </p:cNvPr>
              <p:cNvSpPr txBox="1"/>
              <p:nvPr/>
            </p:nvSpPr>
            <p:spPr>
              <a:xfrm>
                <a:off x="10071946" y="4677430"/>
                <a:ext cx="2710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oMath>
                  </m:oMathPara>
                </a14:m>
                <a:endParaRPr lang="en-US" sz="2400"/>
              </a:p>
            </p:txBody>
          </p:sp>
        </mc:Choice>
        <mc:Fallback xmlns="">
          <p:sp>
            <p:nvSpPr>
              <p:cNvPr id="17" name="TextBox 16">
                <a:extLst>
                  <a:ext uri="{FF2B5EF4-FFF2-40B4-BE49-F238E27FC236}">
                    <a16:creationId xmlns:a16="http://schemas.microsoft.com/office/drawing/2014/main" id="{319204E8-329C-874E-FA3E-1F7F564326F8}"/>
                  </a:ext>
                </a:extLst>
              </p:cNvPr>
              <p:cNvSpPr txBox="1">
                <a:spLocks noRot="1" noChangeAspect="1" noMove="1" noResize="1" noEditPoints="1" noAdjustHandles="1" noChangeArrowheads="1" noChangeShapeType="1" noTextEdit="1"/>
              </p:cNvSpPr>
              <p:nvPr/>
            </p:nvSpPr>
            <p:spPr>
              <a:xfrm>
                <a:off x="10071946" y="4677430"/>
                <a:ext cx="271035" cy="369332"/>
              </a:xfrm>
              <a:prstGeom prst="rect">
                <a:avLst/>
              </a:prstGeom>
              <a:blipFill>
                <a:blip r:embed="rId3"/>
                <a:stretch>
                  <a:fillRect l="-24444" r="-22222" b="-6557"/>
                </a:stretch>
              </a:blipFill>
            </p:spPr>
            <p:txBody>
              <a:bodyPr/>
              <a:lstStyle/>
              <a:p>
                <a:r>
                  <a:rPr lang="en-US">
                    <a:noFill/>
                  </a:rPr>
                  <a:t> </a:t>
                </a:r>
              </a:p>
            </p:txBody>
          </p:sp>
        </mc:Fallback>
      </mc:AlternateContent>
      <p:pic>
        <p:nvPicPr>
          <p:cNvPr id="18" name="Picture 17" descr="A graph of a graph of a number&#10;&#10;Description automatically generated with medium confidence">
            <a:extLst>
              <a:ext uri="{FF2B5EF4-FFF2-40B4-BE49-F238E27FC236}">
                <a16:creationId xmlns:a16="http://schemas.microsoft.com/office/drawing/2014/main" id="{8DE80755-46FE-1508-654A-16070EF0946C}"/>
              </a:ext>
            </a:extLst>
          </p:cNvPr>
          <p:cNvPicPr>
            <a:picLocks noChangeAspect="1"/>
          </p:cNvPicPr>
          <p:nvPr/>
        </p:nvPicPr>
        <p:blipFill rotWithShape="1">
          <a:blip r:embed="rId4">
            <a:extLst>
              <a:ext uri="{28A0092B-C50C-407E-A947-70E740481C1C}">
                <a14:useLocalDpi xmlns:a14="http://schemas.microsoft.com/office/drawing/2010/main" val="0"/>
              </a:ext>
            </a:extLst>
          </a:blip>
          <a:srcRect b="22004"/>
          <a:stretch/>
        </p:blipFill>
        <p:spPr>
          <a:xfrm>
            <a:off x="5708311" y="2656491"/>
            <a:ext cx="3165576" cy="2821754"/>
          </a:xfrm>
          <a:prstGeom prst="rect">
            <a:avLst/>
          </a:prstGeom>
        </p:spPr>
      </p:pic>
      <p:cxnSp>
        <p:nvCxnSpPr>
          <p:cNvPr id="20" name="Straight Arrow Connector 19">
            <a:extLst>
              <a:ext uri="{FF2B5EF4-FFF2-40B4-BE49-F238E27FC236}">
                <a16:creationId xmlns:a16="http://schemas.microsoft.com/office/drawing/2014/main" id="{A396E14C-76AD-DDC5-4EB0-8AC163732961}"/>
              </a:ext>
            </a:extLst>
          </p:cNvPr>
          <p:cNvCxnSpPr/>
          <p:nvPr/>
        </p:nvCxnSpPr>
        <p:spPr>
          <a:xfrm>
            <a:off x="6461169" y="3699462"/>
            <a:ext cx="0" cy="50729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8E6ED1-A66C-DEAD-68EB-05E9201852DB}"/>
                  </a:ext>
                </a:extLst>
              </p:cNvPr>
              <p:cNvSpPr txBox="1"/>
              <p:nvPr/>
            </p:nvSpPr>
            <p:spPr>
              <a:xfrm>
                <a:off x="6383326" y="3097480"/>
                <a:ext cx="12058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𝜌</m:t>
                      </m:r>
                      <m:r>
                        <a:rPr lang="en-US" sz="2400" b="0" i="1" smtClean="0">
                          <a:latin typeface="Cambria Math" panose="02040503050406030204" pitchFamily="18" charset="0"/>
                        </a:rPr>
                        <m:t> ~ </m:t>
                      </m:r>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𝑇</m:t>
                      </m:r>
                      <m:r>
                        <a:rPr lang="en-US" sz="2400" b="0" i="1" smtClean="0">
                          <a:latin typeface="Cambria Math" panose="02040503050406030204" pitchFamily="18" charset="0"/>
                        </a:rPr>
                        <m:t> </m:t>
                      </m:r>
                    </m:oMath>
                  </m:oMathPara>
                </a14:m>
                <a:endParaRPr lang="en-US"/>
              </a:p>
            </p:txBody>
          </p:sp>
        </mc:Choice>
        <mc:Fallback xmlns="">
          <p:sp>
            <p:nvSpPr>
              <p:cNvPr id="21" name="TextBox 20">
                <a:extLst>
                  <a:ext uri="{FF2B5EF4-FFF2-40B4-BE49-F238E27FC236}">
                    <a16:creationId xmlns:a16="http://schemas.microsoft.com/office/drawing/2014/main" id="{188E6ED1-A66C-DEAD-68EB-05E9201852DB}"/>
                  </a:ext>
                </a:extLst>
              </p:cNvPr>
              <p:cNvSpPr txBox="1">
                <a:spLocks noRot="1" noChangeAspect="1" noMove="1" noResize="1" noEditPoints="1" noAdjustHandles="1" noChangeArrowheads="1" noChangeShapeType="1" noTextEdit="1"/>
              </p:cNvSpPr>
              <p:nvPr/>
            </p:nvSpPr>
            <p:spPr>
              <a:xfrm>
                <a:off x="6383326" y="3097480"/>
                <a:ext cx="1205843" cy="369332"/>
              </a:xfrm>
              <a:prstGeom prst="rect">
                <a:avLst/>
              </a:prstGeom>
              <a:blipFill>
                <a:blip r:embed="rId5"/>
                <a:stretch>
                  <a:fillRect l="-6061" b="-34426"/>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42FC75DE-9847-F8B7-9DC4-241AF41D06B2}"/>
              </a:ext>
            </a:extLst>
          </p:cNvPr>
          <p:cNvCxnSpPr>
            <a:cxnSpLocks/>
          </p:cNvCxnSpPr>
          <p:nvPr/>
        </p:nvCxnSpPr>
        <p:spPr>
          <a:xfrm>
            <a:off x="6854008" y="4365429"/>
            <a:ext cx="0" cy="60555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810145A-AD3C-60D8-35D2-19EE97068A89}"/>
                  </a:ext>
                </a:extLst>
              </p:cNvPr>
              <p:cNvSpPr txBox="1"/>
              <p:nvPr/>
            </p:nvSpPr>
            <p:spPr>
              <a:xfrm>
                <a:off x="6508874" y="4483542"/>
                <a:ext cx="258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𝑇</m:t>
                      </m:r>
                    </m:oMath>
                  </m:oMathPara>
                </a14:m>
                <a:endParaRPr lang="en-US" sz="2400"/>
              </a:p>
            </p:txBody>
          </p:sp>
        </mc:Choice>
        <mc:Fallback xmlns="">
          <p:sp>
            <p:nvSpPr>
              <p:cNvPr id="25" name="TextBox 24">
                <a:extLst>
                  <a:ext uri="{FF2B5EF4-FFF2-40B4-BE49-F238E27FC236}">
                    <a16:creationId xmlns:a16="http://schemas.microsoft.com/office/drawing/2014/main" id="{7810145A-AD3C-60D8-35D2-19EE97068A89}"/>
                  </a:ext>
                </a:extLst>
              </p:cNvPr>
              <p:cNvSpPr txBox="1">
                <a:spLocks noRot="1" noChangeAspect="1" noMove="1" noResize="1" noEditPoints="1" noAdjustHandles="1" noChangeArrowheads="1" noChangeShapeType="1" noTextEdit="1"/>
              </p:cNvSpPr>
              <p:nvPr/>
            </p:nvSpPr>
            <p:spPr>
              <a:xfrm>
                <a:off x="6508874" y="4483542"/>
                <a:ext cx="258404" cy="369332"/>
              </a:xfrm>
              <a:prstGeom prst="rect">
                <a:avLst/>
              </a:prstGeom>
              <a:blipFill>
                <a:blip r:embed="rId6"/>
                <a:stretch>
                  <a:fillRect l="-28571" r="-26190" b="-6557"/>
                </a:stretch>
              </a:blipFill>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8600BBCD-CBA8-6EF5-4CF9-2920323C4098}"/>
              </a:ext>
            </a:extLst>
          </p:cNvPr>
          <p:cNvSpPr/>
          <p:nvPr/>
        </p:nvSpPr>
        <p:spPr>
          <a:xfrm>
            <a:off x="7853829" y="952781"/>
            <a:ext cx="2971652" cy="1280338"/>
          </a:xfrm>
          <a:prstGeom prst="roundRect">
            <a:avLst/>
          </a:prstGeom>
          <a:solidFill>
            <a:schemeClr val="bg2">
              <a:lumMod val="5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38127FD-DF10-E280-2D39-A343BC719ADE}"/>
              </a:ext>
            </a:extLst>
          </p:cNvPr>
          <p:cNvSpPr/>
          <p:nvPr/>
        </p:nvSpPr>
        <p:spPr>
          <a:xfrm>
            <a:off x="3362325" y="944747"/>
            <a:ext cx="4237040" cy="1280338"/>
          </a:xfrm>
          <a:prstGeom prst="roundRect">
            <a:avLst/>
          </a:prstGeom>
          <a:solidFill>
            <a:schemeClr val="bg2">
              <a:lumMod val="9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371C497-92B2-0309-BD38-DFE08881AAEE}"/>
              </a:ext>
            </a:extLst>
          </p:cNvPr>
          <p:cNvPicPr>
            <a:picLocks noChangeAspect="1"/>
          </p:cNvPicPr>
          <p:nvPr/>
        </p:nvPicPr>
        <p:blipFill rotWithShape="1">
          <a:blip r:embed="rId7">
            <a:extLst>
              <a:ext uri="{28A0092B-C50C-407E-A947-70E740481C1C}">
                <a14:useLocalDpi xmlns:a14="http://schemas.microsoft.com/office/drawing/2010/main" val="0"/>
              </a:ext>
            </a:extLst>
          </a:blip>
          <a:srcRect b="22003"/>
          <a:stretch/>
        </p:blipFill>
        <p:spPr>
          <a:xfrm>
            <a:off x="2734888" y="2656569"/>
            <a:ext cx="3165575" cy="2821754"/>
          </a:xfrm>
          <a:prstGeom prst="rect">
            <a:avLst/>
          </a:prstGeom>
        </p:spPr>
      </p:pic>
      <p:pic>
        <p:nvPicPr>
          <p:cNvPr id="19" name="Picture 18">
            <a:extLst>
              <a:ext uri="{FF2B5EF4-FFF2-40B4-BE49-F238E27FC236}">
                <a16:creationId xmlns:a16="http://schemas.microsoft.com/office/drawing/2014/main" id="{D270272C-6EA1-9DFC-AABC-4CF37669BED2}"/>
              </a:ext>
            </a:extLst>
          </p:cNvPr>
          <p:cNvPicPr>
            <a:picLocks noChangeAspect="1"/>
          </p:cNvPicPr>
          <p:nvPr/>
        </p:nvPicPr>
        <p:blipFill rotWithShape="1">
          <a:blip r:embed="rId8">
            <a:extLst>
              <a:ext uri="{28A0092B-C50C-407E-A947-70E740481C1C}">
                <a14:useLocalDpi xmlns:a14="http://schemas.microsoft.com/office/drawing/2010/main" val="0"/>
              </a:ext>
            </a:extLst>
          </a:blip>
          <a:srcRect b="22003"/>
          <a:stretch/>
        </p:blipFill>
        <p:spPr>
          <a:xfrm>
            <a:off x="2734888" y="2656569"/>
            <a:ext cx="3165574" cy="2821754"/>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18</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Effects of conditions on pixel intensities</a:t>
            </a:r>
          </a:p>
        </p:txBody>
      </p:sp>
      <p:pic>
        <p:nvPicPr>
          <p:cNvPr id="6" name="Picture 5">
            <a:extLst>
              <a:ext uri="{FF2B5EF4-FFF2-40B4-BE49-F238E27FC236}">
                <a16:creationId xmlns:a16="http://schemas.microsoft.com/office/drawing/2014/main" id="{334C503F-64CE-C60D-80FC-F8C52B466B88}"/>
              </a:ext>
            </a:extLst>
          </p:cNvPr>
          <p:cNvPicPr>
            <a:picLocks noChangeAspect="1"/>
          </p:cNvPicPr>
          <p:nvPr/>
        </p:nvPicPr>
        <p:blipFill rotWithShape="1">
          <a:blip r:embed="rId9">
            <a:clrChange>
              <a:clrFrom>
                <a:srgbClr val="FFFFFF"/>
              </a:clrFrom>
              <a:clrTo>
                <a:srgbClr val="FFFFFF">
                  <a:alpha val="0"/>
                </a:srgbClr>
              </a:clrTo>
            </a:clrChange>
          </a:blip>
          <a:srcRect b="23830"/>
          <a:stretch/>
        </p:blipFill>
        <p:spPr>
          <a:xfrm>
            <a:off x="89208" y="1467570"/>
            <a:ext cx="2645680" cy="2303101"/>
          </a:xfrm>
          <a:prstGeom prst="rect">
            <a:avLst/>
          </a:prstGeom>
        </p:spPr>
      </p:pic>
      <p:pic>
        <p:nvPicPr>
          <p:cNvPr id="8" name="Picture 7">
            <a:extLst>
              <a:ext uri="{FF2B5EF4-FFF2-40B4-BE49-F238E27FC236}">
                <a16:creationId xmlns:a16="http://schemas.microsoft.com/office/drawing/2014/main" id="{F95CCC60-E702-6D40-70A2-CF314E8A19D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9207" y="3501861"/>
            <a:ext cx="2645681" cy="3023636"/>
          </a:xfrm>
          <a:prstGeom prst="rect">
            <a:avLst/>
          </a:prstGeom>
        </p:spPr>
      </p:pic>
      <p:sp>
        <p:nvSpPr>
          <p:cNvPr id="9" name="TextBox 8">
            <a:extLst>
              <a:ext uri="{FF2B5EF4-FFF2-40B4-BE49-F238E27FC236}">
                <a16:creationId xmlns:a16="http://schemas.microsoft.com/office/drawing/2014/main" id="{86D17CBF-67A4-6A8D-1D8F-EFFF63FB628A}"/>
              </a:ext>
            </a:extLst>
          </p:cNvPr>
          <p:cNvSpPr txBox="1"/>
          <p:nvPr/>
        </p:nvSpPr>
        <p:spPr>
          <a:xfrm>
            <a:off x="573623" y="1550545"/>
            <a:ext cx="1440844" cy="461665"/>
          </a:xfrm>
          <a:prstGeom prst="rect">
            <a:avLst/>
          </a:prstGeom>
          <a:noFill/>
        </p:spPr>
        <p:txBody>
          <a:bodyPr wrap="none" rtlCol="0">
            <a:spAutoFit/>
          </a:bodyPr>
          <a:lstStyle/>
          <a:p>
            <a:r>
              <a:rPr lang="en-US" sz="2400">
                <a:solidFill>
                  <a:schemeClr val="bg2">
                    <a:lumMod val="25000"/>
                  </a:schemeClr>
                </a:solidFill>
              </a:rPr>
              <a:t>Reference</a:t>
            </a:r>
          </a:p>
        </p:txBody>
      </p:sp>
      <p:sp>
        <p:nvSpPr>
          <p:cNvPr id="10" name="TextBox 9">
            <a:extLst>
              <a:ext uri="{FF2B5EF4-FFF2-40B4-BE49-F238E27FC236}">
                <a16:creationId xmlns:a16="http://schemas.microsoft.com/office/drawing/2014/main" id="{F22A36F2-E3D2-E4B6-F3F7-C139501C81BD}"/>
              </a:ext>
            </a:extLst>
          </p:cNvPr>
          <p:cNvSpPr txBox="1"/>
          <p:nvPr/>
        </p:nvSpPr>
        <p:spPr>
          <a:xfrm>
            <a:off x="573623" y="3625481"/>
            <a:ext cx="1622880" cy="461665"/>
          </a:xfrm>
          <a:prstGeom prst="rect">
            <a:avLst/>
          </a:prstGeom>
          <a:noFill/>
        </p:spPr>
        <p:txBody>
          <a:bodyPr wrap="none" rtlCol="0">
            <a:spAutoFit/>
          </a:bodyPr>
          <a:lstStyle/>
          <a:p>
            <a:r>
              <a:rPr lang="en-US" sz="2400"/>
              <a:t>Experiment</a:t>
            </a:r>
          </a:p>
        </p:txBody>
      </p:sp>
      <p:sp>
        <p:nvSpPr>
          <p:cNvPr id="14" name="Star: 5 Points 13">
            <a:extLst>
              <a:ext uri="{FF2B5EF4-FFF2-40B4-BE49-F238E27FC236}">
                <a16:creationId xmlns:a16="http://schemas.microsoft.com/office/drawing/2014/main" id="{7DE5CEF1-18F7-BB33-B302-DA98290DFB0C}"/>
              </a:ext>
            </a:extLst>
          </p:cNvPr>
          <p:cNvSpPr/>
          <p:nvPr/>
        </p:nvSpPr>
        <p:spPr>
          <a:xfrm>
            <a:off x="1153523" y="4113384"/>
            <a:ext cx="190728" cy="194763"/>
          </a:xfrm>
          <a:prstGeom prst="star5">
            <a:avLst/>
          </a:prstGeom>
          <a:solidFill>
            <a:srgbClr val="0033CC"/>
          </a:solidFill>
          <a:ln>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180408A-12FE-43C6-0154-DF7A6B372129}"/>
              </a:ext>
            </a:extLst>
          </p:cNvPr>
          <p:cNvSpPr/>
          <p:nvPr/>
        </p:nvSpPr>
        <p:spPr>
          <a:xfrm>
            <a:off x="1169943" y="2126110"/>
            <a:ext cx="190728" cy="194763"/>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CB7353F-69C8-E1F1-2F19-0CF5C8C722F4}"/>
                  </a:ext>
                </a:extLst>
              </p:cNvPr>
              <p:cNvSpPr txBox="1"/>
              <p:nvPr/>
            </p:nvSpPr>
            <p:spPr>
              <a:xfrm>
                <a:off x="2369342" y="969443"/>
                <a:ext cx="8376909"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rgbClr val="FF0000"/>
                          </a:solidFill>
                          <a:latin typeface="Cambria Math" panose="02040503050406030204" pitchFamily="18" charset="0"/>
                          <a:ea typeface="Cambria Math" panose="02040503050406030204" pitchFamily="18" charset="0"/>
                        </a:rPr>
                        <m:t>𝐴</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rgbClr val="0033CC"/>
                              </a:solidFill>
                              <a:latin typeface="Cambria Math" panose="02040503050406030204" pitchFamily="18" charset="0"/>
                              <a:ea typeface="Cambria Math" panose="02040503050406030204" pitchFamily="18" charset="0"/>
                            </a:rPr>
                            <m:t>𝑃</m:t>
                          </m:r>
                        </m:num>
                        <m:den>
                          <m:r>
                            <a:rPr lang="en-US" sz="2400" b="0" i="1" smtClean="0">
                              <a:solidFill>
                                <a:srgbClr val="0033CC"/>
                              </a:solidFill>
                              <a:latin typeface="Cambria Math" panose="02040503050406030204" pitchFamily="18" charset="0"/>
                              <a:ea typeface="Cambria Math" panose="02040503050406030204" pitchFamily="18" charset="0"/>
                            </a:rPr>
                            <m:t>𝑇</m:t>
                          </m:r>
                        </m:den>
                      </m:f>
                      <m:r>
                        <a:rPr lang="en-US" sz="2400" b="0" i="1" smtClean="0">
                          <a:solidFill>
                            <a:schemeClr val="tx1"/>
                          </a:solidFill>
                          <a:latin typeface="Cambria Math" panose="02040503050406030204" pitchFamily="18" charset="0"/>
                          <a:ea typeface="Cambria Math" panose="02040503050406030204" pitchFamily="18" charset="0"/>
                        </a:rPr>
                        <m:t>𝐶</m:t>
                      </m:r>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0033CC"/>
                                  </a:solidFill>
                                  <a:latin typeface="Cambria Math" panose="02040503050406030204" pitchFamily="18" charset="0"/>
                                  <a:ea typeface="Cambria Math" panose="02040503050406030204" pitchFamily="18" charset="0"/>
                                </a:rPr>
                                <m:t>𝑉</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a:solidFill>
                    <a:schemeClr val="tx1"/>
                  </a:solidFill>
                  <a:latin typeface="Century Gothic" panose="020B0502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CB7353F-69C8-E1F1-2F19-0CF5C8C722F4}"/>
                  </a:ext>
                </a:extLst>
              </p:cNvPr>
              <p:cNvSpPr txBox="1">
                <a:spLocks noRot="1" noChangeAspect="1" noMove="1" noResize="1" noEditPoints="1" noAdjustHandles="1" noChangeArrowheads="1" noChangeShapeType="1" noTextEdit="1"/>
              </p:cNvSpPr>
              <p:nvPr/>
            </p:nvSpPr>
            <p:spPr>
              <a:xfrm>
                <a:off x="2369342" y="969443"/>
                <a:ext cx="8376909" cy="796821"/>
              </a:xfrm>
              <a:prstGeom prst="rect">
                <a:avLst/>
              </a:prstGeom>
              <a:blipFill>
                <a:blip r:embed="rId11"/>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B7C5280-F62A-F088-97FF-59C0910E30BE}"/>
              </a:ext>
            </a:extLst>
          </p:cNvPr>
          <p:cNvSpPr txBox="1"/>
          <p:nvPr/>
        </p:nvSpPr>
        <p:spPr>
          <a:xfrm>
            <a:off x="4195929" y="1817928"/>
            <a:ext cx="2257093" cy="461665"/>
          </a:xfrm>
          <a:prstGeom prst="rect">
            <a:avLst/>
          </a:prstGeom>
          <a:noFill/>
        </p:spPr>
        <p:txBody>
          <a:bodyPr wrap="none" rtlCol="0">
            <a:spAutoFit/>
          </a:bodyPr>
          <a:lstStyle/>
          <a:p>
            <a:r>
              <a:rPr lang="en-US" sz="2400"/>
              <a:t>Filtered Rayleigh</a:t>
            </a:r>
          </a:p>
        </p:txBody>
      </p:sp>
      <p:sp>
        <p:nvSpPr>
          <p:cNvPr id="12" name="TextBox 11">
            <a:extLst>
              <a:ext uri="{FF2B5EF4-FFF2-40B4-BE49-F238E27FC236}">
                <a16:creationId xmlns:a16="http://schemas.microsoft.com/office/drawing/2014/main" id="{AA78D54A-1A83-DCB1-593E-142D55CF0A15}"/>
              </a:ext>
            </a:extLst>
          </p:cNvPr>
          <p:cNvSpPr txBox="1"/>
          <p:nvPr/>
        </p:nvSpPr>
        <p:spPr>
          <a:xfrm>
            <a:off x="7996723" y="1789411"/>
            <a:ext cx="2685863" cy="461665"/>
          </a:xfrm>
          <a:prstGeom prst="rect">
            <a:avLst/>
          </a:prstGeom>
          <a:noFill/>
        </p:spPr>
        <p:txBody>
          <a:bodyPr wrap="none" rtlCol="0">
            <a:spAutoFit/>
          </a:bodyPr>
          <a:lstStyle/>
          <a:p>
            <a:r>
              <a:rPr lang="en-US" sz="2400"/>
              <a:t>Filtered Background</a:t>
            </a:r>
          </a:p>
        </p:txBody>
      </p:sp>
      <p:sp>
        <p:nvSpPr>
          <p:cNvPr id="26" name="Star: 5 Points 25">
            <a:extLst>
              <a:ext uri="{FF2B5EF4-FFF2-40B4-BE49-F238E27FC236}">
                <a16:creationId xmlns:a16="http://schemas.microsoft.com/office/drawing/2014/main" id="{7FC856AF-9F80-BCC0-15C9-11F4A05B82A9}"/>
              </a:ext>
            </a:extLst>
          </p:cNvPr>
          <p:cNvSpPr/>
          <p:nvPr/>
        </p:nvSpPr>
        <p:spPr>
          <a:xfrm>
            <a:off x="1153468" y="4685205"/>
            <a:ext cx="190728" cy="194763"/>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1654631-92B0-9F00-CEB4-AA4A4261F05F}"/>
              </a:ext>
            </a:extLst>
          </p:cNvPr>
          <p:cNvSpPr/>
          <p:nvPr/>
        </p:nvSpPr>
        <p:spPr>
          <a:xfrm>
            <a:off x="1169888" y="2697931"/>
            <a:ext cx="190728" cy="194763"/>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0A787FB5-F65E-07F6-3051-062EBA89035B}"/>
              </a:ext>
            </a:extLst>
          </p:cNvPr>
          <p:cNvSpPr/>
          <p:nvPr/>
        </p:nvSpPr>
        <p:spPr>
          <a:xfrm>
            <a:off x="770140" y="5285466"/>
            <a:ext cx="190728" cy="194763"/>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F4FAC8B6-B45D-37C9-2EF6-0268BF914CEF}"/>
              </a:ext>
            </a:extLst>
          </p:cNvPr>
          <p:cNvSpPr/>
          <p:nvPr/>
        </p:nvSpPr>
        <p:spPr>
          <a:xfrm>
            <a:off x="786560" y="3298192"/>
            <a:ext cx="190728" cy="194763"/>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8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AE11D5-E2F1-C5C6-F526-3DCCE0D310CF}"/>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b="15801"/>
          <a:stretch/>
        </p:blipFill>
        <p:spPr>
          <a:xfrm>
            <a:off x="7726189" y="2390644"/>
            <a:ext cx="3480492" cy="1465277"/>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19</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Summary of frequency-scanning parameters</a:t>
            </a:r>
          </a:p>
        </p:txBody>
      </p:sp>
      <p:pic>
        <p:nvPicPr>
          <p:cNvPr id="2" name="Picture 1">
            <a:extLst>
              <a:ext uri="{FF2B5EF4-FFF2-40B4-BE49-F238E27FC236}">
                <a16:creationId xmlns:a16="http://schemas.microsoft.com/office/drawing/2014/main" id="{7759396F-7839-843D-A4CD-3C6CE8F9F386}"/>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b="15801"/>
          <a:stretch/>
        </p:blipFill>
        <p:spPr>
          <a:xfrm>
            <a:off x="4269251" y="2390644"/>
            <a:ext cx="3480492" cy="1465277"/>
          </a:xfrm>
          <a:prstGeom prst="rect">
            <a:avLst/>
          </a:prstGeom>
        </p:spPr>
      </p:pic>
      <p:pic>
        <p:nvPicPr>
          <p:cNvPr id="13" name="Picture 12">
            <a:extLst>
              <a:ext uri="{FF2B5EF4-FFF2-40B4-BE49-F238E27FC236}">
                <a16:creationId xmlns:a16="http://schemas.microsoft.com/office/drawing/2014/main" id="{8EA258F8-0A2F-D96B-BC8A-A1BA4E51C97A}"/>
              </a:ext>
            </a:extLst>
          </p:cNvPr>
          <p:cNvPicPr>
            <a:picLocks noChangeAspect="1"/>
          </p:cNvPicPr>
          <p:nvPr/>
        </p:nvPicPr>
        <p:blipFill>
          <a:blip r:embed="rId4">
            <a:alphaModFix amt="25000"/>
            <a:extLst>
              <a:ext uri="{28A0092B-C50C-407E-A947-70E740481C1C}">
                <a14:useLocalDpi xmlns:a14="http://schemas.microsoft.com/office/drawing/2010/main" val="0"/>
              </a:ext>
            </a:extLst>
          </a:blip>
          <a:srcRect/>
          <a:stretch/>
        </p:blipFill>
        <p:spPr>
          <a:xfrm>
            <a:off x="4374588" y="3855923"/>
            <a:ext cx="3344628" cy="2508470"/>
          </a:xfrm>
          <a:prstGeom prst="rect">
            <a:avLst/>
          </a:prstGeom>
        </p:spPr>
      </p:pic>
      <p:pic>
        <p:nvPicPr>
          <p:cNvPr id="16" name="Picture 15">
            <a:extLst>
              <a:ext uri="{FF2B5EF4-FFF2-40B4-BE49-F238E27FC236}">
                <a16:creationId xmlns:a16="http://schemas.microsoft.com/office/drawing/2014/main" id="{1B9DBAAC-C6C1-C8FB-39DD-2588B6FEAE5C}"/>
              </a:ext>
            </a:extLst>
          </p:cNvPr>
          <p:cNvPicPr>
            <a:picLocks noChangeAspect="1"/>
          </p:cNvPicPr>
          <p:nvPr/>
        </p:nvPicPr>
        <p:blipFill rotWithShape="1">
          <a:blip r:embed="rId5">
            <a:extLst>
              <a:ext uri="{28A0092B-C50C-407E-A947-70E740481C1C}">
                <a14:useLocalDpi xmlns:a14="http://schemas.microsoft.com/office/drawing/2010/main" val="0"/>
              </a:ext>
            </a:extLst>
          </a:blip>
          <a:srcRect b="15801"/>
          <a:stretch/>
        </p:blipFill>
        <p:spPr>
          <a:xfrm>
            <a:off x="812313" y="2390644"/>
            <a:ext cx="3480492" cy="1465277"/>
          </a:xfrm>
          <a:prstGeom prst="rect">
            <a:avLst/>
          </a:prstGeom>
        </p:spPr>
      </p:pic>
      <p:pic>
        <p:nvPicPr>
          <p:cNvPr id="17" name="Picture 16">
            <a:extLst>
              <a:ext uri="{FF2B5EF4-FFF2-40B4-BE49-F238E27FC236}">
                <a16:creationId xmlns:a16="http://schemas.microsoft.com/office/drawing/2014/main" id="{7597A677-1BA9-44EF-E3C8-42AB155E131C}"/>
              </a:ext>
            </a:extLst>
          </p:cNvPr>
          <p:cNvPicPr>
            <a:picLocks noChangeAspect="1"/>
          </p:cNvPicPr>
          <p:nvPr/>
        </p:nvPicPr>
        <p:blipFill>
          <a:blip r:embed="rId6">
            <a:clrChange>
              <a:clrFrom>
                <a:srgbClr val="FFFFFF"/>
              </a:clrFrom>
              <a:clrTo>
                <a:srgbClr val="FFFFFF">
                  <a:alpha val="0"/>
                </a:srgbClr>
              </a:clrTo>
            </a:clrChange>
            <a:alphaModFix amt="25000"/>
            <a:extLst>
              <a:ext uri="{28A0092B-C50C-407E-A947-70E740481C1C}">
                <a14:useLocalDpi xmlns:a14="http://schemas.microsoft.com/office/drawing/2010/main" val="0"/>
              </a:ext>
            </a:extLst>
          </a:blip>
          <a:srcRect/>
          <a:stretch/>
        </p:blipFill>
        <p:spPr>
          <a:xfrm>
            <a:off x="7807972" y="3855921"/>
            <a:ext cx="3344628" cy="2508471"/>
          </a:xfrm>
          <a:prstGeom prst="rect">
            <a:avLst/>
          </a:prstGeom>
        </p:spPr>
      </p:pic>
      <p:pic>
        <p:nvPicPr>
          <p:cNvPr id="18" name="Picture 17">
            <a:extLst>
              <a:ext uri="{FF2B5EF4-FFF2-40B4-BE49-F238E27FC236}">
                <a16:creationId xmlns:a16="http://schemas.microsoft.com/office/drawing/2014/main" id="{9C448F39-DCE2-33DB-9AF7-C02E11EBB4F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21137" y="3855921"/>
            <a:ext cx="3344627" cy="2508472"/>
          </a:xfrm>
          <a:prstGeom prst="rect">
            <a:avLst/>
          </a:prstGeom>
        </p:spPr>
      </p:pic>
      <p:graphicFrame>
        <p:nvGraphicFramePr>
          <p:cNvPr id="19" name="Table 18">
            <a:extLst>
              <a:ext uri="{FF2B5EF4-FFF2-40B4-BE49-F238E27FC236}">
                <a16:creationId xmlns:a16="http://schemas.microsoft.com/office/drawing/2014/main" id="{F2F30056-065F-B23F-185A-D72889B08891}"/>
              </a:ext>
            </a:extLst>
          </p:cNvPr>
          <p:cNvGraphicFramePr>
            <a:graphicFrameLocks noGrp="1"/>
          </p:cNvGraphicFramePr>
          <p:nvPr>
            <p:extLst>
              <p:ext uri="{D42A27DB-BD31-4B8C-83A1-F6EECF244321}">
                <p14:modId xmlns:p14="http://schemas.microsoft.com/office/powerpoint/2010/main" val="3520178125"/>
              </p:ext>
            </p:extLst>
          </p:nvPr>
        </p:nvGraphicFramePr>
        <p:xfrm>
          <a:off x="1666363" y="1008573"/>
          <a:ext cx="8859274" cy="1254223"/>
        </p:xfrm>
        <a:graphic>
          <a:graphicData uri="http://schemas.openxmlformats.org/drawingml/2006/table">
            <a:tbl>
              <a:tblPr/>
              <a:tblGrid>
                <a:gridCol w="1516036">
                  <a:extLst>
                    <a:ext uri="{9D8B030D-6E8A-4147-A177-3AD203B41FA5}">
                      <a16:colId xmlns:a16="http://schemas.microsoft.com/office/drawing/2014/main" val="3803356446"/>
                    </a:ext>
                  </a:extLst>
                </a:gridCol>
                <a:gridCol w="1208078">
                  <a:extLst>
                    <a:ext uri="{9D8B030D-6E8A-4147-A177-3AD203B41FA5}">
                      <a16:colId xmlns:a16="http://schemas.microsoft.com/office/drawing/2014/main" val="3157231513"/>
                    </a:ext>
                  </a:extLst>
                </a:gridCol>
                <a:gridCol w="730163">
                  <a:extLst>
                    <a:ext uri="{9D8B030D-6E8A-4147-A177-3AD203B41FA5}">
                      <a16:colId xmlns:a16="http://schemas.microsoft.com/office/drawing/2014/main" val="2095088708"/>
                    </a:ext>
                  </a:extLst>
                </a:gridCol>
                <a:gridCol w="1271451">
                  <a:extLst>
                    <a:ext uri="{9D8B030D-6E8A-4147-A177-3AD203B41FA5}">
                      <a16:colId xmlns:a16="http://schemas.microsoft.com/office/drawing/2014/main" val="3076840257"/>
                    </a:ext>
                  </a:extLst>
                </a:gridCol>
                <a:gridCol w="1393372">
                  <a:extLst>
                    <a:ext uri="{9D8B030D-6E8A-4147-A177-3AD203B41FA5}">
                      <a16:colId xmlns:a16="http://schemas.microsoft.com/office/drawing/2014/main" val="1076636750"/>
                    </a:ext>
                  </a:extLst>
                </a:gridCol>
                <a:gridCol w="1410788">
                  <a:extLst>
                    <a:ext uri="{9D8B030D-6E8A-4147-A177-3AD203B41FA5}">
                      <a16:colId xmlns:a16="http://schemas.microsoft.com/office/drawing/2014/main" val="3069457876"/>
                    </a:ext>
                  </a:extLst>
                </a:gridCol>
                <a:gridCol w="1329386">
                  <a:extLst>
                    <a:ext uri="{9D8B030D-6E8A-4147-A177-3AD203B41FA5}">
                      <a16:colId xmlns:a16="http://schemas.microsoft.com/office/drawing/2014/main" val="2133628782"/>
                    </a:ext>
                  </a:extLst>
                </a:gridCol>
              </a:tblGrid>
              <a:tr h="320773">
                <a:tc>
                  <a:txBody>
                    <a:bodyPr/>
                    <a:lstStyle/>
                    <a:p>
                      <a:pPr algn="ctr" fontAlgn="b"/>
                      <a:r>
                        <a:rPr lang="en-US" sz="2000" b="0" i="0" u="none" strike="noStrike">
                          <a:solidFill>
                            <a:srgbClr val="000000"/>
                          </a:solidFill>
                          <a:effectLst/>
                          <a:latin typeface="+mn-lt"/>
                        </a:rPr>
                        <a:t>Configuration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Rate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err="1">
                          <a:solidFill>
                            <a:srgbClr val="000000"/>
                          </a:solidFill>
                          <a:effectLst/>
                          <a:latin typeface="+mn-lt"/>
                        </a:rPr>
                        <a:t>mJ</a:t>
                      </a:r>
                      <a:r>
                        <a:rPr lang="en-US" sz="2000" b="0" i="0" u="none" strike="noStrike">
                          <a:solidFill>
                            <a:srgbClr val="000000"/>
                          </a:solidFill>
                          <a:effectLst/>
                          <a:latin typeface="+mn-lt"/>
                        </a:rPr>
                        <a:t>/Pulse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Pulses/Scan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Scans/Burst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Total Time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56248389"/>
                  </a:ext>
                </a:extLst>
              </a:tr>
              <a:tr h="236489">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2000" b="0" i="0" u="none" strike="noStrike">
                          <a:solidFill>
                            <a:srgbClr val="000000"/>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468142"/>
                  </a:ext>
                </a:extLst>
              </a:tr>
              <a:tr h="236489">
                <a:tc>
                  <a:txBody>
                    <a:bodyPr/>
                    <a:lstStyle/>
                    <a:p>
                      <a:pPr algn="ctr" fontAlgn="b"/>
                      <a:r>
                        <a:rPr lang="en-US" sz="2000" b="0" i="0" u="none" strike="noStrike">
                          <a:solidFill>
                            <a:schemeClr val="bg2"/>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0" i="0" u="none" strike="noStrike">
                          <a:solidFill>
                            <a:schemeClr val="bg2"/>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5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1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8687827"/>
                  </a:ext>
                </a:extLst>
              </a:tr>
              <a:tr h="236489">
                <a:tc>
                  <a:txBody>
                    <a:bodyPr/>
                    <a:lstStyle/>
                    <a:p>
                      <a:pPr algn="ctr" fontAlgn="b"/>
                      <a:r>
                        <a:rPr lang="en-US" sz="2000" b="0" i="0" u="none" strike="noStrike">
                          <a:solidFill>
                            <a:schemeClr val="bg2"/>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0" i="0" u="none" strike="noStrike">
                          <a:solidFill>
                            <a:schemeClr val="bg2"/>
                          </a:solidFill>
                          <a:effectLst/>
                          <a:latin typeface="+mn-lt"/>
                        </a:rPr>
                        <a:t>200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1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280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200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1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356067"/>
                  </a:ext>
                </a:extLst>
              </a:tr>
            </a:tbl>
          </a:graphicData>
        </a:graphic>
      </p:graphicFrame>
    </p:spTree>
    <p:extLst>
      <p:ext uri="{BB962C8B-B14F-4D97-AF65-F5344CB8AC3E}">
        <p14:creationId xmlns:p14="http://schemas.microsoft.com/office/powerpoint/2010/main" val="3894575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957-35C9-8894-8A87-7B026625C392}"/>
              </a:ext>
            </a:extLst>
          </p:cNvPr>
          <p:cNvSpPr>
            <a:spLocks noGrp="1"/>
          </p:cNvSpPr>
          <p:nvPr>
            <p:ph type="title"/>
          </p:nvPr>
        </p:nvSpPr>
        <p:spPr/>
        <p:txBody>
          <a:bodyPr/>
          <a:lstStyle/>
          <a:p>
            <a:r>
              <a:rPr lang="en-US"/>
              <a:t>Acknowledgements</a:t>
            </a:r>
          </a:p>
        </p:txBody>
      </p:sp>
      <p:sp>
        <p:nvSpPr>
          <p:cNvPr id="4" name="Slide Number Placeholder 3">
            <a:extLst>
              <a:ext uri="{FF2B5EF4-FFF2-40B4-BE49-F238E27FC236}">
                <a16:creationId xmlns:a16="http://schemas.microsoft.com/office/drawing/2014/main" id="{C105E65F-9777-D4B4-B11B-37F883C39197}"/>
              </a:ext>
            </a:extLst>
          </p:cNvPr>
          <p:cNvSpPr>
            <a:spLocks noGrp="1"/>
          </p:cNvSpPr>
          <p:nvPr>
            <p:ph type="sldNum" sz="quarter" idx="12"/>
          </p:nvPr>
        </p:nvSpPr>
        <p:spPr/>
        <p:txBody>
          <a:bodyPr/>
          <a:lstStyle/>
          <a:p>
            <a:pPr lvl="0"/>
            <a:r>
              <a:rPr lang="en-US"/>
              <a:t> |  </a:t>
            </a:r>
            <a:fld id="{72E50A9C-9430-4DF3-B16F-9673B5ECE2F6}" type="slidenum">
              <a:rPr smtClean="0"/>
              <a:t>2</a:t>
            </a:fld>
            <a:endParaRPr lang="en-US"/>
          </a:p>
        </p:txBody>
      </p:sp>
      <p:sp>
        <p:nvSpPr>
          <p:cNvPr id="5" name="TextBox 4">
            <a:extLst>
              <a:ext uri="{FF2B5EF4-FFF2-40B4-BE49-F238E27FC236}">
                <a16:creationId xmlns:a16="http://schemas.microsoft.com/office/drawing/2014/main" id="{C79975B2-8729-4338-C205-3F823A45E129}"/>
              </a:ext>
            </a:extLst>
          </p:cNvPr>
          <p:cNvSpPr txBox="1"/>
          <p:nvPr/>
        </p:nvSpPr>
        <p:spPr>
          <a:xfrm>
            <a:off x="1079512" y="1320975"/>
            <a:ext cx="1101423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NASA Space Technology Graduate Research Opportunity (NSTGRO20), Dr. Paul Danehy as Mentor</a:t>
            </a:r>
          </a:p>
          <a:p>
            <a:pPr marL="457200" indent="-457200">
              <a:buFont typeface="Arial" panose="020B0604020202020204" pitchFamily="34" charset="0"/>
              <a:buChar char="•"/>
            </a:pPr>
            <a:r>
              <a:rPr lang="en-US" sz="3200" dirty="0"/>
              <a:t>N. Rodrigues and P. Danehy acknowledge the support of the NASA STMD/ESDMD </a:t>
            </a:r>
            <a:r>
              <a:rPr lang="en-US" sz="3200" i="1" dirty="0"/>
              <a:t>Plume Surface Interaction</a:t>
            </a:r>
            <a:r>
              <a:rPr lang="en-US" sz="3200" dirty="0"/>
              <a:t> project and  the ARMD </a:t>
            </a:r>
            <a:r>
              <a:rPr lang="en-US" sz="3200" i="1" dirty="0"/>
              <a:t>Transformative Tools and Technologies</a:t>
            </a:r>
            <a:r>
              <a:rPr lang="en-US" sz="3200" dirty="0"/>
              <a:t> project</a:t>
            </a:r>
          </a:p>
          <a:p>
            <a:pPr marL="457200" indent="-457200">
              <a:buFont typeface="Arial" panose="020B0604020202020204" pitchFamily="34" charset="0"/>
              <a:buChar char="•"/>
            </a:pPr>
            <a:r>
              <a:rPr lang="en-US" sz="3200" dirty="0"/>
              <a:t>William Holt Ripley, Dr. Ross Burns, Dr. Timothy </a:t>
            </a:r>
            <a:r>
              <a:rPr lang="en-US" sz="3200" dirty="0" err="1"/>
              <a:t>Fahringer</a:t>
            </a:r>
            <a:endParaRPr lang="en-US" sz="3200" dirty="0"/>
          </a:p>
          <a:p>
            <a:pPr marL="457200" indent="-457200">
              <a:buFont typeface="Arial" panose="020B0604020202020204" pitchFamily="34" charset="0"/>
              <a:buChar char="•"/>
            </a:pPr>
            <a:r>
              <a:rPr lang="en-US" sz="3200" dirty="0"/>
              <a:t>Steve Jones, Scott Bartram</a:t>
            </a:r>
          </a:p>
          <a:p>
            <a:pPr marL="457200" indent="-457200">
              <a:buFont typeface="Arial" panose="020B0604020202020204" pitchFamily="34" charset="0"/>
              <a:buChar char="•"/>
            </a:pPr>
            <a:r>
              <a:rPr lang="en-US" sz="3200" dirty="0"/>
              <a:t>Chris Crabtree from Spectral Energies, LLC</a:t>
            </a:r>
          </a:p>
          <a:p>
            <a:pPr marL="457200" indent="-457200">
              <a:buFont typeface="Arial" panose="020B0604020202020204" pitchFamily="34" charset="0"/>
              <a:buChar char="•"/>
            </a:pPr>
            <a:r>
              <a:rPr lang="en-US" sz="3200" dirty="0"/>
              <a:t>Dr. Jerome Braun</a:t>
            </a:r>
          </a:p>
        </p:txBody>
      </p:sp>
    </p:spTree>
    <p:extLst>
      <p:ext uri="{BB962C8B-B14F-4D97-AF65-F5344CB8AC3E}">
        <p14:creationId xmlns:p14="http://schemas.microsoft.com/office/powerpoint/2010/main" val="166269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7976D9-0E90-FE5A-0218-80D524ECEB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9276" y="3496277"/>
            <a:ext cx="2494570" cy="1909178"/>
          </a:xfrm>
          <a:prstGeom prst="rect">
            <a:avLst/>
          </a:prstGeom>
        </p:spPr>
      </p:pic>
      <p:pic>
        <p:nvPicPr>
          <p:cNvPr id="15" name="Picture 14" descr="A close-up of a graph&#10;&#10;Description automatically generated">
            <a:extLst>
              <a:ext uri="{FF2B5EF4-FFF2-40B4-BE49-F238E27FC236}">
                <a16:creationId xmlns:a16="http://schemas.microsoft.com/office/drawing/2014/main" id="{9FB6D7F9-A9D0-DF2B-BAAF-19052D097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298" y="3496277"/>
            <a:ext cx="2494571" cy="1909178"/>
          </a:xfrm>
          <a:prstGeom prst="rect">
            <a:avLst/>
          </a:prstGeom>
        </p:spPr>
      </p:pic>
      <p:sp>
        <p:nvSpPr>
          <p:cNvPr id="17" name="TextBox 16">
            <a:extLst>
              <a:ext uri="{FF2B5EF4-FFF2-40B4-BE49-F238E27FC236}">
                <a16:creationId xmlns:a16="http://schemas.microsoft.com/office/drawing/2014/main" id="{A9283B4D-1564-940B-6DE8-CBE664193A7A}"/>
              </a:ext>
            </a:extLst>
          </p:cNvPr>
          <p:cNvSpPr txBox="1"/>
          <p:nvPr/>
        </p:nvSpPr>
        <p:spPr>
          <a:xfrm>
            <a:off x="7447836" y="5369959"/>
            <a:ext cx="1981384" cy="1200329"/>
          </a:xfrm>
          <a:prstGeom prst="rect">
            <a:avLst/>
          </a:prstGeom>
          <a:noFill/>
        </p:spPr>
        <p:txBody>
          <a:bodyPr wrap="square" rtlCol="0">
            <a:spAutoFit/>
          </a:bodyPr>
          <a:lstStyle/>
          <a:p>
            <a:pPr algn="ctr"/>
            <a:r>
              <a:rPr lang="en-US" sz="2400">
                <a:solidFill>
                  <a:srgbClr val="9933FF"/>
                </a:solidFill>
              </a:rPr>
              <a:t>Calculated density from ideal gas law</a:t>
            </a:r>
          </a:p>
        </p:txBody>
      </p:sp>
      <p:pic>
        <p:nvPicPr>
          <p:cNvPr id="3" name="Picture 2" descr="A diagram of a graph&#10;&#10;Description automatically generated with medium confidence">
            <a:extLst>
              <a:ext uri="{FF2B5EF4-FFF2-40B4-BE49-F238E27FC236}">
                <a16:creationId xmlns:a16="http://schemas.microsoft.com/office/drawing/2014/main" id="{1B9361D4-819A-610B-532C-89F6338C4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474" y="1446548"/>
            <a:ext cx="2449036" cy="1874329"/>
          </a:xfrm>
          <a:prstGeom prst="rect">
            <a:avLst/>
          </a:prstGeom>
        </p:spPr>
      </p:pic>
      <p:sp>
        <p:nvSpPr>
          <p:cNvPr id="13" name="TextBox 12">
            <a:extLst>
              <a:ext uri="{FF2B5EF4-FFF2-40B4-BE49-F238E27FC236}">
                <a16:creationId xmlns:a16="http://schemas.microsoft.com/office/drawing/2014/main" id="{75556343-07C5-F4B1-29D5-5175A8491DEE}"/>
              </a:ext>
            </a:extLst>
          </p:cNvPr>
          <p:cNvSpPr txBox="1"/>
          <p:nvPr/>
        </p:nvSpPr>
        <p:spPr>
          <a:xfrm>
            <a:off x="7874048" y="1099251"/>
            <a:ext cx="1122423" cy="461665"/>
          </a:xfrm>
          <a:prstGeom prst="rect">
            <a:avLst/>
          </a:prstGeom>
          <a:noFill/>
        </p:spPr>
        <p:txBody>
          <a:bodyPr wrap="none" rtlCol="0">
            <a:spAutoFit/>
          </a:bodyPr>
          <a:lstStyle/>
          <a:p>
            <a:r>
              <a:rPr lang="en-US" sz="2400">
                <a:solidFill>
                  <a:srgbClr val="008000"/>
                </a:solidFill>
              </a:rPr>
              <a:t>Density</a:t>
            </a:r>
          </a:p>
        </p:txBody>
      </p:sp>
      <p:pic>
        <p:nvPicPr>
          <p:cNvPr id="183" name="Picture 182">
            <a:extLst>
              <a:ext uri="{FF2B5EF4-FFF2-40B4-BE49-F238E27FC236}">
                <a16:creationId xmlns:a16="http://schemas.microsoft.com/office/drawing/2014/main" id="{05930BB3-D4D5-129A-39CC-061EC71ACA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9318" y="3496277"/>
            <a:ext cx="2494570" cy="1909178"/>
          </a:xfrm>
          <a:prstGeom prst="rect">
            <a:avLst/>
          </a:prstGeom>
        </p:spPr>
      </p:pic>
      <p:pic>
        <p:nvPicPr>
          <p:cNvPr id="9" name="Picture 8">
            <a:extLst>
              <a:ext uri="{FF2B5EF4-FFF2-40B4-BE49-F238E27FC236}">
                <a16:creationId xmlns:a16="http://schemas.microsoft.com/office/drawing/2014/main" id="{001AFF48-8684-3140-38B9-C914525B21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3850" y="1446548"/>
            <a:ext cx="2449036" cy="1874328"/>
          </a:xfrm>
          <a:prstGeom prst="rect">
            <a:avLst/>
          </a:prstGeom>
        </p:spPr>
      </p:pic>
      <p:sp>
        <p:nvSpPr>
          <p:cNvPr id="10" name="TextBox 9">
            <a:extLst>
              <a:ext uri="{FF2B5EF4-FFF2-40B4-BE49-F238E27FC236}">
                <a16:creationId xmlns:a16="http://schemas.microsoft.com/office/drawing/2014/main" id="{086ACD1D-F48F-F723-46BB-0D8B21391E24}"/>
              </a:ext>
            </a:extLst>
          </p:cNvPr>
          <p:cNvSpPr txBox="1"/>
          <p:nvPr/>
        </p:nvSpPr>
        <p:spPr>
          <a:xfrm>
            <a:off x="5278640" y="1099251"/>
            <a:ext cx="2006383" cy="461665"/>
          </a:xfrm>
          <a:prstGeom prst="rect">
            <a:avLst/>
          </a:prstGeom>
          <a:noFill/>
        </p:spPr>
        <p:txBody>
          <a:bodyPr wrap="none" rtlCol="0">
            <a:spAutoFit/>
          </a:bodyPr>
          <a:lstStyle/>
          <a:p>
            <a:r>
              <a:rPr lang="en-US" sz="2400">
                <a:solidFill>
                  <a:srgbClr val="00B0F0"/>
                </a:solidFill>
              </a:rPr>
              <a:t>Radial Velocity</a:t>
            </a:r>
          </a:p>
        </p:txBody>
      </p:sp>
      <p:pic>
        <p:nvPicPr>
          <p:cNvPr id="11" name="Picture 10">
            <a:extLst>
              <a:ext uri="{FF2B5EF4-FFF2-40B4-BE49-F238E27FC236}">
                <a16:creationId xmlns:a16="http://schemas.microsoft.com/office/drawing/2014/main" id="{EFCF1907-8E4F-B84E-6A0E-E4B4263F33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88124" y="1446548"/>
            <a:ext cx="2449036" cy="1874328"/>
          </a:xfrm>
          <a:prstGeom prst="rect">
            <a:avLst/>
          </a:prstGeom>
        </p:spPr>
      </p:pic>
      <p:pic>
        <p:nvPicPr>
          <p:cNvPr id="184" name="Picture 183">
            <a:extLst>
              <a:ext uri="{FF2B5EF4-FFF2-40B4-BE49-F238E27FC236}">
                <a16:creationId xmlns:a16="http://schemas.microsoft.com/office/drawing/2014/main" id="{620D7912-430E-26BF-CABD-C9C60D92B31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869338" y="3496277"/>
            <a:ext cx="2494571" cy="1909177"/>
          </a:xfrm>
          <a:prstGeom prst="rect">
            <a:avLst/>
          </a:prstGeom>
        </p:spPr>
      </p:pic>
      <p:pic>
        <p:nvPicPr>
          <p:cNvPr id="185" name="Picture 184">
            <a:extLst>
              <a:ext uri="{FF2B5EF4-FFF2-40B4-BE49-F238E27FC236}">
                <a16:creationId xmlns:a16="http://schemas.microsoft.com/office/drawing/2014/main" id="{E6A6D0A3-6DB7-AFB8-9B59-6875FBEBEF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9358" y="3496277"/>
            <a:ext cx="2494571" cy="1909177"/>
          </a:xfrm>
          <a:prstGeom prst="rect">
            <a:avLst/>
          </a:prstGeom>
        </p:spPr>
      </p:pic>
      <mc:AlternateContent xmlns:mc="http://schemas.openxmlformats.org/markup-compatibility/2006" xmlns:a14="http://schemas.microsoft.com/office/drawing/2010/main">
        <mc:Choice Requires="a14">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a:xfrm>
                <a:off x="215664" y="200879"/>
                <a:ext cx="9563929" cy="511920"/>
              </a:xfrm>
            </p:spPr>
            <p:txBody>
              <a:bodyPr/>
              <a:lstStyle/>
              <a:p>
                <a:r>
                  <a:rPr lang="en-US" sz="3200"/>
                  <a:t>Configuration 1: Single 5-ms measurement for NPR </a:t>
                </a:r>
                <a14:m>
                  <m:oMath xmlns:m="http://schemas.openxmlformats.org/officeDocument/2006/math">
                    <m:r>
                      <a:rPr lang="en-US" sz="3200" b="1" i="1" smtClean="0">
                        <a:latin typeface="Cambria Math" panose="02040503050406030204" pitchFamily="18" charset="0"/>
                      </a:rPr>
                      <m:t>~</m:t>
                    </m:r>
                  </m:oMath>
                </a14:m>
                <a:r>
                  <a:rPr lang="en-US" sz="3200"/>
                  <a:t> 7</a:t>
                </a:r>
              </a:p>
            </p:txBody>
          </p:sp>
        </mc:Choice>
        <mc:Fallback xmlns="">
          <p:sp>
            <p:nvSpPr>
              <p:cNvPr id="325" name="Title 324">
                <a:extLst>
                  <a:ext uri="{FF2B5EF4-FFF2-40B4-BE49-F238E27FC236}">
                    <a16:creationId xmlns:a16="http://schemas.microsoft.com/office/drawing/2014/main" id="{D01F6476-FA79-B640-C736-CF8788521F81}"/>
                  </a:ext>
                </a:extLst>
              </p:cNvPr>
              <p:cNvSpPr>
                <a:spLocks noGrp="1" noRot="1" noChangeAspect="1" noMove="1" noResize="1" noEditPoints="1" noAdjustHandles="1" noChangeArrowheads="1" noChangeShapeType="1" noTextEdit="1"/>
              </p:cNvSpPr>
              <p:nvPr>
                <p:ph type="title"/>
              </p:nvPr>
            </p:nvSpPr>
            <p:spPr>
              <a:xfrm>
                <a:off x="215664" y="200879"/>
                <a:ext cx="9563929" cy="511920"/>
              </a:xfrm>
              <a:blipFill>
                <a:blip r:embed="rId10"/>
                <a:stretch>
                  <a:fillRect l="-2549" t="-21429" b="-464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A52242D-0785-7F6E-656D-2116C8B79CB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1765" y="1446548"/>
            <a:ext cx="2449036" cy="1874328"/>
          </a:xfrm>
          <a:prstGeom prst="rect">
            <a:avLst/>
          </a:prstGeom>
        </p:spPr>
      </p:pic>
      <p:sp>
        <p:nvSpPr>
          <p:cNvPr id="6" name="TextBox 5">
            <a:extLst>
              <a:ext uri="{FF2B5EF4-FFF2-40B4-BE49-F238E27FC236}">
                <a16:creationId xmlns:a16="http://schemas.microsoft.com/office/drawing/2014/main" id="{84E4E825-CA30-0BBD-F215-D8839839CE62}"/>
              </a:ext>
            </a:extLst>
          </p:cNvPr>
          <p:cNvSpPr txBox="1"/>
          <p:nvPr/>
        </p:nvSpPr>
        <p:spPr>
          <a:xfrm>
            <a:off x="1215378" y="1099251"/>
            <a:ext cx="1260217" cy="461665"/>
          </a:xfrm>
          <a:prstGeom prst="rect">
            <a:avLst/>
          </a:prstGeom>
          <a:noFill/>
        </p:spPr>
        <p:txBody>
          <a:bodyPr wrap="none" rtlCol="0">
            <a:spAutoFit/>
          </a:bodyPr>
          <a:lstStyle/>
          <a:p>
            <a:r>
              <a:rPr lang="en-US" sz="2400">
                <a:solidFill>
                  <a:srgbClr val="0033CC"/>
                </a:solidFill>
              </a:rPr>
              <a:t>Pressure</a:t>
            </a:r>
          </a:p>
        </p:txBody>
      </p:sp>
      <p:sp>
        <p:nvSpPr>
          <p:cNvPr id="8" name="TextBox 7">
            <a:extLst>
              <a:ext uri="{FF2B5EF4-FFF2-40B4-BE49-F238E27FC236}">
                <a16:creationId xmlns:a16="http://schemas.microsoft.com/office/drawing/2014/main" id="{22B5926C-27DC-EF90-CEA2-88593067975A}"/>
              </a:ext>
            </a:extLst>
          </p:cNvPr>
          <p:cNvSpPr txBox="1"/>
          <p:nvPr/>
        </p:nvSpPr>
        <p:spPr>
          <a:xfrm>
            <a:off x="3164194" y="1099251"/>
            <a:ext cx="1790362" cy="461665"/>
          </a:xfrm>
          <a:prstGeom prst="rect">
            <a:avLst/>
          </a:prstGeom>
          <a:noFill/>
        </p:spPr>
        <p:txBody>
          <a:bodyPr wrap="none" rtlCol="0">
            <a:spAutoFit/>
          </a:bodyPr>
          <a:lstStyle/>
          <a:p>
            <a:r>
              <a:rPr lang="en-US" sz="2400">
                <a:solidFill>
                  <a:srgbClr val="FF0000"/>
                </a:solidFill>
              </a:rPr>
              <a:t>Temperature</a:t>
            </a:r>
          </a:p>
        </p:txBody>
      </p:sp>
      <p:sp>
        <p:nvSpPr>
          <p:cNvPr id="18" name="TextBox 17">
            <a:extLst>
              <a:ext uri="{FF2B5EF4-FFF2-40B4-BE49-F238E27FC236}">
                <a16:creationId xmlns:a16="http://schemas.microsoft.com/office/drawing/2014/main" id="{0A03927D-FE45-7382-92A9-C5F20C45AD8B}"/>
              </a:ext>
            </a:extLst>
          </p:cNvPr>
          <p:cNvSpPr txBox="1"/>
          <p:nvPr/>
        </p:nvSpPr>
        <p:spPr>
          <a:xfrm>
            <a:off x="9734059" y="5344578"/>
            <a:ext cx="1828924" cy="1200329"/>
          </a:xfrm>
          <a:prstGeom prst="rect">
            <a:avLst/>
          </a:prstGeom>
          <a:noFill/>
        </p:spPr>
        <p:txBody>
          <a:bodyPr wrap="square" rtlCol="0">
            <a:spAutoFit/>
          </a:bodyPr>
          <a:lstStyle/>
          <a:p>
            <a:pPr algn="ctr"/>
            <a:r>
              <a:rPr lang="en-US" sz="2400">
                <a:solidFill>
                  <a:srgbClr val="008000"/>
                </a:solidFill>
              </a:rPr>
              <a:t>Mean density from unfiltered RS</a:t>
            </a:r>
          </a:p>
        </p:txBody>
      </p:sp>
      <p:sp>
        <p:nvSpPr>
          <p:cNvPr id="19" name="TextBox 18">
            <a:extLst>
              <a:ext uri="{FF2B5EF4-FFF2-40B4-BE49-F238E27FC236}">
                <a16:creationId xmlns:a16="http://schemas.microsoft.com/office/drawing/2014/main" id="{2A72293F-9E76-E11C-312D-AAAD0F6BACBC}"/>
              </a:ext>
            </a:extLst>
          </p:cNvPr>
          <p:cNvSpPr txBox="1"/>
          <p:nvPr/>
        </p:nvSpPr>
        <p:spPr>
          <a:xfrm rot="16200000">
            <a:off x="-4636" y="1931579"/>
            <a:ext cx="761747" cy="523220"/>
          </a:xfrm>
          <a:prstGeom prst="rect">
            <a:avLst/>
          </a:prstGeom>
          <a:noFill/>
        </p:spPr>
        <p:txBody>
          <a:bodyPr wrap="none" rtlCol="0">
            <a:spAutoFit/>
          </a:bodyPr>
          <a:lstStyle/>
          <a:p>
            <a:r>
              <a:rPr lang="en-US" sz="2800"/>
              <a:t>CFD</a:t>
            </a:r>
          </a:p>
        </p:txBody>
      </p:sp>
      <p:sp>
        <p:nvSpPr>
          <p:cNvPr id="20" name="TextBox 19">
            <a:extLst>
              <a:ext uri="{FF2B5EF4-FFF2-40B4-BE49-F238E27FC236}">
                <a16:creationId xmlns:a16="http://schemas.microsoft.com/office/drawing/2014/main" id="{FFA0F8A3-5EBC-0BD3-98BA-84A1F767A07D}"/>
              </a:ext>
            </a:extLst>
          </p:cNvPr>
          <p:cNvSpPr txBox="1"/>
          <p:nvPr/>
        </p:nvSpPr>
        <p:spPr>
          <a:xfrm rot="16200000">
            <a:off x="-666547" y="4022328"/>
            <a:ext cx="2108591" cy="523220"/>
          </a:xfrm>
          <a:prstGeom prst="rect">
            <a:avLst/>
          </a:prstGeom>
          <a:noFill/>
        </p:spPr>
        <p:txBody>
          <a:bodyPr wrap="none" rtlCol="0">
            <a:spAutoFit/>
          </a:bodyPr>
          <a:lstStyle/>
          <a:p>
            <a:r>
              <a:rPr lang="en-US" sz="2800"/>
              <a:t>Experimental</a:t>
            </a:r>
          </a:p>
        </p:txBody>
      </p:sp>
      <p:sp>
        <p:nvSpPr>
          <p:cNvPr id="21" name="Slide Number Placeholder 3">
            <a:extLst>
              <a:ext uri="{FF2B5EF4-FFF2-40B4-BE49-F238E27FC236}">
                <a16:creationId xmlns:a16="http://schemas.microsoft.com/office/drawing/2014/main" id="{44FCE7BD-5B4F-DA54-49C7-56F9FD0C33B1}"/>
              </a:ext>
            </a:extLst>
          </p:cNvPr>
          <p:cNvSpPr txBox="1">
            <a:spLocks/>
          </p:cNvSpPr>
          <p:nvPr/>
        </p:nvSpPr>
        <p:spPr>
          <a:xfrm>
            <a:off x="11707314" y="6484030"/>
            <a:ext cx="484686" cy="320040"/>
          </a:xfrm>
          <a:prstGeom prst="rect">
            <a:avLst/>
          </a:prstGeom>
          <a:noFill/>
          <a:ln>
            <a:noFill/>
          </a:ln>
        </p:spPr>
        <p:txBody>
          <a:bodyPr vert="horz" lIns="0" tIns="0" rIns="0" bIns="0" anchor="ctr" anchorCtr="0">
            <a:noAutofit/>
          </a:bodyPr>
          <a:lstStyle>
            <a:defPPr>
              <a:defRPr lang="en-US"/>
            </a:defPPr>
            <a:lvl1pPr marL="0" lvl="0" algn="ctr" defTabSz="914400" rtl="0" eaLnBrk="1" latinLnBrk="0" hangingPunct="0">
              <a:buNone/>
              <a:tabLst/>
              <a:defRPr lang="en-US" sz="1000" b="1" kern="1200">
                <a:solidFill>
                  <a:schemeClr val="tx1"/>
                </a:solidFill>
                <a:latin typeface="Acumin Pro" pitchFamily="34"/>
                <a:ea typeface="Segoe UI" pitchFamily="2"/>
                <a:cs typeface="Tahoma"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  </a:t>
            </a:r>
            <a:fld id="{72E50A9C-9430-4DF3-B16F-9673B5ECE2F6}" type="slidenum">
              <a:rPr smtClean="0"/>
              <a:pPr/>
              <a:t>20</a:t>
            </a:fld>
            <a:endParaRPr/>
          </a:p>
        </p:txBody>
      </p:sp>
    </p:spTree>
    <p:extLst>
      <p:ext uri="{BB962C8B-B14F-4D97-AF65-F5344CB8AC3E}">
        <p14:creationId xmlns:p14="http://schemas.microsoft.com/office/powerpoint/2010/main" val="17372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21</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a:xfrm>
            <a:off x="215665" y="200879"/>
            <a:ext cx="10236140" cy="511920"/>
          </a:xfrm>
        </p:spPr>
        <p:txBody>
          <a:bodyPr/>
          <a:lstStyle/>
          <a:p>
            <a:r>
              <a:rPr lang="en-US"/>
              <a:t>Centerline pressure, temperature, and density</a:t>
            </a:r>
          </a:p>
        </p:txBody>
      </p:sp>
      <p:pic>
        <p:nvPicPr>
          <p:cNvPr id="8" name="Picture 7">
            <a:extLst>
              <a:ext uri="{FF2B5EF4-FFF2-40B4-BE49-F238E27FC236}">
                <a16:creationId xmlns:a16="http://schemas.microsoft.com/office/drawing/2014/main" id="{EA1DD544-16AE-CEB8-183B-751F82C4DD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4204" y="1037441"/>
            <a:ext cx="2163657" cy="1803048"/>
          </a:xfrm>
          <a:prstGeom prst="rect">
            <a:avLst/>
          </a:prstGeom>
        </p:spPr>
      </p:pic>
      <p:cxnSp>
        <p:nvCxnSpPr>
          <p:cNvPr id="18" name="Straight Connector 17">
            <a:extLst>
              <a:ext uri="{FF2B5EF4-FFF2-40B4-BE49-F238E27FC236}">
                <a16:creationId xmlns:a16="http://schemas.microsoft.com/office/drawing/2014/main" id="{0D7D39C5-84C0-BDB3-DC4E-29C394CA4DB1}"/>
              </a:ext>
            </a:extLst>
          </p:cNvPr>
          <p:cNvCxnSpPr/>
          <p:nvPr/>
        </p:nvCxnSpPr>
        <p:spPr>
          <a:xfrm flipV="1">
            <a:off x="3400261" y="4526008"/>
            <a:ext cx="0" cy="132588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B395650-A8C9-8135-56B0-DD9C42E18A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9029" y="1101763"/>
            <a:ext cx="3926534" cy="1799661"/>
          </a:xfrm>
          <a:prstGeom prst="rect">
            <a:avLst/>
          </a:prstGeom>
        </p:spPr>
      </p:pic>
      <p:sp>
        <p:nvSpPr>
          <p:cNvPr id="30" name="TextBox 29">
            <a:extLst>
              <a:ext uri="{FF2B5EF4-FFF2-40B4-BE49-F238E27FC236}">
                <a16:creationId xmlns:a16="http://schemas.microsoft.com/office/drawing/2014/main" id="{9A495A43-E537-1196-6487-05F7F91970D3}"/>
              </a:ext>
            </a:extLst>
          </p:cNvPr>
          <p:cNvSpPr txBox="1"/>
          <p:nvPr/>
        </p:nvSpPr>
        <p:spPr>
          <a:xfrm>
            <a:off x="761674" y="3265503"/>
            <a:ext cx="1790362" cy="461665"/>
          </a:xfrm>
          <a:prstGeom prst="rect">
            <a:avLst/>
          </a:prstGeom>
          <a:noFill/>
        </p:spPr>
        <p:txBody>
          <a:bodyPr wrap="none" rtlCol="0">
            <a:spAutoFit/>
          </a:bodyPr>
          <a:lstStyle/>
          <a:p>
            <a:r>
              <a:rPr lang="en-US" sz="2400">
                <a:solidFill>
                  <a:srgbClr val="FF0000"/>
                </a:solidFill>
              </a:rPr>
              <a:t>Temperature</a:t>
            </a:r>
          </a:p>
        </p:txBody>
      </p:sp>
      <p:sp>
        <p:nvSpPr>
          <p:cNvPr id="2" name="TextBox 1">
            <a:extLst>
              <a:ext uri="{FF2B5EF4-FFF2-40B4-BE49-F238E27FC236}">
                <a16:creationId xmlns:a16="http://schemas.microsoft.com/office/drawing/2014/main" id="{D5C1FD0E-B095-1941-1E29-B9195E9DFE9E}"/>
              </a:ext>
            </a:extLst>
          </p:cNvPr>
          <p:cNvSpPr txBox="1"/>
          <p:nvPr/>
        </p:nvSpPr>
        <p:spPr>
          <a:xfrm>
            <a:off x="965354" y="1584619"/>
            <a:ext cx="1260217" cy="461665"/>
          </a:xfrm>
          <a:prstGeom prst="rect">
            <a:avLst/>
          </a:prstGeom>
          <a:noFill/>
        </p:spPr>
        <p:txBody>
          <a:bodyPr wrap="none" rtlCol="0">
            <a:spAutoFit/>
          </a:bodyPr>
          <a:lstStyle/>
          <a:p>
            <a:r>
              <a:rPr lang="en-US" sz="2400">
                <a:solidFill>
                  <a:srgbClr val="0033CC"/>
                </a:solidFill>
              </a:rPr>
              <a:t>Pressure</a:t>
            </a:r>
          </a:p>
        </p:txBody>
      </p:sp>
      <p:sp>
        <p:nvSpPr>
          <p:cNvPr id="33" name="TextBox 32">
            <a:extLst>
              <a:ext uri="{FF2B5EF4-FFF2-40B4-BE49-F238E27FC236}">
                <a16:creationId xmlns:a16="http://schemas.microsoft.com/office/drawing/2014/main" id="{9B20FD19-4639-5C85-FAAD-F86F25F314BD}"/>
              </a:ext>
            </a:extLst>
          </p:cNvPr>
          <p:cNvSpPr txBox="1"/>
          <p:nvPr/>
        </p:nvSpPr>
        <p:spPr>
          <a:xfrm>
            <a:off x="1096115" y="4811716"/>
            <a:ext cx="1122423" cy="461665"/>
          </a:xfrm>
          <a:prstGeom prst="rect">
            <a:avLst/>
          </a:prstGeom>
          <a:noFill/>
        </p:spPr>
        <p:txBody>
          <a:bodyPr wrap="none" rtlCol="0">
            <a:spAutoFit/>
          </a:bodyPr>
          <a:lstStyle/>
          <a:p>
            <a:r>
              <a:rPr lang="en-US" sz="2400">
                <a:solidFill>
                  <a:srgbClr val="008000"/>
                </a:solidFill>
              </a:rPr>
              <a:t>Density</a:t>
            </a:r>
          </a:p>
        </p:txBody>
      </p:sp>
      <p:pic>
        <p:nvPicPr>
          <p:cNvPr id="34" name="Picture 33">
            <a:extLst>
              <a:ext uri="{FF2B5EF4-FFF2-40B4-BE49-F238E27FC236}">
                <a16:creationId xmlns:a16="http://schemas.microsoft.com/office/drawing/2014/main" id="{80434D31-8149-52FE-68C6-3211AF8B09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21770" y="2753642"/>
            <a:ext cx="3926534" cy="1799661"/>
          </a:xfrm>
          <a:prstGeom prst="rect">
            <a:avLst/>
          </a:prstGeom>
        </p:spPr>
      </p:pic>
      <p:pic>
        <p:nvPicPr>
          <p:cNvPr id="35" name="Picture 34">
            <a:extLst>
              <a:ext uri="{FF2B5EF4-FFF2-40B4-BE49-F238E27FC236}">
                <a16:creationId xmlns:a16="http://schemas.microsoft.com/office/drawing/2014/main" id="{9906CF19-EB7D-56CE-7F43-93AF30C27A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26281" y="4405397"/>
            <a:ext cx="3926534" cy="1799661"/>
          </a:xfrm>
          <a:prstGeom prst="rect">
            <a:avLst/>
          </a:prstGeom>
        </p:spPr>
      </p:pic>
      <p:sp>
        <p:nvSpPr>
          <p:cNvPr id="36" name="TextBox 35">
            <a:extLst>
              <a:ext uri="{FF2B5EF4-FFF2-40B4-BE49-F238E27FC236}">
                <a16:creationId xmlns:a16="http://schemas.microsoft.com/office/drawing/2014/main" id="{DD8FD3D2-5D9B-E0C6-94E6-57AF1C59AB61}"/>
              </a:ext>
            </a:extLst>
          </p:cNvPr>
          <p:cNvSpPr txBox="1"/>
          <p:nvPr/>
        </p:nvSpPr>
        <p:spPr>
          <a:xfrm>
            <a:off x="8851235" y="1008111"/>
            <a:ext cx="3043961" cy="1754326"/>
          </a:xfrm>
          <a:prstGeom prst="rect">
            <a:avLst/>
          </a:prstGeom>
          <a:noFill/>
        </p:spPr>
        <p:txBody>
          <a:bodyPr wrap="square" rtlCol="0">
            <a:spAutoFit/>
          </a:bodyPr>
          <a:lstStyle/>
          <a:p>
            <a:pPr marL="285750" indent="-285750">
              <a:buFont typeface="Arial" panose="020B0604020202020204" pitchFamily="34" charset="0"/>
              <a:buChar char="•"/>
            </a:pPr>
            <a:r>
              <a:rPr lang="en-US"/>
              <a:t>Centerline Mach number:  </a:t>
            </a:r>
            <a:r>
              <a:rPr lang="en-US" err="1"/>
              <a:t>Ashkenas</a:t>
            </a:r>
            <a:r>
              <a:rPr lang="en-US"/>
              <a:t> et al.</a:t>
            </a:r>
          </a:p>
          <a:p>
            <a:pPr marL="285750" indent="-285750">
              <a:buFont typeface="Arial" panose="020B0604020202020204" pitchFamily="34" charset="0"/>
              <a:buChar char="•"/>
            </a:pPr>
            <a:r>
              <a:rPr lang="en-US"/>
              <a:t>Mach disc location: </a:t>
            </a:r>
            <a:r>
              <a:rPr lang="en-US" err="1"/>
              <a:t>Gibbings</a:t>
            </a:r>
            <a:r>
              <a:rPr lang="en-US"/>
              <a:t> et al.</a:t>
            </a:r>
          </a:p>
          <a:p>
            <a:pPr marL="285750" indent="-285750">
              <a:buFont typeface="Arial" panose="020B0604020202020204" pitchFamily="34" charset="0"/>
              <a:buChar char="•"/>
            </a:pPr>
            <a:r>
              <a:rPr lang="en-US"/>
              <a:t>Isentropic and normal shock relations</a:t>
            </a:r>
          </a:p>
        </p:txBody>
      </p:sp>
      <p:cxnSp>
        <p:nvCxnSpPr>
          <p:cNvPr id="39" name="Straight Connector 38">
            <a:extLst>
              <a:ext uri="{FF2B5EF4-FFF2-40B4-BE49-F238E27FC236}">
                <a16:creationId xmlns:a16="http://schemas.microsoft.com/office/drawing/2014/main" id="{3DCCD8B9-61CA-792B-0487-EF6AC91DE449}"/>
              </a:ext>
            </a:extLst>
          </p:cNvPr>
          <p:cNvCxnSpPr/>
          <p:nvPr/>
        </p:nvCxnSpPr>
        <p:spPr>
          <a:xfrm flipV="1">
            <a:off x="3551274" y="1091130"/>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427FB393-D6B9-3435-B3AB-0F71CD9C2D05}"/>
              </a:ext>
            </a:extLst>
          </p:cNvPr>
          <p:cNvSpPr/>
          <p:nvPr/>
        </p:nvSpPr>
        <p:spPr>
          <a:xfrm>
            <a:off x="7687339" y="2806524"/>
            <a:ext cx="829340" cy="491017"/>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BA1BB08B-6BF2-14E1-73BE-8F8591201436}"/>
              </a:ext>
            </a:extLst>
          </p:cNvPr>
          <p:cNvSpPr/>
          <p:nvPr/>
        </p:nvSpPr>
        <p:spPr>
          <a:xfrm>
            <a:off x="5458150" y="4777215"/>
            <a:ext cx="538613" cy="602859"/>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8A729CE-1C61-E788-B78E-1BD82450D9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96920" y="2711062"/>
            <a:ext cx="2355900" cy="1803048"/>
          </a:xfrm>
          <a:prstGeom prst="rect">
            <a:avLst/>
          </a:prstGeom>
        </p:spPr>
      </p:pic>
      <p:cxnSp>
        <p:nvCxnSpPr>
          <p:cNvPr id="40" name="Straight Connector 39">
            <a:extLst>
              <a:ext uri="{FF2B5EF4-FFF2-40B4-BE49-F238E27FC236}">
                <a16:creationId xmlns:a16="http://schemas.microsoft.com/office/drawing/2014/main" id="{BAA9032F-ADB9-6968-1627-D9CE1C1FC6E2}"/>
              </a:ext>
            </a:extLst>
          </p:cNvPr>
          <p:cNvCxnSpPr/>
          <p:nvPr/>
        </p:nvCxnSpPr>
        <p:spPr>
          <a:xfrm flipV="1">
            <a:off x="3551274" y="2787324"/>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32" name="Picture 31" descr="A close-up of a graph&#10;&#10;Description automatically generated">
            <a:extLst>
              <a:ext uri="{FF2B5EF4-FFF2-40B4-BE49-F238E27FC236}">
                <a16:creationId xmlns:a16="http://schemas.microsoft.com/office/drawing/2014/main" id="{AB7F44EE-5F99-0320-0093-D12084A16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0294" y="4405397"/>
            <a:ext cx="2351476" cy="1799663"/>
          </a:xfrm>
          <a:prstGeom prst="rect">
            <a:avLst/>
          </a:prstGeom>
        </p:spPr>
      </p:pic>
      <p:cxnSp>
        <p:nvCxnSpPr>
          <p:cNvPr id="41" name="Straight Connector 40">
            <a:extLst>
              <a:ext uri="{FF2B5EF4-FFF2-40B4-BE49-F238E27FC236}">
                <a16:creationId xmlns:a16="http://schemas.microsoft.com/office/drawing/2014/main" id="{DD32B6A3-D8F1-4882-08D1-D4FACF3D09B3}"/>
              </a:ext>
            </a:extLst>
          </p:cNvPr>
          <p:cNvCxnSpPr/>
          <p:nvPr/>
        </p:nvCxnSpPr>
        <p:spPr>
          <a:xfrm flipV="1">
            <a:off x="3551274" y="4473529"/>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1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3" grpId="0"/>
      <p:bldP spid="36" grpId="0"/>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D0E817A-1344-4BDD-CDB3-F2EE5AE7A5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6391" y="3772494"/>
            <a:ext cx="2662089" cy="2329327"/>
          </a:xfrm>
          <a:prstGeom prst="rect">
            <a:avLst/>
          </a:prstGeom>
        </p:spPr>
      </p:pic>
      <p:pic>
        <p:nvPicPr>
          <p:cNvPr id="35" name="Picture 34">
            <a:extLst>
              <a:ext uri="{FF2B5EF4-FFF2-40B4-BE49-F238E27FC236}">
                <a16:creationId xmlns:a16="http://schemas.microsoft.com/office/drawing/2014/main" id="{885C3E6D-64D4-001B-0C0A-67AAEC8D73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93380" y="3772494"/>
            <a:ext cx="2662089" cy="2329327"/>
          </a:xfrm>
          <a:prstGeom prst="rect">
            <a:avLst/>
          </a:prstGeom>
        </p:spPr>
      </p:pic>
      <p:pic>
        <p:nvPicPr>
          <p:cNvPr id="34" name="Picture 33">
            <a:extLst>
              <a:ext uri="{FF2B5EF4-FFF2-40B4-BE49-F238E27FC236}">
                <a16:creationId xmlns:a16="http://schemas.microsoft.com/office/drawing/2014/main" id="{11EEDC0E-4F56-0E44-00F4-E10D66322E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30370" y="3772494"/>
            <a:ext cx="2662089" cy="2329327"/>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22</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Radial velocity at varying axial locations</a:t>
            </a:r>
          </a:p>
        </p:txBody>
      </p:sp>
      <p:pic>
        <p:nvPicPr>
          <p:cNvPr id="23" name="Picture 22">
            <a:extLst>
              <a:ext uri="{FF2B5EF4-FFF2-40B4-BE49-F238E27FC236}">
                <a16:creationId xmlns:a16="http://schemas.microsoft.com/office/drawing/2014/main" id="{20B0EBC2-0081-70EC-6C34-3489EA5289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52485" y="1430497"/>
            <a:ext cx="2541542" cy="1945127"/>
          </a:xfrm>
          <a:prstGeom prst="rect">
            <a:avLst/>
          </a:prstGeom>
        </p:spPr>
      </p:pic>
      <p:sp>
        <p:nvSpPr>
          <p:cNvPr id="24" name="TextBox 23">
            <a:extLst>
              <a:ext uri="{FF2B5EF4-FFF2-40B4-BE49-F238E27FC236}">
                <a16:creationId xmlns:a16="http://schemas.microsoft.com/office/drawing/2014/main" id="{43A55CEC-3E49-83AC-3942-FD904DB0A91F}"/>
              </a:ext>
            </a:extLst>
          </p:cNvPr>
          <p:cNvSpPr txBox="1"/>
          <p:nvPr/>
        </p:nvSpPr>
        <p:spPr>
          <a:xfrm>
            <a:off x="5445634" y="1081473"/>
            <a:ext cx="2006383" cy="461665"/>
          </a:xfrm>
          <a:prstGeom prst="rect">
            <a:avLst/>
          </a:prstGeom>
          <a:noFill/>
        </p:spPr>
        <p:txBody>
          <a:bodyPr wrap="none" rtlCol="0">
            <a:spAutoFit/>
          </a:bodyPr>
          <a:lstStyle/>
          <a:p>
            <a:r>
              <a:rPr lang="en-US" sz="2400">
                <a:solidFill>
                  <a:srgbClr val="00B0F0"/>
                </a:solidFill>
              </a:rPr>
              <a:t>Radial Velocity</a:t>
            </a:r>
          </a:p>
        </p:txBody>
      </p:sp>
      <p:pic>
        <p:nvPicPr>
          <p:cNvPr id="29" name="Picture 28" descr="A graph of a graph showing the value of a graph&#10;&#10;Description automatically generated with medium confidence">
            <a:extLst>
              <a:ext uri="{FF2B5EF4-FFF2-40B4-BE49-F238E27FC236}">
                <a16:creationId xmlns:a16="http://schemas.microsoft.com/office/drawing/2014/main" id="{227FA5FC-9182-7B77-AA1A-4A815AD38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360" y="3772494"/>
            <a:ext cx="2662089" cy="2329328"/>
          </a:xfrm>
          <a:prstGeom prst="rect">
            <a:avLst/>
          </a:prstGeom>
        </p:spPr>
      </p:pic>
      <p:cxnSp>
        <p:nvCxnSpPr>
          <p:cNvPr id="10" name="Straight Connector 9">
            <a:extLst>
              <a:ext uri="{FF2B5EF4-FFF2-40B4-BE49-F238E27FC236}">
                <a16:creationId xmlns:a16="http://schemas.microsoft.com/office/drawing/2014/main" id="{14275AD8-96B2-F6C5-1953-B320A9F497BF}"/>
              </a:ext>
            </a:extLst>
          </p:cNvPr>
          <p:cNvCxnSpPr>
            <a:cxnSpLocks/>
          </p:cNvCxnSpPr>
          <p:nvPr/>
        </p:nvCxnSpPr>
        <p:spPr>
          <a:xfrm>
            <a:off x="5692962" y="1732850"/>
            <a:ext cx="1351869" cy="0"/>
          </a:xfrm>
          <a:prstGeom prst="line">
            <a:avLst/>
          </a:prstGeom>
          <a:ln w="254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1FFA42-A461-4460-B27A-F9F8CCF63862}"/>
              </a:ext>
            </a:extLst>
          </p:cNvPr>
          <p:cNvCxnSpPr>
            <a:cxnSpLocks/>
          </p:cNvCxnSpPr>
          <p:nvPr/>
        </p:nvCxnSpPr>
        <p:spPr>
          <a:xfrm>
            <a:off x="5692961" y="2055371"/>
            <a:ext cx="1351869" cy="0"/>
          </a:xfrm>
          <a:prstGeom prst="line">
            <a:avLst/>
          </a:prstGeom>
          <a:ln w="2540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AFE75A-C22E-5958-9D14-D5A0ABEF2749}"/>
              </a:ext>
            </a:extLst>
          </p:cNvPr>
          <p:cNvCxnSpPr>
            <a:cxnSpLocks/>
          </p:cNvCxnSpPr>
          <p:nvPr/>
        </p:nvCxnSpPr>
        <p:spPr>
          <a:xfrm>
            <a:off x="5680734" y="2345996"/>
            <a:ext cx="1351869" cy="0"/>
          </a:xfrm>
          <a:prstGeom prst="line">
            <a:avLst/>
          </a:prstGeom>
          <a:ln w="25400">
            <a:solidFill>
              <a:srgbClr val="9933FF"/>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6DF1FF-EFF0-EBB6-2D5E-C1B7E40F3C1A}"/>
              </a:ext>
            </a:extLst>
          </p:cNvPr>
          <p:cNvCxnSpPr>
            <a:cxnSpLocks/>
          </p:cNvCxnSpPr>
          <p:nvPr/>
        </p:nvCxnSpPr>
        <p:spPr>
          <a:xfrm>
            <a:off x="5680733" y="2657884"/>
            <a:ext cx="135186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E45E5E8-140C-D056-633E-9361FEAAFBAD}"/>
              </a:ext>
            </a:extLst>
          </p:cNvPr>
          <p:cNvSpPr txBox="1"/>
          <p:nvPr/>
        </p:nvSpPr>
        <p:spPr>
          <a:xfrm>
            <a:off x="2047820" y="3357445"/>
            <a:ext cx="1313180" cy="461665"/>
          </a:xfrm>
          <a:prstGeom prst="rect">
            <a:avLst/>
          </a:prstGeom>
          <a:noFill/>
        </p:spPr>
        <p:txBody>
          <a:bodyPr wrap="none" rtlCol="0">
            <a:spAutoFit/>
          </a:bodyPr>
          <a:lstStyle/>
          <a:p>
            <a:r>
              <a:rPr lang="en-US" sz="2400">
                <a:solidFill>
                  <a:srgbClr val="0033CC"/>
                </a:solidFill>
              </a:rPr>
              <a:t>z = 5 mm</a:t>
            </a:r>
          </a:p>
        </p:txBody>
      </p:sp>
      <p:sp>
        <p:nvSpPr>
          <p:cNvPr id="41" name="TextBox 40">
            <a:extLst>
              <a:ext uri="{FF2B5EF4-FFF2-40B4-BE49-F238E27FC236}">
                <a16:creationId xmlns:a16="http://schemas.microsoft.com/office/drawing/2014/main" id="{C5057798-15F7-0841-4E86-C6B2010FB7A1}"/>
              </a:ext>
            </a:extLst>
          </p:cNvPr>
          <p:cNvSpPr txBox="1"/>
          <p:nvPr/>
        </p:nvSpPr>
        <p:spPr>
          <a:xfrm>
            <a:off x="4510830" y="3370462"/>
            <a:ext cx="1313180" cy="461665"/>
          </a:xfrm>
          <a:prstGeom prst="rect">
            <a:avLst/>
          </a:prstGeom>
          <a:noFill/>
        </p:spPr>
        <p:txBody>
          <a:bodyPr wrap="none" rtlCol="0">
            <a:spAutoFit/>
          </a:bodyPr>
          <a:lstStyle/>
          <a:p>
            <a:r>
              <a:rPr lang="en-US" sz="2400">
                <a:solidFill>
                  <a:srgbClr val="008000"/>
                </a:solidFill>
              </a:rPr>
              <a:t>z = 4 mm</a:t>
            </a:r>
          </a:p>
        </p:txBody>
      </p:sp>
      <p:sp>
        <p:nvSpPr>
          <p:cNvPr id="42" name="TextBox 41">
            <a:extLst>
              <a:ext uri="{FF2B5EF4-FFF2-40B4-BE49-F238E27FC236}">
                <a16:creationId xmlns:a16="http://schemas.microsoft.com/office/drawing/2014/main" id="{62C1A06B-8A18-A1C7-3CF3-25B0E3E2AA71}"/>
              </a:ext>
            </a:extLst>
          </p:cNvPr>
          <p:cNvSpPr txBox="1"/>
          <p:nvPr/>
        </p:nvSpPr>
        <p:spPr>
          <a:xfrm>
            <a:off x="6993013" y="3357445"/>
            <a:ext cx="1313180" cy="461665"/>
          </a:xfrm>
          <a:prstGeom prst="rect">
            <a:avLst/>
          </a:prstGeom>
          <a:noFill/>
        </p:spPr>
        <p:txBody>
          <a:bodyPr wrap="none" rtlCol="0">
            <a:spAutoFit/>
          </a:bodyPr>
          <a:lstStyle/>
          <a:p>
            <a:r>
              <a:rPr lang="en-US" sz="2400">
                <a:solidFill>
                  <a:srgbClr val="9933FF"/>
                </a:solidFill>
              </a:rPr>
              <a:t>z = 3 mm</a:t>
            </a:r>
          </a:p>
        </p:txBody>
      </p:sp>
      <p:sp>
        <p:nvSpPr>
          <p:cNvPr id="43" name="TextBox 42">
            <a:extLst>
              <a:ext uri="{FF2B5EF4-FFF2-40B4-BE49-F238E27FC236}">
                <a16:creationId xmlns:a16="http://schemas.microsoft.com/office/drawing/2014/main" id="{78C33A77-B7BE-328D-4962-AB549C267843}"/>
              </a:ext>
            </a:extLst>
          </p:cNvPr>
          <p:cNvSpPr txBox="1"/>
          <p:nvPr/>
        </p:nvSpPr>
        <p:spPr>
          <a:xfrm>
            <a:off x="9475196" y="3341662"/>
            <a:ext cx="1313180" cy="461665"/>
          </a:xfrm>
          <a:prstGeom prst="rect">
            <a:avLst/>
          </a:prstGeom>
          <a:noFill/>
        </p:spPr>
        <p:txBody>
          <a:bodyPr wrap="none" rtlCol="0">
            <a:spAutoFit/>
          </a:bodyPr>
          <a:lstStyle/>
          <a:p>
            <a:r>
              <a:rPr lang="en-US" sz="2400">
                <a:solidFill>
                  <a:srgbClr val="FF0000"/>
                </a:solidFill>
              </a:rPr>
              <a:t>z = 2 mm</a:t>
            </a:r>
          </a:p>
        </p:txBody>
      </p:sp>
    </p:spTree>
    <p:extLst>
      <p:ext uri="{BB962C8B-B14F-4D97-AF65-F5344CB8AC3E}">
        <p14:creationId xmlns:p14="http://schemas.microsoft.com/office/powerpoint/2010/main" val="40652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AE11D5-E2F1-C5C6-F526-3DCCE0D310CF}"/>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b="15801"/>
          <a:stretch/>
        </p:blipFill>
        <p:spPr>
          <a:xfrm>
            <a:off x="7726189" y="2390644"/>
            <a:ext cx="3480492" cy="1465277"/>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23</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Summary of frequency-scanning parameters</a:t>
            </a:r>
          </a:p>
        </p:txBody>
      </p:sp>
      <p:pic>
        <p:nvPicPr>
          <p:cNvPr id="2" name="Picture 1">
            <a:extLst>
              <a:ext uri="{FF2B5EF4-FFF2-40B4-BE49-F238E27FC236}">
                <a16:creationId xmlns:a16="http://schemas.microsoft.com/office/drawing/2014/main" id="{7759396F-7839-843D-A4CD-3C6CE8F9F38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15801"/>
          <a:stretch/>
        </p:blipFill>
        <p:spPr>
          <a:xfrm>
            <a:off x="4269251" y="2390644"/>
            <a:ext cx="3480492" cy="1465277"/>
          </a:xfrm>
          <a:prstGeom prst="rect">
            <a:avLst/>
          </a:prstGeom>
        </p:spPr>
      </p:pic>
      <p:pic>
        <p:nvPicPr>
          <p:cNvPr id="13" name="Picture 12">
            <a:extLst>
              <a:ext uri="{FF2B5EF4-FFF2-40B4-BE49-F238E27FC236}">
                <a16:creationId xmlns:a16="http://schemas.microsoft.com/office/drawing/2014/main" id="{8EA258F8-0A2F-D96B-BC8A-A1BA4E51C97A}"/>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4374588" y="3855923"/>
            <a:ext cx="3344628" cy="2508470"/>
          </a:xfrm>
          <a:prstGeom prst="rect">
            <a:avLst/>
          </a:prstGeom>
        </p:spPr>
      </p:pic>
      <p:pic>
        <p:nvPicPr>
          <p:cNvPr id="16" name="Picture 15">
            <a:extLst>
              <a:ext uri="{FF2B5EF4-FFF2-40B4-BE49-F238E27FC236}">
                <a16:creationId xmlns:a16="http://schemas.microsoft.com/office/drawing/2014/main" id="{1B9DBAAC-C6C1-C8FB-39DD-2588B6FEAE5C}"/>
              </a:ext>
            </a:extLst>
          </p:cNvPr>
          <p:cNvPicPr>
            <a:picLocks noChangeAspect="1"/>
          </p:cNvPicPr>
          <p:nvPr/>
        </p:nvPicPr>
        <p:blipFill rotWithShape="1">
          <a:blip r:embed="rId5">
            <a:alphaModFix amt="25000"/>
            <a:extLst>
              <a:ext uri="{28A0092B-C50C-407E-A947-70E740481C1C}">
                <a14:useLocalDpi xmlns:a14="http://schemas.microsoft.com/office/drawing/2010/main" val="0"/>
              </a:ext>
            </a:extLst>
          </a:blip>
          <a:srcRect b="15801"/>
          <a:stretch/>
        </p:blipFill>
        <p:spPr>
          <a:xfrm>
            <a:off x="812313" y="2390644"/>
            <a:ext cx="3480492" cy="1465277"/>
          </a:xfrm>
          <a:prstGeom prst="rect">
            <a:avLst/>
          </a:prstGeom>
        </p:spPr>
      </p:pic>
      <p:pic>
        <p:nvPicPr>
          <p:cNvPr id="17" name="Picture 16">
            <a:extLst>
              <a:ext uri="{FF2B5EF4-FFF2-40B4-BE49-F238E27FC236}">
                <a16:creationId xmlns:a16="http://schemas.microsoft.com/office/drawing/2014/main" id="{7597A677-1BA9-44EF-E3C8-42AB155E131C}"/>
              </a:ext>
            </a:extLst>
          </p:cNvPr>
          <p:cNvPicPr>
            <a:picLocks noChangeAspect="1"/>
          </p:cNvPicPr>
          <p:nvPr/>
        </p:nvPicPr>
        <p:blipFill>
          <a:blip r:embed="rId6">
            <a:clrChange>
              <a:clrFrom>
                <a:srgbClr val="FFFFFF"/>
              </a:clrFrom>
              <a:clrTo>
                <a:srgbClr val="FFFFFF">
                  <a:alpha val="0"/>
                </a:srgbClr>
              </a:clrTo>
            </a:clrChange>
            <a:alphaModFix amt="25000"/>
            <a:extLst>
              <a:ext uri="{28A0092B-C50C-407E-A947-70E740481C1C}">
                <a14:useLocalDpi xmlns:a14="http://schemas.microsoft.com/office/drawing/2010/main" val="0"/>
              </a:ext>
            </a:extLst>
          </a:blip>
          <a:srcRect/>
          <a:stretch/>
        </p:blipFill>
        <p:spPr>
          <a:xfrm>
            <a:off x="7807972" y="3855921"/>
            <a:ext cx="3344628" cy="2508471"/>
          </a:xfrm>
          <a:prstGeom prst="rect">
            <a:avLst/>
          </a:prstGeom>
        </p:spPr>
      </p:pic>
      <p:pic>
        <p:nvPicPr>
          <p:cNvPr id="18" name="Picture 17">
            <a:extLst>
              <a:ext uri="{FF2B5EF4-FFF2-40B4-BE49-F238E27FC236}">
                <a16:creationId xmlns:a16="http://schemas.microsoft.com/office/drawing/2014/main" id="{9C448F39-DCE2-33DB-9AF7-C02E11EBB4FA}"/>
              </a:ext>
            </a:extLst>
          </p:cNvPr>
          <p:cNvPicPr>
            <a:picLocks noChangeAspect="1"/>
          </p:cNvPicPr>
          <p:nvPr/>
        </p:nvPicPr>
        <p:blipFill>
          <a:blip r:embed="rId7">
            <a:clrChange>
              <a:clrFrom>
                <a:srgbClr val="FFFFFF"/>
              </a:clrFrom>
              <a:clrTo>
                <a:srgbClr val="FFFFFF">
                  <a:alpha val="0"/>
                </a:srgbClr>
              </a:clrTo>
            </a:clrChange>
            <a:alphaModFix amt="25000"/>
            <a:extLst>
              <a:ext uri="{28A0092B-C50C-407E-A947-70E740481C1C}">
                <a14:useLocalDpi xmlns:a14="http://schemas.microsoft.com/office/drawing/2010/main" val="0"/>
              </a:ext>
            </a:extLst>
          </a:blip>
          <a:srcRect/>
          <a:stretch/>
        </p:blipFill>
        <p:spPr>
          <a:xfrm>
            <a:off x="921137" y="3855921"/>
            <a:ext cx="3344627" cy="2508472"/>
          </a:xfrm>
          <a:prstGeom prst="rect">
            <a:avLst/>
          </a:prstGeom>
        </p:spPr>
      </p:pic>
      <p:graphicFrame>
        <p:nvGraphicFramePr>
          <p:cNvPr id="19" name="Table 18">
            <a:extLst>
              <a:ext uri="{FF2B5EF4-FFF2-40B4-BE49-F238E27FC236}">
                <a16:creationId xmlns:a16="http://schemas.microsoft.com/office/drawing/2014/main" id="{F2F30056-065F-B23F-185A-D72889B08891}"/>
              </a:ext>
            </a:extLst>
          </p:cNvPr>
          <p:cNvGraphicFramePr>
            <a:graphicFrameLocks noGrp="1"/>
          </p:cNvGraphicFramePr>
          <p:nvPr>
            <p:extLst>
              <p:ext uri="{D42A27DB-BD31-4B8C-83A1-F6EECF244321}">
                <p14:modId xmlns:p14="http://schemas.microsoft.com/office/powerpoint/2010/main" val="349480572"/>
              </p:ext>
            </p:extLst>
          </p:nvPr>
        </p:nvGraphicFramePr>
        <p:xfrm>
          <a:off x="1666363" y="1008573"/>
          <a:ext cx="8859274" cy="1254223"/>
        </p:xfrm>
        <a:graphic>
          <a:graphicData uri="http://schemas.openxmlformats.org/drawingml/2006/table">
            <a:tbl>
              <a:tblPr/>
              <a:tblGrid>
                <a:gridCol w="1516036">
                  <a:extLst>
                    <a:ext uri="{9D8B030D-6E8A-4147-A177-3AD203B41FA5}">
                      <a16:colId xmlns:a16="http://schemas.microsoft.com/office/drawing/2014/main" val="3803356446"/>
                    </a:ext>
                  </a:extLst>
                </a:gridCol>
                <a:gridCol w="1208078">
                  <a:extLst>
                    <a:ext uri="{9D8B030D-6E8A-4147-A177-3AD203B41FA5}">
                      <a16:colId xmlns:a16="http://schemas.microsoft.com/office/drawing/2014/main" val="3157231513"/>
                    </a:ext>
                  </a:extLst>
                </a:gridCol>
                <a:gridCol w="730163">
                  <a:extLst>
                    <a:ext uri="{9D8B030D-6E8A-4147-A177-3AD203B41FA5}">
                      <a16:colId xmlns:a16="http://schemas.microsoft.com/office/drawing/2014/main" val="2095088708"/>
                    </a:ext>
                  </a:extLst>
                </a:gridCol>
                <a:gridCol w="1271451">
                  <a:extLst>
                    <a:ext uri="{9D8B030D-6E8A-4147-A177-3AD203B41FA5}">
                      <a16:colId xmlns:a16="http://schemas.microsoft.com/office/drawing/2014/main" val="3076840257"/>
                    </a:ext>
                  </a:extLst>
                </a:gridCol>
                <a:gridCol w="1393372">
                  <a:extLst>
                    <a:ext uri="{9D8B030D-6E8A-4147-A177-3AD203B41FA5}">
                      <a16:colId xmlns:a16="http://schemas.microsoft.com/office/drawing/2014/main" val="1076636750"/>
                    </a:ext>
                  </a:extLst>
                </a:gridCol>
                <a:gridCol w="1410788">
                  <a:extLst>
                    <a:ext uri="{9D8B030D-6E8A-4147-A177-3AD203B41FA5}">
                      <a16:colId xmlns:a16="http://schemas.microsoft.com/office/drawing/2014/main" val="3069457876"/>
                    </a:ext>
                  </a:extLst>
                </a:gridCol>
                <a:gridCol w="1329386">
                  <a:extLst>
                    <a:ext uri="{9D8B030D-6E8A-4147-A177-3AD203B41FA5}">
                      <a16:colId xmlns:a16="http://schemas.microsoft.com/office/drawing/2014/main" val="2133628782"/>
                    </a:ext>
                  </a:extLst>
                </a:gridCol>
              </a:tblGrid>
              <a:tr h="320773">
                <a:tc>
                  <a:txBody>
                    <a:bodyPr/>
                    <a:lstStyle/>
                    <a:p>
                      <a:pPr algn="ctr" fontAlgn="b"/>
                      <a:r>
                        <a:rPr lang="en-US" sz="2000" b="0" i="0" u="none" strike="noStrike">
                          <a:solidFill>
                            <a:srgbClr val="000000"/>
                          </a:solidFill>
                          <a:effectLst/>
                          <a:latin typeface="+mn-lt"/>
                        </a:rPr>
                        <a:t>Configuration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Rate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err="1">
                          <a:solidFill>
                            <a:srgbClr val="000000"/>
                          </a:solidFill>
                          <a:effectLst/>
                          <a:latin typeface="+mn-lt"/>
                        </a:rPr>
                        <a:t>mJ</a:t>
                      </a:r>
                      <a:r>
                        <a:rPr lang="en-US" sz="2000" b="0" i="0" u="none" strike="noStrike">
                          <a:solidFill>
                            <a:srgbClr val="000000"/>
                          </a:solidFill>
                          <a:effectLst/>
                          <a:latin typeface="+mn-lt"/>
                        </a:rPr>
                        <a:t>/Pulse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Pulses/Scan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Scans/Burst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Total Time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56248389"/>
                  </a:ext>
                </a:extLst>
              </a:tr>
              <a:tr h="236489">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2000" b="0" i="0" u="none" strike="noStrike">
                          <a:solidFill>
                            <a:srgbClr val="000000"/>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468142"/>
                  </a:ext>
                </a:extLst>
              </a:tr>
              <a:tr h="236489">
                <a:tc>
                  <a:txBody>
                    <a:bodyPr/>
                    <a:lstStyle/>
                    <a:p>
                      <a:pPr algn="ctr" fontAlgn="b"/>
                      <a:r>
                        <a:rPr lang="en-US" sz="2000" b="0" i="0" u="none" strike="noStrike">
                          <a:solidFill>
                            <a:schemeClr val="tx1"/>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0" i="0" u="none" strike="noStrike">
                          <a:solidFill>
                            <a:schemeClr val="tx1"/>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tx1"/>
                          </a:solidFill>
                          <a:effectLst/>
                          <a:latin typeface="+mn-lt"/>
                        </a:rPr>
                        <a:t>5 </a:t>
                      </a:r>
                      <a:r>
                        <a:rPr lang="en-US" sz="2000" b="0" i="0" u="none" strike="noStrike" err="1">
                          <a:solidFill>
                            <a:schemeClr val="tx1"/>
                          </a:solidFill>
                          <a:effectLst/>
                          <a:latin typeface="+mn-lt"/>
                        </a:rPr>
                        <a:t>ms</a:t>
                      </a:r>
                      <a:endParaRPr lang="en-US" sz="2000" b="0" i="0" u="none" strike="noStrike">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tx1"/>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FF0000"/>
                          </a:solidFill>
                          <a:effectLst/>
                          <a:latin typeface="+mn-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33CC"/>
                          </a:solidFill>
                          <a:effectLst/>
                          <a:latin typeface="+mn-lt"/>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FF0000"/>
                          </a:solidFill>
                          <a:effectLst/>
                          <a:latin typeface="+mn-lt"/>
                        </a:rPr>
                        <a:t>1 </a:t>
                      </a:r>
                      <a:r>
                        <a:rPr lang="en-US" sz="2000" b="0" i="0" u="none" strike="noStrike" err="1">
                          <a:solidFill>
                            <a:srgbClr val="FF0000"/>
                          </a:solidFill>
                          <a:effectLst/>
                          <a:latin typeface="+mn-lt"/>
                        </a:rPr>
                        <a:t>ms</a:t>
                      </a:r>
                      <a:endParaRPr lang="en-US" sz="2000" b="0" i="0" u="none" strike="noStrike">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8687827"/>
                  </a:ext>
                </a:extLst>
              </a:tr>
              <a:tr h="236489">
                <a:tc>
                  <a:txBody>
                    <a:bodyPr/>
                    <a:lstStyle/>
                    <a:p>
                      <a:pPr algn="ctr" fontAlgn="b"/>
                      <a:r>
                        <a:rPr lang="en-US" sz="2000" b="0" i="0" u="none" strike="noStrike">
                          <a:solidFill>
                            <a:schemeClr val="bg2"/>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0" i="0" u="none" strike="noStrike">
                          <a:solidFill>
                            <a:schemeClr val="bg2"/>
                          </a:solidFill>
                          <a:effectLst/>
                          <a:latin typeface="+mn-lt"/>
                        </a:rPr>
                        <a:t>200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1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280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200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bg2"/>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bg2"/>
                          </a:solidFill>
                          <a:effectLst/>
                          <a:latin typeface="+mn-lt"/>
                        </a:rPr>
                        <a:t>1 </a:t>
                      </a:r>
                      <a:r>
                        <a:rPr lang="en-US" sz="2000" b="0" i="0" u="none" strike="noStrike" err="1">
                          <a:solidFill>
                            <a:schemeClr val="bg2"/>
                          </a:solidFill>
                          <a:effectLst/>
                          <a:latin typeface="+mn-lt"/>
                        </a:rPr>
                        <a:t>ms</a:t>
                      </a:r>
                      <a:endParaRPr lang="en-US" sz="2000" b="0" i="0" u="none" strike="noStrike">
                        <a:solidFill>
                          <a:schemeClr val="bg2"/>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356067"/>
                  </a:ext>
                </a:extLst>
              </a:tr>
            </a:tbl>
          </a:graphicData>
        </a:graphic>
      </p:graphicFrame>
    </p:spTree>
    <p:extLst>
      <p:ext uri="{BB962C8B-B14F-4D97-AF65-F5344CB8AC3E}">
        <p14:creationId xmlns:p14="http://schemas.microsoft.com/office/powerpoint/2010/main" val="795856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65F15-84A4-84A1-FC34-251B8A564D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7179" y="1210277"/>
            <a:ext cx="2494570" cy="1909177"/>
          </a:xfrm>
          <a:prstGeom prst="rect">
            <a:avLst/>
          </a:prstGeom>
        </p:spPr>
      </p:pic>
      <p:pic>
        <p:nvPicPr>
          <p:cNvPr id="5" name="Picture 4">
            <a:extLst>
              <a:ext uri="{FF2B5EF4-FFF2-40B4-BE49-F238E27FC236}">
                <a16:creationId xmlns:a16="http://schemas.microsoft.com/office/drawing/2014/main" id="{48B1FCB4-E1E6-0EBB-12B2-15C7EDE9C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7201" y="1210277"/>
            <a:ext cx="2494570" cy="1909178"/>
          </a:xfrm>
          <a:prstGeom prst="rect">
            <a:avLst/>
          </a:prstGeom>
        </p:spPr>
      </p:pic>
      <p:pic>
        <p:nvPicPr>
          <p:cNvPr id="6" name="Picture 5">
            <a:extLst>
              <a:ext uri="{FF2B5EF4-FFF2-40B4-BE49-F238E27FC236}">
                <a16:creationId xmlns:a16="http://schemas.microsoft.com/office/drawing/2014/main" id="{FFB2FF5C-CE46-0E16-6C66-0171123F0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221" y="1210277"/>
            <a:ext cx="2494570" cy="1909178"/>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24</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Configuration 2: Five 1-ms measurements</a:t>
            </a:r>
          </a:p>
        </p:txBody>
      </p:sp>
      <p:sp>
        <p:nvSpPr>
          <p:cNvPr id="34" name="TextBox 33">
            <a:extLst>
              <a:ext uri="{FF2B5EF4-FFF2-40B4-BE49-F238E27FC236}">
                <a16:creationId xmlns:a16="http://schemas.microsoft.com/office/drawing/2014/main" id="{5192BBB7-9E49-1772-C273-C1B401444166}"/>
              </a:ext>
            </a:extLst>
          </p:cNvPr>
          <p:cNvSpPr txBox="1"/>
          <p:nvPr/>
        </p:nvSpPr>
        <p:spPr>
          <a:xfrm>
            <a:off x="1573437" y="916991"/>
            <a:ext cx="1083566" cy="400110"/>
          </a:xfrm>
          <a:prstGeom prst="rect">
            <a:avLst/>
          </a:prstGeom>
          <a:noFill/>
        </p:spPr>
        <p:txBody>
          <a:bodyPr wrap="none" rtlCol="0">
            <a:spAutoFit/>
          </a:bodyPr>
          <a:lstStyle/>
          <a:p>
            <a:r>
              <a:rPr lang="en-US" sz="2000">
                <a:solidFill>
                  <a:srgbClr val="0033CC"/>
                </a:solidFill>
              </a:rPr>
              <a:t>Pressure</a:t>
            </a:r>
          </a:p>
        </p:txBody>
      </p:sp>
      <p:sp>
        <p:nvSpPr>
          <p:cNvPr id="35" name="TextBox 34">
            <a:extLst>
              <a:ext uri="{FF2B5EF4-FFF2-40B4-BE49-F238E27FC236}">
                <a16:creationId xmlns:a16="http://schemas.microsoft.com/office/drawing/2014/main" id="{58945605-F3DF-77CB-13EE-3DB0DE999E38}"/>
              </a:ext>
            </a:extLst>
          </p:cNvPr>
          <p:cNvSpPr txBox="1"/>
          <p:nvPr/>
        </p:nvSpPr>
        <p:spPr>
          <a:xfrm>
            <a:off x="3499746" y="916991"/>
            <a:ext cx="1524648" cy="400110"/>
          </a:xfrm>
          <a:prstGeom prst="rect">
            <a:avLst/>
          </a:prstGeom>
          <a:noFill/>
        </p:spPr>
        <p:txBody>
          <a:bodyPr wrap="none" rtlCol="0">
            <a:spAutoFit/>
          </a:bodyPr>
          <a:lstStyle/>
          <a:p>
            <a:r>
              <a:rPr lang="en-US" sz="2000">
                <a:solidFill>
                  <a:srgbClr val="FF0000"/>
                </a:solidFill>
              </a:rPr>
              <a:t>Temperature</a:t>
            </a:r>
          </a:p>
        </p:txBody>
      </p:sp>
      <p:sp>
        <p:nvSpPr>
          <p:cNvPr id="36" name="TextBox 35">
            <a:extLst>
              <a:ext uri="{FF2B5EF4-FFF2-40B4-BE49-F238E27FC236}">
                <a16:creationId xmlns:a16="http://schemas.microsoft.com/office/drawing/2014/main" id="{B721FD97-8FB3-5CF3-458F-541CFED1A47D}"/>
              </a:ext>
            </a:extLst>
          </p:cNvPr>
          <p:cNvSpPr txBox="1"/>
          <p:nvPr/>
        </p:nvSpPr>
        <p:spPr>
          <a:xfrm>
            <a:off x="5588039" y="916991"/>
            <a:ext cx="1720407" cy="400110"/>
          </a:xfrm>
          <a:prstGeom prst="rect">
            <a:avLst/>
          </a:prstGeom>
          <a:noFill/>
        </p:spPr>
        <p:txBody>
          <a:bodyPr wrap="none" rtlCol="0">
            <a:spAutoFit/>
          </a:bodyPr>
          <a:lstStyle/>
          <a:p>
            <a:r>
              <a:rPr lang="en-US" sz="2000">
                <a:solidFill>
                  <a:srgbClr val="00B0F0"/>
                </a:solidFill>
              </a:rPr>
              <a:t>Rad. K Velocity</a:t>
            </a:r>
          </a:p>
        </p:txBody>
      </p:sp>
      <p:sp>
        <p:nvSpPr>
          <p:cNvPr id="37" name="TextBox 36">
            <a:extLst>
              <a:ext uri="{FF2B5EF4-FFF2-40B4-BE49-F238E27FC236}">
                <a16:creationId xmlns:a16="http://schemas.microsoft.com/office/drawing/2014/main" id="{7094677F-C709-503C-4CA0-CA69AF3F51E2}"/>
              </a:ext>
            </a:extLst>
          </p:cNvPr>
          <p:cNvSpPr txBox="1"/>
          <p:nvPr/>
        </p:nvSpPr>
        <p:spPr>
          <a:xfrm>
            <a:off x="7843725" y="916991"/>
            <a:ext cx="1516762" cy="400110"/>
          </a:xfrm>
          <a:prstGeom prst="rect">
            <a:avLst/>
          </a:prstGeom>
          <a:noFill/>
        </p:spPr>
        <p:txBody>
          <a:bodyPr wrap="none" rtlCol="0">
            <a:spAutoFit/>
          </a:bodyPr>
          <a:lstStyle/>
          <a:p>
            <a:r>
              <a:rPr lang="en-US" sz="2000">
                <a:solidFill>
                  <a:srgbClr val="9933FF"/>
                </a:solidFill>
              </a:rPr>
              <a:t>Calc. Density</a:t>
            </a:r>
          </a:p>
        </p:txBody>
      </p:sp>
      <p:sp>
        <p:nvSpPr>
          <p:cNvPr id="38" name="TextBox 37">
            <a:extLst>
              <a:ext uri="{FF2B5EF4-FFF2-40B4-BE49-F238E27FC236}">
                <a16:creationId xmlns:a16="http://schemas.microsoft.com/office/drawing/2014/main" id="{252D5235-0D8B-7697-F9C9-7740AB8A1CB8}"/>
              </a:ext>
            </a:extLst>
          </p:cNvPr>
          <p:cNvSpPr txBox="1"/>
          <p:nvPr/>
        </p:nvSpPr>
        <p:spPr>
          <a:xfrm>
            <a:off x="10045257" y="916991"/>
            <a:ext cx="1630575" cy="400110"/>
          </a:xfrm>
          <a:prstGeom prst="rect">
            <a:avLst/>
          </a:prstGeom>
          <a:noFill/>
        </p:spPr>
        <p:txBody>
          <a:bodyPr wrap="none" rtlCol="0">
            <a:spAutoFit/>
          </a:bodyPr>
          <a:lstStyle/>
          <a:p>
            <a:r>
              <a:rPr lang="en-US" sz="2000">
                <a:solidFill>
                  <a:srgbClr val="00B050"/>
                </a:solidFill>
              </a:rPr>
              <a:t>Mean Density</a:t>
            </a:r>
          </a:p>
        </p:txBody>
      </p:sp>
      <p:sp>
        <p:nvSpPr>
          <p:cNvPr id="39" name="TextBox 38">
            <a:extLst>
              <a:ext uri="{FF2B5EF4-FFF2-40B4-BE49-F238E27FC236}">
                <a16:creationId xmlns:a16="http://schemas.microsoft.com/office/drawing/2014/main" id="{59267607-EA58-E9DE-0226-6122ADCF1571}"/>
              </a:ext>
            </a:extLst>
          </p:cNvPr>
          <p:cNvSpPr txBox="1"/>
          <p:nvPr/>
        </p:nvSpPr>
        <p:spPr>
          <a:xfrm>
            <a:off x="60251" y="1781977"/>
            <a:ext cx="1007144" cy="400110"/>
          </a:xfrm>
          <a:prstGeom prst="rect">
            <a:avLst/>
          </a:prstGeom>
          <a:noFill/>
        </p:spPr>
        <p:txBody>
          <a:bodyPr wrap="square" rtlCol="0">
            <a:spAutoFit/>
          </a:bodyPr>
          <a:lstStyle/>
          <a:p>
            <a:r>
              <a:rPr lang="en-US" sz="2000"/>
              <a:t>1 </a:t>
            </a:r>
            <a:r>
              <a:rPr lang="en-US" sz="2000" err="1"/>
              <a:t>ms</a:t>
            </a:r>
            <a:endParaRPr lang="en-US" sz="2000"/>
          </a:p>
        </p:txBody>
      </p:sp>
      <p:pic>
        <p:nvPicPr>
          <p:cNvPr id="10" name="Picture 9">
            <a:extLst>
              <a:ext uri="{FF2B5EF4-FFF2-40B4-BE49-F238E27FC236}">
                <a16:creationId xmlns:a16="http://schemas.microsoft.com/office/drawing/2014/main" id="{82D2A3B5-1DF1-4827-C0FB-6CD9F56F7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242" y="1210277"/>
            <a:ext cx="2494569" cy="1909177"/>
          </a:xfrm>
          <a:prstGeom prst="rect">
            <a:avLst/>
          </a:prstGeom>
        </p:spPr>
      </p:pic>
      <p:pic>
        <p:nvPicPr>
          <p:cNvPr id="13" name="Picture 12">
            <a:extLst>
              <a:ext uri="{FF2B5EF4-FFF2-40B4-BE49-F238E27FC236}">
                <a16:creationId xmlns:a16="http://schemas.microsoft.com/office/drawing/2014/main" id="{12B86633-BEAB-D6B4-A12E-08909D24B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262" y="1210277"/>
            <a:ext cx="2494569" cy="1909177"/>
          </a:xfrm>
          <a:prstGeom prst="rect">
            <a:avLst/>
          </a:prstGeom>
        </p:spPr>
      </p:pic>
      <p:pic>
        <p:nvPicPr>
          <p:cNvPr id="3" name="Picture 2">
            <a:extLst>
              <a:ext uri="{FF2B5EF4-FFF2-40B4-BE49-F238E27FC236}">
                <a16:creationId xmlns:a16="http://schemas.microsoft.com/office/drawing/2014/main" id="{BE5D4DA0-0548-2DCD-6E29-CA4B0F2853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37179" y="2744515"/>
            <a:ext cx="2494569" cy="1909177"/>
          </a:xfrm>
          <a:prstGeom prst="rect">
            <a:avLst/>
          </a:prstGeom>
        </p:spPr>
      </p:pic>
      <p:pic>
        <p:nvPicPr>
          <p:cNvPr id="7" name="Picture 6">
            <a:extLst>
              <a:ext uri="{FF2B5EF4-FFF2-40B4-BE49-F238E27FC236}">
                <a16:creationId xmlns:a16="http://schemas.microsoft.com/office/drawing/2014/main" id="{C4C603F3-CDE2-93B9-BBDD-3BE8BC8F64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17201" y="2744515"/>
            <a:ext cx="2494570" cy="1909177"/>
          </a:xfrm>
          <a:prstGeom prst="rect">
            <a:avLst/>
          </a:prstGeom>
        </p:spPr>
      </p:pic>
      <p:pic>
        <p:nvPicPr>
          <p:cNvPr id="8" name="Picture 7">
            <a:extLst>
              <a:ext uri="{FF2B5EF4-FFF2-40B4-BE49-F238E27FC236}">
                <a16:creationId xmlns:a16="http://schemas.microsoft.com/office/drawing/2014/main" id="{AAD899F5-1E9B-7507-9AC0-C530711AE7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97221" y="2744515"/>
            <a:ext cx="2494570" cy="1909177"/>
          </a:xfrm>
          <a:prstGeom prst="rect">
            <a:avLst/>
          </a:prstGeom>
        </p:spPr>
      </p:pic>
      <p:sp>
        <p:nvSpPr>
          <p:cNvPr id="9" name="TextBox 8">
            <a:extLst>
              <a:ext uri="{FF2B5EF4-FFF2-40B4-BE49-F238E27FC236}">
                <a16:creationId xmlns:a16="http://schemas.microsoft.com/office/drawing/2014/main" id="{F54F603A-D0BD-BB24-C934-2160DB50137B}"/>
              </a:ext>
            </a:extLst>
          </p:cNvPr>
          <p:cNvSpPr txBox="1"/>
          <p:nvPr/>
        </p:nvSpPr>
        <p:spPr>
          <a:xfrm>
            <a:off x="87089" y="3316215"/>
            <a:ext cx="1007144" cy="400110"/>
          </a:xfrm>
          <a:prstGeom prst="rect">
            <a:avLst/>
          </a:prstGeom>
          <a:noFill/>
        </p:spPr>
        <p:txBody>
          <a:bodyPr wrap="square" rtlCol="0">
            <a:spAutoFit/>
          </a:bodyPr>
          <a:lstStyle/>
          <a:p>
            <a:r>
              <a:rPr lang="en-US" sz="2000"/>
              <a:t>2 </a:t>
            </a:r>
            <a:r>
              <a:rPr lang="en-US" sz="2000" err="1"/>
              <a:t>ms</a:t>
            </a:r>
            <a:endParaRPr lang="en-US" sz="2000"/>
          </a:p>
        </p:txBody>
      </p:sp>
      <p:pic>
        <p:nvPicPr>
          <p:cNvPr id="11" name="Picture 10">
            <a:extLst>
              <a:ext uri="{FF2B5EF4-FFF2-40B4-BE49-F238E27FC236}">
                <a16:creationId xmlns:a16="http://schemas.microsoft.com/office/drawing/2014/main" id="{17209C59-7DE0-7910-CC87-19133B78DF3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977242" y="2744515"/>
            <a:ext cx="2494569" cy="1909176"/>
          </a:xfrm>
          <a:prstGeom prst="rect">
            <a:avLst/>
          </a:prstGeom>
        </p:spPr>
      </p:pic>
      <p:pic>
        <p:nvPicPr>
          <p:cNvPr id="12" name="Picture 11">
            <a:extLst>
              <a:ext uri="{FF2B5EF4-FFF2-40B4-BE49-F238E27FC236}">
                <a16:creationId xmlns:a16="http://schemas.microsoft.com/office/drawing/2014/main" id="{58705A60-1AF4-503E-DF82-7976D127BAD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57262" y="2744515"/>
            <a:ext cx="2494569" cy="1909176"/>
          </a:xfrm>
          <a:prstGeom prst="rect">
            <a:avLst/>
          </a:prstGeom>
        </p:spPr>
      </p:pic>
      <p:pic>
        <p:nvPicPr>
          <p:cNvPr id="14" name="Picture 13">
            <a:extLst>
              <a:ext uri="{FF2B5EF4-FFF2-40B4-BE49-F238E27FC236}">
                <a16:creationId xmlns:a16="http://schemas.microsoft.com/office/drawing/2014/main" id="{B88D3F9A-CD59-BA1F-2691-E0C2358C520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637179" y="4259109"/>
            <a:ext cx="2494569" cy="1909177"/>
          </a:xfrm>
          <a:prstGeom prst="rect">
            <a:avLst/>
          </a:prstGeom>
        </p:spPr>
      </p:pic>
      <p:pic>
        <p:nvPicPr>
          <p:cNvPr id="18" name="Picture 17">
            <a:extLst>
              <a:ext uri="{FF2B5EF4-FFF2-40B4-BE49-F238E27FC236}">
                <a16:creationId xmlns:a16="http://schemas.microsoft.com/office/drawing/2014/main" id="{2EB37E94-C82F-3BB5-5EDC-19303AF5C6E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417201" y="4259109"/>
            <a:ext cx="2494570" cy="1909177"/>
          </a:xfrm>
          <a:prstGeom prst="rect">
            <a:avLst/>
          </a:prstGeom>
        </p:spPr>
      </p:pic>
      <p:pic>
        <p:nvPicPr>
          <p:cNvPr id="19" name="Picture 18">
            <a:extLst>
              <a:ext uri="{FF2B5EF4-FFF2-40B4-BE49-F238E27FC236}">
                <a16:creationId xmlns:a16="http://schemas.microsoft.com/office/drawing/2014/main" id="{09482A48-4B63-3507-DE02-DA42AA7024E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197221" y="4259109"/>
            <a:ext cx="2494570" cy="1909177"/>
          </a:xfrm>
          <a:prstGeom prst="rect">
            <a:avLst/>
          </a:prstGeom>
        </p:spPr>
      </p:pic>
      <p:sp>
        <p:nvSpPr>
          <p:cNvPr id="21" name="TextBox 20">
            <a:extLst>
              <a:ext uri="{FF2B5EF4-FFF2-40B4-BE49-F238E27FC236}">
                <a16:creationId xmlns:a16="http://schemas.microsoft.com/office/drawing/2014/main" id="{7D49B536-06E0-1BBB-1998-83EEDC5C9A59}"/>
              </a:ext>
            </a:extLst>
          </p:cNvPr>
          <p:cNvSpPr txBox="1"/>
          <p:nvPr/>
        </p:nvSpPr>
        <p:spPr>
          <a:xfrm>
            <a:off x="87089" y="4830809"/>
            <a:ext cx="1007144" cy="400110"/>
          </a:xfrm>
          <a:prstGeom prst="rect">
            <a:avLst/>
          </a:prstGeom>
          <a:noFill/>
        </p:spPr>
        <p:txBody>
          <a:bodyPr wrap="square" rtlCol="0">
            <a:spAutoFit/>
          </a:bodyPr>
          <a:lstStyle/>
          <a:p>
            <a:r>
              <a:rPr lang="en-US" sz="2000"/>
              <a:t>3 </a:t>
            </a:r>
            <a:r>
              <a:rPr lang="en-US" sz="2000" err="1"/>
              <a:t>ms</a:t>
            </a:r>
            <a:endParaRPr lang="en-US" sz="2000"/>
          </a:p>
        </p:txBody>
      </p:sp>
      <p:pic>
        <p:nvPicPr>
          <p:cNvPr id="23" name="Picture 22">
            <a:extLst>
              <a:ext uri="{FF2B5EF4-FFF2-40B4-BE49-F238E27FC236}">
                <a16:creationId xmlns:a16="http://schemas.microsoft.com/office/drawing/2014/main" id="{A236EA1D-02BA-6A47-59C3-78357D43CEB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77242" y="4259109"/>
            <a:ext cx="2494569" cy="1909176"/>
          </a:xfrm>
          <a:prstGeom prst="rect">
            <a:avLst/>
          </a:prstGeom>
        </p:spPr>
      </p:pic>
      <p:pic>
        <p:nvPicPr>
          <p:cNvPr id="24" name="Picture 23">
            <a:extLst>
              <a:ext uri="{FF2B5EF4-FFF2-40B4-BE49-F238E27FC236}">
                <a16:creationId xmlns:a16="http://schemas.microsoft.com/office/drawing/2014/main" id="{B6F787B9-9A5B-55F0-9ED5-02EDF05E7B0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57262" y="4259109"/>
            <a:ext cx="2494569" cy="1909176"/>
          </a:xfrm>
          <a:prstGeom prst="rect">
            <a:avLst/>
          </a:prstGeom>
        </p:spPr>
      </p:pic>
    </p:spTree>
    <p:extLst>
      <p:ext uri="{BB962C8B-B14F-4D97-AF65-F5344CB8AC3E}">
        <p14:creationId xmlns:p14="http://schemas.microsoft.com/office/powerpoint/2010/main" val="81070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65F15-84A4-84A1-FC34-251B8A564D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7179" y="1210277"/>
            <a:ext cx="2494570" cy="1909177"/>
          </a:xfrm>
          <a:prstGeom prst="rect">
            <a:avLst/>
          </a:prstGeom>
        </p:spPr>
      </p:pic>
      <p:pic>
        <p:nvPicPr>
          <p:cNvPr id="5" name="Picture 4">
            <a:extLst>
              <a:ext uri="{FF2B5EF4-FFF2-40B4-BE49-F238E27FC236}">
                <a16:creationId xmlns:a16="http://schemas.microsoft.com/office/drawing/2014/main" id="{48B1FCB4-E1E6-0EBB-12B2-15C7EDE9C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7201" y="1210277"/>
            <a:ext cx="2494570" cy="1909178"/>
          </a:xfrm>
          <a:prstGeom prst="rect">
            <a:avLst/>
          </a:prstGeom>
        </p:spPr>
      </p:pic>
      <p:pic>
        <p:nvPicPr>
          <p:cNvPr id="6" name="Picture 5">
            <a:extLst>
              <a:ext uri="{FF2B5EF4-FFF2-40B4-BE49-F238E27FC236}">
                <a16:creationId xmlns:a16="http://schemas.microsoft.com/office/drawing/2014/main" id="{FFB2FF5C-CE46-0E16-6C66-0171123F0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221" y="1210277"/>
            <a:ext cx="2494570" cy="1909178"/>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25</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Configuration 2: Five 1-ms measurements</a:t>
            </a:r>
          </a:p>
        </p:txBody>
      </p:sp>
      <p:sp>
        <p:nvSpPr>
          <p:cNvPr id="34" name="TextBox 33">
            <a:extLst>
              <a:ext uri="{FF2B5EF4-FFF2-40B4-BE49-F238E27FC236}">
                <a16:creationId xmlns:a16="http://schemas.microsoft.com/office/drawing/2014/main" id="{5192BBB7-9E49-1772-C273-C1B401444166}"/>
              </a:ext>
            </a:extLst>
          </p:cNvPr>
          <p:cNvSpPr txBox="1"/>
          <p:nvPr/>
        </p:nvSpPr>
        <p:spPr>
          <a:xfrm>
            <a:off x="1573437" y="916991"/>
            <a:ext cx="1083566" cy="400110"/>
          </a:xfrm>
          <a:prstGeom prst="rect">
            <a:avLst/>
          </a:prstGeom>
          <a:noFill/>
        </p:spPr>
        <p:txBody>
          <a:bodyPr wrap="none" rtlCol="0">
            <a:spAutoFit/>
          </a:bodyPr>
          <a:lstStyle/>
          <a:p>
            <a:r>
              <a:rPr lang="en-US" sz="2000">
                <a:solidFill>
                  <a:srgbClr val="0033CC"/>
                </a:solidFill>
              </a:rPr>
              <a:t>Pressure</a:t>
            </a:r>
          </a:p>
        </p:txBody>
      </p:sp>
      <p:sp>
        <p:nvSpPr>
          <p:cNvPr id="35" name="TextBox 34">
            <a:extLst>
              <a:ext uri="{FF2B5EF4-FFF2-40B4-BE49-F238E27FC236}">
                <a16:creationId xmlns:a16="http://schemas.microsoft.com/office/drawing/2014/main" id="{58945605-F3DF-77CB-13EE-3DB0DE999E38}"/>
              </a:ext>
            </a:extLst>
          </p:cNvPr>
          <p:cNvSpPr txBox="1"/>
          <p:nvPr/>
        </p:nvSpPr>
        <p:spPr>
          <a:xfrm>
            <a:off x="3499746" y="916991"/>
            <a:ext cx="1524648" cy="400110"/>
          </a:xfrm>
          <a:prstGeom prst="rect">
            <a:avLst/>
          </a:prstGeom>
          <a:noFill/>
        </p:spPr>
        <p:txBody>
          <a:bodyPr wrap="none" rtlCol="0">
            <a:spAutoFit/>
          </a:bodyPr>
          <a:lstStyle/>
          <a:p>
            <a:r>
              <a:rPr lang="en-US" sz="2000">
                <a:solidFill>
                  <a:srgbClr val="FF0000"/>
                </a:solidFill>
              </a:rPr>
              <a:t>Temperature</a:t>
            </a:r>
          </a:p>
        </p:txBody>
      </p:sp>
      <p:sp>
        <p:nvSpPr>
          <p:cNvPr id="36" name="TextBox 35">
            <a:extLst>
              <a:ext uri="{FF2B5EF4-FFF2-40B4-BE49-F238E27FC236}">
                <a16:creationId xmlns:a16="http://schemas.microsoft.com/office/drawing/2014/main" id="{B721FD97-8FB3-5CF3-458F-541CFED1A47D}"/>
              </a:ext>
            </a:extLst>
          </p:cNvPr>
          <p:cNvSpPr txBox="1"/>
          <p:nvPr/>
        </p:nvSpPr>
        <p:spPr>
          <a:xfrm>
            <a:off x="5588039" y="916991"/>
            <a:ext cx="1720407" cy="400110"/>
          </a:xfrm>
          <a:prstGeom prst="rect">
            <a:avLst/>
          </a:prstGeom>
          <a:noFill/>
        </p:spPr>
        <p:txBody>
          <a:bodyPr wrap="none" rtlCol="0">
            <a:spAutoFit/>
          </a:bodyPr>
          <a:lstStyle/>
          <a:p>
            <a:r>
              <a:rPr lang="en-US" sz="2000">
                <a:solidFill>
                  <a:srgbClr val="00B0F0"/>
                </a:solidFill>
              </a:rPr>
              <a:t>Rad. K Velocity</a:t>
            </a:r>
          </a:p>
        </p:txBody>
      </p:sp>
      <p:sp>
        <p:nvSpPr>
          <p:cNvPr id="37" name="TextBox 36">
            <a:extLst>
              <a:ext uri="{FF2B5EF4-FFF2-40B4-BE49-F238E27FC236}">
                <a16:creationId xmlns:a16="http://schemas.microsoft.com/office/drawing/2014/main" id="{7094677F-C709-503C-4CA0-CA69AF3F51E2}"/>
              </a:ext>
            </a:extLst>
          </p:cNvPr>
          <p:cNvSpPr txBox="1"/>
          <p:nvPr/>
        </p:nvSpPr>
        <p:spPr>
          <a:xfrm>
            <a:off x="7843725" y="916991"/>
            <a:ext cx="1516762" cy="400110"/>
          </a:xfrm>
          <a:prstGeom prst="rect">
            <a:avLst/>
          </a:prstGeom>
          <a:noFill/>
        </p:spPr>
        <p:txBody>
          <a:bodyPr wrap="none" rtlCol="0">
            <a:spAutoFit/>
          </a:bodyPr>
          <a:lstStyle/>
          <a:p>
            <a:r>
              <a:rPr lang="en-US" sz="2000">
                <a:solidFill>
                  <a:srgbClr val="9933FF"/>
                </a:solidFill>
              </a:rPr>
              <a:t>Calc. Density</a:t>
            </a:r>
          </a:p>
        </p:txBody>
      </p:sp>
      <p:sp>
        <p:nvSpPr>
          <p:cNvPr id="38" name="TextBox 37">
            <a:extLst>
              <a:ext uri="{FF2B5EF4-FFF2-40B4-BE49-F238E27FC236}">
                <a16:creationId xmlns:a16="http://schemas.microsoft.com/office/drawing/2014/main" id="{252D5235-0D8B-7697-F9C9-7740AB8A1CB8}"/>
              </a:ext>
            </a:extLst>
          </p:cNvPr>
          <p:cNvSpPr txBox="1"/>
          <p:nvPr/>
        </p:nvSpPr>
        <p:spPr>
          <a:xfrm>
            <a:off x="10045257" y="916991"/>
            <a:ext cx="1630575" cy="400110"/>
          </a:xfrm>
          <a:prstGeom prst="rect">
            <a:avLst/>
          </a:prstGeom>
          <a:noFill/>
        </p:spPr>
        <p:txBody>
          <a:bodyPr wrap="none" rtlCol="0">
            <a:spAutoFit/>
          </a:bodyPr>
          <a:lstStyle/>
          <a:p>
            <a:r>
              <a:rPr lang="en-US" sz="2000">
                <a:solidFill>
                  <a:srgbClr val="00B050"/>
                </a:solidFill>
              </a:rPr>
              <a:t>Mean Density</a:t>
            </a:r>
          </a:p>
        </p:txBody>
      </p:sp>
      <p:pic>
        <p:nvPicPr>
          <p:cNvPr id="10" name="Picture 9">
            <a:extLst>
              <a:ext uri="{FF2B5EF4-FFF2-40B4-BE49-F238E27FC236}">
                <a16:creationId xmlns:a16="http://schemas.microsoft.com/office/drawing/2014/main" id="{82D2A3B5-1DF1-4827-C0FB-6CD9F56F7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242" y="1210277"/>
            <a:ext cx="2494569" cy="1909177"/>
          </a:xfrm>
          <a:prstGeom prst="rect">
            <a:avLst/>
          </a:prstGeom>
        </p:spPr>
      </p:pic>
      <p:pic>
        <p:nvPicPr>
          <p:cNvPr id="13" name="Picture 12">
            <a:extLst>
              <a:ext uri="{FF2B5EF4-FFF2-40B4-BE49-F238E27FC236}">
                <a16:creationId xmlns:a16="http://schemas.microsoft.com/office/drawing/2014/main" id="{12B86633-BEAB-D6B4-A12E-08909D24B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262" y="1210277"/>
            <a:ext cx="2494569" cy="1909177"/>
          </a:xfrm>
          <a:prstGeom prst="rect">
            <a:avLst/>
          </a:prstGeom>
        </p:spPr>
      </p:pic>
      <p:pic>
        <p:nvPicPr>
          <p:cNvPr id="15" name="Picture 14" descr="A graph with a line graph and a line graph&#10;&#10;Description automatically generated with medium confidence">
            <a:extLst>
              <a:ext uri="{FF2B5EF4-FFF2-40B4-BE49-F238E27FC236}">
                <a16:creationId xmlns:a16="http://schemas.microsoft.com/office/drawing/2014/main" id="{8D8E6F19-846B-842B-A407-9ABE96F11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65" y="3743226"/>
            <a:ext cx="3880884" cy="1778738"/>
          </a:xfrm>
          <a:prstGeom prst="rect">
            <a:avLst/>
          </a:prstGeom>
        </p:spPr>
      </p:pic>
      <p:pic>
        <p:nvPicPr>
          <p:cNvPr id="16" name="Picture 15">
            <a:extLst>
              <a:ext uri="{FF2B5EF4-FFF2-40B4-BE49-F238E27FC236}">
                <a16:creationId xmlns:a16="http://schemas.microsoft.com/office/drawing/2014/main" id="{F896EADB-34B8-07BD-1480-4B10B020CF2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59209" y="3743226"/>
            <a:ext cx="3880882" cy="1778738"/>
          </a:xfrm>
          <a:prstGeom prst="rect">
            <a:avLst/>
          </a:prstGeom>
        </p:spPr>
      </p:pic>
      <p:pic>
        <p:nvPicPr>
          <p:cNvPr id="17" name="Picture 16">
            <a:extLst>
              <a:ext uri="{FF2B5EF4-FFF2-40B4-BE49-F238E27FC236}">
                <a16:creationId xmlns:a16="http://schemas.microsoft.com/office/drawing/2014/main" id="{A135FB03-923C-F566-0E82-E1EACA30CC1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04816" y="3743226"/>
            <a:ext cx="3880882" cy="1778738"/>
          </a:xfrm>
          <a:prstGeom prst="rect">
            <a:avLst/>
          </a:prstGeom>
        </p:spPr>
      </p:pic>
      <p:cxnSp>
        <p:nvCxnSpPr>
          <p:cNvPr id="20" name="Straight Arrow Connector 19">
            <a:extLst>
              <a:ext uri="{FF2B5EF4-FFF2-40B4-BE49-F238E27FC236}">
                <a16:creationId xmlns:a16="http://schemas.microsoft.com/office/drawing/2014/main" id="{59437EF3-9674-0DD6-EE28-114B766D80E3}"/>
              </a:ext>
            </a:extLst>
          </p:cNvPr>
          <p:cNvCxnSpPr/>
          <p:nvPr/>
        </p:nvCxnSpPr>
        <p:spPr>
          <a:xfrm>
            <a:off x="1924493" y="3200400"/>
            <a:ext cx="0" cy="457200"/>
          </a:xfrm>
          <a:prstGeom prst="straightConnector1">
            <a:avLst/>
          </a:prstGeom>
          <a:ln w="317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B81EA3-5965-9AAF-00FE-3985A80B2C89}"/>
              </a:ext>
            </a:extLst>
          </p:cNvPr>
          <p:cNvCxnSpPr>
            <a:cxnSpLocks/>
          </p:cNvCxnSpPr>
          <p:nvPr/>
        </p:nvCxnSpPr>
        <p:spPr>
          <a:xfrm>
            <a:off x="4678213" y="2971800"/>
            <a:ext cx="1192869" cy="6858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99A9A14-2E32-A1A5-D2E4-64E012FC2ED8}"/>
              </a:ext>
            </a:extLst>
          </p:cNvPr>
          <p:cNvCxnSpPr>
            <a:cxnSpLocks/>
          </p:cNvCxnSpPr>
          <p:nvPr/>
        </p:nvCxnSpPr>
        <p:spPr>
          <a:xfrm>
            <a:off x="8902399" y="2971800"/>
            <a:ext cx="0" cy="685800"/>
          </a:xfrm>
          <a:prstGeom prst="straightConnector1">
            <a:avLst/>
          </a:prstGeom>
          <a:ln w="317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7EB6064-7727-9493-DBDA-578255F0D920}"/>
              </a:ext>
            </a:extLst>
          </p:cNvPr>
          <p:cNvCxnSpPr>
            <a:cxnSpLocks/>
          </p:cNvCxnSpPr>
          <p:nvPr/>
        </p:nvCxnSpPr>
        <p:spPr>
          <a:xfrm>
            <a:off x="10330706" y="2993951"/>
            <a:ext cx="0" cy="68580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5E90BA8-0981-EE9F-DAA3-B25B9A5DEA11}"/>
              </a:ext>
            </a:extLst>
          </p:cNvPr>
          <p:cNvCxnSpPr>
            <a:cxnSpLocks/>
          </p:cNvCxnSpPr>
          <p:nvPr/>
        </p:nvCxnSpPr>
        <p:spPr>
          <a:xfrm flipV="1">
            <a:off x="1903227" y="1338367"/>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DBA397-240A-9B5B-A4E8-90921D28F2F5}"/>
              </a:ext>
            </a:extLst>
          </p:cNvPr>
          <p:cNvCxnSpPr>
            <a:cxnSpLocks/>
          </p:cNvCxnSpPr>
          <p:nvPr/>
        </p:nvCxnSpPr>
        <p:spPr>
          <a:xfrm flipV="1">
            <a:off x="4121357" y="1338367"/>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A0BA0E7-F807-C40B-9345-25B0B1D67FE9}"/>
              </a:ext>
            </a:extLst>
          </p:cNvPr>
          <p:cNvCxnSpPr>
            <a:cxnSpLocks/>
          </p:cNvCxnSpPr>
          <p:nvPr/>
        </p:nvCxnSpPr>
        <p:spPr>
          <a:xfrm flipV="1">
            <a:off x="8562753" y="1338367"/>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21B8CB-5E77-B1BC-1C2F-CF9FB0C3DEA7}"/>
              </a:ext>
            </a:extLst>
          </p:cNvPr>
          <p:cNvCxnSpPr>
            <a:cxnSpLocks/>
          </p:cNvCxnSpPr>
          <p:nvPr/>
        </p:nvCxnSpPr>
        <p:spPr>
          <a:xfrm flipV="1">
            <a:off x="10774325" y="1338367"/>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E77913-5EE6-BE62-F5CD-6238C61401B5}"/>
              </a:ext>
            </a:extLst>
          </p:cNvPr>
          <p:cNvSpPr txBox="1"/>
          <p:nvPr/>
        </p:nvSpPr>
        <p:spPr>
          <a:xfrm>
            <a:off x="60251" y="1781977"/>
            <a:ext cx="1007144" cy="400110"/>
          </a:xfrm>
          <a:prstGeom prst="rect">
            <a:avLst/>
          </a:prstGeom>
          <a:noFill/>
        </p:spPr>
        <p:txBody>
          <a:bodyPr wrap="square" rtlCol="0">
            <a:spAutoFit/>
          </a:bodyPr>
          <a:lstStyle/>
          <a:p>
            <a:r>
              <a:rPr lang="en-US" sz="2000"/>
              <a:t>1 </a:t>
            </a:r>
            <a:r>
              <a:rPr lang="en-US" sz="2000" err="1"/>
              <a:t>ms</a:t>
            </a:r>
            <a:endParaRPr lang="en-US" sz="2000"/>
          </a:p>
        </p:txBody>
      </p:sp>
      <p:sp>
        <p:nvSpPr>
          <p:cNvPr id="7" name="Rectangle: Rounded Corners 6">
            <a:extLst>
              <a:ext uri="{FF2B5EF4-FFF2-40B4-BE49-F238E27FC236}">
                <a16:creationId xmlns:a16="http://schemas.microsoft.com/office/drawing/2014/main" id="{A14B7607-F218-7374-E3D1-26A6C09C686F}"/>
              </a:ext>
            </a:extLst>
          </p:cNvPr>
          <p:cNvSpPr/>
          <p:nvPr/>
        </p:nvSpPr>
        <p:spPr>
          <a:xfrm>
            <a:off x="5471811" y="4509953"/>
            <a:ext cx="1482804" cy="528399"/>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61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65F15-84A4-84A1-FC34-251B8A564D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7179" y="1210277"/>
            <a:ext cx="2494570" cy="1909177"/>
          </a:xfrm>
          <a:prstGeom prst="rect">
            <a:avLst/>
          </a:prstGeom>
        </p:spPr>
      </p:pic>
      <p:pic>
        <p:nvPicPr>
          <p:cNvPr id="5" name="Picture 4">
            <a:extLst>
              <a:ext uri="{FF2B5EF4-FFF2-40B4-BE49-F238E27FC236}">
                <a16:creationId xmlns:a16="http://schemas.microsoft.com/office/drawing/2014/main" id="{48B1FCB4-E1E6-0EBB-12B2-15C7EDE9C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7201" y="1210277"/>
            <a:ext cx="2494570" cy="1909178"/>
          </a:xfrm>
          <a:prstGeom prst="rect">
            <a:avLst/>
          </a:prstGeom>
        </p:spPr>
      </p:pic>
      <p:pic>
        <p:nvPicPr>
          <p:cNvPr id="6" name="Picture 5">
            <a:extLst>
              <a:ext uri="{FF2B5EF4-FFF2-40B4-BE49-F238E27FC236}">
                <a16:creationId xmlns:a16="http://schemas.microsoft.com/office/drawing/2014/main" id="{FFB2FF5C-CE46-0E16-6C66-0171123F0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221" y="1210277"/>
            <a:ext cx="2494570" cy="1909178"/>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26</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Configuration 2: Five 1-ms measurements</a:t>
            </a:r>
          </a:p>
        </p:txBody>
      </p:sp>
      <p:sp>
        <p:nvSpPr>
          <p:cNvPr id="34" name="TextBox 33">
            <a:extLst>
              <a:ext uri="{FF2B5EF4-FFF2-40B4-BE49-F238E27FC236}">
                <a16:creationId xmlns:a16="http://schemas.microsoft.com/office/drawing/2014/main" id="{5192BBB7-9E49-1772-C273-C1B401444166}"/>
              </a:ext>
            </a:extLst>
          </p:cNvPr>
          <p:cNvSpPr txBox="1"/>
          <p:nvPr/>
        </p:nvSpPr>
        <p:spPr>
          <a:xfrm>
            <a:off x="1573437" y="916991"/>
            <a:ext cx="1083566" cy="400110"/>
          </a:xfrm>
          <a:prstGeom prst="rect">
            <a:avLst/>
          </a:prstGeom>
          <a:noFill/>
        </p:spPr>
        <p:txBody>
          <a:bodyPr wrap="none" rtlCol="0">
            <a:spAutoFit/>
          </a:bodyPr>
          <a:lstStyle/>
          <a:p>
            <a:r>
              <a:rPr lang="en-US" sz="2000">
                <a:solidFill>
                  <a:srgbClr val="0033CC"/>
                </a:solidFill>
              </a:rPr>
              <a:t>Pressure</a:t>
            </a:r>
          </a:p>
        </p:txBody>
      </p:sp>
      <p:sp>
        <p:nvSpPr>
          <p:cNvPr id="35" name="TextBox 34">
            <a:extLst>
              <a:ext uri="{FF2B5EF4-FFF2-40B4-BE49-F238E27FC236}">
                <a16:creationId xmlns:a16="http://schemas.microsoft.com/office/drawing/2014/main" id="{58945605-F3DF-77CB-13EE-3DB0DE999E38}"/>
              </a:ext>
            </a:extLst>
          </p:cNvPr>
          <p:cNvSpPr txBox="1"/>
          <p:nvPr/>
        </p:nvSpPr>
        <p:spPr>
          <a:xfrm>
            <a:off x="3499746" y="916991"/>
            <a:ext cx="1524648" cy="400110"/>
          </a:xfrm>
          <a:prstGeom prst="rect">
            <a:avLst/>
          </a:prstGeom>
          <a:noFill/>
        </p:spPr>
        <p:txBody>
          <a:bodyPr wrap="none" rtlCol="0">
            <a:spAutoFit/>
          </a:bodyPr>
          <a:lstStyle/>
          <a:p>
            <a:r>
              <a:rPr lang="en-US" sz="2000">
                <a:solidFill>
                  <a:srgbClr val="FF0000"/>
                </a:solidFill>
              </a:rPr>
              <a:t>Temperature</a:t>
            </a:r>
          </a:p>
        </p:txBody>
      </p:sp>
      <p:sp>
        <p:nvSpPr>
          <p:cNvPr id="36" name="TextBox 35">
            <a:extLst>
              <a:ext uri="{FF2B5EF4-FFF2-40B4-BE49-F238E27FC236}">
                <a16:creationId xmlns:a16="http://schemas.microsoft.com/office/drawing/2014/main" id="{B721FD97-8FB3-5CF3-458F-541CFED1A47D}"/>
              </a:ext>
            </a:extLst>
          </p:cNvPr>
          <p:cNvSpPr txBox="1"/>
          <p:nvPr/>
        </p:nvSpPr>
        <p:spPr>
          <a:xfrm>
            <a:off x="5588039" y="916991"/>
            <a:ext cx="1720407" cy="400110"/>
          </a:xfrm>
          <a:prstGeom prst="rect">
            <a:avLst/>
          </a:prstGeom>
          <a:noFill/>
        </p:spPr>
        <p:txBody>
          <a:bodyPr wrap="none" rtlCol="0">
            <a:spAutoFit/>
          </a:bodyPr>
          <a:lstStyle/>
          <a:p>
            <a:r>
              <a:rPr lang="en-US" sz="2000">
                <a:solidFill>
                  <a:srgbClr val="00B0F0"/>
                </a:solidFill>
              </a:rPr>
              <a:t>Rad. K Velocity</a:t>
            </a:r>
          </a:p>
        </p:txBody>
      </p:sp>
      <p:sp>
        <p:nvSpPr>
          <p:cNvPr id="37" name="TextBox 36">
            <a:extLst>
              <a:ext uri="{FF2B5EF4-FFF2-40B4-BE49-F238E27FC236}">
                <a16:creationId xmlns:a16="http://schemas.microsoft.com/office/drawing/2014/main" id="{7094677F-C709-503C-4CA0-CA69AF3F51E2}"/>
              </a:ext>
            </a:extLst>
          </p:cNvPr>
          <p:cNvSpPr txBox="1"/>
          <p:nvPr/>
        </p:nvSpPr>
        <p:spPr>
          <a:xfrm>
            <a:off x="7843725" y="916991"/>
            <a:ext cx="1516762" cy="400110"/>
          </a:xfrm>
          <a:prstGeom prst="rect">
            <a:avLst/>
          </a:prstGeom>
          <a:noFill/>
        </p:spPr>
        <p:txBody>
          <a:bodyPr wrap="none" rtlCol="0">
            <a:spAutoFit/>
          </a:bodyPr>
          <a:lstStyle/>
          <a:p>
            <a:r>
              <a:rPr lang="en-US" sz="2000">
                <a:solidFill>
                  <a:srgbClr val="9933FF"/>
                </a:solidFill>
              </a:rPr>
              <a:t>Calc. Density</a:t>
            </a:r>
          </a:p>
        </p:txBody>
      </p:sp>
      <p:sp>
        <p:nvSpPr>
          <p:cNvPr id="38" name="TextBox 37">
            <a:extLst>
              <a:ext uri="{FF2B5EF4-FFF2-40B4-BE49-F238E27FC236}">
                <a16:creationId xmlns:a16="http://schemas.microsoft.com/office/drawing/2014/main" id="{252D5235-0D8B-7697-F9C9-7740AB8A1CB8}"/>
              </a:ext>
            </a:extLst>
          </p:cNvPr>
          <p:cNvSpPr txBox="1"/>
          <p:nvPr/>
        </p:nvSpPr>
        <p:spPr>
          <a:xfrm>
            <a:off x="10045257" y="916991"/>
            <a:ext cx="1630575" cy="400110"/>
          </a:xfrm>
          <a:prstGeom prst="rect">
            <a:avLst/>
          </a:prstGeom>
          <a:noFill/>
        </p:spPr>
        <p:txBody>
          <a:bodyPr wrap="none" rtlCol="0">
            <a:spAutoFit/>
          </a:bodyPr>
          <a:lstStyle/>
          <a:p>
            <a:r>
              <a:rPr lang="en-US" sz="2000">
                <a:solidFill>
                  <a:srgbClr val="00B050"/>
                </a:solidFill>
              </a:rPr>
              <a:t>Mean Density</a:t>
            </a:r>
          </a:p>
        </p:txBody>
      </p:sp>
      <p:pic>
        <p:nvPicPr>
          <p:cNvPr id="10" name="Picture 9">
            <a:extLst>
              <a:ext uri="{FF2B5EF4-FFF2-40B4-BE49-F238E27FC236}">
                <a16:creationId xmlns:a16="http://schemas.microsoft.com/office/drawing/2014/main" id="{82D2A3B5-1DF1-4827-C0FB-6CD9F56F7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242" y="1210277"/>
            <a:ext cx="2494569" cy="1909177"/>
          </a:xfrm>
          <a:prstGeom prst="rect">
            <a:avLst/>
          </a:prstGeom>
        </p:spPr>
      </p:pic>
      <p:pic>
        <p:nvPicPr>
          <p:cNvPr id="13" name="Picture 12">
            <a:extLst>
              <a:ext uri="{FF2B5EF4-FFF2-40B4-BE49-F238E27FC236}">
                <a16:creationId xmlns:a16="http://schemas.microsoft.com/office/drawing/2014/main" id="{12B86633-BEAB-D6B4-A12E-08909D24B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262" y="1210277"/>
            <a:ext cx="2494569" cy="1909177"/>
          </a:xfrm>
          <a:prstGeom prst="rect">
            <a:avLst/>
          </a:prstGeom>
        </p:spPr>
      </p:pic>
      <p:pic>
        <p:nvPicPr>
          <p:cNvPr id="3" name="Picture 2">
            <a:extLst>
              <a:ext uri="{FF2B5EF4-FFF2-40B4-BE49-F238E27FC236}">
                <a16:creationId xmlns:a16="http://schemas.microsoft.com/office/drawing/2014/main" id="{C831F9B4-3A34-0FA7-F7CF-2C26F4ACA2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402464" y="3550286"/>
            <a:ext cx="2662088" cy="2329327"/>
          </a:xfrm>
          <a:prstGeom prst="rect">
            <a:avLst/>
          </a:prstGeom>
        </p:spPr>
      </p:pic>
      <p:pic>
        <p:nvPicPr>
          <p:cNvPr id="7" name="Picture 6">
            <a:extLst>
              <a:ext uri="{FF2B5EF4-FFF2-40B4-BE49-F238E27FC236}">
                <a16:creationId xmlns:a16="http://schemas.microsoft.com/office/drawing/2014/main" id="{79E36F75-42D4-7591-9A48-95A0B3AEE4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39453" y="3550286"/>
            <a:ext cx="2662088" cy="2329327"/>
          </a:xfrm>
          <a:prstGeom prst="rect">
            <a:avLst/>
          </a:prstGeom>
        </p:spPr>
      </p:pic>
      <p:pic>
        <p:nvPicPr>
          <p:cNvPr id="8" name="Picture 7">
            <a:extLst>
              <a:ext uri="{FF2B5EF4-FFF2-40B4-BE49-F238E27FC236}">
                <a16:creationId xmlns:a16="http://schemas.microsoft.com/office/drawing/2014/main" id="{E022827D-C386-F782-106B-8986616DA12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76443" y="3550286"/>
            <a:ext cx="2662088" cy="2329327"/>
          </a:xfrm>
          <a:prstGeom prst="rect">
            <a:avLst/>
          </a:prstGeom>
        </p:spPr>
      </p:pic>
      <p:pic>
        <p:nvPicPr>
          <p:cNvPr id="9" name="Picture 8">
            <a:extLst>
              <a:ext uri="{FF2B5EF4-FFF2-40B4-BE49-F238E27FC236}">
                <a16:creationId xmlns:a16="http://schemas.microsoft.com/office/drawing/2014/main" id="{FE0F2F71-7604-6AFC-2813-004768A98FF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13433" y="3550286"/>
            <a:ext cx="2662089" cy="2329327"/>
          </a:xfrm>
          <a:prstGeom prst="rect">
            <a:avLst/>
          </a:prstGeom>
        </p:spPr>
      </p:pic>
      <p:cxnSp>
        <p:nvCxnSpPr>
          <p:cNvPr id="11" name="Straight Connector 10">
            <a:extLst>
              <a:ext uri="{FF2B5EF4-FFF2-40B4-BE49-F238E27FC236}">
                <a16:creationId xmlns:a16="http://schemas.microsoft.com/office/drawing/2014/main" id="{665C6CE5-02DA-4911-AB3B-4CA2F8DC737D}"/>
              </a:ext>
            </a:extLst>
          </p:cNvPr>
          <p:cNvCxnSpPr>
            <a:cxnSpLocks/>
          </p:cNvCxnSpPr>
          <p:nvPr/>
        </p:nvCxnSpPr>
        <p:spPr>
          <a:xfrm>
            <a:off x="5639035" y="1510642"/>
            <a:ext cx="1351869" cy="0"/>
          </a:xfrm>
          <a:prstGeom prst="line">
            <a:avLst/>
          </a:prstGeom>
          <a:ln w="254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E0798D-D293-9CA9-5E69-B48D11DAFA6B}"/>
              </a:ext>
            </a:extLst>
          </p:cNvPr>
          <p:cNvCxnSpPr>
            <a:cxnSpLocks/>
          </p:cNvCxnSpPr>
          <p:nvPr/>
        </p:nvCxnSpPr>
        <p:spPr>
          <a:xfrm>
            <a:off x="5639034" y="1833163"/>
            <a:ext cx="1351869" cy="0"/>
          </a:xfrm>
          <a:prstGeom prst="line">
            <a:avLst/>
          </a:prstGeom>
          <a:ln w="2540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F88B97-F546-57C1-314E-548A5D3EF2B8}"/>
              </a:ext>
            </a:extLst>
          </p:cNvPr>
          <p:cNvCxnSpPr>
            <a:cxnSpLocks/>
          </p:cNvCxnSpPr>
          <p:nvPr/>
        </p:nvCxnSpPr>
        <p:spPr>
          <a:xfrm>
            <a:off x="5626807" y="2123788"/>
            <a:ext cx="1351869" cy="0"/>
          </a:xfrm>
          <a:prstGeom prst="line">
            <a:avLst/>
          </a:prstGeom>
          <a:ln w="25400">
            <a:solidFill>
              <a:srgbClr val="9933FF"/>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3E3161-5FCC-58E4-3764-FF175F9E9616}"/>
              </a:ext>
            </a:extLst>
          </p:cNvPr>
          <p:cNvCxnSpPr>
            <a:cxnSpLocks/>
          </p:cNvCxnSpPr>
          <p:nvPr/>
        </p:nvCxnSpPr>
        <p:spPr>
          <a:xfrm>
            <a:off x="5626806" y="2435676"/>
            <a:ext cx="135186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379B64-A046-C31F-C53C-E012CE131700}"/>
              </a:ext>
            </a:extLst>
          </p:cNvPr>
          <p:cNvSpPr txBox="1"/>
          <p:nvPr/>
        </p:nvSpPr>
        <p:spPr>
          <a:xfrm>
            <a:off x="1993893" y="3135237"/>
            <a:ext cx="1313180" cy="461665"/>
          </a:xfrm>
          <a:prstGeom prst="rect">
            <a:avLst/>
          </a:prstGeom>
          <a:noFill/>
        </p:spPr>
        <p:txBody>
          <a:bodyPr wrap="none" rtlCol="0">
            <a:spAutoFit/>
          </a:bodyPr>
          <a:lstStyle/>
          <a:p>
            <a:r>
              <a:rPr lang="en-US" sz="2400">
                <a:solidFill>
                  <a:srgbClr val="0033CC"/>
                </a:solidFill>
              </a:rPr>
              <a:t>z = 5 mm</a:t>
            </a:r>
          </a:p>
        </p:txBody>
      </p:sp>
      <p:sp>
        <p:nvSpPr>
          <p:cNvPr id="21" name="TextBox 20">
            <a:extLst>
              <a:ext uri="{FF2B5EF4-FFF2-40B4-BE49-F238E27FC236}">
                <a16:creationId xmlns:a16="http://schemas.microsoft.com/office/drawing/2014/main" id="{B89624F4-ADC0-7136-A609-2E5818EC4F0F}"/>
              </a:ext>
            </a:extLst>
          </p:cNvPr>
          <p:cNvSpPr txBox="1"/>
          <p:nvPr/>
        </p:nvSpPr>
        <p:spPr>
          <a:xfrm>
            <a:off x="4456903" y="3148254"/>
            <a:ext cx="1313180" cy="461665"/>
          </a:xfrm>
          <a:prstGeom prst="rect">
            <a:avLst/>
          </a:prstGeom>
          <a:noFill/>
        </p:spPr>
        <p:txBody>
          <a:bodyPr wrap="none" rtlCol="0">
            <a:spAutoFit/>
          </a:bodyPr>
          <a:lstStyle/>
          <a:p>
            <a:r>
              <a:rPr lang="en-US" sz="2400">
                <a:solidFill>
                  <a:srgbClr val="008000"/>
                </a:solidFill>
              </a:rPr>
              <a:t>z = 4 mm</a:t>
            </a:r>
          </a:p>
        </p:txBody>
      </p:sp>
      <p:sp>
        <p:nvSpPr>
          <p:cNvPr id="23" name="TextBox 22">
            <a:extLst>
              <a:ext uri="{FF2B5EF4-FFF2-40B4-BE49-F238E27FC236}">
                <a16:creationId xmlns:a16="http://schemas.microsoft.com/office/drawing/2014/main" id="{4729339C-8678-3561-6D56-787B3C0187F2}"/>
              </a:ext>
            </a:extLst>
          </p:cNvPr>
          <p:cNvSpPr txBox="1"/>
          <p:nvPr/>
        </p:nvSpPr>
        <p:spPr>
          <a:xfrm>
            <a:off x="6939086" y="3135237"/>
            <a:ext cx="1313180" cy="461665"/>
          </a:xfrm>
          <a:prstGeom prst="rect">
            <a:avLst/>
          </a:prstGeom>
          <a:noFill/>
        </p:spPr>
        <p:txBody>
          <a:bodyPr wrap="none" rtlCol="0">
            <a:spAutoFit/>
          </a:bodyPr>
          <a:lstStyle/>
          <a:p>
            <a:r>
              <a:rPr lang="en-US" sz="2400">
                <a:solidFill>
                  <a:srgbClr val="9933FF"/>
                </a:solidFill>
              </a:rPr>
              <a:t>z = 3 mm</a:t>
            </a:r>
          </a:p>
        </p:txBody>
      </p:sp>
      <p:sp>
        <p:nvSpPr>
          <p:cNvPr id="24" name="TextBox 23">
            <a:extLst>
              <a:ext uri="{FF2B5EF4-FFF2-40B4-BE49-F238E27FC236}">
                <a16:creationId xmlns:a16="http://schemas.microsoft.com/office/drawing/2014/main" id="{81168B9D-565A-9B14-0992-7BF61233977D}"/>
              </a:ext>
            </a:extLst>
          </p:cNvPr>
          <p:cNvSpPr txBox="1"/>
          <p:nvPr/>
        </p:nvSpPr>
        <p:spPr>
          <a:xfrm>
            <a:off x="9421269" y="3119454"/>
            <a:ext cx="1313180" cy="461665"/>
          </a:xfrm>
          <a:prstGeom prst="rect">
            <a:avLst/>
          </a:prstGeom>
          <a:noFill/>
        </p:spPr>
        <p:txBody>
          <a:bodyPr wrap="none" rtlCol="0">
            <a:spAutoFit/>
          </a:bodyPr>
          <a:lstStyle/>
          <a:p>
            <a:r>
              <a:rPr lang="en-US" sz="2400">
                <a:solidFill>
                  <a:srgbClr val="FF0000"/>
                </a:solidFill>
              </a:rPr>
              <a:t>z = 2 mm</a:t>
            </a:r>
          </a:p>
        </p:txBody>
      </p:sp>
      <p:sp>
        <p:nvSpPr>
          <p:cNvPr id="15" name="TextBox 14">
            <a:extLst>
              <a:ext uri="{FF2B5EF4-FFF2-40B4-BE49-F238E27FC236}">
                <a16:creationId xmlns:a16="http://schemas.microsoft.com/office/drawing/2014/main" id="{EC934B3F-597E-C7AC-990E-D8E4B2E75443}"/>
              </a:ext>
            </a:extLst>
          </p:cNvPr>
          <p:cNvSpPr txBox="1"/>
          <p:nvPr/>
        </p:nvSpPr>
        <p:spPr>
          <a:xfrm>
            <a:off x="60251" y="1781977"/>
            <a:ext cx="1007144" cy="400110"/>
          </a:xfrm>
          <a:prstGeom prst="rect">
            <a:avLst/>
          </a:prstGeom>
          <a:noFill/>
        </p:spPr>
        <p:txBody>
          <a:bodyPr wrap="square" rtlCol="0">
            <a:spAutoFit/>
          </a:bodyPr>
          <a:lstStyle/>
          <a:p>
            <a:r>
              <a:rPr lang="en-US" sz="2000"/>
              <a:t>1 </a:t>
            </a:r>
            <a:r>
              <a:rPr lang="en-US" sz="2000" err="1"/>
              <a:t>ms</a:t>
            </a:r>
            <a:endParaRPr lang="en-US" sz="2000"/>
          </a:p>
        </p:txBody>
      </p:sp>
    </p:spTree>
    <p:extLst>
      <p:ext uri="{BB962C8B-B14F-4D97-AF65-F5344CB8AC3E}">
        <p14:creationId xmlns:p14="http://schemas.microsoft.com/office/powerpoint/2010/main" val="198679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AE11D5-E2F1-C5C6-F526-3DCCE0D310C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15801"/>
          <a:stretch/>
        </p:blipFill>
        <p:spPr>
          <a:xfrm>
            <a:off x="7726189" y="2390644"/>
            <a:ext cx="3480492" cy="1465277"/>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27</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Summary of frequency-scanning parameters</a:t>
            </a:r>
          </a:p>
        </p:txBody>
      </p:sp>
      <p:pic>
        <p:nvPicPr>
          <p:cNvPr id="2" name="Picture 1">
            <a:extLst>
              <a:ext uri="{FF2B5EF4-FFF2-40B4-BE49-F238E27FC236}">
                <a16:creationId xmlns:a16="http://schemas.microsoft.com/office/drawing/2014/main" id="{7759396F-7839-843D-A4CD-3C6CE8F9F386}"/>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b="15801"/>
          <a:stretch/>
        </p:blipFill>
        <p:spPr>
          <a:xfrm>
            <a:off x="4269251" y="2390644"/>
            <a:ext cx="3480492" cy="1465277"/>
          </a:xfrm>
          <a:prstGeom prst="rect">
            <a:avLst/>
          </a:prstGeom>
        </p:spPr>
      </p:pic>
      <p:pic>
        <p:nvPicPr>
          <p:cNvPr id="13" name="Picture 12">
            <a:extLst>
              <a:ext uri="{FF2B5EF4-FFF2-40B4-BE49-F238E27FC236}">
                <a16:creationId xmlns:a16="http://schemas.microsoft.com/office/drawing/2014/main" id="{8EA258F8-0A2F-D96B-BC8A-A1BA4E51C97A}"/>
              </a:ext>
            </a:extLst>
          </p:cNvPr>
          <p:cNvPicPr>
            <a:picLocks noChangeAspect="1"/>
          </p:cNvPicPr>
          <p:nvPr/>
        </p:nvPicPr>
        <p:blipFill>
          <a:blip r:embed="rId4">
            <a:alphaModFix amt="25000"/>
            <a:extLst>
              <a:ext uri="{28A0092B-C50C-407E-A947-70E740481C1C}">
                <a14:useLocalDpi xmlns:a14="http://schemas.microsoft.com/office/drawing/2010/main" val="0"/>
              </a:ext>
            </a:extLst>
          </a:blip>
          <a:srcRect/>
          <a:stretch/>
        </p:blipFill>
        <p:spPr>
          <a:xfrm>
            <a:off x="4374588" y="3855923"/>
            <a:ext cx="3344628" cy="2508470"/>
          </a:xfrm>
          <a:prstGeom prst="rect">
            <a:avLst/>
          </a:prstGeom>
        </p:spPr>
      </p:pic>
      <p:pic>
        <p:nvPicPr>
          <p:cNvPr id="16" name="Picture 15">
            <a:extLst>
              <a:ext uri="{FF2B5EF4-FFF2-40B4-BE49-F238E27FC236}">
                <a16:creationId xmlns:a16="http://schemas.microsoft.com/office/drawing/2014/main" id="{1B9DBAAC-C6C1-C8FB-39DD-2588B6FEAE5C}"/>
              </a:ext>
            </a:extLst>
          </p:cNvPr>
          <p:cNvPicPr>
            <a:picLocks noChangeAspect="1"/>
          </p:cNvPicPr>
          <p:nvPr/>
        </p:nvPicPr>
        <p:blipFill rotWithShape="1">
          <a:blip r:embed="rId5">
            <a:alphaModFix amt="25000"/>
            <a:extLst>
              <a:ext uri="{28A0092B-C50C-407E-A947-70E740481C1C}">
                <a14:useLocalDpi xmlns:a14="http://schemas.microsoft.com/office/drawing/2010/main" val="0"/>
              </a:ext>
            </a:extLst>
          </a:blip>
          <a:srcRect b="15801"/>
          <a:stretch/>
        </p:blipFill>
        <p:spPr>
          <a:xfrm>
            <a:off x="812313" y="2390644"/>
            <a:ext cx="3480492" cy="1465277"/>
          </a:xfrm>
          <a:prstGeom prst="rect">
            <a:avLst/>
          </a:prstGeom>
        </p:spPr>
      </p:pic>
      <p:pic>
        <p:nvPicPr>
          <p:cNvPr id="17" name="Picture 16">
            <a:extLst>
              <a:ext uri="{FF2B5EF4-FFF2-40B4-BE49-F238E27FC236}">
                <a16:creationId xmlns:a16="http://schemas.microsoft.com/office/drawing/2014/main" id="{7597A677-1BA9-44EF-E3C8-42AB155E131C}"/>
              </a:ext>
            </a:extLst>
          </p:cNvPr>
          <p:cNvPicPr>
            <a:picLocks noChangeAspect="1"/>
          </p:cNvPicPr>
          <p:nvPr/>
        </p:nvPicPr>
        <p:blipFill>
          <a:blip r:embed="rId6">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7807972" y="3855921"/>
            <a:ext cx="3344628" cy="2508471"/>
          </a:xfrm>
          <a:prstGeom prst="rect">
            <a:avLst/>
          </a:prstGeom>
        </p:spPr>
      </p:pic>
      <p:pic>
        <p:nvPicPr>
          <p:cNvPr id="18" name="Picture 17">
            <a:extLst>
              <a:ext uri="{FF2B5EF4-FFF2-40B4-BE49-F238E27FC236}">
                <a16:creationId xmlns:a16="http://schemas.microsoft.com/office/drawing/2014/main" id="{9C448F39-DCE2-33DB-9AF7-C02E11EBB4FA}"/>
              </a:ext>
            </a:extLst>
          </p:cNvPr>
          <p:cNvPicPr>
            <a:picLocks noChangeAspect="1"/>
          </p:cNvPicPr>
          <p:nvPr/>
        </p:nvPicPr>
        <p:blipFill>
          <a:blip r:embed="rId7">
            <a:clrChange>
              <a:clrFrom>
                <a:srgbClr val="FFFFFF"/>
              </a:clrFrom>
              <a:clrTo>
                <a:srgbClr val="FFFFFF">
                  <a:alpha val="0"/>
                </a:srgbClr>
              </a:clrTo>
            </a:clrChange>
            <a:alphaModFix amt="25000"/>
            <a:extLst>
              <a:ext uri="{28A0092B-C50C-407E-A947-70E740481C1C}">
                <a14:useLocalDpi xmlns:a14="http://schemas.microsoft.com/office/drawing/2010/main" val="0"/>
              </a:ext>
            </a:extLst>
          </a:blip>
          <a:srcRect/>
          <a:stretch/>
        </p:blipFill>
        <p:spPr>
          <a:xfrm>
            <a:off x="921137" y="3855921"/>
            <a:ext cx="3344627" cy="2508472"/>
          </a:xfrm>
          <a:prstGeom prst="rect">
            <a:avLst/>
          </a:prstGeom>
        </p:spPr>
      </p:pic>
      <p:graphicFrame>
        <p:nvGraphicFramePr>
          <p:cNvPr id="19" name="Table 18">
            <a:extLst>
              <a:ext uri="{FF2B5EF4-FFF2-40B4-BE49-F238E27FC236}">
                <a16:creationId xmlns:a16="http://schemas.microsoft.com/office/drawing/2014/main" id="{F2F30056-065F-B23F-185A-D72889B08891}"/>
              </a:ext>
            </a:extLst>
          </p:cNvPr>
          <p:cNvGraphicFramePr>
            <a:graphicFrameLocks noGrp="1"/>
          </p:cNvGraphicFramePr>
          <p:nvPr>
            <p:extLst>
              <p:ext uri="{D42A27DB-BD31-4B8C-83A1-F6EECF244321}">
                <p14:modId xmlns:p14="http://schemas.microsoft.com/office/powerpoint/2010/main" val="3338148604"/>
              </p:ext>
            </p:extLst>
          </p:nvPr>
        </p:nvGraphicFramePr>
        <p:xfrm>
          <a:off x="1666363" y="1008573"/>
          <a:ext cx="8859274" cy="1254223"/>
        </p:xfrm>
        <a:graphic>
          <a:graphicData uri="http://schemas.openxmlformats.org/drawingml/2006/table">
            <a:tbl>
              <a:tblPr/>
              <a:tblGrid>
                <a:gridCol w="1516036">
                  <a:extLst>
                    <a:ext uri="{9D8B030D-6E8A-4147-A177-3AD203B41FA5}">
                      <a16:colId xmlns:a16="http://schemas.microsoft.com/office/drawing/2014/main" val="3803356446"/>
                    </a:ext>
                  </a:extLst>
                </a:gridCol>
                <a:gridCol w="1208078">
                  <a:extLst>
                    <a:ext uri="{9D8B030D-6E8A-4147-A177-3AD203B41FA5}">
                      <a16:colId xmlns:a16="http://schemas.microsoft.com/office/drawing/2014/main" val="3157231513"/>
                    </a:ext>
                  </a:extLst>
                </a:gridCol>
                <a:gridCol w="730163">
                  <a:extLst>
                    <a:ext uri="{9D8B030D-6E8A-4147-A177-3AD203B41FA5}">
                      <a16:colId xmlns:a16="http://schemas.microsoft.com/office/drawing/2014/main" val="2095088708"/>
                    </a:ext>
                  </a:extLst>
                </a:gridCol>
                <a:gridCol w="1271451">
                  <a:extLst>
                    <a:ext uri="{9D8B030D-6E8A-4147-A177-3AD203B41FA5}">
                      <a16:colId xmlns:a16="http://schemas.microsoft.com/office/drawing/2014/main" val="3076840257"/>
                    </a:ext>
                  </a:extLst>
                </a:gridCol>
                <a:gridCol w="1393372">
                  <a:extLst>
                    <a:ext uri="{9D8B030D-6E8A-4147-A177-3AD203B41FA5}">
                      <a16:colId xmlns:a16="http://schemas.microsoft.com/office/drawing/2014/main" val="1076636750"/>
                    </a:ext>
                  </a:extLst>
                </a:gridCol>
                <a:gridCol w="1410788">
                  <a:extLst>
                    <a:ext uri="{9D8B030D-6E8A-4147-A177-3AD203B41FA5}">
                      <a16:colId xmlns:a16="http://schemas.microsoft.com/office/drawing/2014/main" val="3069457876"/>
                    </a:ext>
                  </a:extLst>
                </a:gridCol>
                <a:gridCol w="1329386">
                  <a:extLst>
                    <a:ext uri="{9D8B030D-6E8A-4147-A177-3AD203B41FA5}">
                      <a16:colId xmlns:a16="http://schemas.microsoft.com/office/drawing/2014/main" val="2133628782"/>
                    </a:ext>
                  </a:extLst>
                </a:gridCol>
              </a:tblGrid>
              <a:tr h="320773">
                <a:tc>
                  <a:txBody>
                    <a:bodyPr/>
                    <a:lstStyle/>
                    <a:p>
                      <a:pPr algn="ctr" fontAlgn="b"/>
                      <a:r>
                        <a:rPr lang="en-US" sz="2000" b="0" i="0" u="none" strike="noStrike">
                          <a:solidFill>
                            <a:srgbClr val="000000"/>
                          </a:solidFill>
                          <a:effectLst/>
                          <a:latin typeface="+mn-lt"/>
                        </a:rPr>
                        <a:t>Configuration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Rate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err="1">
                          <a:solidFill>
                            <a:srgbClr val="000000"/>
                          </a:solidFill>
                          <a:effectLst/>
                          <a:latin typeface="+mn-lt"/>
                        </a:rPr>
                        <a:t>mJ</a:t>
                      </a:r>
                      <a:r>
                        <a:rPr lang="en-US" sz="2000" b="0" i="0" u="none" strike="noStrike">
                          <a:solidFill>
                            <a:srgbClr val="000000"/>
                          </a:solidFill>
                          <a:effectLst/>
                          <a:latin typeface="+mn-lt"/>
                        </a:rPr>
                        <a:t>/Pulse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Pulses/Scan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Scans/Burst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0" i="0" u="none" strike="noStrike">
                          <a:solidFill>
                            <a:srgbClr val="000000"/>
                          </a:solidFill>
                          <a:effectLst/>
                          <a:latin typeface="+mn-lt"/>
                        </a:rPr>
                        <a:t>Total Time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56248389"/>
                  </a:ext>
                </a:extLst>
              </a:tr>
              <a:tr h="236489">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2000" b="0" i="0" u="none" strike="noStrike">
                          <a:solidFill>
                            <a:srgbClr val="000000"/>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mn-lt"/>
                        </a:rPr>
                        <a:t>5 ms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468142"/>
                  </a:ext>
                </a:extLst>
              </a:tr>
              <a:tr h="236489">
                <a:tc>
                  <a:txBody>
                    <a:bodyPr/>
                    <a:lstStyle/>
                    <a:p>
                      <a:pPr algn="ctr" fontAlgn="b"/>
                      <a:r>
                        <a:rPr lang="en-US" sz="2000" b="0" i="0" u="none" strike="noStrike">
                          <a:solidFill>
                            <a:schemeClr val="tx1"/>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0" i="0" u="none" strike="noStrike">
                          <a:solidFill>
                            <a:schemeClr val="tx1"/>
                          </a:solidFill>
                          <a:effectLst/>
                          <a:latin typeface="+mn-lt"/>
                        </a:rPr>
                        <a:t>20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tx1"/>
                          </a:solidFill>
                          <a:effectLst/>
                          <a:latin typeface="+mn-lt"/>
                        </a:rPr>
                        <a:t>5 </a:t>
                      </a:r>
                      <a:r>
                        <a:rPr lang="en-US" sz="2000" b="0" i="0" u="none" strike="noStrike" err="1">
                          <a:solidFill>
                            <a:schemeClr val="tx1"/>
                          </a:solidFill>
                          <a:effectLst/>
                          <a:latin typeface="+mn-lt"/>
                        </a:rPr>
                        <a:t>ms</a:t>
                      </a:r>
                      <a:endParaRPr lang="en-US" sz="2000" b="0" i="0" u="none" strike="noStrike">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tx1"/>
                          </a:solidFill>
                          <a:effectLst/>
                          <a:latin typeface="+mn-lt"/>
                        </a:rPr>
                        <a:t>860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tx1"/>
                          </a:solidFill>
                          <a:effectLst/>
                          <a:latin typeface="+mn-lt"/>
                        </a:rPr>
                        <a:t>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tx1"/>
                          </a:solidFill>
                          <a:effectLst/>
                          <a:latin typeface="+mn-lt"/>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tx1"/>
                          </a:solidFill>
                          <a:effectLst/>
                          <a:latin typeface="+mn-lt"/>
                        </a:rPr>
                        <a:t>1 </a:t>
                      </a:r>
                      <a:r>
                        <a:rPr lang="en-US" sz="2000" b="0" i="0" u="none" strike="noStrike" err="1">
                          <a:solidFill>
                            <a:schemeClr val="tx1"/>
                          </a:solidFill>
                          <a:effectLst/>
                          <a:latin typeface="+mn-lt"/>
                        </a:rPr>
                        <a:t>ms</a:t>
                      </a:r>
                      <a:endParaRPr lang="en-US" sz="2000" b="0" i="0" u="none" strike="noStrike">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8687827"/>
                  </a:ext>
                </a:extLst>
              </a:tr>
              <a:tr h="236489">
                <a:tc>
                  <a:txBody>
                    <a:bodyPr/>
                    <a:lstStyle/>
                    <a:p>
                      <a:pPr algn="ctr" fontAlgn="b"/>
                      <a:r>
                        <a:rPr lang="en-US" sz="2000" b="0" i="0" u="none" strike="noStrike">
                          <a:solidFill>
                            <a:schemeClr val="tx1"/>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0" i="0" u="none" strike="noStrike">
                          <a:solidFill>
                            <a:srgbClr val="0033CC"/>
                          </a:solidFill>
                          <a:effectLst/>
                          <a:latin typeface="+mn-lt"/>
                        </a:rPr>
                        <a:t>200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FF0000"/>
                          </a:solidFill>
                          <a:effectLst/>
                          <a:latin typeface="+mn-lt"/>
                        </a:rPr>
                        <a:t>1 </a:t>
                      </a:r>
                      <a:r>
                        <a:rPr lang="en-US" sz="2000" b="0" i="0" u="none" strike="noStrike" err="1">
                          <a:solidFill>
                            <a:srgbClr val="FF0000"/>
                          </a:solidFill>
                          <a:effectLst/>
                          <a:latin typeface="+mn-lt"/>
                        </a:rPr>
                        <a:t>ms</a:t>
                      </a:r>
                      <a:endParaRPr lang="en-US" sz="2000" b="0" i="0" u="none" strike="noStrike">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FF0000"/>
                          </a:solidFill>
                          <a:effectLst/>
                          <a:latin typeface="+mn-lt"/>
                        </a:rPr>
                        <a:t>280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33CC"/>
                          </a:solidFill>
                          <a:effectLst/>
                          <a:latin typeface="+mn-lt"/>
                        </a:rPr>
                        <a:t>200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chemeClr val="tx1"/>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chemeClr val="tx1"/>
                          </a:solidFill>
                          <a:effectLst/>
                          <a:latin typeface="+mn-lt"/>
                        </a:rPr>
                        <a:t>1 </a:t>
                      </a:r>
                      <a:r>
                        <a:rPr lang="en-US" sz="2000" b="0" i="0" u="none" strike="noStrike" err="1">
                          <a:solidFill>
                            <a:schemeClr val="tx1"/>
                          </a:solidFill>
                          <a:effectLst/>
                          <a:latin typeface="+mn-lt"/>
                        </a:rPr>
                        <a:t>ms</a:t>
                      </a:r>
                      <a:endParaRPr lang="en-US" sz="2000" b="0" i="0" u="none" strike="noStrike">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356067"/>
                  </a:ext>
                </a:extLst>
              </a:tr>
            </a:tbl>
          </a:graphicData>
        </a:graphic>
      </p:graphicFrame>
    </p:spTree>
    <p:extLst>
      <p:ext uri="{BB962C8B-B14F-4D97-AF65-F5344CB8AC3E}">
        <p14:creationId xmlns:p14="http://schemas.microsoft.com/office/powerpoint/2010/main" val="2531273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73D9BE-9CAF-CA40-8BFE-6E3BF845706E}"/>
              </a:ext>
            </a:extLst>
          </p:cNvPr>
          <p:cNvSpPr/>
          <p:nvPr/>
        </p:nvSpPr>
        <p:spPr>
          <a:xfrm>
            <a:off x="0" y="6226629"/>
            <a:ext cx="4445366" cy="631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1865F15-84A4-84A1-FC34-251B8A564D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7179" y="1050782"/>
            <a:ext cx="2494569" cy="1909177"/>
          </a:xfrm>
          <a:prstGeom prst="rect">
            <a:avLst/>
          </a:prstGeom>
        </p:spPr>
      </p:pic>
      <p:pic>
        <p:nvPicPr>
          <p:cNvPr id="5" name="Picture 4">
            <a:extLst>
              <a:ext uri="{FF2B5EF4-FFF2-40B4-BE49-F238E27FC236}">
                <a16:creationId xmlns:a16="http://schemas.microsoft.com/office/drawing/2014/main" id="{48B1FCB4-E1E6-0EBB-12B2-15C7EDE9C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7201" y="1050782"/>
            <a:ext cx="2494570" cy="1909177"/>
          </a:xfrm>
          <a:prstGeom prst="rect">
            <a:avLst/>
          </a:prstGeom>
        </p:spPr>
      </p:pic>
      <p:pic>
        <p:nvPicPr>
          <p:cNvPr id="6" name="Picture 5">
            <a:extLst>
              <a:ext uri="{FF2B5EF4-FFF2-40B4-BE49-F238E27FC236}">
                <a16:creationId xmlns:a16="http://schemas.microsoft.com/office/drawing/2014/main" id="{FFB2FF5C-CE46-0E16-6C66-0171123F0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221" y="1050782"/>
            <a:ext cx="2494570" cy="1909177"/>
          </a:xfrm>
          <a:prstGeom prst="rect">
            <a:avLst/>
          </a:prstGeom>
        </p:spPr>
      </p:pic>
      <p:pic>
        <p:nvPicPr>
          <p:cNvPr id="10" name="Picture 9">
            <a:extLst>
              <a:ext uri="{FF2B5EF4-FFF2-40B4-BE49-F238E27FC236}">
                <a16:creationId xmlns:a16="http://schemas.microsoft.com/office/drawing/2014/main" id="{82D2A3B5-1DF1-4827-C0FB-6CD9F56F7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242" y="1050782"/>
            <a:ext cx="2494569" cy="1909177"/>
          </a:xfrm>
          <a:prstGeom prst="rect">
            <a:avLst/>
          </a:prstGeom>
        </p:spPr>
      </p:pic>
      <p:pic>
        <p:nvPicPr>
          <p:cNvPr id="13" name="Picture 12">
            <a:extLst>
              <a:ext uri="{FF2B5EF4-FFF2-40B4-BE49-F238E27FC236}">
                <a16:creationId xmlns:a16="http://schemas.microsoft.com/office/drawing/2014/main" id="{12B86633-BEAB-D6B4-A12E-08909D24B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262" y="1050782"/>
            <a:ext cx="2494569" cy="1909176"/>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28</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Configuration 3: Single 1-ms measurements</a:t>
            </a:r>
          </a:p>
        </p:txBody>
      </p:sp>
      <p:sp>
        <p:nvSpPr>
          <p:cNvPr id="34" name="TextBox 33">
            <a:extLst>
              <a:ext uri="{FF2B5EF4-FFF2-40B4-BE49-F238E27FC236}">
                <a16:creationId xmlns:a16="http://schemas.microsoft.com/office/drawing/2014/main" id="{5192BBB7-9E49-1772-C273-C1B401444166}"/>
              </a:ext>
            </a:extLst>
          </p:cNvPr>
          <p:cNvSpPr txBox="1"/>
          <p:nvPr/>
        </p:nvSpPr>
        <p:spPr>
          <a:xfrm>
            <a:off x="1412741" y="831927"/>
            <a:ext cx="1083566" cy="400110"/>
          </a:xfrm>
          <a:prstGeom prst="rect">
            <a:avLst/>
          </a:prstGeom>
          <a:noFill/>
        </p:spPr>
        <p:txBody>
          <a:bodyPr wrap="none" rtlCol="0">
            <a:spAutoFit/>
          </a:bodyPr>
          <a:lstStyle/>
          <a:p>
            <a:r>
              <a:rPr lang="en-US" sz="2000">
                <a:solidFill>
                  <a:srgbClr val="0033CC"/>
                </a:solidFill>
              </a:rPr>
              <a:t>Pressure</a:t>
            </a:r>
          </a:p>
        </p:txBody>
      </p:sp>
      <p:sp>
        <p:nvSpPr>
          <p:cNvPr id="35" name="TextBox 34">
            <a:extLst>
              <a:ext uri="{FF2B5EF4-FFF2-40B4-BE49-F238E27FC236}">
                <a16:creationId xmlns:a16="http://schemas.microsoft.com/office/drawing/2014/main" id="{58945605-F3DF-77CB-13EE-3DB0DE999E38}"/>
              </a:ext>
            </a:extLst>
          </p:cNvPr>
          <p:cNvSpPr txBox="1"/>
          <p:nvPr/>
        </p:nvSpPr>
        <p:spPr>
          <a:xfrm>
            <a:off x="3412797" y="831927"/>
            <a:ext cx="1524648" cy="400110"/>
          </a:xfrm>
          <a:prstGeom prst="rect">
            <a:avLst/>
          </a:prstGeom>
          <a:noFill/>
        </p:spPr>
        <p:txBody>
          <a:bodyPr wrap="none" rtlCol="0">
            <a:spAutoFit/>
          </a:bodyPr>
          <a:lstStyle/>
          <a:p>
            <a:r>
              <a:rPr lang="en-US" sz="2000">
                <a:solidFill>
                  <a:srgbClr val="FF0000"/>
                </a:solidFill>
              </a:rPr>
              <a:t>Temperature</a:t>
            </a:r>
          </a:p>
        </p:txBody>
      </p:sp>
      <p:sp>
        <p:nvSpPr>
          <p:cNvPr id="36" name="TextBox 35">
            <a:extLst>
              <a:ext uri="{FF2B5EF4-FFF2-40B4-BE49-F238E27FC236}">
                <a16:creationId xmlns:a16="http://schemas.microsoft.com/office/drawing/2014/main" id="{B721FD97-8FB3-5CF3-458F-541CFED1A47D}"/>
              </a:ext>
            </a:extLst>
          </p:cNvPr>
          <p:cNvSpPr txBox="1"/>
          <p:nvPr/>
        </p:nvSpPr>
        <p:spPr>
          <a:xfrm>
            <a:off x="5588039" y="831927"/>
            <a:ext cx="1529650" cy="400110"/>
          </a:xfrm>
          <a:prstGeom prst="rect">
            <a:avLst/>
          </a:prstGeom>
          <a:noFill/>
        </p:spPr>
        <p:txBody>
          <a:bodyPr wrap="none" rtlCol="0">
            <a:spAutoFit/>
          </a:bodyPr>
          <a:lstStyle/>
          <a:p>
            <a:r>
              <a:rPr lang="en-US" sz="2000">
                <a:solidFill>
                  <a:srgbClr val="00B0F0"/>
                </a:solidFill>
              </a:rPr>
              <a:t>Rad. Velocity</a:t>
            </a:r>
          </a:p>
        </p:txBody>
      </p:sp>
      <p:sp>
        <p:nvSpPr>
          <p:cNvPr id="37" name="TextBox 36">
            <a:extLst>
              <a:ext uri="{FF2B5EF4-FFF2-40B4-BE49-F238E27FC236}">
                <a16:creationId xmlns:a16="http://schemas.microsoft.com/office/drawing/2014/main" id="{7094677F-C709-503C-4CA0-CA69AF3F51E2}"/>
              </a:ext>
            </a:extLst>
          </p:cNvPr>
          <p:cNvSpPr txBox="1"/>
          <p:nvPr/>
        </p:nvSpPr>
        <p:spPr>
          <a:xfrm>
            <a:off x="7843725" y="831927"/>
            <a:ext cx="1516762" cy="400110"/>
          </a:xfrm>
          <a:prstGeom prst="rect">
            <a:avLst/>
          </a:prstGeom>
          <a:noFill/>
        </p:spPr>
        <p:txBody>
          <a:bodyPr wrap="none" rtlCol="0">
            <a:spAutoFit/>
          </a:bodyPr>
          <a:lstStyle/>
          <a:p>
            <a:r>
              <a:rPr lang="en-US" sz="2000">
                <a:solidFill>
                  <a:srgbClr val="9933FF"/>
                </a:solidFill>
              </a:rPr>
              <a:t>Calc. Density</a:t>
            </a:r>
          </a:p>
        </p:txBody>
      </p:sp>
      <p:sp>
        <p:nvSpPr>
          <p:cNvPr id="38" name="TextBox 37">
            <a:extLst>
              <a:ext uri="{FF2B5EF4-FFF2-40B4-BE49-F238E27FC236}">
                <a16:creationId xmlns:a16="http://schemas.microsoft.com/office/drawing/2014/main" id="{252D5235-0D8B-7697-F9C9-7740AB8A1CB8}"/>
              </a:ext>
            </a:extLst>
          </p:cNvPr>
          <p:cNvSpPr txBox="1"/>
          <p:nvPr/>
        </p:nvSpPr>
        <p:spPr>
          <a:xfrm>
            <a:off x="10045257" y="831927"/>
            <a:ext cx="1630575" cy="400110"/>
          </a:xfrm>
          <a:prstGeom prst="rect">
            <a:avLst/>
          </a:prstGeom>
          <a:noFill/>
        </p:spPr>
        <p:txBody>
          <a:bodyPr wrap="none" rtlCol="0">
            <a:spAutoFit/>
          </a:bodyPr>
          <a:lstStyle/>
          <a:p>
            <a:r>
              <a:rPr lang="en-US" sz="2000">
                <a:solidFill>
                  <a:srgbClr val="00B050"/>
                </a:solidFill>
              </a:rPr>
              <a:t>Mean Density</a:t>
            </a:r>
          </a:p>
        </p:txBody>
      </p:sp>
      <p:sp>
        <p:nvSpPr>
          <p:cNvPr id="39" name="TextBox 38">
            <a:extLst>
              <a:ext uri="{FF2B5EF4-FFF2-40B4-BE49-F238E27FC236}">
                <a16:creationId xmlns:a16="http://schemas.microsoft.com/office/drawing/2014/main" id="{59267607-EA58-E9DE-0226-6122ADCF1571}"/>
              </a:ext>
            </a:extLst>
          </p:cNvPr>
          <p:cNvSpPr txBox="1"/>
          <p:nvPr/>
        </p:nvSpPr>
        <p:spPr>
          <a:xfrm>
            <a:off x="0" y="1429709"/>
            <a:ext cx="1007144" cy="1015663"/>
          </a:xfrm>
          <a:prstGeom prst="rect">
            <a:avLst/>
          </a:prstGeom>
          <a:noFill/>
        </p:spPr>
        <p:txBody>
          <a:bodyPr wrap="square" rtlCol="0">
            <a:spAutoFit/>
          </a:bodyPr>
          <a:lstStyle/>
          <a:p>
            <a:r>
              <a:rPr lang="en-US" sz="2000"/>
              <a:t>Single 1-ms Meas.</a:t>
            </a:r>
          </a:p>
        </p:txBody>
      </p:sp>
      <p:pic>
        <p:nvPicPr>
          <p:cNvPr id="20" name="MechEng_H-Full-RGB.svg" title="MechEng_H-Full-RGB">
            <a:extLst>
              <a:ext uri="{FF2B5EF4-FFF2-40B4-BE49-F238E27FC236}">
                <a16:creationId xmlns:a16="http://schemas.microsoft.com/office/drawing/2014/main" id="{DD6C390D-820D-88C9-FA91-07E4B3E09F91}"/>
              </a:ext>
            </a:extLst>
          </p:cNvPr>
          <p:cNvPicPr>
            <a:picLocks noChangeAspect="1"/>
          </p:cNvPicPr>
          <p:nvPr/>
        </p:nvPicPr>
        <p:blipFill>
          <a:blip r:embed="rId7">
            <a:lum/>
            <a:alphaModFix/>
            <a:extLst>
              <a:ext uri="{96DAC541-7B7A-43D3-8B79-37D633B846F1}">
                <asvg:svgBlip xmlns:asvg="http://schemas.microsoft.com/office/drawing/2016/SVG/main" r:embed="rId8"/>
              </a:ext>
            </a:extLst>
          </a:blip>
          <a:srcRect/>
          <a:stretch>
            <a:fillRect/>
          </a:stretch>
        </p:blipFill>
        <p:spPr>
          <a:xfrm>
            <a:off x="48986" y="6343606"/>
            <a:ext cx="4216338" cy="457200"/>
          </a:xfrm>
          <a:prstGeom prst="rect">
            <a:avLst/>
          </a:prstGeom>
          <a:noFill/>
          <a:ln>
            <a:noFill/>
          </a:ln>
        </p:spPr>
      </p:pic>
      <p:sp>
        <p:nvSpPr>
          <p:cNvPr id="25" name="Rectangle: Rounded Corners 24">
            <a:extLst>
              <a:ext uri="{FF2B5EF4-FFF2-40B4-BE49-F238E27FC236}">
                <a16:creationId xmlns:a16="http://schemas.microsoft.com/office/drawing/2014/main" id="{2429D1B6-3EA9-16A0-19BF-CF3CB019C0DC}"/>
              </a:ext>
            </a:extLst>
          </p:cNvPr>
          <p:cNvSpPr/>
          <p:nvPr/>
        </p:nvSpPr>
        <p:spPr>
          <a:xfrm>
            <a:off x="1378210" y="1476971"/>
            <a:ext cx="1007144" cy="528399"/>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9C1AAD4-1F53-2995-ECEC-8D16ADC370C6}"/>
              </a:ext>
            </a:extLst>
          </p:cNvPr>
          <p:cNvSpPr/>
          <p:nvPr/>
        </p:nvSpPr>
        <p:spPr>
          <a:xfrm>
            <a:off x="8098534" y="2005370"/>
            <a:ext cx="1007144" cy="528399"/>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0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73D9BE-9CAF-CA40-8BFE-6E3BF845706E}"/>
              </a:ext>
            </a:extLst>
          </p:cNvPr>
          <p:cNvSpPr/>
          <p:nvPr/>
        </p:nvSpPr>
        <p:spPr>
          <a:xfrm>
            <a:off x="0" y="6226629"/>
            <a:ext cx="4445366" cy="631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1865F15-84A4-84A1-FC34-251B8A564D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7179" y="1050782"/>
            <a:ext cx="2494569" cy="1909177"/>
          </a:xfrm>
          <a:prstGeom prst="rect">
            <a:avLst/>
          </a:prstGeom>
        </p:spPr>
      </p:pic>
      <p:pic>
        <p:nvPicPr>
          <p:cNvPr id="5" name="Picture 4">
            <a:extLst>
              <a:ext uri="{FF2B5EF4-FFF2-40B4-BE49-F238E27FC236}">
                <a16:creationId xmlns:a16="http://schemas.microsoft.com/office/drawing/2014/main" id="{48B1FCB4-E1E6-0EBB-12B2-15C7EDE9C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7201" y="1050782"/>
            <a:ext cx="2494570" cy="1909177"/>
          </a:xfrm>
          <a:prstGeom prst="rect">
            <a:avLst/>
          </a:prstGeom>
        </p:spPr>
      </p:pic>
      <p:pic>
        <p:nvPicPr>
          <p:cNvPr id="6" name="Picture 5">
            <a:extLst>
              <a:ext uri="{FF2B5EF4-FFF2-40B4-BE49-F238E27FC236}">
                <a16:creationId xmlns:a16="http://schemas.microsoft.com/office/drawing/2014/main" id="{FFB2FF5C-CE46-0E16-6C66-0171123F0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221" y="1050782"/>
            <a:ext cx="2494570" cy="1909177"/>
          </a:xfrm>
          <a:prstGeom prst="rect">
            <a:avLst/>
          </a:prstGeom>
        </p:spPr>
      </p:pic>
      <p:pic>
        <p:nvPicPr>
          <p:cNvPr id="10" name="Picture 9">
            <a:extLst>
              <a:ext uri="{FF2B5EF4-FFF2-40B4-BE49-F238E27FC236}">
                <a16:creationId xmlns:a16="http://schemas.microsoft.com/office/drawing/2014/main" id="{82D2A3B5-1DF1-4827-C0FB-6CD9F56F7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242" y="1050782"/>
            <a:ext cx="2494569" cy="1909177"/>
          </a:xfrm>
          <a:prstGeom prst="rect">
            <a:avLst/>
          </a:prstGeom>
        </p:spPr>
      </p:pic>
      <p:pic>
        <p:nvPicPr>
          <p:cNvPr id="13" name="Picture 12">
            <a:extLst>
              <a:ext uri="{FF2B5EF4-FFF2-40B4-BE49-F238E27FC236}">
                <a16:creationId xmlns:a16="http://schemas.microsoft.com/office/drawing/2014/main" id="{12B86633-BEAB-D6B4-A12E-08909D24B4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7262" y="1050782"/>
            <a:ext cx="2494569" cy="1909176"/>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29</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a:t>Configuration 3: Single 1-ms measurements</a:t>
            </a:r>
          </a:p>
        </p:txBody>
      </p:sp>
      <p:sp>
        <p:nvSpPr>
          <p:cNvPr id="34" name="TextBox 33">
            <a:extLst>
              <a:ext uri="{FF2B5EF4-FFF2-40B4-BE49-F238E27FC236}">
                <a16:creationId xmlns:a16="http://schemas.microsoft.com/office/drawing/2014/main" id="{5192BBB7-9E49-1772-C273-C1B401444166}"/>
              </a:ext>
            </a:extLst>
          </p:cNvPr>
          <p:cNvSpPr txBox="1"/>
          <p:nvPr/>
        </p:nvSpPr>
        <p:spPr>
          <a:xfrm>
            <a:off x="1412741" y="831927"/>
            <a:ext cx="1083566" cy="400110"/>
          </a:xfrm>
          <a:prstGeom prst="rect">
            <a:avLst/>
          </a:prstGeom>
          <a:noFill/>
        </p:spPr>
        <p:txBody>
          <a:bodyPr wrap="none" rtlCol="0">
            <a:spAutoFit/>
          </a:bodyPr>
          <a:lstStyle/>
          <a:p>
            <a:r>
              <a:rPr lang="en-US" sz="2000">
                <a:solidFill>
                  <a:srgbClr val="0033CC"/>
                </a:solidFill>
              </a:rPr>
              <a:t>Pressure</a:t>
            </a:r>
          </a:p>
        </p:txBody>
      </p:sp>
      <p:sp>
        <p:nvSpPr>
          <p:cNvPr id="35" name="TextBox 34">
            <a:extLst>
              <a:ext uri="{FF2B5EF4-FFF2-40B4-BE49-F238E27FC236}">
                <a16:creationId xmlns:a16="http://schemas.microsoft.com/office/drawing/2014/main" id="{58945605-F3DF-77CB-13EE-3DB0DE999E38}"/>
              </a:ext>
            </a:extLst>
          </p:cNvPr>
          <p:cNvSpPr txBox="1"/>
          <p:nvPr/>
        </p:nvSpPr>
        <p:spPr>
          <a:xfrm>
            <a:off x="3412797" y="831927"/>
            <a:ext cx="1524648" cy="400110"/>
          </a:xfrm>
          <a:prstGeom prst="rect">
            <a:avLst/>
          </a:prstGeom>
          <a:noFill/>
        </p:spPr>
        <p:txBody>
          <a:bodyPr wrap="none" rtlCol="0">
            <a:spAutoFit/>
          </a:bodyPr>
          <a:lstStyle/>
          <a:p>
            <a:r>
              <a:rPr lang="en-US" sz="2000">
                <a:solidFill>
                  <a:srgbClr val="FF0000"/>
                </a:solidFill>
              </a:rPr>
              <a:t>Temperature</a:t>
            </a:r>
          </a:p>
        </p:txBody>
      </p:sp>
      <p:sp>
        <p:nvSpPr>
          <p:cNvPr id="36" name="TextBox 35">
            <a:extLst>
              <a:ext uri="{FF2B5EF4-FFF2-40B4-BE49-F238E27FC236}">
                <a16:creationId xmlns:a16="http://schemas.microsoft.com/office/drawing/2014/main" id="{B721FD97-8FB3-5CF3-458F-541CFED1A47D}"/>
              </a:ext>
            </a:extLst>
          </p:cNvPr>
          <p:cNvSpPr txBox="1"/>
          <p:nvPr/>
        </p:nvSpPr>
        <p:spPr>
          <a:xfrm>
            <a:off x="5588039" y="831927"/>
            <a:ext cx="1529650" cy="400110"/>
          </a:xfrm>
          <a:prstGeom prst="rect">
            <a:avLst/>
          </a:prstGeom>
          <a:noFill/>
        </p:spPr>
        <p:txBody>
          <a:bodyPr wrap="none" rtlCol="0">
            <a:spAutoFit/>
          </a:bodyPr>
          <a:lstStyle/>
          <a:p>
            <a:r>
              <a:rPr lang="en-US" sz="2000">
                <a:solidFill>
                  <a:srgbClr val="00B0F0"/>
                </a:solidFill>
              </a:rPr>
              <a:t>Rad. Velocity</a:t>
            </a:r>
          </a:p>
        </p:txBody>
      </p:sp>
      <p:sp>
        <p:nvSpPr>
          <p:cNvPr id="37" name="TextBox 36">
            <a:extLst>
              <a:ext uri="{FF2B5EF4-FFF2-40B4-BE49-F238E27FC236}">
                <a16:creationId xmlns:a16="http://schemas.microsoft.com/office/drawing/2014/main" id="{7094677F-C709-503C-4CA0-CA69AF3F51E2}"/>
              </a:ext>
            </a:extLst>
          </p:cNvPr>
          <p:cNvSpPr txBox="1"/>
          <p:nvPr/>
        </p:nvSpPr>
        <p:spPr>
          <a:xfrm>
            <a:off x="7843725" y="831927"/>
            <a:ext cx="1516762" cy="400110"/>
          </a:xfrm>
          <a:prstGeom prst="rect">
            <a:avLst/>
          </a:prstGeom>
          <a:noFill/>
        </p:spPr>
        <p:txBody>
          <a:bodyPr wrap="none" rtlCol="0">
            <a:spAutoFit/>
          </a:bodyPr>
          <a:lstStyle/>
          <a:p>
            <a:r>
              <a:rPr lang="en-US" sz="2000">
                <a:solidFill>
                  <a:srgbClr val="9933FF"/>
                </a:solidFill>
              </a:rPr>
              <a:t>Calc. Density</a:t>
            </a:r>
          </a:p>
        </p:txBody>
      </p:sp>
      <p:sp>
        <p:nvSpPr>
          <p:cNvPr id="38" name="TextBox 37">
            <a:extLst>
              <a:ext uri="{FF2B5EF4-FFF2-40B4-BE49-F238E27FC236}">
                <a16:creationId xmlns:a16="http://schemas.microsoft.com/office/drawing/2014/main" id="{252D5235-0D8B-7697-F9C9-7740AB8A1CB8}"/>
              </a:ext>
            </a:extLst>
          </p:cNvPr>
          <p:cNvSpPr txBox="1"/>
          <p:nvPr/>
        </p:nvSpPr>
        <p:spPr>
          <a:xfrm>
            <a:off x="10045257" y="831927"/>
            <a:ext cx="1630575" cy="400110"/>
          </a:xfrm>
          <a:prstGeom prst="rect">
            <a:avLst/>
          </a:prstGeom>
          <a:noFill/>
        </p:spPr>
        <p:txBody>
          <a:bodyPr wrap="none" rtlCol="0">
            <a:spAutoFit/>
          </a:bodyPr>
          <a:lstStyle/>
          <a:p>
            <a:r>
              <a:rPr lang="en-US" sz="2000">
                <a:solidFill>
                  <a:srgbClr val="00B050"/>
                </a:solidFill>
              </a:rPr>
              <a:t>Mean Density</a:t>
            </a:r>
          </a:p>
        </p:txBody>
      </p:sp>
      <p:sp>
        <p:nvSpPr>
          <p:cNvPr id="39" name="TextBox 38">
            <a:extLst>
              <a:ext uri="{FF2B5EF4-FFF2-40B4-BE49-F238E27FC236}">
                <a16:creationId xmlns:a16="http://schemas.microsoft.com/office/drawing/2014/main" id="{59267607-EA58-E9DE-0226-6122ADCF1571}"/>
              </a:ext>
            </a:extLst>
          </p:cNvPr>
          <p:cNvSpPr txBox="1"/>
          <p:nvPr/>
        </p:nvSpPr>
        <p:spPr>
          <a:xfrm>
            <a:off x="0" y="1429709"/>
            <a:ext cx="1007144" cy="1015663"/>
          </a:xfrm>
          <a:prstGeom prst="rect">
            <a:avLst/>
          </a:prstGeom>
          <a:noFill/>
        </p:spPr>
        <p:txBody>
          <a:bodyPr wrap="square" rtlCol="0">
            <a:spAutoFit/>
          </a:bodyPr>
          <a:lstStyle/>
          <a:p>
            <a:r>
              <a:rPr lang="en-US" sz="2000"/>
              <a:t>Single 1-ms Meas.</a:t>
            </a:r>
          </a:p>
        </p:txBody>
      </p:sp>
      <p:pic>
        <p:nvPicPr>
          <p:cNvPr id="15" name="Picture 14">
            <a:extLst>
              <a:ext uri="{FF2B5EF4-FFF2-40B4-BE49-F238E27FC236}">
                <a16:creationId xmlns:a16="http://schemas.microsoft.com/office/drawing/2014/main" id="{8D8E6F19-846B-842B-A407-9ABE96F11AE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09730" y="2985978"/>
            <a:ext cx="3335636" cy="1528834"/>
          </a:xfrm>
          <a:prstGeom prst="rect">
            <a:avLst/>
          </a:prstGeom>
        </p:spPr>
      </p:pic>
      <p:pic>
        <p:nvPicPr>
          <p:cNvPr id="16" name="Picture 15">
            <a:extLst>
              <a:ext uri="{FF2B5EF4-FFF2-40B4-BE49-F238E27FC236}">
                <a16:creationId xmlns:a16="http://schemas.microsoft.com/office/drawing/2014/main" id="{F896EADB-34B8-07BD-1480-4B10B020CF2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66885" y="2985979"/>
            <a:ext cx="3335636" cy="1528833"/>
          </a:xfrm>
          <a:prstGeom prst="rect">
            <a:avLst/>
          </a:prstGeom>
        </p:spPr>
      </p:pic>
      <p:pic>
        <p:nvPicPr>
          <p:cNvPr id="17" name="Picture 16">
            <a:extLst>
              <a:ext uri="{FF2B5EF4-FFF2-40B4-BE49-F238E27FC236}">
                <a16:creationId xmlns:a16="http://schemas.microsoft.com/office/drawing/2014/main" id="{A135FB03-923C-F566-0E82-E1EACA30CC1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58266" y="2985979"/>
            <a:ext cx="3335636" cy="1528833"/>
          </a:xfrm>
          <a:prstGeom prst="rect">
            <a:avLst/>
          </a:prstGeom>
        </p:spPr>
      </p:pic>
      <p:pic>
        <p:nvPicPr>
          <p:cNvPr id="3" name="Picture 2">
            <a:extLst>
              <a:ext uri="{FF2B5EF4-FFF2-40B4-BE49-F238E27FC236}">
                <a16:creationId xmlns:a16="http://schemas.microsoft.com/office/drawing/2014/main" id="{8330E6AC-3CDD-D71B-ECB2-F8AF11C03C0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96064" y="4512535"/>
            <a:ext cx="2214004" cy="1937254"/>
          </a:xfrm>
          <a:prstGeom prst="rect">
            <a:avLst/>
          </a:prstGeom>
        </p:spPr>
      </p:pic>
      <p:pic>
        <p:nvPicPr>
          <p:cNvPr id="7" name="Picture 6">
            <a:extLst>
              <a:ext uri="{FF2B5EF4-FFF2-40B4-BE49-F238E27FC236}">
                <a16:creationId xmlns:a16="http://schemas.microsoft.com/office/drawing/2014/main" id="{E9CDA294-1CF5-A275-471D-7D24A33436F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50180" y="4512535"/>
            <a:ext cx="2214004" cy="1937254"/>
          </a:xfrm>
          <a:prstGeom prst="rect">
            <a:avLst/>
          </a:prstGeom>
        </p:spPr>
      </p:pic>
      <p:pic>
        <p:nvPicPr>
          <p:cNvPr id="8" name="Picture 7">
            <a:extLst>
              <a:ext uri="{FF2B5EF4-FFF2-40B4-BE49-F238E27FC236}">
                <a16:creationId xmlns:a16="http://schemas.microsoft.com/office/drawing/2014/main" id="{80BED048-2FA8-CAA2-DAD9-620FCAA6FB1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90169" y="4525607"/>
            <a:ext cx="2214004" cy="1937254"/>
          </a:xfrm>
          <a:prstGeom prst="rect">
            <a:avLst/>
          </a:prstGeom>
        </p:spPr>
      </p:pic>
      <p:pic>
        <p:nvPicPr>
          <p:cNvPr id="9" name="Picture 8">
            <a:extLst>
              <a:ext uri="{FF2B5EF4-FFF2-40B4-BE49-F238E27FC236}">
                <a16:creationId xmlns:a16="http://schemas.microsoft.com/office/drawing/2014/main" id="{3FA7BA05-AA43-A8C9-0C1D-7D57DC395E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993565" y="4525607"/>
            <a:ext cx="2214004" cy="1937254"/>
          </a:xfrm>
          <a:prstGeom prst="rect">
            <a:avLst/>
          </a:prstGeom>
        </p:spPr>
      </p:pic>
      <p:cxnSp>
        <p:nvCxnSpPr>
          <p:cNvPr id="11" name="Straight Connector 10">
            <a:extLst>
              <a:ext uri="{FF2B5EF4-FFF2-40B4-BE49-F238E27FC236}">
                <a16:creationId xmlns:a16="http://schemas.microsoft.com/office/drawing/2014/main" id="{9C3A50E3-EFB6-6592-A8E5-AFED5581A57C}"/>
              </a:ext>
            </a:extLst>
          </p:cNvPr>
          <p:cNvCxnSpPr>
            <a:cxnSpLocks/>
          </p:cNvCxnSpPr>
          <p:nvPr/>
        </p:nvCxnSpPr>
        <p:spPr>
          <a:xfrm>
            <a:off x="5628402" y="1340521"/>
            <a:ext cx="1351869" cy="0"/>
          </a:xfrm>
          <a:prstGeom prst="line">
            <a:avLst/>
          </a:prstGeom>
          <a:ln w="254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5318E0-9790-0FCD-483C-7E9B04289B34}"/>
              </a:ext>
            </a:extLst>
          </p:cNvPr>
          <p:cNvCxnSpPr>
            <a:cxnSpLocks/>
          </p:cNvCxnSpPr>
          <p:nvPr/>
        </p:nvCxnSpPr>
        <p:spPr>
          <a:xfrm>
            <a:off x="5628401" y="1663042"/>
            <a:ext cx="1351869" cy="0"/>
          </a:xfrm>
          <a:prstGeom prst="line">
            <a:avLst/>
          </a:prstGeom>
          <a:ln w="2540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C7C69E-C57A-51C3-977F-695471E3EECD}"/>
              </a:ext>
            </a:extLst>
          </p:cNvPr>
          <p:cNvCxnSpPr>
            <a:cxnSpLocks/>
          </p:cNvCxnSpPr>
          <p:nvPr/>
        </p:nvCxnSpPr>
        <p:spPr>
          <a:xfrm>
            <a:off x="5616174" y="1953667"/>
            <a:ext cx="1351869" cy="0"/>
          </a:xfrm>
          <a:prstGeom prst="line">
            <a:avLst/>
          </a:prstGeom>
          <a:ln w="25400">
            <a:solidFill>
              <a:srgbClr val="9933FF"/>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EE3F3A-9F61-0037-BD18-059F90FBC232}"/>
              </a:ext>
            </a:extLst>
          </p:cNvPr>
          <p:cNvCxnSpPr>
            <a:cxnSpLocks/>
          </p:cNvCxnSpPr>
          <p:nvPr/>
        </p:nvCxnSpPr>
        <p:spPr>
          <a:xfrm>
            <a:off x="5616173" y="2265555"/>
            <a:ext cx="135186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9374C0-872D-EDC7-D3CE-9A389E15F04F}"/>
              </a:ext>
            </a:extLst>
          </p:cNvPr>
          <p:cNvCxnSpPr>
            <a:cxnSpLocks/>
          </p:cNvCxnSpPr>
          <p:nvPr/>
        </p:nvCxnSpPr>
        <p:spPr>
          <a:xfrm flipV="1">
            <a:off x="1903227" y="1178874"/>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7B5883-EEFA-D11A-D977-A8A4EAE1BF6C}"/>
              </a:ext>
            </a:extLst>
          </p:cNvPr>
          <p:cNvCxnSpPr>
            <a:cxnSpLocks/>
          </p:cNvCxnSpPr>
          <p:nvPr/>
        </p:nvCxnSpPr>
        <p:spPr>
          <a:xfrm flipV="1">
            <a:off x="4121357" y="1178874"/>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73CE01-D7BD-58C1-0FD4-0463397BE169}"/>
              </a:ext>
            </a:extLst>
          </p:cNvPr>
          <p:cNvCxnSpPr>
            <a:cxnSpLocks/>
          </p:cNvCxnSpPr>
          <p:nvPr/>
        </p:nvCxnSpPr>
        <p:spPr>
          <a:xfrm flipV="1">
            <a:off x="8562753" y="1178874"/>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9AB8A4-E90F-495C-CBE9-41D22D6B7BD4}"/>
              </a:ext>
            </a:extLst>
          </p:cNvPr>
          <p:cNvCxnSpPr>
            <a:cxnSpLocks/>
          </p:cNvCxnSpPr>
          <p:nvPr/>
        </p:nvCxnSpPr>
        <p:spPr>
          <a:xfrm flipV="1">
            <a:off x="10774325" y="1178874"/>
            <a:ext cx="0" cy="128733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0" name="MechEng_H-Full-RGB.svg" title="MechEng_H-Full-RGB">
            <a:extLst>
              <a:ext uri="{FF2B5EF4-FFF2-40B4-BE49-F238E27FC236}">
                <a16:creationId xmlns:a16="http://schemas.microsoft.com/office/drawing/2014/main" id="{DD6C390D-820D-88C9-FA91-07E4B3E09F91}"/>
              </a:ext>
            </a:extLst>
          </p:cNvPr>
          <p:cNvPicPr>
            <a:picLocks noChangeAspect="1"/>
          </p:cNvPicPr>
          <p:nvPr/>
        </p:nvPicPr>
        <p:blipFill>
          <a:blip r:embed="rId14">
            <a:lum/>
            <a:alphaModFix/>
            <a:extLst>
              <a:ext uri="{96DAC541-7B7A-43D3-8B79-37D633B846F1}">
                <asvg:svgBlip xmlns:asvg="http://schemas.microsoft.com/office/drawing/2016/SVG/main" r:embed="rId15"/>
              </a:ext>
            </a:extLst>
          </a:blip>
          <a:srcRect/>
          <a:stretch>
            <a:fillRect/>
          </a:stretch>
        </p:blipFill>
        <p:spPr>
          <a:xfrm>
            <a:off x="48986" y="6343606"/>
            <a:ext cx="4216338" cy="457200"/>
          </a:xfrm>
          <a:prstGeom prst="rect">
            <a:avLst/>
          </a:prstGeom>
          <a:noFill/>
          <a:ln>
            <a:noFill/>
          </a:ln>
        </p:spPr>
      </p:pic>
      <p:sp>
        <p:nvSpPr>
          <p:cNvPr id="29" name="Rectangle: Rounded Corners 28">
            <a:extLst>
              <a:ext uri="{FF2B5EF4-FFF2-40B4-BE49-F238E27FC236}">
                <a16:creationId xmlns:a16="http://schemas.microsoft.com/office/drawing/2014/main" id="{636DAB76-D936-241B-E9C3-476A7B5F29DF}"/>
              </a:ext>
            </a:extLst>
          </p:cNvPr>
          <p:cNvSpPr/>
          <p:nvPr/>
        </p:nvSpPr>
        <p:spPr>
          <a:xfrm>
            <a:off x="4985478" y="3568688"/>
            <a:ext cx="1482804" cy="528399"/>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9E9C81B1-D655-15FA-9150-6D62493E1FE1}"/>
              </a:ext>
            </a:extLst>
          </p:cNvPr>
          <p:cNvSpPr/>
          <p:nvPr/>
        </p:nvSpPr>
        <p:spPr>
          <a:xfrm>
            <a:off x="8385797" y="3042455"/>
            <a:ext cx="424828" cy="1054632"/>
          </a:xfrm>
          <a:prstGeom prst="round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4B0D271B-EAF7-2424-D7A3-5C059405C7C3}"/>
              </a:ext>
            </a:extLst>
          </p:cNvPr>
          <p:cNvSpPr/>
          <p:nvPr/>
        </p:nvSpPr>
        <p:spPr>
          <a:xfrm>
            <a:off x="10394261" y="4477699"/>
            <a:ext cx="1658402" cy="1692849"/>
          </a:xfrm>
          <a:prstGeom prst="round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Increasing measurement rate requires higher signal levels</a:t>
            </a:r>
          </a:p>
        </p:txBody>
      </p:sp>
    </p:spTree>
    <p:extLst>
      <p:ext uri="{BB962C8B-B14F-4D97-AF65-F5344CB8AC3E}">
        <p14:creationId xmlns:p14="http://schemas.microsoft.com/office/powerpoint/2010/main" val="35574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FD Image of X-43A at Mach 7 Test Condition">
            <a:extLst>
              <a:ext uri="{FF2B5EF4-FFF2-40B4-BE49-F238E27FC236}">
                <a16:creationId xmlns:a16="http://schemas.microsoft.com/office/drawing/2014/main" id="{7F66E34A-1D09-9D86-5BC9-E93D2DBF1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087" y="1665652"/>
            <a:ext cx="5895732" cy="44457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D07AB4-0E9F-06CE-6014-E3D1DC0ABED1}"/>
              </a:ext>
            </a:extLst>
          </p:cNvPr>
          <p:cNvSpPr>
            <a:spLocks noGrp="1"/>
          </p:cNvSpPr>
          <p:nvPr>
            <p:ph type="title"/>
          </p:nvPr>
        </p:nvSpPr>
        <p:spPr/>
        <p:txBody>
          <a:bodyPr/>
          <a:lstStyle/>
          <a:p>
            <a:r>
              <a:rPr lang="en-US"/>
              <a:t>Why do we need optical diagnostics?</a:t>
            </a:r>
          </a:p>
        </p:txBody>
      </p:sp>
      <p:sp>
        <p:nvSpPr>
          <p:cNvPr id="4" name="Slide Number Placeholder 3">
            <a:extLst>
              <a:ext uri="{FF2B5EF4-FFF2-40B4-BE49-F238E27FC236}">
                <a16:creationId xmlns:a16="http://schemas.microsoft.com/office/drawing/2014/main" id="{B792B632-0DC6-BC9F-0693-1146D80841CC}"/>
              </a:ext>
            </a:extLst>
          </p:cNvPr>
          <p:cNvSpPr>
            <a:spLocks noGrp="1"/>
          </p:cNvSpPr>
          <p:nvPr>
            <p:ph type="sldNum" sz="quarter" idx="12"/>
          </p:nvPr>
        </p:nvSpPr>
        <p:spPr/>
        <p:txBody>
          <a:bodyPr/>
          <a:lstStyle/>
          <a:p>
            <a:pPr lvl="0"/>
            <a:r>
              <a:rPr lang="en-US"/>
              <a:t> |  </a:t>
            </a:r>
            <a:fld id="{72E50A9C-9430-4DF3-B16F-9673B5ECE2F6}" type="slidenum">
              <a:rPr smtClean="0"/>
              <a:t>3</a:t>
            </a:fld>
            <a:endParaRPr lang="en-US"/>
          </a:p>
        </p:txBody>
      </p:sp>
      <p:pic>
        <p:nvPicPr>
          <p:cNvPr id="14" name="Picture 2" descr="Mach number and surface pressure contours from a HIFiRE flight 2 tare simulation">
            <a:extLst>
              <a:ext uri="{FF2B5EF4-FFF2-40B4-BE49-F238E27FC236}">
                <a16:creationId xmlns:a16="http://schemas.microsoft.com/office/drawing/2014/main" id="{DA58250A-A406-60CE-318D-1644505B5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0158" y="1050141"/>
            <a:ext cx="5914880" cy="30515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48946FC-542F-6335-6291-962E5944F0EA}"/>
              </a:ext>
            </a:extLst>
          </p:cNvPr>
          <p:cNvSpPr txBox="1"/>
          <p:nvPr/>
        </p:nvSpPr>
        <p:spPr>
          <a:xfrm rot="20677941">
            <a:off x="3533014" y="2110687"/>
            <a:ext cx="2603149" cy="523220"/>
          </a:xfrm>
          <a:prstGeom prst="rect">
            <a:avLst/>
          </a:prstGeom>
          <a:noFill/>
        </p:spPr>
        <p:txBody>
          <a:bodyPr wrap="none" rtlCol="0">
            <a:spAutoFit/>
          </a:bodyPr>
          <a:lstStyle/>
          <a:p>
            <a:r>
              <a:rPr lang="en-US" sz="2800"/>
              <a:t>Surface Pressure</a:t>
            </a:r>
          </a:p>
        </p:txBody>
      </p:sp>
      <p:sp>
        <p:nvSpPr>
          <p:cNvPr id="23" name="TextBox 22">
            <a:extLst>
              <a:ext uri="{FF2B5EF4-FFF2-40B4-BE49-F238E27FC236}">
                <a16:creationId xmlns:a16="http://schemas.microsoft.com/office/drawing/2014/main" id="{D8AA8A92-6B2D-9E70-5504-E80B88C074B8}"/>
              </a:ext>
            </a:extLst>
          </p:cNvPr>
          <p:cNvSpPr txBox="1"/>
          <p:nvPr/>
        </p:nvSpPr>
        <p:spPr>
          <a:xfrm rot="855583">
            <a:off x="7006802" y="1937272"/>
            <a:ext cx="3217676" cy="523220"/>
          </a:xfrm>
          <a:prstGeom prst="rect">
            <a:avLst/>
          </a:prstGeom>
          <a:noFill/>
        </p:spPr>
        <p:txBody>
          <a:bodyPr wrap="none" rtlCol="0">
            <a:spAutoFit/>
          </a:bodyPr>
          <a:lstStyle/>
          <a:p>
            <a:r>
              <a:rPr lang="en-US" sz="2800"/>
              <a:t>Surface Temperature</a:t>
            </a:r>
          </a:p>
        </p:txBody>
      </p:sp>
      <p:sp>
        <p:nvSpPr>
          <p:cNvPr id="24" name="TextBox 23">
            <a:extLst>
              <a:ext uri="{FF2B5EF4-FFF2-40B4-BE49-F238E27FC236}">
                <a16:creationId xmlns:a16="http://schemas.microsoft.com/office/drawing/2014/main" id="{9679DD68-43B6-DC8E-7A99-B187D7480EBD}"/>
              </a:ext>
            </a:extLst>
          </p:cNvPr>
          <p:cNvSpPr txBox="1"/>
          <p:nvPr/>
        </p:nvSpPr>
        <p:spPr>
          <a:xfrm>
            <a:off x="1509109" y="1251887"/>
            <a:ext cx="2287806" cy="523220"/>
          </a:xfrm>
          <a:prstGeom prst="rect">
            <a:avLst/>
          </a:prstGeom>
          <a:noFill/>
        </p:spPr>
        <p:txBody>
          <a:bodyPr wrap="none" rtlCol="0">
            <a:spAutoFit/>
          </a:bodyPr>
          <a:lstStyle/>
          <a:p>
            <a:r>
              <a:rPr lang="en-US" sz="2800"/>
              <a:t>Mach Number</a:t>
            </a:r>
          </a:p>
        </p:txBody>
      </p:sp>
      <p:sp>
        <p:nvSpPr>
          <p:cNvPr id="7" name="TextBox 6">
            <a:extLst>
              <a:ext uri="{FF2B5EF4-FFF2-40B4-BE49-F238E27FC236}">
                <a16:creationId xmlns:a16="http://schemas.microsoft.com/office/drawing/2014/main" id="{198B21BC-E0E9-883F-9D2A-188957E422F0}"/>
              </a:ext>
            </a:extLst>
          </p:cNvPr>
          <p:cNvSpPr txBox="1"/>
          <p:nvPr/>
        </p:nvSpPr>
        <p:spPr>
          <a:xfrm>
            <a:off x="10062639" y="4302254"/>
            <a:ext cx="1410964" cy="461665"/>
          </a:xfrm>
          <a:prstGeom prst="rect">
            <a:avLst/>
          </a:prstGeom>
          <a:noFill/>
        </p:spPr>
        <p:txBody>
          <a:bodyPr wrap="none" rtlCol="0">
            <a:spAutoFit/>
          </a:bodyPr>
          <a:lstStyle/>
          <a:p>
            <a:r>
              <a:rPr lang="en-US" sz="2400" i="1"/>
              <a:t>Hyper-X</a:t>
            </a:r>
            <a:r>
              <a:rPr lang="en-US" sz="2400" i="1" baseline="30000"/>
              <a:t>[2]</a:t>
            </a:r>
            <a:endParaRPr lang="en-US" sz="2400" i="1"/>
          </a:p>
        </p:txBody>
      </p:sp>
      <p:sp>
        <p:nvSpPr>
          <p:cNvPr id="10" name="TextBox 9">
            <a:extLst>
              <a:ext uri="{FF2B5EF4-FFF2-40B4-BE49-F238E27FC236}">
                <a16:creationId xmlns:a16="http://schemas.microsoft.com/office/drawing/2014/main" id="{1DF13D51-E6D3-2D27-962F-F6E09D0BB292}"/>
              </a:ext>
            </a:extLst>
          </p:cNvPr>
          <p:cNvSpPr txBox="1"/>
          <p:nvPr/>
        </p:nvSpPr>
        <p:spPr>
          <a:xfrm>
            <a:off x="276612" y="2049587"/>
            <a:ext cx="1932676" cy="830997"/>
          </a:xfrm>
          <a:prstGeom prst="rect">
            <a:avLst/>
          </a:prstGeom>
          <a:noFill/>
        </p:spPr>
        <p:txBody>
          <a:bodyPr wrap="square" rtlCol="0">
            <a:spAutoFit/>
          </a:bodyPr>
          <a:lstStyle/>
          <a:p>
            <a:r>
              <a:rPr lang="en-US" sz="2400" i="1" err="1"/>
              <a:t>HIFiRE</a:t>
            </a:r>
            <a:r>
              <a:rPr lang="en-US" sz="2400" i="1"/>
              <a:t> Flight 2 Vehicle</a:t>
            </a:r>
            <a:r>
              <a:rPr lang="en-US" sz="2400" i="1" baseline="30000"/>
              <a:t> [1]</a:t>
            </a:r>
            <a:endParaRPr lang="en-US" sz="24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8C77995-A22E-B067-8D64-362B190A2D6B}"/>
                  </a:ext>
                </a:extLst>
              </p:cNvPr>
              <p:cNvSpPr txBox="1"/>
              <p:nvPr/>
            </p:nvSpPr>
            <p:spPr>
              <a:xfrm>
                <a:off x="2307492" y="4991728"/>
                <a:ext cx="6890531" cy="506421"/>
              </a:xfrm>
              <a:prstGeom prst="rect">
                <a:avLst/>
              </a:prstGeom>
              <a:noFill/>
            </p:spPr>
            <p:txBody>
              <a:bodyPr wrap="square" rtlCol="0">
                <a:spAutoFit/>
              </a:bodyPr>
              <a:lstStyle/>
              <a:p>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a:t> - Laser electronic excitation tagging (FLEET, PLEET)</a:t>
                </a:r>
              </a:p>
            </p:txBody>
          </p:sp>
        </mc:Choice>
        <mc:Fallback xmlns="">
          <p:sp>
            <p:nvSpPr>
              <p:cNvPr id="32" name="TextBox 31">
                <a:extLst>
                  <a:ext uri="{FF2B5EF4-FFF2-40B4-BE49-F238E27FC236}">
                    <a16:creationId xmlns:a16="http://schemas.microsoft.com/office/drawing/2014/main" id="{A8C77995-A22E-B067-8D64-362B190A2D6B}"/>
                  </a:ext>
                </a:extLst>
              </p:cNvPr>
              <p:cNvSpPr txBox="1">
                <a:spLocks noRot="1" noChangeAspect="1" noMove="1" noResize="1" noEditPoints="1" noAdjustHandles="1" noChangeArrowheads="1" noChangeShapeType="1" noTextEdit="1"/>
              </p:cNvSpPr>
              <p:nvPr/>
            </p:nvSpPr>
            <p:spPr>
              <a:xfrm>
                <a:off x="2307492" y="4991728"/>
                <a:ext cx="6890531" cy="506421"/>
              </a:xfrm>
              <a:prstGeom prst="rect">
                <a:avLst/>
              </a:prstGeom>
              <a:blipFill>
                <a:blip r:embed="rId4"/>
                <a:stretch>
                  <a:fillRect t="-1205" b="-26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9A07631-FC91-ADFC-D2F2-8EC1433C6D3B}"/>
                  </a:ext>
                </a:extLst>
              </p:cNvPr>
              <p:cNvSpPr txBox="1"/>
              <p:nvPr/>
            </p:nvSpPr>
            <p:spPr>
              <a:xfrm>
                <a:off x="1916537" y="4255583"/>
                <a:ext cx="6063581" cy="461665"/>
              </a:xfrm>
              <a:prstGeom prst="rect">
                <a:avLst/>
              </a:prstGeom>
              <a:noFill/>
            </p:spPr>
            <p:txBody>
              <a:bodyPr wrap="square" rtlCol="0">
                <a:spAutoFit/>
              </a:bodyPr>
              <a:lstStyle/>
              <a:p>
                <a14:m>
                  <m:oMath xmlns:m="http://schemas.openxmlformats.org/officeDocument/2006/math">
                    <m:r>
                      <a:rPr lang="en-US" sz="2400" i="1" smtClean="0">
                        <a:latin typeface="Cambria Math" panose="02040503050406030204" pitchFamily="18" charset="0"/>
                      </a:rPr>
                      <m:t>𝜌</m:t>
                    </m:r>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Δ</m:t>
                        </m:r>
                      </m:e>
                    </m:d>
                  </m:oMath>
                </a14:m>
                <a:r>
                  <a:rPr lang="en-US" sz="2400"/>
                  <a:t> - Schlieren/</a:t>
                </a:r>
                <a:r>
                  <a:rPr lang="en-US" sz="2400" err="1"/>
                  <a:t>shadowgraphy</a:t>
                </a:r>
                <a:endParaRPr lang="en-US" sz="2400"/>
              </a:p>
            </p:txBody>
          </p:sp>
        </mc:Choice>
        <mc:Fallback xmlns="">
          <p:sp>
            <p:nvSpPr>
              <p:cNvPr id="39" name="TextBox 38">
                <a:extLst>
                  <a:ext uri="{FF2B5EF4-FFF2-40B4-BE49-F238E27FC236}">
                    <a16:creationId xmlns:a16="http://schemas.microsoft.com/office/drawing/2014/main" id="{89A07631-FC91-ADFC-D2F2-8EC1433C6D3B}"/>
                  </a:ext>
                </a:extLst>
              </p:cNvPr>
              <p:cNvSpPr txBox="1">
                <a:spLocks noRot="1" noChangeAspect="1" noMove="1" noResize="1" noEditPoints="1" noAdjustHandles="1" noChangeArrowheads="1" noChangeShapeType="1" noTextEdit="1"/>
              </p:cNvSpPr>
              <p:nvPr/>
            </p:nvSpPr>
            <p:spPr>
              <a:xfrm>
                <a:off x="1916537" y="4255583"/>
                <a:ext cx="6063581" cy="461665"/>
              </a:xfrm>
              <a:prstGeom prst="rect">
                <a:avLst/>
              </a:prstGeom>
              <a:blipFill>
                <a:blip r:embed="rId5"/>
                <a:stretch>
                  <a:fillRect l="-30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7D2DB7E-E23F-D879-3C40-AE34DFB55DD7}"/>
                  </a:ext>
                </a:extLst>
              </p:cNvPr>
              <p:cNvSpPr txBox="1"/>
              <p:nvPr/>
            </p:nvSpPr>
            <p:spPr>
              <a:xfrm>
                <a:off x="1523092" y="4637096"/>
                <a:ext cx="4967082" cy="414088"/>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𝜌</m:t>
                    </m:r>
                    <m:r>
                      <a:rPr lang="en-US" sz="2400" b="0" i="1" smtClean="0">
                        <a:latin typeface="Cambria Math" panose="02040503050406030204" pitchFamily="18" charset="0"/>
                      </a:rPr>
                      <m:t>, </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a:t> - Fluorescence-based (PLIF)</a:t>
                </a:r>
              </a:p>
            </p:txBody>
          </p:sp>
        </mc:Choice>
        <mc:Fallback xmlns="">
          <p:sp>
            <p:nvSpPr>
              <p:cNvPr id="40" name="TextBox 39">
                <a:extLst>
                  <a:ext uri="{FF2B5EF4-FFF2-40B4-BE49-F238E27FC236}">
                    <a16:creationId xmlns:a16="http://schemas.microsoft.com/office/drawing/2014/main" id="{37D2DB7E-E23F-D879-3C40-AE34DFB55DD7}"/>
                  </a:ext>
                </a:extLst>
              </p:cNvPr>
              <p:cNvSpPr txBox="1">
                <a:spLocks noRot="1" noChangeAspect="1" noMove="1" noResize="1" noEditPoints="1" noAdjustHandles="1" noChangeArrowheads="1" noChangeShapeType="1" noTextEdit="1"/>
              </p:cNvSpPr>
              <p:nvPr/>
            </p:nvSpPr>
            <p:spPr>
              <a:xfrm>
                <a:off x="1523092" y="4637096"/>
                <a:ext cx="4967082" cy="414088"/>
              </a:xfrm>
              <a:prstGeom prst="rect">
                <a:avLst/>
              </a:prstGeom>
              <a:blipFill>
                <a:blip r:embed="rId6"/>
                <a:stretch>
                  <a:fillRect t="-13235" b="-42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9B24847-E428-3214-EDEB-A55852290C2B}"/>
                  </a:ext>
                </a:extLst>
              </p:cNvPr>
              <p:cNvSpPr txBox="1"/>
              <p:nvPr/>
            </p:nvSpPr>
            <p:spPr>
              <a:xfrm>
                <a:off x="1396899" y="5371151"/>
                <a:ext cx="8056612" cy="506421"/>
              </a:xfrm>
              <a:prstGeom prst="rect">
                <a:avLst/>
              </a:prstGeom>
              <a:noFill/>
            </p:spPr>
            <p:txBody>
              <a:bodyPr wrap="square" rtlCol="0">
                <a:spAutoFit/>
              </a:bodyPr>
              <a:lstStyle/>
              <a:p>
                <a14:m>
                  <m:oMath xmlns:m="http://schemas.openxmlformats.org/officeDocument/2006/math">
                    <m:r>
                      <a:rPr lang="en-US" sz="2400" b="1" i="1">
                        <a:latin typeface="Cambria Math" panose="02040503050406030204" pitchFamily="18" charset="0"/>
                      </a:rPr>
                      <m:t>𝑻</m:t>
                    </m:r>
                    <m:r>
                      <a:rPr lang="en-US" sz="2400" b="1" i="1">
                        <a:latin typeface="Cambria Math" panose="02040503050406030204" pitchFamily="18" charset="0"/>
                      </a:rPr>
                      <m:t>,</m:t>
                    </m:r>
                    <m:r>
                      <a:rPr lang="en-US" sz="2400" b="1" i="1">
                        <a:latin typeface="Cambria Math" panose="02040503050406030204" pitchFamily="18" charset="0"/>
                      </a:rPr>
                      <m:t>𝑷</m:t>
                    </m:r>
                    <m:r>
                      <a:rPr lang="en-US" sz="2400" b="1" i="1">
                        <a:latin typeface="Cambria Math" panose="02040503050406030204" pitchFamily="18" charset="0"/>
                      </a:rPr>
                      <m:t>,</m:t>
                    </m:r>
                    <m:r>
                      <a:rPr lang="en-US" sz="2400" b="1" i="1">
                        <a:latin typeface="Cambria Math" panose="02040503050406030204" pitchFamily="18" charset="0"/>
                      </a:rPr>
                      <m:t>𝝆</m:t>
                    </m:r>
                    <m:r>
                      <a:rPr lang="en-US" sz="2400" b="1" i="1">
                        <a:latin typeface="Cambria Math" panose="02040503050406030204" pitchFamily="18" charset="0"/>
                      </a:rPr>
                      <m:t>, </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𝑽</m:t>
                        </m:r>
                      </m:e>
                    </m:acc>
                  </m:oMath>
                </a14:m>
                <a:r>
                  <a:rPr lang="en-US" sz="2400" b="1"/>
                  <a:t> - Laser scattering (CARS, Raman, Rayleigh, DGV, PIV) </a:t>
                </a:r>
              </a:p>
            </p:txBody>
          </p:sp>
        </mc:Choice>
        <mc:Fallback xmlns="">
          <p:sp>
            <p:nvSpPr>
              <p:cNvPr id="41" name="TextBox 40">
                <a:extLst>
                  <a:ext uri="{FF2B5EF4-FFF2-40B4-BE49-F238E27FC236}">
                    <a16:creationId xmlns:a16="http://schemas.microsoft.com/office/drawing/2014/main" id="{E9B24847-E428-3214-EDEB-A55852290C2B}"/>
                  </a:ext>
                </a:extLst>
              </p:cNvPr>
              <p:cNvSpPr txBox="1">
                <a:spLocks noRot="1" noChangeAspect="1" noMove="1" noResize="1" noEditPoints="1" noAdjustHandles="1" noChangeArrowheads="1" noChangeShapeType="1" noTextEdit="1"/>
              </p:cNvSpPr>
              <p:nvPr/>
            </p:nvSpPr>
            <p:spPr>
              <a:xfrm>
                <a:off x="1396899" y="5371151"/>
                <a:ext cx="8056612" cy="506421"/>
              </a:xfrm>
              <a:prstGeom prst="rect">
                <a:avLst/>
              </a:prstGeom>
              <a:blipFill>
                <a:blip r:embed="rId7"/>
                <a:stretch>
                  <a:fillRect t="-1205" r="-681" b="-26506"/>
                </a:stretch>
              </a:blipFill>
            </p:spPr>
            <p:txBody>
              <a:bodyPr/>
              <a:lstStyle/>
              <a:p>
                <a:r>
                  <a:rPr lang="en-US">
                    <a:noFill/>
                  </a:rPr>
                  <a:t> </a:t>
                </a:r>
              </a:p>
            </p:txBody>
          </p:sp>
        </mc:Fallback>
      </mc:AlternateContent>
    </p:spTree>
    <p:extLst>
      <p:ext uri="{BB962C8B-B14F-4D97-AF65-F5344CB8AC3E}">
        <p14:creationId xmlns:p14="http://schemas.microsoft.com/office/powerpoint/2010/main" val="40078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2" grpId="0"/>
      <p:bldP spid="39" grpId="0"/>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57BDB75-0C58-5819-A404-47565CE1CD38}"/>
              </a:ext>
            </a:extLst>
          </p:cNvPr>
          <p:cNvGrpSpPr/>
          <p:nvPr/>
        </p:nvGrpSpPr>
        <p:grpSpPr>
          <a:xfrm>
            <a:off x="1319239" y="934816"/>
            <a:ext cx="5518673" cy="1437031"/>
            <a:chOff x="690589" y="934816"/>
            <a:chExt cx="5518673" cy="1437031"/>
          </a:xfrm>
        </p:grpSpPr>
        <p:pic>
          <p:nvPicPr>
            <p:cNvPr id="21" name="Picture 20">
              <a:extLst>
                <a:ext uri="{FF2B5EF4-FFF2-40B4-BE49-F238E27FC236}">
                  <a16:creationId xmlns:a16="http://schemas.microsoft.com/office/drawing/2014/main" id="{AE5B9406-054B-B5AE-6DD1-6C6FBAF8147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31607" y="934816"/>
              <a:ext cx="1877655" cy="1437031"/>
            </a:xfrm>
            <a:prstGeom prst="rect">
              <a:avLst/>
            </a:prstGeom>
          </p:spPr>
        </p:pic>
        <p:pic>
          <p:nvPicPr>
            <p:cNvPr id="22" name="Picture 21">
              <a:extLst>
                <a:ext uri="{FF2B5EF4-FFF2-40B4-BE49-F238E27FC236}">
                  <a16:creationId xmlns:a16="http://schemas.microsoft.com/office/drawing/2014/main" id="{9C3032B8-656B-1E6A-29AF-9E7669184F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30407" y="934816"/>
              <a:ext cx="1877655" cy="1437031"/>
            </a:xfrm>
            <a:prstGeom prst="rect">
              <a:avLst/>
            </a:prstGeom>
          </p:spPr>
        </p:pic>
        <p:pic>
          <p:nvPicPr>
            <p:cNvPr id="23" name="Picture 22">
              <a:extLst>
                <a:ext uri="{FF2B5EF4-FFF2-40B4-BE49-F238E27FC236}">
                  <a16:creationId xmlns:a16="http://schemas.microsoft.com/office/drawing/2014/main" id="{65C16757-E4FF-42AC-620D-8765FB0925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0589" y="934816"/>
              <a:ext cx="1877655" cy="1437031"/>
            </a:xfrm>
            <a:prstGeom prst="rect">
              <a:avLst/>
            </a:prstGeom>
          </p:spPr>
        </p:pic>
      </p:grpSp>
      <p:sp>
        <p:nvSpPr>
          <p:cNvPr id="5" name="Rectangle: Rounded Corners 4">
            <a:extLst>
              <a:ext uri="{FF2B5EF4-FFF2-40B4-BE49-F238E27FC236}">
                <a16:creationId xmlns:a16="http://schemas.microsoft.com/office/drawing/2014/main" id="{B7503427-E08E-592B-35F3-3836E82F8F5C}"/>
              </a:ext>
            </a:extLst>
          </p:cNvPr>
          <p:cNvSpPr/>
          <p:nvPr/>
        </p:nvSpPr>
        <p:spPr>
          <a:xfrm>
            <a:off x="1065681" y="2195926"/>
            <a:ext cx="5868076" cy="1318136"/>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6312F0E-4B8E-4E51-D1EC-8E52CDBFA1E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960257" y="2177691"/>
            <a:ext cx="1877655" cy="1437032"/>
          </a:xfrm>
          <a:prstGeom prst="rect">
            <a:avLst/>
          </a:prstGeom>
        </p:spPr>
      </p:pic>
      <p:pic>
        <p:nvPicPr>
          <p:cNvPr id="19" name="Picture 18">
            <a:extLst>
              <a:ext uri="{FF2B5EF4-FFF2-40B4-BE49-F238E27FC236}">
                <a16:creationId xmlns:a16="http://schemas.microsoft.com/office/drawing/2014/main" id="{0A75B658-6E3F-E4AA-C4CF-F2F69CC2470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59057" y="2177692"/>
            <a:ext cx="1877656" cy="1437031"/>
          </a:xfrm>
          <a:prstGeom prst="rect">
            <a:avLst/>
          </a:prstGeom>
        </p:spPr>
      </p:pic>
      <p:pic>
        <p:nvPicPr>
          <p:cNvPr id="20" name="Picture 19">
            <a:extLst>
              <a:ext uri="{FF2B5EF4-FFF2-40B4-BE49-F238E27FC236}">
                <a16:creationId xmlns:a16="http://schemas.microsoft.com/office/drawing/2014/main" id="{C11AC97B-5F98-D1EB-25AD-B57C1C27AAB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19238" y="2177692"/>
            <a:ext cx="1877656" cy="1437031"/>
          </a:xfrm>
          <a:prstGeom prst="rect">
            <a:avLst/>
          </a:prstGeom>
        </p:spPr>
      </p:pic>
      <p:sp>
        <p:nvSpPr>
          <p:cNvPr id="28" name="Rectangle: Rounded Corners 27">
            <a:extLst>
              <a:ext uri="{FF2B5EF4-FFF2-40B4-BE49-F238E27FC236}">
                <a16:creationId xmlns:a16="http://schemas.microsoft.com/office/drawing/2014/main" id="{7FE28167-2247-E511-200B-107970E42ECD}"/>
              </a:ext>
            </a:extLst>
          </p:cNvPr>
          <p:cNvSpPr/>
          <p:nvPr/>
        </p:nvSpPr>
        <p:spPr>
          <a:xfrm>
            <a:off x="1065681" y="3514063"/>
            <a:ext cx="5868076" cy="1318136"/>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AF623-890F-6912-16F5-B8155F10F9F9}"/>
              </a:ext>
            </a:extLst>
          </p:cNvPr>
          <p:cNvSpPr>
            <a:spLocks noGrp="1"/>
          </p:cNvSpPr>
          <p:nvPr>
            <p:ph type="title"/>
          </p:nvPr>
        </p:nvSpPr>
        <p:spPr/>
        <p:txBody>
          <a:bodyPr/>
          <a:lstStyle/>
          <a:p>
            <a:r>
              <a:rPr lang="en-US"/>
              <a:t>Conclusions</a:t>
            </a:r>
          </a:p>
        </p:txBody>
      </p:sp>
      <p:sp>
        <p:nvSpPr>
          <p:cNvPr id="3" name="Slide Number Placeholder 2">
            <a:extLst>
              <a:ext uri="{FF2B5EF4-FFF2-40B4-BE49-F238E27FC236}">
                <a16:creationId xmlns:a16="http://schemas.microsoft.com/office/drawing/2014/main" id="{0998B670-7577-2B4F-B451-816AB1366B17}"/>
              </a:ext>
            </a:extLst>
          </p:cNvPr>
          <p:cNvSpPr>
            <a:spLocks noGrp="1"/>
          </p:cNvSpPr>
          <p:nvPr>
            <p:ph type="sldNum" sz="quarter" idx="12"/>
          </p:nvPr>
        </p:nvSpPr>
        <p:spPr/>
        <p:txBody>
          <a:bodyPr/>
          <a:lstStyle/>
          <a:p>
            <a:pPr lvl="0"/>
            <a:r>
              <a:rPr lang="en-US"/>
              <a:t> |  </a:t>
            </a:r>
            <a:fld id="{72E50A9C-9430-4DF3-B16F-9673B5ECE2F6}" type="slidenum">
              <a:rPr smtClean="0"/>
              <a:t>30</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48E5E0-A732-50B6-6789-273678C94C7B}"/>
                  </a:ext>
                </a:extLst>
              </p:cNvPr>
              <p:cNvSpPr txBox="1"/>
              <p:nvPr/>
            </p:nvSpPr>
            <p:spPr>
              <a:xfrm>
                <a:off x="7026745" y="934816"/>
                <a:ext cx="4853532" cy="3539430"/>
              </a:xfrm>
              <a:prstGeom prst="rect">
                <a:avLst/>
              </a:prstGeom>
              <a:noFill/>
            </p:spPr>
            <p:txBody>
              <a:bodyPr wrap="square" rtlCol="0">
                <a:spAutoFit/>
              </a:bodyPr>
              <a:lstStyle/>
              <a:p>
                <a:pPr marL="342900" indent="-342900">
                  <a:buFont typeface="Arial" panose="020B0604020202020204" pitchFamily="34" charset="0"/>
                  <a:buChar char="•"/>
                </a:pPr>
                <a:r>
                  <a:rPr lang="en-US" sz="2800"/>
                  <a:t>Simultaneous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 </m:t>
                    </m:r>
                    <m:r>
                      <a:rPr lang="en-US" sz="2800" b="0" i="1" smtClean="0">
                        <a:latin typeface="Cambria Math" panose="02040503050406030204" pitchFamily="18" charset="0"/>
                      </a:rPr>
                      <m:t>𝑇</m:t>
                    </m:r>
                    <m:r>
                      <a:rPr lang="en-US" sz="2800" b="0" i="1" smtClean="0">
                        <a:latin typeface="Cambria Math" panose="02040503050406030204" pitchFamily="18" charset="0"/>
                      </a:rPr>
                      <m:t>,</m:t>
                    </m:r>
                    <m:r>
                      <a:rPr lang="en-US" sz="2800" b="0" i="1" smtClean="0">
                        <a:latin typeface="Cambria Math" panose="02040503050406030204" pitchFamily="18" charset="0"/>
                      </a:rPr>
                      <m:t>𝑉</m:t>
                    </m:r>
                  </m:oMath>
                </a14:m>
                <a:r>
                  <a:rPr lang="en-US" sz="2800"/>
                  <a:t> in up to 1 </a:t>
                </a:r>
                <a:r>
                  <a:rPr lang="en-US" sz="2800" err="1"/>
                  <a:t>ms</a:t>
                </a:r>
                <a:endParaRPr lang="en-US" sz="2800"/>
              </a:p>
              <a:p>
                <a:pPr marL="342900" indent="-342900">
                  <a:buFont typeface="Arial" panose="020B0604020202020204" pitchFamily="34" charset="0"/>
                  <a:buChar char="•"/>
                </a:pPr>
                <a:r>
                  <a:rPr lang="en-US" sz="2800"/>
                  <a:t>Comparison with CFD and empirical correlations </a:t>
                </a:r>
              </a:p>
              <a:p>
                <a:pPr marL="342900" indent="-342900">
                  <a:buFont typeface="Arial" panose="020B0604020202020204" pitchFamily="34" charset="0"/>
                  <a:buChar char="•"/>
                </a:pPr>
                <a:r>
                  <a:rPr lang="en-US" sz="2800"/>
                  <a:t>Increased measurement rate by 600,000x </a:t>
                </a:r>
              </a:p>
              <a:p>
                <a:pPr marL="342900" indent="-342900">
                  <a:buFont typeface="Arial" panose="020B0604020202020204" pitchFamily="34" charset="0"/>
                  <a:buChar char="•"/>
                </a:pPr>
                <a:endParaRPr lang="en-US" sz="2800"/>
              </a:p>
              <a:p>
                <a:endParaRPr lang="en-US" sz="2800"/>
              </a:p>
            </p:txBody>
          </p:sp>
        </mc:Choice>
        <mc:Fallback xmlns="">
          <p:sp>
            <p:nvSpPr>
              <p:cNvPr id="7" name="TextBox 6">
                <a:extLst>
                  <a:ext uri="{FF2B5EF4-FFF2-40B4-BE49-F238E27FC236}">
                    <a16:creationId xmlns:a16="http://schemas.microsoft.com/office/drawing/2014/main" id="{FB48E5E0-A732-50B6-6789-273678C94C7B}"/>
                  </a:ext>
                </a:extLst>
              </p:cNvPr>
              <p:cNvSpPr txBox="1">
                <a:spLocks noRot="1" noChangeAspect="1" noMove="1" noResize="1" noEditPoints="1" noAdjustHandles="1" noChangeArrowheads="1" noChangeShapeType="1" noTextEdit="1"/>
              </p:cNvSpPr>
              <p:nvPr/>
            </p:nvSpPr>
            <p:spPr>
              <a:xfrm>
                <a:off x="7026745" y="934816"/>
                <a:ext cx="4853532" cy="3539430"/>
              </a:xfrm>
              <a:prstGeom prst="rect">
                <a:avLst/>
              </a:prstGeom>
              <a:blipFill>
                <a:blip r:embed="rId8"/>
                <a:stretch>
                  <a:fillRect l="-2261" t="-1549" r="-1005"/>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BCCEFEF3-CC4C-D20D-419F-701087082AF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960257" y="3504546"/>
            <a:ext cx="1877653" cy="1437031"/>
          </a:xfrm>
          <a:prstGeom prst="rect">
            <a:avLst/>
          </a:prstGeom>
        </p:spPr>
      </p:pic>
      <p:pic>
        <p:nvPicPr>
          <p:cNvPr id="30" name="Picture 29">
            <a:extLst>
              <a:ext uri="{FF2B5EF4-FFF2-40B4-BE49-F238E27FC236}">
                <a16:creationId xmlns:a16="http://schemas.microsoft.com/office/drawing/2014/main" id="{0C77CD00-C99E-6FD4-2645-7A77835A317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59058" y="3504547"/>
            <a:ext cx="1877653" cy="1437031"/>
          </a:xfrm>
          <a:prstGeom prst="rect">
            <a:avLst/>
          </a:prstGeom>
        </p:spPr>
      </p:pic>
      <p:pic>
        <p:nvPicPr>
          <p:cNvPr id="31" name="Picture 30">
            <a:extLst>
              <a:ext uri="{FF2B5EF4-FFF2-40B4-BE49-F238E27FC236}">
                <a16:creationId xmlns:a16="http://schemas.microsoft.com/office/drawing/2014/main" id="{A4841FB3-03AF-5819-2487-2654300D0BB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19239" y="3504547"/>
            <a:ext cx="1877655" cy="1437032"/>
          </a:xfrm>
          <a:prstGeom prst="rect">
            <a:avLst/>
          </a:prstGeom>
        </p:spPr>
      </p:pic>
      <p:sp>
        <p:nvSpPr>
          <p:cNvPr id="35" name="Rectangle: Rounded Corners 34">
            <a:extLst>
              <a:ext uri="{FF2B5EF4-FFF2-40B4-BE49-F238E27FC236}">
                <a16:creationId xmlns:a16="http://schemas.microsoft.com/office/drawing/2014/main" id="{F5881539-734C-B7C4-2F9E-B59F8FFE9CD4}"/>
              </a:ext>
            </a:extLst>
          </p:cNvPr>
          <p:cNvSpPr/>
          <p:nvPr/>
        </p:nvSpPr>
        <p:spPr>
          <a:xfrm>
            <a:off x="1065681" y="4832200"/>
            <a:ext cx="5868076" cy="1427514"/>
          </a:xfrm>
          <a:prstGeom prst="roundRect">
            <a:avLst>
              <a:gd name="adj"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76EDE06-1F7C-88CA-5900-933C233C528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960257" y="4816690"/>
            <a:ext cx="1877653" cy="1437031"/>
          </a:xfrm>
          <a:prstGeom prst="rect">
            <a:avLst/>
          </a:prstGeom>
        </p:spPr>
      </p:pic>
      <p:pic>
        <p:nvPicPr>
          <p:cNvPr id="37" name="Picture 36">
            <a:extLst>
              <a:ext uri="{FF2B5EF4-FFF2-40B4-BE49-F238E27FC236}">
                <a16:creationId xmlns:a16="http://schemas.microsoft.com/office/drawing/2014/main" id="{B2E670D7-2266-0ED4-CC27-C91E2A2D7A5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59058" y="4816691"/>
            <a:ext cx="1877653" cy="1437031"/>
          </a:xfrm>
          <a:prstGeom prst="rect">
            <a:avLst/>
          </a:prstGeom>
        </p:spPr>
      </p:pic>
      <p:pic>
        <p:nvPicPr>
          <p:cNvPr id="38" name="Picture 37">
            <a:extLst>
              <a:ext uri="{FF2B5EF4-FFF2-40B4-BE49-F238E27FC236}">
                <a16:creationId xmlns:a16="http://schemas.microsoft.com/office/drawing/2014/main" id="{E486341B-FE8A-DD16-E43C-27FDB7A7ECA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19239" y="4816691"/>
            <a:ext cx="1877655" cy="1437031"/>
          </a:xfrm>
          <a:prstGeom prst="rect">
            <a:avLst/>
          </a:prstGeom>
        </p:spPr>
      </p:pic>
      <p:sp>
        <p:nvSpPr>
          <p:cNvPr id="40" name="TextBox 39">
            <a:extLst>
              <a:ext uri="{FF2B5EF4-FFF2-40B4-BE49-F238E27FC236}">
                <a16:creationId xmlns:a16="http://schemas.microsoft.com/office/drawing/2014/main" id="{E3AF33F5-9E89-E56D-7239-10C88B2A414C}"/>
              </a:ext>
            </a:extLst>
          </p:cNvPr>
          <p:cNvSpPr txBox="1"/>
          <p:nvPr/>
        </p:nvSpPr>
        <p:spPr>
          <a:xfrm rot="16200000">
            <a:off x="885517" y="2670329"/>
            <a:ext cx="628698" cy="369332"/>
          </a:xfrm>
          <a:prstGeom prst="rect">
            <a:avLst/>
          </a:prstGeom>
          <a:noFill/>
        </p:spPr>
        <p:txBody>
          <a:bodyPr wrap="none" rtlCol="0">
            <a:spAutoFit/>
          </a:bodyPr>
          <a:lstStyle/>
          <a:p>
            <a:r>
              <a:rPr lang="en-US"/>
              <a:t>5 </a:t>
            </a:r>
            <a:r>
              <a:rPr lang="en-US" err="1"/>
              <a:t>ms</a:t>
            </a:r>
            <a:endParaRPr lang="en-US"/>
          </a:p>
        </p:txBody>
      </p:sp>
      <p:sp>
        <p:nvSpPr>
          <p:cNvPr id="41" name="TextBox 40">
            <a:extLst>
              <a:ext uri="{FF2B5EF4-FFF2-40B4-BE49-F238E27FC236}">
                <a16:creationId xmlns:a16="http://schemas.microsoft.com/office/drawing/2014/main" id="{5AB824FE-1F37-9687-241C-A55B766EE394}"/>
              </a:ext>
            </a:extLst>
          </p:cNvPr>
          <p:cNvSpPr txBox="1"/>
          <p:nvPr/>
        </p:nvSpPr>
        <p:spPr>
          <a:xfrm rot="16200000">
            <a:off x="724417" y="3973156"/>
            <a:ext cx="950901" cy="369332"/>
          </a:xfrm>
          <a:prstGeom prst="rect">
            <a:avLst/>
          </a:prstGeom>
          <a:noFill/>
        </p:spPr>
        <p:txBody>
          <a:bodyPr wrap="none" rtlCol="0">
            <a:spAutoFit/>
          </a:bodyPr>
          <a:lstStyle/>
          <a:p>
            <a:r>
              <a:rPr lang="en-US"/>
              <a:t>5 x 1 </a:t>
            </a:r>
            <a:r>
              <a:rPr lang="en-US" err="1"/>
              <a:t>ms</a:t>
            </a:r>
            <a:endParaRPr lang="en-US"/>
          </a:p>
        </p:txBody>
      </p:sp>
      <p:sp>
        <p:nvSpPr>
          <p:cNvPr id="42" name="TextBox 41">
            <a:extLst>
              <a:ext uri="{FF2B5EF4-FFF2-40B4-BE49-F238E27FC236}">
                <a16:creationId xmlns:a16="http://schemas.microsoft.com/office/drawing/2014/main" id="{E3CDEA7C-340E-A4F1-D4DF-E5A6F3CC8B3D}"/>
              </a:ext>
            </a:extLst>
          </p:cNvPr>
          <p:cNvSpPr txBox="1"/>
          <p:nvPr/>
        </p:nvSpPr>
        <p:spPr>
          <a:xfrm rot="16200000">
            <a:off x="897649" y="5304381"/>
            <a:ext cx="628698" cy="369332"/>
          </a:xfrm>
          <a:prstGeom prst="rect">
            <a:avLst/>
          </a:prstGeom>
          <a:noFill/>
        </p:spPr>
        <p:txBody>
          <a:bodyPr wrap="none" rtlCol="0">
            <a:spAutoFit/>
          </a:bodyPr>
          <a:lstStyle/>
          <a:p>
            <a:r>
              <a:rPr lang="en-US"/>
              <a:t>1 </a:t>
            </a:r>
            <a:r>
              <a:rPr lang="en-US" err="1"/>
              <a:t>ms</a:t>
            </a:r>
            <a:endParaRPr lang="en-US"/>
          </a:p>
        </p:txBody>
      </p:sp>
      <p:sp>
        <p:nvSpPr>
          <p:cNvPr id="43" name="TextBox 42">
            <a:extLst>
              <a:ext uri="{FF2B5EF4-FFF2-40B4-BE49-F238E27FC236}">
                <a16:creationId xmlns:a16="http://schemas.microsoft.com/office/drawing/2014/main" id="{4D78E27D-39AA-385D-822F-4291E8C4BF06}"/>
              </a:ext>
            </a:extLst>
          </p:cNvPr>
          <p:cNvSpPr txBox="1"/>
          <p:nvPr/>
        </p:nvSpPr>
        <p:spPr>
          <a:xfrm rot="16200000">
            <a:off x="933717" y="1301733"/>
            <a:ext cx="556563" cy="369332"/>
          </a:xfrm>
          <a:prstGeom prst="rect">
            <a:avLst/>
          </a:prstGeom>
          <a:noFill/>
        </p:spPr>
        <p:txBody>
          <a:bodyPr wrap="none" rtlCol="0">
            <a:spAutoFit/>
          </a:bodyPr>
          <a:lstStyle/>
          <a:p>
            <a:r>
              <a:rPr lang="en-US"/>
              <a:t>CFD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A261E9-691B-BD4F-2FAE-730A0A50A8C6}"/>
                  </a:ext>
                </a:extLst>
              </p:cNvPr>
              <p:cNvSpPr txBox="1"/>
              <p:nvPr/>
            </p:nvSpPr>
            <p:spPr>
              <a:xfrm>
                <a:off x="7122590" y="4223061"/>
                <a:ext cx="4946520" cy="2092881"/>
              </a:xfrm>
              <a:prstGeom prst="rect">
                <a:avLst/>
              </a:prstGeom>
              <a:noFill/>
            </p:spPr>
            <p:txBody>
              <a:bodyPr wrap="square" rtlCol="0">
                <a:spAutoFit/>
              </a:bodyPr>
              <a:lstStyle/>
              <a:p>
                <a:r>
                  <a:rPr lang="en-US" sz="2800" i="1"/>
                  <a:t>Potential for 100s of kHz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 </m:t>
                    </m:r>
                    <m:r>
                      <a:rPr lang="en-US" sz="2800" b="0" i="1" smtClean="0">
                        <a:latin typeface="Cambria Math" panose="02040503050406030204" pitchFamily="18" charset="0"/>
                      </a:rPr>
                      <m:t>𝑇</m:t>
                    </m:r>
                    <m:r>
                      <a:rPr lang="en-US" sz="2800" b="0" i="1" smtClean="0">
                        <a:latin typeface="Cambria Math" panose="02040503050406030204" pitchFamily="18" charset="0"/>
                      </a:rPr>
                      <m:t>, </m:t>
                    </m:r>
                    <m:r>
                      <a:rPr lang="en-US" sz="2800" b="0" i="1" smtClean="0">
                        <a:latin typeface="Cambria Math" panose="02040503050406030204" pitchFamily="18" charset="0"/>
                      </a:rPr>
                      <m:t>𝑉</m:t>
                    </m:r>
                  </m:oMath>
                </a14:m>
                <a:r>
                  <a:rPr lang="en-US" sz="2800" i="1"/>
                  <a:t> </a:t>
                </a:r>
              </a:p>
              <a:p>
                <a:pPr marL="800100" lvl="1" indent="-342900">
                  <a:buFont typeface="Arial" panose="020B0604020202020204" pitchFamily="34" charset="0"/>
                  <a:buChar char="•"/>
                </a:pPr>
                <a:r>
                  <a:rPr lang="en-US" sz="2800"/>
                  <a:t>Increase signal levels</a:t>
                </a:r>
              </a:p>
              <a:p>
                <a:pPr marL="800100" lvl="1" indent="-342900">
                  <a:buFont typeface="Arial" panose="020B0604020202020204" pitchFamily="34" charset="0"/>
                  <a:buChar char="•"/>
                </a:pPr>
                <a:r>
                  <a:rPr lang="en-US" sz="2800"/>
                  <a:t>High repetition rate wavelength measurement</a:t>
                </a:r>
              </a:p>
              <a:p>
                <a:endParaRPr lang="en-US"/>
              </a:p>
            </p:txBody>
          </p:sp>
        </mc:Choice>
        <mc:Fallback xmlns="">
          <p:sp>
            <p:nvSpPr>
              <p:cNvPr id="4" name="TextBox 3">
                <a:extLst>
                  <a:ext uri="{FF2B5EF4-FFF2-40B4-BE49-F238E27FC236}">
                    <a16:creationId xmlns:a16="http://schemas.microsoft.com/office/drawing/2014/main" id="{B2A261E9-691B-BD4F-2FAE-730A0A50A8C6}"/>
                  </a:ext>
                </a:extLst>
              </p:cNvPr>
              <p:cNvSpPr txBox="1">
                <a:spLocks noRot="1" noChangeAspect="1" noMove="1" noResize="1" noEditPoints="1" noAdjustHandles="1" noChangeArrowheads="1" noChangeShapeType="1" noTextEdit="1"/>
              </p:cNvSpPr>
              <p:nvPr/>
            </p:nvSpPr>
            <p:spPr>
              <a:xfrm>
                <a:off x="7122590" y="4223061"/>
                <a:ext cx="4946520" cy="2092881"/>
              </a:xfrm>
              <a:prstGeom prst="rect">
                <a:avLst/>
              </a:prstGeom>
              <a:blipFill>
                <a:blip r:embed="rId15"/>
                <a:stretch>
                  <a:fillRect l="-2463" t="-2915"/>
                </a:stretch>
              </a:blipFill>
            </p:spPr>
            <p:txBody>
              <a:bodyPr/>
              <a:lstStyle/>
              <a:p>
                <a:r>
                  <a:rPr lang="en-US">
                    <a:noFill/>
                  </a:rPr>
                  <a:t> </a:t>
                </a:r>
              </a:p>
            </p:txBody>
          </p:sp>
        </mc:Fallback>
      </mc:AlternateContent>
    </p:spTree>
    <p:extLst>
      <p:ext uri="{BB962C8B-B14F-4D97-AF65-F5344CB8AC3E}">
        <p14:creationId xmlns:p14="http://schemas.microsoft.com/office/powerpoint/2010/main" val="8051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C42C-3869-5195-3CC5-FA1A0CC8134E}"/>
              </a:ext>
            </a:extLst>
          </p:cNvPr>
          <p:cNvSpPr>
            <a:spLocks noGrp="1"/>
          </p:cNvSpPr>
          <p:nvPr>
            <p:ph type="title"/>
          </p:nvPr>
        </p:nvSpPr>
        <p:spPr/>
        <p:txBody>
          <a:bodyPr/>
          <a:lstStyle/>
          <a:p>
            <a:r>
              <a:rPr lang="en-US"/>
              <a:t>References</a:t>
            </a:r>
          </a:p>
        </p:txBody>
      </p:sp>
      <p:sp>
        <p:nvSpPr>
          <p:cNvPr id="4" name="Slide Number Placeholder 3">
            <a:extLst>
              <a:ext uri="{FF2B5EF4-FFF2-40B4-BE49-F238E27FC236}">
                <a16:creationId xmlns:a16="http://schemas.microsoft.com/office/drawing/2014/main" id="{5CE2157E-1C1B-C70F-8116-03C0ACCE8F33}"/>
              </a:ext>
            </a:extLst>
          </p:cNvPr>
          <p:cNvSpPr>
            <a:spLocks noGrp="1"/>
          </p:cNvSpPr>
          <p:nvPr>
            <p:ph type="sldNum" sz="quarter" idx="12"/>
          </p:nvPr>
        </p:nvSpPr>
        <p:spPr/>
        <p:txBody>
          <a:bodyPr/>
          <a:lstStyle/>
          <a:p>
            <a:pPr lvl="0"/>
            <a:r>
              <a:rPr lang="en-US"/>
              <a:t> |  </a:t>
            </a:r>
            <a:fld id="{72E50A9C-9430-4DF3-B16F-9673B5ECE2F6}" type="slidenum">
              <a:rPr smtClean="0"/>
              <a:t>31</a:t>
            </a:fld>
            <a:endParaRPr lang="en-US"/>
          </a:p>
        </p:txBody>
      </p:sp>
      <p:sp>
        <p:nvSpPr>
          <p:cNvPr id="5" name="TextBox 4">
            <a:extLst>
              <a:ext uri="{FF2B5EF4-FFF2-40B4-BE49-F238E27FC236}">
                <a16:creationId xmlns:a16="http://schemas.microsoft.com/office/drawing/2014/main" id="{B974F616-B919-2FAA-A8D4-3A1E0D4E37A3}"/>
              </a:ext>
            </a:extLst>
          </p:cNvPr>
          <p:cNvSpPr txBox="1"/>
          <p:nvPr/>
        </p:nvSpPr>
        <p:spPr>
          <a:xfrm>
            <a:off x="0" y="1355979"/>
            <a:ext cx="12192000" cy="5586145"/>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[1] </a:t>
            </a:r>
            <a:r>
              <a:rPr lang="en-US" sz="1400" err="1">
                <a:effectLst/>
                <a:latin typeface="Arial" panose="020B0604020202020204" pitchFamily="34" charset="0"/>
                <a:cs typeface="Arial" panose="020B0604020202020204" pitchFamily="34" charset="0"/>
              </a:rPr>
              <a:t>Baurle</a:t>
            </a:r>
            <a:r>
              <a:rPr lang="en-US" sz="1400">
                <a:effectLst/>
                <a:latin typeface="Arial" panose="020B0604020202020204" pitchFamily="34" charset="0"/>
                <a:cs typeface="Arial" panose="020B0604020202020204" pitchFamily="34" charset="0"/>
              </a:rPr>
              <a:t>, R. A. (n.d.). </a:t>
            </a:r>
            <a:r>
              <a:rPr lang="en-US" sz="1400" i="1">
                <a:effectLst/>
                <a:latin typeface="Arial" panose="020B0604020202020204" pitchFamily="34" charset="0"/>
                <a:cs typeface="Arial" panose="020B0604020202020204" pitchFamily="34" charset="0"/>
              </a:rPr>
              <a:t>VULCAN-CFD applications</a:t>
            </a:r>
            <a:r>
              <a:rPr lang="en-US" sz="1400">
                <a:effectLst/>
                <a:latin typeface="Arial" panose="020B0604020202020204" pitchFamily="34" charset="0"/>
                <a:cs typeface="Arial" panose="020B0604020202020204" pitchFamily="34" charset="0"/>
              </a:rPr>
              <a:t>. https://vulcan-cfd.larc.nasa.gov/WebPage/vulcan_apps.html</a:t>
            </a:r>
          </a:p>
          <a:p>
            <a:r>
              <a:rPr lang="en-US" sz="1400">
                <a:latin typeface="Arial" panose="020B0604020202020204" pitchFamily="34" charset="0"/>
                <a:cs typeface="Arial" panose="020B0604020202020204" pitchFamily="34" charset="0"/>
              </a:rPr>
              <a:t>[2] </a:t>
            </a:r>
            <a:r>
              <a:rPr lang="en-US" sz="1400">
                <a:effectLst/>
                <a:latin typeface="Arial" panose="020B0604020202020204" pitchFamily="34" charset="0"/>
                <a:cs typeface="Arial" panose="020B0604020202020204" pitchFamily="34" charset="0"/>
              </a:rPr>
              <a:t>“Hyper-X ED97-43968-1: Computational Fluid Dynamics (CFD) Image of Hyper-X Research Vehicle at Mach 7 with Engine Operating.” </a:t>
            </a:r>
            <a:r>
              <a:rPr lang="en-US" sz="1400">
                <a:effectLst/>
                <a:latin typeface="Arial" panose="020B0604020202020204" pitchFamily="34" charset="0"/>
                <a:cs typeface="Arial" panose="020B0604020202020204" pitchFamily="34" charset="0"/>
                <a:hlinkClick r:id="rId2"/>
              </a:rPr>
              <a:t>https://www.dfrc.nasa.gov/Gallery/Photo/X-43A/HTML/ED97-43968-1.html</a:t>
            </a:r>
            <a:r>
              <a:rPr lang="en-US" sz="1400">
                <a:effectLst/>
                <a:latin typeface="Arial" panose="020B0604020202020204" pitchFamily="34" charset="0"/>
                <a:cs typeface="Arial" panose="020B0604020202020204" pitchFamily="34" charset="0"/>
              </a:rPr>
              <a:t> (accessed Oct. 02, 2022).</a:t>
            </a:r>
          </a:p>
          <a:p>
            <a:r>
              <a:rPr lang="en-US" sz="1400">
                <a:latin typeface="Arial" panose="020B0604020202020204" pitchFamily="34" charset="0"/>
                <a:cs typeface="Arial" panose="020B0604020202020204" pitchFamily="34" charset="0"/>
              </a:rPr>
              <a:t>[3] J. N. </a:t>
            </a:r>
            <a:r>
              <a:rPr lang="en-US" sz="1400" err="1">
                <a:latin typeface="Arial" panose="020B0604020202020204" pitchFamily="34" charset="0"/>
                <a:cs typeface="Arial" panose="020B0604020202020204" pitchFamily="34" charset="0"/>
              </a:rPr>
              <a:t>Forkey</a:t>
            </a:r>
            <a:r>
              <a:rPr lang="en-US" sz="1400">
                <a:latin typeface="Arial" panose="020B0604020202020204" pitchFamily="34" charset="0"/>
                <a:cs typeface="Arial" panose="020B0604020202020204" pitchFamily="34" charset="0"/>
              </a:rPr>
              <a:t>, N. D. Finkelstein, W. R. Lempert, and R. B. Miles, “Demonstration and characterization of filtered Rayleigh scattering for planar velocity measurements,” AIAA Journal, vol. 34, no. 3, pp. 442–448, Mar. 1996,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10.2514/3.13087.</a:t>
            </a:r>
          </a:p>
          <a:p>
            <a:r>
              <a:rPr lang="en-US" sz="1400">
                <a:latin typeface="Arial" panose="020B0604020202020204" pitchFamily="34" charset="0"/>
                <a:cs typeface="Arial" panose="020B0604020202020204" pitchFamily="34" charset="0"/>
              </a:rPr>
              <a:t>[4] M. </a:t>
            </a:r>
            <a:r>
              <a:rPr lang="en-US" sz="1400" err="1">
                <a:latin typeface="Arial" panose="020B0604020202020204" pitchFamily="34" charset="0"/>
                <a:cs typeface="Arial" panose="020B0604020202020204" pitchFamily="34" charset="0"/>
              </a:rPr>
              <a:t>Boguszko</a:t>
            </a:r>
            <a:r>
              <a:rPr lang="en-US" sz="1400">
                <a:latin typeface="Arial" panose="020B0604020202020204" pitchFamily="34" charset="0"/>
                <a:cs typeface="Arial" panose="020B0604020202020204" pitchFamily="34" charset="0"/>
              </a:rPr>
              <a:t> and G. S. Elliott, “Property measurement utilizing atomic/molecular filter-based diagnostics,” Progress in Aerospace Sciences, vol. 41, no. 2, pp. 93–142, Feb. 2005,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10.1016/j.paerosci.2005.03.001.</a:t>
            </a:r>
          </a:p>
          <a:p>
            <a:r>
              <a:rPr lang="en-US" sz="1400">
                <a:latin typeface="Arial" panose="020B0604020202020204" pitchFamily="34" charset="0"/>
                <a:cs typeface="Arial" panose="020B0604020202020204" pitchFamily="34" charset="0"/>
              </a:rPr>
              <a:t>[5] U. Doll, G. Stockhausen, and C. </a:t>
            </a:r>
            <a:r>
              <a:rPr lang="en-US" sz="1400" err="1">
                <a:latin typeface="Arial" panose="020B0604020202020204" pitchFamily="34" charset="0"/>
                <a:cs typeface="Arial" panose="020B0604020202020204" pitchFamily="34" charset="0"/>
              </a:rPr>
              <a:t>Willert</a:t>
            </a:r>
            <a:r>
              <a:rPr lang="en-US" sz="1400">
                <a:latin typeface="Arial" panose="020B0604020202020204" pitchFamily="34" charset="0"/>
                <a:cs typeface="Arial" panose="020B0604020202020204" pitchFamily="34" charset="0"/>
              </a:rPr>
              <a:t>, “Endoscopic filtered Rayleigh scattering for the analysis of ducted gas flows,” Exp Fluids, vol. 55, no. 3, p. 1690, Mar. 2014,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10.1007/s00348-014-1690-z.</a:t>
            </a:r>
          </a:p>
          <a:p>
            <a:r>
              <a:rPr lang="en-US" sz="1400">
                <a:latin typeface="Arial" panose="020B0604020202020204" pitchFamily="34" charset="0"/>
                <a:cs typeface="Arial" panose="020B0604020202020204" pitchFamily="34" charset="0"/>
              </a:rPr>
              <a:t>[6] T. W. </a:t>
            </a:r>
            <a:r>
              <a:rPr lang="en-US" sz="1400" err="1">
                <a:latin typeface="Arial" panose="020B0604020202020204" pitchFamily="34" charset="0"/>
                <a:cs typeface="Arial" panose="020B0604020202020204" pitchFamily="34" charset="0"/>
              </a:rPr>
              <a:t>Fahringer</a:t>
            </a:r>
            <a:r>
              <a:rPr lang="en-US" sz="1400">
                <a:latin typeface="Arial" panose="020B0604020202020204" pitchFamily="34" charset="0"/>
                <a:cs typeface="Arial" panose="020B0604020202020204" pitchFamily="34" charset="0"/>
              </a:rPr>
              <a:t>, R. A. Burns, P. M. </a:t>
            </a:r>
            <a:r>
              <a:rPr lang="en-US" sz="1400" err="1">
                <a:latin typeface="Arial" panose="020B0604020202020204" pitchFamily="34" charset="0"/>
                <a:cs typeface="Arial" panose="020B0604020202020204" pitchFamily="34" charset="0"/>
              </a:rPr>
              <a:t>Danehy</a:t>
            </a:r>
            <a:r>
              <a:rPr lang="en-US" sz="1400">
                <a:latin typeface="Arial" panose="020B0604020202020204" pitchFamily="34" charset="0"/>
                <a:cs typeface="Arial" panose="020B0604020202020204" pitchFamily="34" charset="0"/>
              </a:rPr>
              <a:t>, P. M. Bardet, and J. </a:t>
            </a:r>
            <a:r>
              <a:rPr lang="en-US" sz="1400" err="1">
                <a:latin typeface="Arial" panose="020B0604020202020204" pitchFamily="34" charset="0"/>
                <a:cs typeface="Arial" panose="020B0604020202020204" pitchFamily="34" charset="0"/>
              </a:rPr>
              <a:t>Felver</a:t>
            </a:r>
            <a:r>
              <a:rPr lang="en-US" sz="1400">
                <a:latin typeface="Arial" panose="020B0604020202020204" pitchFamily="34" charset="0"/>
                <a:cs typeface="Arial" panose="020B0604020202020204" pitchFamily="34" charset="0"/>
              </a:rPr>
              <a:t>, “Pulse-Burst Cross-Correlation Doppler Global Velocimetry,” AIAA Journal, vol. 58, no. 6, pp. 2364–2369, Jun. 2020,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10.2514/1.J059172.</a:t>
            </a:r>
          </a:p>
          <a:p>
            <a:r>
              <a:rPr lang="en-US" sz="1400">
                <a:latin typeface="Arial" panose="020B0604020202020204" pitchFamily="34" charset="0"/>
                <a:cs typeface="Arial" panose="020B0604020202020204" pitchFamily="34" charset="0"/>
              </a:rPr>
              <a:t>[7] R. A. Burns, T. W. </a:t>
            </a:r>
            <a:r>
              <a:rPr lang="en-US" sz="1400" err="1">
                <a:latin typeface="Arial" panose="020B0604020202020204" pitchFamily="34" charset="0"/>
                <a:cs typeface="Arial" panose="020B0604020202020204" pitchFamily="34" charset="0"/>
              </a:rPr>
              <a:t>Fahringer</a:t>
            </a:r>
            <a:r>
              <a:rPr lang="en-US" sz="1400">
                <a:latin typeface="Arial" panose="020B0604020202020204" pitchFamily="34" charset="0"/>
                <a:cs typeface="Arial" panose="020B0604020202020204" pitchFamily="34" charset="0"/>
              </a:rPr>
              <a:t>, and P. M. </a:t>
            </a:r>
            <a:r>
              <a:rPr lang="en-US" sz="1400" err="1">
                <a:latin typeface="Arial" panose="020B0604020202020204" pitchFamily="34" charset="0"/>
                <a:cs typeface="Arial" panose="020B0604020202020204" pitchFamily="34" charset="0"/>
              </a:rPr>
              <a:t>Danehy</a:t>
            </a:r>
            <a:r>
              <a:rPr lang="en-US" sz="1400">
                <a:latin typeface="Arial" panose="020B0604020202020204" pitchFamily="34" charset="0"/>
                <a:cs typeface="Arial" panose="020B0604020202020204" pitchFamily="34" charset="0"/>
              </a:rPr>
              <a:t>, “Velocity measurements across an oblique shock using pulse-burst cross-correlation DGV,” in AIAA </a:t>
            </a:r>
            <a:r>
              <a:rPr lang="en-US" sz="1400" err="1">
                <a:latin typeface="Arial" panose="020B0604020202020204" pitchFamily="34" charset="0"/>
                <a:cs typeface="Arial" panose="020B0604020202020204" pitchFamily="34" charset="0"/>
              </a:rPr>
              <a:t>Scitech</a:t>
            </a:r>
            <a:r>
              <a:rPr lang="en-US" sz="1400">
                <a:latin typeface="Arial" panose="020B0604020202020204" pitchFamily="34" charset="0"/>
                <a:cs typeface="Arial" panose="020B0604020202020204" pitchFamily="34" charset="0"/>
              </a:rPr>
              <a:t> 2021 Forum, American Institute of Aeronautics and Astronautics.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10.2514/6.2021-0120.</a:t>
            </a:r>
          </a:p>
          <a:p>
            <a:r>
              <a:rPr lang="en-US" sz="1400">
                <a:latin typeface="Arial" panose="020B0604020202020204" pitchFamily="34" charset="0"/>
                <a:cs typeface="Arial" panose="020B0604020202020204" pitchFamily="34" charset="0"/>
              </a:rPr>
              <a:t>[8] N. S. Rodrigues, P. M. </a:t>
            </a:r>
            <a:r>
              <a:rPr lang="en-US" sz="1400" err="1">
                <a:latin typeface="Arial" panose="020B0604020202020204" pitchFamily="34" charset="0"/>
                <a:cs typeface="Arial" panose="020B0604020202020204" pitchFamily="34" charset="0"/>
              </a:rPr>
              <a:t>Danehy</a:t>
            </a:r>
            <a:r>
              <a:rPr lang="en-US" sz="1400">
                <a:latin typeface="Arial" panose="020B0604020202020204" pitchFamily="34" charset="0"/>
                <a:cs typeface="Arial" panose="020B0604020202020204" pitchFamily="34" charset="0"/>
              </a:rPr>
              <a:t>, N. Jiang, P. Hsu, J. </a:t>
            </a:r>
            <a:r>
              <a:rPr lang="en-US" sz="1400" err="1">
                <a:latin typeface="Arial" panose="020B0604020202020204" pitchFamily="34" charset="0"/>
                <a:cs typeface="Arial" panose="020B0604020202020204" pitchFamily="34" charset="0"/>
              </a:rPr>
              <a:t>Leicht</a:t>
            </a:r>
            <a:r>
              <a:rPr lang="en-US" sz="1400">
                <a:latin typeface="Arial" panose="020B0604020202020204" pitchFamily="34" charset="0"/>
                <a:cs typeface="Arial" panose="020B0604020202020204" pitchFamily="34" charset="0"/>
              </a:rPr>
              <a:t>, and S. Roy, “100 kHz High-Spectral-Resolution NO-PLIF Measurements for Compressible Flows,” in AIAA SCITECH 2023 Forum, National Harbor, MD &amp; Online: American Institute of Aeronautics and Astronautics, Jan. 2023. </a:t>
            </a:r>
            <a:r>
              <a:rPr lang="en-US" sz="1400" err="1">
                <a:latin typeface="Arial" panose="020B0604020202020204" pitchFamily="34" charset="0"/>
                <a:cs typeface="Arial" panose="020B0604020202020204" pitchFamily="34" charset="0"/>
              </a:rPr>
              <a:t>doi</a:t>
            </a:r>
            <a:r>
              <a:rPr lang="en-US" sz="1400">
                <a:latin typeface="Arial" panose="020B0604020202020204" pitchFamily="34" charset="0"/>
                <a:cs typeface="Arial" panose="020B0604020202020204" pitchFamily="34" charset="0"/>
              </a:rPr>
              <a:t>: 10.2514/6.2023-0405.</a:t>
            </a:r>
          </a:p>
          <a:p>
            <a:r>
              <a:rPr lang="en-US" sz="1400">
                <a:latin typeface="Arial" panose="020B0604020202020204" pitchFamily="34" charset="0"/>
                <a:cs typeface="Arial" panose="020B0604020202020204" pitchFamily="34" charset="0"/>
              </a:rPr>
              <a:t>[9] H. </a:t>
            </a:r>
            <a:r>
              <a:rPr lang="en-US" sz="1400" err="1">
                <a:latin typeface="Arial" panose="020B0604020202020204" pitchFamily="34" charset="0"/>
                <a:cs typeface="Arial" panose="020B0604020202020204" pitchFamily="34" charset="0"/>
              </a:rPr>
              <a:t>Ashkenas</a:t>
            </a:r>
            <a:r>
              <a:rPr lang="en-US" sz="1400">
                <a:latin typeface="Arial" panose="020B0604020202020204" pitchFamily="34" charset="0"/>
                <a:cs typeface="Arial" panose="020B0604020202020204" pitchFamily="34" charset="0"/>
              </a:rPr>
              <a:t> and Sherman, Frederick, “Structure and utilization of supersonic free jets in low density wind tunnels,” vol. No. NASA-CR-60423, 1965.</a:t>
            </a:r>
          </a:p>
          <a:p>
            <a:r>
              <a:rPr lang="en-US" sz="1400">
                <a:latin typeface="Arial" panose="020B0604020202020204" pitchFamily="34" charset="0"/>
                <a:cs typeface="Arial" panose="020B0604020202020204" pitchFamily="34" charset="0"/>
              </a:rPr>
              <a:t>[10] C. </a:t>
            </a:r>
            <a:r>
              <a:rPr lang="en-US" sz="1400" err="1">
                <a:latin typeface="Arial" panose="020B0604020202020204" pitchFamily="34" charset="0"/>
                <a:cs typeface="Arial" panose="020B0604020202020204" pitchFamily="34" charset="0"/>
              </a:rPr>
              <a:t>Gibbings</a:t>
            </a:r>
            <a:r>
              <a:rPr lang="en-US" sz="1400">
                <a:latin typeface="Arial" panose="020B0604020202020204" pitchFamily="34" charset="0"/>
                <a:cs typeface="Arial" panose="020B0604020202020204" pitchFamily="34" charset="0"/>
              </a:rPr>
              <a:t>, J, Ingham, and D. Johnson, “Flow in a Supersonic Jet expanding from a Convergent Nozzle,” 2002. Accessed: Nov. 15, 2023</a:t>
            </a: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28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966C-ECEC-5E6E-D275-FA348F2FE224}"/>
              </a:ext>
            </a:extLst>
          </p:cNvPr>
          <p:cNvSpPr>
            <a:spLocks noGrp="1"/>
          </p:cNvSpPr>
          <p:nvPr>
            <p:ph type="ctrTitle"/>
          </p:nvPr>
        </p:nvSpPr>
        <p:spPr>
          <a:xfrm>
            <a:off x="1943100" y="1626244"/>
            <a:ext cx="7911945" cy="757130"/>
          </a:xfrm>
        </p:spPr>
        <p:txBody>
          <a:bodyPr/>
          <a:lstStyle/>
          <a:p>
            <a:r>
              <a:rPr lang="en-US"/>
              <a:t>Backup Slides</a:t>
            </a:r>
          </a:p>
        </p:txBody>
      </p:sp>
      <p:sp>
        <p:nvSpPr>
          <p:cNvPr id="4" name="Slide Number Placeholder 3">
            <a:extLst>
              <a:ext uri="{FF2B5EF4-FFF2-40B4-BE49-F238E27FC236}">
                <a16:creationId xmlns:a16="http://schemas.microsoft.com/office/drawing/2014/main" id="{C3512971-276D-6E0A-4F3B-6A0E59815B5E}"/>
              </a:ext>
            </a:extLst>
          </p:cNvPr>
          <p:cNvSpPr>
            <a:spLocks noGrp="1"/>
          </p:cNvSpPr>
          <p:nvPr>
            <p:ph type="sldNum" sz="quarter" idx="12"/>
          </p:nvPr>
        </p:nvSpPr>
        <p:spPr/>
        <p:txBody>
          <a:bodyPr/>
          <a:lstStyle/>
          <a:p>
            <a:r>
              <a:rPr lang="en-US"/>
              <a:t> |  </a:t>
            </a:r>
            <a:fld id="{0E1991C0-E1C3-415B-BFAF-25B1C499A24F}" type="slidenum">
              <a:rPr smtClean="0"/>
              <a:pPr/>
              <a:t>32</a:t>
            </a:fld>
            <a:endParaRPr lang="en-US"/>
          </a:p>
        </p:txBody>
      </p:sp>
    </p:spTree>
    <p:extLst>
      <p:ext uri="{BB962C8B-B14F-4D97-AF65-F5344CB8AC3E}">
        <p14:creationId xmlns:p14="http://schemas.microsoft.com/office/powerpoint/2010/main" val="1903745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458-5225-64A9-E724-988EF1906350}"/>
              </a:ext>
            </a:extLst>
          </p:cNvPr>
          <p:cNvSpPr>
            <a:spLocks noGrp="1"/>
          </p:cNvSpPr>
          <p:nvPr>
            <p:ph type="title"/>
          </p:nvPr>
        </p:nvSpPr>
        <p:spPr/>
        <p:txBody>
          <a:bodyPr/>
          <a:lstStyle/>
          <a:p>
            <a:r>
              <a:rPr lang="en-US"/>
              <a:t>Filtered/unfiltered camera video</a:t>
            </a:r>
          </a:p>
        </p:txBody>
      </p:sp>
      <p:sp>
        <p:nvSpPr>
          <p:cNvPr id="3" name="Slide Number Placeholder 2">
            <a:extLst>
              <a:ext uri="{FF2B5EF4-FFF2-40B4-BE49-F238E27FC236}">
                <a16:creationId xmlns:a16="http://schemas.microsoft.com/office/drawing/2014/main" id="{C76DC214-8D15-F3C6-7A76-235ADE68C2C5}"/>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33</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sp>
        <p:nvSpPr>
          <p:cNvPr id="5" name="TextBox 4">
            <a:extLst>
              <a:ext uri="{FF2B5EF4-FFF2-40B4-BE49-F238E27FC236}">
                <a16:creationId xmlns:a16="http://schemas.microsoft.com/office/drawing/2014/main" id="{65CE909E-058D-F2B0-4523-0575ED774EB2}"/>
              </a:ext>
            </a:extLst>
          </p:cNvPr>
          <p:cNvSpPr txBox="1"/>
          <p:nvPr/>
        </p:nvSpPr>
        <p:spPr>
          <a:xfrm flipH="1">
            <a:off x="1054391" y="1357370"/>
            <a:ext cx="2169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Configuration 1</a:t>
            </a:r>
          </a:p>
        </p:txBody>
      </p:sp>
      <p:sp>
        <p:nvSpPr>
          <p:cNvPr id="6" name="TextBox 5">
            <a:extLst>
              <a:ext uri="{FF2B5EF4-FFF2-40B4-BE49-F238E27FC236}">
                <a16:creationId xmlns:a16="http://schemas.microsoft.com/office/drawing/2014/main" id="{3A1D9EA0-5591-1387-02D1-2CBF9CC86EF0}"/>
              </a:ext>
            </a:extLst>
          </p:cNvPr>
          <p:cNvSpPr txBox="1"/>
          <p:nvPr/>
        </p:nvSpPr>
        <p:spPr>
          <a:xfrm flipH="1">
            <a:off x="4834588" y="1399066"/>
            <a:ext cx="2169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Configuration  2</a:t>
            </a:r>
          </a:p>
        </p:txBody>
      </p:sp>
      <p:sp>
        <p:nvSpPr>
          <p:cNvPr id="7" name="TextBox 6">
            <a:extLst>
              <a:ext uri="{FF2B5EF4-FFF2-40B4-BE49-F238E27FC236}">
                <a16:creationId xmlns:a16="http://schemas.microsoft.com/office/drawing/2014/main" id="{22725869-5877-68EE-C3DB-5C3624D1CD1D}"/>
              </a:ext>
            </a:extLst>
          </p:cNvPr>
          <p:cNvSpPr txBox="1"/>
          <p:nvPr/>
        </p:nvSpPr>
        <p:spPr>
          <a:xfrm flipH="1">
            <a:off x="8614785" y="1423151"/>
            <a:ext cx="2169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Configuration 3</a:t>
            </a:r>
          </a:p>
        </p:txBody>
      </p:sp>
      <p:pic>
        <p:nvPicPr>
          <p:cNvPr id="10" name="test100_im2">
            <a:hlinkClick r:id="" action="ppaction://media"/>
            <a:extLst>
              <a:ext uri="{FF2B5EF4-FFF2-40B4-BE49-F238E27FC236}">
                <a16:creationId xmlns:a16="http://schemas.microsoft.com/office/drawing/2014/main" id="{C0ECA90A-74EB-2D3E-7755-527CCCD9C0D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786842" y="1780852"/>
            <a:ext cx="1741973" cy="1997710"/>
          </a:xfrm>
          <a:prstGeom prst="rect">
            <a:avLst/>
          </a:prstGeom>
        </p:spPr>
      </p:pic>
      <p:pic>
        <p:nvPicPr>
          <p:cNvPr id="11" name="test100_im1">
            <a:hlinkClick r:id="" action="ppaction://media"/>
            <a:extLst>
              <a:ext uri="{FF2B5EF4-FFF2-40B4-BE49-F238E27FC236}">
                <a16:creationId xmlns:a16="http://schemas.microsoft.com/office/drawing/2014/main" id="{ABE0F899-1B5D-76C4-3C0D-441674AFEFF6}"/>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4786842" y="3956136"/>
            <a:ext cx="1741973" cy="1997710"/>
          </a:xfrm>
          <a:prstGeom prst="rect">
            <a:avLst/>
          </a:prstGeom>
        </p:spPr>
      </p:pic>
      <p:pic>
        <p:nvPicPr>
          <p:cNvPr id="12" name="test92_im2">
            <a:hlinkClick r:id="" action="ppaction://media"/>
            <a:extLst>
              <a:ext uri="{FF2B5EF4-FFF2-40B4-BE49-F238E27FC236}">
                <a16:creationId xmlns:a16="http://schemas.microsoft.com/office/drawing/2014/main" id="{D2AB8385-1EF8-0C4E-239F-2D2CFEA2EC4F}"/>
              </a:ext>
            </a:extLst>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032677" y="1780852"/>
            <a:ext cx="1741973" cy="1997710"/>
          </a:xfrm>
          <a:prstGeom prst="rect">
            <a:avLst/>
          </a:prstGeom>
        </p:spPr>
      </p:pic>
      <p:pic>
        <p:nvPicPr>
          <p:cNvPr id="13" name="test92_im1">
            <a:hlinkClick r:id="" action="ppaction://media"/>
            <a:extLst>
              <a:ext uri="{FF2B5EF4-FFF2-40B4-BE49-F238E27FC236}">
                <a16:creationId xmlns:a16="http://schemas.microsoft.com/office/drawing/2014/main" id="{99036CAF-C53A-4D3C-9768-A58830550A48}"/>
              </a:ext>
            </a:extLst>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1032677" y="3956136"/>
            <a:ext cx="1741973" cy="1997710"/>
          </a:xfrm>
          <a:prstGeom prst="rect">
            <a:avLst/>
          </a:prstGeom>
        </p:spPr>
      </p:pic>
      <p:grpSp>
        <p:nvGrpSpPr>
          <p:cNvPr id="34" name="Group 33">
            <a:extLst>
              <a:ext uri="{FF2B5EF4-FFF2-40B4-BE49-F238E27FC236}">
                <a16:creationId xmlns:a16="http://schemas.microsoft.com/office/drawing/2014/main" id="{5CF56BEE-66C9-B12D-65BB-FA6B2D0336B8}"/>
              </a:ext>
            </a:extLst>
          </p:cNvPr>
          <p:cNvGrpSpPr/>
          <p:nvPr/>
        </p:nvGrpSpPr>
        <p:grpSpPr>
          <a:xfrm>
            <a:off x="2877282" y="3193330"/>
            <a:ext cx="585210" cy="1863055"/>
            <a:chOff x="3159760" y="3077975"/>
            <a:chExt cx="585210" cy="1863055"/>
          </a:xfrm>
        </p:grpSpPr>
        <p:pic>
          <p:nvPicPr>
            <p:cNvPr id="17" name="Picture 16" descr="A x-ray of a person's body&#10;&#10;Description automatically generated">
              <a:extLst>
                <a:ext uri="{FF2B5EF4-FFF2-40B4-BE49-F238E27FC236}">
                  <a16:creationId xmlns:a16="http://schemas.microsoft.com/office/drawing/2014/main" id="{D5E9536E-B25C-135E-A775-31489E6ED85A}"/>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73635" r="-1"/>
            <a:stretch/>
          </p:blipFill>
          <p:spPr>
            <a:xfrm>
              <a:off x="3159760" y="3112227"/>
              <a:ext cx="578606" cy="1828803"/>
            </a:xfrm>
            <a:prstGeom prst="rect">
              <a:avLst/>
            </a:prstGeom>
          </p:spPr>
        </p:pic>
        <p:sp>
          <p:nvSpPr>
            <p:cNvPr id="18" name="Rectangle 17">
              <a:extLst>
                <a:ext uri="{FF2B5EF4-FFF2-40B4-BE49-F238E27FC236}">
                  <a16:creationId xmlns:a16="http://schemas.microsoft.com/office/drawing/2014/main" id="{5637CC42-5729-123F-129E-0D2B8D45E425}"/>
                </a:ext>
              </a:extLst>
            </p:cNvPr>
            <p:cNvSpPr/>
            <p:nvPr/>
          </p:nvSpPr>
          <p:spPr>
            <a:xfrm>
              <a:off x="3277204" y="3112227"/>
              <a:ext cx="467766" cy="153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3402AAE-8AD9-572A-0316-E3EE934762E2}"/>
                </a:ext>
              </a:extLst>
            </p:cNvPr>
            <p:cNvSpPr txBox="1"/>
            <p:nvPr/>
          </p:nvSpPr>
          <p:spPr>
            <a:xfrm rot="5400000">
              <a:off x="3170842" y="3685422"/>
              <a:ext cx="670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Counts</a:t>
              </a:r>
            </a:p>
          </p:txBody>
        </p:sp>
        <p:sp>
          <p:nvSpPr>
            <p:cNvPr id="20" name="TextBox 19">
              <a:extLst>
                <a:ext uri="{FF2B5EF4-FFF2-40B4-BE49-F238E27FC236}">
                  <a16:creationId xmlns:a16="http://schemas.microsoft.com/office/drawing/2014/main" id="{9D3272FA-A23E-2189-9873-27C464497159}"/>
                </a:ext>
              </a:extLst>
            </p:cNvPr>
            <p:cNvSpPr txBox="1"/>
            <p:nvPr/>
          </p:nvSpPr>
          <p:spPr>
            <a:xfrm rot="5400000">
              <a:off x="3203024" y="4360918"/>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1" name="TextBox 20">
              <a:extLst>
                <a:ext uri="{FF2B5EF4-FFF2-40B4-BE49-F238E27FC236}">
                  <a16:creationId xmlns:a16="http://schemas.microsoft.com/office/drawing/2014/main" id="{9C410CF5-A0EE-725A-DFBC-BE3CADA68E02}"/>
                </a:ext>
              </a:extLst>
            </p:cNvPr>
            <p:cNvSpPr txBox="1"/>
            <p:nvPr/>
          </p:nvSpPr>
          <p:spPr>
            <a:xfrm>
              <a:off x="3194664" y="3077975"/>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1200</a:t>
              </a:r>
            </a:p>
          </p:txBody>
        </p:sp>
      </p:grpSp>
      <p:pic>
        <p:nvPicPr>
          <p:cNvPr id="27" name="test132_im2">
            <a:hlinkClick r:id="" action="ppaction://media"/>
            <a:extLst>
              <a:ext uri="{FF2B5EF4-FFF2-40B4-BE49-F238E27FC236}">
                <a16:creationId xmlns:a16="http://schemas.microsoft.com/office/drawing/2014/main" id="{CF1A2FFD-D8B4-D4D2-B1E8-EFEA95BAA722}"/>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8541008" y="1780852"/>
            <a:ext cx="1741973" cy="1997710"/>
          </a:xfrm>
          <a:prstGeom prst="rect">
            <a:avLst/>
          </a:prstGeom>
        </p:spPr>
      </p:pic>
      <p:pic>
        <p:nvPicPr>
          <p:cNvPr id="28" name="test132_im1">
            <a:hlinkClick r:id="" action="ppaction://media"/>
            <a:extLst>
              <a:ext uri="{FF2B5EF4-FFF2-40B4-BE49-F238E27FC236}">
                <a16:creationId xmlns:a16="http://schemas.microsoft.com/office/drawing/2014/main" id="{BA788474-2EBB-2D2D-13F2-D9171A225574}"/>
              </a:ext>
            </a:extLst>
          </p:cNvPr>
          <p:cNvPicPr>
            <a:picLocks noChangeAspect="1"/>
          </p:cNvPicPr>
          <p:nvPr>
            <a:videoFile r:link="rId12"/>
            <p:extLst>
              <p:ext uri="{DAA4B4D4-6D71-4841-9C94-3DE7FCFB9230}">
                <p14:media xmlns:p14="http://schemas.microsoft.com/office/powerpoint/2010/main" r:embed="rId11"/>
              </p:ext>
            </p:extLst>
          </p:nvPr>
        </p:nvPicPr>
        <p:blipFill>
          <a:blip r:embed="rId20"/>
          <a:stretch>
            <a:fillRect/>
          </a:stretch>
        </p:blipFill>
        <p:spPr>
          <a:xfrm>
            <a:off x="8541008" y="3956136"/>
            <a:ext cx="1741973" cy="1997710"/>
          </a:xfrm>
          <a:prstGeom prst="rect">
            <a:avLst/>
          </a:prstGeom>
        </p:spPr>
      </p:pic>
      <p:grpSp>
        <p:nvGrpSpPr>
          <p:cNvPr id="42" name="Group 41">
            <a:extLst>
              <a:ext uri="{FF2B5EF4-FFF2-40B4-BE49-F238E27FC236}">
                <a16:creationId xmlns:a16="http://schemas.microsoft.com/office/drawing/2014/main" id="{641FA5BD-03D6-8FE2-F8C2-9F1A5B06C94C}"/>
              </a:ext>
            </a:extLst>
          </p:cNvPr>
          <p:cNvGrpSpPr/>
          <p:nvPr/>
        </p:nvGrpSpPr>
        <p:grpSpPr>
          <a:xfrm>
            <a:off x="10425250" y="3193330"/>
            <a:ext cx="585210" cy="1863055"/>
            <a:chOff x="10547170" y="3077975"/>
            <a:chExt cx="585210" cy="1863055"/>
          </a:xfrm>
        </p:grpSpPr>
        <p:pic>
          <p:nvPicPr>
            <p:cNvPr id="29" name="Picture 28" descr="A x-ray of a person's body&#10;&#10;Description automatically generated">
              <a:extLst>
                <a:ext uri="{FF2B5EF4-FFF2-40B4-BE49-F238E27FC236}">
                  <a16:creationId xmlns:a16="http://schemas.microsoft.com/office/drawing/2014/main" id="{3984291B-B53A-79DA-5558-EF4AD210CF16}"/>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73635" r="-1"/>
            <a:stretch/>
          </p:blipFill>
          <p:spPr>
            <a:xfrm>
              <a:off x="10547170" y="3112227"/>
              <a:ext cx="578606" cy="1828803"/>
            </a:xfrm>
            <a:prstGeom prst="rect">
              <a:avLst/>
            </a:prstGeom>
          </p:spPr>
        </p:pic>
        <p:grpSp>
          <p:nvGrpSpPr>
            <p:cNvPr id="41" name="Group 40">
              <a:extLst>
                <a:ext uri="{FF2B5EF4-FFF2-40B4-BE49-F238E27FC236}">
                  <a16:creationId xmlns:a16="http://schemas.microsoft.com/office/drawing/2014/main" id="{6BFB855D-C83A-12B8-1579-C4CD7000F869}"/>
                </a:ext>
              </a:extLst>
            </p:cNvPr>
            <p:cNvGrpSpPr/>
            <p:nvPr/>
          </p:nvGrpSpPr>
          <p:grpSpPr>
            <a:xfrm>
              <a:off x="10582074" y="3077975"/>
              <a:ext cx="550306" cy="1565650"/>
              <a:chOff x="10582074" y="3077975"/>
              <a:chExt cx="550306" cy="1565650"/>
            </a:xfrm>
          </p:grpSpPr>
          <p:sp>
            <p:nvSpPr>
              <p:cNvPr id="30" name="Rectangle 29">
                <a:extLst>
                  <a:ext uri="{FF2B5EF4-FFF2-40B4-BE49-F238E27FC236}">
                    <a16:creationId xmlns:a16="http://schemas.microsoft.com/office/drawing/2014/main" id="{C6A712F5-03AB-11E9-6151-832E5A80BA7C}"/>
                  </a:ext>
                </a:extLst>
              </p:cNvPr>
              <p:cNvSpPr/>
              <p:nvPr/>
            </p:nvSpPr>
            <p:spPr>
              <a:xfrm>
                <a:off x="10664614" y="3112227"/>
                <a:ext cx="467766" cy="153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B1CDB37-D8F4-74F7-AB3E-339916173E5F}"/>
                  </a:ext>
                </a:extLst>
              </p:cNvPr>
              <p:cNvSpPr txBox="1"/>
              <p:nvPr/>
            </p:nvSpPr>
            <p:spPr>
              <a:xfrm rot="5400000">
                <a:off x="10558252" y="3685422"/>
                <a:ext cx="670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Counts</a:t>
                </a:r>
              </a:p>
            </p:txBody>
          </p:sp>
          <p:sp>
            <p:nvSpPr>
              <p:cNvPr id="32" name="TextBox 31">
                <a:extLst>
                  <a:ext uri="{FF2B5EF4-FFF2-40B4-BE49-F238E27FC236}">
                    <a16:creationId xmlns:a16="http://schemas.microsoft.com/office/drawing/2014/main" id="{9CE6A4B4-F94E-EC78-D41F-79C770A1739D}"/>
                  </a:ext>
                </a:extLst>
              </p:cNvPr>
              <p:cNvSpPr txBox="1"/>
              <p:nvPr/>
            </p:nvSpPr>
            <p:spPr>
              <a:xfrm rot="5400000">
                <a:off x="10590434" y="4360918"/>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3" name="TextBox 32">
                <a:extLst>
                  <a:ext uri="{FF2B5EF4-FFF2-40B4-BE49-F238E27FC236}">
                    <a16:creationId xmlns:a16="http://schemas.microsoft.com/office/drawing/2014/main" id="{3EE31D4E-5B34-6AE1-3ABE-024855E0C1CA}"/>
                  </a:ext>
                </a:extLst>
              </p:cNvPr>
              <p:cNvSpPr txBox="1"/>
              <p:nvPr/>
            </p:nvSpPr>
            <p:spPr>
              <a:xfrm>
                <a:off x="10582074" y="3077975"/>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p>
            </p:txBody>
          </p:sp>
        </p:grpSp>
      </p:grpSp>
      <p:grpSp>
        <p:nvGrpSpPr>
          <p:cNvPr id="35" name="Group 34">
            <a:extLst>
              <a:ext uri="{FF2B5EF4-FFF2-40B4-BE49-F238E27FC236}">
                <a16:creationId xmlns:a16="http://schemas.microsoft.com/office/drawing/2014/main" id="{6EA14DE0-7137-AA2F-2562-79276B9BEFAE}"/>
              </a:ext>
            </a:extLst>
          </p:cNvPr>
          <p:cNvGrpSpPr/>
          <p:nvPr/>
        </p:nvGrpSpPr>
        <p:grpSpPr>
          <a:xfrm>
            <a:off x="6723694" y="3201268"/>
            <a:ext cx="585210" cy="1863055"/>
            <a:chOff x="3159760" y="3077975"/>
            <a:chExt cx="585210" cy="1863055"/>
          </a:xfrm>
        </p:grpSpPr>
        <p:pic>
          <p:nvPicPr>
            <p:cNvPr id="36" name="Picture 35" descr="A x-ray of a person's body&#10;&#10;Description automatically generated">
              <a:extLst>
                <a:ext uri="{FF2B5EF4-FFF2-40B4-BE49-F238E27FC236}">
                  <a16:creationId xmlns:a16="http://schemas.microsoft.com/office/drawing/2014/main" id="{6171BD1C-B08D-FB6C-4016-EA1714424FFF}"/>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73635" r="-1"/>
            <a:stretch/>
          </p:blipFill>
          <p:spPr>
            <a:xfrm>
              <a:off x="3159760" y="3112227"/>
              <a:ext cx="578606" cy="1828803"/>
            </a:xfrm>
            <a:prstGeom prst="rect">
              <a:avLst/>
            </a:prstGeom>
          </p:spPr>
        </p:pic>
        <p:sp>
          <p:nvSpPr>
            <p:cNvPr id="37" name="Rectangle 36">
              <a:extLst>
                <a:ext uri="{FF2B5EF4-FFF2-40B4-BE49-F238E27FC236}">
                  <a16:creationId xmlns:a16="http://schemas.microsoft.com/office/drawing/2014/main" id="{004399DF-4379-E62F-97AF-D8A71CA71C82}"/>
                </a:ext>
              </a:extLst>
            </p:cNvPr>
            <p:cNvSpPr/>
            <p:nvPr/>
          </p:nvSpPr>
          <p:spPr>
            <a:xfrm>
              <a:off x="3277204" y="3112227"/>
              <a:ext cx="467766" cy="153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19CB569-0653-1B02-4EE9-7B10BB6F950F}"/>
                </a:ext>
              </a:extLst>
            </p:cNvPr>
            <p:cNvSpPr txBox="1"/>
            <p:nvPr/>
          </p:nvSpPr>
          <p:spPr>
            <a:xfrm rot="5400000">
              <a:off x="3170842" y="3685422"/>
              <a:ext cx="670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Counts</a:t>
              </a:r>
            </a:p>
          </p:txBody>
        </p:sp>
        <p:sp>
          <p:nvSpPr>
            <p:cNvPr id="39" name="TextBox 38">
              <a:extLst>
                <a:ext uri="{FF2B5EF4-FFF2-40B4-BE49-F238E27FC236}">
                  <a16:creationId xmlns:a16="http://schemas.microsoft.com/office/drawing/2014/main" id="{EBF6DFD2-1176-5D11-AA27-1AC5518D9520}"/>
                </a:ext>
              </a:extLst>
            </p:cNvPr>
            <p:cNvSpPr txBox="1"/>
            <p:nvPr/>
          </p:nvSpPr>
          <p:spPr>
            <a:xfrm rot="5400000">
              <a:off x="3203024" y="4360918"/>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40" name="TextBox 39">
              <a:extLst>
                <a:ext uri="{FF2B5EF4-FFF2-40B4-BE49-F238E27FC236}">
                  <a16:creationId xmlns:a16="http://schemas.microsoft.com/office/drawing/2014/main" id="{06AE4A4B-1183-25A6-88F5-76A4DCD051F9}"/>
                </a:ext>
              </a:extLst>
            </p:cNvPr>
            <p:cNvSpPr txBox="1"/>
            <p:nvPr/>
          </p:nvSpPr>
          <p:spPr>
            <a:xfrm>
              <a:off x="3194664" y="3077975"/>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1200</a:t>
              </a:r>
            </a:p>
          </p:txBody>
        </p:sp>
      </p:grpSp>
    </p:spTree>
    <p:extLst>
      <p:ext uri="{BB962C8B-B14F-4D97-AF65-F5344CB8AC3E}">
        <p14:creationId xmlns:p14="http://schemas.microsoft.com/office/powerpoint/2010/main" val="12829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0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70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700"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900" fill="hold"/>
                                        <p:tgtEl>
                                          <p:spTgt spid="2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9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1"/>
                </p:tgtEl>
              </p:cMediaNode>
            </p:video>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1"/>
                                        </p:tgtEl>
                                      </p:cBhvr>
                                    </p:cmd>
                                  </p:childTnLst>
                                </p:cTn>
                              </p:par>
                            </p:childTnLst>
                          </p:cTn>
                        </p:par>
                      </p:childTnLst>
                    </p:cTn>
                  </p:par>
                </p:childTnLst>
              </p:cTn>
              <p:nextCondLst>
                <p:cond evt="onClick" delay="0">
                  <p:tgtEl>
                    <p:spTgt spid="11"/>
                  </p:tgtEl>
                </p:cond>
              </p:nextCondLst>
            </p:seq>
            <p:video>
              <p:cMediaNode vol="80000">
                <p:cTn id="39" fill="hold" display="0">
                  <p:stCondLst>
                    <p:cond delay="indefinite"/>
                  </p:stCondLst>
                </p:cTn>
                <p:tgtEl>
                  <p:spTgt spid="12"/>
                </p:tgtEl>
              </p:cMediaNode>
            </p:video>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2"/>
                                        </p:tgtEl>
                                      </p:cBhvr>
                                    </p:cmd>
                                  </p:childTnLst>
                                </p:cTn>
                              </p:par>
                            </p:childTnLst>
                          </p:cTn>
                        </p:par>
                      </p:childTnLst>
                    </p:cTn>
                  </p:par>
                </p:childTnLst>
              </p:cTn>
              <p:nextCondLst>
                <p:cond evt="onClick" delay="0">
                  <p:tgtEl>
                    <p:spTgt spid="12"/>
                  </p:tgtEl>
                </p:cond>
              </p:nextCondLst>
            </p:seq>
            <p:video>
              <p:cMediaNode vol="80000">
                <p:cTn id="45" fill="hold" display="0">
                  <p:stCondLst>
                    <p:cond delay="indefinite"/>
                  </p:stCondLst>
                </p:cTn>
                <p:tgtEl>
                  <p:spTgt spid="13"/>
                </p:tgtEl>
              </p:cMediaNode>
            </p:video>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3"/>
                                        </p:tgtEl>
                                      </p:cBhvr>
                                    </p:cmd>
                                  </p:childTnLst>
                                </p:cTn>
                              </p:par>
                            </p:childTnLst>
                          </p:cTn>
                        </p:par>
                      </p:childTnLst>
                    </p:cTn>
                  </p:par>
                </p:childTnLst>
              </p:cTn>
              <p:nextCondLst>
                <p:cond evt="onClick" delay="0">
                  <p:tgtEl>
                    <p:spTgt spid="13"/>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7"/>
                                        </p:tgtEl>
                                      </p:cBhvr>
                                    </p:cmd>
                                  </p:childTnLst>
                                </p:cTn>
                              </p:par>
                            </p:childTnLst>
                          </p:cTn>
                        </p:par>
                      </p:childTnLst>
                    </p:cTn>
                  </p:par>
                </p:childTnLst>
              </p:cTn>
              <p:nextCondLst>
                <p:cond evt="onClick" delay="0">
                  <p:tgtEl>
                    <p:spTgt spid="27"/>
                  </p:tgtEl>
                </p:cond>
              </p:nextCondLst>
            </p:seq>
            <p:video>
              <p:cMediaNode vol="80000">
                <p:cTn id="57" fill="hold" display="0">
                  <p:stCondLst>
                    <p:cond delay="indefinite"/>
                  </p:stCondLst>
                </p:cTn>
                <p:tgtEl>
                  <p:spTgt spid="28"/>
                </p:tgtEl>
              </p:cMediaNode>
            </p:video>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581-4BAF-B0DB-13E0-0C6AABEE94AC}"/>
              </a:ext>
            </a:extLst>
          </p:cNvPr>
          <p:cNvSpPr>
            <a:spLocks noGrp="1"/>
          </p:cNvSpPr>
          <p:nvPr>
            <p:ph type="title"/>
          </p:nvPr>
        </p:nvSpPr>
        <p:spPr/>
        <p:txBody>
          <a:bodyPr/>
          <a:lstStyle/>
          <a:p>
            <a:r>
              <a:rPr lang="en-US"/>
              <a:t>Demonstration image sequence</a:t>
            </a:r>
          </a:p>
        </p:txBody>
      </p:sp>
      <p:sp>
        <p:nvSpPr>
          <p:cNvPr id="3" name="Slide Number Placeholder 2">
            <a:extLst>
              <a:ext uri="{FF2B5EF4-FFF2-40B4-BE49-F238E27FC236}">
                <a16:creationId xmlns:a16="http://schemas.microsoft.com/office/drawing/2014/main" id="{18378602-8EDD-F85D-AA2F-1E1203816D4D}"/>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34</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43" name="Picture 42">
            <a:extLst>
              <a:ext uri="{FF2B5EF4-FFF2-40B4-BE49-F238E27FC236}">
                <a16:creationId xmlns:a16="http://schemas.microsoft.com/office/drawing/2014/main" id="{B23B349C-6C9C-7407-A946-FFD6E1872F71}"/>
              </a:ext>
            </a:extLst>
          </p:cNvPr>
          <p:cNvPicPr>
            <a:picLocks noChangeAspect="1"/>
          </p:cNvPicPr>
          <p:nvPr/>
        </p:nvPicPr>
        <p:blipFill>
          <a:blip r:embed="rId2"/>
          <a:stretch>
            <a:fillRect/>
          </a:stretch>
        </p:blipFill>
        <p:spPr>
          <a:xfrm>
            <a:off x="1283722" y="2296071"/>
            <a:ext cx="9277853" cy="3220809"/>
          </a:xfrm>
          <a:prstGeom prst="rect">
            <a:avLst/>
          </a:prstGeom>
        </p:spPr>
      </p:pic>
    </p:spTree>
    <p:extLst>
      <p:ext uri="{BB962C8B-B14F-4D97-AF65-F5344CB8AC3E}">
        <p14:creationId xmlns:p14="http://schemas.microsoft.com/office/powerpoint/2010/main" val="3607421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E248-6767-684D-8AF9-AFFCBB1E0D65}"/>
              </a:ext>
            </a:extLst>
          </p:cNvPr>
          <p:cNvSpPr>
            <a:spLocks noGrp="1"/>
          </p:cNvSpPr>
          <p:nvPr>
            <p:ph type="title"/>
          </p:nvPr>
        </p:nvSpPr>
        <p:spPr/>
        <p:txBody>
          <a:bodyPr/>
          <a:lstStyle/>
          <a:p>
            <a:r>
              <a:rPr lang="en-US"/>
              <a:t>Image processing steps</a:t>
            </a:r>
          </a:p>
        </p:txBody>
      </p:sp>
      <p:sp>
        <p:nvSpPr>
          <p:cNvPr id="3" name="Slide Number Placeholder 2">
            <a:extLst>
              <a:ext uri="{FF2B5EF4-FFF2-40B4-BE49-F238E27FC236}">
                <a16:creationId xmlns:a16="http://schemas.microsoft.com/office/drawing/2014/main" id="{261B9DF6-7034-CE90-5139-904D54DE5C7C}"/>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35</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5" name="Picture 4" descr="A close-up of a scan&#10;&#10;Description automatically generated">
            <a:extLst>
              <a:ext uri="{FF2B5EF4-FFF2-40B4-BE49-F238E27FC236}">
                <a16:creationId xmlns:a16="http://schemas.microsoft.com/office/drawing/2014/main" id="{BCD17F0F-2F26-4F46-E447-AB44CD12A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92" y="1813558"/>
            <a:ext cx="11408415" cy="3510282"/>
          </a:xfrm>
          <a:prstGeom prst="rect">
            <a:avLst/>
          </a:prstGeom>
        </p:spPr>
      </p:pic>
    </p:spTree>
    <p:extLst>
      <p:ext uri="{BB962C8B-B14F-4D97-AF65-F5344CB8AC3E}">
        <p14:creationId xmlns:p14="http://schemas.microsoft.com/office/powerpoint/2010/main" val="4194801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DF1A-893F-AF65-AA4D-B53A670B0718}"/>
              </a:ext>
            </a:extLst>
          </p:cNvPr>
          <p:cNvSpPr>
            <a:spLocks noGrp="1"/>
          </p:cNvSpPr>
          <p:nvPr>
            <p:ph type="title"/>
          </p:nvPr>
        </p:nvSpPr>
        <p:spPr/>
        <p:txBody>
          <a:bodyPr/>
          <a:lstStyle/>
          <a:p>
            <a:r>
              <a:rPr lang="en-US"/>
              <a:t>Sensitivity to pressure, temperature, velocity</a:t>
            </a:r>
          </a:p>
        </p:txBody>
      </p:sp>
      <p:sp>
        <p:nvSpPr>
          <p:cNvPr id="3" name="Slide Number Placeholder 2">
            <a:extLst>
              <a:ext uri="{FF2B5EF4-FFF2-40B4-BE49-F238E27FC236}">
                <a16:creationId xmlns:a16="http://schemas.microsoft.com/office/drawing/2014/main" id="{5A9C781B-DAD2-4B83-062F-E3AEC07BBE0C}"/>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36</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5" name="Picture 4" descr="A graph with numbers and lines&#10;&#10;Description automatically generated">
            <a:extLst>
              <a:ext uri="{FF2B5EF4-FFF2-40B4-BE49-F238E27FC236}">
                <a16:creationId xmlns:a16="http://schemas.microsoft.com/office/drawing/2014/main" id="{2C0663A3-E1D8-4A0D-9501-8EB325D2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65" y="2033158"/>
            <a:ext cx="12031670" cy="2961642"/>
          </a:xfrm>
          <a:prstGeom prst="rect">
            <a:avLst/>
          </a:prstGeom>
        </p:spPr>
      </p:pic>
    </p:spTree>
    <p:extLst>
      <p:ext uri="{BB962C8B-B14F-4D97-AF65-F5344CB8AC3E}">
        <p14:creationId xmlns:p14="http://schemas.microsoft.com/office/powerpoint/2010/main" val="2851138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C284-51C5-CBCF-23A4-46B8065593D7}"/>
              </a:ext>
            </a:extLst>
          </p:cNvPr>
          <p:cNvSpPr>
            <a:spLocks noGrp="1"/>
          </p:cNvSpPr>
          <p:nvPr>
            <p:ph type="title"/>
          </p:nvPr>
        </p:nvSpPr>
        <p:spPr/>
        <p:txBody>
          <a:bodyPr/>
          <a:lstStyle/>
          <a:p>
            <a:r>
              <a:rPr lang="en-US"/>
              <a:t>Empirical Correlations</a:t>
            </a:r>
          </a:p>
        </p:txBody>
      </p:sp>
      <p:sp>
        <p:nvSpPr>
          <p:cNvPr id="4" name="Slide Number Placeholder 3">
            <a:extLst>
              <a:ext uri="{FF2B5EF4-FFF2-40B4-BE49-F238E27FC236}">
                <a16:creationId xmlns:a16="http://schemas.microsoft.com/office/drawing/2014/main" id="{308428EC-5DF0-C4C6-F9A3-691ED06A79DD}"/>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37</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sp>
        <p:nvSpPr>
          <p:cNvPr id="5" name="Rectangle 6">
            <a:extLst>
              <a:ext uri="{FF2B5EF4-FFF2-40B4-BE49-F238E27FC236}">
                <a16:creationId xmlns:a16="http://schemas.microsoft.com/office/drawing/2014/main" id="{E4C74E6C-2941-7A5D-C710-6CF344ED262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544" tIns="1155336" rIns="114264" bIns="177744"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7">
            <a:extLst>
              <a:ext uri="{FF2B5EF4-FFF2-40B4-BE49-F238E27FC236}">
                <a16:creationId xmlns:a16="http://schemas.microsoft.com/office/drawing/2014/main" id="{9C24B61B-4441-80B3-A536-3364DFA8776C}"/>
              </a:ext>
            </a:extLst>
          </p:cNvPr>
          <p:cNvSpPr>
            <a:spLocks noChangeArrowheads="1"/>
          </p:cNvSpPr>
          <p:nvPr/>
        </p:nvSpPr>
        <p:spPr bwMode="auto">
          <a:xfrm>
            <a:off x="0" y="819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Palatino Linotype" panose="02040502050505030304" pitchFamily="18" charset="0"/>
              </a:rPr>
              <a:t>     </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Palatino Linotype" panose="02040502050505030304" pitchFamily="18" charset="0"/>
              </a:rPr>
              <a:t>  (4.8)</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1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Palatino Linotype" panose="02040502050505030304" pitchFamily="18"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DEF720-904E-AAD9-FCF0-28F7D24C3CF9}"/>
                  </a:ext>
                </a:extLst>
              </p:cNvPr>
              <p:cNvSpPr txBox="1"/>
              <p:nvPr/>
            </p:nvSpPr>
            <p:spPr>
              <a:xfrm>
                <a:off x="215665" y="1205746"/>
                <a:ext cx="8218532" cy="6705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sup>
                      </m:s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2DDEF720-904E-AAD9-FCF0-28F7D24C3CF9}"/>
                  </a:ext>
                </a:extLst>
              </p:cNvPr>
              <p:cNvSpPr txBox="1">
                <a:spLocks noRot="1" noChangeAspect="1" noMove="1" noResize="1" noEditPoints="1" noAdjustHandles="1" noChangeArrowheads="1" noChangeShapeType="1" noTextEdit="1"/>
              </p:cNvSpPr>
              <p:nvPr/>
            </p:nvSpPr>
            <p:spPr>
              <a:xfrm>
                <a:off x="215665" y="1205746"/>
                <a:ext cx="8218532" cy="670505"/>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AE6E85E-1FDF-C7C4-6D66-EE6DF23B248D}"/>
              </a:ext>
            </a:extLst>
          </p:cNvPr>
          <p:cNvSpPr txBox="1"/>
          <p:nvPr/>
        </p:nvSpPr>
        <p:spPr>
          <a:xfrm>
            <a:off x="137288" y="938492"/>
            <a:ext cx="4509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Centerline Mach number before Mach disc [9]</a:t>
            </a:r>
          </a:p>
        </p:txBody>
      </p:sp>
      <p:sp>
        <p:nvSpPr>
          <p:cNvPr id="9" name="TextBox 8">
            <a:extLst>
              <a:ext uri="{FF2B5EF4-FFF2-40B4-BE49-F238E27FC236}">
                <a16:creationId xmlns:a16="http://schemas.microsoft.com/office/drawing/2014/main" id="{A87C58FA-4DD2-109F-2BBD-ED4D8C6F6E2B}"/>
              </a:ext>
            </a:extLst>
          </p:cNvPr>
          <p:cNvSpPr txBox="1"/>
          <p:nvPr/>
        </p:nvSpPr>
        <p:spPr>
          <a:xfrm>
            <a:off x="137288" y="2066439"/>
            <a:ext cx="45094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Centerline pressure, temperature, and density before Mach disc (isentropic relations)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5B8C3DB-2E5F-B073-6003-79AB046D59FD}"/>
                  </a:ext>
                </a:extLst>
              </p:cNvPr>
              <p:cNvSpPr txBox="1"/>
              <p:nvPr/>
            </p:nvSpPr>
            <p:spPr>
              <a:xfrm>
                <a:off x="215665" y="2595347"/>
                <a:ext cx="4812023" cy="6893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35B8C3DB-2E5F-B073-6003-79AB046D59FD}"/>
                  </a:ext>
                </a:extLst>
              </p:cNvPr>
              <p:cNvSpPr txBox="1">
                <a:spLocks noRot="1" noChangeAspect="1" noMove="1" noResize="1" noEditPoints="1" noAdjustHandles="1" noChangeArrowheads="1" noChangeShapeType="1" noTextEdit="1"/>
              </p:cNvSpPr>
              <p:nvPr/>
            </p:nvSpPr>
            <p:spPr>
              <a:xfrm>
                <a:off x="215665" y="2595347"/>
                <a:ext cx="4812023" cy="6893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F1B71A-CCAF-F7D4-88AD-738A03B19E6F}"/>
                  </a:ext>
                </a:extLst>
              </p:cNvPr>
              <p:cNvSpPr txBox="1"/>
              <p:nvPr/>
            </p:nvSpPr>
            <p:spPr>
              <a:xfrm>
                <a:off x="215664" y="3252214"/>
                <a:ext cx="4318362" cy="6893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42F1B71A-CCAF-F7D4-88AD-738A03B19E6F}"/>
                  </a:ext>
                </a:extLst>
              </p:cNvPr>
              <p:cNvSpPr txBox="1">
                <a:spLocks noRot="1" noChangeAspect="1" noMove="1" noResize="1" noEditPoints="1" noAdjustHandles="1" noChangeArrowheads="1" noChangeShapeType="1" noTextEdit="1"/>
              </p:cNvSpPr>
              <p:nvPr/>
            </p:nvSpPr>
            <p:spPr>
              <a:xfrm>
                <a:off x="215664" y="3252214"/>
                <a:ext cx="4318362" cy="6893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CB40D4B-506D-C027-466F-E55F1D87BDF8}"/>
                  </a:ext>
                </a:extLst>
              </p:cNvPr>
              <p:cNvSpPr txBox="1"/>
              <p:nvPr/>
            </p:nvSpPr>
            <p:spPr>
              <a:xfrm>
                <a:off x="215663" y="3909273"/>
                <a:ext cx="4794967" cy="6893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den>
                                      </m:f>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FCB40D4B-506D-C027-466F-E55F1D87BDF8}"/>
                  </a:ext>
                </a:extLst>
              </p:cNvPr>
              <p:cNvSpPr txBox="1">
                <a:spLocks noRot="1" noChangeAspect="1" noMove="1" noResize="1" noEditPoints="1" noAdjustHandles="1" noChangeArrowheads="1" noChangeShapeType="1" noTextEdit="1"/>
              </p:cNvSpPr>
              <p:nvPr/>
            </p:nvSpPr>
            <p:spPr>
              <a:xfrm>
                <a:off x="215663" y="3909273"/>
                <a:ext cx="4794967" cy="6893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79D5BDC-B4C5-F9A2-26E1-7307A2E8827F}"/>
                  </a:ext>
                </a:extLst>
              </p:cNvPr>
              <p:cNvSpPr txBox="1"/>
              <p:nvPr/>
            </p:nvSpPr>
            <p:spPr>
              <a:xfrm>
                <a:off x="137288" y="4909804"/>
                <a:ext cx="6994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Mach disc location </a:t>
                </a:r>
                <a14:m>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acc>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mc:Choice>
        <mc:Fallback xmlns="">
          <p:sp>
            <p:nvSpPr>
              <p:cNvPr id="13" name="TextBox 12">
                <a:extLst>
                  <a:ext uri="{FF2B5EF4-FFF2-40B4-BE49-F238E27FC236}">
                    <a16:creationId xmlns:a16="http://schemas.microsoft.com/office/drawing/2014/main" id="{079D5BDC-B4C5-F9A2-26E1-7307A2E8827F}"/>
                  </a:ext>
                </a:extLst>
              </p:cNvPr>
              <p:cNvSpPr txBox="1">
                <a:spLocks noRot="1" noChangeAspect="1" noMove="1" noResize="1" noEditPoints="1" noAdjustHandles="1" noChangeArrowheads="1" noChangeShapeType="1" noTextEdit="1"/>
              </p:cNvSpPr>
              <p:nvPr/>
            </p:nvSpPr>
            <p:spPr>
              <a:xfrm>
                <a:off x="137288" y="4909804"/>
                <a:ext cx="6994670" cy="369332"/>
              </a:xfrm>
              <a:prstGeom prst="rect">
                <a:avLst/>
              </a:prstGeom>
              <a:blipFill>
                <a:blip r:embed="rId6"/>
                <a:stretch>
                  <a:fillRect l="-78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CD132BF-886B-D64E-7E85-FC3DD0C4ACF8}"/>
                  </a:ext>
                </a:extLst>
              </p:cNvPr>
              <p:cNvSpPr txBox="1"/>
              <p:nvPr/>
            </p:nvSpPr>
            <p:spPr>
              <a:xfrm>
                <a:off x="215663" y="5213004"/>
                <a:ext cx="2760371" cy="6809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=0.84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−1.893</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0.415</m:t>
                          </m:r>
                        </m:sup>
                      </m:sSup>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4CD132BF-886B-D64E-7E85-FC3DD0C4ACF8}"/>
                  </a:ext>
                </a:extLst>
              </p:cNvPr>
              <p:cNvSpPr txBox="1">
                <a:spLocks noRot="1" noChangeAspect="1" noMove="1" noResize="1" noEditPoints="1" noAdjustHandles="1" noChangeArrowheads="1" noChangeShapeType="1" noTextEdit="1"/>
              </p:cNvSpPr>
              <p:nvPr/>
            </p:nvSpPr>
            <p:spPr>
              <a:xfrm>
                <a:off x="215663" y="5213004"/>
                <a:ext cx="2760371" cy="6809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5669B2A-F94F-804C-610B-2019E08993D5}"/>
                  </a:ext>
                </a:extLst>
              </p:cNvPr>
              <p:cNvSpPr txBox="1"/>
              <p:nvPr/>
            </p:nvSpPr>
            <p:spPr>
              <a:xfrm>
                <a:off x="5459758" y="2089723"/>
                <a:ext cx="5948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Mach number, pressure, temperature, and density after the Mach disc </a:t>
                </a:r>
                <a14:m>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(normal shock equations)</a:t>
                </a:r>
              </a:p>
            </p:txBody>
          </p:sp>
        </mc:Choice>
        <mc:Fallback xmlns="">
          <p:sp>
            <p:nvSpPr>
              <p:cNvPr id="15" name="TextBox 14">
                <a:extLst>
                  <a:ext uri="{FF2B5EF4-FFF2-40B4-BE49-F238E27FC236}">
                    <a16:creationId xmlns:a16="http://schemas.microsoft.com/office/drawing/2014/main" id="{C5669B2A-F94F-804C-610B-2019E08993D5}"/>
                  </a:ext>
                </a:extLst>
              </p:cNvPr>
              <p:cNvSpPr txBox="1">
                <a:spLocks noRot="1" noChangeAspect="1" noMove="1" noResize="1" noEditPoints="1" noAdjustHandles="1" noChangeArrowheads="1" noChangeShapeType="1" noTextEdit="1"/>
              </p:cNvSpPr>
              <p:nvPr/>
            </p:nvSpPr>
            <p:spPr>
              <a:xfrm>
                <a:off x="5459758" y="2089723"/>
                <a:ext cx="5948877" cy="646331"/>
              </a:xfrm>
              <a:prstGeom prst="rect">
                <a:avLst/>
              </a:prstGeom>
              <a:blipFill>
                <a:blip r:embed="rId8"/>
                <a:stretch>
                  <a:fillRect l="-923"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DD55E6F-2989-71F7-86F5-B68AAB12F849}"/>
                  </a:ext>
                </a:extLst>
              </p:cNvPr>
              <p:cNvSpPr txBox="1"/>
              <p:nvPr/>
            </p:nvSpPr>
            <p:spPr>
              <a:xfrm>
                <a:off x="5780980" y="2908257"/>
                <a:ext cx="2840265" cy="6049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den>
                      </m:f>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7DD55E6F-2989-71F7-86F5-B68AAB12F849}"/>
                  </a:ext>
                </a:extLst>
              </p:cNvPr>
              <p:cNvSpPr txBox="1">
                <a:spLocks noRot="1" noChangeAspect="1" noMove="1" noResize="1" noEditPoints="1" noAdjustHandles="1" noChangeArrowheads="1" noChangeShapeType="1" noTextEdit="1"/>
              </p:cNvSpPr>
              <p:nvPr/>
            </p:nvSpPr>
            <p:spPr>
              <a:xfrm>
                <a:off x="5780980" y="2908257"/>
                <a:ext cx="2840265" cy="60497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2D14308-CC63-BFC1-D97A-B207DE81CB22}"/>
                  </a:ext>
                </a:extLst>
              </p:cNvPr>
              <p:cNvSpPr txBox="1"/>
              <p:nvPr/>
            </p:nvSpPr>
            <p:spPr>
              <a:xfrm>
                <a:off x="5763922" y="3513231"/>
                <a:ext cx="3437801" cy="62799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e>
                      </m:d>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22D14308-CC63-BFC1-D97A-B207DE81CB22}"/>
                  </a:ext>
                </a:extLst>
              </p:cNvPr>
              <p:cNvSpPr txBox="1">
                <a:spLocks noRot="1" noChangeAspect="1" noMove="1" noResize="1" noEditPoints="1" noAdjustHandles="1" noChangeArrowheads="1" noChangeShapeType="1" noTextEdit="1"/>
              </p:cNvSpPr>
              <p:nvPr/>
            </p:nvSpPr>
            <p:spPr>
              <a:xfrm>
                <a:off x="5763922" y="3513231"/>
                <a:ext cx="3437801" cy="62799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6CCB9A-7003-E354-C784-C68C45585D60}"/>
                  </a:ext>
                </a:extLst>
              </p:cNvPr>
              <p:cNvSpPr txBox="1"/>
              <p:nvPr/>
            </p:nvSpPr>
            <p:spPr>
              <a:xfrm>
                <a:off x="5763922" y="4345098"/>
                <a:ext cx="5494389" cy="6474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e>
                      </m:d>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1C6CCB9A-7003-E354-C784-C68C45585D60}"/>
                  </a:ext>
                </a:extLst>
              </p:cNvPr>
              <p:cNvSpPr txBox="1">
                <a:spLocks noRot="1" noChangeAspect="1" noMove="1" noResize="1" noEditPoints="1" noAdjustHandles="1" noChangeArrowheads="1" noChangeShapeType="1" noTextEdit="1"/>
              </p:cNvSpPr>
              <p:nvPr/>
            </p:nvSpPr>
            <p:spPr>
              <a:xfrm>
                <a:off x="5763922" y="4345098"/>
                <a:ext cx="5494389" cy="64748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892549-C77D-1489-27A2-BF9606448984}"/>
                  </a:ext>
                </a:extLst>
              </p:cNvPr>
              <p:cNvSpPr txBox="1"/>
              <p:nvPr/>
            </p:nvSpPr>
            <p:spPr>
              <a:xfrm>
                <a:off x="5780980" y="5133172"/>
                <a:ext cx="3284682" cy="62799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d>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7C892549-C77D-1489-27A2-BF9606448984}"/>
                  </a:ext>
                </a:extLst>
              </p:cNvPr>
              <p:cNvSpPr txBox="1">
                <a:spLocks noRot="1" noChangeAspect="1" noMove="1" noResize="1" noEditPoints="1" noAdjustHandles="1" noChangeArrowheads="1" noChangeShapeType="1" noTextEdit="1"/>
              </p:cNvSpPr>
              <p:nvPr/>
            </p:nvSpPr>
            <p:spPr>
              <a:xfrm>
                <a:off x="5780980" y="5133172"/>
                <a:ext cx="3284682" cy="62799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35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E177-0A26-ADAA-0A7E-BC2F6C24E1DA}"/>
              </a:ext>
            </a:extLst>
          </p:cNvPr>
          <p:cNvSpPr>
            <a:spLocks noGrp="1"/>
          </p:cNvSpPr>
          <p:nvPr>
            <p:ph type="title"/>
          </p:nvPr>
        </p:nvSpPr>
        <p:spPr/>
        <p:txBody>
          <a:bodyPr/>
          <a:lstStyle/>
          <a:p>
            <a:r>
              <a:rPr lang="en-US"/>
              <a:t>Wavemeter Correction</a:t>
            </a:r>
          </a:p>
        </p:txBody>
      </p:sp>
      <p:sp>
        <p:nvSpPr>
          <p:cNvPr id="3" name="Footer Placeholder 2">
            <a:extLst>
              <a:ext uri="{FF2B5EF4-FFF2-40B4-BE49-F238E27FC236}">
                <a16:creationId xmlns:a16="http://schemas.microsoft.com/office/drawing/2014/main" id="{E5F3A362-6100-1DD9-9B21-B7BDD7E8DFA9}"/>
              </a:ext>
            </a:extLst>
          </p:cNvPr>
          <p:cNvSpPr>
            <a:spLocks noGrp="1"/>
          </p:cNvSpPr>
          <p:nvPr>
            <p:ph type="ftr" sz="quarter" idx="4294967295"/>
          </p:nvPr>
        </p:nvSpPr>
        <p:spPr>
          <a:xfrm>
            <a:off x="9886129" y="6492240"/>
            <a:ext cx="1920739" cy="3200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Meyer Research Group</a:t>
            </a:r>
          </a:p>
        </p:txBody>
      </p:sp>
      <p:sp>
        <p:nvSpPr>
          <p:cNvPr id="4" name="Slide Number Placeholder 3">
            <a:extLst>
              <a:ext uri="{FF2B5EF4-FFF2-40B4-BE49-F238E27FC236}">
                <a16:creationId xmlns:a16="http://schemas.microsoft.com/office/drawing/2014/main" id="{0A056E1C-8CD3-F31E-DACA-658034480D20}"/>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38</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6" name="Picture 5" descr="A close-up of a graph&#10;&#10;Description automatically generated">
            <a:extLst>
              <a:ext uri="{FF2B5EF4-FFF2-40B4-BE49-F238E27FC236}">
                <a16:creationId xmlns:a16="http://schemas.microsoft.com/office/drawing/2014/main" id="{4DFF9A9F-EB66-FA98-44EF-90875247477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4340" y="2130549"/>
            <a:ext cx="12840679" cy="2703301"/>
          </a:xfrm>
          <a:prstGeom prst="rect">
            <a:avLst/>
          </a:prstGeom>
        </p:spPr>
      </p:pic>
    </p:spTree>
    <p:extLst>
      <p:ext uri="{BB962C8B-B14F-4D97-AF65-F5344CB8AC3E}">
        <p14:creationId xmlns:p14="http://schemas.microsoft.com/office/powerpoint/2010/main" val="1117760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981C-8266-575F-6A57-C85A98A36DD0}"/>
              </a:ext>
            </a:extLst>
          </p:cNvPr>
          <p:cNvSpPr>
            <a:spLocks noGrp="1"/>
          </p:cNvSpPr>
          <p:nvPr>
            <p:ph type="title"/>
          </p:nvPr>
        </p:nvSpPr>
        <p:spPr/>
        <p:txBody>
          <a:bodyPr/>
          <a:lstStyle/>
          <a:p>
            <a:r>
              <a:rPr lang="en-US"/>
              <a:t>Uncertainty in background constant estimates</a:t>
            </a:r>
          </a:p>
        </p:txBody>
      </p:sp>
      <p:sp>
        <p:nvSpPr>
          <p:cNvPr id="4" name="Slide Number Placeholder 3">
            <a:extLst>
              <a:ext uri="{FF2B5EF4-FFF2-40B4-BE49-F238E27FC236}">
                <a16:creationId xmlns:a16="http://schemas.microsoft.com/office/drawing/2014/main" id="{090A7B1B-952F-2F53-A10A-841A488A0EF4}"/>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39</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8" name="Picture 7">
            <a:extLst>
              <a:ext uri="{FF2B5EF4-FFF2-40B4-BE49-F238E27FC236}">
                <a16:creationId xmlns:a16="http://schemas.microsoft.com/office/drawing/2014/main" id="{59FA7D01-B5B5-3822-B4B6-ADAF68058F61}"/>
              </a:ext>
            </a:extLst>
          </p:cNvPr>
          <p:cNvPicPr>
            <a:picLocks noChangeAspect="1"/>
          </p:cNvPicPr>
          <p:nvPr/>
        </p:nvPicPr>
        <p:blipFill rotWithShape="1">
          <a:blip r:embed="rId2"/>
          <a:srcRect b="19913"/>
          <a:stretch/>
        </p:blipFill>
        <p:spPr>
          <a:xfrm>
            <a:off x="-513207" y="2294382"/>
            <a:ext cx="14277922" cy="1560441"/>
          </a:xfrm>
          <a:prstGeom prst="rect">
            <a:avLst/>
          </a:prstGeom>
        </p:spPr>
      </p:pic>
      <p:pic>
        <p:nvPicPr>
          <p:cNvPr id="5" name="Picture 4">
            <a:extLst>
              <a:ext uri="{FF2B5EF4-FFF2-40B4-BE49-F238E27FC236}">
                <a16:creationId xmlns:a16="http://schemas.microsoft.com/office/drawing/2014/main" id="{6421D9B4-DDB8-83C0-6EDB-59F5A9223AA0}"/>
              </a:ext>
            </a:extLst>
          </p:cNvPr>
          <p:cNvPicPr>
            <a:picLocks noChangeAspect="1"/>
          </p:cNvPicPr>
          <p:nvPr/>
        </p:nvPicPr>
        <p:blipFill rotWithShape="1">
          <a:blip r:embed="rId2"/>
          <a:srcRect t="79896"/>
          <a:stretch/>
        </p:blipFill>
        <p:spPr>
          <a:xfrm>
            <a:off x="-611822" y="3854823"/>
            <a:ext cx="14277922" cy="391719"/>
          </a:xfrm>
          <a:prstGeom prst="rect">
            <a:avLst/>
          </a:prstGeom>
        </p:spPr>
      </p:pic>
    </p:spTree>
    <p:extLst>
      <p:ext uri="{BB962C8B-B14F-4D97-AF65-F5344CB8AC3E}">
        <p14:creationId xmlns:p14="http://schemas.microsoft.com/office/powerpoint/2010/main" val="182502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a:t>Why use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a:xfrm>
            <a:off x="9886129" y="6492240"/>
            <a:ext cx="1920739" cy="320040"/>
          </a:xfrm>
          <a:prstGeom prst="rect">
            <a:avLst/>
          </a:prstGeom>
          <a:noFill/>
          <a:ln>
            <a:noFill/>
          </a:ln>
        </p:spPr>
        <p:txBody>
          <a:bodyPr vert="horz" lIns="0" tIns="0" rIns="0" bIns="0" anchor="ctr" anchorCtr="0">
            <a:noAutofit/>
          </a:bodyPr>
          <a:lstStyle>
            <a:defPPr>
              <a:defRPr lang="en-US"/>
            </a:defPPr>
            <a:lvl1pPr marL="0" lvl="0" algn="r" defTabSz="914400" rtl="0" eaLnBrk="1" latinLnBrk="0" hangingPunct="0">
              <a:buNone/>
              <a:tabLst/>
              <a:defRPr lang="en-US" sz="1000" b="0" i="0" kern="1200">
                <a:solidFill>
                  <a:schemeClr val="tx1"/>
                </a:solidFill>
                <a:latin typeface="Acumin Pro" pitchFamily="34"/>
                <a:ea typeface="Segoe UI" pitchFamily="2"/>
                <a:cs typeface="Tahoma"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4</a:t>
            </a:fld>
            <a:endParaRPr lang="en-US"/>
          </a:p>
        </p:txBody>
      </p:sp>
      <p:sp>
        <p:nvSpPr>
          <p:cNvPr id="14" name="TextBox 13">
            <a:extLst>
              <a:ext uri="{FF2B5EF4-FFF2-40B4-BE49-F238E27FC236}">
                <a16:creationId xmlns:a16="http://schemas.microsoft.com/office/drawing/2014/main" id="{8B604EA3-6FD0-48FB-7398-B09B8735EA2C}"/>
              </a:ext>
            </a:extLst>
          </p:cNvPr>
          <p:cNvSpPr txBox="1"/>
          <p:nvPr/>
        </p:nvSpPr>
        <p:spPr>
          <a:xfrm>
            <a:off x="129707" y="1908507"/>
            <a:ext cx="2837540" cy="830997"/>
          </a:xfrm>
          <a:prstGeom prst="rect">
            <a:avLst/>
          </a:prstGeom>
          <a:noFill/>
        </p:spPr>
        <p:txBody>
          <a:bodyPr wrap="square" rtlCol="0">
            <a:spAutoFit/>
          </a:bodyPr>
          <a:lstStyle/>
          <a:p>
            <a:pPr algn="ctr"/>
            <a:r>
              <a:rPr lang="en-US" sz="2400">
                <a:solidFill>
                  <a:srgbClr val="7030A0"/>
                </a:solidFill>
              </a:rPr>
              <a:t>Particle Image Velocimetry</a:t>
            </a:r>
          </a:p>
        </p:txBody>
      </p:sp>
      <p:cxnSp>
        <p:nvCxnSpPr>
          <p:cNvPr id="30" name="Straight Connector 29">
            <a:extLst>
              <a:ext uri="{FF2B5EF4-FFF2-40B4-BE49-F238E27FC236}">
                <a16:creationId xmlns:a16="http://schemas.microsoft.com/office/drawing/2014/main" id="{A93C7A81-E7BB-F71F-F7E6-12BEEC8AC6D7}"/>
              </a:ext>
            </a:extLst>
          </p:cNvPr>
          <p:cNvCxnSpPr>
            <a:cxnSpLocks/>
          </p:cNvCxnSpPr>
          <p:nvPr/>
        </p:nvCxnSpPr>
        <p:spPr>
          <a:xfrm>
            <a:off x="413917" y="1893077"/>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7E486B-4A42-C428-4471-41283419A697}"/>
              </a:ext>
            </a:extLst>
          </p:cNvPr>
          <p:cNvSpPr txBox="1"/>
          <p:nvPr/>
        </p:nvSpPr>
        <p:spPr>
          <a:xfrm>
            <a:off x="702422" y="1394144"/>
            <a:ext cx="1702133" cy="523220"/>
          </a:xfrm>
          <a:prstGeom prst="rect">
            <a:avLst/>
          </a:prstGeom>
          <a:noFill/>
        </p:spPr>
        <p:txBody>
          <a:bodyPr wrap="none" rtlCol="0">
            <a:spAutoFit/>
          </a:bodyPr>
          <a:lstStyle/>
          <a:p>
            <a:r>
              <a:rPr lang="en-US" sz="2800" b="1"/>
              <a:t>Technique</a:t>
            </a:r>
          </a:p>
        </p:txBody>
      </p:sp>
      <p:sp>
        <p:nvSpPr>
          <p:cNvPr id="12" name="TextBox 11">
            <a:extLst>
              <a:ext uri="{FF2B5EF4-FFF2-40B4-BE49-F238E27FC236}">
                <a16:creationId xmlns:a16="http://schemas.microsoft.com/office/drawing/2014/main" id="{98B5CFD0-3493-8C15-B15A-65CB7A01EAF6}"/>
              </a:ext>
            </a:extLst>
          </p:cNvPr>
          <p:cNvSpPr txBox="1"/>
          <p:nvPr/>
        </p:nvSpPr>
        <p:spPr>
          <a:xfrm>
            <a:off x="3319484" y="1434318"/>
            <a:ext cx="1204432" cy="461665"/>
          </a:xfrm>
          <a:prstGeom prst="rect">
            <a:avLst/>
          </a:prstGeom>
          <a:noFill/>
        </p:spPr>
        <p:txBody>
          <a:bodyPr wrap="none" rtlCol="0">
            <a:spAutoFit/>
          </a:bodyPr>
          <a:lstStyle/>
          <a:p>
            <a:r>
              <a:rPr lang="en-US" sz="2400" b="1"/>
              <a:t>Velocity</a:t>
            </a:r>
          </a:p>
        </p:txBody>
      </p:sp>
      <p:sp>
        <p:nvSpPr>
          <p:cNvPr id="15" name="TextBox 14">
            <a:extLst>
              <a:ext uri="{FF2B5EF4-FFF2-40B4-BE49-F238E27FC236}">
                <a16:creationId xmlns:a16="http://schemas.microsoft.com/office/drawing/2014/main" id="{ABE919DA-166D-3A25-4701-4B09DADCDC03}"/>
              </a:ext>
            </a:extLst>
          </p:cNvPr>
          <p:cNvSpPr txBox="1"/>
          <p:nvPr/>
        </p:nvSpPr>
        <p:spPr>
          <a:xfrm>
            <a:off x="4788332" y="1448479"/>
            <a:ext cx="1821717" cy="461665"/>
          </a:xfrm>
          <a:prstGeom prst="rect">
            <a:avLst/>
          </a:prstGeom>
          <a:noFill/>
        </p:spPr>
        <p:txBody>
          <a:bodyPr wrap="none" rtlCol="0">
            <a:spAutoFit/>
          </a:bodyPr>
          <a:lstStyle/>
          <a:p>
            <a:r>
              <a:rPr lang="en-US" sz="2400" b="1"/>
              <a:t>Temperature</a:t>
            </a:r>
          </a:p>
        </p:txBody>
      </p:sp>
      <p:sp>
        <p:nvSpPr>
          <p:cNvPr id="16" name="TextBox 15">
            <a:extLst>
              <a:ext uri="{FF2B5EF4-FFF2-40B4-BE49-F238E27FC236}">
                <a16:creationId xmlns:a16="http://schemas.microsoft.com/office/drawing/2014/main" id="{5BF036F4-9ED1-3AD2-00F6-7E4E1E184B99}"/>
              </a:ext>
            </a:extLst>
          </p:cNvPr>
          <p:cNvSpPr txBox="1"/>
          <p:nvPr/>
        </p:nvSpPr>
        <p:spPr>
          <a:xfrm>
            <a:off x="6853866" y="1446842"/>
            <a:ext cx="1282210" cy="461665"/>
          </a:xfrm>
          <a:prstGeom prst="rect">
            <a:avLst/>
          </a:prstGeom>
          <a:noFill/>
        </p:spPr>
        <p:txBody>
          <a:bodyPr wrap="none" rtlCol="0">
            <a:spAutoFit/>
          </a:bodyPr>
          <a:lstStyle/>
          <a:p>
            <a:r>
              <a:rPr lang="en-US" sz="2400" b="1"/>
              <a:t>Pressure</a:t>
            </a:r>
          </a:p>
        </p:txBody>
      </p:sp>
      <p:sp>
        <p:nvSpPr>
          <p:cNvPr id="17" name="TextBox 16">
            <a:extLst>
              <a:ext uri="{FF2B5EF4-FFF2-40B4-BE49-F238E27FC236}">
                <a16:creationId xmlns:a16="http://schemas.microsoft.com/office/drawing/2014/main" id="{D129112A-12B4-1F35-3EA4-E9BE1C03E5C9}"/>
              </a:ext>
            </a:extLst>
          </p:cNvPr>
          <p:cNvSpPr txBox="1"/>
          <p:nvPr/>
        </p:nvSpPr>
        <p:spPr>
          <a:xfrm>
            <a:off x="8421896" y="1456466"/>
            <a:ext cx="1151277" cy="461665"/>
          </a:xfrm>
          <a:prstGeom prst="rect">
            <a:avLst/>
          </a:prstGeom>
          <a:noFill/>
        </p:spPr>
        <p:txBody>
          <a:bodyPr wrap="none" rtlCol="0">
            <a:spAutoFit/>
          </a:bodyPr>
          <a:lstStyle/>
          <a:p>
            <a:r>
              <a:rPr lang="en-US" sz="2400" b="1"/>
              <a:t>Density</a:t>
            </a:r>
          </a:p>
        </p:txBody>
      </p:sp>
      <p:sp>
        <p:nvSpPr>
          <p:cNvPr id="25" name="TextBox 24">
            <a:extLst>
              <a:ext uri="{FF2B5EF4-FFF2-40B4-BE49-F238E27FC236}">
                <a16:creationId xmlns:a16="http://schemas.microsoft.com/office/drawing/2014/main" id="{FD196B1F-5666-362D-E75D-75B1AA9426DE}"/>
              </a:ext>
            </a:extLst>
          </p:cNvPr>
          <p:cNvSpPr txBox="1"/>
          <p:nvPr/>
        </p:nvSpPr>
        <p:spPr>
          <a:xfrm>
            <a:off x="3615221" y="198772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7030A0"/>
                </a:solidFill>
              </a:rPr>
              <a:t> </a:t>
            </a:r>
          </a:p>
        </p:txBody>
      </p:sp>
      <p:sp>
        <p:nvSpPr>
          <p:cNvPr id="26" name="TextBox 25">
            <a:extLst>
              <a:ext uri="{FF2B5EF4-FFF2-40B4-BE49-F238E27FC236}">
                <a16:creationId xmlns:a16="http://schemas.microsoft.com/office/drawing/2014/main" id="{F293663B-A6C3-1F97-85EF-6ADBB2A3E762}"/>
              </a:ext>
            </a:extLst>
          </p:cNvPr>
          <p:cNvSpPr txBox="1"/>
          <p:nvPr/>
        </p:nvSpPr>
        <p:spPr>
          <a:xfrm>
            <a:off x="3613542" y="2941406"/>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33CC"/>
                </a:solidFill>
              </a:rPr>
              <a:t> </a:t>
            </a:r>
          </a:p>
        </p:txBody>
      </p:sp>
      <p:sp>
        <p:nvSpPr>
          <p:cNvPr id="27" name="TextBox 26">
            <a:extLst>
              <a:ext uri="{FF2B5EF4-FFF2-40B4-BE49-F238E27FC236}">
                <a16:creationId xmlns:a16="http://schemas.microsoft.com/office/drawing/2014/main" id="{AAB991A4-2D33-B97C-EC0B-D1F2A2F5AB7E}"/>
              </a:ext>
            </a:extLst>
          </p:cNvPr>
          <p:cNvSpPr txBox="1"/>
          <p:nvPr/>
        </p:nvSpPr>
        <p:spPr>
          <a:xfrm>
            <a:off x="5382874"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B050"/>
                </a:solidFill>
              </a:rPr>
              <a:t> </a:t>
            </a:r>
          </a:p>
        </p:txBody>
      </p:sp>
      <p:sp>
        <p:nvSpPr>
          <p:cNvPr id="28" name="TextBox 27">
            <a:extLst>
              <a:ext uri="{FF2B5EF4-FFF2-40B4-BE49-F238E27FC236}">
                <a16:creationId xmlns:a16="http://schemas.microsoft.com/office/drawing/2014/main" id="{BD77871E-D487-AC35-F8A9-3DA70AA91863}"/>
              </a:ext>
            </a:extLst>
          </p:cNvPr>
          <p:cNvSpPr txBox="1"/>
          <p:nvPr/>
        </p:nvSpPr>
        <p:spPr>
          <a:xfrm>
            <a:off x="3573674"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B050"/>
                </a:solidFill>
              </a:rPr>
              <a:t> </a:t>
            </a:r>
          </a:p>
        </p:txBody>
      </p:sp>
      <p:sp>
        <p:nvSpPr>
          <p:cNvPr id="31" name="TextBox 30">
            <a:extLst>
              <a:ext uri="{FF2B5EF4-FFF2-40B4-BE49-F238E27FC236}">
                <a16:creationId xmlns:a16="http://schemas.microsoft.com/office/drawing/2014/main" id="{F6AAC1A7-082B-F3EF-2631-618F3E23C4FB}"/>
              </a:ext>
            </a:extLst>
          </p:cNvPr>
          <p:cNvSpPr txBox="1"/>
          <p:nvPr/>
        </p:nvSpPr>
        <p:spPr>
          <a:xfrm>
            <a:off x="5391822" y="3663307"/>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C00000"/>
                </a:solidFill>
              </a:rPr>
              <a:t> </a:t>
            </a:r>
          </a:p>
        </p:txBody>
      </p:sp>
      <p:sp>
        <p:nvSpPr>
          <p:cNvPr id="32" name="TextBox 31">
            <a:extLst>
              <a:ext uri="{FF2B5EF4-FFF2-40B4-BE49-F238E27FC236}">
                <a16:creationId xmlns:a16="http://schemas.microsoft.com/office/drawing/2014/main" id="{766BC739-98BD-8DF2-53D5-4A43D1136CCF}"/>
              </a:ext>
            </a:extLst>
          </p:cNvPr>
          <p:cNvSpPr txBox="1"/>
          <p:nvPr/>
        </p:nvSpPr>
        <p:spPr>
          <a:xfrm>
            <a:off x="7147690"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B050"/>
                </a:solidFill>
              </a:rPr>
              <a:t> </a:t>
            </a:r>
          </a:p>
        </p:txBody>
      </p:sp>
      <p:sp>
        <p:nvSpPr>
          <p:cNvPr id="33" name="TextBox 32">
            <a:extLst>
              <a:ext uri="{FF2B5EF4-FFF2-40B4-BE49-F238E27FC236}">
                <a16:creationId xmlns:a16="http://schemas.microsoft.com/office/drawing/2014/main" id="{EBEF4953-1B40-DFCC-8DD2-31E3AB05E922}"/>
              </a:ext>
            </a:extLst>
          </p:cNvPr>
          <p:cNvSpPr txBox="1"/>
          <p:nvPr/>
        </p:nvSpPr>
        <p:spPr>
          <a:xfrm>
            <a:off x="8608291"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B050"/>
                </a:solidFill>
              </a:rPr>
              <a:t> </a:t>
            </a:r>
          </a:p>
        </p:txBody>
      </p:sp>
      <p:sp>
        <p:nvSpPr>
          <p:cNvPr id="13" name="TextBox 12">
            <a:extLst>
              <a:ext uri="{FF2B5EF4-FFF2-40B4-BE49-F238E27FC236}">
                <a16:creationId xmlns:a16="http://schemas.microsoft.com/office/drawing/2014/main" id="{885A7696-70BE-3B20-49DB-5032DE7BD5DE}"/>
              </a:ext>
            </a:extLst>
          </p:cNvPr>
          <p:cNvSpPr txBox="1"/>
          <p:nvPr/>
        </p:nvSpPr>
        <p:spPr>
          <a:xfrm>
            <a:off x="-90356" y="2777068"/>
            <a:ext cx="3267736" cy="830997"/>
          </a:xfrm>
          <a:prstGeom prst="rect">
            <a:avLst/>
          </a:prstGeom>
          <a:noFill/>
        </p:spPr>
        <p:txBody>
          <a:bodyPr wrap="square" rtlCol="0">
            <a:spAutoFit/>
          </a:bodyPr>
          <a:lstStyle/>
          <a:p>
            <a:pPr algn="ctr"/>
            <a:r>
              <a:rPr lang="en-US" sz="2400">
                <a:solidFill>
                  <a:srgbClr val="0033CC"/>
                </a:solidFill>
              </a:rPr>
              <a:t>Doppler Global Velocimetry</a:t>
            </a:r>
          </a:p>
        </p:txBody>
      </p:sp>
      <p:sp>
        <p:nvSpPr>
          <p:cNvPr id="18" name="TextBox 17">
            <a:extLst>
              <a:ext uri="{FF2B5EF4-FFF2-40B4-BE49-F238E27FC236}">
                <a16:creationId xmlns:a16="http://schemas.microsoft.com/office/drawing/2014/main" id="{84C393B1-B396-E3C5-0A43-4CFA3E70BD6B}"/>
              </a:ext>
            </a:extLst>
          </p:cNvPr>
          <p:cNvSpPr txBox="1"/>
          <p:nvPr/>
        </p:nvSpPr>
        <p:spPr>
          <a:xfrm>
            <a:off x="594992" y="3645629"/>
            <a:ext cx="1916994" cy="830997"/>
          </a:xfrm>
          <a:prstGeom prst="rect">
            <a:avLst/>
          </a:prstGeom>
          <a:noFill/>
        </p:spPr>
        <p:txBody>
          <a:bodyPr wrap="square" rtlCol="0">
            <a:spAutoFit/>
          </a:bodyPr>
          <a:lstStyle/>
          <a:p>
            <a:pPr algn="ctr"/>
            <a:r>
              <a:rPr lang="en-US" sz="2400">
                <a:solidFill>
                  <a:srgbClr val="C00000"/>
                </a:solidFill>
              </a:rPr>
              <a:t>Raman Scattering</a:t>
            </a:r>
          </a:p>
        </p:txBody>
      </p:sp>
      <p:sp>
        <p:nvSpPr>
          <p:cNvPr id="19" name="TextBox 18">
            <a:extLst>
              <a:ext uri="{FF2B5EF4-FFF2-40B4-BE49-F238E27FC236}">
                <a16:creationId xmlns:a16="http://schemas.microsoft.com/office/drawing/2014/main" id="{26536C84-027D-97E2-9120-250E835E0F0C}"/>
              </a:ext>
            </a:extLst>
          </p:cNvPr>
          <p:cNvSpPr txBox="1"/>
          <p:nvPr/>
        </p:nvSpPr>
        <p:spPr>
          <a:xfrm>
            <a:off x="413917" y="4514189"/>
            <a:ext cx="2292376" cy="830997"/>
          </a:xfrm>
          <a:prstGeom prst="rect">
            <a:avLst/>
          </a:prstGeom>
          <a:noFill/>
        </p:spPr>
        <p:txBody>
          <a:bodyPr wrap="square" rtlCol="0">
            <a:spAutoFit/>
          </a:bodyPr>
          <a:lstStyle/>
          <a:p>
            <a:pPr algn="ctr"/>
            <a:r>
              <a:rPr lang="en-US" sz="2400">
                <a:solidFill>
                  <a:srgbClr val="008000"/>
                </a:solidFill>
              </a:rPr>
              <a:t>Rayleigh Scattering</a:t>
            </a:r>
          </a:p>
        </p:txBody>
      </p:sp>
      <p:sp>
        <p:nvSpPr>
          <p:cNvPr id="6" name="TextBox 5">
            <a:extLst>
              <a:ext uri="{FF2B5EF4-FFF2-40B4-BE49-F238E27FC236}">
                <a16:creationId xmlns:a16="http://schemas.microsoft.com/office/drawing/2014/main" id="{F312E18B-7523-DC57-D849-D2E07879D076}"/>
              </a:ext>
            </a:extLst>
          </p:cNvPr>
          <p:cNvSpPr txBox="1"/>
          <p:nvPr/>
        </p:nvSpPr>
        <p:spPr>
          <a:xfrm>
            <a:off x="9733665" y="1438150"/>
            <a:ext cx="1470274" cy="461665"/>
          </a:xfrm>
          <a:prstGeom prst="rect">
            <a:avLst/>
          </a:prstGeom>
          <a:noFill/>
        </p:spPr>
        <p:txBody>
          <a:bodyPr wrap="none" rtlCol="0">
            <a:spAutoFit/>
          </a:bodyPr>
          <a:lstStyle/>
          <a:p>
            <a:r>
              <a:rPr lang="en-US" sz="2400" b="1"/>
              <a:t>Unseeded</a:t>
            </a:r>
          </a:p>
        </p:txBody>
      </p:sp>
      <p:sp>
        <p:nvSpPr>
          <p:cNvPr id="40" name="TextBox 39">
            <a:extLst>
              <a:ext uri="{FF2B5EF4-FFF2-40B4-BE49-F238E27FC236}">
                <a16:creationId xmlns:a16="http://schemas.microsoft.com/office/drawing/2014/main" id="{7F4FCADE-F93D-212F-1721-B1EB29B6BB5F}"/>
              </a:ext>
            </a:extLst>
          </p:cNvPr>
          <p:cNvSpPr txBox="1"/>
          <p:nvPr/>
        </p:nvSpPr>
        <p:spPr>
          <a:xfrm>
            <a:off x="10131794" y="3647045"/>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C00000"/>
                </a:solidFill>
              </a:rPr>
              <a:t> </a:t>
            </a:r>
          </a:p>
        </p:txBody>
      </p:sp>
      <p:sp>
        <p:nvSpPr>
          <p:cNvPr id="41" name="TextBox 40">
            <a:extLst>
              <a:ext uri="{FF2B5EF4-FFF2-40B4-BE49-F238E27FC236}">
                <a16:creationId xmlns:a16="http://schemas.microsoft.com/office/drawing/2014/main" id="{A46AA8E9-79DF-5BA2-C70D-FA3202FA161D}"/>
              </a:ext>
            </a:extLst>
          </p:cNvPr>
          <p:cNvSpPr txBox="1"/>
          <p:nvPr/>
        </p:nvSpPr>
        <p:spPr>
          <a:xfrm>
            <a:off x="10125381"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00B050"/>
                </a:solidFill>
              </a:rPr>
              <a:t> </a:t>
            </a:r>
          </a:p>
        </p:txBody>
      </p:sp>
      <p:sp>
        <p:nvSpPr>
          <p:cNvPr id="5" name="TextBox 4">
            <a:extLst>
              <a:ext uri="{FF2B5EF4-FFF2-40B4-BE49-F238E27FC236}">
                <a16:creationId xmlns:a16="http://schemas.microsoft.com/office/drawing/2014/main" id="{865558F7-5FC9-7408-D43A-DC7B14B51661}"/>
              </a:ext>
            </a:extLst>
          </p:cNvPr>
          <p:cNvSpPr txBox="1"/>
          <p:nvPr/>
        </p:nvSpPr>
        <p:spPr>
          <a:xfrm>
            <a:off x="7090853" y="3660047"/>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a:solidFill>
                  <a:srgbClr val="C00000"/>
                </a:solidFill>
              </a:rPr>
              <a:t> </a:t>
            </a:r>
          </a:p>
        </p:txBody>
      </p:sp>
      <p:cxnSp>
        <p:nvCxnSpPr>
          <p:cNvPr id="20" name="Straight Connector 19">
            <a:extLst>
              <a:ext uri="{FF2B5EF4-FFF2-40B4-BE49-F238E27FC236}">
                <a16:creationId xmlns:a16="http://schemas.microsoft.com/office/drawing/2014/main" id="{2464303F-6B83-6909-FCE9-6DF6F5D9F378}"/>
              </a:ext>
            </a:extLst>
          </p:cNvPr>
          <p:cNvCxnSpPr>
            <a:cxnSpLocks/>
          </p:cNvCxnSpPr>
          <p:nvPr/>
        </p:nvCxnSpPr>
        <p:spPr>
          <a:xfrm>
            <a:off x="413917" y="2757914"/>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49A224-4B4C-7731-5B01-1E32FDF41741}"/>
              </a:ext>
            </a:extLst>
          </p:cNvPr>
          <p:cNvCxnSpPr>
            <a:cxnSpLocks/>
          </p:cNvCxnSpPr>
          <p:nvPr/>
        </p:nvCxnSpPr>
        <p:spPr>
          <a:xfrm>
            <a:off x="413917" y="3622751"/>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109905-80BA-59F7-96A8-A28717D0D6A9}"/>
              </a:ext>
            </a:extLst>
          </p:cNvPr>
          <p:cNvCxnSpPr>
            <a:cxnSpLocks/>
          </p:cNvCxnSpPr>
          <p:nvPr/>
        </p:nvCxnSpPr>
        <p:spPr>
          <a:xfrm>
            <a:off x="413917" y="4487588"/>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C688F-283A-5FCC-0469-84970617DB0C}"/>
              </a:ext>
            </a:extLst>
          </p:cNvPr>
          <p:cNvCxnSpPr>
            <a:cxnSpLocks/>
          </p:cNvCxnSpPr>
          <p:nvPr/>
        </p:nvCxnSpPr>
        <p:spPr>
          <a:xfrm>
            <a:off x="413917" y="5352424"/>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5CF23A6A-4572-2EF5-1A8A-0BBFBDBA765C}"/>
              </a:ext>
            </a:extLst>
          </p:cNvPr>
          <p:cNvSpPr/>
          <p:nvPr/>
        </p:nvSpPr>
        <p:spPr>
          <a:xfrm>
            <a:off x="215665" y="4398264"/>
            <a:ext cx="11122895" cy="1062686"/>
          </a:xfrm>
          <a:prstGeom prst="round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5D93C4-9701-D14C-38BE-C57B4CA55844}"/>
              </a:ext>
            </a:extLst>
          </p:cNvPr>
          <p:cNvSpPr txBox="1"/>
          <p:nvPr/>
        </p:nvSpPr>
        <p:spPr>
          <a:xfrm>
            <a:off x="737513" y="5491805"/>
            <a:ext cx="10831042" cy="400110"/>
          </a:xfrm>
          <a:prstGeom prst="rect">
            <a:avLst/>
          </a:prstGeom>
          <a:noFill/>
        </p:spPr>
        <p:txBody>
          <a:bodyPr wrap="none" rtlCol="0">
            <a:spAutoFit/>
          </a:bodyPr>
          <a:lstStyle/>
          <a:p>
            <a:r>
              <a:rPr lang="en-US" sz="2000">
                <a:solidFill>
                  <a:srgbClr val="008000"/>
                </a:solidFill>
              </a:rPr>
              <a:t>* Background interferences, weak signal levels, and </a:t>
            </a:r>
            <a:r>
              <a:rPr lang="en-US" sz="2000" b="1">
                <a:solidFill>
                  <a:srgbClr val="008000"/>
                </a:solidFill>
              </a:rPr>
              <a:t>difficulty making multi-parameter measurements</a:t>
            </a:r>
          </a:p>
        </p:txBody>
      </p:sp>
    </p:spTree>
    <p:extLst>
      <p:ext uri="{BB962C8B-B14F-4D97-AF65-F5344CB8AC3E}">
        <p14:creationId xmlns:p14="http://schemas.microsoft.com/office/powerpoint/2010/main" val="3316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24"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C05E9B-9BAF-20D6-941B-063F45F7E4A9}"/>
              </a:ext>
            </a:extLst>
          </p:cNvPr>
          <p:cNvSpPr>
            <a:spLocks noGrp="1"/>
          </p:cNvSpPr>
          <p:nvPr>
            <p:ph type="ftr" sz="quarter" idx="4294967295"/>
          </p:nvPr>
        </p:nvSpPr>
        <p:spPr>
          <a:xfrm>
            <a:off x="9886129" y="6492240"/>
            <a:ext cx="1920739" cy="3200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Meyer Research Group</a:t>
            </a:r>
          </a:p>
        </p:txBody>
      </p:sp>
      <p:sp>
        <p:nvSpPr>
          <p:cNvPr id="4" name="Slide Number Placeholder 3">
            <a:extLst>
              <a:ext uri="{FF2B5EF4-FFF2-40B4-BE49-F238E27FC236}">
                <a16:creationId xmlns:a16="http://schemas.microsoft.com/office/drawing/2014/main" id="{B8D123F6-0F1D-48E2-3112-AD4068BC995A}"/>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40</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5" name="Picture 4">
            <a:extLst>
              <a:ext uri="{FF2B5EF4-FFF2-40B4-BE49-F238E27FC236}">
                <a16:creationId xmlns:a16="http://schemas.microsoft.com/office/drawing/2014/main" id="{32DE6E64-4FDF-E432-8616-080C61D8BC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20" y="2049886"/>
            <a:ext cx="2826273" cy="3230027"/>
          </a:xfrm>
          <a:prstGeom prst="rect">
            <a:avLst/>
          </a:prstGeom>
        </p:spPr>
      </p:pic>
      <p:sp>
        <p:nvSpPr>
          <p:cNvPr id="8" name="TextBox 15">
            <a:extLst>
              <a:ext uri="{FF2B5EF4-FFF2-40B4-BE49-F238E27FC236}">
                <a16:creationId xmlns:a16="http://schemas.microsoft.com/office/drawing/2014/main" id="{C229279D-4012-F765-CDB6-98A76668A7BF}"/>
              </a:ext>
            </a:extLst>
          </p:cNvPr>
          <p:cNvSpPr txBox="1"/>
          <p:nvPr/>
        </p:nvSpPr>
        <p:spPr>
          <a:xfrm>
            <a:off x="2133972" y="4902731"/>
            <a:ext cx="27122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t>
            </a:r>
          </a:p>
        </p:txBody>
      </p:sp>
      <p:cxnSp>
        <p:nvCxnSpPr>
          <p:cNvPr id="10" name="Straight Connector 9">
            <a:extLst>
              <a:ext uri="{FF2B5EF4-FFF2-40B4-BE49-F238E27FC236}">
                <a16:creationId xmlns:a16="http://schemas.microsoft.com/office/drawing/2014/main" id="{8D17FDC0-DA23-4B43-20AD-B692ABC0B413}"/>
              </a:ext>
            </a:extLst>
          </p:cNvPr>
          <p:cNvCxnSpPr/>
          <p:nvPr/>
        </p:nvCxnSpPr>
        <p:spPr>
          <a:xfrm>
            <a:off x="585363" y="5472028"/>
            <a:ext cx="1623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24">
            <a:extLst>
              <a:ext uri="{FF2B5EF4-FFF2-40B4-BE49-F238E27FC236}">
                <a16:creationId xmlns:a16="http://schemas.microsoft.com/office/drawing/2014/main" id="{CB94CD49-68FD-4506-2EEA-D5A2CABC6920}"/>
              </a:ext>
            </a:extLst>
          </p:cNvPr>
          <p:cNvSpPr txBox="1"/>
          <p:nvPr/>
        </p:nvSpPr>
        <p:spPr>
          <a:xfrm>
            <a:off x="747733" y="5322794"/>
            <a:ext cx="179247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 Correction</a:t>
            </a:r>
          </a:p>
        </p:txBody>
      </p:sp>
      <p:pic>
        <p:nvPicPr>
          <p:cNvPr id="16" name="Picture 15" descr="A close-up of a graph&#10;&#10;Description automatically generated">
            <a:extLst>
              <a:ext uri="{FF2B5EF4-FFF2-40B4-BE49-F238E27FC236}">
                <a16:creationId xmlns:a16="http://schemas.microsoft.com/office/drawing/2014/main" id="{0C93AAC8-1F2B-1DF8-AECD-792FD531C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644" y="1210886"/>
            <a:ext cx="2688691" cy="2240575"/>
          </a:xfrm>
          <a:prstGeom prst="rect">
            <a:avLst/>
          </a:prstGeom>
        </p:spPr>
      </p:pic>
      <p:pic>
        <p:nvPicPr>
          <p:cNvPr id="22" name="Picture 21">
            <a:extLst>
              <a:ext uri="{FF2B5EF4-FFF2-40B4-BE49-F238E27FC236}">
                <a16:creationId xmlns:a16="http://schemas.microsoft.com/office/drawing/2014/main" id="{DED82388-831F-22D5-C0E3-880282543B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99822" y="3429000"/>
            <a:ext cx="5690842" cy="2845420"/>
          </a:xfrm>
          <a:prstGeom prst="rect">
            <a:avLst/>
          </a:prstGeom>
        </p:spPr>
      </p:pic>
      <p:cxnSp>
        <p:nvCxnSpPr>
          <p:cNvPr id="6" name="Straight Connector 5">
            <a:extLst>
              <a:ext uri="{FF2B5EF4-FFF2-40B4-BE49-F238E27FC236}">
                <a16:creationId xmlns:a16="http://schemas.microsoft.com/office/drawing/2014/main" id="{07F96E28-8D37-BD9F-F76A-39035EC584C8}"/>
              </a:ext>
            </a:extLst>
          </p:cNvPr>
          <p:cNvCxnSpPr/>
          <p:nvPr/>
        </p:nvCxnSpPr>
        <p:spPr>
          <a:xfrm>
            <a:off x="585363" y="5790540"/>
            <a:ext cx="16237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25">
            <a:extLst>
              <a:ext uri="{FF2B5EF4-FFF2-40B4-BE49-F238E27FC236}">
                <a16:creationId xmlns:a16="http://schemas.microsoft.com/office/drawing/2014/main" id="{0C504F23-2ED0-AF44-B90D-F540E9E176FD}"/>
              </a:ext>
            </a:extLst>
          </p:cNvPr>
          <p:cNvSpPr txBox="1"/>
          <p:nvPr/>
        </p:nvSpPr>
        <p:spPr>
          <a:xfrm>
            <a:off x="747733" y="5621263"/>
            <a:ext cx="156324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Background Fit</a:t>
            </a:r>
          </a:p>
        </p:txBody>
      </p:sp>
      <p:pic>
        <p:nvPicPr>
          <p:cNvPr id="11" name="Picture 10" descr="A graph of a graph of a person&#10;&#10;Description automatically generated with medium confidence">
            <a:extLst>
              <a:ext uri="{FF2B5EF4-FFF2-40B4-BE49-F238E27FC236}">
                <a16:creationId xmlns:a16="http://schemas.microsoft.com/office/drawing/2014/main" id="{9A96A690-0CF7-4052-4272-9A5A0E356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769" y="2022854"/>
            <a:ext cx="2826272" cy="3230026"/>
          </a:xfrm>
          <a:prstGeom prst="rect">
            <a:avLst/>
          </a:prstGeom>
        </p:spPr>
      </p:pic>
      <p:cxnSp>
        <p:nvCxnSpPr>
          <p:cNvPr id="13" name="Straight Connector 12">
            <a:extLst>
              <a:ext uri="{FF2B5EF4-FFF2-40B4-BE49-F238E27FC236}">
                <a16:creationId xmlns:a16="http://schemas.microsoft.com/office/drawing/2014/main" id="{A2D4C1CD-BF49-0974-A8E4-EAC86EF1032B}"/>
              </a:ext>
            </a:extLst>
          </p:cNvPr>
          <p:cNvCxnSpPr/>
          <p:nvPr/>
        </p:nvCxnSpPr>
        <p:spPr>
          <a:xfrm>
            <a:off x="3247508" y="5494319"/>
            <a:ext cx="162370"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TextBox 26">
            <a:extLst>
              <a:ext uri="{FF2B5EF4-FFF2-40B4-BE49-F238E27FC236}">
                <a16:creationId xmlns:a16="http://schemas.microsoft.com/office/drawing/2014/main" id="{49272C07-03B2-B050-8567-728C9DE22254}"/>
              </a:ext>
            </a:extLst>
          </p:cNvPr>
          <p:cNvSpPr txBox="1"/>
          <p:nvPr/>
        </p:nvSpPr>
        <p:spPr>
          <a:xfrm>
            <a:off x="3409878" y="5322794"/>
            <a:ext cx="162256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 Correction</a:t>
            </a:r>
          </a:p>
        </p:txBody>
      </p:sp>
      <p:pic>
        <p:nvPicPr>
          <p:cNvPr id="15" name="Picture 14" descr="A close-up of a graph&#10;&#10;Description automatically generated">
            <a:extLst>
              <a:ext uri="{FF2B5EF4-FFF2-40B4-BE49-F238E27FC236}">
                <a16:creationId xmlns:a16="http://schemas.microsoft.com/office/drawing/2014/main" id="{8B37087E-B9D8-9F5D-79C3-F75C1A110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3335" y="1219096"/>
            <a:ext cx="2688691" cy="2240575"/>
          </a:xfrm>
          <a:prstGeom prst="rect">
            <a:avLst/>
          </a:prstGeom>
        </p:spPr>
      </p:pic>
      <p:sp>
        <p:nvSpPr>
          <p:cNvPr id="9" name="Title 1">
            <a:extLst>
              <a:ext uri="{FF2B5EF4-FFF2-40B4-BE49-F238E27FC236}">
                <a16:creationId xmlns:a16="http://schemas.microsoft.com/office/drawing/2014/main" id="{5A5466D3-D4AB-4C16-5153-6F34CA2ED6B7}"/>
              </a:ext>
            </a:extLst>
          </p:cNvPr>
          <p:cNvSpPr>
            <a:spLocks noGrp="1"/>
          </p:cNvSpPr>
          <p:nvPr>
            <p:ph type="title"/>
          </p:nvPr>
        </p:nvSpPr>
        <p:spPr>
          <a:xfrm>
            <a:off x="215664" y="200879"/>
            <a:ext cx="9934175" cy="511920"/>
          </a:xfrm>
        </p:spPr>
        <p:txBody>
          <a:bodyPr/>
          <a:lstStyle/>
          <a:p>
            <a:r>
              <a:rPr lang="en-US"/>
              <a:t>Background correction for density measurements</a:t>
            </a:r>
          </a:p>
        </p:txBody>
      </p:sp>
    </p:spTree>
    <p:extLst>
      <p:ext uri="{BB962C8B-B14F-4D97-AF65-F5344CB8AC3E}">
        <p14:creationId xmlns:p14="http://schemas.microsoft.com/office/powerpoint/2010/main" val="27403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C05E9B-9BAF-20D6-941B-063F45F7E4A9}"/>
              </a:ext>
            </a:extLst>
          </p:cNvPr>
          <p:cNvSpPr>
            <a:spLocks noGrp="1"/>
          </p:cNvSpPr>
          <p:nvPr>
            <p:ph type="ftr" sz="quarter" idx="4294967295"/>
          </p:nvPr>
        </p:nvSpPr>
        <p:spPr>
          <a:xfrm>
            <a:off x="9886129" y="6492240"/>
            <a:ext cx="1920739" cy="3200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Meyer Research Group</a:t>
            </a:r>
          </a:p>
        </p:txBody>
      </p:sp>
      <p:sp>
        <p:nvSpPr>
          <p:cNvPr id="4" name="Slide Number Placeholder 3">
            <a:extLst>
              <a:ext uri="{FF2B5EF4-FFF2-40B4-BE49-F238E27FC236}">
                <a16:creationId xmlns:a16="http://schemas.microsoft.com/office/drawing/2014/main" id="{B8D123F6-0F1D-48E2-3112-AD4068BC995A}"/>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41</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pic>
        <p:nvPicPr>
          <p:cNvPr id="5" name="Picture 4">
            <a:extLst>
              <a:ext uri="{FF2B5EF4-FFF2-40B4-BE49-F238E27FC236}">
                <a16:creationId xmlns:a16="http://schemas.microsoft.com/office/drawing/2014/main" id="{32DE6E64-4FDF-E432-8616-080C61D8BC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20" y="2049886"/>
            <a:ext cx="2826273" cy="3230027"/>
          </a:xfrm>
          <a:prstGeom prst="rect">
            <a:avLst/>
          </a:prstGeom>
        </p:spPr>
      </p:pic>
      <p:sp>
        <p:nvSpPr>
          <p:cNvPr id="8" name="TextBox 15">
            <a:extLst>
              <a:ext uri="{FF2B5EF4-FFF2-40B4-BE49-F238E27FC236}">
                <a16:creationId xmlns:a16="http://schemas.microsoft.com/office/drawing/2014/main" id="{C229279D-4012-F765-CDB6-98A76668A7BF}"/>
              </a:ext>
            </a:extLst>
          </p:cNvPr>
          <p:cNvSpPr txBox="1"/>
          <p:nvPr/>
        </p:nvSpPr>
        <p:spPr>
          <a:xfrm>
            <a:off x="2133972" y="4902731"/>
            <a:ext cx="27122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t>
            </a:r>
          </a:p>
        </p:txBody>
      </p:sp>
      <p:cxnSp>
        <p:nvCxnSpPr>
          <p:cNvPr id="10" name="Straight Connector 9">
            <a:extLst>
              <a:ext uri="{FF2B5EF4-FFF2-40B4-BE49-F238E27FC236}">
                <a16:creationId xmlns:a16="http://schemas.microsoft.com/office/drawing/2014/main" id="{8D17FDC0-DA23-4B43-20AD-B692ABC0B413}"/>
              </a:ext>
            </a:extLst>
          </p:cNvPr>
          <p:cNvCxnSpPr/>
          <p:nvPr/>
        </p:nvCxnSpPr>
        <p:spPr>
          <a:xfrm>
            <a:off x="585363" y="5472028"/>
            <a:ext cx="1623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24">
            <a:extLst>
              <a:ext uri="{FF2B5EF4-FFF2-40B4-BE49-F238E27FC236}">
                <a16:creationId xmlns:a16="http://schemas.microsoft.com/office/drawing/2014/main" id="{CB94CD49-68FD-4506-2EEA-D5A2CABC6920}"/>
              </a:ext>
            </a:extLst>
          </p:cNvPr>
          <p:cNvSpPr txBox="1"/>
          <p:nvPr/>
        </p:nvSpPr>
        <p:spPr>
          <a:xfrm>
            <a:off x="747733" y="5322794"/>
            <a:ext cx="179247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 Correction</a:t>
            </a:r>
          </a:p>
        </p:txBody>
      </p:sp>
      <p:pic>
        <p:nvPicPr>
          <p:cNvPr id="16" name="Picture 15" descr="A close-up of a graph&#10;&#10;Description automatically generated">
            <a:extLst>
              <a:ext uri="{FF2B5EF4-FFF2-40B4-BE49-F238E27FC236}">
                <a16:creationId xmlns:a16="http://schemas.microsoft.com/office/drawing/2014/main" id="{0C93AAC8-1F2B-1DF8-AECD-792FD531C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644" y="1210886"/>
            <a:ext cx="2688691" cy="2240575"/>
          </a:xfrm>
          <a:prstGeom prst="rect">
            <a:avLst/>
          </a:prstGeom>
        </p:spPr>
      </p:pic>
      <p:cxnSp>
        <p:nvCxnSpPr>
          <p:cNvPr id="6" name="Straight Connector 5">
            <a:extLst>
              <a:ext uri="{FF2B5EF4-FFF2-40B4-BE49-F238E27FC236}">
                <a16:creationId xmlns:a16="http://schemas.microsoft.com/office/drawing/2014/main" id="{07F96E28-8D37-BD9F-F76A-39035EC584C8}"/>
              </a:ext>
            </a:extLst>
          </p:cNvPr>
          <p:cNvCxnSpPr/>
          <p:nvPr/>
        </p:nvCxnSpPr>
        <p:spPr>
          <a:xfrm>
            <a:off x="585363" y="5790540"/>
            <a:ext cx="16237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25">
            <a:extLst>
              <a:ext uri="{FF2B5EF4-FFF2-40B4-BE49-F238E27FC236}">
                <a16:creationId xmlns:a16="http://schemas.microsoft.com/office/drawing/2014/main" id="{0C504F23-2ED0-AF44-B90D-F540E9E176FD}"/>
              </a:ext>
            </a:extLst>
          </p:cNvPr>
          <p:cNvSpPr txBox="1"/>
          <p:nvPr/>
        </p:nvSpPr>
        <p:spPr>
          <a:xfrm>
            <a:off x="747733" y="5621263"/>
            <a:ext cx="156324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Background Fit</a:t>
            </a:r>
          </a:p>
        </p:txBody>
      </p:sp>
      <p:pic>
        <p:nvPicPr>
          <p:cNvPr id="11" name="Picture 10" descr="A graph of a graph of a person&#10;&#10;Description automatically generated with medium confidence">
            <a:extLst>
              <a:ext uri="{FF2B5EF4-FFF2-40B4-BE49-F238E27FC236}">
                <a16:creationId xmlns:a16="http://schemas.microsoft.com/office/drawing/2014/main" id="{9A96A690-0CF7-4052-4272-9A5A0E356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769" y="2022854"/>
            <a:ext cx="2826272" cy="3230026"/>
          </a:xfrm>
          <a:prstGeom prst="rect">
            <a:avLst/>
          </a:prstGeom>
        </p:spPr>
      </p:pic>
      <p:cxnSp>
        <p:nvCxnSpPr>
          <p:cNvPr id="13" name="Straight Connector 12">
            <a:extLst>
              <a:ext uri="{FF2B5EF4-FFF2-40B4-BE49-F238E27FC236}">
                <a16:creationId xmlns:a16="http://schemas.microsoft.com/office/drawing/2014/main" id="{A2D4C1CD-BF49-0974-A8E4-EAC86EF1032B}"/>
              </a:ext>
            </a:extLst>
          </p:cNvPr>
          <p:cNvCxnSpPr/>
          <p:nvPr/>
        </p:nvCxnSpPr>
        <p:spPr>
          <a:xfrm>
            <a:off x="3247508" y="5494319"/>
            <a:ext cx="162370"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TextBox 26">
            <a:extLst>
              <a:ext uri="{FF2B5EF4-FFF2-40B4-BE49-F238E27FC236}">
                <a16:creationId xmlns:a16="http://schemas.microsoft.com/office/drawing/2014/main" id="{49272C07-03B2-B050-8567-728C9DE22254}"/>
              </a:ext>
            </a:extLst>
          </p:cNvPr>
          <p:cNvSpPr txBox="1"/>
          <p:nvPr/>
        </p:nvSpPr>
        <p:spPr>
          <a:xfrm>
            <a:off x="3409878" y="5322794"/>
            <a:ext cx="162256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 Correction</a:t>
            </a:r>
          </a:p>
        </p:txBody>
      </p:sp>
      <p:pic>
        <p:nvPicPr>
          <p:cNvPr id="15" name="Picture 14" descr="A close-up of a graph&#10;&#10;Description automatically generated">
            <a:extLst>
              <a:ext uri="{FF2B5EF4-FFF2-40B4-BE49-F238E27FC236}">
                <a16:creationId xmlns:a16="http://schemas.microsoft.com/office/drawing/2014/main" id="{8B37087E-B9D8-9F5D-79C3-F75C1A110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3335" y="1219096"/>
            <a:ext cx="2688691" cy="2240575"/>
          </a:xfrm>
          <a:prstGeom prst="rect">
            <a:avLst/>
          </a:prstGeom>
        </p:spPr>
      </p:pic>
      <p:pic>
        <p:nvPicPr>
          <p:cNvPr id="9" name="Picture 8">
            <a:extLst>
              <a:ext uri="{FF2B5EF4-FFF2-40B4-BE49-F238E27FC236}">
                <a16:creationId xmlns:a16="http://schemas.microsoft.com/office/drawing/2014/main" id="{79E12C89-8013-75D7-0D40-52130E6D63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99823" y="3429000"/>
            <a:ext cx="5690840" cy="2845420"/>
          </a:xfrm>
          <a:prstGeom prst="rect">
            <a:avLst/>
          </a:prstGeom>
        </p:spPr>
      </p:pic>
      <p:sp>
        <p:nvSpPr>
          <p:cNvPr id="17" name="Title 1">
            <a:extLst>
              <a:ext uri="{FF2B5EF4-FFF2-40B4-BE49-F238E27FC236}">
                <a16:creationId xmlns:a16="http://schemas.microsoft.com/office/drawing/2014/main" id="{691F5D92-5890-0C82-1386-0E5BD3D896A2}"/>
              </a:ext>
            </a:extLst>
          </p:cNvPr>
          <p:cNvSpPr>
            <a:spLocks noGrp="1"/>
          </p:cNvSpPr>
          <p:nvPr>
            <p:ph type="title"/>
          </p:nvPr>
        </p:nvSpPr>
        <p:spPr>
          <a:xfrm>
            <a:off x="215664" y="200879"/>
            <a:ext cx="9934175" cy="511920"/>
          </a:xfrm>
        </p:spPr>
        <p:txBody>
          <a:bodyPr/>
          <a:lstStyle/>
          <a:p>
            <a:r>
              <a:rPr lang="en-US"/>
              <a:t>Background correction for density measurements</a:t>
            </a:r>
          </a:p>
        </p:txBody>
      </p:sp>
    </p:spTree>
    <p:extLst>
      <p:ext uri="{BB962C8B-B14F-4D97-AF65-F5344CB8AC3E}">
        <p14:creationId xmlns:p14="http://schemas.microsoft.com/office/powerpoint/2010/main" val="144547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63B8-6BB7-6936-C030-401A500D5E18}"/>
              </a:ext>
            </a:extLst>
          </p:cNvPr>
          <p:cNvSpPr>
            <a:spLocks noGrp="1"/>
          </p:cNvSpPr>
          <p:nvPr>
            <p:ph type="title"/>
          </p:nvPr>
        </p:nvSpPr>
        <p:spPr/>
        <p:txBody>
          <a:bodyPr/>
          <a:lstStyle/>
          <a:p>
            <a:r>
              <a:rPr lang="en-US"/>
              <a:t>Unfiltered Rayleigh scattering processing</a:t>
            </a:r>
          </a:p>
        </p:txBody>
      </p:sp>
      <p:sp>
        <p:nvSpPr>
          <p:cNvPr id="3" name="Footer Placeholder 2">
            <a:extLst>
              <a:ext uri="{FF2B5EF4-FFF2-40B4-BE49-F238E27FC236}">
                <a16:creationId xmlns:a16="http://schemas.microsoft.com/office/drawing/2014/main" id="{98C05E9B-9BAF-20D6-941B-063F45F7E4A9}"/>
              </a:ext>
            </a:extLst>
          </p:cNvPr>
          <p:cNvSpPr>
            <a:spLocks noGrp="1"/>
          </p:cNvSpPr>
          <p:nvPr>
            <p:ph type="ftr" sz="quarter" idx="4294967295"/>
          </p:nvPr>
        </p:nvSpPr>
        <p:spPr>
          <a:xfrm>
            <a:off x="9886129" y="6492240"/>
            <a:ext cx="1920739" cy="32004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Meyer Research Group</a:t>
            </a:r>
          </a:p>
        </p:txBody>
      </p:sp>
      <p:sp>
        <p:nvSpPr>
          <p:cNvPr id="4" name="Slide Number Placeholder 3">
            <a:extLst>
              <a:ext uri="{FF2B5EF4-FFF2-40B4-BE49-F238E27FC236}">
                <a16:creationId xmlns:a16="http://schemas.microsoft.com/office/drawing/2014/main" id="{B8D123F6-0F1D-48E2-3112-AD4068BC995A}"/>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42</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sp>
        <p:nvSpPr>
          <p:cNvPr id="8" name="TextBox 15">
            <a:extLst>
              <a:ext uri="{FF2B5EF4-FFF2-40B4-BE49-F238E27FC236}">
                <a16:creationId xmlns:a16="http://schemas.microsoft.com/office/drawing/2014/main" id="{C229279D-4012-F765-CDB6-98A76668A7BF}"/>
              </a:ext>
            </a:extLst>
          </p:cNvPr>
          <p:cNvSpPr txBox="1"/>
          <p:nvPr/>
        </p:nvSpPr>
        <p:spPr>
          <a:xfrm>
            <a:off x="4384894" y="4252031"/>
            <a:ext cx="27122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5A1B02-28D2-8C42-2A96-D6D345B02A26}"/>
                  </a:ext>
                </a:extLst>
              </p:cNvPr>
              <p:cNvSpPr txBox="1"/>
              <p:nvPr/>
            </p:nvSpPr>
            <p:spPr>
              <a:xfrm>
                <a:off x="596727" y="2388024"/>
                <a:ext cx="3046668" cy="8150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𝑅𝑆</m:t>
                            </m:r>
                          </m:sub>
                        </m:sSub>
                      </m:num>
                      <m:den>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𝑅𝑆</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𝑟𝑒𝑓</m:t>
                            </m:r>
                          </m:sub>
                        </m:sSub>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𝜌</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𝑟𝑒𝑓</m:t>
                            </m:r>
                          </m:sub>
                        </m:s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den>
                    </m:f>
                  </m:oMath>
                </a14:m>
                <a:r>
                  <a:rPr kumimoji="0" lang="en-US"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5C5A1B02-28D2-8C42-2A96-D6D345B02A26}"/>
                  </a:ext>
                </a:extLst>
              </p:cNvPr>
              <p:cNvSpPr txBox="1">
                <a:spLocks noRot="1" noChangeAspect="1" noMove="1" noResize="1" noEditPoints="1" noAdjustHandles="1" noChangeArrowheads="1" noChangeShapeType="1" noTextEdit="1"/>
              </p:cNvSpPr>
              <p:nvPr/>
            </p:nvSpPr>
            <p:spPr>
              <a:xfrm>
                <a:off x="596727" y="2388024"/>
                <a:ext cx="3046668" cy="815095"/>
              </a:xfrm>
              <a:prstGeom prst="rect">
                <a:avLst/>
              </a:prstGeom>
              <a:blipFill>
                <a:blip r:embed="rId2"/>
                <a:stretch>
                  <a:fillRect l="-200"/>
                </a:stretch>
              </a:blipFill>
            </p:spPr>
            <p:txBody>
              <a:bodyPr/>
              <a:lstStyle/>
              <a:p>
                <a:r>
                  <a:rPr lang="en-US">
                    <a:noFill/>
                  </a:rPr>
                  <a:t> </a:t>
                </a:r>
              </a:p>
            </p:txBody>
          </p:sp>
        </mc:Fallback>
      </mc:AlternateContent>
      <p:pic>
        <p:nvPicPr>
          <p:cNvPr id="14" name="Picture 13" descr="A graph with a red line&#10;&#10;Description automatically generated">
            <a:extLst>
              <a:ext uri="{FF2B5EF4-FFF2-40B4-BE49-F238E27FC236}">
                <a16:creationId xmlns:a16="http://schemas.microsoft.com/office/drawing/2014/main" id="{06545D30-3A14-D258-B043-B2DAAB672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526" y="1524513"/>
            <a:ext cx="3332854" cy="3808974"/>
          </a:xfrm>
          <a:prstGeom prst="rect">
            <a:avLst/>
          </a:prstGeom>
        </p:spPr>
      </p:pic>
      <p:sp>
        <p:nvSpPr>
          <p:cNvPr id="15" name="TextBox 14">
            <a:extLst>
              <a:ext uri="{FF2B5EF4-FFF2-40B4-BE49-F238E27FC236}">
                <a16:creationId xmlns:a16="http://schemas.microsoft.com/office/drawing/2014/main" id="{37D5CFB7-B74C-41D5-3148-83E33A64B70B}"/>
              </a:ext>
            </a:extLst>
          </p:cNvPr>
          <p:cNvSpPr txBox="1"/>
          <p:nvPr/>
        </p:nvSpPr>
        <p:spPr>
          <a:xfrm rot="5400000">
            <a:off x="5928277" y="179707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TextBox 15">
            <a:extLst>
              <a:ext uri="{FF2B5EF4-FFF2-40B4-BE49-F238E27FC236}">
                <a16:creationId xmlns:a16="http://schemas.microsoft.com/office/drawing/2014/main" id="{46BD9215-AF71-CF23-5B88-D01D5657AE39}"/>
              </a:ext>
            </a:extLst>
          </p:cNvPr>
          <p:cNvSpPr txBox="1"/>
          <p:nvPr/>
        </p:nvSpPr>
        <p:spPr>
          <a:xfrm rot="5400000">
            <a:off x="7046942" y="1755648"/>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pic>
        <p:nvPicPr>
          <p:cNvPr id="18" name="Picture 17" descr="A graph with a line and a line&#10;&#10;Description automatically generated with medium confidence">
            <a:extLst>
              <a:ext uri="{FF2B5EF4-FFF2-40B4-BE49-F238E27FC236}">
                <a16:creationId xmlns:a16="http://schemas.microsoft.com/office/drawing/2014/main" id="{37A10073-DF85-8A79-1572-BC8E21272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778" y="1524513"/>
            <a:ext cx="3332854" cy="3808974"/>
          </a:xfrm>
          <a:prstGeom prst="rect">
            <a:avLst/>
          </a:prstGeom>
        </p:spPr>
      </p:pic>
      <p:sp>
        <p:nvSpPr>
          <p:cNvPr id="19" name="TextBox 18">
            <a:extLst>
              <a:ext uri="{FF2B5EF4-FFF2-40B4-BE49-F238E27FC236}">
                <a16:creationId xmlns:a16="http://schemas.microsoft.com/office/drawing/2014/main" id="{4A8BD318-2E1E-7899-9503-225624D48B90}"/>
              </a:ext>
            </a:extLst>
          </p:cNvPr>
          <p:cNvSpPr txBox="1"/>
          <p:nvPr/>
        </p:nvSpPr>
        <p:spPr>
          <a:xfrm rot="5400000">
            <a:off x="9205482" y="179492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TextBox 19">
            <a:extLst>
              <a:ext uri="{FF2B5EF4-FFF2-40B4-BE49-F238E27FC236}">
                <a16:creationId xmlns:a16="http://schemas.microsoft.com/office/drawing/2014/main" id="{799341DA-ABB6-5103-3CC6-7171F5347CEC}"/>
              </a:ext>
            </a:extLst>
          </p:cNvPr>
          <p:cNvSpPr txBox="1"/>
          <p:nvPr/>
        </p:nvSpPr>
        <p:spPr>
          <a:xfrm rot="5400000">
            <a:off x="10324147" y="1753496"/>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26" name="Rectangle: Rounded Corners 25">
            <a:extLst>
              <a:ext uri="{FF2B5EF4-FFF2-40B4-BE49-F238E27FC236}">
                <a16:creationId xmlns:a16="http://schemas.microsoft.com/office/drawing/2014/main" id="{7CAAE9FC-1BAD-80ED-11D2-3F3F42BCD725}"/>
              </a:ext>
            </a:extLst>
          </p:cNvPr>
          <p:cNvSpPr/>
          <p:nvPr/>
        </p:nvSpPr>
        <p:spPr>
          <a:xfrm>
            <a:off x="5921384" y="1815191"/>
            <a:ext cx="441131" cy="725363"/>
          </a:xfrm>
          <a:prstGeom prst="round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F0F332B-E355-8866-70CE-5F15783FF5E2}"/>
              </a:ext>
            </a:extLst>
          </p:cNvPr>
          <p:cNvSpPr/>
          <p:nvPr/>
        </p:nvSpPr>
        <p:spPr>
          <a:xfrm>
            <a:off x="9255023" y="1815192"/>
            <a:ext cx="441131" cy="819440"/>
          </a:xfrm>
          <a:prstGeom prst="round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EF116F2-A90D-C708-18D1-DB6B82C54AA2}"/>
                  </a:ext>
                </a:extLst>
              </p:cNvPr>
              <p:cNvSpPr txBox="1"/>
              <p:nvPr/>
            </p:nvSpPr>
            <p:spPr>
              <a:xfrm>
                <a:off x="6323628" y="2041840"/>
                <a:ext cx="463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CEF116F2-A90D-C708-18D1-DB6B82C54AA2}"/>
                  </a:ext>
                </a:extLst>
              </p:cNvPr>
              <p:cNvSpPr txBox="1">
                <a:spLocks noRot="1" noChangeAspect="1" noMove="1" noResize="1" noEditPoints="1" noAdjustHandles="1" noChangeArrowheads="1" noChangeShapeType="1" noTextEdit="1"/>
              </p:cNvSpPr>
              <p:nvPr/>
            </p:nvSpPr>
            <p:spPr>
              <a:xfrm>
                <a:off x="6323628" y="2041840"/>
                <a:ext cx="463845" cy="461665"/>
              </a:xfrm>
              <a:prstGeom prst="rect">
                <a:avLst/>
              </a:prstGeom>
              <a:blipFill>
                <a:blip r:embed="rId5"/>
                <a:stretch>
                  <a:fillRect/>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62500CAF-9A42-A8E7-5FC9-F96C06FBC030}"/>
              </a:ext>
            </a:extLst>
          </p:cNvPr>
          <p:cNvCxnSpPr/>
          <p:nvPr/>
        </p:nvCxnSpPr>
        <p:spPr>
          <a:xfrm>
            <a:off x="4966033" y="5437473"/>
            <a:ext cx="1623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24">
            <a:extLst>
              <a:ext uri="{FF2B5EF4-FFF2-40B4-BE49-F238E27FC236}">
                <a16:creationId xmlns:a16="http://schemas.microsoft.com/office/drawing/2014/main" id="{A6FF1C82-2C1D-8C42-6FBF-D0388FE18D9F}"/>
              </a:ext>
            </a:extLst>
          </p:cNvPr>
          <p:cNvSpPr txBox="1"/>
          <p:nvPr/>
        </p:nvSpPr>
        <p:spPr>
          <a:xfrm>
            <a:off x="5128403" y="5288239"/>
            <a:ext cx="179247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 Correction</a:t>
            </a:r>
          </a:p>
        </p:txBody>
      </p:sp>
      <p:cxnSp>
        <p:nvCxnSpPr>
          <p:cNvPr id="35" name="Straight Connector 34">
            <a:extLst>
              <a:ext uri="{FF2B5EF4-FFF2-40B4-BE49-F238E27FC236}">
                <a16:creationId xmlns:a16="http://schemas.microsoft.com/office/drawing/2014/main" id="{1617B0C7-7CEE-7E57-D465-0BF67E435E71}"/>
              </a:ext>
            </a:extLst>
          </p:cNvPr>
          <p:cNvCxnSpPr/>
          <p:nvPr/>
        </p:nvCxnSpPr>
        <p:spPr>
          <a:xfrm>
            <a:off x="4966033" y="5755985"/>
            <a:ext cx="16237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25">
            <a:extLst>
              <a:ext uri="{FF2B5EF4-FFF2-40B4-BE49-F238E27FC236}">
                <a16:creationId xmlns:a16="http://schemas.microsoft.com/office/drawing/2014/main" id="{C00CF910-83B0-B989-509C-D9B33612DD0F}"/>
              </a:ext>
            </a:extLst>
          </p:cNvPr>
          <p:cNvSpPr txBox="1"/>
          <p:nvPr/>
        </p:nvSpPr>
        <p:spPr>
          <a:xfrm>
            <a:off x="5128403" y="5586708"/>
            <a:ext cx="1563248"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Background Fit</a:t>
            </a:r>
          </a:p>
        </p:txBody>
      </p:sp>
      <p:cxnSp>
        <p:nvCxnSpPr>
          <p:cNvPr id="37" name="Straight Connector 36">
            <a:extLst>
              <a:ext uri="{FF2B5EF4-FFF2-40B4-BE49-F238E27FC236}">
                <a16:creationId xmlns:a16="http://schemas.microsoft.com/office/drawing/2014/main" id="{8FAA5BB0-DF80-1F38-3EBF-56F292CF4446}"/>
              </a:ext>
            </a:extLst>
          </p:cNvPr>
          <p:cNvCxnSpPr/>
          <p:nvPr/>
        </p:nvCxnSpPr>
        <p:spPr>
          <a:xfrm>
            <a:off x="8224939" y="5458338"/>
            <a:ext cx="162370"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38" name="TextBox 26">
            <a:extLst>
              <a:ext uri="{FF2B5EF4-FFF2-40B4-BE49-F238E27FC236}">
                <a16:creationId xmlns:a16="http://schemas.microsoft.com/office/drawing/2014/main" id="{26C6ECA8-0611-9E58-9ED6-71B499483EF3}"/>
              </a:ext>
            </a:extLst>
          </p:cNvPr>
          <p:cNvSpPr txBox="1"/>
          <p:nvPr/>
        </p:nvSpPr>
        <p:spPr>
          <a:xfrm>
            <a:off x="8387309" y="5286813"/>
            <a:ext cx="162256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 Correction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5B67A4-A0D0-9D47-ED43-6B37AF7F194C}"/>
                  </a:ext>
                </a:extLst>
              </p:cNvPr>
              <p:cNvSpPr txBox="1"/>
              <p:nvPr/>
            </p:nvSpPr>
            <p:spPr>
              <a:xfrm>
                <a:off x="1297708" y="3654881"/>
                <a:ext cx="2782237" cy="8125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𝑟𝑒𝑓</m:t>
                        </m:r>
                      </m:sub>
                    </m:sSub>
                  </m:oMath>
                </a14:m>
                <a:r>
                  <a:rPr kumimoji="0" lang="en-US" sz="3200" b="0" i="0" u="none" strike="noStrike" kern="1200" cap="none" spc="0" normalizeH="0" baseline="0" noProof="0">
                    <a:ln>
                      <a:noFill/>
                    </a:ln>
                    <a:solidFill>
                      <a:srgbClr val="0033CC"/>
                    </a:solidFill>
                    <a:effectLst/>
                    <a:uLnTx/>
                    <a:uFillTx/>
                    <a:latin typeface="Calibri" panose="020F0502020204030204"/>
                    <a:ea typeface="+mn-ea"/>
                    <a:cs typeface="+mn-cs"/>
                  </a:rPr>
                  <a:t> </a:t>
                </a:r>
                <a14:m>
                  <m:oMath xmlns:m="http://schemas.openxmlformats.org/officeDocument/2006/math">
                    <m:f>
                      <m:fPr>
                        <m:ctrlP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fPr>
                      <m:num>
                        <m:sSub>
                          <m:sSubPr>
                            <m:ctrlP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𝐼</m:t>
                            </m:r>
                          </m:e>
                          <m:sub>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𝑅𝑆</m:t>
                            </m:r>
                          </m:sub>
                        </m:sSub>
                      </m:num>
                      <m:den>
                        <m:sSub>
                          <m:sSubPr>
                            <m:ctrlP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𝐼</m:t>
                            </m:r>
                          </m:e>
                          <m:sub>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𝑅𝑆</m:t>
                            </m:r>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 </m:t>
                            </m:r>
                            <m:r>
                              <a:rPr kumimoji="0" lang="en-US" sz="3200" b="0"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t>𝑟𝑒𝑓</m:t>
                            </m:r>
                          </m:sub>
                        </m:sSub>
                      </m:den>
                    </m:f>
                  </m:oMath>
                </a14:m>
                <a:r>
                  <a:rPr kumimoji="0" lang="en-US"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515B67A4-A0D0-9D47-ED43-6B37AF7F194C}"/>
                  </a:ext>
                </a:extLst>
              </p:cNvPr>
              <p:cNvSpPr txBox="1">
                <a:spLocks noRot="1" noChangeAspect="1" noMove="1" noResize="1" noEditPoints="1" noAdjustHandles="1" noChangeArrowheads="1" noChangeShapeType="1" noTextEdit="1"/>
              </p:cNvSpPr>
              <p:nvPr/>
            </p:nvSpPr>
            <p:spPr>
              <a:xfrm>
                <a:off x="1297708" y="3654881"/>
                <a:ext cx="2782237" cy="812595"/>
              </a:xfrm>
              <a:prstGeom prst="rect">
                <a:avLst/>
              </a:prstGeom>
              <a:blipFill>
                <a:blip r:embed="rId6"/>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824358C-6170-AAC4-B651-126F7C73413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27526" y="1524513"/>
            <a:ext cx="3332853" cy="3808974"/>
          </a:xfrm>
          <a:prstGeom prst="rect">
            <a:avLst/>
          </a:prstGeom>
        </p:spPr>
      </p:pic>
    </p:spTree>
    <p:extLst>
      <p:ext uri="{BB962C8B-B14F-4D97-AF65-F5344CB8AC3E}">
        <p14:creationId xmlns:p14="http://schemas.microsoft.com/office/powerpoint/2010/main" val="239326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animBg="1"/>
      <p:bldP spid="30" grpId="0" animBg="1"/>
      <p:bldP spid="32" grpId="0"/>
      <p:bldP spid="36" grpId="0"/>
      <p:bldP spid="38"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sp>
        <p:nvSpPr>
          <p:cNvPr id="8" name="Title 7">
            <a:extLst>
              <a:ext uri="{FF2B5EF4-FFF2-40B4-BE49-F238E27FC236}">
                <a16:creationId xmlns:a16="http://schemas.microsoft.com/office/drawing/2014/main" id="{079CC84E-E338-EDF1-9BD4-6C393DB36B81}"/>
              </a:ext>
            </a:extLst>
          </p:cNvPr>
          <p:cNvSpPr>
            <a:spLocks noGrp="1"/>
          </p:cNvSpPr>
          <p:nvPr>
            <p:ph type="title"/>
          </p:nvPr>
        </p:nvSpPr>
        <p:spPr/>
        <p:txBody>
          <a:bodyPr/>
          <a:lstStyle/>
          <a:p>
            <a:r>
              <a:rPr lang="en-US"/>
              <a:t>Flow property fitting process</a:t>
            </a:r>
          </a:p>
        </p:txBody>
      </p:sp>
      <p:sp>
        <p:nvSpPr>
          <p:cNvPr id="6" name="TextBox 5">
            <a:extLst>
              <a:ext uri="{FF2B5EF4-FFF2-40B4-BE49-F238E27FC236}">
                <a16:creationId xmlns:a16="http://schemas.microsoft.com/office/drawing/2014/main" id="{6D7D36C2-180B-9F77-81C7-3DDFE9BD0378}"/>
              </a:ext>
            </a:extLst>
          </p:cNvPr>
          <p:cNvSpPr txBox="1"/>
          <p:nvPr/>
        </p:nvSpPr>
        <p:spPr>
          <a:xfrm>
            <a:off x="2497686" y="1806277"/>
            <a:ext cx="17657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Calibration</a:t>
            </a:r>
          </a:p>
        </p:txBody>
      </p:sp>
      <p:pic>
        <p:nvPicPr>
          <p:cNvPr id="17" name="Picture 16">
            <a:extLst>
              <a:ext uri="{FF2B5EF4-FFF2-40B4-BE49-F238E27FC236}">
                <a16:creationId xmlns:a16="http://schemas.microsoft.com/office/drawing/2014/main" id="{D5A80B1A-9A95-E675-DB9D-CE7AE2D0B4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4742" y="2998597"/>
            <a:ext cx="3872058" cy="3097648"/>
          </a:xfrm>
          <a:prstGeom prst="rect">
            <a:avLst/>
          </a:prstGeom>
        </p:spPr>
      </p:pic>
      <p:sp>
        <p:nvSpPr>
          <p:cNvPr id="5" name="Rectangle: Rounded Corners 4">
            <a:extLst>
              <a:ext uri="{FF2B5EF4-FFF2-40B4-BE49-F238E27FC236}">
                <a16:creationId xmlns:a16="http://schemas.microsoft.com/office/drawing/2014/main" id="{06D748D4-C0DC-8BEA-26E3-31BB54A9C0B9}"/>
              </a:ext>
            </a:extLst>
          </p:cNvPr>
          <p:cNvSpPr/>
          <p:nvPr/>
        </p:nvSpPr>
        <p:spPr>
          <a:xfrm>
            <a:off x="905622" y="1892409"/>
            <a:ext cx="5137265" cy="4101067"/>
          </a:xfrm>
          <a:prstGeom prst="roundRect">
            <a:avLst>
              <a:gd name="adj" fmla="val 742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40157A-252C-2A4D-5C73-AA7624023C96}"/>
                  </a:ext>
                </a:extLst>
              </p:cNvPr>
              <p:cNvSpPr txBox="1"/>
              <p:nvPr/>
            </p:nvSpPr>
            <p:spPr>
              <a:xfrm rot="16200000">
                <a:off x="-58448" y="3743917"/>
                <a:ext cx="317982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𝐹𝑅𝑆</m:t>
                          </m:r>
                        </m:sub>
                      </m:sSub>
                    </m:oMath>
                  </m:oMathPara>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8940157A-252C-2A4D-5C73-AA7624023C96}"/>
                  </a:ext>
                </a:extLst>
              </p:cNvPr>
              <p:cNvSpPr txBox="1">
                <a:spLocks noRot="1" noChangeAspect="1" noMove="1" noResize="1" noEditPoints="1" noAdjustHandles="1" noChangeArrowheads="1" noChangeShapeType="1" noTextEdit="1"/>
              </p:cNvSpPr>
              <p:nvPr/>
            </p:nvSpPr>
            <p:spPr>
              <a:xfrm rot="16200000">
                <a:off x="-58448" y="3743917"/>
                <a:ext cx="3179829" cy="461665"/>
              </a:xfrm>
              <a:prstGeom prst="rect">
                <a:avLst/>
              </a:prstGeom>
              <a:blipFill>
                <a:blip r:embed="rId3"/>
                <a:stretch>
                  <a:fillRect r="-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14B89B-93B3-CD0E-D588-6EB75AE2543E}"/>
                  </a:ext>
                </a:extLst>
              </p:cNvPr>
              <p:cNvSpPr txBox="1"/>
              <p:nvPr/>
            </p:nvSpPr>
            <p:spPr>
              <a:xfrm>
                <a:off x="2227048" y="2652176"/>
                <a:ext cx="432821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Fit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𝐹𝑅𝑆</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814B89B-93B3-CD0E-D588-6EB75AE2543E}"/>
                  </a:ext>
                </a:extLst>
              </p:cNvPr>
              <p:cNvSpPr txBox="1">
                <a:spLocks noRot="1" noChangeAspect="1" noMove="1" noResize="1" noEditPoints="1" noAdjustHandles="1" noChangeArrowheads="1" noChangeShapeType="1" noTextEdit="1"/>
              </p:cNvSpPr>
              <p:nvPr/>
            </p:nvSpPr>
            <p:spPr>
              <a:xfrm>
                <a:off x="2227048" y="2652176"/>
                <a:ext cx="4328211" cy="369332"/>
              </a:xfrm>
              <a:prstGeom prst="rect">
                <a:avLst/>
              </a:prstGeom>
              <a:blipFill>
                <a:blip r:embed="rId4"/>
                <a:stretch>
                  <a:fillRect l="-4225" t="-24590" b="-49180"/>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FE0D94C4-ACD5-4AF9-C978-793A81C6E5EC}"/>
              </a:ext>
            </a:extLst>
          </p:cNvPr>
          <p:cNvSpPr/>
          <p:nvPr/>
        </p:nvSpPr>
        <p:spPr>
          <a:xfrm>
            <a:off x="1770464" y="2366194"/>
            <a:ext cx="176315" cy="168703"/>
          </a:xfrm>
          <a:prstGeom prst="ellipse">
            <a:avLst/>
          </a:prstGeom>
          <a:solidFill>
            <a:srgbClr val="FF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F5AEB17-341E-EA4F-1C63-90EC5F7C83D2}"/>
                  </a:ext>
                </a:extLst>
              </p:cNvPr>
              <p:cNvSpPr txBox="1"/>
              <p:nvPr/>
            </p:nvSpPr>
            <p:spPr>
              <a:xfrm>
                <a:off x="2002568" y="2234001"/>
                <a:ext cx="33834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Intensity at known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AF5AEB17-341E-EA4F-1C63-90EC5F7C83D2}"/>
                  </a:ext>
                </a:extLst>
              </p:cNvPr>
              <p:cNvSpPr txBox="1">
                <a:spLocks noRot="1" noChangeAspect="1" noMove="1" noResize="1" noEditPoints="1" noAdjustHandles="1" noChangeArrowheads="1" noChangeShapeType="1" noTextEdit="1"/>
              </p:cNvSpPr>
              <p:nvPr/>
            </p:nvSpPr>
            <p:spPr>
              <a:xfrm>
                <a:off x="2002568" y="2234001"/>
                <a:ext cx="3383490" cy="461665"/>
              </a:xfrm>
              <a:prstGeom prst="rect">
                <a:avLst/>
              </a:prstGeom>
              <a:blipFill>
                <a:blip r:embed="rId5"/>
                <a:stretch>
                  <a:fillRect l="-2883" t="-10526" b="-28947"/>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BBC4528D-53A6-57A3-C608-9C2B28E519DF}"/>
              </a:ext>
            </a:extLst>
          </p:cNvPr>
          <p:cNvCxnSpPr>
            <a:cxnSpLocks/>
          </p:cNvCxnSpPr>
          <p:nvPr/>
        </p:nvCxnSpPr>
        <p:spPr>
          <a:xfrm>
            <a:off x="1698160" y="2861780"/>
            <a:ext cx="304408" cy="0"/>
          </a:xfrm>
          <a:prstGeom prst="line">
            <a:avLst/>
          </a:prstGeom>
          <a:ln w="5715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E152214-E25E-0728-DF1D-C140E316D861}"/>
              </a:ext>
            </a:extLst>
          </p:cNvPr>
          <p:cNvSpPr txBox="1"/>
          <p:nvPr/>
        </p:nvSpPr>
        <p:spPr>
          <a:xfrm>
            <a:off x="8026453" y="1811054"/>
            <a:ext cx="18596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Experiment</a:t>
            </a:r>
          </a:p>
        </p:txBody>
      </p:sp>
      <p:pic>
        <p:nvPicPr>
          <p:cNvPr id="25" name="Picture 24">
            <a:extLst>
              <a:ext uri="{FF2B5EF4-FFF2-40B4-BE49-F238E27FC236}">
                <a16:creationId xmlns:a16="http://schemas.microsoft.com/office/drawing/2014/main" id="{692B10FE-7EAE-575B-D001-7A2D5425F8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19393" y="2998597"/>
            <a:ext cx="3872057" cy="3097648"/>
          </a:xfrm>
          <a:prstGeom prst="rect">
            <a:avLst/>
          </a:prstGeom>
        </p:spPr>
      </p:pic>
      <p:sp>
        <p:nvSpPr>
          <p:cNvPr id="26" name="Rectangle: Rounded Corners 25">
            <a:extLst>
              <a:ext uri="{FF2B5EF4-FFF2-40B4-BE49-F238E27FC236}">
                <a16:creationId xmlns:a16="http://schemas.microsoft.com/office/drawing/2014/main" id="{7AFDF3C6-4DD4-9CF9-A456-4B176376F81F}"/>
              </a:ext>
            </a:extLst>
          </p:cNvPr>
          <p:cNvSpPr/>
          <p:nvPr/>
        </p:nvSpPr>
        <p:spPr>
          <a:xfrm>
            <a:off x="6390273" y="1892408"/>
            <a:ext cx="5137265" cy="4101067"/>
          </a:xfrm>
          <a:prstGeom prst="roundRect">
            <a:avLst>
              <a:gd name="adj" fmla="val 742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9099CB-94F1-DC5C-684E-95EF44EC2F53}"/>
                  </a:ext>
                </a:extLst>
              </p:cNvPr>
              <p:cNvSpPr txBox="1"/>
              <p:nvPr/>
            </p:nvSpPr>
            <p:spPr>
              <a:xfrm rot="16200000">
                <a:off x="5426203" y="3723135"/>
                <a:ext cx="317982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𝐹𝑅𝑆</m:t>
                          </m:r>
                        </m:sub>
                      </m:sSub>
                    </m:oMath>
                  </m:oMathPara>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8" name="TextBox 27">
                <a:extLst>
                  <a:ext uri="{FF2B5EF4-FFF2-40B4-BE49-F238E27FC236}">
                    <a16:creationId xmlns:a16="http://schemas.microsoft.com/office/drawing/2014/main" id="{E89099CB-94F1-DC5C-684E-95EF44EC2F53}"/>
                  </a:ext>
                </a:extLst>
              </p:cNvPr>
              <p:cNvSpPr txBox="1">
                <a:spLocks noRot="1" noChangeAspect="1" noMove="1" noResize="1" noEditPoints="1" noAdjustHandles="1" noChangeArrowheads="1" noChangeShapeType="1" noTextEdit="1"/>
              </p:cNvSpPr>
              <p:nvPr/>
            </p:nvSpPr>
            <p:spPr>
              <a:xfrm rot="16200000">
                <a:off x="5426203" y="3723135"/>
                <a:ext cx="3179829" cy="461665"/>
              </a:xfrm>
              <a:prstGeom prst="rect">
                <a:avLst/>
              </a:prstGeom>
              <a:blipFill>
                <a:blip r:embed="rId7"/>
                <a:stretch>
                  <a:fillRect r="-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734ED86-45C1-93AF-A2A2-2CFE65E75CA0}"/>
                  </a:ext>
                </a:extLst>
              </p:cNvPr>
              <p:cNvSpPr txBox="1"/>
              <p:nvPr/>
            </p:nvSpPr>
            <p:spPr>
              <a:xfrm>
                <a:off x="7597409" y="2652176"/>
                <a:ext cx="286184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Fit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𝐹𝑅𝑆</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2734ED86-45C1-93AF-A2A2-2CFE65E75CA0}"/>
                  </a:ext>
                </a:extLst>
              </p:cNvPr>
              <p:cNvSpPr txBox="1">
                <a:spLocks noRot="1" noChangeAspect="1" noMove="1" noResize="1" noEditPoints="1" noAdjustHandles="1" noChangeArrowheads="1" noChangeShapeType="1" noTextEdit="1"/>
              </p:cNvSpPr>
              <p:nvPr/>
            </p:nvSpPr>
            <p:spPr>
              <a:xfrm>
                <a:off x="7597409" y="2652176"/>
                <a:ext cx="2861844" cy="369332"/>
              </a:xfrm>
              <a:prstGeom prst="rect">
                <a:avLst/>
              </a:prstGeom>
              <a:blipFill>
                <a:blip r:embed="rId8"/>
                <a:stretch>
                  <a:fillRect l="-6383" t="-24590" b="-49180"/>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608CE86C-7B1E-84AD-21AD-B3F1F50510DA}"/>
              </a:ext>
            </a:extLst>
          </p:cNvPr>
          <p:cNvSpPr/>
          <p:nvPr/>
        </p:nvSpPr>
        <p:spPr>
          <a:xfrm>
            <a:off x="7159405" y="2329335"/>
            <a:ext cx="176315" cy="168703"/>
          </a:xfrm>
          <a:prstGeom prst="ellipse">
            <a:avLst/>
          </a:prstGeom>
          <a:solidFill>
            <a:srgbClr val="0033CC">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33E8EB4-8721-BA3D-EEDF-F254DBBEC401}"/>
                  </a:ext>
                </a:extLst>
              </p:cNvPr>
              <p:cNvSpPr txBox="1"/>
              <p:nvPr/>
            </p:nvSpPr>
            <p:spPr>
              <a:xfrm>
                <a:off x="7391509" y="2197142"/>
                <a:ext cx="3299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Intensity at known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F33E8EB4-8721-BA3D-EEDF-F254DBBEC401}"/>
                  </a:ext>
                </a:extLst>
              </p:cNvPr>
              <p:cNvSpPr txBox="1">
                <a:spLocks noRot="1" noChangeAspect="1" noMove="1" noResize="1" noEditPoints="1" noAdjustHandles="1" noChangeArrowheads="1" noChangeShapeType="1" noTextEdit="1"/>
              </p:cNvSpPr>
              <p:nvPr/>
            </p:nvSpPr>
            <p:spPr>
              <a:xfrm>
                <a:off x="7391509" y="2197142"/>
                <a:ext cx="3299941" cy="461665"/>
              </a:xfrm>
              <a:prstGeom prst="rect">
                <a:avLst/>
              </a:prstGeom>
              <a:blipFill>
                <a:blip r:embed="rId9"/>
                <a:stretch>
                  <a:fillRect l="-2957" t="-10526" b="-28947"/>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F32FC727-DC57-9456-5D9D-BE176CEC641F}"/>
              </a:ext>
            </a:extLst>
          </p:cNvPr>
          <p:cNvCxnSpPr>
            <a:cxnSpLocks/>
          </p:cNvCxnSpPr>
          <p:nvPr/>
        </p:nvCxnSpPr>
        <p:spPr>
          <a:xfrm>
            <a:off x="7087101" y="2861780"/>
            <a:ext cx="304408"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1313E65-BE15-31AB-4CD6-CE1CC3D7882B}"/>
                  </a:ext>
                </a:extLst>
              </p:cNvPr>
              <p:cNvSpPr txBox="1"/>
              <p:nvPr/>
            </p:nvSpPr>
            <p:spPr>
              <a:xfrm>
                <a:off x="2129149" y="1010350"/>
                <a:ext cx="8255273" cy="7968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𝐹𝑅𝑆</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𝐴𝐶</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den>
                      </m:f>
                      <m:nary>
                        <m:nary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nary>
                            <m:nary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𝐿</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e>
                          </m:nary>
                        </m:e>
                      </m:nary>
                    </m:oMath>
                  </m:oMathPara>
                </a14:m>
                <a:endParaRPr kumimoji="0" lang="en-US"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1313E65-BE15-31AB-4CD6-CE1CC3D7882B}"/>
                  </a:ext>
                </a:extLst>
              </p:cNvPr>
              <p:cNvSpPr txBox="1">
                <a:spLocks noRot="1" noChangeAspect="1" noMove="1" noResize="1" noEditPoints="1" noAdjustHandles="1" noChangeArrowheads="1" noChangeShapeType="1" noTextEdit="1"/>
              </p:cNvSpPr>
              <p:nvPr/>
            </p:nvSpPr>
            <p:spPr>
              <a:xfrm>
                <a:off x="2129149" y="1010350"/>
                <a:ext cx="8255273" cy="79682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5664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591E-A211-542B-7786-7AC67D086126}"/>
              </a:ext>
            </a:extLst>
          </p:cNvPr>
          <p:cNvSpPr>
            <a:spLocks noGrp="1"/>
          </p:cNvSpPr>
          <p:nvPr>
            <p:ph type="title"/>
          </p:nvPr>
        </p:nvSpPr>
        <p:spPr/>
        <p:txBody>
          <a:bodyPr/>
          <a:lstStyle/>
          <a:p>
            <a:r>
              <a:rPr lang="en-US"/>
              <a:t>Additional CFD Details</a:t>
            </a:r>
          </a:p>
        </p:txBody>
      </p:sp>
      <p:sp>
        <p:nvSpPr>
          <p:cNvPr id="3" name="Slide Number Placeholder 2">
            <a:extLst>
              <a:ext uri="{FF2B5EF4-FFF2-40B4-BE49-F238E27FC236}">
                <a16:creationId xmlns:a16="http://schemas.microsoft.com/office/drawing/2014/main" id="{B472C061-8ED5-63C9-5CF2-7C384C788B4A}"/>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44</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sp>
        <p:nvSpPr>
          <p:cNvPr id="4" name="TextBox 3">
            <a:extLst>
              <a:ext uri="{FF2B5EF4-FFF2-40B4-BE49-F238E27FC236}">
                <a16:creationId xmlns:a16="http://schemas.microsoft.com/office/drawing/2014/main" id="{5AC08083-3E7C-A8CF-D757-970A116DD382}"/>
              </a:ext>
            </a:extLst>
          </p:cNvPr>
          <p:cNvSpPr txBox="1"/>
          <p:nvPr/>
        </p:nvSpPr>
        <p:spPr>
          <a:xfrm>
            <a:off x="1194547" y="1541719"/>
            <a:ext cx="8985773"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The Reynolds Averaged Navier Stokes (RANS) equations were solved with the k-ω Shear Stress Transport (SST) turbulence model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ANSYS FLUENT was used, and the mesh generated with ANSYS ICEM CFD.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series of total pressures of varying magnitudes was applied at the inlet to mimic the different pressure ratios.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static pressure of 1 atm was applied to the outlet.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Walls were treated as viscous with a first layer thickness (y+) of less than 1 at the nozzle walls, to capture the viscous sublayer.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small portion of the chamber, as well as a small air volume for the jet, was modeled to capture the exhaust in the experimental setup.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Within the Fluent solver, a convergence criterion of 1e-3 was used, and cases were run until residuals plateaued.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mesh sensitivity on a 3D domain was performed and compared to the two-dimensional simulations to verify the two-dimensionality of the domain.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506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5ABB9C0-90F5-002D-BD09-5368CFBD643B}"/>
              </a:ext>
            </a:extLst>
          </p:cNvPr>
          <p:cNvSpPr/>
          <p:nvPr/>
        </p:nvSpPr>
        <p:spPr>
          <a:xfrm>
            <a:off x="3310240" y="1271308"/>
            <a:ext cx="5844953" cy="4315383"/>
          </a:xfrm>
          <a:prstGeom prst="roundRect">
            <a:avLst>
              <a:gd name="adj" fmla="val 10105"/>
            </a:avLst>
          </a:prstGeom>
          <a:solidFill>
            <a:srgbClr val="0099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C68894-BDD1-525B-AFD3-FCBABACD3645}"/>
              </a:ext>
            </a:extLst>
          </p:cNvPr>
          <p:cNvSpPr>
            <a:spLocks noGrp="1"/>
          </p:cNvSpPr>
          <p:nvPr>
            <p:ph type="title"/>
          </p:nvPr>
        </p:nvSpPr>
        <p:spPr/>
        <p:txBody>
          <a:bodyPr/>
          <a:lstStyle/>
          <a:p>
            <a:r>
              <a:rPr lang="en-US"/>
              <a:t>Achieving MHz rate </a:t>
            </a:r>
          </a:p>
        </p:txBody>
      </p:sp>
      <p:sp>
        <p:nvSpPr>
          <p:cNvPr id="4" name="Slide Number Placeholder 3">
            <a:extLst>
              <a:ext uri="{FF2B5EF4-FFF2-40B4-BE49-F238E27FC236}">
                <a16:creationId xmlns:a16="http://schemas.microsoft.com/office/drawing/2014/main" id="{61943DD9-A0F2-6689-FF4C-D30B6E7298D6}"/>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prstClr val="black"/>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45</a:t>
            </a:fld>
            <a:endParaRPr kumimoji="0" lang="en-US" sz="1000" b="1" i="0" u="none" strike="noStrike" kern="1200" cap="none" spc="0" normalizeH="0" baseline="0" noProof="0">
              <a:ln>
                <a:noFill/>
              </a:ln>
              <a:solidFill>
                <a:prstClr val="black"/>
              </a:solidFill>
              <a:effectLst/>
              <a:uLnTx/>
              <a:uFillTx/>
              <a:latin typeface="Acumin Pro" pitchFamily="34"/>
              <a:cs typeface="Tahoma" pitchFamily="2"/>
            </a:endParaRPr>
          </a:p>
        </p:txBody>
      </p:sp>
      <p:graphicFrame>
        <p:nvGraphicFramePr>
          <p:cNvPr id="42" name="Table 41">
            <a:extLst>
              <a:ext uri="{FF2B5EF4-FFF2-40B4-BE49-F238E27FC236}">
                <a16:creationId xmlns:a16="http://schemas.microsoft.com/office/drawing/2014/main" id="{3B80E70C-D175-AFBD-D9DD-9D5B82021C33}"/>
              </a:ext>
            </a:extLst>
          </p:cNvPr>
          <p:cNvGraphicFramePr>
            <a:graphicFrameLocks noGrp="1"/>
          </p:cNvGraphicFramePr>
          <p:nvPr/>
        </p:nvGraphicFramePr>
        <p:xfrm>
          <a:off x="3416243" y="1810976"/>
          <a:ext cx="5605179" cy="1543050"/>
        </p:xfrm>
        <a:graphic>
          <a:graphicData uri="http://schemas.openxmlformats.org/drawingml/2006/table">
            <a:tbl>
              <a:tblPr/>
              <a:tblGrid>
                <a:gridCol w="780238">
                  <a:extLst>
                    <a:ext uri="{9D8B030D-6E8A-4147-A177-3AD203B41FA5}">
                      <a16:colId xmlns:a16="http://schemas.microsoft.com/office/drawing/2014/main" val="3157231513"/>
                    </a:ext>
                  </a:extLst>
                </a:gridCol>
                <a:gridCol w="713409">
                  <a:extLst>
                    <a:ext uri="{9D8B030D-6E8A-4147-A177-3AD203B41FA5}">
                      <a16:colId xmlns:a16="http://schemas.microsoft.com/office/drawing/2014/main" val="2095088708"/>
                    </a:ext>
                  </a:extLst>
                </a:gridCol>
                <a:gridCol w="1356460">
                  <a:extLst>
                    <a:ext uri="{9D8B030D-6E8A-4147-A177-3AD203B41FA5}">
                      <a16:colId xmlns:a16="http://schemas.microsoft.com/office/drawing/2014/main" val="1076636750"/>
                    </a:ext>
                  </a:extLst>
                </a:gridCol>
                <a:gridCol w="1244725">
                  <a:extLst>
                    <a:ext uri="{9D8B030D-6E8A-4147-A177-3AD203B41FA5}">
                      <a16:colId xmlns:a16="http://schemas.microsoft.com/office/drawing/2014/main" val="3069457876"/>
                    </a:ext>
                  </a:extLst>
                </a:gridCol>
                <a:gridCol w="1510347">
                  <a:extLst>
                    <a:ext uri="{9D8B030D-6E8A-4147-A177-3AD203B41FA5}">
                      <a16:colId xmlns:a16="http://schemas.microsoft.com/office/drawing/2014/main" val="2133628782"/>
                    </a:ext>
                  </a:extLst>
                </a:gridCol>
              </a:tblGrid>
              <a:tr h="277668">
                <a:tc gridSpan="2">
                  <a:txBody>
                    <a:bodyPr/>
                    <a:lstStyle/>
                    <a:p>
                      <a:pPr algn="ctr" fontAlgn="b"/>
                      <a:r>
                        <a:rPr lang="en-US" sz="2000" b="0" i="0" u="none" strike="noStrike">
                          <a:solidFill>
                            <a:srgbClr val="000000"/>
                          </a:solidFill>
                          <a:effectLst/>
                          <a:latin typeface="Calibri" panose="020F0502020204030204" pitchFamily="34" charset="0"/>
                        </a:rPr>
                        <a:t>Laser Settings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algn="ctr" fontAlgn="b"/>
                      <a:r>
                        <a:rPr lang="en-US" sz="2000" b="0" i="0" u="none" strike="noStrike">
                          <a:solidFill>
                            <a:srgbClr val="000000"/>
                          </a:solidFill>
                          <a:effectLst/>
                          <a:latin typeface="Calibri" panose="020F0502020204030204" pitchFamily="34" charset="0"/>
                        </a:rPr>
                        <a:t>Scan Settings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fontAlgn="b"/>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fontAlgn="b"/>
                      <a:r>
                        <a:rPr lang="en-US" sz="2000" b="0" i="0" u="none" strike="noStrike">
                          <a:solidFill>
                            <a:srgbClr val="000000"/>
                          </a:solidFill>
                          <a:effectLst/>
                          <a:latin typeface="Calibri" panose="020F0502020204030204" pitchFamily="34" charset="0"/>
                        </a:rPr>
                        <a:t>Total Time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7473585"/>
                  </a:ext>
                </a:extLst>
              </a:tr>
              <a:tr h="35118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Calibri" panose="020F0502020204030204" pitchFamily="34" charset="0"/>
                        </a:rPr>
                        <a:t> Rep. Rate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Calibri" panose="020F0502020204030204" pitchFamily="34" charset="0"/>
                        </a:rPr>
                        <a:t>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en-US" sz="2000" b="0" i="0" u="none" strike="noStrike">
                          <a:solidFill>
                            <a:srgbClr val="000000"/>
                          </a:solidFill>
                          <a:effectLst/>
                          <a:latin typeface="Calibri" panose="020F0502020204030204" pitchFamily="34" charset="0"/>
                        </a:rPr>
                        <a:t>Pulses/Scan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en-US" sz="2000" b="0" i="0" u="none" strike="noStrike">
                          <a:solidFill>
                            <a:srgbClr val="000000"/>
                          </a:solidFill>
                          <a:effectLst/>
                          <a:latin typeface="Calibri" panose="020F0502020204030204" pitchFamily="34" charset="0"/>
                        </a:rPr>
                        <a:t>Scans/Burst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vMerge="1">
                  <a:txBody>
                    <a:bodyPr/>
                    <a:lstStyle/>
                    <a:p>
                      <a:pPr algn="ctr" fontAlgn="b"/>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248389"/>
                  </a:ext>
                </a:extLst>
              </a:tr>
              <a:tr h="351188">
                <a:tc>
                  <a:txBody>
                    <a:bodyPr/>
                    <a:lstStyle/>
                    <a:p>
                      <a:pPr algn="ctr" fontAlgn="b"/>
                      <a:r>
                        <a:rPr lang="en-US" sz="2000" b="0" i="0" u="none" strike="noStrike">
                          <a:solidFill>
                            <a:srgbClr val="000000"/>
                          </a:solidFill>
                          <a:effectLst/>
                          <a:latin typeface="Calibri" panose="020F0502020204030204" pitchFamily="34" charset="0"/>
                        </a:rPr>
                        <a:t>10</a:t>
                      </a:r>
                    </a:p>
                    <a:p>
                      <a:pPr algn="ctr" fontAlgn="b"/>
                      <a:r>
                        <a:rPr lang="en-US" sz="2000" b="0" i="0" u="none" strike="noStrike">
                          <a:solidFill>
                            <a:srgbClr val="000000"/>
                          </a:solidFill>
                          <a:effectLst/>
                          <a:latin typeface="Calibri" panose="020F0502020204030204" pitchFamily="34" charset="0"/>
                        </a:rPr>
                        <a:t>MHz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1 </a:t>
                      </a:r>
                      <a:r>
                        <a:rPr lang="en-US" sz="2000" b="0" i="0" u="none" strike="noStrike" err="1">
                          <a:solidFill>
                            <a:srgbClr val="000000"/>
                          </a:solidFill>
                          <a:effectLst/>
                          <a:latin typeface="Calibri" panose="020F0502020204030204" pitchFamily="34" charset="0"/>
                        </a:rPr>
                        <a:t>ms</a:t>
                      </a:r>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1000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a:solidFill>
                            <a:srgbClr val="000000"/>
                          </a:solidFill>
                          <a:effectLst/>
                          <a:latin typeface="Calibri" panose="020F0502020204030204" pitchFamily="34" charset="0"/>
                        </a:rPr>
                        <a:t>1 us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468142"/>
                  </a:ext>
                </a:extLst>
              </a:tr>
            </a:tbl>
          </a:graphicData>
        </a:graphic>
      </p:graphicFrame>
      <p:cxnSp>
        <p:nvCxnSpPr>
          <p:cNvPr id="44" name="Straight Connector 43">
            <a:extLst>
              <a:ext uri="{FF2B5EF4-FFF2-40B4-BE49-F238E27FC236}">
                <a16:creationId xmlns:a16="http://schemas.microsoft.com/office/drawing/2014/main" id="{944949E1-E2E6-EA7D-281C-163752458768}"/>
              </a:ext>
            </a:extLst>
          </p:cNvPr>
          <p:cNvCxnSpPr>
            <a:cxnSpLocks/>
          </p:cNvCxnSpPr>
          <p:nvPr/>
        </p:nvCxnSpPr>
        <p:spPr>
          <a:xfrm flipV="1">
            <a:off x="5229318" y="3535335"/>
            <a:ext cx="1431751" cy="478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1DD34321-E11E-8CF2-A7FC-A39A24EDDD11}"/>
              </a:ext>
            </a:extLst>
          </p:cNvPr>
          <p:cNvSpPr/>
          <p:nvPr/>
        </p:nvSpPr>
        <p:spPr>
          <a:xfrm flipH="1">
            <a:off x="5178434" y="4495337"/>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Freeform: Shape 51">
            <a:extLst>
              <a:ext uri="{FF2B5EF4-FFF2-40B4-BE49-F238E27FC236}">
                <a16:creationId xmlns:a16="http://schemas.microsoft.com/office/drawing/2014/main" id="{EC69D361-A107-FE8B-2255-75D59D4F0822}"/>
              </a:ext>
            </a:extLst>
          </p:cNvPr>
          <p:cNvSpPr/>
          <p:nvPr/>
        </p:nvSpPr>
        <p:spPr>
          <a:xfrm flipH="1">
            <a:off x="5337854" y="4503378"/>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551A0000-B9EB-AF20-B991-23D17410FBBA}"/>
              </a:ext>
            </a:extLst>
          </p:cNvPr>
          <p:cNvSpPr/>
          <p:nvPr/>
        </p:nvSpPr>
        <p:spPr>
          <a:xfrm flipH="1">
            <a:off x="5485280" y="4495336"/>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935B4CEB-E250-E9F9-9F07-7EA40DB934CD}"/>
              </a:ext>
            </a:extLst>
          </p:cNvPr>
          <p:cNvSpPr/>
          <p:nvPr/>
        </p:nvSpPr>
        <p:spPr>
          <a:xfrm flipH="1">
            <a:off x="5648356" y="4492195"/>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04945FC6-68B1-9EE9-B2B1-D9EAD2AB0C57}"/>
              </a:ext>
            </a:extLst>
          </p:cNvPr>
          <p:cNvSpPr/>
          <p:nvPr/>
        </p:nvSpPr>
        <p:spPr>
          <a:xfrm flipH="1">
            <a:off x="5807776" y="4500236"/>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ECACB630-53D8-E3AA-1A14-58F7E19ED525}"/>
              </a:ext>
            </a:extLst>
          </p:cNvPr>
          <p:cNvSpPr/>
          <p:nvPr/>
        </p:nvSpPr>
        <p:spPr>
          <a:xfrm flipH="1">
            <a:off x="5955202" y="4492194"/>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4C4E993B-9328-541E-E0FF-82A78A9AFBE7}"/>
              </a:ext>
            </a:extLst>
          </p:cNvPr>
          <p:cNvSpPr/>
          <p:nvPr/>
        </p:nvSpPr>
        <p:spPr>
          <a:xfrm flipH="1">
            <a:off x="6096223" y="4492195"/>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9DBF3EA7-04E7-9F3B-B3BB-D598D2DCE12B}"/>
              </a:ext>
            </a:extLst>
          </p:cNvPr>
          <p:cNvSpPr/>
          <p:nvPr/>
        </p:nvSpPr>
        <p:spPr>
          <a:xfrm flipH="1">
            <a:off x="6255643" y="4500236"/>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15E955BC-84C3-F94C-AE8D-0599ECC2E5DB}"/>
              </a:ext>
            </a:extLst>
          </p:cNvPr>
          <p:cNvSpPr/>
          <p:nvPr/>
        </p:nvSpPr>
        <p:spPr>
          <a:xfrm flipH="1">
            <a:off x="6403069" y="4492194"/>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9C76099C-AD32-FF72-33B7-165932448582}"/>
              </a:ext>
            </a:extLst>
          </p:cNvPr>
          <p:cNvSpPr/>
          <p:nvPr/>
        </p:nvSpPr>
        <p:spPr>
          <a:xfrm flipH="1">
            <a:off x="6556167" y="4492195"/>
            <a:ext cx="116393" cy="28608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2" name="Straight Arrow Connector 61">
            <a:extLst>
              <a:ext uri="{FF2B5EF4-FFF2-40B4-BE49-F238E27FC236}">
                <a16:creationId xmlns:a16="http://schemas.microsoft.com/office/drawing/2014/main" id="{3D2D91C5-12D0-FE98-7F29-31F79EDB910D}"/>
              </a:ext>
            </a:extLst>
          </p:cNvPr>
          <p:cNvCxnSpPr>
            <a:cxnSpLocks/>
          </p:cNvCxnSpPr>
          <p:nvPr/>
        </p:nvCxnSpPr>
        <p:spPr>
          <a:xfrm>
            <a:off x="6413133" y="4412661"/>
            <a:ext cx="29150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E7826B0-6D9F-3EC4-DC4F-4B3B5715CB9B}"/>
              </a:ext>
            </a:extLst>
          </p:cNvPr>
          <p:cNvSpPr txBox="1"/>
          <p:nvPr/>
        </p:nvSpPr>
        <p:spPr>
          <a:xfrm>
            <a:off x="6762911" y="4198208"/>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 ns</a:t>
            </a:r>
          </a:p>
        </p:txBody>
      </p:sp>
      <p:cxnSp>
        <p:nvCxnSpPr>
          <p:cNvPr id="64" name="Straight Arrow Connector 63">
            <a:extLst>
              <a:ext uri="{FF2B5EF4-FFF2-40B4-BE49-F238E27FC236}">
                <a16:creationId xmlns:a16="http://schemas.microsoft.com/office/drawing/2014/main" id="{DDD0DC5C-D011-3639-2CAC-A01E4208C762}"/>
              </a:ext>
            </a:extLst>
          </p:cNvPr>
          <p:cNvCxnSpPr>
            <a:cxnSpLocks/>
          </p:cNvCxnSpPr>
          <p:nvPr/>
        </p:nvCxnSpPr>
        <p:spPr>
          <a:xfrm>
            <a:off x="5157541" y="5054679"/>
            <a:ext cx="151501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146D242-CD5F-DBA8-8D3A-648EB14B0829}"/>
              </a:ext>
            </a:extLst>
          </p:cNvPr>
          <p:cNvSpPr txBox="1"/>
          <p:nvPr/>
        </p:nvSpPr>
        <p:spPr>
          <a:xfrm>
            <a:off x="6793560" y="4804166"/>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 us</a:t>
            </a:r>
          </a:p>
        </p:txBody>
      </p:sp>
      <p:sp>
        <p:nvSpPr>
          <p:cNvPr id="67" name="TextBox 66">
            <a:extLst>
              <a:ext uri="{FF2B5EF4-FFF2-40B4-BE49-F238E27FC236}">
                <a16:creationId xmlns:a16="http://schemas.microsoft.com/office/drawing/2014/main" id="{87F5CE34-83D1-E777-0532-6B6E76FE8F91}"/>
              </a:ext>
            </a:extLst>
          </p:cNvPr>
          <p:cNvSpPr txBox="1"/>
          <p:nvPr/>
        </p:nvSpPr>
        <p:spPr>
          <a:xfrm>
            <a:off x="4981134" y="1294383"/>
            <a:ext cx="4472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Frequency-scanning  </a:t>
            </a:r>
          </a:p>
        </p:txBody>
      </p:sp>
      <p:cxnSp>
        <p:nvCxnSpPr>
          <p:cNvPr id="32" name="Straight Connector 31">
            <a:extLst>
              <a:ext uri="{FF2B5EF4-FFF2-40B4-BE49-F238E27FC236}">
                <a16:creationId xmlns:a16="http://schemas.microsoft.com/office/drawing/2014/main" id="{51BA18B1-E009-49E4-5C61-6CA51B76CE1D}"/>
              </a:ext>
            </a:extLst>
          </p:cNvPr>
          <p:cNvCxnSpPr>
            <a:cxnSpLocks/>
          </p:cNvCxnSpPr>
          <p:nvPr/>
        </p:nvCxnSpPr>
        <p:spPr>
          <a:xfrm flipH="1" flipV="1">
            <a:off x="4730081" y="3835114"/>
            <a:ext cx="489276" cy="1849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E68822-C0CF-C360-0F4D-C6000B668503}"/>
              </a:ext>
            </a:extLst>
          </p:cNvPr>
          <p:cNvCxnSpPr>
            <a:cxnSpLocks/>
          </p:cNvCxnSpPr>
          <p:nvPr/>
        </p:nvCxnSpPr>
        <p:spPr>
          <a:xfrm flipH="1" flipV="1">
            <a:off x="6644909" y="3535376"/>
            <a:ext cx="489276" cy="1849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575152E-1562-D87D-B5AA-2873D0B33FA6}"/>
              </a:ext>
            </a:extLst>
          </p:cNvPr>
          <p:cNvSpPr txBox="1"/>
          <p:nvPr/>
        </p:nvSpPr>
        <p:spPr>
          <a:xfrm rot="16200000">
            <a:off x="4375809" y="4344645"/>
            <a:ext cx="8338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Energy</a:t>
            </a:r>
          </a:p>
        </p:txBody>
      </p:sp>
      <p:cxnSp>
        <p:nvCxnSpPr>
          <p:cNvPr id="45" name="Straight Arrow Connector 44">
            <a:extLst>
              <a:ext uri="{FF2B5EF4-FFF2-40B4-BE49-F238E27FC236}">
                <a16:creationId xmlns:a16="http://schemas.microsoft.com/office/drawing/2014/main" id="{EBF00752-EB9D-733F-22F5-669ADB8FA884}"/>
              </a:ext>
            </a:extLst>
          </p:cNvPr>
          <p:cNvCxnSpPr>
            <a:cxnSpLocks/>
          </p:cNvCxnSpPr>
          <p:nvPr/>
        </p:nvCxnSpPr>
        <p:spPr>
          <a:xfrm>
            <a:off x="4938905" y="4786322"/>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0A3BEB6-7A9B-EF30-6B1A-669EC9D911F8}"/>
              </a:ext>
            </a:extLst>
          </p:cNvPr>
          <p:cNvSpPr txBox="1"/>
          <p:nvPr/>
        </p:nvSpPr>
        <p:spPr>
          <a:xfrm>
            <a:off x="6969623" y="4606629"/>
            <a:ext cx="6322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a:t>
            </a:r>
          </a:p>
        </p:txBody>
      </p:sp>
      <p:cxnSp>
        <p:nvCxnSpPr>
          <p:cNvPr id="47" name="Straight Arrow Connector 46">
            <a:extLst>
              <a:ext uri="{FF2B5EF4-FFF2-40B4-BE49-F238E27FC236}">
                <a16:creationId xmlns:a16="http://schemas.microsoft.com/office/drawing/2014/main" id="{A8ECFB7D-85DB-83AF-C253-E675B5518F6E}"/>
              </a:ext>
            </a:extLst>
          </p:cNvPr>
          <p:cNvCxnSpPr>
            <a:cxnSpLocks/>
          </p:cNvCxnSpPr>
          <p:nvPr/>
        </p:nvCxnSpPr>
        <p:spPr>
          <a:xfrm flipH="1" flipV="1">
            <a:off x="4949430" y="4241776"/>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49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37"/>
          <a:stretch/>
        </p:blipFill>
        <p:spPr>
          <a:xfrm>
            <a:off x="345204" y="1011913"/>
            <a:ext cx="7348741" cy="5175501"/>
          </a:xfrm>
          <a:prstGeom prst="rect">
            <a:avLst/>
          </a:prstGeom>
        </p:spPr>
      </p:pic>
      <p:sp>
        <p:nvSpPr>
          <p:cNvPr id="29" name="Rectangle 28">
            <a:extLst>
              <a:ext uri="{FF2B5EF4-FFF2-40B4-BE49-F238E27FC236}">
                <a16:creationId xmlns:a16="http://schemas.microsoft.com/office/drawing/2014/main" id="{6C0CF156-0E02-B285-68BC-EB59CA9BD2DA}"/>
              </a:ext>
            </a:extLst>
          </p:cNvPr>
          <p:cNvSpPr/>
          <p:nvPr/>
        </p:nvSpPr>
        <p:spPr>
          <a:xfrm>
            <a:off x="7309788" y="981509"/>
            <a:ext cx="795996" cy="2201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4EBFD2B-3EFE-A039-260F-ADE58354AF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9944" y="1917188"/>
            <a:ext cx="3774772" cy="3019817"/>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5">
            <a:clrChange>
              <a:clrFrom>
                <a:srgbClr val="FFFFFF"/>
              </a:clrFrom>
              <a:clrTo>
                <a:srgbClr val="FFFFFF">
                  <a:alpha val="0"/>
                </a:srgbClr>
              </a:clrTo>
            </a:clrChange>
            <a:alphaModFix amt="77000"/>
          </a:blip>
          <a:stretch>
            <a:fillRect/>
          </a:stretch>
        </p:blipFill>
        <p:spPr>
          <a:xfrm rot="16200000">
            <a:off x="16666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a:t>What is Rayleigh scattering?</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5</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836454" y="2322662"/>
            <a:ext cx="1495409" cy="369332"/>
          </a:xfrm>
          <a:prstGeom prst="rect">
            <a:avLst/>
          </a:prstGeom>
          <a:noFill/>
        </p:spPr>
        <p:txBody>
          <a:bodyPr wrap="none" rtlCol="0">
            <a:spAutoFit/>
          </a:bodyPr>
          <a:lstStyle/>
          <a:p>
            <a:r>
              <a:rPr lang="en-US">
                <a:solidFill>
                  <a:srgbClr val="008000"/>
                </a:solidFill>
              </a:rPr>
              <a:t>Incident Laser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DBA9EA-5087-85CC-C27B-BBB2D67B5B5B}"/>
                  </a:ext>
                </a:extLst>
              </p:cNvPr>
              <p:cNvSpPr txBox="1"/>
              <p:nvPr/>
            </p:nvSpPr>
            <p:spPr>
              <a:xfrm>
                <a:off x="1169112" y="1580641"/>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a:p>
            </p:txBody>
          </p:sp>
        </mc:Choice>
        <mc:Fallback xmlns="">
          <p:sp>
            <p:nvSpPr>
              <p:cNvPr id="18" name="TextBox 17">
                <a:extLst>
                  <a:ext uri="{FF2B5EF4-FFF2-40B4-BE49-F238E27FC236}">
                    <a16:creationId xmlns:a16="http://schemas.microsoft.com/office/drawing/2014/main" id="{D8DBA9EA-5087-85CC-C27B-BBB2D67B5B5B}"/>
                  </a:ext>
                </a:extLst>
              </p:cNvPr>
              <p:cNvSpPr txBox="1">
                <a:spLocks noRot="1" noChangeAspect="1" noMove="1" noResize="1" noEditPoints="1" noAdjustHandles="1" noChangeArrowheads="1" noChangeShapeType="1" noTextEdit="1"/>
              </p:cNvSpPr>
              <p:nvPr/>
            </p:nvSpPr>
            <p:spPr>
              <a:xfrm>
                <a:off x="1169112" y="1580641"/>
                <a:ext cx="1455817" cy="345159"/>
              </a:xfrm>
              <a:prstGeom prst="rect">
                <a:avLst/>
              </a:prstGeom>
              <a:blipFill>
                <a:blip r:embed="rId6"/>
                <a:stretch>
                  <a:fillRect b="-210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77F47B-9EDE-A981-F82F-3A6CCC63AC25}"/>
              </a:ext>
            </a:extLst>
          </p:cNvPr>
          <p:cNvSpPr txBox="1"/>
          <p:nvPr/>
        </p:nvSpPr>
        <p:spPr>
          <a:xfrm>
            <a:off x="1317914" y="1275934"/>
            <a:ext cx="2653341" cy="400110"/>
          </a:xfrm>
          <a:prstGeom prst="rect">
            <a:avLst/>
          </a:prstGeom>
          <a:noFill/>
        </p:spPr>
        <p:txBody>
          <a:bodyPr wrap="square" rtlCol="0">
            <a:spAutoFit/>
          </a:bodyPr>
          <a:lstStyle/>
          <a:p>
            <a:r>
              <a:rPr lang="en-US" sz="2000"/>
              <a:t>Flow Molecules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044EA7-AEAA-4579-AE25-3A2C5DDBD629}"/>
                  </a:ext>
                </a:extLst>
              </p:cNvPr>
              <p:cNvSpPr txBox="1"/>
              <p:nvPr/>
            </p:nvSpPr>
            <p:spPr>
              <a:xfrm>
                <a:off x="90532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a:p>
            </p:txBody>
          </p:sp>
        </mc:Choice>
        <mc:Fallback xmlns="">
          <p:sp>
            <p:nvSpPr>
              <p:cNvPr id="8" name="TextBox 7">
                <a:extLst>
                  <a:ext uri="{FF2B5EF4-FFF2-40B4-BE49-F238E27FC236}">
                    <a16:creationId xmlns:a16="http://schemas.microsoft.com/office/drawing/2014/main" id="{8E044EA7-AEAA-4579-AE25-3A2C5DDBD629}"/>
                  </a:ext>
                </a:extLst>
              </p:cNvPr>
              <p:cNvSpPr txBox="1">
                <a:spLocks noRot="1" noChangeAspect="1" noMove="1" noResize="1" noEditPoints="1" noAdjustHandles="1" noChangeArrowheads="1" noChangeShapeType="1" noTextEdit="1"/>
              </p:cNvSpPr>
              <p:nvPr/>
            </p:nvSpPr>
            <p:spPr>
              <a:xfrm>
                <a:off x="9053201" y="2586846"/>
                <a:ext cx="1455817" cy="307777"/>
              </a:xfrm>
              <a:prstGeom prst="rect">
                <a:avLst/>
              </a:prstGeom>
              <a:blipFill>
                <a:blip r:embed="rId7"/>
                <a:stretch>
                  <a:fillRect b="-2352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6F27553-DF2E-E234-41C6-481A0C5F5562}"/>
              </a:ext>
            </a:extLst>
          </p:cNvPr>
          <p:cNvCxnSpPr>
            <a:cxnSpLocks/>
          </p:cNvCxnSpPr>
          <p:nvPr/>
        </p:nvCxnSpPr>
        <p:spPr>
          <a:xfrm>
            <a:off x="7826784" y="2410947"/>
            <a:ext cx="1057898" cy="6586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CD3A329-A25D-052D-7754-D886A0770EA7}"/>
                  </a:ext>
                </a:extLst>
              </p:cNvPr>
              <p:cNvSpPr txBox="1"/>
              <p:nvPr/>
            </p:nvSpPr>
            <p:spPr>
              <a:xfrm>
                <a:off x="70578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a:p>
            </p:txBody>
          </p:sp>
        </mc:Choice>
        <mc:Fallback xmlns="">
          <p:sp>
            <p:nvSpPr>
              <p:cNvPr id="11" name="TextBox 10">
                <a:extLst>
                  <a:ext uri="{FF2B5EF4-FFF2-40B4-BE49-F238E27FC236}">
                    <a16:creationId xmlns:a16="http://schemas.microsoft.com/office/drawing/2014/main" id="{9CD3A329-A25D-052D-7754-D886A0770EA7}"/>
                  </a:ext>
                </a:extLst>
              </p:cNvPr>
              <p:cNvSpPr txBox="1">
                <a:spLocks noRot="1" noChangeAspect="1" noMove="1" noResize="1" noEditPoints="1" noAdjustHandles="1" noChangeArrowheads="1" noChangeShapeType="1" noTextEdit="1"/>
              </p:cNvSpPr>
              <p:nvPr/>
            </p:nvSpPr>
            <p:spPr>
              <a:xfrm>
                <a:off x="7057868" y="2104875"/>
                <a:ext cx="1455817" cy="307777"/>
              </a:xfrm>
              <a:prstGeom prst="rect">
                <a:avLst/>
              </a:prstGeom>
              <a:blipFill>
                <a:blip r:embed="rId8"/>
                <a:stretch>
                  <a:fillRect b="-5882"/>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AD3BEADD-01AE-5127-5DB7-33FED88F9197}"/>
              </a:ext>
            </a:extLst>
          </p:cNvPr>
          <p:cNvCxnSpPr>
            <a:cxnSpLocks/>
          </p:cNvCxnSpPr>
          <p:nvPr/>
        </p:nvCxnSpPr>
        <p:spPr>
          <a:xfrm>
            <a:off x="98044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F1AABCF-41EF-91FA-DBBA-67E75A34C7D5}"/>
              </a:ext>
            </a:extLst>
          </p:cNvPr>
          <p:cNvSpPr txBox="1"/>
          <p:nvPr/>
        </p:nvSpPr>
        <p:spPr>
          <a:xfrm rot="1738584">
            <a:off x="2839149" y="3494627"/>
            <a:ext cx="1784976" cy="369332"/>
          </a:xfrm>
          <a:prstGeom prst="rect">
            <a:avLst/>
          </a:prstGeom>
          <a:noFill/>
        </p:spPr>
        <p:txBody>
          <a:bodyPr wrap="square" rtlCol="0">
            <a:spAutoFit/>
          </a:bodyPr>
          <a:lstStyle/>
          <a:p>
            <a:r>
              <a:rPr lang="en-US">
                <a:solidFill>
                  <a:srgbClr val="0033CC"/>
                </a:solidFill>
              </a:rPr>
              <a:t>Scattering Vector</a:t>
            </a:r>
          </a:p>
        </p:txBody>
      </p:sp>
      <p:sp>
        <p:nvSpPr>
          <p:cNvPr id="6" name="TextBox 5">
            <a:extLst>
              <a:ext uri="{FF2B5EF4-FFF2-40B4-BE49-F238E27FC236}">
                <a16:creationId xmlns:a16="http://schemas.microsoft.com/office/drawing/2014/main" id="{F1C3FC43-69E8-F259-67AE-39872330CA42}"/>
              </a:ext>
            </a:extLst>
          </p:cNvPr>
          <p:cNvSpPr txBox="1"/>
          <p:nvPr/>
        </p:nvSpPr>
        <p:spPr>
          <a:xfrm>
            <a:off x="3429054" y="2783761"/>
            <a:ext cx="1368708" cy="369332"/>
          </a:xfrm>
          <a:prstGeom prst="rect">
            <a:avLst/>
          </a:prstGeom>
          <a:noFill/>
        </p:spPr>
        <p:txBody>
          <a:bodyPr wrap="none" rtlCol="0">
            <a:spAutoFit/>
          </a:bodyPr>
          <a:lstStyle/>
          <a:p>
            <a:r>
              <a:rPr lang="en-US">
                <a:solidFill>
                  <a:srgbClr val="C00000"/>
                </a:solidFill>
              </a:rPr>
              <a:t>Wave Vector</a:t>
            </a:r>
          </a:p>
        </p:txBody>
      </p:sp>
      <p:sp>
        <p:nvSpPr>
          <p:cNvPr id="7" name="Arc 6">
            <a:extLst>
              <a:ext uri="{FF2B5EF4-FFF2-40B4-BE49-F238E27FC236}">
                <a16:creationId xmlns:a16="http://schemas.microsoft.com/office/drawing/2014/main" id="{8627C7BC-835C-DADE-B96A-5D9759ABEA8C}"/>
              </a:ext>
            </a:extLst>
          </p:cNvPr>
          <p:cNvSpPr/>
          <p:nvPr/>
        </p:nvSpPr>
        <p:spPr>
          <a:xfrm rot="8182775">
            <a:off x="2257010" y="2660433"/>
            <a:ext cx="453633" cy="546230"/>
          </a:xfrm>
          <a:prstGeom prst="arc">
            <a:avLst>
              <a:gd name="adj1" fmla="val 15621785"/>
              <a:gd name="adj2" fmla="val 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82E06E-5773-CCD3-4B09-7870130FC66A}"/>
                  </a:ext>
                </a:extLst>
              </p:cNvPr>
              <p:cNvSpPr txBox="1"/>
              <p:nvPr/>
            </p:nvSpPr>
            <p:spPr>
              <a:xfrm>
                <a:off x="2348343" y="3182643"/>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a:p>
            </p:txBody>
          </p:sp>
        </mc:Choice>
        <mc:Fallback xmlns="">
          <p:sp>
            <p:nvSpPr>
              <p:cNvPr id="9" name="TextBox 8">
                <a:extLst>
                  <a:ext uri="{FF2B5EF4-FFF2-40B4-BE49-F238E27FC236}">
                    <a16:creationId xmlns:a16="http://schemas.microsoft.com/office/drawing/2014/main" id="{2482E06E-5773-CCD3-4B09-7870130FC66A}"/>
                  </a:ext>
                </a:extLst>
              </p:cNvPr>
              <p:cNvSpPr txBox="1">
                <a:spLocks noRot="1" noChangeAspect="1" noMove="1" noResize="1" noEditPoints="1" noAdjustHandles="1" noChangeArrowheads="1" noChangeShapeType="1" noTextEdit="1"/>
              </p:cNvSpPr>
              <p:nvPr/>
            </p:nvSpPr>
            <p:spPr>
              <a:xfrm>
                <a:off x="2348343" y="3182643"/>
                <a:ext cx="374141" cy="369332"/>
              </a:xfrm>
              <a:prstGeom prst="rect">
                <a:avLst/>
              </a:prstGeom>
              <a:blipFill>
                <a:blip r:embed="rId9"/>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0C4CE0D-BA88-7E7C-C9A9-57289EA37A5F}"/>
              </a:ext>
            </a:extLst>
          </p:cNvPr>
          <p:cNvSpPr txBox="1"/>
          <p:nvPr/>
        </p:nvSpPr>
        <p:spPr>
          <a:xfrm rot="19742947">
            <a:off x="853737" y="3348623"/>
            <a:ext cx="1341136" cy="369332"/>
          </a:xfrm>
          <a:prstGeom prst="rect">
            <a:avLst/>
          </a:prstGeom>
          <a:noFill/>
        </p:spPr>
        <p:txBody>
          <a:bodyPr wrap="none" rtlCol="0">
            <a:spAutoFit/>
          </a:bodyPr>
          <a:lstStyle/>
          <a:p>
            <a:r>
              <a:rPr lang="en-US">
                <a:solidFill>
                  <a:srgbClr val="008000"/>
                </a:solidFill>
              </a:rPr>
              <a:t>Laser Vector</a:t>
            </a:r>
          </a:p>
        </p:txBody>
      </p:sp>
      <p:sp>
        <p:nvSpPr>
          <p:cNvPr id="20" name="TextBox 19">
            <a:extLst>
              <a:ext uri="{FF2B5EF4-FFF2-40B4-BE49-F238E27FC236}">
                <a16:creationId xmlns:a16="http://schemas.microsoft.com/office/drawing/2014/main" id="{DBFA0B22-6988-BA40-4F55-7C4652D6E057}"/>
              </a:ext>
            </a:extLst>
          </p:cNvPr>
          <p:cNvSpPr txBox="1"/>
          <p:nvPr/>
        </p:nvSpPr>
        <p:spPr>
          <a:xfrm rot="18438269">
            <a:off x="2338326" y="1637246"/>
            <a:ext cx="1784976" cy="369332"/>
          </a:xfrm>
          <a:prstGeom prst="rect">
            <a:avLst/>
          </a:prstGeom>
          <a:noFill/>
        </p:spPr>
        <p:txBody>
          <a:bodyPr wrap="square" rtlCol="0">
            <a:spAutoFit/>
          </a:bodyPr>
          <a:lstStyle/>
          <a:p>
            <a:r>
              <a:rPr lang="en-US">
                <a:solidFill>
                  <a:srgbClr val="7030A0"/>
                </a:solidFill>
              </a:rPr>
              <a:t>Velocity Vector</a:t>
            </a:r>
          </a:p>
        </p:txBody>
      </p:sp>
      <p:sp>
        <p:nvSpPr>
          <p:cNvPr id="25" name="TextBox 24">
            <a:extLst>
              <a:ext uri="{FF2B5EF4-FFF2-40B4-BE49-F238E27FC236}">
                <a16:creationId xmlns:a16="http://schemas.microsoft.com/office/drawing/2014/main" id="{FFFE1DC2-4DF8-E234-0CAE-F27932E6ABF9}"/>
              </a:ext>
            </a:extLst>
          </p:cNvPr>
          <p:cNvSpPr txBox="1"/>
          <p:nvPr/>
        </p:nvSpPr>
        <p:spPr>
          <a:xfrm>
            <a:off x="1271836" y="4859202"/>
            <a:ext cx="1830950" cy="461665"/>
          </a:xfrm>
          <a:prstGeom prst="rect">
            <a:avLst/>
          </a:prstGeom>
          <a:noFill/>
        </p:spPr>
        <p:txBody>
          <a:bodyPr wrap="none" rtlCol="0">
            <a:spAutoFit/>
          </a:bodyPr>
          <a:lstStyle/>
          <a:p>
            <a:r>
              <a:rPr lang="en-US" sz="2400"/>
              <a:t>Doppler Shift</a:t>
            </a:r>
          </a:p>
        </p:txBody>
      </p:sp>
      <p:cxnSp>
        <p:nvCxnSpPr>
          <p:cNvPr id="21" name="Straight Arrow Connector 20">
            <a:extLst>
              <a:ext uri="{FF2B5EF4-FFF2-40B4-BE49-F238E27FC236}">
                <a16:creationId xmlns:a16="http://schemas.microsoft.com/office/drawing/2014/main" id="{E4A41E5A-7352-9F6C-490D-40A995357EAB}"/>
              </a:ext>
            </a:extLst>
          </p:cNvPr>
          <p:cNvCxnSpPr>
            <a:cxnSpLocks/>
          </p:cNvCxnSpPr>
          <p:nvPr/>
        </p:nvCxnSpPr>
        <p:spPr>
          <a:xfrm flipH="1">
            <a:off x="8854098" y="3453620"/>
            <a:ext cx="38100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AB4E9C-0BF5-FF48-CA4E-7923D90B1222}"/>
                  </a:ext>
                </a:extLst>
              </p:cNvPr>
              <p:cNvSpPr txBox="1"/>
              <p:nvPr/>
            </p:nvSpPr>
            <p:spPr>
              <a:xfrm>
                <a:off x="75623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Δ</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𝜈</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𝑉</m:t>
                          </m:r>
                        </m:e>
                      </m:acc>
                      <m:r>
                        <a:rPr lang="en-US" sz="2000" b="0" i="1" smtClean="0">
                          <a:solidFill>
                            <a:schemeClr val="tx1"/>
                          </a:solidFill>
                          <a:latin typeface="Cambria Math" panose="02040503050406030204" pitchFamily="18" charset="0"/>
                        </a:rPr>
                        <m:t>)</m:t>
                      </m:r>
                    </m:oMath>
                  </m:oMathPara>
                </a14:m>
                <a:endParaRPr lang="en-US" sz="2000">
                  <a:solidFill>
                    <a:schemeClr val="tx1"/>
                  </a:solidFill>
                </a:endParaRPr>
              </a:p>
            </p:txBody>
          </p:sp>
        </mc:Choice>
        <mc:Fallback xmlns="">
          <p:sp>
            <p:nvSpPr>
              <p:cNvPr id="22" name="TextBox 21">
                <a:extLst>
                  <a:ext uri="{FF2B5EF4-FFF2-40B4-BE49-F238E27FC236}">
                    <a16:creationId xmlns:a16="http://schemas.microsoft.com/office/drawing/2014/main" id="{A9AB4E9C-0BF5-FF48-CA4E-7923D90B1222}"/>
                  </a:ext>
                </a:extLst>
              </p:cNvPr>
              <p:cNvSpPr txBox="1">
                <a:spLocks noRot="1" noChangeAspect="1" noMove="1" noResize="1" noEditPoints="1" noAdjustHandles="1" noChangeArrowheads="1" noChangeShapeType="1" noTextEdit="1"/>
              </p:cNvSpPr>
              <p:nvPr/>
            </p:nvSpPr>
            <p:spPr>
              <a:xfrm>
                <a:off x="7562395" y="3108269"/>
                <a:ext cx="1455817" cy="345351"/>
              </a:xfrm>
              <a:prstGeom prst="rect">
                <a:avLst/>
              </a:prstGeom>
              <a:blipFill>
                <a:blip r:embed="rId10"/>
                <a:stretch>
                  <a:fillRect b="-29825"/>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5E480FF3-6875-34A7-CAE3-F68F9A2BA3D8}"/>
              </a:ext>
            </a:extLst>
          </p:cNvPr>
          <p:cNvSpPr txBox="1"/>
          <p:nvPr/>
        </p:nvSpPr>
        <p:spPr>
          <a:xfrm>
            <a:off x="8349173" y="1994629"/>
            <a:ext cx="1962717" cy="369332"/>
          </a:xfrm>
          <a:prstGeom prst="rect">
            <a:avLst/>
          </a:prstGeom>
          <a:noFill/>
        </p:spPr>
        <p:txBody>
          <a:bodyPr wrap="none" rtlCol="0">
            <a:spAutoFit/>
          </a:bodyPr>
          <a:lstStyle/>
          <a:p>
            <a:r>
              <a:rPr lang="en-US">
                <a:solidFill>
                  <a:srgbClr val="00B050"/>
                </a:solidFill>
              </a:rPr>
              <a:t>Rayleigh Scattering</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FA913EE-9B9D-3D13-FDCC-C25F72F8A7A3}"/>
                  </a:ext>
                </a:extLst>
              </p:cNvPr>
              <p:cNvSpPr txBox="1"/>
              <p:nvPr/>
            </p:nvSpPr>
            <p:spPr>
              <a:xfrm>
                <a:off x="3970185" y="2999804"/>
                <a:ext cx="432554" cy="51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𝑘</m:t>
                          </m:r>
                        </m:e>
                      </m:acc>
                    </m:oMath>
                  </m:oMathPara>
                </a14:m>
                <a:endParaRPr lang="en-US" sz="2400"/>
              </a:p>
            </p:txBody>
          </p:sp>
        </mc:Choice>
        <mc:Fallback xmlns="">
          <p:sp>
            <p:nvSpPr>
              <p:cNvPr id="31" name="TextBox 30">
                <a:extLst>
                  <a:ext uri="{FF2B5EF4-FFF2-40B4-BE49-F238E27FC236}">
                    <a16:creationId xmlns:a16="http://schemas.microsoft.com/office/drawing/2014/main" id="{0FA913EE-9B9D-3D13-FDCC-C25F72F8A7A3}"/>
                  </a:ext>
                </a:extLst>
              </p:cNvPr>
              <p:cNvSpPr txBox="1">
                <a:spLocks noRot="1" noChangeAspect="1" noMove="1" noResize="1" noEditPoints="1" noAdjustHandles="1" noChangeArrowheads="1" noChangeShapeType="1" noTextEdit="1"/>
              </p:cNvSpPr>
              <p:nvPr/>
            </p:nvSpPr>
            <p:spPr>
              <a:xfrm>
                <a:off x="3970185" y="2999804"/>
                <a:ext cx="432554" cy="5162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516BB27-0AAE-62F7-A3FF-32E449F205FC}"/>
                  </a:ext>
                </a:extLst>
              </p:cNvPr>
              <p:cNvSpPr txBox="1"/>
              <p:nvPr/>
            </p:nvSpPr>
            <p:spPr>
              <a:xfrm>
                <a:off x="3515227" y="964888"/>
                <a:ext cx="45397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rgbClr val="7030A0"/>
                              </a:solidFill>
                              <a:latin typeface="Cambria Math" panose="02040503050406030204" pitchFamily="18" charset="0"/>
                              <a:ea typeface="Cambria Math" panose="02040503050406030204" pitchFamily="18" charset="0"/>
                            </a:rPr>
                          </m:ctrlPr>
                        </m:accPr>
                        <m:e>
                          <m:r>
                            <a:rPr lang="en-US" sz="2400" b="1" i="1" smtClean="0">
                              <a:solidFill>
                                <a:srgbClr val="7030A0"/>
                              </a:solidFill>
                              <a:latin typeface="Cambria Math" panose="02040503050406030204" pitchFamily="18" charset="0"/>
                              <a:ea typeface="Cambria Math" panose="02040503050406030204" pitchFamily="18" charset="0"/>
                            </a:rPr>
                            <m:t>𝑽</m:t>
                          </m:r>
                        </m:e>
                      </m:acc>
                    </m:oMath>
                  </m:oMathPara>
                </a14:m>
                <a:endParaRPr lang="en-US" sz="2400"/>
              </a:p>
            </p:txBody>
          </p:sp>
        </mc:Choice>
        <mc:Fallback xmlns="">
          <p:sp>
            <p:nvSpPr>
              <p:cNvPr id="32" name="TextBox 31">
                <a:extLst>
                  <a:ext uri="{FF2B5EF4-FFF2-40B4-BE49-F238E27FC236}">
                    <a16:creationId xmlns:a16="http://schemas.microsoft.com/office/drawing/2014/main" id="{A516BB27-0AAE-62F7-A3FF-32E449F205FC}"/>
                  </a:ext>
                </a:extLst>
              </p:cNvPr>
              <p:cNvSpPr txBox="1">
                <a:spLocks noRot="1" noChangeAspect="1" noMove="1" noResize="1" noEditPoints="1" noAdjustHandles="1" noChangeArrowheads="1" noChangeShapeType="1" noTextEdit="1"/>
              </p:cNvSpPr>
              <p:nvPr/>
            </p:nvSpPr>
            <p:spPr>
              <a:xfrm>
                <a:off x="3515227" y="964888"/>
                <a:ext cx="453970" cy="50642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C89A58-527F-D47E-DCB4-BDB2F2A26312}"/>
                  </a:ext>
                </a:extLst>
              </p:cNvPr>
              <p:cNvSpPr txBox="1"/>
              <p:nvPr/>
            </p:nvSpPr>
            <p:spPr>
              <a:xfrm>
                <a:off x="3102786" y="4636151"/>
                <a:ext cx="2546531" cy="1240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Δ</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𝐷</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𝜆</m:t>
                          </m:r>
                        </m:den>
                      </m:f>
                      <m:r>
                        <a:rPr lang="en-US" sz="2800" b="0" i="1" smtClean="0">
                          <a:latin typeface="Cambria Math" panose="02040503050406030204" pitchFamily="18" charset="0"/>
                        </a:rPr>
                        <m:t> </m:t>
                      </m:r>
                      <m:acc>
                        <m:accPr>
                          <m:chr m:val="⃗"/>
                          <m:ctrlPr>
                            <a:rPr lang="en-US" sz="2800" b="1" i="1" smtClean="0">
                              <a:solidFill>
                                <a:srgbClr val="7030A0"/>
                              </a:solidFill>
                              <a:latin typeface="Cambria Math" panose="02040503050406030204" pitchFamily="18" charset="0"/>
                              <a:ea typeface="Cambria Math" panose="02040503050406030204" pitchFamily="18" charset="0"/>
                            </a:rPr>
                          </m:ctrlPr>
                        </m:accPr>
                        <m:e>
                          <m:r>
                            <a:rPr lang="en-US" sz="2800" b="1" i="1" smtClean="0">
                              <a:solidFill>
                                <a:srgbClr val="7030A0"/>
                              </a:solidFill>
                              <a:latin typeface="Cambria Math" panose="02040503050406030204" pitchFamily="18" charset="0"/>
                              <a:ea typeface="Cambria Math" panose="02040503050406030204" pitchFamily="18" charset="0"/>
                            </a:rPr>
                            <m:t>𝑽</m:t>
                          </m:r>
                        </m:e>
                      </m:acc>
                      <m:r>
                        <a:rPr lang="en-US" sz="2800" b="1" i="1" smtClean="0">
                          <a:latin typeface="Cambria Math" panose="02040503050406030204" pitchFamily="18" charset="0"/>
                          <a:ea typeface="Cambria Math" panose="02040503050406030204" pitchFamily="18" charset="0"/>
                        </a:rPr>
                        <m:t> ∙</m:t>
                      </m:r>
                      <m:acc>
                        <m:accPr>
                          <m:chr m:val="⃗"/>
                          <m:ctrlPr>
                            <a:rPr lang="en-US" sz="2800" b="1" i="1" smtClean="0">
                              <a:solidFill>
                                <a:srgbClr val="C00000"/>
                              </a:solidFill>
                              <a:latin typeface="Cambria Math" panose="02040503050406030204" pitchFamily="18" charset="0"/>
                              <a:ea typeface="Cambria Math" panose="02040503050406030204" pitchFamily="18" charset="0"/>
                            </a:rPr>
                          </m:ctrlPr>
                        </m:accPr>
                        <m:e>
                          <m:r>
                            <m:rPr>
                              <m:nor/>
                            </m:rPr>
                            <a:rPr lang="en-US" sz="2800" b="1" i="0" smtClean="0">
                              <a:solidFill>
                                <a:srgbClr val="C00000"/>
                              </a:solidFill>
                              <a:latin typeface="Cambria Math" panose="02040503050406030204" pitchFamily="18" charset="0"/>
                              <a:ea typeface="Cambria Math" panose="02040503050406030204" pitchFamily="18" charset="0"/>
                            </a:rPr>
                            <m:t>k</m:t>
                          </m:r>
                        </m:e>
                      </m:acc>
                    </m:oMath>
                  </m:oMathPara>
                </a14:m>
                <a:endParaRPr lang="en-US" sz="2800"/>
              </a:p>
              <a:p>
                <a:endParaRPr lang="en-US" sz="2800"/>
              </a:p>
            </p:txBody>
          </p:sp>
        </mc:Choice>
        <mc:Fallback xmlns="">
          <p:sp>
            <p:nvSpPr>
              <p:cNvPr id="12" name="TextBox 11">
                <a:extLst>
                  <a:ext uri="{FF2B5EF4-FFF2-40B4-BE49-F238E27FC236}">
                    <a16:creationId xmlns:a16="http://schemas.microsoft.com/office/drawing/2014/main" id="{8FC89A58-527F-D47E-DCB4-BDB2F2A26312}"/>
                  </a:ext>
                </a:extLst>
              </p:cNvPr>
              <p:cNvSpPr txBox="1">
                <a:spLocks noRot="1" noChangeAspect="1" noMove="1" noResize="1" noEditPoints="1" noAdjustHandles="1" noChangeArrowheads="1" noChangeShapeType="1" noTextEdit="1"/>
              </p:cNvSpPr>
              <p:nvPr/>
            </p:nvSpPr>
            <p:spPr>
              <a:xfrm>
                <a:off x="3102786" y="4636151"/>
                <a:ext cx="2546531" cy="1240340"/>
              </a:xfrm>
              <a:prstGeom prst="rect">
                <a:avLst/>
              </a:prstGeom>
              <a:blipFill>
                <a:blip r:embed="rId13"/>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91F10905-9452-D2E2-C4D7-7D71CF237643}"/>
              </a:ext>
            </a:extLst>
          </p:cNvPr>
          <p:cNvCxnSpPr>
            <a:cxnSpLocks/>
          </p:cNvCxnSpPr>
          <p:nvPr/>
        </p:nvCxnSpPr>
        <p:spPr>
          <a:xfrm>
            <a:off x="2836441" y="252657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187E50A-446B-F28C-FFAF-D94CF774D0C9}"/>
              </a:ext>
            </a:extLst>
          </p:cNvPr>
          <p:cNvCxnSpPr>
            <a:cxnSpLocks/>
          </p:cNvCxnSpPr>
          <p:nvPr/>
        </p:nvCxnSpPr>
        <p:spPr>
          <a:xfrm>
            <a:off x="8863623" y="319175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AA58442-1AF0-005D-42F7-D9013237254B}"/>
              </a:ext>
            </a:extLst>
          </p:cNvPr>
          <p:cNvCxnSpPr>
            <a:cxnSpLocks/>
          </p:cNvCxnSpPr>
          <p:nvPr/>
        </p:nvCxnSpPr>
        <p:spPr>
          <a:xfrm>
            <a:off x="9235098" y="319175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FF0050A-2939-2735-6B53-597C68928F2A}"/>
              </a:ext>
            </a:extLst>
          </p:cNvPr>
          <p:cNvCxnSpPr>
            <a:cxnSpLocks/>
          </p:cNvCxnSpPr>
          <p:nvPr/>
        </p:nvCxnSpPr>
        <p:spPr>
          <a:xfrm flipH="1">
            <a:off x="9242533" y="2288708"/>
            <a:ext cx="95434" cy="63584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6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5">
            <a:extLst>
              <a:ext uri="{28A0092B-C50C-407E-A947-70E740481C1C}">
                <a14:useLocalDpi xmlns:a14="http://schemas.microsoft.com/office/drawing/2010/main" val="0"/>
              </a:ext>
            </a:extLst>
          </a:blip>
          <a:srcRect l="1013"/>
          <a:stretch/>
        </p:blipFill>
        <p:spPr>
          <a:xfrm>
            <a:off x="347472" y="1011913"/>
            <a:ext cx="7343079" cy="517550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6">
            <a:clrChange>
              <a:clrFrom>
                <a:srgbClr val="FFFFFF"/>
              </a:clrFrom>
              <a:clrTo>
                <a:srgbClr val="FFFFFF">
                  <a:alpha val="0"/>
                </a:srgbClr>
              </a:clrTo>
            </a:clrChange>
            <a:alphaModFix amt="77000"/>
          </a:blip>
          <a:stretch>
            <a:fillRect/>
          </a:stretch>
        </p:blipFill>
        <p:spPr>
          <a:xfrm rot="16200000">
            <a:off x="16666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a:t>Why use filtered Rayleigh scattering?</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6</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848849" y="2401321"/>
            <a:ext cx="1495409" cy="369332"/>
          </a:xfrm>
          <a:prstGeom prst="rect">
            <a:avLst/>
          </a:prstGeom>
          <a:noFill/>
        </p:spPr>
        <p:txBody>
          <a:bodyPr wrap="none" rtlCol="0">
            <a:spAutoFit/>
          </a:bodyPr>
          <a:lstStyle/>
          <a:p>
            <a:r>
              <a:rPr lang="en-US">
                <a:solidFill>
                  <a:srgbClr val="008000"/>
                </a:solidFill>
              </a:rPr>
              <a:t>Incident Laser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DBA9EA-5087-85CC-C27B-BBB2D67B5B5B}"/>
                  </a:ext>
                </a:extLst>
              </p:cNvPr>
              <p:cNvSpPr txBox="1"/>
              <p:nvPr/>
            </p:nvSpPr>
            <p:spPr>
              <a:xfrm>
                <a:off x="1169112" y="1580641"/>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a:p>
            </p:txBody>
          </p:sp>
        </mc:Choice>
        <mc:Fallback xmlns="">
          <p:sp>
            <p:nvSpPr>
              <p:cNvPr id="18" name="TextBox 17">
                <a:extLst>
                  <a:ext uri="{FF2B5EF4-FFF2-40B4-BE49-F238E27FC236}">
                    <a16:creationId xmlns:a16="http://schemas.microsoft.com/office/drawing/2014/main" id="{D8DBA9EA-5087-85CC-C27B-BBB2D67B5B5B}"/>
                  </a:ext>
                </a:extLst>
              </p:cNvPr>
              <p:cNvSpPr txBox="1">
                <a:spLocks noRot="1" noChangeAspect="1" noMove="1" noResize="1" noEditPoints="1" noAdjustHandles="1" noChangeArrowheads="1" noChangeShapeType="1" noTextEdit="1"/>
              </p:cNvSpPr>
              <p:nvPr/>
            </p:nvSpPr>
            <p:spPr>
              <a:xfrm>
                <a:off x="1169112" y="1580641"/>
                <a:ext cx="1455817" cy="345159"/>
              </a:xfrm>
              <a:prstGeom prst="rect">
                <a:avLst/>
              </a:prstGeom>
              <a:blipFill>
                <a:blip r:embed="rId7"/>
                <a:stretch>
                  <a:fillRect b="-210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77F47B-9EDE-A981-F82F-3A6CCC63AC25}"/>
              </a:ext>
            </a:extLst>
          </p:cNvPr>
          <p:cNvSpPr txBox="1"/>
          <p:nvPr/>
        </p:nvSpPr>
        <p:spPr>
          <a:xfrm>
            <a:off x="1317914" y="1275934"/>
            <a:ext cx="2653341" cy="400110"/>
          </a:xfrm>
          <a:prstGeom prst="rect">
            <a:avLst/>
          </a:prstGeom>
          <a:noFill/>
        </p:spPr>
        <p:txBody>
          <a:bodyPr wrap="square" rtlCol="0">
            <a:spAutoFit/>
          </a:bodyPr>
          <a:lstStyle/>
          <a:p>
            <a:r>
              <a:rPr lang="en-US" sz="2000"/>
              <a:t>Flow Molecules</a:t>
            </a:r>
          </a:p>
        </p:txBody>
      </p:sp>
      <p:sp>
        <p:nvSpPr>
          <p:cNvPr id="35" name="Rectangle 34">
            <a:extLst>
              <a:ext uri="{FF2B5EF4-FFF2-40B4-BE49-F238E27FC236}">
                <a16:creationId xmlns:a16="http://schemas.microsoft.com/office/drawing/2014/main" id="{F637CAAC-F280-2CBD-35BC-9F55D080F586}"/>
              </a:ext>
            </a:extLst>
          </p:cNvPr>
          <p:cNvSpPr/>
          <p:nvPr/>
        </p:nvSpPr>
        <p:spPr>
          <a:xfrm>
            <a:off x="7309788" y="981509"/>
            <a:ext cx="795996" cy="2064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8BB59973-2D64-76B0-D8C5-BD307C5CAECD}"/>
              </a:ext>
            </a:extLst>
          </p:cNvPr>
          <p:cNvSpPr/>
          <p:nvPr/>
        </p:nvSpPr>
        <p:spPr>
          <a:xfrm rot="5248598" flipV="1">
            <a:off x="2181557" y="2663610"/>
            <a:ext cx="686040" cy="610750"/>
          </a:xfrm>
          <a:prstGeom prst="parallelogram">
            <a:avLst>
              <a:gd name="adj" fmla="val 49601"/>
            </a:avLst>
          </a:prstGeom>
          <a:solidFill>
            <a:schemeClr val="bg1">
              <a:lumMod val="7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08ECFE9-6504-D79D-09F0-D81E71F91D82}"/>
              </a:ext>
            </a:extLst>
          </p:cNvPr>
          <p:cNvCxnSpPr>
            <a:cxnSpLocks/>
            <a:stCxn id="15" idx="0"/>
          </p:cNvCxnSpPr>
          <p:nvPr/>
        </p:nvCxnSpPr>
        <p:spPr>
          <a:xfrm flipH="1">
            <a:off x="776483" y="2982430"/>
            <a:ext cx="1443015" cy="134941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34FE422-F818-84B4-F350-0CA4F90A91F8}"/>
              </a:ext>
            </a:extLst>
          </p:cNvPr>
          <p:cNvCxnSpPr>
            <a:cxnSpLocks/>
          </p:cNvCxnSpPr>
          <p:nvPr/>
        </p:nvCxnSpPr>
        <p:spPr>
          <a:xfrm>
            <a:off x="2817692" y="2612850"/>
            <a:ext cx="912812" cy="1718994"/>
          </a:xfrm>
          <a:prstGeom prst="line">
            <a:avLst/>
          </a:prstGeom>
        </p:spPr>
        <p:style>
          <a:lnRef idx="1">
            <a:schemeClr val="dk1"/>
          </a:lnRef>
          <a:fillRef idx="0">
            <a:schemeClr val="dk1"/>
          </a:fillRef>
          <a:effectRef idx="0">
            <a:schemeClr val="dk1"/>
          </a:effectRef>
          <a:fontRef idx="minor">
            <a:schemeClr val="tx1"/>
          </a:fontRef>
        </p:style>
      </p:cxnSp>
      <p:pic>
        <p:nvPicPr>
          <p:cNvPr id="28" name="test1">
            <a:hlinkClick r:id="" action="ppaction://media"/>
            <a:extLst>
              <a:ext uri="{FF2B5EF4-FFF2-40B4-BE49-F238E27FC236}">
                <a16:creationId xmlns:a16="http://schemas.microsoft.com/office/drawing/2014/main" id="{30F6C1D5-C052-2BE3-F682-E25463DC88E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6482" y="4331845"/>
            <a:ext cx="2981087" cy="1534817"/>
          </a:xfrm>
          <a:prstGeom prst="rect">
            <a:avLst/>
          </a:prstGeom>
        </p:spPr>
      </p:pic>
      <p:pic>
        <p:nvPicPr>
          <p:cNvPr id="36" name="Picture 35">
            <a:extLst>
              <a:ext uri="{FF2B5EF4-FFF2-40B4-BE49-F238E27FC236}">
                <a16:creationId xmlns:a16="http://schemas.microsoft.com/office/drawing/2014/main" id="{5D23786B-3A68-CA35-5C91-5841E8E9DA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99944" y="1917188"/>
            <a:ext cx="3774772" cy="3019817"/>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8E0B146-C6C9-AF82-8BA3-3A7E4AFA6D37}"/>
                  </a:ext>
                </a:extLst>
              </p:cNvPr>
              <p:cNvSpPr txBox="1"/>
              <p:nvPr/>
            </p:nvSpPr>
            <p:spPr>
              <a:xfrm>
                <a:off x="90532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a:p>
            </p:txBody>
          </p:sp>
        </mc:Choice>
        <mc:Fallback xmlns="">
          <p:sp>
            <p:nvSpPr>
              <p:cNvPr id="37" name="TextBox 36">
                <a:extLst>
                  <a:ext uri="{FF2B5EF4-FFF2-40B4-BE49-F238E27FC236}">
                    <a16:creationId xmlns:a16="http://schemas.microsoft.com/office/drawing/2014/main" id="{68E0B146-C6C9-AF82-8BA3-3A7E4AFA6D37}"/>
                  </a:ext>
                </a:extLst>
              </p:cNvPr>
              <p:cNvSpPr txBox="1">
                <a:spLocks noRot="1" noChangeAspect="1" noMove="1" noResize="1" noEditPoints="1" noAdjustHandles="1" noChangeArrowheads="1" noChangeShapeType="1" noTextEdit="1"/>
              </p:cNvSpPr>
              <p:nvPr/>
            </p:nvSpPr>
            <p:spPr>
              <a:xfrm>
                <a:off x="9053201" y="2586846"/>
                <a:ext cx="1455817" cy="307777"/>
              </a:xfrm>
              <a:prstGeom prst="rect">
                <a:avLst/>
              </a:prstGeom>
              <a:blipFill>
                <a:blip r:embed="rId10"/>
                <a:stretch>
                  <a:fillRect b="-23529"/>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A53557B-DDFF-5B62-7842-635BF1F5EBB5}"/>
              </a:ext>
            </a:extLst>
          </p:cNvPr>
          <p:cNvCxnSpPr>
            <a:cxnSpLocks/>
          </p:cNvCxnSpPr>
          <p:nvPr/>
        </p:nvCxnSpPr>
        <p:spPr>
          <a:xfrm>
            <a:off x="7826784" y="2410947"/>
            <a:ext cx="1057898" cy="65866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471000-44AC-6982-C970-8055964B6848}"/>
                  </a:ext>
                </a:extLst>
              </p:cNvPr>
              <p:cNvSpPr txBox="1"/>
              <p:nvPr/>
            </p:nvSpPr>
            <p:spPr>
              <a:xfrm>
                <a:off x="70578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lumMod val="65000"/>
                            </a:schemeClr>
                          </a:solidFill>
                          <a:latin typeface="Cambria Math" panose="02040503050406030204" pitchFamily="18" charset="0"/>
                        </a:rPr>
                        <m:t>𝑇</m:t>
                      </m:r>
                      <m:r>
                        <a:rPr lang="en-US" sz="2000" b="0" i="1" smtClean="0">
                          <a:solidFill>
                            <a:schemeClr val="bg1">
                              <a:lumMod val="65000"/>
                            </a:schemeClr>
                          </a:solidFill>
                          <a:latin typeface="Cambria Math" panose="02040503050406030204" pitchFamily="18" charset="0"/>
                        </a:rPr>
                        <m:t>, </m:t>
                      </m:r>
                      <m:r>
                        <a:rPr lang="en-US" sz="2000" b="0" i="1" smtClean="0">
                          <a:solidFill>
                            <a:schemeClr val="bg1">
                              <a:lumMod val="65000"/>
                            </a:schemeClr>
                          </a:solidFill>
                          <a:latin typeface="Cambria Math" panose="02040503050406030204" pitchFamily="18" charset="0"/>
                        </a:rPr>
                        <m:t>𝑃</m:t>
                      </m:r>
                    </m:oMath>
                  </m:oMathPara>
                </a14:m>
                <a:endParaRPr lang="en-US" sz="2000">
                  <a:solidFill>
                    <a:schemeClr val="bg1">
                      <a:lumMod val="65000"/>
                    </a:schemeClr>
                  </a:solidFill>
                </a:endParaRPr>
              </a:p>
            </p:txBody>
          </p:sp>
        </mc:Choice>
        <mc:Fallback xmlns="">
          <p:sp>
            <p:nvSpPr>
              <p:cNvPr id="39" name="TextBox 38">
                <a:extLst>
                  <a:ext uri="{FF2B5EF4-FFF2-40B4-BE49-F238E27FC236}">
                    <a16:creationId xmlns:a16="http://schemas.microsoft.com/office/drawing/2014/main" id="{58471000-44AC-6982-C970-8055964B6848}"/>
                  </a:ext>
                </a:extLst>
              </p:cNvPr>
              <p:cNvSpPr txBox="1">
                <a:spLocks noRot="1" noChangeAspect="1" noMove="1" noResize="1" noEditPoints="1" noAdjustHandles="1" noChangeArrowheads="1" noChangeShapeType="1" noTextEdit="1"/>
              </p:cNvSpPr>
              <p:nvPr/>
            </p:nvSpPr>
            <p:spPr>
              <a:xfrm>
                <a:off x="7057868" y="2104875"/>
                <a:ext cx="1455817" cy="307777"/>
              </a:xfrm>
              <a:prstGeom prst="rect">
                <a:avLst/>
              </a:prstGeom>
              <a:blipFill>
                <a:blip r:embed="rId11"/>
                <a:stretch>
                  <a:fillRect b="-5882"/>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6A0536AE-7C51-0BB8-8D36-F6DE7F190115}"/>
              </a:ext>
            </a:extLst>
          </p:cNvPr>
          <p:cNvCxnSpPr>
            <a:cxnSpLocks/>
          </p:cNvCxnSpPr>
          <p:nvPr/>
        </p:nvCxnSpPr>
        <p:spPr>
          <a:xfrm>
            <a:off x="98044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78CC2889-303A-8A2E-603E-D2941033D39D}"/>
              </a:ext>
            </a:extLst>
          </p:cNvPr>
          <p:cNvSpPr txBox="1"/>
          <p:nvPr/>
        </p:nvSpPr>
        <p:spPr>
          <a:xfrm>
            <a:off x="8349173" y="1994629"/>
            <a:ext cx="1962717" cy="369332"/>
          </a:xfrm>
          <a:prstGeom prst="rect">
            <a:avLst/>
          </a:prstGeom>
          <a:noFill/>
        </p:spPr>
        <p:txBody>
          <a:bodyPr wrap="none" rtlCol="0">
            <a:spAutoFit/>
          </a:bodyPr>
          <a:lstStyle/>
          <a:p>
            <a:r>
              <a:rPr lang="en-US">
                <a:solidFill>
                  <a:srgbClr val="00B050"/>
                </a:solidFill>
              </a:rPr>
              <a:t>Rayleigh Scattering</a:t>
            </a:r>
          </a:p>
        </p:txBody>
      </p:sp>
      <p:cxnSp>
        <p:nvCxnSpPr>
          <p:cNvPr id="6" name="Straight Arrow Connector 5">
            <a:extLst>
              <a:ext uri="{FF2B5EF4-FFF2-40B4-BE49-F238E27FC236}">
                <a16:creationId xmlns:a16="http://schemas.microsoft.com/office/drawing/2014/main" id="{312E529B-0459-70D4-1AE5-D769E28B0EB2}"/>
              </a:ext>
            </a:extLst>
          </p:cNvPr>
          <p:cNvCxnSpPr>
            <a:cxnSpLocks/>
          </p:cNvCxnSpPr>
          <p:nvPr/>
        </p:nvCxnSpPr>
        <p:spPr>
          <a:xfrm flipH="1">
            <a:off x="9242533" y="2288708"/>
            <a:ext cx="95434" cy="63584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B3F386-B517-CF4D-C2E6-FAE59E3985CE}"/>
              </a:ext>
            </a:extLst>
          </p:cNvPr>
          <p:cNvCxnSpPr>
            <a:cxnSpLocks/>
          </p:cNvCxnSpPr>
          <p:nvPr/>
        </p:nvCxnSpPr>
        <p:spPr>
          <a:xfrm flipH="1">
            <a:off x="8854098" y="3453620"/>
            <a:ext cx="381000" cy="0"/>
          </a:xfrm>
          <a:prstGeom prst="straightConnector1">
            <a:avLst/>
          </a:prstGeom>
          <a:ln w="19050">
            <a:solidFill>
              <a:schemeClr val="bg2">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2823FE-1C11-D872-B624-29B31506BACC}"/>
                  </a:ext>
                </a:extLst>
              </p:cNvPr>
              <p:cNvSpPr txBox="1"/>
              <p:nvPr/>
            </p:nvSpPr>
            <p:spPr>
              <a:xfrm>
                <a:off x="75623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bg2">
                              <a:lumMod val="75000"/>
                            </a:schemeClr>
                          </a:solidFill>
                          <a:latin typeface="Cambria Math" panose="02040503050406030204" pitchFamily="18" charset="0"/>
                        </a:rPr>
                        <m:t>Δ</m:t>
                      </m:r>
                      <m:sSub>
                        <m:sSubPr>
                          <m:ctrlPr>
                            <a:rPr lang="en-US" sz="2000" b="0" i="1" smtClean="0">
                              <a:solidFill>
                                <a:schemeClr val="bg2">
                                  <a:lumMod val="75000"/>
                                </a:schemeClr>
                              </a:solidFill>
                              <a:latin typeface="Cambria Math" panose="02040503050406030204" pitchFamily="18" charset="0"/>
                            </a:rPr>
                          </m:ctrlPr>
                        </m:sSubPr>
                        <m:e>
                          <m:r>
                            <a:rPr lang="en-US" sz="2000" b="0" i="1" smtClean="0">
                              <a:solidFill>
                                <a:schemeClr val="bg2">
                                  <a:lumMod val="75000"/>
                                </a:schemeClr>
                              </a:solidFill>
                              <a:latin typeface="Cambria Math" panose="02040503050406030204" pitchFamily="18" charset="0"/>
                            </a:rPr>
                            <m:t>𝜈</m:t>
                          </m:r>
                        </m:e>
                        <m:sub>
                          <m:r>
                            <a:rPr lang="en-US" sz="2000" b="0" i="1" smtClean="0">
                              <a:solidFill>
                                <a:schemeClr val="bg2">
                                  <a:lumMod val="75000"/>
                                </a:schemeClr>
                              </a:solidFill>
                              <a:latin typeface="Cambria Math" panose="02040503050406030204" pitchFamily="18" charset="0"/>
                            </a:rPr>
                            <m:t>𝐷</m:t>
                          </m:r>
                        </m:sub>
                      </m:sSub>
                      <m:r>
                        <a:rPr lang="en-US" sz="2000" b="0" i="1" smtClean="0">
                          <a:solidFill>
                            <a:schemeClr val="bg2">
                              <a:lumMod val="75000"/>
                            </a:schemeClr>
                          </a:solidFill>
                          <a:latin typeface="Cambria Math" panose="02040503050406030204" pitchFamily="18" charset="0"/>
                        </a:rPr>
                        <m:t>(</m:t>
                      </m:r>
                      <m:acc>
                        <m:accPr>
                          <m:chr m:val="⃗"/>
                          <m:ctrlPr>
                            <a:rPr lang="en-US" sz="2000" b="0" i="1" smtClean="0">
                              <a:solidFill>
                                <a:schemeClr val="bg2">
                                  <a:lumMod val="75000"/>
                                </a:schemeClr>
                              </a:solidFill>
                              <a:latin typeface="Cambria Math" panose="02040503050406030204" pitchFamily="18" charset="0"/>
                            </a:rPr>
                          </m:ctrlPr>
                        </m:accPr>
                        <m:e>
                          <m:r>
                            <a:rPr lang="en-US" sz="2000" b="0" i="1" smtClean="0">
                              <a:solidFill>
                                <a:schemeClr val="bg2">
                                  <a:lumMod val="75000"/>
                                </a:schemeClr>
                              </a:solidFill>
                              <a:latin typeface="Cambria Math" panose="02040503050406030204" pitchFamily="18" charset="0"/>
                            </a:rPr>
                            <m:t>𝑉</m:t>
                          </m:r>
                        </m:e>
                      </m:acc>
                      <m:r>
                        <a:rPr lang="en-US" sz="2000" b="0" i="1" smtClean="0">
                          <a:solidFill>
                            <a:schemeClr val="bg2">
                              <a:lumMod val="75000"/>
                            </a:schemeClr>
                          </a:solidFill>
                          <a:latin typeface="Cambria Math" panose="02040503050406030204" pitchFamily="18" charset="0"/>
                        </a:rPr>
                        <m:t>)</m:t>
                      </m:r>
                    </m:oMath>
                  </m:oMathPara>
                </a14:m>
                <a:endParaRPr lang="en-US" sz="2000">
                  <a:solidFill>
                    <a:schemeClr val="bg2">
                      <a:lumMod val="75000"/>
                    </a:schemeClr>
                  </a:solidFill>
                </a:endParaRPr>
              </a:p>
            </p:txBody>
          </p:sp>
        </mc:Choice>
        <mc:Fallback xmlns="">
          <p:sp>
            <p:nvSpPr>
              <p:cNvPr id="13" name="TextBox 12">
                <a:extLst>
                  <a:ext uri="{FF2B5EF4-FFF2-40B4-BE49-F238E27FC236}">
                    <a16:creationId xmlns:a16="http://schemas.microsoft.com/office/drawing/2014/main" id="{EE2823FE-1C11-D872-B624-29B31506BACC}"/>
                  </a:ext>
                </a:extLst>
              </p:cNvPr>
              <p:cNvSpPr txBox="1">
                <a:spLocks noRot="1" noChangeAspect="1" noMove="1" noResize="1" noEditPoints="1" noAdjustHandles="1" noChangeArrowheads="1" noChangeShapeType="1" noTextEdit="1"/>
              </p:cNvSpPr>
              <p:nvPr/>
            </p:nvSpPr>
            <p:spPr>
              <a:xfrm>
                <a:off x="7562395" y="3108269"/>
                <a:ext cx="1455817" cy="345351"/>
              </a:xfrm>
              <a:prstGeom prst="rect">
                <a:avLst/>
              </a:prstGeom>
              <a:blipFill>
                <a:blip r:embed="rId12"/>
                <a:stretch>
                  <a:fillRect b="-29825"/>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897DC242-650F-ECCE-2032-5FE6601E96F6}"/>
              </a:ext>
            </a:extLst>
          </p:cNvPr>
          <p:cNvCxnSpPr>
            <a:cxnSpLocks/>
          </p:cNvCxnSpPr>
          <p:nvPr/>
        </p:nvCxnSpPr>
        <p:spPr>
          <a:xfrm>
            <a:off x="8863623" y="3191758"/>
            <a:ext cx="0" cy="474484"/>
          </a:xfrm>
          <a:prstGeom prst="line">
            <a:avLst/>
          </a:prstGeom>
          <a:ln w="12700">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A713D30-3CBA-A5BA-3263-B0C6B6990980}"/>
              </a:ext>
            </a:extLst>
          </p:cNvPr>
          <p:cNvCxnSpPr>
            <a:cxnSpLocks/>
          </p:cNvCxnSpPr>
          <p:nvPr/>
        </p:nvCxnSpPr>
        <p:spPr>
          <a:xfrm>
            <a:off x="9235098" y="3191758"/>
            <a:ext cx="0" cy="474484"/>
          </a:xfrm>
          <a:prstGeom prst="line">
            <a:avLst/>
          </a:prstGeom>
          <a:ln w="12700">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B9700499-8A9F-4958-1A08-C1B3880F868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699944" y="1917188"/>
            <a:ext cx="3774771" cy="3019817"/>
          </a:xfrm>
          <a:prstGeom prst="rect">
            <a:avLst/>
          </a:prstGeom>
        </p:spPr>
      </p:pic>
      <p:sp>
        <p:nvSpPr>
          <p:cNvPr id="30" name="TextBox 29">
            <a:extLst>
              <a:ext uri="{FF2B5EF4-FFF2-40B4-BE49-F238E27FC236}">
                <a16:creationId xmlns:a16="http://schemas.microsoft.com/office/drawing/2014/main" id="{1F5C666E-A7B9-6DEC-EDBF-AD678C8F437A}"/>
              </a:ext>
            </a:extLst>
          </p:cNvPr>
          <p:cNvSpPr txBox="1"/>
          <p:nvPr/>
        </p:nvSpPr>
        <p:spPr>
          <a:xfrm>
            <a:off x="8349173" y="1994629"/>
            <a:ext cx="1962717" cy="369332"/>
          </a:xfrm>
          <a:prstGeom prst="rect">
            <a:avLst/>
          </a:prstGeom>
          <a:noFill/>
        </p:spPr>
        <p:txBody>
          <a:bodyPr wrap="none" rtlCol="0">
            <a:spAutoFit/>
          </a:bodyPr>
          <a:lstStyle/>
          <a:p>
            <a:r>
              <a:rPr lang="en-US">
                <a:solidFill>
                  <a:srgbClr val="00B050"/>
                </a:solidFill>
              </a:rPr>
              <a:t>Rayleigh Scattering</a:t>
            </a:r>
          </a:p>
        </p:txBody>
      </p:sp>
      <p:cxnSp>
        <p:nvCxnSpPr>
          <p:cNvPr id="31" name="Straight Arrow Connector 30">
            <a:extLst>
              <a:ext uri="{FF2B5EF4-FFF2-40B4-BE49-F238E27FC236}">
                <a16:creationId xmlns:a16="http://schemas.microsoft.com/office/drawing/2014/main" id="{A7F119AD-0B21-AB0C-81CB-749A1AC3C17A}"/>
              </a:ext>
            </a:extLst>
          </p:cNvPr>
          <p:cNvCxnSpPr>
            <a:cxnSpLocks/>
          </p:cNvCxnSpPr>
          <p:nvPr/>
        </p:nvCxnSpPr>
        <p:spPr>
          <a:xfrm flipH="1">
            <a:off x="9242533" y="2288708"/>
            <a:ext cx="95434" cy="63584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8C80DC3-77BB-0243-251A-66BC7C6F16BF}"/>
              </a:ext>
            </a:extLst>
          </p:cNvPr>
          <p:cNvSpPr txBox="1"/>
          <p:nvPr/>
        </p:nvSpPr>
        <p:spPr>
          <a:xfrm>
            <a:off x="7488840" y="3484024"/>
            <a:ext cx="1493720" cy="646331"/>
          </a:xfrm>
          <a:prstGeom prst="rect">
            <a:avLst/>
          </a:prstGeom>
          <a:noFill/>
        </p:spPr>
        <p:txBody>
          <a:bodyPr wrap="square" rtlCol="0">
            <a:spAutoFit/>
          </a:bodyPr>
          <a:lstStyle/>
          <a:p>
            <a:r>
              <a:rPr lang="en-US">
                <a:solidFill>
                  <a:srgbClr val="008000"/>
                </a:solidFill>
              </a:rPr>
              <a:t>Mie/Stray Scattering</a:t>
            </a:r>
          </a:p>
        </p:txBody>
      </p:sp>
      <p:cxnSp>
        <p:nvCxnSpPr>
          <p:cNvPr id="33" name="Straight Arrow Connector 32">
            <a:extLst>
              <a:ext uri="{FF2B5EF4-FFF2-40B4-BE49-F238E27FC236}">
                <a16:creationId xmlns:a16="http://schemas.microsoft.com/office/drawing/2014/main" id="{A640548E-DB73-CBBE-F935-FC645D9DAC69}"/>
              </a:ext>
            </a:extLst>
          </p:cNvPr>
          <p:cNvCxnSpPr>
            <a:cxnSpLocks/>
          </p:cNvCxnSpPr>
          <p:nvPr/>
        </p:nvCxnSpPr>
        <p:spPr>
          <a:xfrm flipV="1">
            <a:off x="8524498" y="3657138"/>
            <a:ext cx="290434" cy="14465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2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5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28"/>
                </p:tgtEl>
              </p:cMediaNode>
            </p:video>
          </p:childTnLst>
        </p:cTn>
      </p:par>
    </p:tnLst>
    <p:bldLst>
      <p:bldP spid="30"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7">
            <a:extLst>
              <a:ext uri="{28A0092B-C50C-407E-A947-70E740481C1C}">
                <a14:useLocalDpi xmlns:a14="http://schemas.microsoft.com/office/drawing/2010/main" val="0"/>
              </a:ext>
            </a:extLst>
          </a:blip>
          <a:srcRect l="890"/>
          <a:stretch/>
        </p:blipFill>
        <p:spPr>
          <a:xfrm>
            <a:off x="338327" y="1011913"/>
            <a:ext cx="7352223" cy="517550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8">
            <a:clrChange>
              <a:clrFrom>
                <a:srgbClr val="FFFFFF"/>
              </a:clrFrom>
              <a:clrTo>
                <a:srgbClr val="FFFFFF">
                  <a:alpha val="0"/>
                </a:srgbClr>
              </a:clrTo>
            </a:clrChange>
            <a:alphaModFix amt="77000"/>
          </a:blip>
          <a:stretch>
            <a:fillRect/>
          </a:stretch>
        </p:blipFill>
        <p:spPr>
          <a:xfrm rot="16200000">
            <a:off x="16666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a:t>Why use filtered Rayleigh scattering?</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7</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4149155" y="2401321"/>
            <a:ext cx="894797" cy="369332"/>
          </a:xfrm>
          <a:prstGeom prst="rect">
            <a:avLst/>
          </a:prstGeom>
          <a:noFill/>
        </p:spPr>
        <p:txBody>
          <a:bodyPr wrap="none" rtlCol="0">
            <a:spAutoFit/>
          </a:bodyPr>
          <a:lstStyle/>
          <a:p>
            <a:r>
              <a:rPr lang="en-US">
                <a:solidFill>
                  <a:srgbClr val="008000"/>
                </a:solidFill>
              </a:rPr>
              <a:t>532 nm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DBA9EA-5087-85CC-C27B-BBB2D67B5B5B}"/>
                  </a:ext>
                </a:extLst>
              </p:cNvPr>
              <p:cNvSpPr txBox="1"/>
              <p:nvPr/>
            </p:nvSpPr>
            <p:spPr>
              <a:xfrm>
                <a:off x="1169112" y="1580641"/>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a:p>
            </p:txBody>
          </p:sp>
        </mc:Choice>
        <mc:Fallback xmlns="">
          <p:sp>
            <p:nvSpPr>
              <p:cNvPr id="18" name="TextBox 17">
                <a:extLst>
                  <a:ext uri="{FF2B5EF4-FFF2-40B4-BE49-F238E27FC236}">
                    <a16:creationId xmlns:a16="http://schemas.microsoft.com/office/drawing/2014/main" id="{D8DBA9EA-5087-85CC-C27B-BBB2D67B5B5B}"/>
                  </a:ext>
                </a:extLst>
              </p:cNvPr>
              <p:cNvSpPr txBox="1">
                <a:spLocks noRot="1" noChangeAspect="1" noMove="1" noResize="1" noEditPoints="1" noAdjustHandles="1" noChangeArrowheads="1" noChangeShapeType="1" noTextEdit="1"/>
              </p:cNvSpPr>
              <p:nvPr/>
            </p:nvSpPr>
            <p:spPr>
              <a:xfrm>
                <a:off x="1169112" y="1580641"/>
                <a:ext cx="1455817" cy="345159"/>
              </a:xfrm>
              <a:prstGeom prst="rect">
                <a:avLst/>
              </a:prstGeom>
              <a:blipFill>
                <a:blip r:embed="rId9"/>
                <a:stretch>
                  <a:fillRect b="-210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77F47B-9EDE-A981-F82F-3A6CCC63AC25}"/>
              </a:ext>
            </a:extLst>
          </p:cNvPr>
          <p:cNvSpPr txBox="1"/>
          <p:nvPr/>
        </p:nvSpPr>
        <p:spPr>
          <a:xfrm>
            <a:off x="1317914" y="1275934"/>
            <a:ext cx="2653341" cy="400110"/>
          </a:xfrm>
          <a:prstGeom prst="rect">
            <a:avLst/>
          </a:prstGeom>
          <a:noFill/>
        </p:spPr>
        <p:txBody>
          <a:bodyPr wrap="square" rtlCol="0">
            <a:spAutoFit/>
          </a:bodyPr>
          <a:lstStyle/>
          <a:p>
            <a:r>
              <a:rPr lang="en-US" sz="2000"/>
              <a:t>Flow Molecules</a:t>
            </a:r>
          </a:p>
        </p:txBody>
      </p:sp>
      <p:sp>
        <p:nvSpPr>
          <p:cNvPr id="35" name="Rectangle 34">
            <a:extLst>
              <a:ext uri="{FF2B5EF4-FFF2-40B4-BE49-F238E27FC236}">
                <a16:creationId xmlns:a16="http://schemas.microsoft.com/office/drawing/2014/main" id="{F637CAAC-F280-2CBD-35BC-9F55D080F586}"/>
              </a:ext>
            </a:extLst>
          </p:cNvPr>
          <p:cNvSpPr/>
          <p:nvPr/>
        </p:nvSpPr>
        <p:spPr>
          <a:xfrm>
            <a:off x="7309788" y="981509"/>
            <a:ext cx="795996" cy="2064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D23786B-3A68-CA35-5C91-5841E8E9DA1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99944" y="1917187"/>
            <a:ext cx="3774772" cy="3019820"/>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8E0B146-C6C9-AF82-8BA3-3A7E4AFA6D37}"/>
                  </a:ext>
                </a:extLst>
              </p:cNvPr>
              <p:cNvSpPr txBox="1"/>
              <p:nvPr/>
            </p:nvSpPr>
            <p:spPr>
              <a:xfrm>
                <a:off x="90532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a:p>
            </p:txBody>
          </p:sp>
        </mc:Choice>
        <mc:Fallback xmlns="">
          <p:sp>
            <p:nvSpPr>
              <p:cNvPr id="37" name="TextBox 36">
                <a:extLst>
                  <a:ext uri="{FF2B5EF4-FFF2-40B4-BE49-F238E27FC236}">
                    <a16:creationId xmlns:a16="http://schemas.microsoft.com/office/drawing/2014/main" id="{68E0B146-C6C9-AF82-8BA3-3A7E4AFA6D37}"/>
                  </a:ext>
                </a:extLst>
              </p:cNvPr>
              <p:cNvSpPr txBox="1">
                <a:spLocks noRot="1" noChangeAspect="1" noMove="1" noResize="1" noEditPoints="1" noAdjustHandles="1" noChangeArrowheads="1" noChangeShapeType="1" noTextEdit="1"/>
              </p:cNvSpPr>
              <p:nvPr/>
            </p:nvSpPr>
            <p:spPr>
              <a:xfrm>
                <a:off x="9053201" y="2586846"/>
                <a:ext cx="1455817" cy="307777"/>
              </a:xfrm>
              <a:prstGeom prst="rect">
                <a:avLst/>
              </a:prstGeom>
              <a:blipFill>
                <a:blip r:embed="rId11"/>
                <a:stretch>
                  <a:fillRect b="-23529"/>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A53557B-DDFF-5B62-7842-635BF1F5EBB5}"/>
              </a:ext>
            </a:extLst>
          </p:cNvPr>
          <p:cNvCxnSpPr>
            <a:cxnSpLocks/>
          </p:cNvCxnSpPr>
          <p:nvPr/>
        </p:nvCxnSpPr>
        <p:spPr>
          <a:xfrm>
            <a:off x="7826784" y="2410947"/>
            <a:ext cx="1057898" cy="65866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471000-44AC-6982-C970-8055964B6848}"/>
                  </a:ext>
                </a:extLst>
              </p:cNvPr>
              <p:cNvSpPr txBox="1"/>
              <p:nvPr/>
            </p:nvSpPr>
            <p:spPr>
              <a:xfrm>
                <a:off x="70578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lumMod val="65000"/>
                            </a:schemeClr>
                          </a:solidFill>
                          <a:latin typeface="Cambria Math" panose="02040503050406030204" pitchFamily="18" charset="0"/>
                        </a:rPr>
                        <m:t>𝑇</m:t>
                      </m:r>
                      <m:r>
                        <a:rPr lang="en-US" sz="2000" b="0" i="1" smtClean="0">
                          <a:solidFill>
                            <a:schemeClr val="bg1">
                              <a:lumMod val="65000"/>
                            </a:schemeClr>
                          </a:solidFill>
                          <a:latin typeface="Cambria Math" panose="02040503050406030204" pitchFamily="18" charset="0"/>
                        </a:rPr>
                        <m:t>, </m:t>
                      </m:r>
                      <m:r>
                        <a:rPr lang="en-US" sz="2000" b="0" i="1" smtClean="0">
                          <a:solidFill>
                            <a:schemeClr val="bg1">
                              <a:lumMod val="65000"/>
                            </a:schemeClr>
                          </a:solidFill>
                          <a:latin typeface="Cambria Math" panose="02040503050406030204" pitchFamily="18" charset="0"/>
                        </a:rPr>
                        <m:t>𝑃</m:t>
                      </m:r>
                    </m:oMath>
                  </m:oMathPara>
                </a14:m>
                <a:endParaRPr lang="en-US" sz="2000">
                  <a:solidFill>
                    <a:schemeClr val="bg1">
                      <a:lumMod val="65000"/>
                    </a:schemeClr>
                  </a:solidFill>
                </a:endParaRPr>
              </a:p>
            </p:txBody>
          </p:sp>
        </mc:Choice>
        <mc:Fallback xmlns="">
          <p:sp>
            <p:nvSpPr>
              <p:cNvPr id="39" name="TextBox 38">
                <a:extLst>
                  <a:ext uri="{FF2B5EF4-FFF2-40B4-BE49-F238E27FC236}">
                    <a16:creationId xmlns:a16="http://schemas.microsoft.com/office/drawing/2014/main" id="{58471000-44AC-6982-C970-8055964B6848}"/>
                  </a:ext>
                </a:extLst>
              </p:cNvPr>
              <p:cNvSpPr txBox="1">
                <a:spLocks noRot="1" noChangeAspect="1" noMove="1" noResize="1" noEditPoints="1" noAdjustHandles="1" noChangeArrowheads="1" noChangeShapeType="1" noTextEdit="1"/>
              </p:cNvSpPr>
              <p:nvPr/>
            </p:nvSpPr>
            <p:spPr>
              <a:xfrm>
                <a:off x="7057868" y="2104875"/>
                <a:ext cx="1455817" cy="307777"/>
              </a:xfrm>
              <a:prstGeom prst="rect">
                <a:avLst/>
              </a:prstGeom>
              <a:blipFill>
                <a:blip r:embed="rId12"/>
                <a:stretch>
                  <a:fillRect b="-5882"/>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6A0536AE-7C51-0BB8-8D36-F6DE7F190115}"/>
              </a:ext>
            </a:extLst>
          </p:cNvPr>
          <p:cNvCxnSpPr>
            <a:cxnSpLocks/>
          </p:cNvCxnSpPr>
          <p:nvPr/>
        </p:nvCxnSpPr>
        <p:spPr>
          <a:xfrm>
            <a:off x="98044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70184AA-571B-F55E-29C9-BAEF6C80A007}"/>
              </a:ext>
            </a:extLst>
          </p:cNvPr>
          <p:cNvCxnSpPr>
            <a:cxnSpLocks/>
          </p:cNvCxnSpPr>
          <p:nvPr/>
        </p:nvCxnSpPr>
        <p:spPr>
          <a:xfrm flipH="1">
            <a:off x="8814932" y="3305478"/>
            <a:ext cx="444361" cy="0"/>
          </a:xfrm>
          <a:prstGeom prst="straightConnector1">
            <a:avLst/>
          </a:prstGeom>
          <a:ln w="1905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AC936EB-0D18-6C93-9293-4B0819303BD5}"/>
                  </a:ext>
                </a:extLst>
              </p:cNvPr>
              <p:cNvSpPr txBox="1"/>
              <p:nvPr/>
            </p:nvSpPr>
            <p:spPr>
              <a:xfrm>
                <a:off x="75623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bg1">
                              <a:lumMod val="65000"/>
                            </a:schemeClr>
                          </a:solidFill>
                          <a:latin typeface="Cambria Math" panose="02040503050406030204" pitchFamily="18" charset="0"/>
                        </a:rPr>
                        <m:t>Δ</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𝜈</m:t>
                          </m:r>
                        </m:e>
                        <m:sub>
                          <m:r>
                            <a:rPr lang="en-US" sz="2000" b="0" i="1" smtClean="0">
                              <a:solidFill>
                                <a:schemeClr val="bg1">
                                  <a:lumMod val="65000"/>
                                </a:schemeClr>
                              </a:solidFill>
                              <a:latin typeface="Cambria Math" panose="02040503050406030204" pitchFamily="18" charset="0"/>
                            </a:rPr>
                            <m:t>𝐷</m:t>
                          </m:r>
                        </m:sub>
                      </m:sSub>
                      <m:r>
                        <a:rPr lang="en-US" sz="2000" b="0" i="1" smtClean="0">
                          <a:solidFill>
                            <a:schemeClr val="bg1">
                              <a:lumMod val="65000"/>
                            </a:schemeClr>
                          </a:solidFill>
                          <a:latin typeface="Cambria Math" panose="02040503050406030204" pitchFamily="18" charset="0"/>
                        </a:rPr>
                        <m:t>(</m:t>
                      </m:r>
                      <m:acc>
                        <m:accPr>
                          <m:chr m:val="⃗"/>
                          <m:ctrlPr>
                            <a:rPr lang="en-US" sz="2000" b="0" i="1" smtClean="0">
                              <a:solidFill>
                                <a:schemeClr val="bg1">
                                  <a:lumMod val="65000"/>
                                </a:schemeClr>
                              </a:solidFill>
                              <a:latin typeface="Cambria Math" panose="02040503050406030204" pitchFamily="18" charset="0"/>
                            </a:rPr>
                          </m:ctrlPr>
                        </m:accPr>
                        <m:e>
                          <m:r>
                            <a:rPr lang="en-US" sz="2000" b="0" i="1" smtClean="0">
                              <a:solidFill>
                                <a:schemeClr val="bg1">
                                  <a:lumMod val="65000"/>
                                </a:schemeClr>
                              </a:solidFill>
                              <a:latin typeface="Cambria Math" panose="02040503050406030204" pitchFamily="18" charset="0"/>
                            </a:rPr>
                            <m:t>𝑉</m:t>
                          </m:r>
                        </m:e>
                      </m:acc>
                      <m:r>
                        <a:rPr lang="en-US" sz="2000" b="0" i="1" smtClean="0">
                          <a:solidFill>
                            <a:schemeClr val="bg1">
                              <a:lumMod val="65000"/>
                            </a:schemeClr>
                          </a:solidFill>
                          <a:latin typeface="Cambria Math" panose="02040503050406030204" pitchFamily="18" charset="0"/>
                        </a:rPr>
                        <m:t>)</m:t>
                      </m:r>
                    </m:oMath>
                  </m:oMathPara>
                </a14:m>
                <a:endParaRPr lang="en-US" sz="2000">
                  <a:solidFill>
                    <a:schemeClr val="bg1">
                      <a:lumMod val="65000"/>
                    </a:schemeClr>
                  </a:solidFill>
                </a:endParaRPr>
              </a:p>
            </p:txBody>
          </p:sp>
        </mc:Choice>
        <mc:Fallback xmlns="">
          <p:sp>
            <p:nvSpPr>
              <p:cNvPr id="43" name="TextBox 42">
                <a:extLst>
                  <a:ext uri="{FF2B5EF4-FFF2-40B4-BE49-F238E27FC236}">
                    <a16:creationId xmlns:a16="http://schemas.microsoft.com/office/drawing/2014/main" id="{4AC936EB-0D18-6C93-9293-4B0819303BD5}"/>
                  </a:ext>
                </a:extLst>
              </p:cNvPr>
              <p:cNvSpPr txBox="1">
                <a:spLocks noRot="1" noChangeAspect="1" noMove="1" noResize="1" noEditPoints="1" noAdjustHandles="1" noChangeArrowheads="1" noChangeShapeType="1" noTextEdit="1"/>
              </p:cNvSpPr>
              <p:nvPr/>
            </p:nvSpPr>
            <p:spPr>
              <a:xfrm>
                <a:off x="7562395" y="3108269"/>
                <a:ext cx="1455817" cy="345351"/>
              </a:xfrm>
              <a:prstGeom prst="rect">
                <a:avLst/>
              </a:prstGeom>
              <a:blipFill>
                <a:blip r:embed="rId13"/>
                <a:stretch>
                  <a:fillRect b="-298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65CC97-C10A-EED3-56B3-68C1BDD41E55}"/>
              </a:ext>
            </a:extLst>
          </p:cNvPr>
          <p:cNvSpPr txBox="1"/>
          <p:nvPr/>
        </p:nvSpPr>
        <p:spPr>
          <a:xfrm>
            <a:off x="8308891" y="2054504"/>
            <a:ext cx="1962717" cy="369332"/>
          </a:xfrm>
          <a:prstGeom prst="rect">
            <a:avLst/>
          </a:prstGeom>
          <a:noFill/>
        </p:spPr>
        <p:txBody>
          <a:bodyPr wrap="none" rtlCol="0">
            <a:spAutoFit/>
          </a:bodyPr>
          <a:lstStyle/>
          <a:p>
            <a:r>
              <a:rPr lang="en-US">
                <a:solidFill>
                  <a:srgbClr val="00B050"/>
                </a:solidFill>
              </a:rPr>
              <a:t>Rayleigh Scattering</a:t>
            </a:r>
          </a:p>
        </p:txBody>
      </p:sp>
      <p:pic>
        <p:nvPicPr>
          <p:cNvPr id="7" name="Picture 6">
            <a:extLst>
              <a:ext uri="{FF2B5EF4-FFF2-40B4-BE49-F238E27FC236}">
                <a16:creationId xmlns:a16="http://schemas.microsoft.com/office/drawing/2014/main" id="{1F774E56-1120-E7E1-ACE5-B19B13BE1AC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698928" y="1923787"/>
            <a:ext cx="3775787" cy="3020629"/>
          </a:xfrm>
          <a:prstGeom prst="rect">
            <a:avLst/>
          </a:prstGeom>
        </p:spPr>
      </p:pic>
      <p:sp>
        <p:nvSpPr>
          <p:cNvPr id="10" name="TextBox 9">
            <a:extLst>
              <a:ext uri="{FF2B5EF4-FFF2-40B4-BE49-F238E27FC236}">
                <a16:creationId xmlns:a16="http://schemas.microsoft.com/office/drawing/2014/main" id="{0B89BB7F-43D7-B914-E03E-A495A7E4DBD9}"/>
              </a:ext>
            </a:extLst>
          </p:cNvPr>
          <p:cNvSpPr txBox="1"/>
          <p:nvPr/>
        </p:nvSpPr>
        <p:spPr>
          <a:xfrm>
            <a:off x="7479793" y="2175176"/>
            <a:ext cx="666273" cy="369332"/>
          </a:xfrm>
          <a:prstGeom prst="rect">
            <a:avLst/>
          </a:prstGeom>
          <a:noFill/>
        </p:spPr>
        <p:txBody>
          <a:bodyPr wrap="none" rtlCol="0">
            <a:spAutoFit/>
          </a:bodyPr>
          <a:lstStyle/>
          <a:p>
            <a:r>
              <a:rPr lang="en-US"/>
              <a:t>Filter</a:t>
            </a:r>
          </a:p>
        </p:txBody>
      </p:sp>
      <p:sp>
        <p:nvSpPr>
          <p:cNvPr id="13" name="TextBox 12">
            <a:extLst>
              <a:ext uri="{FF2B5EF4-FFF2-40B4-BE49-F238E27FC236}">
                <a16:creationId xmlns:a16="http://schemas.microsoft.com/office/drawing/2014/main" id="{006F398F-E67A-937C-80B6-18968E0A0A56}"/>
              </a:ext>
            </a:extLst>
          </p:cNvPr>
          <p:cNvSpPr txBox="1"/>
          <p:nvPr/>
        </p:nvSpPr>
        <p:spPr>
          <a:xfrm rot="1774710">
            <a:off x="2963317" y="3271487"/>
            <a:ext cx="1135247" cy="646331"/>
          </a:xfrm>
          <a:prstGeom prst="rect">
            <a:avLst/>
          </a:prstGeom>
          <a:noFill/>
        </p:spPr>
        <p:txBody>
          <a:bodyPr wrap="none" rtlCol="0">
            <a:spAutoFit/>
          </a:bodyPr>
          <a:lstStyle/>
          <a:p>
            <a:pPr algn="ctr"/>
            <a:r>
              <a:rPr lang="en-US">
                <a:solidFill>
                  <a:schemeClr val="bg1"/>
                </a:solidFill>
              </a:rPr>
              <a:t>Molecular</a:t>
            </a:r>
          </a:p>
          <a:p>
            <a:pPr algn="ctr"/>
            <a:r>
              <a:rPr lang="en-US">
                <a:solidFill>
                  <a:schemeClr val="bg1"/>
                </a:solidFill>
              </a:rPr>
              <a:t>Filter</a:t>
            </a:r>
          </a:p>
        </p:txBody>
      </p:sp>
      <p:sp>
        <p:nvSpPr>
          <p:cNvPr id="22" name="Parallelogram 21">
            <a:extLst>
              <a:ext uri="{FF2B5EF4-FFF2-40B4-BE49-F238E27FC236}">
                <a16:creationId xmlns:a16="http://schemas.microsoft.com/office/drawing/2014/main" id="{07E43087-F598-74E1-7C14-B0EE3BD19438}"/>
              </a:ext>
            </a:extLst>
          </p:cNvPr>
          <p:cNvSpPr/>
          <p:nvPr/>
        </p:nvSpPr>
        <p:spPr>
          <a:xfrm rot="5248598" flipV="1">
            <a:off x="2181557" y="2663610"/>
            <a:ext cx="686040" cy="610750"/>
          </a:xfrm>
          <a:prstGeom prst="parallelogram">
            <a:avLst>
              <a:gd name="adj" fmla="val 49601"/>
            </a:avLst>
          </a:prstGeom>
          <a:solidFill>
            <a:schemeClr val="bg1">
              <a:lumMod val="7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971B60C-3E1E-8CA1-3982-298922EDC01F}"/>
              </a:ext>
            </a:extLst>
          </p:cNvPr>
          <p:cNvCxnSpPr>
            <a:cxnSpLocks/>
            <a:stCxn id="22" idx="0"/>
          </p:cNvCxnSpPr>
          <p:nvPr/>
        </p:nvCxnSpPr>
        <p:spPr>
          <a:xfrm flipH="1">
            <a:off x="776483" y="2982430"/>
            <a:ext cx="1443015" cy="1349416"/>
          </a:xfrm>
          <a:prstGeom prst="line">
            <a:avLst/>
          </a:prstGeom>
        </p:spPr>
        <p:style>
          <a:lnRef idx="1">
            <a:schemeClr val="dk1"/>
          </a:lnRef>
          <a:fillRef idx="0">
            <a:schemeClr val="dk1"/>
          </a:fillRef>
          <a:effectRef idx="0">
            <a:schemeClr val="dk1"/>
          </a:effectRef>
          <a:fontRef idx="minor">
            <a:schemeClr val="tx1"/>
          </a:fontRef>
        </p:style>
      </p:cxnSp>
      <p:pic>
        <p:nvPicPr>
          <p:cNvPr id="25" name="Picture 2" descr="No description available.">
            <a:extLst>
              <a:ext uri="{FF2B5EF4-FFF2-40B4-BE49-F238E27FC236}">
                <a16:creationId xmlns:a16="http://schemas.microsoft.com/office/drawing/2014/main" id="{6167450F-B354-FA5B-1F7F-9F29D76D42A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887" r="22828"/>
          <a:stretch/>
        </p:blipFill>
        <p:spPr bwMode="auto">
          <a:xfrm>
            <a:off x="5081013" y="1141789"/>
            <a:ext cx="1545629" cy="20577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88A661C6-425B-9A91-7575-305274EEAFE8}"/>
              </a:ext>
            </a:extLst>
          </p:cNvPr>
          <p:cNvCxnSpPr/>
          <p:nvPr/>
        </p:nvCxnSpPr>
        <p:spPr>
          <a:xfrm flipV="1">
            <a:off x="3443012" y="1161288"/>
            <a:ext cx="1659865" cy="1946981"/>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0D283D4-4FFF-7F43-F743-6B2FF3AE5112}"/>
              </a:ext>
            </a:extLst>
          </p:cNvPr>
          <p:cNvCxnSpPr>
            <a:cxnSpLocks/>
          </p:cNvCxnSpPr>
          <p:nvPr/>
        </p:nvCxnSpPr>
        <p:spPr>
          <a:xfrm flipV="1">
            <a:off x="4333388" y="3173292"/>
            <a:ext cx="743217" cy="57644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3E95AC98-87B3-3600-5C54-543D98D1D369}"/>
              </a:ext>
            </a:extLst>
          </p:cNvPr>
          <p:cNvSpPr txBox="1"/>
          <p:nvPr/>
        </p:nvSpPr>
        <p:spPr>
          <a:xfrm>
            <a:off x="5063188" y="869565"/>
            <a:ext cx="1677062" cy="369332"/>
          </a:xfrm>
          <a:prstGeom prst="rect">
            <a:avLst/>
          </a:prstGeom>
          <a:noFill/>
        </p:spPr>
        <p:txBody>
          <a:bodyPr wrap="none" rtlCol="0">
            <a:spAutoFit/>
          </a:bodyPr>
          <a:lstStyle/>
          <a:p>
            <a:r>
              <a:rPr lang="en-US"/>
              <a:t>Gaseous Iodine </a:t>
            </a:r>
          </a:p>
        </p:txBody>
      </p:sp>
      <p:pic>
        <p:nvPicPr>
          <p:cNvPr id="45" name="test1">
            <a:hlinkClick r:id="" action="ppaction://media"/>
            <a:extLst>
              <a:ext uri="{FF2B5EF4-FFF2-40B4-BE49-F238E27FC236}">
                <a16:creationId xmlns:a16="http://schemas.microsoft.com/office/drawing/2014/main" id="{AD5A843F-43A6-5AFE-3B69-828F0C49F370}"/>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76482" y="4331845"/>
            <a:ext cx="2981087" cy="1534817"/>
          </a:xfrm>
          <a:prstGeom prst="rect">
            <a:avLst/>
          </a:prstGeom>
        </p:spPr>
      </p:pic>
      <p:pic>
        <p:nvPicPr>
          <p:cNvPr id="46" name="test6">
            <a:hlinkClick r:id="" action="ppaction://media"/>
            <a:extLst>
              <a:ext uri="{FF2B5EF4-FFF2-40B4-BE49-F238E27FC236}">
                <a16:creationId xmlns:a16="http://schemas.microsoft.com/office/drawing/2014/main" id="{494BBF2A-3888-2CF5-E1FF-D373F5A5E782}"/>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776483" y="4331845"/>
            <a:ext cx="2981087" cy="1534817"/>
          </a:xfrm>
          <a:prstGeom prst="rect">
            <a:avLst/>
          </a:prstGeom>
        </p:spPr>
      </p:pic>
      <p:cxnSp>
        <p:nvCxnSpPr>
          <p:cNvPr id="12" name="Straight Arrow Connector 11">
            <a:extLst>
              <a:ext uri="{FF2B5EF4-FFF2-40B4-BE49-F238E27FC236}">
                <a16:creationId xmlns:a16="http://schemas.microsoft.com/office/drawing/2014/main" id="{4AAD748D-1206-B84F-A4B7-F86417CAAD9E}"/>
              </a:ext>
            </a:extLst>
          </p:cNvPr>
          <p:cNvCxnSpPr>
            <a:cxnSpLocks/>
          </p:cNvCxnSpPr>
          <p:nvPr/>
        </p:nvCxnSpPr>
        <p:spPr>
          <a:xfrm flipH="1">
            <a:off x="9521646" y="2723796"/>
            <a:ext cx="118435" cy="40653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D73971-A946-39F4-5DD3-0098FE77E665}"/>
                  </a:ext>
                </a:extLst>
              </p:cNvPr>
              <p:cNvSpPr txBox="1"/>
              <p:nvPr/>
            </p:nvSpPr>
            <p:spPr>
              <a:xfrm>
                <a:off x="8917344" y="2406142"/>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a:p>
            </p:txBody>
          </p:sp>
        </mc:Choice>
        <mc:Fallback xmlns="">
          <p:sp>
            <p:nvSpPr>
              <p:cNvPr id="15" name="TextBox 14">
                <a:extLst>
                  <a:ext uri="{FF2B5EF4-FFF2-40B4-BE49-F238E27FC236}">
                    <a16:creationId xmlns:a16="http://schemas.microsoft.com/office/drawing/2014/main" id="{57D73971-A946-39F4-5DD3-0098FE77E665}"/>
                  </a:ext>
                </a:extLst>
              </p:cNvPr>
              <p:cNvSpPr txBox="1">
                <a:spLocks noRot="1" noChangeAspect="1" noMove="1" noResize="1" noEditPoints="1" noAdjustHandles="1" noChangeArrowheads="1" noChangeShapeType="1" noTextEdit="1"/>
              </p:cNvSpPr>
              <p:nvPr/>
            </p:nvSpPr>
            <p:spPr>
              <a:xfrm>
                <a:off x="8917344" y="2406142"/>
                <a:ext cx="1455817" cy="307777"/>
              </a:xfrm>
              <a:prstGeom prst="rect">
                <a:avLst/>
              </a:prstGeom>
              <a:blipFill>
                <a:blip r:embed="rId18"/>
                <a:stretch>
                  <a:fillRect b="-6000"/>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4B05FA44-DE3D-27C5-C6E3-2AB7E33DFE70}"/>
              </a:ext>
            </a:extLst>
          </p:cNvPr>
          <p:cNvCxnSpPr>
            <a:cxnSpLocks/>
          </p:cNvCxnSpPr>
          <p:nvPr/>
        </p:nvCxnSpPr>
        <p:spPr>
          <a:xfrm>
            <a:off x="101092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FAE1D2-A056-9FF4-48AD-5CF6EED791DA}"/>
              </a:ext>
            </a:extLst>
          </p:cNvPr>
          <p:cNvCxnSpPr>
            <a:cxnSpLocks/>
          </p:cNvCxnSpPr>
          <p:nvPr/>
        </p:nvCxnSpPr>
        <p:spPr>
          <a:xfrm flipH="1">
            <a:off x="8854098" y="3348845"/>
            <a:ext cx="38100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E118B4-6BBB-35AD-9AE9-920A07918085}"/>
                  </a:ext>
                </a:extLst>
              </p:cNvPr>
              <p:cNvSpPr txBox="1"/>
              <p:nvPr/>
            </p:nvSpPr>
            <p:spPr>
              <a:xfrm>
                <a:off x="8956968" y="3135622"/>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Δ</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𝜈</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𝑉</m:t>
                          </m:r>
                        </m:e>
                      </m:acc>
                      <m:r>
                        <a:rPr lang="en-US" sz="2000" b="0" i="1" smtClean="0">
                          <a:solidFill>
                            <a:schemeClr val="tx1"/>
                          </a:solidFill>
                          <a:latin typeface="Cambria Math" panose="02040503050406030204" pitchFamily="18" charset="0"/>
                        </a:rPr>
                        <m:t>)</m:t>
                      </m:r>
                    </m:oMath>
                  </m:oMathPara>
                </a14:m>
                <a:endParaRPr lang="en-US" sz="2000">
                  <a:solidFill>
                    <a:schemeClr val="tx1"/>
                  </a:solidFill>
                </a:endParaRPr>
              </a:p>
            </p:txBody>
          </p:sp>
        </mc:Choice>
        <mc:Fallback xmlns="">
          <p:sp>
            <p:nvSpPr>
              <p:cNvPr id="21" name="TextBox 20">
                <a:extLst>
                  <a:ext uri="{FF2B5EF4-FFF2-40B4-BE49-F238E27FC236}">
                    <a16:creationId xmlns:a16="http://schemas.microsoft.com/office/drawing/2014/main" id="{0BE118B4-6BBB-35AD-9AE9-920A07918085}"/>
                  </a:ext>
                </a:extLst>
              </p:cNvPr>
              <p:cNvSpPr txBox="1">
                <a:spLocks noRot="1" noChangeAspect="1" noMove="1" noResize="1" noEditPoints="1" noAdjustHandles="1" noChangeArrowheads="1" noChangeShapeType="1" noTextEdit="1"/>
              </p:cNvSpPr>
              <p:nvPr/>
            </p:nvSpPr>
            <p:spPr>
              <a:xfrm>
                <a:off x="8956968" y="3135622"/>
                <a:ext cx="1455817" cy="345351"/>
              </a:xfrm>
              <a:prstGeom prst="rect">
                <a:avLst/>
              </a:prstGeom>
              <a:blipFill>
                <a:blip r:embed="rId19"/>
                <a:stretch>
                  <a:fillRect b="-29825"/>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C52C14DA-DC20-A89E-C406-BD59E46C65E5}"/>
              </a:ext>
            </a:extLst>
          </p:cNvPr>
          <p:cNvCxnSpPr>
            <a:cxnSpLocks/>
          </p:cNvCxnSpPr>
          <p:nvPr/>
        </p:nvCxnSpPr>
        <p:spPr>
          <a:xfrm>
            <a:off x="8863623"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68EC91F-E60D-5294-BB85-875723293B63}"/>
              </a:ext>
            </a:extLst>
          </p:cNvPr>
          <p:cNvCxnSpPr>
            <a:cxnSpLocks/>
          </p:cNvCxnSpPr>
          <p:nvPr/>
        </p:nvCxnSpPr>
        <p:spPr>
          <a:xfrm>
            <a:off x="9235098"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1FD435E-E139-94BC-D2D0-EF1AB21FA5E6}"/>
                  </a:ext>
                </a:extLst>
              </p:cNvPr>
              <p:cNvSpPr txBox="1"/>
              <p:nvPr/>
            </p:nvSpPr>
            <p:spPr>
              <a:xfrm>
                <a:off x="9389985" y="2596723"/>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a:p>
            </p:txBody>
          </p:sp>
        </mc:Choice>
        <mc:Fallback xmlns="">
          <p:sp>
            <p:nvSpPr>
              <p:cNvPr id="31" name="TextBox 30">
                <a:extLst>
                  <a:ext uri="{FF2B5EF4-FFF2-40B4-BE49-F238E27FC236}">
                    <a16:creationId xmlns:a16="http://schemas.microsoft.com/office/drawing/2014/main" id="{71FD435E-E139-94BC-D2D0-EF1AB21FA5E6}"/>
                  </a:ext>
                </a:extLst>
              </p:cNvPr>
              <p:cNvSpPr txBox="1">
                <a:spLocks noRot="1" noChangeAspect="1" noMove="1" noResize="1" noEditPoints="1" noAdjustHandles="1" noChangeArrowheads="1" noChangeShapeType="1" noTextEdit="1"/>
              </p:cNvSpPr>
              <p:nvPr/>
            </p:nvSpPr>
            <p:spPr>
              <a:xfrm>
                <a:off x="9389985" y="2596723"/>
                <a:ext cx="1455817" cy="307777"/>
              </a:xfrm>
              <a:prstGeom prst="rect">
                <a:avLst/>
              </a:prstGeom>
              <a:blipFill>
                <a:blip r:embed="rId11"/>
                <a:stretch>
                  <a:fillRect b="-2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92D3D1BB-32AC-1133-82B9-A83FD852FADD}"/>
                  </a:ext>
                </a:extLst>
              </p:cNvPr>
              <p:cNvSpPr/>
              <p:nvPr/>
            </p:nvSpPr>
            <p:spPr>
              <a:xfrm>
                <a:off x="7163715" y="5079355"/>
                <a:ext cx="3380765" cy="893335"/>
              </a:xfrm>
              <a:prstGeom prst="roundRect">
                <a:avLst/>
              </a:prstGeom>
              <a:solidFill>
                <a:schemeClr val="bg1"/>
              </a:solidFill>
              <a:ln w="19050">
                <a:solidFill>
                  <a:schemeClr val="accent1">
                    <a:shade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Up to </a:t>
                </a:r>
                <a:r>
                  <a:rPr lang="en-US" sz="2800">
                    <a:solidFill>
                      <a:srgbClr val="FF0000"/>
                    </a:solidFill>
                  </a:rPr>
                  <a:t>6 unknowns: </a:t>
                </a:r>
                <a14:m>
                  <m:oMath xmlns:m="http://schemas.openxmlformats.org/officeDocument/2006/math">
                    <m:r>
                      <a:rPr lang="en-US" sz="2800" b="0" i="1" smtClean="0">
                        <a:solidFill>
                          <a:srgbClr val="FF0000"/>
                        </a:solidFill>
                        <a:latin typeface="Cambria Math" panose="02040503050406030204" pitchFamily="18" charset="0"/>
                      </a:rPr>
                      <m:t>𝑃</m:t>
                    </m:r>
                    <m:r>
                      <a:rPr lang="en-US" sz="2800" b="0" i="1" smtClean="0">
                        <a:solidFill>
                          <a:srgbClr val="FF0000"/>
                        </a:solidFill>
                        <a:latin typeface="Cambria Math" panose="02040503050406030204" pitchFamily="18" charset="0"/>
                      </a:rPr>
                      <m:t>, </m:t>
                    </m:r>
                    <m:r>
                      <a:rPr lang="en-US" sz="2800" b="0" i="1" smtClean="0">
                        <a:solidFill>
                          <a:srgbClr val="FF0000"/>
                        </a:solidFill>
                        <a:latin typeface="Cambria Math" panose="02040503050406030204" pitchFamily="18" charset="0"/>
                      </a:rPr>
                      <m:t>𝑇</m:t>
                    </m:r>
                    <m:r>
                      <a:rPr lang="en-US" sz="2800" b="0" i="1" smtClean="0">
                        <a:solidFill>
                          <a:srgbClr val="FF0000"/>
                        </a:solidFill>
                        <a:latin typeface="Cambria Math" panose="02040503050406030204" pitchFamily="18" charset="0"/>
                      </a:rPr>
                      <m:t>, </m:t>
                    </m:r>
                    <m:r>
                      <a:rPr lang="en-US" sz="2800" b="0" i="1" smtClean="0">
                        <a:solidFill>
                          <a:srgbClr val="FF0000"/>
                        </a:solidFill>
                        <a:latin typeface="Cambria Math" panose="02040503050406030204" pitchFamily="18" charset="0"/>
                      </a:rPr>
                      <m:t>𝜌</m:t>
                    </m:r>
                    <m:r>
                      <a:rPr lang="en-US" sz="2800" b="0" i="1" smtClean="0">
                        <a:solidFill>
                          <a:srgbClr val="FF0000"/>
                        </a:solidFill>
                        <a:latin typeface="Cambria Math" panose="02040503050406030204" pitchFamily="18" charset="0"/>
                      </a:rPr>
                      <m:t>, </m:t>
                    </m:r>
                    <m:acc>
                      <m:accPr>
                        <m:chr m:val="⃗"/>
                        <m:ctrlPr>
                          <a:rPr lang="en-US" sz="2800" b="0" i="1" smtClean="0">
                            <a:solidFill>
                              <a:srgbClr val="FF0000"/>
                            </a:solidFill>
                            <a:latin typeface="Cambria Math" panose="02040503050406030204" pitchFamily="18" charset="0"/>
                          </a:rPr>
                        </m:ctrlPr>
                      </m:accPr>
                      <m:e>
                        <m:r>
                          <a:rPr lang="en-US" sz="2800" b="0" i="1" smtClean="0">
                            <a:solidFill>
                              <a:srgbClr val="FF0000"/>
                            </a:solidFill>
                            <a:latin typeface="Cambria Math" panose="02040503050406030204" pitchFamily="18" charset="0"/>
                          </a:rPr>
                          <m:t>𝑉</m:t>
                        </m:r>
                      </m:e>
                    </m:acc>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𝑢</m:t>
                    </m:r>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𝑣</m:t>
                    </m:r>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𝑤</m:t>
                    </m:r>
                    <m:r>
                      <a:rPr lang="en-US" sz="2800" b="0" i="1" smtClean="0">
                        <a:solidFill>
                          <a:srgbClr val="FF0000"/>
                        </a:solidFill>
                        <a:latin typeface="Cambria Math" panose="02040503050406030204" pitchFamily="18" charset="0"/>
                      </a:rPr>
                      <m:t>)</m:t>
                    </m:r>
                  </m:oMath>
                </a14:m>
                <a:endParaRPr lang="en-US" sz="2800">
                  <a:solidFill>
                    <a:srgbClr val="FF0000"/>
                  </a:solidFill>
                </a:endParaRPr>
              </a:p>
            </p:txBody>
          </p:sp>
        </mc:Choice>
        <mc:Fallback xmlns="">
          <p:sp>
            <p:nvSpPr>
              <p:cNvPr id="8" name="Rectangle: Rounded Corners 7">
                <a:extLst>
                  <a:ext uri="{FF2B5EF4-FFF2-40B4-BE49-F238E27FC236}">
                    <a16:creationId xmlns:a16="http://schemas.microsoft.com/office/drawing/2014/main" id="{92D3D1BB-32AC-1133-82B9-A83FD852FADD}"/>
                  </a:ext>
                </a:extLst>
              </p:cNvPr>
              <p:cNvSpPr>
                <a:spLocks noRot="1" noChangeAspect="1" noMove="1" noResize="1" noEditPoints="1" noAdjustHandles="1" noChangeArrowheads="1" noChangeShapeType="1" noTextEdit="1"/>
              </p:cNvSpPr>
              <p:nvPr/>
            </p:nvSpPr>
            <p:spPr>
              <a:xfrm>
                <a:off x="7163715" y="5079355"/>
                <a:ext cx="3380765" cy="893335"/>
              </a:xfrm>
              <a:prstGeom prst="roundRect">
                <a:avLst/>
              </a:prstGeom>
              <a:blipFill>
                <a:blip r:embed="rId20"/>
                <a:stretch>
                  <a:fillRect t="-11333"/>
                </a:stretch>
              </a:blipFill>
              <a:ln w="19050">
                <a:solidFill>
                  <a:schemeClr val="accent1">
                    <a:shade val="15000"/>
                  </a:schemeClr>
                </a:solidFill>
                <a:prstDash val="solid"/>
              </a:ln>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793D3D34-3DDD-B0BA-CF9E-528F6EE67594}"/>
              </a:ext>
            </a:extLst>
          </p:cNvPr>
          <p:cNvCxnSpPr>
            <a:cxnSpLocks/>
          </p:cNvCxnSpPr>
          <p:nvPr/>
        </p:nvCxnSpPr>
        <p:spPr>
          <a:xfrm>
            <a:off x="2817692" y="2612850"/>
            <a:ext cx="912812" cy="171899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2E89F9C-F5D0-55E7-4AD8-EF3281472290}"/>
              </a:ext>
            </a:extLst>
          </p:cNvPr>
          <p:cNvCxnSpPr>
            <a:cxnSpLocks/>
          </p:cNvCxnSpPr>
          <p:nvPr/>
        </p:nvCxnSpPr>
        <p:spPr>
          <a:xfrm>
            <a:off x="7859993" y="2495414"/>
            <a:ext cx="543614" cy="18594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5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5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5"/>
                </p:tgtEl>
              </p:cMediaNode>
            </p:video>
            <p:video>
              <p:cMediaNode vol="80000">
                <p:cTn id="12" repeatCount="indefinite" fill="hold" display="0">
                  <p:stCondLst>
                    <p:cond delay="indefinite"/>
                  </p:stCondLst>
                </p:cTn>
                <p:tgtEl>
                  <p:spTgt spid="46"/>
                </p:tgtEl>
              </p:cMediaNode>
            </p:vide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B537BF2-6420-0CAC-5FF7-935E5B780E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0596" y="1207847"/>
            <a:ext cx="3890155" cy="3112123"/>
          </a:xfrm>
          <a:prstGeom prst="rect">
            <a:avLst/>
          </a:prstGeom>
        </p:spPr>
      </p:pic>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8</a:t>
            </a:fld>
            <a:endParaRPr lang="en-US"/>
          </a:p>
        </p:txBody>
      </p:sp>
      <p:sp>
        <p:nvSpPr>
          <p:cNvPr id="8" name="Title 7">
            <a:extLst>
              <a:ext uri="{FF2B5EF4-FFF2-40B4-BE49-F238E27FC236}">
                <a16:creationId xmlns:a16="http://schemas.microsoft.com/office/drawing/2014/main" id="{079CC84E-E338-EDF1-9BD4-6C393DB36B81}"/>
              </a:ext>
            </a:extLst>
          </p:cNvPr>
          <p:cNvSpPr>
            <a:spLocks noGrp="1"/>
          </p:cNvSpPr>
          <p:nvPr>
            <p:ph type="title"/>
          </p:nvPr>
        </p:nvSpPr>
        <p:spPr/>
        <p:txBody>
          <a:bodyPr/>
          <a:lstStyle/>
          <a:p>
            <a:r>
              <a:rPr lang="en-US"/>
              <a:t>Frequency-scanning FRS for a single pixel</a:t>
            </a:r>
          </a:p>
        </p:txBody>
      </p:sp>
      <p:pic>
        <p:nvPicPr>
          <p:cNvPr id="11" name="Picture 10">
            <a:extLst>
              <a:ext uri="{FF2B5EF4-FFF2-40B4-BE49-F238E27FC236}">
                <a16:creationId xmlns:a16="http://schemas.microsoft.com/office/drawing/2014/main" id="{B301B4F5-6381-B620-C407-65F2B633CF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1499" y="1083787"/>
            <a:ext cx="2986239" cy="1193528"/>
          </a:xfrm>
          <a:prstGeom prst="rect">
            <a:avLst/>
          </a:prstGeom>
        </p:spPr>
      </p:pic>
      <p:grpSp>
        <p:nvGrpSpPr>
          <p:cNvPr id="2" name="Group 1">
            <a:extLst>
              <a:ext uri="{FF2B5EF4-FFF2-40B4-BE49-F238E27FC236}">
                <a16:creationId xmlns:a16="http://schemas.microsoft.com/office/drawing/2014/main" id="{38276CCC-6796-027D-EAC4-E34F8FD9A918}"/>
              </a:ext>
            </a:extLst>
          </p:cNvPr>
          <p:cNvGrpSpPr/>
          <p:nvPr/>
        </p:nvGrpSpPr>
        <p:grpSpPr>
          <a:xfrm>
            <a:off x="1261499" y="2063031"/>
            <a:ext cx="3002488" cy="1206372"/>
            <a:chOff x="432687" y="1988603"/>
            <a:chExt cx="3002488" cy="1206372"/>
          </a:xfrm>
        </p:grpSpPr>
        <p:pic>
          <p:nvPicPr>
            <p:cNvPr id="12" name="Picture 11">
              <a:extLst>
                <a:ext uri="{FF2B5EF4-FFF2-40B4-BE49-F238E27FC236}">
                  <a16:creationId xmlns:a16="http://schemas.microsoft.com/office/drawing/2014/main" id="{B5B36C35-8B63-F482-C367-221631A93E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687" y="2001447"/>
              <a:ext cx="2986239" cy="1193528"/>
            </a:xfrm>
            <a:prstGeom prst="rect">
              <a:avLst/>
            </a:prstGeom>
          </p:spPr>
        </p:pic>
        <p:sp>
          <p:nvSpPr>
            <p:cNvPr id="19" name="Rectangle 18">
              <a:extLst>
                <a:ext uri="{FF2B5EF4-FFF2-40B4-BE49-F238E27FC236}">
                  <a16:creationId xmlns:a16="http://schemas.microsoft.com/office/drawing/2014/main" id="{1DE516FF-9E37-4A53-9BD3-43E30BFAC5A0}"/>
                </a:ext>
              </a:extLst>
            </p:cNvPr>
            <p:cNvSpPr/>
            <p:nvPr/>
          </p:nvSpPr>
          <p:spPr>
            <a:xfrm>
              <a:off x="847788" y="1988603"/>
              <a:ext cx="258738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7E6D3623-BFB9-E374-B761-DEFE3A4ADBB4}"/>
              </a:ext>
            </a:extLst>
          </p:cNvPr>
          <p:cNvGrpSpPr/>
          <p:nvPr/>
        </p:nvGrpSpPr>
        <p:grpSpPr>
          <a:xfrm>
            <a:off x="1261499" y="3052941"/>
            <a:ext cx="3018737" cy="1208550"/>
            <a:chOff x="432687" y="2978513"/>
            <a:chExt cx="3018737" cy="1208550"/>
          </a:xfrm>
        </p:grpSpPr>
        <p:pic>
          <p:nvPicPr>
            <p:cNvPr id="13" name="Picture 12">
              <a:extLst>
                <a:ext uri="{FF2B5EF4-FFF2-40B4-BE49-F238E27FC236}">
                  <a16:creationId xmlns:a16="http://schemas.microsoft.com/office/drawing/2014/main" id="{1F7D04F6-3727-19C7-839A-444D493F52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687" y="2993535"/>
              <a:ext cx="2986239" cy="1193528"/>
            </a:xfrm>
            <a:prstGeom prst="rect">
              <a:avLst/>
            </a:prstGeom>
          </p:spPr>
        </p:pic>
        <p:sp>
          <p:nvSpPr>
            <p:cNvPr id="20" name="Rectangle 19">
              <a:extLst>
                <a:ext uri="{FF2B5EF4-FFF2-40B4-BE49-F238E27FC236}">
                  <a16:creationId xmlns:a16="http://schemas.microsoft.com/office/drawing/2014/main" id="{4416E025-7ED6-E8D7-90D0-869C87397476}"/>
                </a:ext>
              </a:extLst>
            </p:cNvPr>
            <p:cNvSpPr/>
            <p:nvPr/>
          </p:nvSpPr>
          <p:spPr>
            <a:xfrm>
              <a:off x="864037" y="2978513"/>
              <a:ext cx="2587387"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2ECA71FC-9D71-2975-C828-AC7183D7FF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61499" y="4060051"/>
            <a:ext cx="2986239" cy="1193528"/>
          </a:xfrm>
          <a:prstGeom prst="rect">
            <a:avLst/>
          </a:prstGeom>
        </p:spPr>
      </p:pic>
      <p:pic>
        <p:nvPicPr>
          <p:cNvPr id="15" name="Picture 14">
            <a:extLst>
              <a:ext uri="{FF2B5EF4-FFF2-40B4-BE49-F238E27FC236}">
                <a16:creationId xmlns:a16="http://schemas.microsoft.com/office/drawing/2014/main" id="{E63260F8-4FD1-F683-28F9-51830CBC3FF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61499" y="5052139"/>
            <a:ext cx="2986239" cy="1193528"/>
          </a:xfrm>
          <a:prstGeom prst="rect">
            <a:avLst/>
          </a:prstGeom>
        </p:spPr>
      </p:pic>
      <p:sp>
        <p:nvSpPr>
          <p:cNvPr id="42" name="Rectangle: Rounded Corners 41">
            <a:extLst>
              <a:ext uri="{FF2B5EF4-FFF2-40B4-BE49-F238E27FC236}">
                <a16:creationId xmlns:a16="http://schemas.microsoft.com/office/drawing/2014/main" id="{713CE713-E721-0324-9DA5-023B0437213F}"/>
              </a:ext>
            </a:extLst>
          </p:cNvPr>
          <p:cNvSpPr/>
          <p:nvPr/>
        </p:nvSpPr>
        <p:spPr>
          <a:xfrm>
            <a:off x="1942434" y="1416954"/>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Rounded Corners 67">
            <a:extLst>
              <a:ext uri="{FF2B5EF4-FFF2-40B4-BE49-F238E27FC236}">
                <a16:creationId xmlns:a16="http://schemas.microsoft.com/office/drawing/2014/main" id="{6B693DDA-4B74-2128-84E5-FF7DAFA766B8}"/>
              </a:ext>
            </a:extLst>
          </p:cNvPr>
          <p:cNvSpPr/>
          <p:nvPr/>
        </p:nvSpPr>
        <p:spPr>
          <a:xfrm>
            <a:off x="2150917" y="2426715"/>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6" name="Picture 35">
            <a:extLst>
              <a:ext uri="{FF2B5EF4-FFF2-40B4-BE49-F238E27FC236}">
                <a16:creationId xmlns:a16="http://schemas.microsoft.com/office/drawing/2014/main" id="{7A10A9CA-A5D1-339A-736E-082B092650D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90597" y="1207847"/>
            <a:ext cx="3890153" cy="3112123"/>
          </a:xfrm>
          <a:prstGeom prst="rect">
            <a:avLst/>
          </a:prstGeom>
        </p:spPr>
      </p:pic>
      <p:pic>
        <p:nvPicPr>
          <p:cNvPr id="37" name="Picture 36">
            <a:extLst>
              <a:ext uri="{FF2B5EF4-FFF2-40B4-BE49-F238E27FC236}">
                <a16:creationId xmlns:a16="http://schemas.microsoft.com/office/drawing/2014/main" id="{224E7BAC-3DDF-CC2A-3EE5-1B672A4147D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290597" y="1207847"/>
            <a:ext cx="3890153" cy="3112123"/>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10653BF-B706-CB62-D811-C522050FC317}"/>
                  </a:ext>
                </a:extLst>
              </p:cNvPr>
              <p:cNvSpPr txBox="1"/>
              <p:nvPr/>
            </p:nvSpPr>
            <p:spPr>
              <a:xfrm>
                <a:off x="9065419" y="1885560"/>
                <a:ext cx="1994973" cy="1569660"/>
              </a:xfrm>
              <a:prstGeom prst="rect">
                <a:avLst/>
              </a:prstGeom>
              <a:noFill/>
            </p:spPr>
            <p:txBody>
              <a:bodyPr wrap="square" rtlCol="0">
                <a:spAutoFit/>
              </a:bodyPr>
              <a:lstStyle/>
              <a:p>
                <a:r>
                  <a:rPr lang="en-US" sz="2400"/>
                  <a:t>Function of the flow conditions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 </m:t>
                    </m:r>
                    <m:r>
                      <a:rPr lang="en-US" sz="2400" b="0" i="1" smtClean="0">
                        <a:latin typeface="Cambria Math" panose="02040503050406030204" pitchFamily="18" charset="0"/>
                      </a:rPr>
                      <m:t>𝑇</m:t>
                    </m:r>
                    <m:r>
                      <a:rPr lang="en-US" sz="2400" b="0" i="1" smtClean="0">
                        <a:latin typeface="Cambria Math" panose="02040503050406030204" pitchFamily="18" charset="0"/>
                      </a:rPr>
                      <m:t>, </m:t>
                    </m:r>
                  </m:oMath>
                </a14:m>
                <a:r>
                  <a:rPr lang="en-US" sz="2400"/>
                  <a:t>and </a:t>
                </a:r>
                <a14:m>
                  <m:oMath xmlns:m="http://schemas.openxmlformats.org/officeDocument/2006/math">
                    <m:r>
                      <a:rPr lang="en-US" sz="2400" b="0" i="1" smtClean="0">
                        <a:latin typeface="Cambria Math" panose="02040503050406030204" pitchFamily="18" charset="0"/>
                      </a:rPr>
                      <m:t>𝑉</m:t>
                    </m:r>
                  </m:oMath>
                </a14:m>
                <a:endParaRPr lang="en-US" sz="2400"/>
              </a:p>
            </p:txBody>
          </p:sp>
        </mc:Choice>
        <mc:Fallback xmlns="">
          <p:sp>
            <p:nvSpPr>
              <p:cNvPr id="38" name="TextBox 37">
                <a:extLst>
                  <a:ext uri="{FF2B5EF4-FFF2-40B4-BE49-F238E27FC236}">
                    <a16:creationId xmlns:a16="http://schemas.microsoft.com/office/drawing/2014/main" id="{B10653BF-B706-CB62-D811-C522050FC317}"/>
                  </a:ext>
                </a:extLst>
              </p:cNvPr>
              <p:cNvSpPr txBox="1">
                <a:spLocks noRot="1" noChangeAspect="1" noMove="1" noResize="1" noEditPoints="1" noAdjustHandles="1" noChangeArrowheads="1" noChangeShapeType="1" noTextEdit="1"/>
              </p:cNvSpPr>
              <p:nvPr/>
            </p:nvSpPr>
            <p:spPr>
              <a:xfrm>
                <a:off x="9065419" y="1885560"/>
                <a:ext cx="1994973" cy="1569660"/>
              </a:xfrm>
              <a:prstGeom prst="rect">
                <a:avLst/>
              </a:prstGeom>
              <a:blipFill>
                <a:blip r:embed="rId10"/>
                <a:stretch>
                  <a:fillRect l="-4587" t="-3101" b="-7752"/>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F927B984-1592-4487-60C8-9D65A98A7A2A}"/>
              </a:ext>
            </a:extLst>
          </p:cNvPr>
          <p:cNvCxnSpPr>
            <a:cxnSpLocks/>
            <a:stCxn id="42" idx="3"/>
          </p:cNvCxnSpPr>
          <p:nvPr/>
        </p:nvCxnSpPr>
        <p:spPr>
          <a:xfrm flipV="1">
            <a:off x="2817869" y="1486094"/>
            <a:ext cx="3561666" cy="1902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134F5C6-CD8F-CD7F-92EB-68CA2A0B9126}"/>
              </a:ext>
            </a:extLst>
          </p:cNvPr>
          <p:cNvCxnSpPr>
            <a:cxnSpLocks/>
          </p:cNvCxnSpPr>
          <p:nvPr/>
        </p:nvCxnSpPr>
        <p:spPr>
          <a:xfrm flipV="1">
            <a:off x="3011250" y="2075875"/>
            <a:ext cx="3789924" cy="5735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4E07476-5A32-1D55-1CED-9894EF317B03}"/>
              </a:ext>
            </a:extLst>
          </p:cNvPr>
          <p:cNvCxnSpPr>
            <a:cxnSpLocks/>
          </p:cNvCxnSpPr>
          <p:nvPr/>
        </p:nvCxnSpPr>
        <p:spPr>
          <a:xfrm flipH="1" flipV="1">
            <a:off x="8218930" y="1895116"/>
            <a:ext cx="846489" cy="7980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DEF6A2CF-10B2-DD90-BB1F-256A3D17ADD2}"/>
                  </a:ext>
                </a:extLst>
              </p:cNvPr>
              <p:cNvGraphicFramePr>
                <a:graphicFrameLocks noGrp="1"/>
              </p:cNvGraphicFramePr>
              <p:nvPr>
                <p:extLst>
                  <p:ext uri="{D42A27DB-BD31-4B8C-83A1-F6EECF244321}">
                    <p14:modId xmlns:p14="http://schemas.microsoft.com/office/powerpoint/2010/main" val="865654401"/>
                  </p:ext>
                </p:extLst>
              </p:nvPr>
            </p:nvGraphicFramePr>
            <p:xfrm>
              <a:off x="4575964" y="4236532"/>
              <a:ext cx="6453106" cy="1497672"/>
            </p:xfrm>
            <a:graphic>
              <a:graphicData uri="http://schemas.openxmlformats.org/drawingml/2006/table">
                <a:tbl>
                  <a:tblPr/>
                  <a:tblGrid>
                    <a:gridCol w="2646418">
                      <a:extLst>
                        <a:ext uri="{9D8B030D-6E8A-4147-A177-3AD203B41FA5}">
                          <a16:colId xmlns:a16="http://schemas.microsoft.com/office/drawing/2014/main" val="3803356446"/>
                        </a:ext>
                      </a:extLst>
                    </a:gridCol>
                    <a:gridCol w="957266">
                      <a:extLst>
                        <a:ext uri="{9D8B030D-6E8A-4147-A177-3AD203B41FA5}">
                          <a16:colId xmlns:a16="http://schemas.microsoft.com/office/drawing/2014/main" val="2422304381"/>
                        </a:ext>
                      </a:extLst>
                    </a:gridCol>
                    <a:gridCol w="849394">
                      <a:extLst>
                        <a:ext uri="{9D8B030D-6E8A-4147-A177-3AD203B41FA5}">
                          <a16:colId xmlns:a16="http://schemas.microsoft.com/office/drawing/2014/main" val="3157231513"/>
                        </a:ext>
                      </a:extLst>
                    </a:gridCol>
                    <a:gridCol w="818318">
                      <a:extLst>
                        <a:ext uri="{9D8B030D-6E8A-4147-A177-3AD203B41FA5}">
                          <a16:colId xmlns:a16="http://schemas.microsoft.com/office/drawing/2014/main" val="1076636750"/>
                        </a:ext>
                      </a:extLst>
                    </a:gridCol>
                    <a:gridCol w="1181710">
                      <a:extLst>
                        <a:ext uri="{9D8B030D-6E8A-4147-A177-3AD203B41FA5}">
                          <a16:colId xmlns:a16="http://schemas.microsoft.com/office/drawing/2014/main" val="3069457876"/>
                        </a:ext>
                      </a:extLst>
                    </a:gridCol>
                  </a:tblGrid>
                  <a:tr h="291142">
                    <a:tc>
                      <a:txBody>
                        <a:bodyPr/>
                        <a:lstStyle/>
                        <a:p>
                          <a:pPr algn="ctr" fontAlgn="b"/>
                          <a:r>
                            <a:rPr lang="en-US" sz="2000" b="0" i="0" u="none" strike="noStrike">
                              <a:solidFill>
                                <a:srgbClr val="000000"/>
                              </a:solidFill>
                              <a:effectLst/>
                              <a:latin typeface="Calibri" panose="020F0502020204030204" pitchFamily="34" charset="0"/>
                            </a:rPr>
                            <a:t>Author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Meas.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 Steps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 Avg.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rgbClr val="000000"/>
                              </a:solidFill>
                              <a:effectLst/>
                              <a:latin typeface="Calibri" panose="020F0502020204030204" pitchFamily="34" charset="0"/>
                            </a:rPr>
                            <a:t>Total time</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7473585"/>
                      </a:ext>
                    </a:extLst>
                  </a:tr>
                  <a:tr h="370716">
                    <a:tc>
                      <a:txBody>
                        <a:bodyPr/>
                        <a:lstStyle/>
                        <a:p>
                          <a:pPr algn="l" fontAlgn="b"/>
                          <a:r>
                            <a:rPr lang="en-US" sz="2000" b="0" i="0" u="none" strike="noStrike">
                              <a:solidFill>
                                <a:srgbClr val="000000"/>
                              </a:solidFill>
                              <a:effectLst/>
                              <a:latin typeface="Calibri" panose="020F0502020204030204" pitchFamily="34" charset="0"/>
                            </a:rPr>
                            <a:t> </a:t>
                          </a:r>
                          <a:r>
                            <a:rPr lang="en-US" sz="2000" baseline="30000"/>
                            <a:t>[3]</a:t>
                          </a:r>
                          <a:r>
                            <a:rPr lang="en-US" sz="2000" b="0" i="0" u="none" strike="noStrike" err="1">
                              <a:solidFill>
                                <a:srgbClr val="000000"/>
                              </a:solidFill>
                              <a:effectLst/>
                              <a:latin typeface="Calibri" panose="020F0502020204030204" pitchFamily="34" charset="0"/>
                            </a:rPr>
                            <a:t>Forkey</a:t>
                          </a:r>
                          <a:r>
                            <a:rPr lang="en-US" sz="2000" b="0" i="0" u="none" strike="noStrike">
                              <a:solidFill>
                                <a:srgbClr val="000000"/>
                              </a:solidFill>
                              <a:effectLst/>
                              <a:latin typeface="Calibri" panose="020F0502020204030204" pitchFamily="34" charset="0"/>
                            </a:rPr>
                            <a:t> et al. (1996)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14:m>
                            <m:oMathPara xmlns:m="http://schemas.openxmlformats.org/officeDocument/2006/math">
                              <m:oMathParaPr>
                                <m:jc m:val="centerGroup"/>
                              </m:oMathParaPr>
                              <m:oMath xmlns:m="http://schemas.openxmlformats.org/officeDocument/2006/math">
                                <m:r>
                                  <a:rPr lang="en-US" sz="2000" b="0" i="1" u="none" strike="noStrike" smtClean="0">
                                    <a:solidFill>
                                      <a:srgbClr val="000000"/>
                                    </a:solidFill>
                                    <a:effectLst/>
                                    <a:latin typeface="Cambria Math" panose="02040503050406030204" pitchFamily="18" charset="0"/>
                                  </a:rPr>
                                  <m:t>𝑃</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𝑇</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𝑉</m:t>
                                </m:r>
                              </m:oMath>
                            </m:oMathPara>
                          </a14:m>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50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468142"/>
                      </a:ext>
                    </a:extLst>
                  </a:tr>
                  <a:tr h="412500">
                    <a:tc>
                      <a:txBody>
                        <a:bodyPr/>
                        <a:lstStyle/>
                        <a:p>
                          <a:pPr algn="l"/>
                          <a:r>
                            <a:rPr lang="en-US" sz="2000" baseline="30000"/>
                            <a:t>[4]</a:t>
                          </a:r>
                          <a:r>
                            <a:rPr lang="en-US" sz="2000" err="1"/>
                            <a:t>Boguszko</a:t>
                          </a:r>
                          <a:r>
                            <a:rPr lang="en-US" sz="2000"/>
                            <a:t> et al. (2005)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u="none" strike="noStrike" smtClean="0">
                                    <a:solidFill>
                                      <a:srgbClr val="000000"/>
                                    </a:solidFill>
                                    <a:effectLst/>
                                    <a:latin typeface="Cambria Math" panose="02040503050406030204" pitchFamily="18" charset="0"/>
                                  </a:rPr>
                                  <m:t>𝑃</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𝑇</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𝑉</m:t>
                                </m:r>
                              </m:oMath>
                            </m:oMathPara>
                          </a14:m>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10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139597"/>
                      </a:ext>
                    </a:extLst>
                  </a:tr>
                  <a:tr h="403306">
                    <a:tc>
                      <a:txBody>
                        <a:bodyPr/>
                        <a:lstStyle/>
                        <a:p>
                          <a:pPr algn="l" fontAlgn="b"/>
                          <a:r>
                            <a:rPr lang="en-US" sz="2000" baseline="30000"/>
                            <a:t>[5]</a:t>
                          </a:r>
                          <a:r>
                            <a:rPr lang="en-US" sz="2000" b="0" i="0" u="none" strike="noStrike">
                              <a:solidFill>
                                <a:srgbClr val="000000"/>
                              </a:solidFill>
                              <a:effectLst/>
                              <a:latin typeface="Calibri" panose="020F0502020204030204" pitchFamily="34" charset="0"/>
                            </a:rPr>
                            <a:t>Doll et al. (2014)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u="none" strike="noStrike" smtClean="0">
                                    <a:solidFill>
                                      <a:srgbClr val="000000"/>
                                    </a:solidFill>
                                    <a:effectLst/>
                                    <a:latin typeface="Cambria Math" panose="02040503050406030204" pitchFamily="18" charset="0"/>
                                  </a:rPr>
                                  <m:t>𝑃</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𝑇</m:t>
                                </m:r>
                                <m:r>
                                  <a:rPr lang="en-US" sz="2000" b="0" i="1" u="none" strike="noStrike" smtClean="0">
                                    <a:solidFill>
                                      <a:srgbClr val="000000"/>
                                    </a:solidFill>
                                    <a:effectLst/>
                                    <a:latin typeface="Cambria Math" panose="02040503050406030204" pitchFamily="18" charset="0"/>
                                  </a:rPr>
                                  <m:t>, </m:t>
                                </m:r>
                                <m:r>
                                  <a:rPr lang="en-US" sz="2000" b="0" i="1" u="none" strike="noStrike" smtClean="0">
                                    <a:solidFill>
                                      <a:srgbClr val="000000"/>
                                    </a:solidFill>
                                    <a:effectLst/>
                                    <a:latin typeface="Cambria Math" panose="02040503050406030204" pitchFamily="18" charset="0"/>
                                  </a:rPr>
                                  <m:t>𝑉</m:t>
                                </m:r>
                              </m:oMath>
                            </m:oMathPara>
                          </a14:m>
                          <a:endParaRPr lang="en-US" sz="20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60 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12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5377427"/>
                      </a:ext>
                    </a:extLst>
                  </a:tr>
                </a:tbl>
              </a:graphicData>
            </a:graphic>
          </p:graphicFrame>
        </mc:Choice>
        <mc:Fallback xmlns="">
          <p:graphicFrame>
            <p:nvGraphicFramePr>
              <p:cNvPr id="10" name="Table 9">
                <a:extLst>
                  <a:ext uri="{FF2B5EF4-FFF2-40B4-BE49-F238E27FC236}">
                    <a16:creationId xmlns:a16="http://schemas.microsoft.com/office/drawing/2014/main" id="{DEF6A2CF-10B2-DD90-BB1F-256A3D17ADD2}"/>
                  </a:ext>
                </a:extLst>
              </p:cNvPr>
              <p:cNvGraphicFramePr>
                <a:graphicFrameLocks noGrp="1"/>
              </p:cNvGraphicFramePr>
              <p:nvPr>
                <p:extLst>
                  <p:ext uri="{D42A27DB-BD31-4B8C-83A1-F6EECF244321}">
                    <p14:modId xmlns:p14="http://schemas.microsoft.com/office/powerpoint/2010/main" val="865654401"/>
                  </p:ext>
                </p:extLst>
              </p:nvPr>
            </p:nvGraphicFramePr>
            <p:xfrm>
              <a:off x="4575964" y="4236532"/>
              <a:ext cx="6453106" cy="1497672"/>
            </p:xfrm>
            <a:graphic>
              <a:graphicData uri="http://schemas.openxmlformats.org/drawingml/2006/table">
                <a:tbl>
                  <a:tblPr/>
                  <a:tblGrid>
                    <a:gridCol w="2646418">
                      <a:extLst>
                        <a:ext uri="{9D8B030D-6E8A-4147-A177-3AD203B41FA5}">
                          <a16:colId xmlns:a16="http://schemas.microsoft.com/office/drawing/2014/main" val="3803356446"/>
                        </a:ext>
                      </a:extLst>
                    </a:gridCol>
                    <a:gridCol w="957266">
                      <a:extLst>
                        <a:ext uri="{9D8B030D-6E8A-4147-A177-3AD203B41FA5}">
                          <a16:colId xmlns:a16="http://schemas.microsoft.com/office/drawing/2014/main" val="2422304381"/>
                        </a:ext>
                      </a:extLst>
                    </a:gridCol>
                    <a:gridCol w="849394">
                      <a:extLst>
                        <a:ext uri="{9D8B030D-6E8A-4147-A177-3AD203B41FA5}">
                          <a16:colId xmlns:a16="http://schemas.microsoft.com/office/drawing/2014/main" val="3157231513"/>
                        </a:ext>
                      </a:extLst>
                    </a:gridCol>
                    <a:gridCol w="818318">
                      <a:extLst>
                        <a:ext uri="{9D8B030D-6E8A-4147-A177-3AD203B41FA5}">
                          <a16:colId xmlns:a16="http://schemas.microsoft.com/office/drawing/2014/main" val="1076636750"/>
                        </a:ext>
                      </a:extLst>
                    </a:gridCol>
                    <a:gridCol w="1181710">
                      <a:extLst>
                        <a:ext uri="{9D8B030D-6E8A-4147-A177-3AD203B41FA5}">
                          <a16:colId xmlns:a16="http://schemas.microsoft.com/office/drawing/2014/main" val="3069457876"/>
                        </a:ext>
                      </a:extLst>
                    </a:gridCol>
                  </a:tblGrid>
                  <a:tr h="311150">
                    <a:tc>
                      <a:txBody>
                        <a:bodyPr/>
                        <a:lstStyle/>
                        <a:p>
                          <a:pPr algn="ctr" fontAlgn="b"/>
                          <a:r>
                            <a:rPr lang="en-US" sz="2000" b="0" i="0" u="none" strike="noStrike">
                              <a:solidFill>
                                <a:srgbClr val="000000"/>
                              </a:solidFill>
                              <a:effectLst/>
                              <a:latin typeface="Calibri" panose="020F0502020204030204" pitchFamily="34" charset="0"/>
                            </a:rPr>
                            <a:t>Author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Meas.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 Steps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chemeClr val="tx1"/>
                              </a:solidFill>
                              <a:effectLst/>
                              <a:latin typeface="Calibri" panose="020F0502020204030204" pitchFamily="34" charset="0"/>
                            </a:rPr>
                            <a:t># Avg.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a:solidFill>
                                <a:srgbClr val="000000"/>
                              </a:solidFill>
                              <a:effectLst/>
                              <a:latin typeface="Calibri" panose="020F0502020204030204" pitchFamily="34" charset="0"/>
                            </a:rPr>
                            <a:t>Total time</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7473585"/>
                      </a:ext>
                    </a:extLst>
                  </a:tr>
                  <a:tr h="370716">
                    <a:tc>
                      <a:txBody>
                        <a:bodyPr/>
                        <a:lstStyle/>
                        <a:p>
                          <a:pPr algn="l" fontAlgn="b"/>
                          <a:r>
                            <a:rPr lang="en-US" sz="2000" b="0" i="0" u="none" strike="noStrike">
                              <a:solidFill>
                                <a:srgbClr val="000000"/>
                              </a:solidFill>
                              <a:effectLst/>
                              <a:latin typeface="Calibri" panose="020F0502020204030204" pitchFamily="34" charset="0"/>
                            </a:rPr>
                            <a:t> </a:t>
                          </a:r>
                          <a:r>
                            <a:rPr lang="en-US" sz="2000" baseline="30000"/>
                            <a:t>[3]</a:t>
                          </a:r>
                          <a:r>
                            <a:rPr lang="en-US" sz="2000" b="0" i="0" u="none" strike="noStrike" err="1">
                              <a:solidFill>
                                <a:srgbClr val="000000"/>
                              </a:solidFill>
                              <a:effectLst/>
                              <a:latin typeface="Calibri" panose="020F0502020204030204" pitchFamily="34" charset="0"/>
                            </a:rPr>
                            <a:t>Forkey</a:t>
                          </a:r>
                          <a:r>
                            <a:rPr lang="en-US" sz="2000" b="0" i="0" u="none" strike="noStrike">
                              <a:solidFill>
                                <a:srgbClr val="000000"/>
                              </a:solidFill>
                              <a:effectLst/>
                              <a:latin typeface="Calibri" panose="020F0502020204030204" pitchFamily="34" charset="0"/>
                            </a:rPr>
                            <a:t> et al. (1996)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77707" t="-101639" r="-299363" b="-250820"/>
                          </a:stretch>
                        </a:blipFill>
                      </a:tcPr>
                    </a:tc>
                    <a:tc>
                      <a:txBody>
                        <a:bodyPr/>
                        <a:lstStyle/>
                        <a:p>
                          <a:pPr algn="ctr" fontAlgn="b"/>
                          <a:r>
                            <a:rPr lang="en-US" sz="2000" b="0" i="0" u="none" strike="noStrike">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50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468142"/>
                      </a:ext>
                    </a:extLst>
                  </a:tr>
                  <a:tr h="412500">
                    <a:tc>
                      <a:txBody>
                        <a:bodyPr/>
                        <a:lstStyle/>
                        <a:p>
                          <a:pPr algn="l"/>
                          <a:r>
                            <a:rPr lang="en-US" sz="2000" baseline="30000"/>
                            <a:t>[4]</a:t>
                          </a:r>
                          <a:r>
                            <a:rPr lang="en-US" sz="2000" err="1"/>
                            <a:t>Boguszko</a:t>
                          </a:r>
                          <a:r>
                            <a:rPr lang="en-US" sz="2000"/>
                            <a:t> et al. (2005)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77707" t="-180882" r="-299363" b="-125000"/>
                          </a:stretch>
                        </a:blipFill>
                      </a:tcPr>
                    </a:tc>
                    <a:tc>
                      <a:txBody>
                        <a:bodyPr/>
                        <a:lstStyle/>
                        <a:p>
                          <a:pPr algn="ctr" fontAlgn="b"/>
                          <a:r>
                            <a:rPr lang="en-US" sz="2000" b="0" i="0" u="none" strike="noStrike">
                              <a:solidFill>
                                <a:srgbClr val="000000"/>
                              </a:solidFill>
                              <a:effectLst/>
                              <a:latin typeface="Calibri" panose="020F0502020204030204" pitchFamily="34" charset="0"/>
                            </a:rPr>
                            <a:t>120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10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139597"/>
                      </a:ext>
                    </a:extLst>
                  </a:tr>
                  <a:tr h="403306">
                    <a:tc>
                      <a:txBody>
                        <a:bodyPr/>
                        <a:lstStyle/>
                        <a:p>
                          <a:pPr algn="l" fontAlgn="b"/>
                          <a:r>
                            <a:rPr lang="en-US" sz="2000" baseline="30000"/>
                            <a:t>[5]</a:t>
                          </a:r>
                          <a:r>
                            <a:rPr lang="en-US" sz="2000" b="0" i="0" u="none" strike="noStrike">
                              <a:solidFill>
                                <a:srgbClr val="000000"/>
                              </a:solidFill>
                              <a:effectLst/>
                              <a:latin typeface="Calibri" panose="020F0502020204030204" pitchFamily="34" charset="0"/>
                            </a:rPr>
                            <a:t>Doll et al. (2014)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77707" t="-285075" r="-299363" b="-26866"/>
                          </a:stretch>
                        </a:blipFill>
                      </a:tcPr>
                    </a:tc>
                    <a:tc>
                      <a:txBody>
                        <a:bodyPr/>
                        <a:lstStyle/>
                        <a:p>
                          <a:pPr algn="ctr" fontAlgn="b"/>
                          <a:r>
                            <a:rPr lang="en-US" sz="2000" b="0" i="0" u="none" strike="noStrike">
                              <a:solidFill>
                                <a:srgbClr val="000000"/>
                              </a:solidFill>
                              <a:effectLst/>
                              <a:latin typeface="Calibri" panose="020F0502020204030204" pitchFamily="34"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60 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12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5377427"/>
                      </a:ext>
                    </a:extLst>
                  </a:tr>
                </a:tbl>
              </a:graphicData>
            </a:graphic>
          </p:graphicFrame>
        </mc:Fallback>
      </mc:AlternateContent>
      <p:sp>
        <p:nvSpPr>
          <p:cNvPr id="18" name="Rectangle: Rounded Corners 17">
            <a:extLst>
              <a:ext uri="{FF2B5EF4-FFF2-40B4-BE49-F238E27FC236}">
                <a16:creationId xmlns:a16="http://schemas.microsoft.com/office/drawing/2014/main" id="{20B93313-64EF-33F2-50CA-7118CBDF34A5}"/>
              </a:ext>
            </a:extLst>
          </p:cNvPr>
          <p:cNvSpPr/>
          <p:nvPr/>
        </p:nvSpPr>
        <p:spPr>
          <a:xfrm>
            <a:off x="5020975" y="5863311"/>
            <a:ext cx="5563084" cy="492521"/>
          </a:xfrm>
          <a:prstGeom prst="roundRect">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Can we reduce this measurement time?</a:t>
            </a:r>
          </a:p>
        </p:txBody>
      </p:sp>
    </p:spTree>
    <p:extLst>
      <p:ext uri="{BB962C8B-B14F-4D97-AF65-F5344CB8AC3E}">
        <p14:creationId xmlns:p14="http://schemas.microsoft.com/office/powerpoint/2010/main" val="32712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8" grpId="0" animBg="1"/>
      <p:bldP spid="38"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09CA-6623-8E9C-AD48-23C7AB993918}"/>
              </a:ext>
            </a:extLst>
          </p:cNvPr>
          <p:cNvSpPr>
            <a:spLocks noGrp="1"/>
          </p:cNvSpPr>
          <p:nvPr>
            <p:ph type="title"/>
          </p:nvPr>
        </p:nvSpPr>
        <p:spPr/>
        <p:txBody>
          <a:bodyPr/>
          <a:lstStyle/>
          <a:p>
            <a:r>
              <a:rPr lang="en-US"/>
              <a:t>Frequency-scanning burst-mode laser</a:t>
            </a:r>
          </a:p>
        </p:txBody>
      </p:sp>
      <p:sp>
        <p:nvSpPr>
          <p:cNvPr id="4" name="Slide Number Placeholder 3">
            <a:extLst>
              <a:ext uri="{FF2B5EF4-FFF2-40B4-BE49-F238E27FC236}">
                <a16:creationId xmlns:a16="http://schemas.microsoft.com/office/drawing/2014/main" id="{8147384E-0642-E9D9-96BB-723863C38DFF}"/>
              </a:ext>
            </a:extLst>
          </p:cNvPr>
          <p:cNvSpPr>
            <a:spLocks noGrp="1"/>
          </p:cNvSpPr>
          <p:nvPr>
            <p:ph type="sldNum" sz="quarter" idx="12"/>
          </p:nvPr>
        </p:nvSpPr>
        <p:spPr/>
        <p:txBody>
          <a:bodyPr/>
          <a:lstStyle/>
          <a:p>
            <a:pPr lvl="0"/>
            <a:r>
              <a:rPr lang="en-US"/>
              <a:t> |  </a:t>
            </a:r>
            <a:fld id="{72E50A9C-9430-4DF3-B16F-9673B5ECE2F6}" type="slidenum">
              <a:rPr smtClean="0"/>
              <a:t>9</a:t>
            </a:fld>
            <a:endParaRPr lang="en-US"/>
          </a:p>
        </p:txBody>
      </p:sp>
      <p:pic>
        <p:nvPicPr>
          <p:cNvPr id="6" name="Picture 5">
            <a:extLst>
              <a:ext uri="{FF2B5EF4-FFF2-40B4-BE49-F238E27FC236}">
                <a16:creationId xmlns:a16="http://schemas.microsoft.com/office/drawing/2014/main" id="{570D3C11-A03B-F011-A5AF-39910942DE47}"/>
              </a:ext>
            </a:extLst>
          </p:cNvPr>
          <p:cNvPicPr>
            <a:picLocks noChangeAspect="1"/>
          </p:cNvPicPr>
          <p:nvPr/>
        </p:nvPicPr>
        <p:blipFill>
          <a:blip r:embed="rId2"/>
          <a:stretch>
            <a:fillRect/>
          </a:stretch>
        </p:blipFill>
        <p:spPr>
          <a:xfrm>
            <a:off x="6245767" y="951002"/>
            <a:ext cx="2531414" cy="2473029"/>
          </a:xfrm>
          <a:prstGeom prst="rect">
            <a:avLst/>
          </a:prstGeom>
        </p:spPr>
      </p:pic>
      <p:pic>
        <p:nvPicPr>
          <p:cNvPr id="8" name="Picture 7">
            <a:extLst>
              <a:ext uri="{FF2B5EF4-FFF2-40B4-BE49-F238E27FC236}">
                <a16:creationId xmlns:a16="http://schemas.microsoft.com/office/drawing/2014/main" id="{2074A5B8-599B-3D88-6D02-7F9CF0B5E2F9}"/>
              </a:ext>
            </a:extLst>
          </p:cNvPr>
          <p:cNvPicPr>
            <a:picLocks noChangeAspect="1"/>
          </p:cNvPicPr>
          <p:nvPr/>
        </p:nvPicPr>
        <p:blipFill>
          <a:blip r:embed="rId3"/>
          <a:stretch>
            <a:fillRect/>
          </a:stretch>
        </p:blipFill>
        <p:spPr>
          <a:xfrm>
            <a:off x="6847311" y="3962792"/>
            <a:ext cx="4440251" cy="2399143"/>
          </a:xfrm>
          <a:prstGeom prst="rect">
            <a:avLst/>
          </a:prstGeom>
        </p:spPr>
      </p:pic>
      <p:pic>
        <p:nvPicPr>
          <p:cNvPr id="10" name="Picture 9">
            <a:extLst>
              <a:ext uri="{FF2B5EF4-FFF2-40B4-BE49-F238E27FC236}">
                <a16:creationId xmlns:a16="http://schemas.microsoft.com/office/drawing/2014/main" id="{30392C72-F80E-EB0F-1C4B-1876C9661998}"/>
              </a:ext>
            </a:extLst>
          </p:cNvPr>
          <p:cNvPicPr>
            <a:picLocks noChangeAspect="1"/>
          </p:cNvPicPr>
          <p:nvPr/>
        </p:nvPicPr>
        <p:blipFill>
          <a:blip r:embed="rId4"/>
          <a:stretch>
            <a:fillRect/>
          </a:stretch>
        </p:blipFill>
        <p:spPr>
          <a:xfrm>
            <a:off x="8749086" y="1205911"/>
            <a:ext cx="3000026" cy="2152312"/>
          </a:xfrm>
          <a:prstGeom prst="rect">
            <a:avLst/>
          </a:prstGeom>
        </p:spPr>
      </p:pic>
      <p:pic>
        <p:nvPicPr>
          <p:cNvPr id="12" name="Picture 11">
            <a:extLst>
              <a:ext uri="{FF2B5EF4-FFF2-40B4-BE49-F238E27FC236}">
                <a16:creationId xmlns:a16="http://schemas.microsoft.com/office/drawing/2014/main" id="{2624F817-D483-DDCE-2693-4F60C31AED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4366" y="3279979"/>
            <a:ext cx="3855983" cy="2635401"/>
          </a:xfrm>
          <a:prstGeom prst="rect">
            <a:avLst/>
          </a:prstGeom>
        </p:spPr>
      </p:pic>
      <p:sp>
        <p:nvSpPr>
          <p:cNvPr id="18" name="TextBox 17">
            <a:extLst>
              <a:ext uri="{FF2B5EF4-FFF2-40B4-BE49-F238E27FC236}">
                <a16:creationId xmlns:a16="http://schemas.microsoft.com/office/drawing/2014/main" id="{44681BA1-D8B1-4A79-12CD-E036B1E39F14}"/>
              </a:ext>
            </a:extLst>
          </p:cNvPr>
          <p:cNvSpPr txBox="1"/>
          <p:nvPr/>
        </p:nvSpPr>
        <p:spPr>
          <a:xfrm>
            <a:off x="4710974" y="1636783"/>
            <a:ext cx="1770110" cy="1190065"/>
          </a:xfrm>
          <a:prstGeom prst="rect">
            <a:avLst/>
          </a:prstGeom>
          <a:noFill/>
        </p:spPr>
        <p:txBody>
          <a:bodyPr wrap="square" rtlCol="0">
            <a:spAutoFit/>
          </a:bodyPr>
          <a:lstStyle/>
          <a:p>
            <a:r>
              <a:rPr lang="en-US" sz="2400" b="1"/>
              <a:t>Doppler global velocimetry</a:t>
            </a:r>
          </a:p>
        </p:txBody>
      </p:sp>
      <p:sp>
        <p:nvSpPr>
          <p:cNvPr id="19" name="TextBox 18">
            <a:extLst>
              <a:ext uri="{FF2B5EF4-FFF2-40B4-BE49-F238E27FC236}">
                <a16:creationId xmlns:a16="http://schemas.microsoft.com/office/drawing/2014/main" id="{4D973C14-F0FB-329D-6F9B-59E33D6C2700}"/>
              </a:ext>
            </a:extLst>
          </p:cNvPr>
          <p:cNvSpPr txBox="1"/>
          <p:nvPr/>
        </p:nvSpPr>
        <p:spPr>
          <a:xfrm>
            <a:off x="4710974" y="4468369"/>
            <a:ext cx="1951229" cy="1200329"/>
          </a:xfrm>
          <a:prstGeom prst="rect">
            <a:avLst/>
          </a:prstGeom>
          <a:noFill/>
        </p:spPr>
        <p:txBody>
          <a:bodyPr wrap="square" rtlCol="0">
            <a:spAutoFit/>
          </a:bodyPr>
          <a:lstStyle/>
          <a:p>
            <a:r>
              <a:rPr lang="en-US" sz="2400" b="1"/>
              <a:t>Planar</a:t>
            </a:r>
          </a:p>
          <a:p>
            <a:r>
              <a:rPr lang="en-US" sz="2400" b="1"/>
              <a:t>laser-induced fluorescence</a:t>
            </a:r>
          </a:p>
        </p:txBody>
      </p:sp>
      <p:sp>
        <p:nvSpPr>
          <p:cNvPr id="20" name="Rectangle 19">
            <a:extLst>
              <a:ext uri="{FF2B5EF4-FFF2-40B4-BE49-F238E27FC236}">
                <a16:creationId xmlns:a16="http://schemas.microsoft.com/office/drawing/2014/main" id="{E6525D6B-8DD5-281C-CB01-14A1DBE1B118}"/>
              </a:ext>
            </a:extLst>
          </p:cNvPr>
          <p:cNvSpPr/>
          <p:nvPr/>
        </p:nvSpPr>
        <p:spPr>
          <a:xfrm>
            <a:off x="8718071" y="3303445"/>
            <a:ext cx="967563" cy="15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4C6022-C7AC-AC09-5041-9EA7E77A9D1B}"/>
              </a:ext>
            </a:extLst>
          </p:cNvPr>
          <p:cNvSpPr/>
          <p:nvPr/>
        </p:nvSpPr>
        <p:spPr>
          <a:xfrm>
            <a:off x="9465894" y="3339832"/>
            <a:ext cx="967563" cy="15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099003-1366-0CC4-9251-910F2DC234C4}"/>
              </a:ext>
            </a:extLst>
          </p:cNvPr>
          <p:cNvSpPr/>
          <p:nvPr/>
        </p:nvSpPr>
        <p:spPr>
          <a:xfrm>
            <a:off x="10415122" y="3281049"/>
            <a:ext cx="967563" cy="15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E287F7C-160E-16A7-31D1-B8874968F442}"/>
              </a:ext>
            </a:extLst>
          </p:cNvPr>
          <p:cNvSpPr/>
          <p:nvPr/>
        </p:nvSpPr>
        <p:spPr>
          <a:xfrm>
            <a:off x="10905725" y="3202806"/>
            <a:ext cx="967563" cy="15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12561C-2245-96CC-6570-1FB1D09D6C11}"/>
              </a:ext>
            </a:extLst>
          </p:cNvPr>
          <p:cNvSpPr txBox="1"/>
          <p:nvPr/>
        </p:nvSpPr>
        <p:spPr>
          <a:xfrm>
            <a:off x="6758670" y="3331470"/>
            <a:ext cx="1956754" cy="307777"/>
          </a:xfrm>
          <a:prstGeom prst="rect">
            <a:avLst/>
          </a:prstGeom>
          <a:noFill/>
        </p:spPr>
        <p:txBody>
          <a:bodyPr wrap="none" rtlCol="0">
            <a:spAutoFit/>
          </a:bodyPr>
          <a:lstStyle/>
          <a:p>
            <a:r>
              <a:rPr lang="en-US" sz="1400" baseline="30000">
                <a:effectLst/>
              </a:rPr>
              <a:t>[</a:t>
            </a:r>
            <a:r>
              <a:rPr lang="en-US" sz="1400" baseline="30000"/>
              <a:t>6</a:t>
            </a:r>
            <a:r>
              <a:rPr lang="en-US" sz="1400" baseline="30000">
                <a:effectLst/>
              </a:rPr>
              <a:t>] </a:t>
            </a:r>
            <a:r>
              <a:rPr lang="en-US" sz="1400" err="1">
                <a:effectLst/>
              </a:rPr>
              <a:t>Fahringer</a:t>
            </a:r>
            <a:r>
              <a:rPr lang="en-US" sz="1400">
                <a:effectLst/>
              </a:rPr>
              <a:t> et al. (2020)</a:t>
            </a:r>
            <a:endParaRPr lang="en-US" sz="1400"/>
          </a:p>
        </p:txBody>
      </p:sp>
      <p:sp>
        <p:nvSpPr>
          <p:cNvPr id="7" name="TextBox 6">
            <a:extLst>
              <a:ext uri="{FF2B5EF4-FFF2-40B4-BE49-F238E27FC236}">
                <a16:creationId xmlns:a16="http://schemas.microsoft.com/office/drawing/2014/main" id="{43E47D7C-4F3B-9652-A5F2-C2BE70EFB863}"/>
              </a:ext>
            </a:extLst>
          </p:cNvPr>
          <p:cNvSpPr txBox="1"/>
          <p:nvPr/>
        </p:nvSpPr>
        <p:spPr>
          <a:xfrm>
            <a:off x="9249240" y="3329308"/>
            <a:ext cx="1684115" cy="307777"/>
          </a:xfrm>
          <a:prstGeom prst="rect">
            <a:avLst/>
          </a:prstGeom>
          <a:noFill/>
        </p:spPr>
        <p:txBody>
          <a:bodyPr wrap="none" rtlCol="0">
            <a:spAutoFit/>
          </a:bodyPr>
          <a:lstStyle/>
          <a:p>
            <a:r>
              <a:rPr lang="en-US" sz="1400" baseline="30000">
                <a:effectLst/>
              </a:rPr>
              <a:t>[</a:t>
            </a:r>
            <a:r>
              <a:rPr lang="en-US" sz="1400" baseline="30000"/>
              <a:t>7</a:t>
            </a:r>
            <a:r>
              <a:rPr lang="en-US" sz="1400" baseline="30000">
                <a:effectLst/>
              </a:rPr>
              <a:t>] </a:t>
            </a:r>
            <a:r>
              <a:rPr lang="en-US" sz="1400">
                <a:effectLst/>
              </a:rPr>
              <a:t>Burns et al. (2018)</a:t>
            </a:r>
            <a:endParaRPr lang="en-US" sz="1400"/>
          </a:p>
        </p:txBody>
      </p:sp>
      <p:sp>
        <p:nvSpPr>
          <p:cNvPr id="9" name="TextBox 8">
            <a:extLst>
              <a:ext uri="{FF2B5EF4-FFF2-40B4-BE49-F238E27FC236}">
                <a16:creationId xmlns:a16="http://schemas.microsoft.com/office/drawing/2014/main" id="{7B211353-CF70-4625-E7FC-44FF02F2F83E}"/>
              </a:ext>
            </a:extLst>
          </p:cNvPr>
          <p:cNvSpPr txBox="1"/>
          <p:nvPr/>
        </p:nvSpPr>
        <p:spPr>
          <a:xfrm>
            <a:off x="9738225" y="3750833"/>
            <a:ext cx="1991443" cy="307777"/>
          </a:xfrm>
          <a:prstGeom prst="rect">
            <a:avLst/>
          </a:prstGeom>
          <a:noFill/>
        </p:spPr>
        <p:txBody>
          <a:bodyPr wrap="none" rtlCol="0">
            <a:spAutoFit/>
          </a:bodyPr>
          <a:lstStyle/>
          <a:p>
            <a:r>
              <a:rPr lang="en-US" sz="1400" baseline="30000">
                <a:effectLst/>
              </a:rPr>
              <a:t>[</a:t>
            </a:r>
            <a:r>
              <a:rPr lang="en-US" sz="1400" baseline="30000"/>
              <a:t>8</a:t>
            </a:r>
            <a:r>
              <a:rPr lang="en-US" sz="1400" baseline="30000">
                <a:effectLst/>
              </a:rPr>
              <a:t>] </a:t>
            </a:r>
            <a:r>
              <a:rPr lang="en-US" sz="1400">
                <a:effectLst/>
              </a:rPr>
              <a:t>Rodrigues et al. (2023)</a:t>
            </a:r>
            <a:endParaRPr lang="en-US" sz="1400"/>
          </a:p>
        </p:txBody>
      </p:sp>
      <p:sp>
        <p:nvSpPr>
          <p:cNvPr id="11" name="Rectangle: Rounded Corners 10">
            <a:extLst>
              <a:ext uri="{FF2B5EF4-FFF2-40B4-BE49-F238E27FC236}">
                <a16:creationId xmlns:a16="http://schemas.microsoft.com/office/drawing/2014/main" id="{61A0D802-EFF3-D18F-EE96-E57767440543}"/>
              </a:ext>
            </a:extLst>
          </p:cNvPr>
          <p:cNvSpPr/>
          <p:nvPr/>
        </p:nvSpPr>
        <p:spPr>
          <a:xfrm>
            <a:off x="4710974" y="1026832"/>
            <a:ext cx="7095893" cy="2635402"/>
          </a:xfrm>
          <a:prstGeom prst="roundRect">
            <a:avLst>
              <a:gd name="adj" fmla="val 3622"/>
            </a:avLst>
          </a:prstGeom>
          <a:no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CA6151B-7D98-EC4B-E25F-AC44DD03BCA7}"/>
              </a:ext>
            </a:extLst>
          </p:cNvPr>
          <p:cNvSpPr/>
          <p:nvPr/>
        </p:nvSpPr>
        <p:spPr>
          <a:xfrm>
            <a:off x="4710974" y="3750833"/>
            <a:ext cx="7095893" cy="2635402"/>
          </a:xfrm>
          <a:prstGeom prst="roundRect">
            <a:avLst>
              <a:gd name="adj" fmla="val 3622"/>
            </a:avLst>
          </a:prstGeom>
          <a:no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D1E0594-348E-270D-E63D-5A3BFFB1A56D}"/>
              </a:ext>
            </a:extLst>
          </p:cNvPr>
          <p:cNvSpPr/>
          <p:nvPr/>
        </p:nvSpPr>
        <p:spPr>
          <a:xfrm>
            <a:off x="947998" y="1482866"/>
            <a:ext cx="2898606" cy="1571066"/>
          </a:xfrm>
          <a:prstGeom prst="roundRect">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Potential to decrease measurement time to 10 </a:t>
            </a:r>
            <a:r>
              <a:rPr lang="en-US" sz="2400" err="1">
                <a:solidFill>
                  <a:schemeClr val="tx1"/>
                </a:solidFill>
              </a:rPr>
              <a:t>ms</a:t>
            </a:r>
            <a:r>
              <a:rPr lang="en-US" sz="2400">
                <a:solidFill>
                  <a:schemeClr val="tx1"/>
                </a:solidFill>
              </a:rPr>
              <a:t> or less</a:t>
            </a:r>
          </a:p>
        </p:txBody>
      </p:sp>
    </p:spTree>
    <p:extLst>
      <p:ext uri="{BB962C8B-B14F-4D97-AF65-F5344CB8AC3E}">
        <p14:creationId xmlns:p14="http://schemas.microsoft.com/office/powerpoint/2010/main" val="9142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5" grpId="0"/>
      <p:bldP spid="7" grpId="0"/>
      <p:bldP spid="9" grpId="0"/>
      <p:bldP spid="11" grpId="0" animBg="1"/>
      <p:bldP spid="13" grpId="0" animBg="1"/>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8" id="{35A66C24-1511-3A43-AF9D-1DEE21DA2A8E}" vid="{38E18A68-F625-6343-A93F-4EBDBF247B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0</TotalTime>
  <Words>2493</Words>
  <Application>Microsoft Office PowerPoint</Application>
  <PresentationFormat>Widescreen</PresentationFormat>
  <Paragraphs>614</Paragraphs>
  <Slides>45</Slides>
  <Notes>5</Notes>
  <HiddenSlides>0</HiddenSlides>
  <MMClips>9</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45</vt:i4>
      </vt:variant>
    </vt:vector>
  </HeadingPairs>
  <TitlesOfParts>
    <vt:vector size="62" baseType="lpstr">
      <vt:lpstr>Acumin Pro</vt:lpstr>
      <vt:lpstr>Acumin Pro ExtraCondensed</vt:lpstr>
      <vt:lpstr>Acumin Pro ExtraCondensed Smbd</vt:lpstr>
      <vt:lpstr>Acumin Pro Medium</vt:lpstr>
      <vt:lpstr>Acumin Pro Semibold</vt:lpstr>
      <vt:lpstr>Acumin Pro SemiCondensed</vt:lpstr>
      <vt:lpstr>Arial</vt:lpstr>
      <vt:lpstr>Calibri</vt:lpstr>
      <vt:lpstr>Cambria Math</vt:lpstr>
      <vt:lpstr>Century Gothic</vt:lpstr>
      <vt:lpstr>Liberation Serif</vt:lpstr>
      <vt:lpstr>Times New Roman</vt:lpstr>
      <vt:lpstr>United Sans Cd Md</vt:lpstr>
      <vt:lpstr>United Sans Reg Medium</vt:lpstr>
      <vt:lpstr>Wingdings</vt:lpstr>
      <vt:lpstr>Default</vt:lpstr>
      <vt:lpstr>Purdue1</vt:lpstr>
      <vt:lpstr>PowerPoint Presentation</vt:lpstr>
      <vt:lpstr>Acknowledgements</vt:lpstr>
      <vt:lpstr>Why do we need optical diagnostics?</vt:lpstr>
      <vt:lpstr>Why use Rayleigh scattering?</vt:lpstr>
      <vt:lpstr>What is Rayleigh scattering?</vt:lpstr>
      <vt:lpstr>Why use filtered Rayleigh scattering?</vt:lpstr>
      <vt:lpstr>Why use filtered Rayleigh scattering?</vt:lpstr>
      <vt:lpstr>Frequency-scanning FRS for a single pixel</vt:lpstr>
      <vt:lpstr>Frequency-scanning burst-mode laser</vt:lpstr>
      <vt:lpstr>Frequency-scanning burst-mode laser</vt:lpstr>
      <vt:lpstr>Frequency-scanning burst-mode laser</vt:lpstr>
      <vt:lpstr>Frequency-scanning burst-mode laser</vt:lpstr>
      <vt:lpstr>Frequency-scanning burst-mode laser</vt:lpstr>
      <vt:lpstr>Underexpanded jet flow</vt:lpstr>
      <vt:lpstr>Computational fluid dynamics</vt:lpstr>
      <vt:lpstr>Filtered/unfiltered Rayleigh scattering images</vt:lpstr>
      <vt:lpstr>Effects of conditions on pixel intensities</vt:lpstr>
      <vt:lpstr>Effects of conditions on pixel intensities</vt:lpstr>
      <vt:lpstr>Summary of frequency-scanning parameters</vt:lpstr>
      <vt:lpstr>Configuration 1: Single 5-ms measurement for NPR ~ 7</vt:lpstr>
      <vt:lpstr>Centerline pressure, temperature, and density</vt:lpstr>
      <vt:lpstr>Radial velocity at varying axial locations</vt:lpstr>
      <vt:lpstr>Summary of frequency-scanning parameters</vt:lpstr>
      <vt:lpstr>Configuration 2: Five 1-ms measurements</vt:lpstr>
      <vt:lpstr>Configuration 2: Five 1-ms measurements</vt:lpstr>
      <vt:lpstr>Configuration 2: Five 1-ms measurements</vt:lpstr>
      <vt:lpstr>Summary of frequency-scanning parameters</vt:lpstr>
      <vt:lpstr>Configuration 3: Single 1-ms measurements</vt:lpstr>
      <vt:lpstr>Configuration 3: Single 1-ms measurements</vt:lpstr>
      <vt:lpstr>Conclusions</vt:lpstr>
      <vt:lpstr>References</vt:lpstr>
      <vt:lpstr>Backup Slides</vt:lpstr>
      <vt:lpstr>Filtered/unfiltered camera video</vt:lpstr>
      <vt:lpstr>Demonstration image sequence</vt:lpstr>
      <vt:lpstr>Image processing steps</vt:lpstr>
      <vt:lpstr>Sensitivity to pressure, temperature, velocity</vt:lpstr>
      <vt:lpstr>Empirical Correlations</vt:lpstr>
      <vt:lpstr>Wavemeter Correction</vt:lpstr>
      <vt:lpstr>Uncertainty in background constant estimates</vt:lpstr>
      <vt:lpstr>Background correction for density measurements</vt:lpstr>
      <vt:lpstr>Background correction for density measurements</vt:lpstr>
      <vt:lpstr>Unfiltered Rayleigh scattering processing</vt:lpstr>
      <vt:lpstr>Flow property fitting process</vt:lpstr>
      <vt:lpstr>Additional CFD Details</vt:lpstr>
      <vt:lpstr>Achieving MHz rate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Measurements of Mass and Temperature Distributions in Multiphase Flows</dc:title>
  <dc:creator>Amanda M Braun</dc:creator>
  <cp:lastModifiedBy>Braun, Amanda (LARC-D304)[NSTRF]</cp:lastModifiedBy>
  <cp:revision>1</cp:revision>
  <dcterms:created xsi:type="dcterms:W3CDTF">2022-06-14T22:54:25Z</dcterms:created>
  <dcterms:modified xsi:type="dcterms:W3CDTF">2023-12-19T00:44:56Z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2023-01-05T20:25:53Z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05979200-7134-4a81-a166-c7f39ab26724</vt:lpwstr>
  </property>
  <property fmtid="{D5CDD505-2E9C-101B-9397-08002B2CF9AE}" pid="8" name="MSIP_Label_4044bd30-2ed7-4c9d-9d12-46200872a97b_ContentBits">
    <vt:lpwstr>0</vt:lpwstr>
  </property>
</Properties>
</file>