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  <p:sldMasterId id="2147484837" r:id="rId5"/>
  </p:sldMasterIdLst>
  <p:notesMasterIdLst>
    <p:notesMasterId r:id="rId27"/>
  </p:notesMasterIdLst>
  <p:handoutMasterIdLst>
    <p:handoutMasterId r:id="rId28"/>
  </p:handoutMasterIdLst>
  <p:sldIdLst>
    <p:sldId id="404" r:id="rId6"/>
    <p:sldId id="415" r:id="rId7"/>
    <p:sldId id="416" r:id="rId8"/>
    <p:sldId id="413" r:id="rId9"/>
    <p:sldId id="414" r:id="rId10"/>
    <p:sldId id="276" r:id="rId11"/>
    <p:sldId id="408" r:id="rId12"/>
    <p:sldId id="411" r:id="rId13"/>
    <p:sldId id="284" r:id="rId14"/>
    <p:sldId id="410" r:id="rId15"/>
    <p:sldId id="1277" r:id="rId16"/>
    <p:sldId id="412" r:id="rId17"/>
    <p:sldId id="418" r:id="rId18"/>
    <p:sldId id="419" r:id="rId19"/>
    <p:sldId id="420" r:id="rId20"/>
    <p:sldId id="1266" r:id="rId21"/>
    <p:sldId id="1268" r:id="rId22"/>
    <p:sldId id="1271" r:id="rId23"/>
    <p:sldId id="1276" r:id="rId24"/>
    <p:sldId id="1279" r:id="rId25"/>
    <p:sldId id="405" r:id="rId26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B01"/>
    <a:srgbClr val="FF0000"/>
    <a:srgbClr val="1B3D6C"/>
    <a:srgbClr val="C2D9FA"/>
    <a:srgbClr val="0B3A7F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7FED9-C35A-4CE5-A6BD-9FDB96CC1A70}" v="2" dt="2018-12-13T19:35:47.6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1" autoAdjust="0"/>
    <p:restoredTop sz="94659"/>
  </p:normalViewPr>
  <p:slideViewPr>
    <p:cSldViewPr snapToGrid="0">
      <p:cViewPr varScale="1">
        <p:scale>
          <a:sx n="161" d="100"/>
          <a:sy n="161" d="100"/>
        </p:scale>
        <p:origin x="162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5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8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78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50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04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92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46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35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555" y="-19050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 bwMode="auto">
          <a:xfrm>
            <a:off x="0" y="264795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Author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Company/Organization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Name, Conference Dates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Location</a:t>
            </a: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5400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1B3D6C"/>
              </a:buClr>
              <a:buFont typeface="Wingdings" charset="2"/>
              <a:buChar char="Ø"/>
              <a:defRPr/>
            </a:lvl1pPr>
            <a:lvl2pPr marL="685800" indent="-342900">
              <a:buClr>
                <a:srgbClr val="1B3D6C"/>
              </a:buClr>
              <a:buFont typeface="Wingdings" charset="2"/>
              <a:buChar char="Ø"/>
              <a:defRPr/>
            </a:lvl2pPr>
            <a:lvl3pPr marL="971550" indent="-285750">
              <a:buClr>
                <a:srgbClr val="1B3D6C"/>
              </a:buClr>
              <a:buFont typeface="Wingdings" charset="2"/>
              <a:buChar char="Ø"/>
              <a:defRPr/>
            </a:lvl3pPr>
            <a:lvl4pPr marL="1314450" indent="-285750">
              <a:buClr>
                <a:srgbClr val="1B3D6C"/>
              </a:buClr>
              <a:buFont typeface="Wingdings" charset="2"/>
              <a:buChar char="Ø"/>
              <a:defRPr/>
            </a:lvl4pPr>
            <a:lvl5pPr marL="1657350" indent="-285750">
              <a:buClr>
                <a:srgbClr val="1B3D6C"/>
              </a:buClr>
              <a:buFont typeface="Wingdings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23950"/>
            <a:ext cx="39624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23950"/>
            <a:ext cx="44196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and/o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4" y="908683"/>
            <a:ext cx="7958137" cy="3824334"/>
          </a:xfrm>
          <a:prstGeom prst="rect">
            <a:avLst/>
          </a:prstGeom>
        </p:spPr>
        <p:txBody>
          <a:bodyPr/>
          <a:lstStyle>
            <a:lvl1pPr marL="257175" indent="-257175">
              <a:lnSpc>
                <a:spcPct val="100000"/>
              </a:lnSpc>
              <a:buClr>
                <a:srgbClr val="DD6016"/>
              </a:buClr>
              <a:buFont typeface="Wingdings" charset="2"/>
              <a:buChar char="u"/>
              <a:defRPr sz="1500">
                <a:solidFill>
                  <a:schemeClr val="bg2"/>
                </a:solidFill>
                <a:latin typeface="+mn-lt"/>
                <a:cs typeface="Arial"/>
              </a:defRPr>
            </a:lvl1pPr>
            <a:lvl2pPr marL="0" indent="0">
              <a:lnSpc>
                <a:spcPct val="100000"/>
              </a:lnSpc>
              <a:buClr>
                <a:srgbClr val="DD6016"/>
              </a:buClr>
              <a:buFontTx/>
              <a:buNone/>
              <a:defRPr sz="1500" b="1">
                <a:solidFill>
                  <a:schemeClr val="bg2"/>
                </a:solidFill>
                <a:latin typeface="+mn-lt"/>
                <a:cs typeface="Arial"/>
              </a:defRPr>
            </a:lvl2pPr>
            <a:lvl3pPr marL="514350" indent="-85725">
              <a:lnSpc>
                <a:spcPct val="100000"/>
              </a:lnSpc>
              <a:buClr>
                <a:schemeClr val="bg2"/>
              </a:buClr>
              <a:buFont typeface="Arial"/>
              <a:buChar char="•"/>
              <a:defRPr sz="1350">
                <a:solidFill>
                  <a:schemeClr val="bg2"/>
                </a:solidFill>
                <a:latin typeface="+mn-lt"/>
                <a:cs typeface="Arial"/>
              </a:defRPr>
            </a:lvl3pPr>
            <a:lvl4pPr marL="816769" indent="-127397">
              <a:lnSpc>
                <a:spcPct val="100000"/>
              </a:lnSpc>
              <a:buClr>
                <a:schemeClr val="bg1"/>
              </a:buClr>
              <a:buFont typeface="Lucida Grande"/>
              <a:buChar char="–"/>
              <a:defRPr sz="1200">
                <a:solidFill>
                  <a:srgbClr val="000000"/>
                </a:solidFill>
                <a:latin typeface="Arial"/>
                <a:cs typeface="Arial"/>
              </a:defRPr>
            </a:lvl4pPr>
            <a:lvl5pPr marL="470297" indent="0">
              <a:lnSpc>
                <a:spcPct val="100000"/>
              </a:lnSpc>
              <a:buClr>
                <a:srgbClr val="DD6016"/>
              </a:buClr>
              <a:buFontTx/>
              <a:buNone/>
              <a:defRPr sz="1050">
                <a:solidFill>
                  <a:srgbClr val="7F7F7F"/>
                </a:solidFill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2F7EA-524D-BA41-B822-D220B0F8B002}" type="slidenum">
              <a:rPr lang="en-US" smtClean="0">
                <a:cs typeface="+mn-cs"/>
              </a:rPr>
              <a:pPr>
                <a:defRPr/>
              </a:pPr>
              <a:t>‹#›</a:t>
            </a:fld>
            <a:endParaRPr lang="en-US" dirty="0"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3C5CFF-EDD4-1C4F-99E9-B881E047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2674169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4" y="1"/>
            <a:ext cx="8307387" cy="64293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‹#›</a:t>
            </a:fld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59325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C34-5206-45FA-A6B2-955DFABF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603E2-753D-49F2-B2B1-D76008093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D0B8-A1D4-4313-AC8C-31D5E0D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A06F-9FF0-4DD3-9CA0-DF2D4EF2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D405-43AD-4B88-9D41-03F2E0B3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2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1123950"/>
            <a:ext cx="8686800" cy="33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4198"/>
            <a:ext cx="868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25" r:id="rId2"/>
    <p:sldLayoutId id="2147484827" r:id="rId3"/>
    <p:sldLayoutId id="2147484836" r:id="rId4"/>
    <p:sldLayoutId id="2147484839" r:id="rId5"/>
    <p:sldLayoutId id="2147484840" r:id="rId6"/>
  </p:sldLayoutIdLst>
  <p:hf hdr="0" ftr="0" dt="0"/>
  <p:txStyles>
    <p:titleStyle>
      <a:lvl1pPr marL="0" marR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4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1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8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438150"/>
            <a:ext cx="8686800" cy="40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8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3D6C"/>
        </a:buClr>
        <a:buFont typeface="Wingdings" charset="2"/>
        <a:buChar char="Ø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21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14667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-60556" y="2136689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Brian R. Richardson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NASA/Marshall Space Flight Center/ER42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AIAA SciTech Conference, Jan. 8-12</a:t>
            </a:r>
            <a:r>
              <a:rPr lang="en-US" altLang="en-US" sz="1600" kern="0" baseline="30000" dirty="0">
                <a:solidFill>
                  <a:schemeClr val="bg1"/>
                </a:solidFill>
                <a:latin typeface="+mj-lt"/>
              </a:rPr>
              <a:t>th</a:t>
            </a: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 2024, Orlando, FL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Published by the American Institute of Aeronautics and Astronautics, Inc., with permission.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br>
              <a:rPr lang="en-US" altLang="en-US" sz="1600" kern="0" dirty="0">
                <a:solidFill>
                  <a:schemeClr val="bg1"/>
                </a:solidFill>
                <a:latin typeface="+mj-lt"/>
              </a:rPr>
            </a:b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Pre-Flight Hazardous Gas Assessment Methodology for the Space Launch System </a:t>
            </a:r>
          </a:p>
        </p:txBody>
      </p:sp>
    </p:spTree>
    <p:extLst>
      <p:ext uri="{BB962C8B-B14F-4D97-AF65-F5344CB8AC3E}">
        <p14:creationId xmlns:p14="http://schemas.microsoft.com/office/powerpoint/2010/main" val="32406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649C-D901-5B0A-0629-2E72F6086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I Hazardous Gas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C150D-55F6-C8EF-CC2B-17B4B880E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B8A5FA-128A-5C37-2ED5-8435F8693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23" y="806356"/>
            <a:ext cx="6547636" cy="3945853"/>
          </a:xfrm>
        </p:spPr>
        <p:txBody>
          <a:bodyPr/>
          <a:lstStyle/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800" b="1" dirty="0"/>
              <a:t>Hazardous Gas Leakages and Expulsions Occur During Nominal Space Launch System (SLS) Pre-Flight Operations</a:t>
            </a:r>
          </a:p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800" b="1" dirty="0"/>
              <a:t>Hazardous Gas Sources Pose a Fire/Explosion Risk to the SLS Vehicle and are Controlled Through Risk Assessments and/or Active Mitigation	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Large Hydrogen (H2) Expulsions</a:t>
            </a:r>
          </a:p>
          <a:p>
            <a:pPr lvl="2">
              <a:spcBef>
                <a:spcPts val="900"/>
              </a:spcBef>
            </a:pPr>
            <a:r>
              <a:rPr lang="en-US" altLang="en-US" sz="1400" dirty="0"/>
              <a:t>RS-25 Lead H2, Core Auxiliary Power Unit, H2 Propellant Boil-Off</a:t>
            </a:r>
          </a:p>
          <a:p>
            <a:pPr lvl="2">
              <a:spcBef>
                <a:spcPts val="900"/>
              </a:spcBef>
            </a:pPr>
            <a:r>
              <a:rPr lang="en-US" altLang="en-US" sz="1400" dirty="0"/>
              <a:t>Mitigated Using Hydrogen Burn-Off Igniters (HBOIs) and Burn Stack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sz="1800" dirty="0"/>
              <a:t>Large Oxygen (O2) Expulsions</a:t>
            </a:r>
          </a:p>
          <a:p>
            <a:pPr lvl="2">
              <a:spcBef>
                <a:spcPts val="900"/>
              </a:spcBef>
            </a:pPr>
            <a:r>
              <a:rPr lang="en-US" sz="1400" dirty="0"/>
              <a:t>O2 Propellant Boil-Off</a:t>
            </a:r>
          </a:p>
          <a:p>
            <a:pPr lvl="2">
              <a:spcBef>
                <a:spcPts val="900"/>
              </a:spcBef>
            </a:pPr>
            <a:r>
              <a:rPr lang="en-US" sz="1400" dirty="0"/>
              <a:t>Unmitigated</a:t>
            </a:r>
            <a:endParaRPr lang="en-US" sz="1100" dirty="0"/>
          </a:p>
          <a:p>
            <a:pPr lvl="1">
              <a:spcBef>
                <a:spcPts val="900"/>
              </a:spcBef>
            </a:pPr>
            <a:endParaRPr lang="en-US" sz="1800" dirty="0"/>
          </a:p>
        </p:txBody>
      </p:sp>
      <p:pic>
        <p:nvPicPr>
          <p:cNvPr id="7" name="Picture 6" descr="A picture containing text, indoor, beverage, alcohol&#10;&#10;Description automatically generated">
            <a:extLst>
              <a:ext uri="{FF2B5EF4-FFF2-40B4-BE49-F238E27FC236}">
                <a16:creationId xmlns:a16="http://schemas.microsoft.com/office/drawing/2014/main" id="{5304E7AF-702F-28CB-7049-00F70ECD76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6" t="7459" r="34062" b="8610"/>
          <a:stretch/>
        </p:blipFill>
        <p:spPr>
          <a:xfrm>
            <a:off x="6756306" y="1114426"/>
            <a:ext cx="2340971" cy="34504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4C510E-B58F-414A-3981-3508384E8D38}"/>
              </a:ext>
            </a:extLst>
          </p:cNvPr>
          <p:cNvSpPr txBox="1"/>
          <p:nvPr/>
        </p:nvSpPr>
        <p:spPr>
          <a:xfrm>
            <a:off x="6830474" y="775872"/>
            <a:ext cx="2192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Artemis I O2 Venting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B9C767-B383-0173-682C-D1001D867133}"/>
              </a:ext>
            </a:extLst>
          </p:cNvPr>
          <p:cNvCxnSpPr>
            <a:cxnSpLocks/>
          </p:cNvCxnSpPr>
          <p:nvPr/>
        </p:nvCxnSpPr>
        <p:spPr bwMode="auto">
          <a:xfrm flipH="1">
            <a:off x="7155013" y="1114426"/>
            <a:ext cx="153513" cy="1875729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CE4AC1-B701-CA81-37E2-4D5A75846145}"/>
              </a:ext>
            </a:extLst>
          </p:cNvPr>
          <p:cNvCxnSpPr>
            <a:cxnSpLocks/>
          </p:cNvCxnSpPr>
          <p:nvPr/>
        </p:nvCxnSpPr>
        <p:spPr bwMode="auto">
          <a:xfrm flipH="1">
            <a:off x="7206199" y="1114426"/>
            <a:ext cx="102327" cy="2914648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43535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649C-D901-5B0A-0629-2E72F6086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I Hazardous Gas Overview (Cont.)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C150D-55F6-C8EF-CC2B-17B4B880E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B8A5FA-128A-5C37-2ED5-8435F8693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2" y="815952"/>
            <a:ext cx="6003124" cy="3984648"/>
          </a:xfrm>
        </p:spPr>
        <p:txBody>
          <a:bodyPr/>
          <a:lstStyle/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600" i="1" dirty="0"/>
              <a:t>Hazardous Gas Leakages Sources (Continued)	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H2 and O2 Leakages at Umbilical Interfaces</a:t>
            </a:r>
          </a:p>
          <a:p>
            <a:pPr lvl="2">
              <a:spcBef>
                <a:spcPts val="900"/>
              </a:spcBef>
            </a:pPr>
            <a:r>
              <a:rPr lang="en-US" altLang="en-US" sz="1300" dirty="0"/>
              <a:t>Core Stage Engine Section Umbilical Plates, H2 Tank Vent Umbilical, Upper Stage Fill/Drain and Vent Umbilical Interfaces</a:t>
            </a:r>
          </a:p>
          <a:p>
            <a:pPr lvl="2">
              <a:spcBef>
                <a:spcPts val="900"/>
              </a:spcBef>
            </a:pPr>
            <a:r>
              <a:rPr lang="en-US" altLang="en-US" sz="1300" dirty="0"/>
              <a:t>Mitigated Using Inert Purge Gas: Helium/Nitrogen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sz="1800" dirty="0"/>
              <a:t>H2 and O2 Leakages into Vehicle Compartments</a:t>
            </a:r>
          </a:p>
          <a:p>
            <a:pPr lvl="2">
              <a:spcBef>
                <a:spcPts val="900"/>
              </a:spcBef>
            </a:pPr>
            <a:r>
              <a:rPr lang="en-US" sz="1300" dirty="0"/>
              <a:t>Vehicle Compartments between Propellant Tanks and Stages</a:t>
            </a:r>
          </a:p>
          <a:p>
            <a:pPr lvl="2">
              <a:spcBef>
                <a:spcPts val="900"/>
              </a:spcBef>
            </a:pPr>
            <a:r>
              <a:rPr lang="en-US" altLang="en-US" sz="1300" dirty="0"/>
              <a:t>Mitigated Using Inert Purge Gas: Helium/Nitrogen</a:t>
            </a:r>
          </a:p>
          <a:p>
            <a:pPr>
              <a:spcBef>
                <a:spcPts val="900"/>
              </a:spcBef>
            </a:pPr>
            <a:r>
              <a:rPr lang="en-US" altLang="en-US" sz="1800" b="1" dirty="0"/>
              <a:t>Known Hazards are Controlled and Assigned a Risk Score</a:t>
            </a:r>
          </a:p>
          <a:p>
            <a:pPr lvl="1">
              <a:spcBef>
                <a:spcPts val="900"/>
              </a:spcBef>
            </a:pPr>
            <a:r>
              <a:rPr lang="en-US" altLang="en-US" sz="1700" dirty="0"/>
              <a:t>Herein present fluid analysis to quantify 3 hazards</a:t>
            </a:r>
          </a:p>
          <a:p>
            <a:pPr lvl="1">
              <a:spcBef>
                <a:spcPts val="900"/>
              </a:spcBef>
            </a:pPr>
            <a:r>
              <a:rPr lang="en-US" altLang="en-US" sz="1700" dirty="0"/>
              <a:t>CAPU, Umbilical Plate Purge, Umbilical Plate Venting </a:t>
            </a:r>
          </a:p>
          <a:p>
            <a:pPr marL="685800" lvl="2" indent="0">
              <a:spcBef>
                <a:spcPts val="900"/>
              </a:spcBef>
              <a:buNone/>
            </a:pPr>
            <a:endParaRPr lang="en-US" sz="1200" dirty="0"/>
          </a:p>
          <a:p>
            <a:pPr lvl="1">
              <a:spcBef>
                <a:spcPts val="900"/>
              </a:spcBef>
            </a:pPr>
            <a:endParaRPr lang="en-US" sz="1800" dirty="0"/>
          </a:p>
        </p:txBody>
      </p:sp>
      <p:pic>
        <p:nvPicPr>
          <p:cNvPr id="14" name="Picture 13" descr="A picture containing transport&#10;&#10;Description automatically generated">
            <a:extLst>
              <a:ext uri="{FF2B5EF4-FFF2-40B4-BE49-F238E27FC236}">
                <a16:creationId xmlns:a16="http://schemas.microsoft.com/office/drawing/2014/main" id="{3DEB4B41-E2ED-8156-5F90-AD8DBDB065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6" t="4143" r="22130" b="7126"/>
          <a:stretch/>
        </p:blipFill>
        <p:spPr>
          <a:xfrm>
            <a:off x="4941948" y="780236"/>
            <a:ext cx="4202051" cy="3771549"/>
          </a:xfrm>
          <a:prstGeom prst="rect">
            <a:avLst/>
          </a:prstGeom>
        </p:spPr>
      </p:pic>
      <p:pic>
        <p:nvPicPr>
          <p:cNvPr id="12" name="Picture 11" descr="A picture containing transport&#10;&#10;Description automatically generated">
            <a:extLst>
              <a:ext uri="{FF2B5EF4-FFF2-40B4-BE49-F238E27FC236}">
                <a16:creationId xmlns:a16="http://schemas.microsoft.com/office/drawing/2014/main" id="{7DA3585F-A656-75DF-919E-21CD779205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6" t="5531" r="24415" b="10102"/>
          <a:stretch/>
        </p:blipFill>
        <p:spPr>
          <a:xfrm>
            <a:off x="6897599" y="841658"/>
            <a:ext cx="2091265" cy="358797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7C4732-30EC-9F64-391A-E1C4B4CE1ABD}"/>
              </a:ext>
            </a:extLst>
          </p:cNvPr>
          <p:cNvSpPr txBox="1"/>
          <p:nvPr/>
        </p:nvSpPr>
        <p:spPr>
          <a:xfrm>
            <a:off x="6085227" y="4032530"/>
            <a:ext cx="9803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HBOIs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C00FC3-7442-5AE6-32F5-D55D1A532747}"/>
              </a:ext>
            </a:extLst>
          </p:cNvPr>
          <p:cNvSpPr txBox="1"/>
          <p:nvPr/>
        </p:nvSpPr>
        <p:spPr>
          <a:xfrm>
            <a:off x="6041517" y="2048530"/>
            <a:ext cx="98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Umbilical Interface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6AF7D4-4E02-04A0-93DE-4F5B9E9C3564}"/>
              </a:ext>
            </a:extLst>
          </p:cNvPr>
          <p:cNvSpPr txBox="1"/>
          <p:nvPr/>
        </p:nvSpPr>
        <p:spPr>
          <a:xfrm>
            <a:off x="5703994" y="778797"/>
            <a:ext cx="1193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Compartment Venting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B2EE5D2-BFEF-1C43-08FD-8F52BE06B5C8}"/>
              </a:ext>
            </a:extLst>
          </p:cNvPr>
          <p:cNvCxnSpPr>
            <a:cxnSpLocks/>
          </p:cNvCxnSpPr>
          <p:nvPr/>
        </p:nvCxnSpPr>
        <p:spPr bwMode="auto">
          <a:xfrm flipV="1">
            <a:off x="6739708" y="4186419"/>
            <a:ext cx="1734197" cy="3455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D2AC5C-05A4-F3AB-46D6-630B17E2E08F}"/>
              </a:ext>
            </a:extLst>
          </p:cNvPr>
          <p:cNvCxnSpPr>
            <a:cxnSpLocks/>
          </p:cNvCxnSpPr>
          <p:nvPr/>
        </p:nvCxnSpPr>
        <p:spPr bwMode="auto">
          <a:xfrm>
            <a:off x="6804421" y="2362895"/>
            <a:ext cx="1488000" cy="1348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296E115-3184-0F01-108E-EA8AE4413051}"/>
              </a:ext>
            </a:extLst>
          </p:cNvPr>
          <p:cNvCxnSpPr>
            <a:cxnSpLocks/>
          </p:cNvCxnSpPr>
          <p:nvPr/>
        </p:nvCxnSpPr>
        <p:spPr bwMode="auto">
          <a:xfrm>
            <a:off x="6377406" y="1051438"/>
            <a:ext cx="1376277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24367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0F7A-6A00-508E-0B74-E41165FC2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I Pre-Flight Hazardous Gas: CAPU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DA8B5D-B154-7BE5-1F10-1E7231F4C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KSC-20221116-MH-NAS01-0001-Artemis_I_Launch_Engineering_Views_ML_Deck_LC_39B-3318973~medium">
            <a:hlinkClick r:id="" action="ppaction://media"/>
            <a:extLst>
              <a:ext uri="{FF2B5EF4-FFF2-40B4-BE49-F238E27FC236}">
                <a16:creationId xmlns:a16="http://schemas.microsoft.com/office/drawing/2014/main" id="{7C1C6E71-B16D-5F6B-2D70-06769C7A752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6500" end="125878"/>
                </p14:media>
              </p:ext>
            </p:extLst>
          </p:nvPr>
        </p:nvPicPr>
        <p:blipFill rotWithShape="1">
          <a:blip r:embed="rId5">
            <a:lum bright="15000" contrast="10000"/>
          </a:blip>
          <a:srcRect l="8000" t="22710" r="22452" b="2804"/>
          <a:stretch/>
        </p:blipFill>
        <p:spPr>
          <a:xfrm>
            <a:off x="2880582" y="1046018"/>
            <a:ext cx="5657344" cy="340821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423114E-641A-9B1A-AE1E-89D95AC074F8}"/>
              </a:ext>
            </a:extLst>
          </p:cNvPr>
          <p:cNvGrpSpPr/>
          <p:nvPr/>
        </p:nvGrpSpPr>
        <p:grpSpPr>
          <a:xfrm>
            <a:off x="180109" y="1787236"/>
            <a:ext cx="5119255" cy="1551709"/>
            <a:chOff x="180109" y="1787236"/>
            <a:chExt cx="5119255" cy="155170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05CE3-DE96-E5B0-6660-7C67DCC97598}"/>
                </a:ext>
              </a:extLst>
            </p:cNvPr>
            <p:cNvSpPr txBox="1"/>
            <p:nvPr/>
          </p:nvSpPr>
          <p:spPr>
            <a:xfrm>
              <a:off x="180109" y="1787236"/>
              <a:ext cx="24938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</a:rPr>
                <a:t>Inert, Helium-Only CAPU Pulses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5D99120-D98C-72E8-ECCB-7C337B2C1B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0473" y="2341418"/>
              <a:ext cx="3248891" cy="99752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07A6DD-E25B-1C77-F76A-FE38401D75C2}"/>
              </a:ext>
            </a:extLst>
          </p:cNvPr>
          <p:cNvGrpSpPr/>
          <p:nvPr/>
        </p:nvGrpSpPr>
        <p:grpSpPr>
          <a:xfrm>
            <a:off x="191069" y="2840181"/>
            <a:ext cx="5302155" cy="1337811"/>
            <a:chOff x="191069" y="1787236"/>
            <a:chExt cx="5438632" cy="13378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DCF222-E14B-3263-2889-F2C41965380C}"/>
                </a:ext>
              </a:extLst>
            </p:cNvPr>
            <p:cNvSpPr txBox="1"/>
            <p:nvPr/>
          </p:nvSpPr>
          <p:spPr>
            <a:xfrm>
              <a:off x="191069" y="1787236"/>
              <a:ext cx="24938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E98B01"/>
                  </a:solidFill>
                </a:rPr>
                <a:t>HBOIs Fire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8A46723-C939-3A25-7192-204C272B15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0473" y="2092864"/>
              <a:ext cx="3579228" cy="1032183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E98B0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555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0F7A-6A00-508E-0B74-E41165FC2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I Pre-Flight Hazardous Gas: CAPU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DA8B5D-B154-7BE5-1F10-1E7231F4C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" name="KSC-20221116-MH-NAS01-0001-Artemis_I_Launch_Engineering_Views_ML_Deck_LC_39B-3318973~medium">
            <a:hlinkClick r:id="" action="ppaction://media"/>
            <a:extLst>
              <a:ext uri="{FF2B5EF4-FFF2-40B4-BE49-F238E27FC236}">
                <a16:creationId xmlns:a16="http://schemas.microsoft.com/office/drawing/2014/main" id="{7C1C6E71-B16D-5F6B-2D70-06769C7A752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9000" end="144378"/>
                </p14:media>
              </p:ext>
            </p:extLst>
          </p:nvPr>
        </p:nvPicPr>
        <p:blipFill rotWithShape="1">
          <a:blip r:embed="rId5"/>
          <a:srcRect l="8000" t="22710" r="22452" b="2804"/>
          <a:stretch>
            <a:fillRect/>
          </a:stretch>
        </p:blipFill>
        <p:spPr>
          <a:xfrm>
            <a:off x="2512976" y="893460"/>
            <a:ext cx="6024950" cy="362967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C7E06F5-6EA2-A2B6-749D-0F2C2EDFF1ED}"/>
              </a:ext>
            </a:extLst>
          </p:cNvPr>
          <p:cNvGrpSpPr/>
          <p:nvPr/>
        </p:nvGrpSpPr>
        <p:grpSpPr>
          <a:xfrm>
            <a:off x="48861" y="1787236"/>
            <a:ext cx="7336141" cy="1975066"/>
            <a:chOff x="180109" y="1787236"/>
            <a:chExt cx="5119255" cy="155170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DF0CCE5-37AD-D8EB-BE50-03ECD58E03D4}"/>
                </a:ext>
              </a:extLst>
            </p:cNvPr>
            <p:cNvSpPr txBox="1"/>
            <p:nvPr/>
          </p:nvSpPr>
          <p:spPr>
            <a:xfrm>
              <a:off x="180109" y="1787236"/>
              <a:ext cx="1918753" cy="556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RS-25s Fire, HBOI downward deflection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1DA1481-4A3D-A31A-ED48-A71409D3A3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0473" y="2341418"/>
              <a:ext cx="3248891" cy="99752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D1BA690-0430-A0E1-85D2-1B54109B46CC}"/>
              </a:ext>
            </a:extLst>
          </p:cNvPr>
          <p:cNvGrpSpPr/>
          <p:nvPr/>
        </p:nvGrpSpPr>
        <p:grpSpPr>
          <a:xfrm>
            <a:off x="48861" y="2840181"/>
            <a:ext cx="7419901" cy="1015663"/>
            <a:chOff x="191069" y="1787236"/>
            <a:chExt cx="7655165" cy="101566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2CF5137-F5BE-0904-D453-B72FFF4C573A}"/>
                </a:ext>
              </a:extLst>
            </p:cNvPr>
            <p:cNvSpPr txBox="1"/>
            <p:nvPr/>
          </p:nvSpPr>
          <p:spPr>
            <a:xfrm>
              <a:off x="191069" y="1787236"/>
              <a:ext cx="275874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E98B01"/>
                  </a:solidFill>
                </a:rPr>
                <a:t>CAPU exhaust gas burning, orange flames 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7784389-3527-74C5-EF72-64F539BB48B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55097" y="2039263"/>
              <a:ext cx="5491137" cy="27222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E98B0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1110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72C2F7EA-524D-BA41-B822-D220B0F8B002}" type="slidenum">
              <a:rPr lang="en-US" smtClean="0">
                <a:cs typeface="+mn-cs"/>
              </a:rPr>
              <a:pPr>
                <a:defRPr/>
              </a:pPr>
              <a:t>6</a:t>
            </a:fld>
            <a:endParaRPr lang="en-US" dirty="0"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Notional Visualization of the Hazard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15811" y="4107578"/>
            <a:ext cx="4988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</a:rPr>
              <a:t>CAPU exhaust ports protrude ~5 inches from CS base heat shield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836969-8ED4-EAC8-0F15-20435E354F18}"/>
              </a:ext>
            </a:extLst>
          </p:cNvPr>
          <p:cNvSpPr txBox="1"/>
          <p:nvPr/>
        </p:nvSpPr>
        <p:spPr>
          <a:xfrm>
            <a:off x="162098" y="723207"/>
            <a:ext cx="37781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/>
              </a:rPr>
              <a:t>Nominal HBOI Functionality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HBOI particles reach CAPU exhaust ports.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Outcome: Hydrogen flame forms below heat shield, detonable Hydrogen-Air mixture cannot form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C2162A-0E2E-3DF9-B4DE-C7A25DBDBA66}"/>
              </a:ext>
            </a:extLst>
          </p:cNvPr>
          <p:cNvCxnSpPr/>
          <p:nvPr/>
        </p:nvCxnSpPr>
        <p:spPr>
          <a:xfrm flipV="1">
            <a:off x="587829" y="2099883"/>
            <a:ext cx="2659225" cy="6998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0CFAC11-5909-D1E9-0876-9445184F6C26}"/>
              </a:ext>
            </a:extLst>
          </p:cNvPr>
          <p:cNvSpPr/>
          <p:nvPr/>
        </p:nvSpPr>
        <p:spPr>
          <a:xfrm rot="11835014">
            <a:off x="287490" y="2125779"/>
            <a:ext cx="561440" cy="2026032"/>
          </a:xfrm>
          <a:prstGeom prst="triangle">
            <a:avLst/>
          </a:prstGeom>
          <a:pattFill prst="lgConfetti">
            <a:fgClr>
              <a:srgbClr val="FFC00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E02BF5-B2F5-BBE8-76E5-3950A868D297}"/>
              </a:ext>
            </a:extLst>
          </p:cNvPr>
          <p:cNvSpPr txBox="1"/>
          <p:nvPr/>
        </p:nvSpPr>
        <p:spPr>
          <a:xfrm>
            <a:off x="1476570" y="1819964"/>
            <a:ext cx="1770484" cy="300082"/>
          </a:xfrm>
          <a:prstGeom prst="rect">
            <a:avLst/>
          </a:prstGeom>
          <a:noFill/>
          <a:ln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SLS Base Heat Shield</a:t>
            </a:r>
          </a:p>
        </p:txBody>
      </p:sp>
      <p:sp>
        <p:nvSpPr>
          <p:cNvPr id="9" name="Chord 8">
            <a:extLst>
              <a:ext uri="{FF2B5EF4-FFF2-40B4-BE49-F238E27FC236}">
                <a16:creationId xmlns:a16="http://schemas.microsoft.com/office/drawing/2014/main" id="{EDF5CB26-F983-D681-EF24-E8DEFADA0D92}"/>
              </a:ext>
            </a:extLst>
          </p:cNvPr>
          <p:cNvSpPr/>
          <p:nvPr/>
        </p:nvSpPr>
        <p:spPr>
          <a:xfrm rot="16200000">
            <a:off x="746329" y="2018361"/>
            <a:ext cx="298822" cy="153956"/>
          </a:xfrm>
          <a:prstGeom prst="chord">
            <a:avLst>
              <a:gd name="adj1" fmla="val 5207028"/>
              <a:gd name="adj2" fmla="val 16200000"/>
            </a:avLst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E8FF9-FEF0-903C-5CE4-2F0BBE2D6FA4}"/>
              </a:ext>
            </a:extLst>
          </p:cNvPr>
          <p:cNvSpPr txBox="1"/>
          <p:nvPr/>
        </p:nvSpPr>
        <p:spPr>
          <a:xfrm>
            <a:off x="293771" y="1680095"/>
            <a:ext cx="14558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5B9BD5"/>
                </a:solidFill>
                <a:latin typeface="Calibri" panose="020F0502020204030204"/>
              </a:rPr>
              <a:t>CAPU Exhaust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5B9BD5"/>
                </a:solidFill>
                <a:latin typeface="Calibri" panose="020F0502020204030204"/>
              </a:rPr>
              <a:t>Pulse - Hydrogen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B1DBDD-1145-B622-DABD-C4F7711D8168}"/>
              </a:ext>
            </a:extLst>
          </p:cNvPr>
          <p:cNvCxnSpPr/>
          <p:nvPr/>
        </p:nvCxnSpPr>
        <p:spPr>
          <a:xfrm flipH="1" flipV="1">
            <a:off x="1021702" y="2194278"/>
            <a:ext cx="391001" cy="115544"/>
          </a:xfrm>
          <a:prstGeom prst="straightConnector1">
            <a:avLst/>
          </a:prstGeom>
          <a:noFill/>
          <a:ln w="22225" cap="flat" cmpd="sng" algn="ctr">
            <a:solidFill>
              <a:srgbClr val="ED7D3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DF6BB6A-B6FE-6BE3-2407-E70663CB7845}"/>
              </a:ext>
            </a:extLst>
          </p:cNvPr>
          <p:cNvSpPr txBox="1"/>
          <p:nvPr/>
        </p:nvSpPr>
        <p:spPr>
          <a:xfrm>
            <a:off x="1371157" y="2146049"/>
            <a:ext cx="16025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ED7D31"/>
                </a:solidFill>
                <a:latin typeface="Calibri" panose="020F0502020204030204"/>
              </a:rPr>
              <a:t>Ignition as CAPU exhaust exits base heat shield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B75099-49B7-A62B-E576-06BF05C9AE35}"/>
              </a:ext>
            </a:extLst>
          </p:cNvPr>
          <p:cNvCxnSpPr/>
          <p:nvPr/>
        </p:nvCxnSpPr>
        <p:spPr>
          <a:xfrm flipH="1" flipV="1">
            <a:off x="1021702" y="2860070"/>
            <a:ext cx="391001" cy="115544"/>
          </a:xfrm>
          <a:prstGeom prst="straightConnector1">
            <a:avLst/>
          </a:prstGeom>
          <a:noFill/>
          <a:ln w="22225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C1E290F-8F95-81A4-F624-2E42B8BC9A63}"/>
              </a:ext>
            </a:extLst>
          </p:cNvPr>
          <p:cNvSpPr txBox="1"/>
          <p:nvPr/>
        </p:nvSpPr>
        <p:spPr>
          <a:xfrm>
            <a:off x="1371157" y="2811842"/>
            <a:ext cx="16025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C00000"/>
                </a:solidFill>
                <a:latin typeface="Calibri" panose="020F0502020204030204"/>
              </a:rPr>
              <a:t>CAPU exhaust flame</a:t>
            </a:r>
          </a:p>
        </p:txBody>
      </p:sp>
      <p:sp>
        <p:nvSpPr>
          <p:cNvPr id="24" name="Chord 23">
            <a:extLst>
              <a:ext uri="{FF2B5EF4-FFF2-40B4-BE49-F238E27FC236}">
                <a16:creationId xmlns:a16="http://schemas.microsoft.com/office/drawing/2014/main" id="{4B720FDB-A48C-7626-0FAB-0E898A5CFCBD}"/>
              </a:ext>
            </a:extLst>
          </p:cNvPr>
          <p:cNvSpPr/>
          <p:nvPr/>
        </p:nvSpPr>
        <p:spPr>
          <a:xfrm rot="16200000">
            <a:off x="-441881" y="2014642"/>
            <a:ext cx="2675240" cy="177479"/>
          </a:xfrm>
          <a:prstGeom prst="chord">
            <a:avLst>
              <a:gd name="adj1" fmla="val 5207028"/>
              <a:gd name="adj2" fmla="val 16200000"/>
            </a:avLst>
          </a:prstGeom>
          <a:gradFill>
            <a:gsLst>
              <a:gs pos="62000">
                <a:srgbClr val="C00000"/>
              </a:gs>
              <a:gs pos="100000">
                <a:srgbClr val="5B9BD5">
                  <a:tint val="50000"/>
                  <a:shade val="100000"/>
                  <a:satMod val="350000"/>
                </a:srgbClr>
              </a:gs>
            </a:gsLst>
            <a:lin ang="21594000" scaled="0"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615037-BD14-3195-C6FE-A2BB7592B249}"/>
              </a:ext>
            </a:extLst>
          </p:cNvPr>
          <p:cNvSpPr txBox="1"/>
          <p:nvPr/>
        </p:nvSpPr>
        <p:spPr>
          <a:xfrm>
            <a:off x="83690" y="4121749"/>
            <a:ext cx="1287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CAPU HBOI Particle Cone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F80D85-A54D-A356-E66D-E1186A0BCFE0}"/>
              </a:ext>
            </a:extLst>
          </p:cNvPr>
          <p:cNvSpPr txBox="1"/>
          <p:nvPr/>
        </p:nvSpPr>
        <p:spPr>
          <a:xfrm>
            <a:off x="4453543" y="723207"/>
            <a:ext cx="45242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u="sng" dirty="0">
                <a:solidFill>
                  <a:srgbClr val="FF0000"/>
                </a:solidFill>
                <a:latin typeface="Calibri" panose="020F0502020204030204"/>
              </a:rPr>
              <a:t>Off-Nominal HBOI Functionality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HBOI particles </a:t>
            </a:r>
            <a:r>
              <a:rPr lang="en-US" sz="1200" b="1" u="sng" dirty="0">
                <a:solidFill>
                  <a:prstClr val="black"/>
                </a:solidFill>
                <a:latin typeface="Calibri" panose="020F0502020204030204"/>
              </a:rPr>
              <a:t>fail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to reach CAPU exhaust ports.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Outcome: Unburned Hydrogen-Air mixture forms below heat shield leading to potential detonation/deflagration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9E9E93-47E3-C010-5256-8C65A22162B6}"/>
              </a:ext>
            </a:extLst>
          </p:cNvPr>
          <p:cNvSpPr txBox="1"/>
          <p:nvPr/>
        </p:nvSpPr>
        <p:spPr>
          <a:xfrm>
            <a:off x="7239182" y="3854607"/>
            <a:ext cx="1639496" cy="600164"/>
          </a:xfrm>
          <a:prstGeom prst="rect">
            <a:avLst/>
          </a:prstGeom>
          <a:solidFill>
            <a:srgbClr val="FFC000"/>
          </a:solidFill>
          <a:ln w="158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rgbClr val="C00000"/>
                </a:solidFill>
                <a:latin typeface="Calibri" panose="020F0502020204030204"/>
              </a:rPr>
              <a:t>This Scenario is Required to Produce Hazardous Pop Environment for SLS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9DAAC21-A2FC-0DBD-D073-6114B46512B7}"/>
              </a:ext>
            </a:extLst>
          </p:cNvPr>
          <p:cNvCxnSpPr/>
          <p:nvPr/>
        </p:nvCxnSpPr>
        <p:spPr>
          <a:xfrm flipV="1">
            <a:off x="4943658" y="2099883"/>
            <a:ext cx="2659225" cy="6998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14E0B2D-C052-0B44-F736-0DA7A18BF39E}"/>
              </a:ext>
            </a:extLst>
          </p:cNvPr>
          <p:cNvSpPr txBox="1"/>
          <p:nvPr/>
        </p:nvSpPr>
        <p:spPr>
          <a:xfrm>
            <a:off x="5832399" y="1819964"/>
            <a:ext cx="1770484" cy="300082"/>
          </a:xfrm>
          <a:prstGeom prst="rect">
            <a:avLst/>
          </a:prstGeom>
          <a:noFill/>
          <a:ln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SLS Base Heat Shield</a:t>
            </a:r>
          </a:p>
        </p:txBody>
      </p:sp>
      <p:sp>
        <p:nvSpPr>
          <p:cNvPr id="30" name="Chord 29">
            <a:extLst>
              <a:ext uri="{FF2B5EF4-FFF2-40B4-BE49-F238E27FC236}">
                <a16:creationId xmlns:a16="http://schemas.microsoft.com/office/drawing/2014/main" id="{7C57CB7B-DFDB-169D-0A44-D46411D87D1E}"/>
              </a:ext>
            </a:extLst>
          </p:cNvPr>
          <p:cNvSpPr/>
          <p:nvPr/>
        </p:nvSpPr>
        <p:spPr>
          <a:xfrm rot="16200000">
            <a:off x="4724599" y="2033631"/>
            <a:ext cx="1305865" cy="143766"/>
          </a:xfrm>
          <a:prstGeom prst="chord">
            <a:avLst>
              <a:gd name="adj1" fmla="val 5207028"/>
              <a:gd name="adj2" fmla="val 16200000"/>
            </a:avLst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A8BAAC-455C-68FE-12E8-DC76F314220B}"/>
              </a:ext>
            </a:extLst>
          </p:cNvPr>
          <p:cNvSpPr txBox="1"/>
          <p:nvPr/>
        </p:nvSpPr>
        <p:spPr>
          <a:xfrm>
            <a:off x="4649601" y="1680095"/>
            <a:ext cx="14558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5B9BD5"/>
                </a:solidFill>
                <a:latin typeface="Calibri" panose="020F0502020204030204"/>
              </a:rPr>
              <a:t>CAPU Exhaust</a:t>
            </a: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5B9BD5"/>
                </a:solidFill>
                <a:latin typeface="Calibri" panose="020F0502020204030204"/>
              </a:rPr>
              <a:t>Pulse - Hydrogen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8254D4-9785-E590-9930-BE77132FCEAD}"/>
              </a:ext>
            </a:extLst>
          </p:cNvPr>
          <p:cNvCxnSpPr/>
          <p:nvPr/>
        </p:nvCxnSpPr>
        <p:spPr>
          <a:xfrm flipH="1" flipV="1">
            <a:off x="5579549" y="3303830"/>
            <a:ext cx="157532" cy="341564"/>
          </a:xfrm>
          <a:prstGeom prst="straightConnector1">
            <a:avLst/>
          </a:prstGeom>
          <a:noFill/>
          <a:ln w="22225" cap="flat" cmpd="sng" algn="ctr">
            <a:solidFill>
              <a:srgbClr val="ED7D3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074D3D1-7EEF-3E7B-A5C8-92F51517DA21}"/>
              </a:ext>
            </a:extLst>
          </p:cNvPr>
          <p:cNvSpPr txBox="1"/>
          <p:nvPr/>
        </p:nvSpPr>
        <p:spPr>
          <a:xfrm>
            <a:off x="5424605" y="3612727"/>
            <a:ext cx="13830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ED7D31"/>
                </a:solidFill>
                <a:latin typeface="Calibri" panose="020F0502020204030204"/>
              </a:rPr>
              <a:t>Ignition of Hydrogen-Air Vapor Cloud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4037BC-7C70-6114-A6A9-1EA7AFF563E3}"/>
              </a:ext>
            </a:extLst>
          </p:cNvPr>
          <p:cNvSpPr txBox="1"/>
          <p:nvPr/>
        </p:nvSpPr>
        <p:spPr>
          <a:xfrm>
            <a:off x="4310898" y="3998241"/>
            <a:ext cx="1989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CAPU HBOI Particles Deflected by wind/water, or entrainment </a:t>
            </a:r>
          </a:p>
        </p:txBody>
      </p:sp>
      <p:sp>
        <p:nvSpPr>
          <p:cNvPr id="35" name="Moon 34">
            <a:extLst>
              <a:ext uri="{FF2B5EF4-FFF2-40B4-BE49-F238E27FC236}">
                <a16:creationId xmlns:a16="http://schemas.microsoft.com/office/drawing/2014/main" id="{29C0E862-C13B-A789-B880-CF7996459167}"/>
              </a:ext>
            </a:extLst>
          </p:cNvPr>
          <p:cNvSpPr/>
          <p:nvPr/>
        </p:nvSpPr>
        <p:spPr>
          <a:xfrm rot="3716591">
            <a:off x="4718535" y="2878745"/>
            <a:ext cx="578317" cy="1176783"/>
          </a:xfrm>
          <a:prstGeom prst="moon">
            <a:avLst>
              <a:gd name="adj" fmla="val 57375"/>
            </a:avLst>
          </a:prstGeom>
          <a:pattFill prst="lgConfetti">
            <a:fgClr>
              <a:srgbClr val="FFC000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Cloud 35">
            <a:extLst>
              <a:ext uri="{FF2B5EF4-FFF2-40B4-BE49-F238E27FC236}">
                <a16:creationId xmlns:a16="http://schemas.microsoft.com/office/drawing/2014/main" id="{B25809AA-5DB4-EFCA-DB2F-211CF4B1C507}"/>
              </a:ext>
            </a:extLst>
          </p:cNvPr>
          <p:cNvSpPr/>
          <p:nvPr/>
        </p:nvSpPr>
        <p:spPr>
          <a:xfrm>
            <a:off x="5244224" y="2711989"/>
            <a:ext cx="670649" cy="567263"/>
          </a:xfrm>
          <a:prstGeom prst="cloud">
            <a:avLst/>
          </a:prstGeom>
          <a:pattFill prst="openDmnd">
            <a:fgClr>
              <a:srgbClr val="5B9BD5"/>
            </a:fgClr>
            <a:bgClr>
              <a:sysClr val="window" lastClr="FFFFFF"/>
            </a:bgClr>
          </a:patt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2E1778-986E-22DB-B5ED-EFD51B97D197}"/>
              </a:ext>
            </a:extLst>
          </p:cNvPr>
          <p:cNvSpPr txBox="1"/>
          <p:nvPr/>
        </p:nvSpPr>
        <p:spPr>
          <a:xfrm>
            <a:off x="5888056" y="3185295"/>
            <a:ext cx="14805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5B9BD5"/>
                </a:solidFill>
                <a:latin typeface="Calibri" panose="020F0502020204030204"/>
              </a:rPr>
              <a:t>detonable Hydrogen-Air Vapor Cloud forms</a:t>
            </a:r>
          </a:p>
        </p:txBody>
      </p:sp>
      <p:sp>
        <p:nvSpPr>
          <p:cNvPr id="38" name="Explosion 1 37">
            <a:extLst>
              <a:ext uri="{FF2B5EF4-FFF2-40B4-BE49-F238E27FC236}">
                <a16:creationId xmlns:a16="http://schemas.microsoft.com/office/drawing/2014/main" id="{45430D0B-BB3E-A6DC-258B-333FE4AA1024}"/>
              </a:ext>
            </a:extLst>
          </p:cNvPr>
          <p:cNvSpPr/>
          <p:nvPr/>
        </p:nvSpPr>
        <p:spPr>
          <a:xfrm>
            <a:off x="5062983" y="2454084"/>
            <a:ext cx="1033130" cy="1112807"/>
          </a:xfrm>
          <a:prstGeom prst="irregularSeal1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3C70F9-A54A-A71D-3ACD-18DF0A71ED3C}"/>
              </a:ext>
            </a:extLst>
          </p:cNvPr>
          <p:cNvSpPr txBox="1"/>
          <p:nvPr/>
        </p:nvSpPr>
        <p:spPr>
          <a:xfrm>
            <a:off x="4293619" y="2700706"/>
            <a:ext cx="1017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C00000"/>
                </a:solidFill>
                <a:latin typeface="Calibri" panose="020F0502020204030204"/>
              </a:rPr>
              <a:t>Combustion Event!</a:t>
            </a:r>
          </a:p>
        </p:txBody>
      </p:sp>
      <p:sp>
        <p:nvSpPr>
          <p:cNvPr id="40" name="Block Arc 39">
            <a:extLst>
              <a:ext uri="{FF2B5EF4-FFF2-40B4-BE49-F238E27FC236}">
                <a16:creationId xmlns:a16="http://schemas.microsoft.com/office/drawing/2014/main" id="{35A4E854-3B10-FEEA-767A-11A7C3C33A49}"/>
              </a:ext>
            </a:extLst>
          </p:cNvPr>
          <p:cNvSpPr/>
          <p:nvPr/>
        </p:nvSpPr>
        <p:spPr>
          <a:xfrm rot="2152351">
            <a:off x="5277891" y="2495160"/>
            <a:ext cx="918382" cy="734413"/>
          </a:xfrm>
          <a:prstGeom prst="blockArc">
            <a:avLst>
              <a:gd name="adj1" fmla="val 10575819"/>
              <a:gd name="adj2" fmla="val 21379267"/>
              <a:gd name="adj3" fmla="val 10994"/>
            </a:avLst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Block Arc 40">
            <a:extLst>
              <a:ext uri="{FF2B5EF4-FFF2-40B4-BE49-F238E27FC236}">
                <a16:creationId xmlns:a16="http://schemas.microsoft.com/office/drawing/2014/main" id="{DC3D40EF-BBAC-4DD3-7435-8767A33CBC52}"/>
              </a:ext>
            </a:extLst>
          </p:cNvPr>
          <p:cNvSpPr/>
          <p:nvPr/>
        </p:nvSpPr>
        <p:spPr>
          <a:xfrm rot="2152351">
            <a:off x="5303554" y="2308807"/>
            <a:ext cx="1088151" cy="850492"/>
          </a:xfrm>
          <a:prstGeom prst="blockArc">
            <a:avLst>
              <a:gd name="adj1" fmla="val 11025294"/>
              <a:gd name="adj2" fmla="val 21424586"/>
              <a:gd name="adj3" fmla="val 5717"/>
            </a:avLst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Block Arc 41">
            <a:extLst>
              <a:ext uri="{FF2B5EF4-FFF2-40B4-BE49-F238E27FC236}">
                <a16:creationId xmlns:a16="http://schemas.microsoft.com/office/drawing/2014/main" id="{C822A0D0-7462-436E-3E48-F01791A5A14B}"/>
              </a:ext>
            </a:extLst>
          </p:cNvPr>
          <p:cNvSpPr/>
          <p:nvPr/>
        </p:nvSpPr>
        <p:spPr>
          <a:xfrm rot="2152351">
            <a:off x="5294411" y="2207283"/>
            <a:ext cx="1347881" cy="850492"/>
          </a:xfrm>
          <a:prstGeom prst="blockArc">
            <a:avLst>
              <a:gd name="adj1" fmla="val 11025294"/>
              <a:gd name="adj2" fmla="val 21279351"/>
              <a:gd name="adj3" fmla="val 2877"/>
            </a:avLst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DC00F4-C846-503D-E2CB-2ED9561C9FA5}"/>
              </a:ext>
            </a:extLst>
          </p:cNvPr>
          <p:cNvSpPr txBox="1"/>
          <p:nvPr/>
        </p:nvSpPr>
        <p:spPr>
          <a:xfrm>
            <a:off x="6255934" y="2927258"/>
            <a:ext cx="1465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70AD47"/>
                </a:solidFill>
                <a:latin typeface="Calibri" panose="020F0502020204030204"/>
              </a:rPr>
              <a:t>Overpressure Wave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FD1C22-528B-8775-FA57-82851DEFD81D}"/>
              </a:ext>
            </a:extLst>
          </p:cNvPr>
          <p:cNvSpPr txBox="1"/>
          <p:nvPr/>
        </p:nvSpPr>
        <p:spPr>
          <a:xfrm>
            <a:off x="6832315" y="2194278"/>
            <a:ext cx="2056205" cy="71558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1" dirty="0">
                <a:solidFill>
                  <a:srgbClr val="70AD47"/>
                </a:solidFill>
                <a:latin typeface="Calibri" panose="020F0502020204030204"/>
              </a:rPr>
              <a:t>What is the strength of the Overpressure Wave at the Base Heat Shield?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1C666EE-029F-D87E-7719-EB756A304E9E}"/>
              </a:ext>
            </a:extLst>
          </p:cNvPr>
          <p:cNvCxnSpPr/>
          <p:nvPr/>
        </p:nvCxnSpPr>
        <p:spPr>
          <a:xfrm flipH="1" flipV="1">
            <a:off x="5914873" y="2103381"/>
            <a:ext cx="907601" cy="206441"/>
          </a:xfrm>
          <a:prstGeom prst="straightConnector1">
            <a:avLst/>
          </a:prstGeom>
          <a:noFill/>
          <a:ln w="3492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7332880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8" grpId="0"/>
      <p:bldP spid="23" grpId="0"/>
      <p:bldP spid="24" grpId="0" animBg="1"/>
      <p:bldP spid="30" grpId="0" animBg="1"/>
      <p:bldP spid="31" grpId="0"/>
      <p:bldP spid="33" grpId="0"/>
      <p:bldP spid="36" grpId="0" animBg="1"/>
      <p:bldP spid="37" grpId="0"/>
      <p:bldP spid="38" grpId="0" animBg="1"/>
      <p:bldP spid="39" grpId="0"/>
      <p:bldP spid="40" grpId="0" animBg="1"/>
      <p:bldP spid="41" grpId="0" animBg="1"/>
      <p:bldP spid="42" grpId="0" animBg="1"/>
      <p:bldP spid="43" grpId="0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72C2F7EA-524D-BA41-B822-D220B0F8B002}" type="slidenum">
              <a:rPr lang="en-US" smtClean="0">
                <a:cs typeface="+mn-cs"/>
              </a:rPr>
              <a:pPr>
                <a:defRPr/>
              </a:pPr>
              <a:t>7</a:t>
            </a:fld>
            <a:endParaRPr lang="en-US" dirty="0"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</a:rPr>
              <a:t>CAPU Exhaust Duct Geometry and CFD Model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4885" t="16954" r="2005" b="7289"/>
          <a:stretch/>
        </p:blipFill>
        <p:spPr>
          <a:xfrm>
            <a:off x="76692" y="1540075"/>
            <a:ext cx="4200340" cy="225866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28600" y="976591"/>
            <a:ext cx="3895865" cy="52322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i="1" dirty="0">
                <a:solidFill>
                  <a:srgbClr val="C00000"/>
                </a:solidFill>
              </a:rPr>
              <a:t>CFD model results shown herein include the Artemis I flight CAPU exhaust port geometry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FC28E5-C360-1056-6EC6-4ABF0124F106}"/>
              </a:ext>
            </a:extLst>
          </p:cNvPr>
          <p:cNvSpPr txBox="1"/>
          <p:nvPr/>
        </p:nvSpPr>
        <p:spPr>
          <a:xfrm>
            <a:off x="76692" y="3999051"/>
            <a:ext cx="3981266" cy="52322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i="1" dirty="0">
                <a:solidFill>
                  <a:schemeClr val="accent1">
                    <a:lumMod val="25000"/>
                  </a:schemeClr>
                </a:solidFill>
              </a:rPr>
              <a:t>Computational domain with relevant geometry discretized using hybrid-unstructured mesh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3EB37-F70E-3E6F-4FF4-CBDD223F95C8}"/>
              </a:ext>
            </a:extLst>
          </p:cNvPr>
          <p:cNvSpPr txBox="1"/>
          <p:nvPr/>
        </p:nvSpPr>
        <p:spPr>
          <a:xfrm>
            <a:off x="4967259" y="976591"/>
            <a:ext cx="3895865" cy="738664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i="1" dirty="0">
                <a:solidFill>
                  <a:schemeClr val="accent1">
                    <a:lumMod val="25000"/>
                  </a:schemeClr>
                </a:solidFill>
              </a:rPr>
              <a:t>Density-based, Navier-Stokes solver Loci-CHEM used to simulate time-accurate, transient CAPU exhaust pulses of hydrogen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77E090-F54E-555D-A8B2-B07171BA7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969" y="1926294"/>
            <a:ext cx="3882007" cy="24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9932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6A07AC-649A-9905-5C67-46C44CC5E53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72C2F7EA-524D-BA41-B822-D220B0F8B002}" type="slidenum">
              <a:rPr lang="en-US" smtClean="0">
                <a:cs typeface="+mn-cs"/>
              </a:rPr>
              <a:pPr>
                <a:defRPr/>
              </a:pPr>
              <a:t>8</a:t>
            </a:fld>
            <a:endParaRPr lang="en-US" dirty="0"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D67B2A-A72A-D704-6948-0DA34E5EC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9" y="126500"/>
            <a:ext cx="8949321" cy="51435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Identify Detonable Mixtures in CFD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2BF83F-2F40-D9D8-A179-01A7504788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775"/>
          <a:stretch/>
        </p:blipFill>
        <p:spPr>
          <a:xfrm>
            <a:off x="4347084" y="1208249"/>
            <a:ext cx="2192107" cy="13188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D7C8BC-6A86-D082-F002-1BE4119DA7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959" b="14872"/>
          <a:stretch/>
        </p:blipFill>
        <p:spPr>
          <a:xfrm>
            <a:off x="4283187" y="3107881"/>
            <a:ext cx="2256004" cy="13973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72536F-C479-9475-AA1B-F485F1EBCA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63" r="-1" b="14872"/>
          <a:stretch/>
        </p:blipFill>
        <p:spPr>
          <a:xfrm>
            <a:off x="6765545" y="3107879"/>
            <a:ext cx="2205262" cy="13973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C1B262-0D05-8AD3-37A8-AA2F382AC4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07" r="15097"/>
          <a:stretch/>
        </p:blipFill>
        <p:spPr>
          <a:xfrm>
            <a:off x="97339" y="1438702"/>
            <a:ext cx="3971465" cy="27188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23E99C-A41E-EF21-8D4C-DB23235AF4E7}"/>
              </a:ext>
            </a:extLst>
          </p:cNvPr>
          <p:cNvSpPr txBox="1"/>
          <p:nvPr/>
        </p:nvSpPr>
        <p:spPr>
          <a:xfrm>
            <a:off x="599520" y="816183"/>
            <a:ext cx="2924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Entrainment Velocity Field from RS-25 Plumes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406616-8E79-95AB-4DBF-EC962730FDE5}"/>
              </a:ext>
            </a:extLst>
          </p:cNvPr>
          <p:cNvSpPr txBox="1"/>
          <p:nvPr/>
        </p:nvSpPr>
        <p:spPr>
          <a:xfrm>
            <a:off x="676275" y="4182547"/>
            <a:ext cx="2792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Plume entrainment pulls CAPU exhaust gas toward centerline of SLS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771DA7-5874-C900-7A20-F00232C62799}"/>
              </a:ext>
            </a:extLst>
          </p:cNvPr>
          <p:cNvSpPr txBox="1"/>
          <p:nvPr/>
        </p:nvSpPr>
        <p:spPr>
          <a:xfrm>
            <a:off x="4592024" y="777362"/>
            <a:ext cx="20557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Iso-Surface: Lower Flammable Limit H2/air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406643-6A90-2987-F587-7377A4FE7CDF}"/>
              </a:ext>
            </a:extLst>
          </p:cNvPr>
          <p:cNvSpPr txBox="1"/>
          <p:nvPr/>
        </p:nvSpPr>
        <p:spPr>
          <a:xfrm>
            <a:off x="4538627" y="2653492"/>
            <a:ext cx="20557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Iso-Surface: Lower Explosive Limit H2/air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B0B9B-0210-6777-C2C5-7CEFFCC9AD36}"/>
              </a:ext>
            </a:extLst>
          </p:cNvPr>
          <p:cNvSpPr txBox="1"/>
          <p:nvPr/>
        </p:nvSpPr>
        <p:spPr>
          <a:xfrm>
            <a:off x="6990929" y="2653491"/>
            <a:ext cx="20557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5">
                    <a:lumMod val="50000"/>
                  </a:schemeClr>
                </a:solidFill>
              </a:rPr>
              <a:t>Iso-Surface: Upper Explosive Limit H2/air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A6D23F-49BA-2F18-78F0-22ED65524173}"/>
              </a:ext>
            </a:extLst>
          </p:cNvPr>
          <p:cNvSpPr txBox="1"/>
          <p:nvPr/>
        </p:nvSpPr>
        <p:spPr>
          <a:xfrm>
            <a:off x="6816950" y="1321387"/>
            <a:ext cx="2102452" cy="1092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LOCI\Chem CFD simulation results used to determine maximum accumulation of detonable H2/air.</a:t>
            </a:r>
          </a:p>
        </p:txBody>
      </p:sp>
    </p:spTree>
    <p:extLst>
      <p:ext uri="{BB962C8B-B14F-4D97-AF65-F5344CB8AC3E}">
        <p14:creationId xmlns:p14="http://schemas.microsoft.com/office/powerpoint/2010/main" val="2611351234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344754-70BD-D8CB-2993-6339DB67C4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70"/>
          <a:stretch/>
        </p:blipFill>
        <p:spPr>
          <a:xfrm>
            <a:off x="4136223" y="1022613"/>
            <a:ext cx="4927682" cy="26826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4" t="12442" r="55778" b="11946"/>
          <a:stretch/>
        </p:blipFill>
        <p:spPr>
          <a:xfrm>
            <a:off x="1249225" y="1321990"/>
            <a:ext cx="2395520" cy="34774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674" y="2732"/>
            <a:ext cx="8305686" cy="642938"/>
          </a:xfrm>
        </p:spPr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</a:rPr>
              <a:t>CFD &amp; VCE Results – No Wind Case, South Side of Pad </a:t>
            </a:r>
            <a:endParaRPr lang="en-US" sz="2400" b="1" u="sng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9</a:t>
            </a:fld>
            <a:endParaRPr lang="en-US" dirty="0"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11124-8548-884D-AC8B-C51B0A005292}"/>
              </a:ext>
            </a:extLst>
          </p:cNvPr>
          <p:cNvSpPr txBox="1"/>
          <p:nvPr/>
        </p:nvSpPr>
        <p:spPr>
          <a:xfrm>
            <a:off x="-1" y="813322"/>
            <a:ext cx="3987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F0"/>
                </a:solidFill>
              </a:rPr>
              <a:t>Cross-section through CAPU exhaust plume CFD results showing detonable volume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5D8E60-FAC7-494D-B03F-2C5003FFCBD3}"/>
              </a:ext>
            </a:extLst>
          </p:cNvPr>
          <p:cNvSpPr txBox="1"/>
          <p:nvPr/>
        </p:nvSpPr>
        <p:spPr>
          <a:xfrm>
            <a:off x="55437" y="1842111"/>
            <a:ext cx="1350936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1">
                    <a:lumMod val="50000"/>
                  </a:schemeClr>
                </a:solidFill>
              </a:rPr>
              <a:t>Center of detonable gas ~6 feet from CS base</a:t>
            </a:r>
          </a:p>
          <a:p>
            <a:r>
              <a:rPr lang="en-US" sz="1000" b="1" dirty="0">
                <a:solidFill>
                  <a:schemeClr val="accent1">
                    <a:lumMod val="50000"/>
                  </a:schemeClr>
                </a:solidFill>
              </a:rPr>
              <a:t>heatshield</a:t>
            </a:r>
          </a:p>
          <a:p>
            <a:endParaRPr lang="en-US" sz="9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9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9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9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900" b="1" u="sng" dirty="0">
                <a:solidFill>
                  <a:schemeClr val="accent1">
                    <a:lumMod val="50000"/>
                  </a:schemeClr>
                </a:solidFill>
              </a:rPr>
              <a:t>Note: The gas tendrils cannot detonate, however, the mass of the H</a:t>
            </a:r>
            <a:r>
              <a:rPr lang="en-US" sz="900" b="1" u="sng" baseline="-250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sz="900" b="1" u="sng" dirty="0">
                <a:solidFill>
                  <a:schemeClr val="accent1">
                    <a:lumMod val="50000"/>
                  </a:schemeClr>
                </a:solidFill>
              </a:rPr>
              <a:t> in them was added to the detonable mass for conservatism.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78FB4E-A2AA-D241-AFCB-C15DA5D24D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129"/>
          <a:stretch/>
        </p:blipFill>
        <p:spPr>
          <a:xfrm>
            <a:off x="1291533" y="3575832"/>
            <a:ext cx="666590" cy="3951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 flipV="1">
            <a:off x="1795621" y="2888497"/>
            <a:ext cx="295660" cy="6873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1909920" y="3690132"/>
            <a:ext cx="558809" cy="15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24" t="2877" b="72510"/>
          <a:stretch/>
        </p:blipFill>
        <p:spPr>
          <a:xfrm>
            <a:off x="1235877" y="3984335"/>
            <a:ext cx="684668" cy="8148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14162" y="3944981"/>
            <a:ext cx="3034407" cy="784830"/>
          </a:xfrm>
          <a:prstGeom prst="rect">
            <a:avLst/>
          </a:prstGeom>
          <a:solidFill>
            <a:srgbClr val="FFC000"/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25" b="1" dirty="0">
                <a:latin typeface="Calibri" panose="020F0502020204030204"/>
                <a:ea typeface="+mn-ea"/>
                <a:cs typeface="+mn-cs"/>
              </a:rPr>
              <a:t>Assuming the worst-possible case flame speed case, a strong detonation, the overpressure magnitude imparted on the base heat shield is similar to the Nominal Lead Pop environment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81787" y="782892"/>
            <a:ext cx="3133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VCE Model results for CAPU exhaust gas</a:t>
            </a:r>
          </a:p>
        </p:txBody>
      </p:sp>
      <p:cxnSp>
        <p:nvCxnSpPr>
          <p:cNvPr id="20" name="Straight Arrow Connector 19"/>
          <p:cNvCxnSpPr>
            <a:cxnSpLocks/>
          </p:cNvCxnSpPr>
          <p:nvPr/>
        </p:nvCxnSpPr>
        <p:spPr>
          <a:xfrm flipV="1">
            <a:off x="5206073" y="2888497"/>
            <a:ext cx="1127982" cy="1056484"/>
          </a:xfrm>
          <a:prstGeom prst="straightConnector1">
            <a:avLst/>
          </a:prstGeom>
          <a:ln w="158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381056C-389F-4B27-AE29-661CCBB0160D}"/>
              </a:ext>
            </a:extLst>
          </p:cNvPr>
          <p:cNvSpPr/>
          <p:nvPr/>
        </p:nvSpPr>
        <p:spPr>
          <a:xfrm>
            <a:off x="7429432" y="4880965"/>
            <a:ext cx="103425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ER42(21-069)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3C2E05-7AE7-85E4-B2B3-554B70D8BF27}"/>
              </a:ext>
            </a:extLst>
          </p:cNvPr>
          <p:cNvSpPr txBox="1"/>
          <p:nvPr/>
        </p:nvSpPr>
        <p:spPr>
          <a:xfrm>
            <a:off x="5381787" y="3642604"/>
            <a:ext cx="27516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Distance From Detonable Gas Center [feet]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804C2F-7D00-8074-4544-0E92B5A30C59}"/>
              </a:ext>
            </a:extLst>
          </p:cNvPr>
          <p:cNvSpPr txBox="1"/>
          <p:nvPr/>
        </p:nvSpPr>
        <p:spPr>
          <a:xfrm rot="16200000">
            <a:off x="2080367" y="1565921"/>
            <a:ext cx="38479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Normalized Overpressure Magnitude [ND]</a:t>
            </a:r>
          </a:p>
        </p:txBody>
      </p:sp>
    </p:spTree>
    <p:extLst>
      <p:ext uri="{BB962C8B-B14F-4D97-AF65-F5344CB8AC3E}">
        <p14:creationId xmlns:p14="http://schemas.microsoft.com/office/powerpoint/2010/main" val="56737242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6C380002-A378-8DB2-AF77-987ACD4F9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785" y="1032586"/>
            <a:ext cx="4971854" cy="25930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674" y="2732"/>
            <a:ext cx="8305686" cy="642938"/>
          </a:xfrm>
        </p:spPr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</a:rPr>
              <a:t>CFD &amp; VCE Results – No Wind Case, North Side of Pad </a:t>
            </a:r>
            <a:endParaRPr lang="en-US" sz="2400" b="1" u="sng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10</a:t>
            </a:fld>
            <a:endParaRPr lang="en-US" dirty="0"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11124-8548-884D-AC8B-C51B0A005292}"/>
              </a:ext>
            </a:extLst>
          </p:cNvPr>
          <p:cNvSpPr txBox="1"/>
          <p:nvPr/>
        </p:nvSpPr>
        <p:spPr>
          <a:xfrm>
            <a:off x="419460" y="813322"/>
            <a:ext cx="3419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B0F0"/>
                </a:solidFill>
              </a:rPr>
              <a:t>Cross-section through CAPU exhaust plume CFD results showing detonable volume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87117" y="3944981"/>
            <a:ext cx="3368130" cy="784830"/>
          </a:xfrm>
          <a:prstGeom prst="rect">
            <a:avLst/>
          </a:prstGeom>
          <a:solidFill>
            <a:srgbClr val="FFC000"/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25" b="1" dirty="0">
                <a:latin typeface="Calibri" panose="020F0502020204030204"/>
                <a:ea typeface="+mn-ea"/>
                <a:cs typeface="+mn-cs"/>
              </a:rPr>
              <a:t>Assuming the worst-possible case flame speed case, a strong detonation, the overpressure magnitude imparted on the base heat shield is slightly less the Nominal Lead Pop environment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81787" y="782892"/>
            <a:ext cx="3133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VCE Model results for CAPU exhaust gas</a:t>
            </a:r>
          </a:p>
        </p:txBody>
      </p:sp>
      <p:cxnSp>
        <p:nvCxnSpPr>
          <p:cNvPr id="20" name="Straight Arrow Connector 19"/>
          <p:cNvCxnSpPr>
            <a:cxnSpLocks/>
          </p:cNvCxnSpPr>
          <p:nvPr/>
        </p:nvCxnSpPr>
        <p:spPr>
          <a:xfrm flipV="1">
            <a:off x="4835211" y="2956782"/>
            <a:ext cx="1795501" cy="983030"/>
          </a:xfrm>
          <a:prstGeom prst="straightConnector1">
            <a:avLst/>
          </a:prstGeom>
          <a:ln w="158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13C2E05-7AE7-85E4-B2B3-554B70D8BF27}"/>
              </a:ext>
            </a:extLst>
          </p:cNvPr>
          <p:cNvSpPr txBox="1"/>
          <p:nvPr/>
        </p:nvSpPr>
        <p:spPr>
          <a:xfrm>
            <a:off x="5461881" y="3613721"/>
            <a:ext cx="27516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Distance From Detonable Gas Center [feet]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804C2F-7D00-8074-4544-0E92B5A30C59}"/>
              </a:ext>
            </a:extLst>
          </p:cNvPr>
          <p:cNvSpPr txBox="1"/>
          <p:nvPr/>
        </p:nvSpPr>
        <p:spPr>
          <a:xfrm rot="16200000">
            <a:off x="2090002" y="1576024"/>
            <a:ext cx="38479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Normalized Overpressure Magnitude [ND]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DF1E84C-D560-251D-6BF5-314BBEBC5F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01"/>
          <a:stretch/>
        </p:blipFill>
        <p:spPr>
          <a:xfrm>
            <a:off x="1395085" y="1278219"/>
            <a:ext cx="2381721" cy="348026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52885BF-CECE-240C-0C90-9D399B8D13A1}"/>
              </a:ext>
            </a:extLst>
          </p:cNvPr>
          <p:cNvSpPr txBox="1"/>
          <p:nvPr/>
        </p:nvSpPr>
        <p:spPr>
          <a:xfrm>
            <a:off x="27361" y="1760316"/>
            <a:ext cx="132087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accent1">
                    <a:lumMod val="50000"/>
                  </a:schemeClr>
                </a:solidFill>
              </a:rPr>
              <a:t>Center of detonable gas ~6.8 feet from CS base heatshield</a:t>
            </a:r>
          </a:p>
          <a:p>
            <a:endParaRPr lang="en-US" sz="105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05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05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05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05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900" b="1" u="sng" dirty="0">
                <a:solidFill>
                  <a:schemeClr val="accent1">
                    <a:lumMod val="50000"/>
                  </a:schemeClr>
                </a:solidFill>
              </a:rPr>
              <a:t>Note: The gas tendrils cannot detonate, however, the mass of the H</a:t>
            </a:r>
            <a:r>
              <a:rPr lang="en-US" sz="900" b="1" u="sng" baseline="-250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sz="900" b="1" u="sng" dirty="0">
                <a:solidFill>
                  <a:schemeClr val="accent1">
                    <a:lumMod val="50000"/>
                  </a:schemeClr>
                </a:solidFill>
              </a:rPr>
              <a:t> in them was added to the detonable mass for conservatism. </a:t>
            </a:r>
          </a:p>
        </p:txBody>
      </p:sp>
    </p:spTree>
    <p:extLst>
      <p:ext uri="{BB962C8B-B14F-4D97-AF65-F5344CB8AC3E}">
        <p14:creationId xmlns:p14="http://schemas.microsoft.com/office/powerpoint/2010/main" val="4078210637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53275-21BA-C537-F37E-6F46DDA6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333" y="10583"/>
            <a:ext cx="8307387" cy="6429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CFD Analysis Impact and Artemis I Observations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3D876-5C73-AB46-999C-617934324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11</a:t>
            </a:fld>
            <a:endParaRPr lang="en-US" dirty="0"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241106-E2C2-A64A-5B56-685B4019D322}"/>
              </a:ext>
            </a:extLst>
          </p:cNvPr>
          <p:cNvSpPr txBox="1">
            <a:spLocks/>
          </p:cNvSpPr>
          <p:nvPr/>
        </p:nvSpPr>
        <p:spPr>
          <a:xfrm>
            <a:off x="77001" y="1151528"/>
            <a:ext cx="5730347" cy="307530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800" b="1" kern="0" dirty="0"/>
              <a:t>CFD/VCE analysis of CAPU exhaust risk showed a failure of the HBOI system was unlikely to produce a catastrophic consequence for the vehicle. </a:t>
            </a:r>
          </a:p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800" b="1" kern="0" dirty="0"/>
              <a:t>During Artemis I launch, HBOI systems performed nominally</a:t>
            </a:r>
          </a:p>
          <a:p>
            <a:pPr lvl="1">
              <a:spcBef>
                <a:spcPts val="900"/>
              </a:spcBef>
            </a:pPr>
            <a:r>
              <a:rPr lang="en-US" altLang="en-US" sz="1800" kern="0" dirty="0"/>
              <a:t>CAPU exhaust gas ignited and burned continuously through launch sequence</a:t>
            </a:r>
          </a:p>
          <a:p>
            <a:pPr lvl="1">
              <a:spcBef>
                <a:spcPts val="900"/>
              </a:spcBef>
            </a:pPr>
            <a:r>
              <a:rPr lang="en-US" sz="1800" kern="0" dirty="0"/>
              <a:t>No off-nominal H2 pops observed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44C654-4C83-44BB-6C8B-30081497AE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24" t="8579" r="20598"/>
          <a:stretch/>
        </p:blipFill>
        <p:spPr>
          <a:xfrm>
            <a:off x="5589346" y="916670"/>
            <a:ext cx="3306374" cy="352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6126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794A0-739A-AEB2-6E7F-FBAC3E117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06" y="10583"/>
            <a:ext cx="8307387" cy="642938"/>
          </a:xfrm>
        </p:spPr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</a:rPr>
              <a:t>Umbilical Plate Hazardous Gas Monitoring Investigation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EC947F-6A21-376D-2A0B-27CFC74F8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12</a:t>
            </a:fld>
            <a:endParaRPr lang="en-US" dirty="0"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18C74B-BA8A-53DD-E11A-CA6349B51A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868"/>
          <a:stretch/>
        </p:blipFill>
        <p:spPr>
          <a:xfrm>
            <a:off x="2306645" y="1463745"/>
            <a:ext cx="3146383" cy="3103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E33E80-7C74-8EA2-A191-3D39472B14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075" t="634"/>
          <a:stretch/>
        </p:blipFill>
        <p:spPr>
          <a:xfrm>
            <a:off x="95629" y="1449488"/>
            <a:ext cx="2137598" cy="30470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5EAD26-BB4E-A43B-783A-923D35E52F9F}"/>
              </a:ext>
            </a:extLst>
          </p:cNvPr>
          <p:cNvSpPr txBox="1"/>
          <p:nvPr/>
        </p:nvSpPr>
        <p:spPr>
          <a:xfrm>
            <a:off x="95629" y="797023"/>
            <a:ext cx="5626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H2 Leakages Occur Inside SLS Umbilical Plate Cavities</a:t>
            </a:r>
          </a:p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Cavity purged with Helium, H2 concentration monitored during purge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D5BBD59-4C1E-4A6E-4F1F-36EF23B2DFB0}"/>
              </a:ext>
            </a:extLst>
          </p:cNvPr>
          <p:cNvSpPr txBox="1">
            <a:spLocks/>
          </p:cNvSpPr>
          <p:nvPr/>
        </p:nvSpPr>
        <p:spPr>
          <a:xfrm>
            <a:off x="5710616" y="1568497"/>
            <a:ext cx="3286546" cy="31837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400" b="1" kern="0" dirty="0"/>
              <a:t>Umbilical plate purge system tested at Launch Equipment Test Facility (LETF)</a:t>
            </a:r>
          </a:p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400" b="1" kern="0" dirty="0"/>
              <a:t>Tests produced inconsistent H2 concentration results that varied by leak location and test-to-test</a:t>
            </a:r>
          </a:p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400" b="1" kern="0" dirty="0"/>
              <a:t>Known flow rates of H2 leakage gas and Helium purge gas</a:t>
            </a:r>
          </a:p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400" b="1" kern="0" dirty="0"/>
              <a:t>Loci-STREAM CFD simulations used to investigate source of test data inconsistencies </a:t>
            </a:r>
          </a:p>
          <a:p>
            <a:pPr lvl="1">
              <a:spcBef>
                <a:spcPts val="900"/>
              </a:spcBef>
            </a:pP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202191948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26A47-ECFC-40BB-90EA-26D5193D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Initial Sample Location Bias CFD Findings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B59870-3EAE-73C2-D16F-F7E24D732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13</a:t>
            </a:fld>
            <a:endParaRPr lang="en-US" dirty="0"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661EFD-6783-6EA3-E4CA-5CA266BD6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012564"/>
            <a:ext cx="3932261" cy="36274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A0DEFD-07BF-A223-C489-AAB99599D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874" y="1193381"/>
            <a:ext cx="4462659" cy="20240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81F108-6D32-0313-CBCF-807FA19AFE73}"/>
              </a:ext>
            </a:extLst>
          </p:cNvPr>
          <p:cNvSpPr txBox="1"/>
          <p:nvPr/>
        </p:nvSpPr>
        <p:spPr>
          <a:xfrm>
            <a:off x="4402928" y="3360874"/>
            <a:ext cx="4256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Hydrogen does not uniformly mix and diffuse into Helium in umbilical plate cavity before reaching exit.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007AA2-8F65-06FB-D712-121D77919328}"/>
              </a:ext>
            </a:extLst>
          </p:cNvPr>
          <p:cNvSpPr txBox="1"/>
          <p:nvPr/>
        </p:nvSpPr>
        <p:spPr>
          <a:xfrm>
            <a:off x="4572001" y="3984289"/>
            <a:ext cx="3227650" cy="461665"/>
          </a:xfrm>
          <a:prstGeom prst="rect">
            <a:avLst/>
          </a:prstGeom>
          <a:solidFill>
            <a:srgbClr val="FFC000"/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Sampling location bias is one cause of errant H2 concentration readings at LETF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C2029-C167-459F-B01F-306CDC6AABA3}"/>
              </a:ext>
            </a:extLst>
          </p:cNvPr>
          <p:cNvSpPr txBox="1"/>
          <p:nvPr/>
        </p:nvSpPr>
        <p:spPr>
          <a:xfrm>
            <a:off x="4151336" y="854827"/>
            <a:ext cx="3076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Target 4 H2 Leakage Location</a:t>
            </a:r>
          </a:p>
        </p:txBody>
      </p:sp>
    </p:spTree>
    <p:extLst>
      <p:ext uri="{BB962C8B-B14F-4D97-AF65-F5344CB8AC3E}">
        <p14:creationId xmlns:p14="http://schemas.microsoft.com/office/powerpoint/2010/main" val="263956445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26A47-ECFC-40BB-90EA-26D5193DF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06" y="10583"/>
            <a:ext cx="8307387" cy="642938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Leakage Location Variation CFD Findings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B59870-3EAE-73C2-D16F-F7E24D732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14</a:t>
            </a:fld>
            <a:endParaRPr lang="en-US" dirty="0"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CD0CB2-3366-8F47-6CA6-141BE8282C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82" b="2874"/>
          <a:stretch/>
        </p:blipFill>
        <p:spPr>
          <a:xfrm>
            <a:off x="36495" y="1095248"/>
            <a:ext cx="6656049" cy="31030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E9DC89-BA69-51B9-08D6-5BFE0A7E9E66}"/>
              </a:ext>
            </a:extLst>
          </p:cNvPr>
          <p:cNvSpPr txBox="1"/>
          <p:nvPr/>
        </p:nvSpPr>
        <p:spPr>
          <a:xfrm>
            <a:off x="146407" y="818247"/>
            <a:ext cx="23738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Target 2 H2 Leakage Location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7CD735-1B92-AA92-0B04-75A4381A8F8F}"/>
              </a:ext>
            </a:extLst>
          </p:cNvPr>
          <p:cNvSpPr txBox="1"/>
          <p:nvPr/>
        </p:nvSpPr>
        <p:spPr>
          <a:xfrm>
            <a:off x="3640441" y="818247"/>
            <a:ext cx="23738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Target 3 H2 Leakage Location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546A15-6AB9-7FA9-51A7-18DC705B6B2F}"/>
              </a:ext>
            </a:extLst>
          </p:cNvPr>
          <p:cNvSpPr txBox="1"/>
          <p:nvPr/>
        </p:nvSpPr>
        <p:spPr>
          <a:xfrm>
            <a:off x="6624859" y="1186903"/>
            <a:ext cx="234352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H2 concentration sensor moved to outlet in LETF but test data inconsistencies continued. </a:t>
            </a:r>
          </a:p>
          <a:p>
            <a:endParaRPr lang="en-US" sz="1400" dirty="0"/>
          </a:p>
          <a:p>
            <a:r>
              <a:rPr lang="en-US" sz="1400" dirty="0"/>
              <a:t>H2 and </a:t>
            </a:r>
            <a:r>
              <a:rPr lang="en-US" sz="1400" dirty="0" err="1"/>
              <a:t>Ghe</a:t>
            </a:r>
            <a:r>
              <a:rPr lang="en-US" sz="1400" dirty="0"/>
              <a:t> mixing uniformity within cavity dependent on path between leakage location and exit.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8599248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26A47-ECFC-40BB-90EA-26D5193DF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06" y="10583"/>
            <a:ext cx="8307387" cy="642938"/>
          </a:xfrm>
        </p:spPr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Final CFD Findings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B59870-3EAE-73C2-D16F-F7E24D732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15</a:t>
            </a:fld>
            <a:endParaRPr lang="en-US" dirty="0"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F04322-33B1-CF86-DED4-95AA81E01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6" y="1283661"/>
            <a:ext cx="5963722" cy="15169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C32329-93BA-A4BA-3896-672C1E63D080}"/>
              </a:ext>
            </a:extLst>
          </p:cNvPr>
          <p:cNvSpPr txBox="1"/>
          <p:nvPr/>
        </p:nvSpPr>
        <p:spPr>
          <a:xfrm>
            <a:off x="133490" y="867679"/>
            <a:ext cx="61998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accent5">
                    <a:lumMod val="50000"/>
                  </a:schemeClr>
                </a:solidFill>
              </a:rPr>
              <a:t>Time-averaged H2 Concentration at New Hazardous Gas Sampling Location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6E80B-C032-0432-00E9-8A8596B9517E}"/>
              </a:ext>
            </a:extLst>
          </p:cNvPr>
          <p:cNvSpPr txBox="1"/>
          <p:nvPr/>
        </p:nvSpPr>
        <p:spPr>
          <a:xfrm>
            <a:off x="175073" y="2953170"/>
            <a:ext cx="619989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/>
              <a:t>Time-averaged concentration of H2 gas at exit not dependent on leakage location. Minor variation in spatial distribution of H2 compared to variation in test data.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2D89DB-40C3-6AA9-3CAB-7FCF0AE21C75}"/>
              </a:ext>
            </a:extLst>
          </p:cNvPr>
          <p:cNvSpPr txBox="1"/>
          <p:nvPr/>
        </p:nvSpPr>
        <p:spPr>
          <a:xfrm>
            <a:off x="175073" y="3512194"/>
            <a:ext cx="65955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CFD simulation results eliminated incomplete H2/</a:t>
            </a:r>
            <a:r>
              <a:rPr lang="en-US" sz="1300" b="1" dirty="0" err="1"/>
              <a:t>Ghe</a:t>
            </a:r>
            <a:r>
              <a:rPr lang="en-US" sz="1300" b="1" dirty="0"/>
              <a:t> mixing as the cause of the test data inconsistencies. Seal leakage eventually identified as the root cause.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F2490E-32F8-A210-FA0D-FFB6280A3347}"/>
              </a:ext>
            </a:extLst>
          </p:cNvPr>
          <p:cNvSpPr txBox="1"/>
          <p:nvPr/>
        </p:nvSpPr>
        <p:spPr>
          <a:xfrm>
            <a:off x="219075" y="4109253"/>
            <a:ext cx="6595541" cy="477054"/>
          </a:xfrm>
          <a:prstGeom prst="rect">
            <a:avLst/>
          </a:prstGeom>
          <a:solidFill>
            <a:srgbClr val="FFC000"/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50" b="1" dirty="0"/>
              <a:t>Umbilical plate seal and </a:t>
            </a:r>
            <a:r>
              <a:rPr lang="en-US" sz="1250" b="1" dirty="0" err="1"/>
              <a:t>Ghe</a:t>
            </a:r>
            <a:r>
              <a:rPr lang="en-US" sz="1250" b="1" dirty="0"/>
              <a:t> purge system were redesigned with recommendations from CFD analyses. CFD results and test data agreed for final redesign.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DC85D6-0142-E868-8DF8-D1741A0BE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381" y="1251671"/>
            <a:ext cx="2408011" cy="28339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5A7571-541D-D515-EA86-4F836A8D0441}"/>
              </a:ext>
            </a:extLst>
          </p:cNvPr>
          <p:cNvSpPr txBox="1"/>
          <p:nvPr/>
        </p:nvSpPr>
        <p:spPr>
          <a:xfrm>
            <a:off x="7448422" y="972828"/>
            <a:ext cx="1464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New Seal Design</a:t>
            </a:r>
          </a:p>
        </p:txBody>
      </p:sp>
    </p:spTree>
    <p:extLst>
      <p:ext uri="{BB962C8B-B14F-4D97-AF65-F5344CB8AC3E}">
        <p14:creationId xmlns:p14="http://schemas.microsoft.com/office/powerpoint/2010/main" val="281771444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D0EBF-AB4E-4DB7-A7BB-1C77E3F67CA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72C2F7EA-524D-BA41-B822-D220B0F8B002}" type="slidenum">
              <a:rPr lang="en-US" smtClean="0">
                <a:cs typeface="+mn-cs"/>
              </a:rPr>
              <a:pPr>
                <a:defRPr/>
              </a:pPr>
              <a:t>16</a:t>
            </a:fld>
            <a:endParaRPr lang="en-US" dirty="0"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C60F7F-B496-480F-B7E2-78DCB9A7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>
                <a:solidFill>
                  <a:schemeClr val="bg1"/>
                </a:solidFill>
              </a:rPr>
              <a:t>SLS CS LH2 Umbilical Plate External System and Hazard Description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8286CB-D9BA-4C28-9475-4776FF167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089" y="1133154"/>
            <a:ext cx="2602684" cy="3336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3879A7-CAC9-400F-8D4B-6DF85A48157B}"/>
              </a:ext>
            </a:extLst>
          </p:cNvPr>
          <p:cNvSpPr txBox="1"/>
          <p:nvPr/>
        </p:nvSpPr>
        <p:spPr>
          <a:xfrm>
            <a:off x="1263196" y="796308"/>
            <a:ext cx="28655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b="1" dirty="0">
                <a:solidFill>
                  <a:schemeClr val="accent5">
                    <a:lumMod val="50000"/>
                  </a:schemeClr>
                </a:solidFill>
              </a:rPr>
              <a:t>Umbilical Plate External 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157D30-1285-4EBF-A620-485DC181CDAC}"/>
              </a:ext>
            </a:extLst>
          </p:cNvPr>
          <p:cNvSpPr txBox="1"/>
          <p:nvPr/>
        </p:nvSpPr>
        <p:spPr>
          <a:xfrm>
            <a:off x="2732665" y="4460641"/>
            <a:ext cx="1482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Fill/Drain Cavity</a:t>
            </a:r>
          </a:p>
          <a:p>
            <a:pPr algn="l"/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Helium Purge (2)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44AA19-1B57-4EED-ABD5-2D29ED1937C5}"/>
              </a:ext>
            </a:extLst>
          </p:cNvPr>
          <p:cNvSpPr txBox="1"/>
          <p:nvPr/>
        </p:nvSpPr>
        <p:spPr>
          <a:xfrm>
            <a:off x="55459" y="2694494"/>
            <a:ext cx="1182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Bleed, </a:t>
            </a:r>
          </a:p>
          <a:p>
            <a:pPr algn="l"/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4 inch Umbilical QD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47FC29-3633-4CC5-B397-E24EA9BE3F2F}"/>
              </a:ext>
            </a:extLst>
          </p:cNvPr>
          <p:cNvSpPr txBox="1"/>
          <p:nvPr/>
        </p:nvSpPr>
        <p:spPr>
          <a:xfrm>
            <a:off x="0" y="1825760"/>
            <a:ext cx="1115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Fill/Drain, </a:t>
            </a:r>
          </a:p>
          <a:p>
            <a:pPr algn="l"/>
            <a:r>
              <a:rPr lang="en-US" sz="1200" dirty="0">
                <a:solidFill>
                  <a:schemeClr val="accent5">
                    <a:lumMod val="50000"/>
                  </a:schemeClr>
                </a:solidFill>
              </a:rPr>
              <a:t>8 inch Umbilical QD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41774FB-8DAA-4208-B2EA-F093737F0579}"/>
              </a:ext>
            </a:extLst>
          </p:cNvPr>
          <p:cNvCxnSpPr>
            <a:cxnSpLocks/>
          </p:cNvCxnSpPr>
          <p:nvPr/>
        </p:nvCxnSpPr>
        <p:spPr bwMode="auto">
          <a:xfrm>
            <a:off x="987439" y="3035924"/>
            <a:ext cx="1373948" cy="2340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00DBF70-67BD-4C78-A8CC-055F4634D7C4}"/>
              </a:ext>
            </a:extLst>
          </p:cNvPr>
          <p:cNvCxnSpPr>
            <a:cxnSpLocks/>
          </p:cNvCxnSpPr>
          <p:nvPr/>
        </p:nvCxnSpPr>
        <p:spPr bwMode="auto">
          <a:xfrm>
            <a:off x="842964" y="2154382"/>
            <a:ext cx="1314207" cy="33943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44BA050-9EB8-4318-8383-58811A0C7F8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034146" y="3317741"/>
            <a:ext cx="200597" cy="11109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86419EF-DFA2-4097-A6A5-A5CC31E89BB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157171" y="3269957"/>
            <a:ext cx="1077572" cy="11586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9C13DEFE-6ED0-41B0-93CE-4C6E162F1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092" y="1692679"/>
            <a:ext cx="1980470" cy="151999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BCEE65E-28AD-43CB-A7F4-22953897751F}"/>
              </a:ext>
            </a:extLst>
          </p:cNvPr>
          <p:cNvSpPr txBox="1"/>
          <p:nvPr/>
        </p:nvSpPr>
        <p:spPr>
          <a:xfrm>
            <a:off x="4418103" y="1058255"/>
            <a:ext cx="20745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b="1" dirty="0">
                <a:solidFill>
                  <a:schemeClr val="accent5">
                    <a:lumMod val="50000"/>
                  </a:schemeClr>
                </a:solidFill>
              </a:rPr>
              <a:t>Fill/Drain Cavity Purge External Exhaust Port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BE5181F-8674-467E-BA35-F29C79659557}"/>
              </a:ext>
            </a:extLst>
          </p:cNvPr>
          <p:cNvCxnSpPr>
            <a:cxnSpLocks/>
            <a:endCxn id="32" idx="1"/>
          </p:cNvCxnSpPr>
          <p:nvPr/>
        </p:nvCxnSpPr>
        <p:spPr bwMode="auto">
          <a:xfrm flipV="1">
            <a:off x="3034146" y="2452675"/>
            <a:ext cx="1282946" cy="7599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oval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DB62BB9-2285-44F3-8D40-017328558780}"/>
              </a:ext>
            </a:extLst>
          </p:cNvPr>
          <p:cNvSpPr txBox="1"/>
          <p:nvPr/>
        </p:nvSpPr>
        <p:spPr>
          <a:xfrm>
            <a:off x="4085091" y="3460921"/>
            <a:ext cx="11663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Exhaust Port to External Atmosphere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60A030-712E-4A67-9FAD-C226F3881446}"/>
              </a:ext>
            </a:extLst>
          </p:cNvPr>
          <p:cNvSpPr txBox="1"/>
          <p:nvPr/>
        </p:nvSpPr>
        <p:spPr>
          <a:xfrm>
            <a:off x="5307326" y="3446456"/>
            <a:ext cx="12495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dirty="0">
                <a:solidFill>
                  <a:schemeClr val="accent5">
                    <a:lumMod val="50000"/>
                  </a:schemeClr>
                </a:solidFill>
              </a:rPr>
              <a:t>Haz. Gas Sample Port to Mass Spectrometer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854AE15-2EFA-47F9-9E1C-43CDFF5D9E51}"/>
              </a:ext>
            </a:extLst>
          </p:cNvPr>
          <p:cNvCxnSpPr>
            <a:cxnSpLocks/>
            <a:stCxn id="38" idx="0"/>
          </p:cNvCxnSpPr>
          <p:nvPr/>
        </p:nvCxnSpPr>
        <p:spPr bwMode="auto">
          <a:xfrm flipV="1">
            <a:off x="4668255" y="2082536"/>
            <a:ext cx="414256" cy="13783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05AAF9A-6DA1-4AEE-A155-41ED9B615E3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46165" y="2190660"/>
            <a:ext cx="185948" cy="1270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9DD4AD6-70D5-4C96-9888-E4C1F4A062C0}"/>
              </a:ext>
            </a:extLst>
          </p:cNvPr>
          <p:cNvSpPr txBox="1"/>
          <p:nvPr/>
        </p:nvSpPr>
        <p:spPr>
          <a:xfrm>
            <a:off x="6547233" y="841551"/>
            <a:ext cx="2548233" cy="2392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50" b="1" dirty="0">
                <a:solidFill>
                  <a:schemeClr val="accent5">
                    <a:lumMod val="50000"/>
                  </a:schemeClr>
                </a:solidFill>
              </a:rPr>
              <a:t>Artemis I H2 leakages have occurred at the 8 inch and 4 inch QD interfaces within the interior plate cavity.</a:t>
            </a:r>
          </a:p>
          <a:p>
            <a:pPr algn="l"/>
            <a:endParaRPr lang="en-US" sz="115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en-US" sz="1150" b="1" dirty="0">
                <a:solidFill>
                  <a:schemeClr val="accent5">
                    <a:lumMod val="50000"/>
                  </a:schemeClr>
                </a:solidFill>
              </a:rPr>
              <a:t>Helium (</a:t>
            </a: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</a:rPr>
              <a:t>Ghe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</a:rPr>
              <a:t>) is used to purge the cavity. The combined </a:t>
            </a: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</a:rPr>
              <a:t>Ghe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</a:rPr>
              <a:t>/H2 gas is vented to the atmosphere outside the umbilical plate.</a:t>
            </a:r>
          </a:p>
          <a:p>
            <a:pPr algn="l"/>
            <a:endParaRPr lang="en-US" sz="115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en-US" sz="1150" b="1" dirty="0">
                <a:solidFill>
                  <a:schemeClr val="accent5">
                    <a:lumMod val="50000"/>
                  </a:schemeClr>
                </a:solidFill>
              </a:rPr>
              <a:t>The </a:t>
            </a:r>
            <a:r>
              <a:rPr lang="en-US" sz="1150" b="1" dirty="0" err="1">
                <a:solidFill>
                  <a:schemeClr val="accent5">
                    <a:lumMod val="50000"/>
                  </a:schemeClr>
                </a:solidFill>
              </a:rPr>
              <a:t>Ghe</a:t>
            </a:r>
            <a:r>
              <a:rPr lang="en-US" sz="1150" b="1" dirty="0">
                <a:solidFill>
                  <a:schemeClr val="accent5">
                    <a:lumMod val="50000"/>
                  </a:schemeClr>
                </a:solidFill>
              </a:rPr>
              <a:t> purge is designed to dilute the H2 leakages to a non-hazardous concentration.   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56957B9-5658-4F44-B850-26F7D90AB1E1}"/>
              </a:ext>
            </a:extLst>
          </p:cNvPr>
          <p:cNvSpPr txBox="1"/>
          <p:nvPr/>
        </p:nvSpPr>
        <p:spPr>
          <a:xfrm>
            <a:off x="6634658" y="3364740"/>
            <a:ext cx="2373381" cy="769441"/>
          </a:xfrm>
          <a:prstGeom prst="rect">
            <a:avLst/>
          </a:prstGeom>
          <a:solidFill>
            <a:srgbClr val="FFC000"/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100" b="1" dirty="0"/>
              <a:t>Artemis I experienced multiple Launch Commit Criteria (LCC) violations due to H2 leakages overwhelming the purge system.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538DA5-70BE-4422-A997-0E7E962BCC94}"/>
              </a:ext>
            </a:extLst>
          </p:cNvPr>
          <p:cNvSpPr txBox="1"/>
          <p:nvPr/>
        </p:nvSpPr>
        <p:spPr>
          <a:xfrm>
            <a:off x="7204439" y="4899222"/>
            <a:ext cx="11740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>
                <a:solidFill>
                  <a:schemeClr val="bg1"/>
                </a:solidFill>
              </a:rPr>
              <a:t>ER42(22-073)</a:t>
            </a:r>
          </a:p>
        </p:txBody>
      </p:sp>
    </p:spTree>
    <p:extLst>
      <p:ext uri="{BB962C8B-B14F-4D97-AF65-F5344CB8AC3E}">
        <p14:creationId xmlns:p14="http://schemas.microsoft.com/office/powerpoint/2010/main" val="304466718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3996E8-8905-466D-9CBD-A854B2478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Flammability of H2/Helium/Air Mixtures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1DF7DD-6892-4FE5-90FC-ACB744113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7075"/>
            <a:ext cx="3499010" cy="2474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DE5886-7F94-47F9-AB43-E57EA554500A}"/>
              </a:ext>
            </a:extLst>
          </p:cNvPr>
          <p:cNvSpPr txBox="1"/>
          <p:nvPr/>
        </p:nvSpPr>
        <p:spPr>
          <a:xfrm>
            <a:off x="455561" y="1021628"/>
            <a:ext cx="304344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b="1" dirty="0"/>
              <a:t>Flammability Diagram H2-He-Air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C68E8ADB-13D5-4820-8C67-5FE7A78FF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5740" y="974956"/>
            <a:ext cx="5349714" cy="3784768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For a nominal umbilical leak scenario, the H2/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GHe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exhaust gas is not flammable when mixed with external air</a:t>
            </a:r>
          </a:p>
          <a:p>
            <a:pPr lvl="2"/>
            <a:r>
              <a:rPr lang="en-US" sz="1275" dirty="0">
                <a:solidFill>
                  <a:schemeClr val="accent1">
                    <a:lumMod val="50000"/>
                  </a:schemeClr>
                </a:solidFill>
              </a:rPr>
              <a:t>LCC violation occurs when exhaust gas exceeds 4% H2</a:t>
            </a:r>
          </a:p>
          <a:p>
            <a:pPr lvl="2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The lower flammability limit of H2 in air is 4%</a:t>
            </a:r>
            <a:endParaRPr lang="en-US" sz="1275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900"/>
              </a:spcBef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 4% H2 / 96%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Ghe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mixture is not flammable in air</a:t>
            </a:r>
          </a:p>
          <a:p>
            <a:pPr lvl="2"/>
            <a:r>
              <a:rPr lang="en-US" sz="1275" dirty="0">
                <a:solidFill>
                  <a:schemeClr val="accent1">
                    <a:lumMod val="50000"/>
                  </a:schemeClr>
                </a:solidFill>
              </a:rPr>
              <a:t>The flammability diagram and empirical data show that ~8% H2 is required to produce a flame when mixed with air </a:t>
            </a:r>
          </a:p>
          <a:p>
            <a:pPr>
              <a:spcBef>
                <a:spcPts val="900"/>
              </a:spcBef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CFD simulation used to model the flammable volume of gas generated by the H2/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Ghe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exhaust mixing with air to provide additional information beyond the graphical flammability limits</a:t>
            </a:r>
          </a:p>
          <a:p>
            <a:pPr lvl="2"/>
            <a:r>
              <a:rPr lang="en-US" sz="1275" dirty="0">
                <a:solidFill>
                  <a:schemeClr val="accent1">
                    <a:lumMod val="50000"/>
                  </a:schemeClr>
                </a:solidFill>
              </a:rPr>
              <a:t>CFD simulations visualize location of flammable gas and potential H2 accumulation regions for various flow conditions</a:t>
            </a:r>
          </a:p>
          <a:p>
            <a:pPr lvl="2"/>
            <a:r>
              <a:rPr lang="en-US" sz="1275" dirty="0">
                <a:solidFill>
                  <a:schemeClr val="accent1">
                    <a:lumMod val="50000"/>
                  </a:schemeClr>
                </a:solidFill>
              </a:rPr>
              <a:t>Goal was to inform risk acceptance of an Artemis I launch waiver that allowed for a 10% H2 concentration exhaust exiting the umbilical plate cavity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6F0151-EB03-44CD-A018-529C4F1869A2}"/>
              </a:ext>
            </a:extLst>
          </p:cNvPr>
          <p:cNvSpPr txBox="1"/>
          <p:nvPr/>
        </p:nvSpPr>
        <p:spPr>
          <a:xfrm>
            <a:off x="228600" y="3912396"/>
            <a:ext cx="32981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/>
              <a:t>8% H2/ 92% </a:t>
            </a:r>
            <a:r>
              <a:rPr lang="en-US" sz="1050" b="1" dirty="0" err="1"/>
              <a:t>Ghe</a:t>
            </a:r>
            <a:r>
              <a:rPr lang="en-US" sz="1050" b="1" dirty="0"/>
              <a:t> gas mixture just skirts the edge of the flammable region in the diagram when mixed uniformly with air. 10% H2 or greater falls well into the flammable mixture region.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1565B0-2AAB-4CFE-BD70-6607FD69C21C}"/>
              </a:ext>
            </a:extLst>
          </p:cNvPr>
          <p:cNvCxnSpPr>
            <a:cxnSpLocks/>
          </p:cNvCxnSpPr>
          <p:nvPr/>
        </p:nvCxnSpPr>
        <p:spPr bwMode="auto">
          <a:xfrm flipV="1">
            <a:off x="297873" y="1472234"/>
            <a:ext cx="1509617" cy="203333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EF6D833-91DD-4BDF-A069-C4E3AF8FA5CB}"/>
              </a:ext>
            </a:extLst>
          </p:cNvPr>
          <p:cNvSpPr txBox="1"/>
          <p:nvPr/>
        </p:nvSpPr>
        <p:spPr>
          <a:xfrm>
            <a:off x="7204439" y="4899222"/>
            <a:ext cx="11740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>
                <a:solidFill>
                  <a:schemeClr val="bg1"/>
                </a:solidFill>
              </a:rPr>
              <a:t>ER42(22-073)</a:t>
            </a:r>
          </a:p>
        </p:txBody>
      </p:sp>
    </p:spTree>
    <p:extLst>
      <p:ext uri="{BB962C8B-B14F-4D97-AF65-F5344CB8AC3E}">
        <p14:creationId xmlns:p14="http://schemas.microsoft.com/office/powerpoint/2010/main" val="175005015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1152A7A-3F47-4FD7-ADAC-317D689D26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5" t="28510" r="47239" b="29183"/>
          <a:stretch/>
        </p:blipFill>
        <p:spPr>
          <a:xfrm>
            <a:off x="137236" y="1783839"/>
            <a:ext cx="2085998" cy="25012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906F8D-9932-461B-99B2-3E45660902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7" t="9086" r="45541" b="9927"/>
          <a:stretch/>
        </p:blipFill>
        <p:spPr>
          <a:xfrm>
            <a:off x="4635682" y="1783839"/>
            <a:ext cx="2047370" cy="250123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352F36-B03C-4528-A868-68BDF581E4A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010400" y="4907782"/>
            <a:ext cx="2133600" cy="185738"/>
          </a:xfrm>
        </p:spPr>
        <p:txBody>
          <a:bodyPr/>
          <a:lstStyle/>
          <a:p>
            <a:pPr>
              <a:defRPr/>
            </a:pPr>
            <a:fld id="{72C2F7EA-524D-BA41-B822-D220B0F8B002}" type="slidenum">
              <a:rPr lang="en-US" smtClean="0">
                <a:solidFill>
                  <a:schemeClr val="accent1">
                    <a:lumMod val="50000"/>
                  </a:schemeClr>
                </a:solidFill>
                <a:cs typeface="+mn-cs"/>
              </a:rPr>
              <a:pPr>
                <a:defRPr/>
              </a:pPr>
              <a:t>18</a:t>
            </a:fld>
            <a:endParaRPr lang="en-US" dirty="0">
              <a:solidFill>
                <a:schemeClr val="accent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0A533B-E586-476C-B558-CA8631B5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b="1" dirty="0">
                <a:solidFill>
                  <a:schemeClr val="bg1"/>
                </a:solidFill>
              </a:rPr>
              <a:t>10% H2 / 90% </a:t>
            </a:r>
            <a:r>
              <a:rPr lang="en-US" sz="2200" b="1" dirty="0" err="1">
                <a:solidFill>
                  <a:schemeClr val="bg1"/>
                </a:solidFill>
              </a:rPr>
              <a:t>Ghe</a:t>
            </a:r>
            <a:r>
              <a:rPr lang="en-US" sz="2200" b="1" dirty="0">
                <a:solidFill>
                  <a:schemeClr val="bg1"/>
                </a:solidFill>
              </a:rPr>
              <a:t>, 3 Knot  and 25 knot Cross-flow CFD Results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5122B7-3EE2-486F-A5BD-70E16083F570}"/>
              </a:ext>
            </a:extLst>
          </p:cNvPr>
          <p:cNvSpPr txBox="1"/>
          <p:nvPr/>
        </p:nvSpPr>
        <p:spPr>
          <a:xfrm>
            <a:off x="50818" y="1022092"/>
            <a:ext cx="22588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CFD Snapshot: Composite Iso-surfaces – </a:t>
            </a:r>
            <a:r>
              <a:rPr lang="en-US" sz="1050" dirty="0">
                <a:solidFill>
                  <a:schemeClr val="accent1">
                    <a:lumMod val="50000"/>
                  </a:schemeClr>
                </a:solidFill>
              </a:rPr>
              <a:t>Flammable H2-He-Air mixture between blue &amp; green iso-surfaces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4F5121-FF71-4C55-ACD8-B9557F35D3C6}"/>
              </a:ext>
            </a:extLst>
          </p:cNvPr>
          <p:cNvSpPr txBox="1"/>
          <p:nvPr/>
        </p:nvSpPr>
        <p:spPr>
          <a:xfrm>
            <a:off x="3434082" y="4350328"/>
            <a:ext cx="32489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>
                <a:solidFill>
                  <a:schemeClr val="accent1">
                    <a:lumMod val="50000"/>
                  </a:schemeClr>
                </a:solidFill>
              </a:rPr>
              <a:t>Wind bends flammable volume – no significant change in volume compared to gentle wind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5F331B-BA1E-4729-BDC9-0C55B03DDF48}"/>
              </a:ext>
            </a:extLst>
          </p:cNvPr>
          <p:cNvSpPr txBox="1"/>
          <p:nvPr/>
        </p:nvSpPr>
        <p:spPr>
          <a:xfrm>
            <a:off x="50818" y="4350328"/>
            <a:ext cx="22588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>
                <a:solidFill>
                  <a:schemeClr val="accent1">
                    <a:lumMod val="50000"/>
                  </a:schemeClr>
                </a:solidFill>
              </a:rPr>
              <a:t>LFL Iso-surface extends ~8 inches from exhaust port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0C1D8FC-05BF-41BF-AF65-EF4B3CA5CBD9}"/>
              </a:ext>
            </a:extLst>
          </p:cNvPr>
          <p:cNvCxnSpPr>
            <a:cxnSpLocks/>
          </p:cNvCxnSpPr>
          <p:nvPr/>
        </p:nvCxnSpPr>
        <p:spPr bwMode="auto">
          <a:xfrm flipV="1">
            <a:off x="1385455" y="3795148"/>
            <a:ext cx="270926" cy="6244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C6790BB-5F86-456D-94AC-657A7795AC5A}"/>
              </a:ext>
            </a:extLst>
          </p:cNvPr>
          <p:cNvCxnSpPr>
            <a:cxnSpLocks/>
            <a:stCxn id="14" idx="0"/>
          </p:cNvCxnSpPr>
          <p:nvPr/>
        </p:nvCxnSpPr>
        <p:spPr bwMode="auto">
          <a:xfrm flipV="1">
            <a:off x="5058567" y="3527803"/>
            <a:ext cx="741674" cy="8225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0B78A9E-E19F-46D9-8E69-5CD71A1D15AA}"/>
              </a:ext>
            </a:extLst>
          </p:cNvPr>
          <p:cNvSpPr txBox="1"/>
          <p:nvPr/>
        </p:nvSpPr>
        <p:spPr>
          <a:xfrm>
            <a:off x="6849526" y="1782026"/>
            <a:ext cx="2200626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b="1" u="sng" dirty="0">
                <a:solidFill>
                  <a:schemeClr val="accent1">
                    <a:lumMod val="50000"/>
                  </a:schemeClr>
                </a:solidFill>
              </a:rPr>
              <a:t>Fluid Observations</a:t>
            </a:r>
          </a:p>
          <a:p>
            <a:pPr algn="l"/>
            <a:endParaRPr lang="en-US" sz="135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25 knot wind slightly shortens and bends the flammable gas</a:t>
            </a:r>
          </a:p>
          <a:p>
            <a:pPr algn="l"/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Primary hazard is thermal damage to umbilical lines due to sustained burning of H2 –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H2 does not accumulate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7F656C-8FC6-40EE-848B-9223DBAB6914}"/>
              </a:ext>
            </a:extLst>
          </p:cNvPr>
          <p:cNvSpPr txBox="1"/>
          <p:nvPr/>
        </p:nvSpPr>
        <p:spPr>
          <a:xfrm>
            <a:off x="4671874" y="978181"/>
            <a:ext cx="22588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CFD Snapshot: Composite Iso-surfaces – </a:t>
            </a:r>
            <a:r>
              <a:rPr lang="en-US" sz="1050" dirty="0">
                <a:solidFill>
                  <a:schemeClr val="accent1">
                    <a:lumMod val="50000"/>
                  </a:schemeClr>
                </a:solidFill>
              </a:rPr>
              <a:t>Flammable H2-He-Air mixture between blue &amp; green iso-surfaces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47C732-24FC-4DE0-A0AD-EA71963CEE04}"/>
              </a:ext>
            </a:extLst>
          </p:cNvPr>
          <p:cNvSpPr txBox="1"/>
          <p:nvPr/>
        </p:nvSpPr>
        <p:spPr>
          <a:xfrm>
            <a:off x="2680756" y="966641"/>
            <a:ext cx="1723802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CFD Snapshot: Iso-surface of LFL of H2 – </a:t>
            </a:r>
            <a:r>
              <a:rPr lang="en-US" sz="1050" dirty="0">
                <a:solidFill>
                  <a:schemeClr val="accent1">
                    <a:lumMod val="50000"/>
                  </a:schemeClr>
                </a:solidFill>
              </a:rPr>
              <a:t>Volume contains all flammable H2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DA57EE-4889-4B38-B688-7DE1B0753E0B}"/>
              </a:ext>
            </a:extLst>
          </p:cNvPr>
          <p:cNvSpPr txBox="1"/>
          <p:nvPr/>
        </p:nvSpPr>
        <p:spPr>
          <a:xfrm>
            <a:off x="137236" y="701182"/>
            <a:ext cx="20859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b="1" dirty="0">
                <a:highlight>
                  <a:srgbClr val="00FFFF"/>
                </a:highlight>
              </a:rPr>
              <a:t>3 Knot Wind – 10% H2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4A28E9-4E4B-462E-96FC-8863A606566B}"/>
              </a:ext>
            </a:extLst>
          </p:cNvPr>
          <p:cNvSpPr txBox="1"/>
          <p:nvPr/>
        </p:nvSpPr>
        <p:spPr>
          <a:xfrm>
            <a:off x="3434082" y="702375"/>
            <a:ext cx="208599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b="1" dirty="0">
                <a:highlight>
                  <a:srgbClr val="00FFFF"/>
                </a:highlight>
              </a:rPr>
              <a:t>25 Knot Wind – 10% H2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6C441D-739E-4B18-84EB-050933DB81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5" t="7954" r="44780" b="9235"/>
          <a:stretch/>
        </p:blipFill>
        <p:spPr>
          <a:xfrm>
            <a:off x="2429710" y="1783839"/>
            <a:ext cx="2047370" cy="250123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84394C8-A742-467E-BC64-49D5CC9A66AF}"/>
              </a:ext>
            </a:extLst>
          </p:cNvPr>
          <p:cNvSpPr txBox="1"/>
          <p:nvPr/>
        </p:nvSpPr>
        <p:spPr>
          <a:xfrm rot="20503901">
            <a:off x="2861174" y="3806146"/>
            <a:ext cx="13933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chemeClr val="accent1">
                    <a:lumMod val="50000"/>
                  </a:schemeClr>
                </a:solidFill>
              </a:rPr>
              <a:t>Wind Direction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3CFE17D-A533-47D9-9EF9-CF11D2BFFBCA}"/>
              </a:ext>
            </a:extLst>
          </p:cNvPr>
          <p:cNvCxnSpPr>
            <a:cxnSpLocks/>
          </p:cNvCxnSpPr>
          <p:nvPr/>
        </p:nvCxnSpPr>
        <p:spPr bwMode="auto">
          <a:xfrm flipH="1">
            <a:off x="2930735" y="3921562"/>
            <a:ext cx="1054704" cy="34940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6270C30-9F3B-41A8-A8F3-9B55556156FB}"/>
              </a:ext>
            </a:extLst>
          </p:cNvPr>
          <p:cNvSpPr txBox="1"/>
          <p:nvPr/>
        </p:nvSpPr>
        <p:spPr>
          <a:xfrm>
            <a:off x="7204439" y="4899222"/>
            <a:ext cx="11740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>
                <a:solidFill>
                  <a:schemeClr val="accent1">
                    <a:lumMod val="50000"/>
                  </a:schemeClr>
                </a:solidFill>
              </a:rPr>
              <a:t>ER42(22-073)</a:t>
            </a:r>
          </a:p>
        </p:txBody>
      </p:sp>
    </p:spTree>
    <p:extLst>
      <p:ext uri="{BB962C8B-B14F-4D97-AF65-F5344CB8AC3E}">
        <p14:creationId xmlns:p14="http://schemas.microsoft.com/office/powerpoint/2010/main" val="233315665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FD63D7-6639-4CEA-96E6-2B110424E00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72C2F7EA-524D-BA41-B822-D220B0F8B002}" type="slidenum">
              <a:rPr lang="en-US" smtClean="0">
                <a:cs typeface="+mn-cs"/>
              </a:rPr>
              <a:pPr>
                <a:defRPr/>
              </a:pPr>
              <a:t>19</a:t>
            </a:fld>
            <a:endParaRPr lang="en-US" dirty="0"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56B718-C18F-4D2D-A3C2-B0272944D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10% H2 / 90% </a:t>
            </a:r>
            <a:r>
              <a:rPr lang="en-US" dirty="0" err="1"/>
              <a:t>Ghe</a:t>
            </a:r>
            <a:r>
              <a:rPr lang="en-US" dirty="0"/>
              <a:t>, 3 Knot Animation of H2 LFL</a:t>
            </a:r>
          </a:p>
        </p:txBody>
      </p:sp>
      <p:pic>
        <p:nvPicPr>
          <p:cNvPr id="5" name="LFL_H2">
            <a:hlinkClick r:id="" action="ppaction://media"/>
            <a:extLst>
              <a:ext uri="{FF2B5EF4-FFF2-40B4-BE49-F238E27FC236}">
                <a16:creationId xmlns:a16="http://schemas.microsoft.com/office/drawing/2014/main" id="{17FD09E9-EEFA-4C25-84BE-5AF60A3C55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4419" b="17995"/>
          <a:stretch/>
        </p:blipFill>
        <p:spPr>
          <a:xfrm>
            <a:off x="829186" y="805399"/>
            <a:ext cx="6042866" cy="40060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AE89A4-1571-40F9-8051-B16BC17EAC27}"/>
              </a:ext>
            </a:extLst>
          </p:cNvPr>
          <p:cNvSpPr txBox="1"/>
          <p:nvPr/>
        </p:nvSpPr>
        <p:spPr>
          <a:xfrm>
            <a:off x="6938720" y="1173996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animation shows that the LFL iso-surface volume fluctuates but does not grow with time.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86BF0E-7B51-4866-BB78-46D4C2C46D34}"/>
              </a:ext>
            </a:extLst>
          </p:cNvPr>
          <p:cNvSpPr txBox="1"/>
          <p:nvPr/>
        </p:nvSpPr>
        <p:spPr>
          <a:xfrm rot="1659897">
            <a:off x="6911409" y="3646053"/>
            <a:ext cx="160278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50" dirty="0">
                <a:solidFill>
                  <a:srgbClr val="0070C0"/>
                </a:solidFill>
              </a:rPr>
              <a:t>Wind Direction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B07A7F1-DE6A-42D4-A9E2-4D4AF024D408}"/>
              </a:ext>
            </a:extLst>
          </p:cNvPr>
          <p:cNvCxnSpPr/>
          <p:nvPr/>
        </p:nvCxnSpPr>
        <p:spPr bwMode="auto">
          <a:xfrm flipH="1" flipV="1">
            <a:off x="7010401" y="3619596"/>
            <a:ext cx="1017722" cy="54050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A398733-2D7B-45C7-BA7F-CD3285F11C79}"/>
              </a:ext>
            </a:extLst>
          </p:cNvPr>
          <p:cNvSpPr txBox="1"/>
          <p:nvPr/>
        </p:nvSpPr>
        <p:spPr>
          <a:xfrm>
            <a:off x="7204439" y="4899222"/>
            <a:ext cx="11740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>
                <a:solidFill>
                  <a:schemeClr val="bg1"/>
                </a:solidFill>
              </a:rPr>
              <a:t>ER42(22-073)</a:t>
            </a:r>
          </a:p>
        </p:txBody>
      </p:sp>
    </p:spTree>
    <p:extLst>
      <p:ext uri="{BB962C8B-B14F-4D97-AF65-F5344CB8AC3E}">
        <p14:creationId xmlns:p14="http://schemas.microsoft.com/office/powerpoint/2010/main" val="13525089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53275-21BA-C537-F37E-6F46DDA6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333" y="10583"/>
            <a:ext cx="8307387" cy="6429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CFD Analysis Impact and Artemis I Observations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3D876-5C73-AB46-999C-617934324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E15B6-C9AE-6C48-AC2B-348B95EC9836}" type="slidenum">
              <a:rPr lang="en-US" smtClean="0">
                <a:cs typeface="+mn-cs"/>
              </a:rPr>
              <a:pPr>
                <a:defRPr/>
              </a:pPr>
              <a:t>20</a:t>
            </a:fld>
            <a:endParaRPr lang="en-US" dirty="0"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241106-E2C2-A64A-5B56-685B4019D322}"/>
              </a:ext>
            </a:extLst>
          </p:cNvPr>
          <p:cNvSpPr txBox="1">
            <a:spLocks/>
          </p:cNvSpPr>
          <p:nvPr/>
        </p:nvSpPr>
        <p:spPr>
          <a:xfrm>
            <a:off x="93001" y="1253516"/>
            <a:ext cx="8957998" cy="29854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800" b="1" kern="0" dirty="0"/>
              <a:t>CFD analysis showed that at 10% H2 concentration, the vented exhaust gas could potentially support a sustained combustion event if ignited</a:t>
            </a:r>
          </a:p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800" b="1" kern="0" dirty="0"/>
              <a:t>No credible ignition source was identified in the flammable gas volume</a:t>
            </a:r>
          </a:p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endParaRPr lang="en-US" altLang="en-US" sz="1800" b="1" kern="0" dirty="0"/>
          </a:p>
          <a:p>
            <a:pPr>
              <a:spcBef>
                <a:spcPts val="900"/>
              </a:spcBef>
              <a:buClr>
                <a:srgbClr val="00529B"/>
              </a:buClr>
            </a:pPr>
            <a:r>
              <a:rPr lang="en-US" altLang="en-US" sz="1800" b="1" kern="0" dirty="0"/>
              <a:t>Impact to Artemis I</a:t>
            </a:r>
          </a:p>
          <a:p>
            <a:pPr lvl="1">
              <a:spcBef>
                <a:spcPts val="900"/>
              </a:spcBef>
              <a:buClr>
                <a:srgbClr val="00529B"/>
              </a:buClr>
            </a:pPr>
            <a:r>
              <a:rPr lang="en-US" altLang="en-US" sz="1450" b="1" kern="0" dirty="0"/>
              <a:t>CFD analysis of the umbilical exhaust venting was used to develop an Artemis I flight waiver</a:t>
            </a:r>
          </a:p>
          <a:p>
            <a:pPr lvl="1">
              <a:spcBef>
                <a:spcPts val="900"/>
              </a:spcBef>
              <a:buClr>
                <a:srgbClr val="00529B"/>
              </a:buClr>
            </a:pPr>
            <a:r>
              <a:rPr lang="en-US" altLang="en-US" sz="1450" b="1" kern="0" dirty="0"/>
              <a:t>The waiver allowed for a 10% H2 concentration in the exhaust gas before violating the LCC</a:t>
            </a:r>
          </a:p>
          <a:p>
            <a:pPr lvl="1">
              <a:spcBef>
                <a:spcPts val="900"/>
              </a:spcBef>
              <a:buClr>
                <a:srgbClr val="00529B"/>
              </a:buClr>
            </a:pPr>
            <a:r>
              <a:rPr lang="en-US" altLang="en-US" sz="1450" b="1" kern="0" dirty="0"/>
              <a:t>The waiver was used during the successful Artemis I flight on Nov. 16th 2022 </a:t>
            </a:r>
          </a:p>
        </p:txBody>
      </p:sp>
    </p:spTree>
    <p:extLst>
      <p:ext uri="{BB962C8B-B14F-4D97-AF65-F5344CB8AC3E}">
        <p14:creationId xmlns:p14="http://schemas.microsoft.com/office/powerpoint/2010/main" val="1481951285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6223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ithout blue ba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EB2D5380FE2F4D930C6B565C2D1F91" ma:contentTypeVersion="11" ma:contentTypeDescription="Create a new document." ma:contentTypeScope="" ma:versionID="7bb4524a6491913e10d18d3264613d60">
  <xsd:schema xmlns:xsd="http://www.w3.org/2001/XMLSchema" xmlns:xs="http://www.w3.org/2001/XMLSchema" xmlns:p="http://schemas.microsoft.com/office/2006/metadata/properties" xmlns:ns2="f68cf9e0-88e1-4f3b-adb3-cd048a316fce" xmlns:ns3="45189c86-d200-4f8e-8ba3-644445031606" targetNamespace="http://schemas.microsoft.com/office/2006/metadata/properties" ma:root="true" ma:fieldsID="fe491e7097e791f756d1677c32534ef1" ns2:_="" ns3:_="">
    <xsd:import namespace="f68cf9e0-88e1-4f3b-adb3-cd048a316fce"/>
    <xsd:import namespace="45189c86-d200-4f8e-8ba3-6444450316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cf9e0-88e1-4f3b-adb3-cd048a316fc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89c86-d200-4f8e-8ba3-644445031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14BE1A-A2C4-4862-8AD0-8BDC37D6A979}">
  <ds:schemaRefs>
    <ds:schemaRef ds:uri="8840c030-5dde-41b3-9ddd-06e8e0ef51bc"/>
    <ds:schemaRef ds:uri="db962d0c-5ba1-488e-9617-42eb96731c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561E29E-EE55-4BBB-A007-996871FAB7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8cf9e0-88e1-4f3b-adb3-cd048a316fce"/>
    <ds:schemaRef ds:uri="45189c86-d200-4f8e-8ba3-6444450316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22141</TotalTime>
  <Words>1700</Words>
  <Application>Microsoft Office PowerPoint</Application>
  <PresentationFormat>On-screen Show (16:9)</PresentationFormat>
  <Paragraphs>211</Paragraphs>
  <Slides>21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Century Gothic</vt:lpstr>
      <vt:lpstr>Helvetica</vt:lpstr>
      <vt:lpstr>Lucida Grande</vt:lpstr>
      <vt:lpstr>Times</vt:lpstr>
      <vt:lpstr>Wingdings</vt:lpstr>
      <vt:lpstr>Blank Presentation</vt:lpstr>
      <vt:lpstr>Without blue banner</vt:lpstr>
      <vt:lpstr>PowerPoint Presentation</vt:lpstr>
      <vt:lpstr>Artemis I Hazardous Gas Overview</vt:lpstr>
      <vt:lpstr>Artemis I Hazardous Gas Overview (Cont.)</vt:lpstr>
      <vt:lpstr>Artemis I Pre-Flight Hazardous Gas: CAPU </vt:lpstr>
      <vt:lpstr>Artemis I Pre-Flight Hazardous Gas: CAPU </vt:lpstr>
      <vt:lpstr>Notional Visualization of the Hazard</vt:lpstr>
      <vt:lpstr>CAPU Exhaust Duct Geometry and CFD Model</vt:lpstr>
      <vt:lpstr>Identify Detonable Mixtures in CFD Results</vt:lpstr>
      <vt:lpstr>CFD &amp; VCE Results – No Wind Case, South Side of Pad </vt:lpstr>
      <vt:lpstr>CFD &amp; VCE Results – No Wind Case, North Side of Pad </vt:lpstr>
      <vt:lpstr>CFD Analysis Impact and Artemis I Observations</vt:lpstr>
      <vt:lpstr>Umbilical Plate Hazardous Gas Monitoring Investigation</vt:lpstr>
      <vt:lpstr>Initial Sample Location Bias CFD Findings</vt:lpstr>
      <vt:lpstr>Leakage Location Variation CFD Findings</vt:lpstr>
      <vt:lpstr>Final CFD Findings</vt:lpstr>
      <vt:lpstr>SLS CS LH2 Umbilical Plate External System and Hazard Description</vt:lpstr>
      <vt:lpstr>Flammability of H2/Helium/Air Mixtures</vt:lpstr>
      <vt:lpstr>10% H2 / 90% Ghe, 3 Knot  and 25 knot Cross-flow CFD Results</vt:lpstr>
      <vt:lpstr>10% H2 / 90% Ghe, 3 Knot Animation of H2 LFL</vt:lpstr>
      <vt:lpstr>CFD Analysis Impact and Artemis I Observations</vt:lpstr>
      <vt:lpstr>PowerPoint Presentation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Richardson, Brian R. (MSFC-ER42)</cp:lastModifiedBy>
  <cp:revision>32</cp:revision>
  <cp:lastPrinted>2018-09-25T14:02:34Z</cp:lastPrinted>
  <dcterms:modified xsi:type="dcterms:W3CDTF">2024-01-03T17:17:22Z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0x01010068EB2D5380FE2F4D930C6B565C2D1F91</vt:lpwstr>
  </property>
</Properties>
</file>