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8" r:id="rId1"/>
  </p:sldMasterIdLst>
  <p:notesMasterIdLst>
    <p:notesMasterId r:id="rId3"/>
  </p:notesMasterIdLst>
  <p:handoutMasterIdLst>
    <p:handoutMasterId r:id="rId4"/>
  </p:handoutMasterIdLst>
  <p:sldIdLst>
    <p:sldId id="1658" r:id="rId2"/>
  </p:sldIdLst>
  <p:sldSz cx="43891200" cy="24688800"/>
  <p:notesSz cx="66675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6459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2918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9377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65836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8229600" algn="l" defTabSz="329184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9875520" algn="l" defTabSz="329184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11521440" algn="l" defTabSz="329184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13167360" algn="l" defTabSz="329184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76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C0"/>
    <a:srgbClr val="FF0000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 autoAdjust="0"/>
    <p:restoredTop sz="94432" autoAdjust="0"/>
  </p:normalViewPr>
  <p:slideViewPr>
    <p:cSldViewPr>
      <p:cViewPr varScale="1">
        <p:scale>
          <a:sx n="60" d="100"/>
          <a:sy n="60" d="100"/>
        </p:scale>
        <p:origin x="280" y="248"/>
      </p:cViewPr>
      <p:guideLst>
        <p:guide orient="horz" pos="7776"/>
        <p:guide pos="13824"/>
      </p:guideLst>
    </p:cSldViewPr>
  </p:slideViewPr>
  <p:outlineViewPr>
    <p:cViewPr>
      <p:scale>
        <a:sx n="33" d="100"/>
        <a:sy n="33" d="100"/>
      </p:scale>
      <p:origin x="0" y="-3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1980" y="-102"/>
      </p:cViewPr>
      <p:guideLst>
        <p:guide orient="horz" pos="2736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143" y="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/>
          <a:lstStyle>
            <a:lvl1pPr algn="r">
              <a:defRPr sz="1100"/>
            </a:lvl1pPr>
          </a:lstStyle>
          <a:p>
            <a:fld id="{6438631A-BD82-4368-B7B8-F79D93750BF3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25068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143" y="8250680"/>
            <a:ext cx="2889854" cy="434637"/>
          </a:xfrm>
          <a:prstGeom prst="rect">
            <a:avLst/>
          </a:prstGeom>
        </p:spPr>
        <p:txBody>
          <a:bodyPr vert="horz" lIns="86487" tIns="43243" rIns="86487" bIns="43243" rtlCol="0" anchor="b"/>
          <a:lstStyle>
            <a:lvl1pPr algn="r">
              <a:defRPr sz="1100"/>
            </a:lvl1pPr>
          </a:lstStyle>
          <a:p>
            <a:fld id="{965B57DC-BDEA-463D-8C8D-2717108633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776143" y="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>
            <a:lvl1pPr algn="r"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0E2BC8E-D35B-40B4-8821-8A221CE1A457}" type="datetimeFigureOut">
              <a:rPr lang="en-US"/>
              <a:pPr>
                <a:defRPr/>
              </a:pPr>
              <a:t>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650875"/>
            <a:ext cx="57912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487" tIns="43243" rIns="86487" bIns="4324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7354" y="4126827"/>
            <a:ext cx="5332792" cy="390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6" y="825068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776143" y="8250680"/>
            <a:ext cx="2889854" cy="4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0" tIns="44065" rIns="88130" bIns="44065" numCol="1" anchor="b" anchorCtr="0" compatLnSpc="1">
            <a:prstTxWarp prst="textNoShape">
              <a:avLst/>
            </a:prstTxWarp>
          </a:bodyPr>
          <a:lstStyle>
            <a:lvl1pPr algn="r" defTabSz="881389">
              <a:defRPr sz="11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F4B6275C-0645-43A9-ACDA-247FEB91D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4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4320" kern="1200">
        <a:solidFill>
          <a:schemeClr val="tx1"/>
        </a:solidFill>
        <a:latin typeface="+mn-lt"/>
        <a:ea typeface="+mn-ea"/>
        <a:cs typeface="+mn-cs"/>
      </a:defRPr>
    </a:lvl1pPr>
    <a:lvl2pPr marL="1645920" algn="l" rtl="0" eaLnBrk="0" fontAlgn="base" hangingPunct="0">
      <a:spcBef>
        <a:spcPct val="30000"/>
      </a:spcBef>
      <a:spcAft>
        <a:spcPct val="0"/>
      </a:spcAft>
      <a:defRPr sz="4320" kern="1200">
        <a:solidFill>
          <a:schemeClr val="tx1"/>
        </a:solidFill>
        <a:latin typeface="+mn-lt"/>
        <a:ea typeface="+mn-ea"/>
        <a:cs typeface="+mn-cs"/>
      </a:defRPr>
    </a:lvl2pPr>
    <a:lvl3pPr marL="3291840" algn="l" rtl="0" eaLnBrk="0" fontAlgn="base" hangingPunct="0">
      <a:spcBef>
        <a:spcPct val="30000"/>
      </a:spcBef>
      <a:spcAft>
        <a:spcPct val="0"/>
      </a:spcAft>
      <a:defRPr sz="4320" kern="1200">
        <a:solidFill>
          <a:schemeClr val="tx1"/>
        </a:solidFill>
        <a:latin typeface="+mn-lt"/>
        <a:ea typeface="+mn-ea"/>
        <a:cs typeface="+mn-cs"/>
      </a:defRPr>
    </a:lvl3pPr>
    <a:lvl4pPr marL="4937760" algn="l" rtl="0" eaLnBrk="0" fontAlgn="base" hangingPunct="0">
      <a:spcBef>
        <a:spcPct val="30000"/>
      </a:spcBef>
      <a:spcAft>
        <a:spcPct val="0"/>
      </a:spcAft>
      <a:defRPr sz="4320" kern="1200">
        <a:solidFill>
          <a:schemeClr val="tx1"/>
        </a:solidFill>
        <a:latin typeface="+mn-lt"/>
        <a:ea typeface="+mn-ea"/>
        <a:cs typeface="+mn-cs"/>
      </a:defRPr>
    </a:lvl4pPr>
    <a:lvl5pPr marL="6583680" algn="l" rtl="0" eaLnBrk="0" fontAlgn="base" hangingPunct="0">
      <a:spcBef>
        <a:spcPct val="30000"/>
      </a:spcBef>
      <a:spcAft>
        <a:spcPct val="0"/>
      </a:spcAft>
      <a:defRPr sz="4320" kern="1200">
        <a:solidFill>
          <a:schemeClr val="tx1"/>
        </a:solidFill>
        <a:latin typeface="+mn-lt"/>
        <a:ea typeface="+mn-ea"/>
        <a:cs typeface="+mn-cs"/>
      </a:defRPr>
    </a:lvl5pPr>
    <a:lvl6pPr marL="8229600" algn="l" defTabSz="329184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6pPr>
    <a:lvl7pPr marL="9875520" algn="l" defTabSz="329184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7pPr>
    <a:lvl8pPr marL="11521440" algn="l" defTabSz="329184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8pPr>
    <a:lvl9pPr marL="13167360" algn="l" defTabSz="329184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6275C-0645-43A9-ACDA-247FEB91D8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2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566160"/>
            <a:ext cx="41148000" cy="197510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/>
            </a:lvl1pPr>
            <a:lvl2pPr>
              <a:defRPr sz="6480"/>
            </a:lvl2pPr>
            <a:lvl3pPr>
              <a:defRPr sz="5760"/>
            </a:lvl3pPr>
            <a:lvl4pPr>
              <a:defRPr sz="5760"/>
            </a:lvl4pPr>
            <a:lvl5pPr>
              <a:defRPr sz="576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4BD99-8F1E-A344-A77B-0514DAEDDF14}"/>
              </a:ext>
            </a:extLst>
          </p:cNvPr>
          <p:cNvSpPr txBox="1">
            <a:spLocks/>
          </p:cNvSpPr>
          <p:nvPr userDrawn="1"/>
        </p:nvSpPr>
        <p:spPr>
          <a:xfrm>
            <a:off x="9052560" y="23265308"/>
            <a:ext cx="25786080" cy="6005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3240" dirty="0">
                <a:solidFill>
                  <a:srgbClr val="FF0000"/>
                </a:solidFill>
              </a:rPr>
              <a:t>Use or disclosure of data contained on this page is subject to the restriction(s) on the title page of this document.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D500C-5162-59AF-977C-16114499EC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59434" y="280036"/>
            <a:ext cx="33608408" cy="110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87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566160"/>
            <a:ext cx="41148000" cy="197510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/>
            </a:lvl1pPr>
            <a:lvl2pPr>
              <a:defRPr sz="6480"/>
            </a:lvl2pPr>
            <a:lvl3pPr>
              <a:defRPr sz="5760"/>
            </a:lvl3pPr>
            <a:lvl4pPr>
              <a:defRPr sz="5760"/>
            </a:lvl4pPr>
            <a:lvl5pPr>
              <a:defRPr sz="576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0E9F2-48FE-31BA-5823-95595719366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59434" y="280036"/>
            <a:ext cx="33608408" cy="110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3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4711D3-4FE0-6806-27F0-60116F4C36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59434" y="280036"/>
            <a:ext cx="33608408" cy="110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90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59434" y="280036"/>
            <a:ext cx="33608408" cy="110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CC98BD-4F94-3B45-A7CD-D4689093EF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7" y="32918"/>
            <a:ext cx="2962656" cy="2962656"/>
          </a:xfrm>
          <a:prstGeom prst="rect">
            <a:avLst/>
          </a:prstGeom>
        </p:spPr>
      </p:pic>
      <p:pic>
        <p:nvPicPr>
          <p:cNvPr id="18" name="Picture 18" descr="meatball best">
            <a:extLst>
              <a:ext uri="{FF2B5EF4-FFF2-40B4-BE49-F238E27FC236}">
                <a16:creationId xmlns:a16="http://schemas.microsoft.com/office/drawing/2014/main" id="{152BD58F-714E-2A49-818B-6C7A599C7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0168" y="98755"/>
            <a:ext cx="2996712" cy="2633472"/>
          </a:xfrm>
          <a:prstGeom prst="rect">
            <a:avLst/>
          </a:prstGeom>
          <a:noFill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E18294-11D5-4D45-9D43-48B31E35453A}"/>
              </a:ext>
            </a:extLst>
          </p:cNvPr>
          <p:cNvCxnSpPr>
            <a:cxnSpLocks/>
          </p:cNvCxnSpPr>
          <p:nvPr userDrawn="1"/>
        </p:nvCxnSpPr>
        <p:spPr>
          <a:xfrm>
            <a:off x="0" y="2863901"/>
            <a:ext cx="438912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8D97D6-CF1A-B242-B308-7C9E717D9B14}"/>
              </a:ext>
            </a:extLst>
          </p:cNvPr>
          <p:cNvCxnSpPr>
            <a:cxnSpLocks/>
          </p:cNvCxnSpPr>
          <p:nvPr userDrawn="1"/>
        </p:nvCxnSpPr>
        <p:spPr>
          <a:xfrm>
            <a:off x="0" y="23865840"/>
            <a:ext cx="43891200" cy="0"/>
          </a:xfrm>
          <a:prstGeom prst="line">
            <a:avLst/>
          </a:prstGeom>
          <a:ln w="25400">
            <a:gradFill flip="none" rotWithShape="1">
              <a:gsLst>
                <a:gs pos="10000">
                  <a:srgbClr val="60497C">
                    <a:lumMod val="30000"/>
                    <a:lumOff val="70000"/>
                  </a:srgbClr>
                </a:gs>
                <a:gs pos="30000">
                  <a:srgbClr val="60497C">
                    <a:lumMod val="67000"/>
                  </a:srgbClr>
                </a:gs>
                <a:gs pos="70000">
                  <a:srgbClr val="60497C">
                    <a:lumMod val="67000"/>
                  </a:srgbClr>
                </a:gs>
                <a:gs pos="50000">
                  <a:schemeClr val="tx1"/>
                </a:gs>
                <a:gs pos="90000">
                  <a:srgbClr val="60497C">
                    <a:lumMod val="40000"/>
                    <a:lumOff val="6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B27472A-532E-B0B9-C01A-D5C04302CC2B}"/>
              </a:ext>
            </a:extLst>
          </p:cNvPr>
          <p:cNvSpPr txBox="1"/>
          <p:nvPr userDrawn="1"/>
        </p:nvSpPr>
        <p:spPr>
          <a:xfrm>
            <a:off x="6244194" y="1579620"/>
            <a:ext cx="336084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Tyler D. Groff</a:t>
            </a:r>
            <a:r>
              <a:rPr lang="en-US" sz="3600" baseline="30000" dirty="0"/>
              <a:t>1</a:t>
            </a:r>
            <a:r>
              <a:rPr lang="en-US" sz="3600" dirty="0"/>
              <a:t>, Neil T. Zimmerman</a:t>
            </a:r>
            <a:r>
              <a:rPr lang="en-US" sz="3600" baseline="30000" dirty="0"/>
              <a:t>1</a:t>
            </a:r>
            <a:r>
              <a:rPr lang="en-US" sz="3600" dirty="0"/>
              <a:t>, Hari Subedi</a:t>
            </a:r>
            <a:r>
              <a:rPr lang="en-US" sz="3600" baseline="30000" dirty="0"/>
              <a:t>1</a:t>
            </a:r>
            <a:r>
              <a:rPr lang="en-US" sz="3600" dirty="0"/>
              <a:t>, Evan Bray</a:t>
            </a:r>
            <a:r>
              <a:rPr lang="en-US" sz="3600" baseline="30000" dirty="0"/>
              <a:t>1</a:t>
            </a:r>
            <a:r>
              <a:rPr lang="en-US" sz="3600" dirty="0"/>
              <a:t>, Michelle Woodland</a:t>
            </a:r>
            <a:r>
              <a:rPr lang="en-US" sz="3600" baseline="30000" dirty="0"/>
              <a:t>1</a:t>
            </a:r>
            <a:r>
              <a:rPr lang="en-US" sz="3600" baseline="0" dirty="0"/>
              <a:t>, James Lyons</a:t>
            </a:r>
            <a:r>
              <a:rPr lang="en-US" sz="3600" baseline="30000" dirty="0"/>
              <a:t>1</a:t>
            </a:r>
          </a:p>
          <a:p>
            <a:pPr algn="ctr"/>
            <a:r>
              <a:rPr lang="en-US" sz="3200" baseline="30000" dirty="0"/>
              <a:t>1</a:t>
            </a:r>
            <a:r>
              <a:rPr lang="en-US" sz="3200" baseline="0" dirty="0"/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6654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9" r:id="rId2"/>
    <p:sldLayoutId id="2147483710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5pPr>
      <a:lvl6pPr marL="1645920" algn="ctr" rtl="0" fontAlgn="base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6pPr>
      <a:lvl7pPr marL="3291840" algn="ctr" rtl="0" fontAlgn="base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7pPr>
      <a:lvl8pPr marL="4937760" algn="ctr" rtl="0" fontAlgn="base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8pPr>
      <a:lvl9pPr marL="6583680" algn="ctr" rtl="0" fontAlgn="base">
        <a:spcBef>
          <a:spcPct val="0"/>
        </a:spcBef>
        <a:spcAft>
          <a:spcPct val="0"/>
        </a:spcAft>
        <a:defRPr sz="15840">
          <a:solidFill>
            <a:schemeClr val="tx1"/>
          </a:solidFill>
          <a:latin typeface="Calibri" pitchFamily="34" charset="0"/>
        </a:defRPr>
      </a:lvl9pPr>
    </p:titleStyle>
    <p:bodyStyle>
      <a:lvl1pPr marL="1234440" indent="-123444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674620" indent="-10287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114800" indent="-82296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0" indent="-82296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406640" indent="-82296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052560" indent="-822960" algn="l" defTabSz="3291840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4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10.emf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F5FA97A-0058-205F-04AE-E602689F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9" y="280036"/>
            <a:ext cx="37438267" cy="1109391"/>
          </a:xfrm>
        </p:spPr>
        <p:txBody>
          <a:bodyPr/>
          <a:lstStyle/>
          <a:p>
            <a:r>
              <a:rPr lang="en-US" sz="6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Verification and Calibration of Spectroscopy and Polarization modes for the Roman Coronagraph Instrument</a:t>
            </a:r>
            <a:endParaRPr lang="en-US" sz="6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D5D876-3357-9925-9ED3-D6CC13D1E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801" y="5265915"/>
            <a:ext cx="5486400" cy="3269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238CF5-AD33-A9C1-8CFE-DEEA21EE9BA1}"/>
              </a:ext>
            </a:extLst>
          </p:cNvPr>
          <p:cNvSpPr txBox="1"/>
          <p:nvPr/>
        </p:nvSpPr>
        <p:spPr>
          <a:xfrm>
            <a:off x="37623801" y="4310911"/>
            <a:ext cx="147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Wollaston 0°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CDC9B-3B07-85A6-A6F2-C9B47F330EA6}"/>
              </a:ext>
            </a:extLst>
          </p:cNvPr>
          <p:cNvSpPr txBox="1"/>
          <p:nvPr/>
        </p:nvSpPr>
        <p:spPr>
          <a:xfrm>
            <a:off x="40313617" y="4310911"/>
            <a:ext cx="160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Wollaston 45°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CB4E57-F35C-D9C7-004F-124993CBCC3F}"/>
              </a:ext>
            </a:extLst>
          </p:cNvPr>
          <p:cNvSpPr txBox="1"/>
          <p:nvPr/>
        </p:nvSpPr>
        <p:spPr>
          <a:xfrm>
            <a:off x="39141947" y="449828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730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A58CA-1928-6721-8379-098F7270CCBD}"/>
              </a:ext>
            </a:extLst>
          </p:cNvPr>
          <p:cNvSpPr txBox="1"/>
          <p:nvPr/>
        </p:nvSpPr>
        <p:spPr>
          <a:xfrm>
            <a:off x="41985158" y="44955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ZOD 660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295779-65EE-F641-2CF3-11E7131CDE7B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8363267" y="4680243"/>
            <a:ext cx="739465" cy="1118173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622042-9420-BA46-163C-F9D655F43155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9702357" y="4867612"/>
            <a:ext cx="347707" cy="930804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FAF100-419D-BB66-D7D2-F457C7FFBC73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0922038" y="4680243"/>
            <a:ext cx="195165" cy="1118173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3EE8E5-BB4F-3362-94B3-04E9FA5C768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41776474" y="4864909"/>
            <a:ext cx="769094" cy="933507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B2BA8A-1E15-502B-8A6C-F112CCE3FD1E}"/>
              </a:ext>
            </a:extLst>
          </p:cNvPr>
          <p:cNvSpPr txBox="1"/>
          <p:nvPr/>
        </p:nvSpPr>
        <p:spPr>
          <a:xfrm>
            <a:off x="40278219" y="8642775"/>
            <a:ext cx="97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 Lens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256CD-3082-6CDC-78AF-61853845E53F}"/>
              </a:ext>
            </a:extLst>
          </p:cNvPr>
          <p:cNvCxnSpPr>
            <a:cxnSpLocks/>
          </p:cNvCxnSpPr>
          <p:nvPr/>
        </p:nvCxnSpPr>
        <p:spPr>
          <a:xfrm flipV="1">
            <a:off x="40432161" y="7880775"/>
            <a:ext cx="82725" cy="7620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81B7B-EE94-15DB-0153-4E1349EEE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2555" y="3790663"/>
            <a:ext cx="3812247" cy="32676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231A2-3026-FF03-570C-BFF5C7A6D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5217" y="3790662"/>
            <a:ext cx="3570199" cy="3267641"/>
          </a:xfrm>
          <a:prstGeom prst="rect">
            <a:avLst/>
          </a:prstGeom>
        </p:spPr>
      </p:pic>
      <p:sp>
        <p:nvSpPr>
          <p:cNvPr id="37" name="Right Arrow 36">
            <a:extLst>
              <a:ext uri="{FF2B5EF4-FFF2-40B4-BE49-F238E27FC236}">
                <a16:creationId xmlns:a16="http://schemas.microsoft.com/office/drawing/2014/main" id="{4F063DDE-08A2-578E-CE0B-384253A276EF}"/>
              </a:ext>
            </a:extLst>
          </p:cNvPr>
          <p:cNvSpPr/>
          <p:nvPr/>
        </p:nvSpPr>
        <p:spPr>
          <a:xfrm>
            <a:off x="17316799" y="5092045"/>
            <a:ext cx="987502" cy="759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E3674B8-F922-1332-EADC-84AA99271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299" y="7334037"/>
            <a:ext cx="7528503" cy="22938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EFC3447-2059-8902-B3D7-9E37DABD95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7014" y="21163691"/>
            <a:ext cx="3459711" cy="2489834"/>
          </a:xfrm>
          <a:prstGeom prst="rect">
            <a:avLst/>
          </a:prstGeom>
        </p:spPr>
      </p:pic>
      <p:pic>
        <p:nvPicPr>
          <p:cNvPr id="64" name="Picture 63" descr="A picture containing blur&#10;&#10;Description automatically generated">
            <a:extLst>
              <a:ext uri="{FF2B5EF4-FFF2-40B4-BE49-F238E27FC236}">
                <a16:creationId xmlns:a16="http://schemas.microsoft.com/office/drawing/2014/main" id="{3F86DF9A-A3B5-0A4C-9883-84BA348CE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7387" y="21562704"/>
            <a:ext cx="2628710" cy="1643810"/>
          </a:xfrm>
          <a:prstGeom prst="rect">
            <a:avLst/>
          </a:prstGeom>
        </p:spPr>
      </p:pic>
      <p:sp>
        <p:nvSpPr>
          <p:cNvPr id="65" name="Down Arrow 64">
            <a:extLst>
              <a:ext uri="{FF2B5EF4-FFF2-40B4-BE49-F238E27FC236}">
                <a16:creationId xmlns:a16="http://schemas.microsoft.com/office/drawing/2014/main" id="{A4DD598F-8AB8-09B5-4FD0-F125664FEBF9}"/>
              </a:ext>
            </a:extLst>
          </p:cNvPr>
          <p:cNvSpPr/>
          <p:nvPr/>
        </p:nvSpPr>
        <p:spPr>
          <a:xfrm rot="16200000">
            <a:off x="36028658" y="21912243"/>
            <a:ext cx="1094283" cy="9447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2F566A7-66FA-F6D1-1447-1F59CBE03A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4826" y="21226545"/>
            <a:ext cx="2601680" cy="231613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427A791-6F9A-B2FD-56A2-C9C61425C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674" y="11403406"/>
            <a:ext cx="4951816" cy="3961452"/>
          </a:xfrm>
          <a:prstGeom prst="rect">
            <a:avLst/>
          </a:prstGeom>
        </p:spPr>
      </p:pic>
      <p:graphicFrame>
        <p:nvGraphicFramePr>
          <p:cNvPr id="71" name="Content Placeholder 3">
            <a:extLst>
              <a:ext uri="{FF2B5EF4-FFF2-40B4-BE49-F238E27FC236}">
                <a16:creationId xmlns:a16="http://schemas.microsoft.com/office/drawing/2014/main" id="{A87CE810-79E3-AF75-5E09-B4D07222C9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619026"/>
              </p:ext>
            </p:extLst>
          </p:nvPr>
        </p:nvGraphicFramePr>
        <p:xfrm>
          <a:off x="13520344" y="19784051"/>
          <a:ext cx="4432069" cy="3758621"/>
        </p:xfrm>
        <a:graphic>
          <a:graphicData uri="http://schemas.openxmlformats.org/drawingml/2006/table">
            <a:tbl>
              <a:tblPr/>
              <a:tblGrid>
                <a:gridCol w="1290473">
                  <a:extLst>
                    <a:ext uri="{9D8B030D-6E8A-4147-A177-3AD203B41FA5}">
                      <a16:colId xmlns:a16="http://schemas.microsoft.com/office/drawing/2014/main" val="4190385041"/>
                    </a:ext>
                  </a:extLst>
                </a:gridCol>
                <a:gridCol w="1585800">
                  <a:extLst>
                    <a:ext uri="{9D8B030D-6E8A-4147-A177-3AD203B41FA5}">
                      <a16:colId xmlns:a16="http://schemas.microsoft.com/office/drawing/2014/main" val="1518214872"/>
                    </a:ext>
                  </a:extLst>
                </a:gridCol>
                <a:gridCol w="1555796">
                  <a:extLst>
                    <a:ext uri="{9D8B030D-6E8A-4147-A177-3AD203B41FA5}">
                      <a16:colId xmlns:a16="http://schemas.microsoft.com/office/drawing/2014/main" val="4173130202"/>
                    </a:ext>
                  </a:extLst>
                </a:gridCol>
              </a:tblGrid>
              <a:tr h="1210753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4" marR="8024" marT="8024" marB="4813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Pre-Environment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WFE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(nm rms)</a:t>
                      </a:r>
                    </a:p>
                  </a:txBody>
                  <a:tcPr marL="8024" marR="8024" marT="8024" marB="4813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Post-Environment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WFE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(nm rms)</a:t>
                      </a:r>
                    </a:p>
                  </a:txBody>
                  <a:tcPr marL="8024" marR="8024" marT="8024" marB="4813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599180"/>
                  </a:ext>
                </a:extLst>
              </a:tr>
              <a:tr h="467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 Lens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14.67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14.40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329757"/>
                  </a:ext>
                </a:extLst>
              </a:tr>
              <a:tr h="52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ZOD660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14.79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13.89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310079"/>
                  </a:ext>
                </a:extLst>
              </a:tr>
              <a:tr h="52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ZOD 730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7.90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45399"/>
                  </a:ext>
                </a:extLst>
              </a:tr>
              <a:tr h="52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Wollaston 0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30.2±1.91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27.83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026087"/>
                  </a:ext>
                </a:extLst>
              </a:tr>
              <a:tr h="520021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Wollaston 45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19.10±1.91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291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18.02±1.91</a:t>
                      </a:r>
                    </a:p>
                  </a:txBody>
                  <a:tcPr marL="8024" marR="8024" marT="8024" marB="481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62012"/>
                  </a:ext>
                </a:extLst>
              </a:tr>
            </a:tbl>
          </a:graphicData>
        </a:graphic>
      </p:graphicFrame>
      <p:pic>
        <p:nvPicPr>
          <p:cNvPr id="72" name="Picture 71">
            <a:extLst>
              <a:ext uri="{FF2B5EF4-FFF2-40B4-BE49-F238E27FC236}">
                <a16:creationId xmlns:a16="http://schemas.microsoft.com/office/drawing/2014/main" id="{4DF41990-BA0D-70C6-F1BD-3AAD69CD8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550" y="19599992"/>
            <a:ext cx="13128877" cy="213811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5694F79-354D-9056-2BBC-C69DA8BCB2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92"/>
          <a:stretch/>
        </p:blipFill>
        <p:spPr>
          <a:xfrm>
            <a:off x="180550" y="21738103"/>
            <a:ext cx="13128877" cy="1915422"/>
          </a:xfrm>
          <a:prstGeom prst="rect">
            <a:avLst/>
          </a:prstGeom>
        </p:spPr>
      </p:pic>
      <p:graphicFrame>
        <p:nvGraphicFramePr>
          <p:cNvPr id="75" name="Content Placeholder 3">
            <a:extLst>
              <a:ext uri="{FF2B5EF4-FFF2-40B4-BE49-F238E27FC236}">
                <a16:creationId xmlns:a16="http://schemas.microsoft.com/office/drawing/2014/main" id="{B3CB4B04-DA70-6020-853E-7CB473517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346642"/>
              </p:ext>
            </p:extLst>
          </p:nvPr>
        </p:nvGraphicFramePr>
        <p:xfrm>
          <a:off x="19141503" y="20953682"/>
          <a:ext cx="9605004" cy="2498087"/>
        </p:xfrm>
        <a:graphic>
          <a:graphicData uri="http://schemas.openxmlformats.org/drawingml/2006/table">
            <a:tbl>
              <a:tblPr firstRow="1" bandRow="1"/>
              <a:tblGrid>
                <a:gridCol w="4551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5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000" dirty="0"/>
                        <a:t>Baseline Filter Bands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Center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Cut-on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Cut-off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Bandwidth </a:t>
                      </a:r>
                    </a:p>
                    <a:p>
                      <a:pPr algn="ctr"/>
                      <a:r>
                        <a:rPr lang="en-US" sz="2000" dirty="0"/>
                        <a:t>%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2000" dirty="0"/>
                        <a:t>CGI Band 1 (Wollaston Prism)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575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546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604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10.1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822589"/>
                  </a:ext>
                </a:extLst>
              </a:tr>
              <a:tr h="438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000" dirty="0"/>
                        <a:t>CGI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Band 2 (Spectroscopy Shaped Pupil)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660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610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710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15.2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000" dirty="0"/>
                        <a:t>CGI Band 3 (Spectroscopy Shaped Pupil)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730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675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785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15.1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en-US" sz="2000" dirty="0"/>
                        <a:t>CGI Band  4 (Wollaston Prism)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825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784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866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9.8</a:t>
                      </a:r>
                    </a:p>
                  </a:txBody>
                  <a:tcPr marL="185460" marR="185460" marT="65518" marB="6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546032"/>
                  </a:ext>
                </a:extLst>
              </a:tr>
            </a:tbl>
          </a:graphicData>
        </a:graphic>
      </p:graphicFrame>
      <p:pic>
        <p:nvPicPr>
          <p:cNvPr id="79" name="Content Placeholder 7">
            <a:extLst>
              <a:ext uri="{FF2B5EF4-FFF2-40B4-BE49-F238E27FC236}">
                <a16:creationId xmlns:a16="http://schemas.microsoft.com/office/drawing/2014/main" id="{3315B1D4-382E-5C52-CEBE-15C6F65559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3846" y="11311693"/>
            <a:ext cx="5189418" cy="4223785"/>
          </a:xfrm>
          <a:prstGeom prst="rect">
            <a:avLst/>
          </a:prstGeom>
        </p:spPr>
      </p:pic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CB252781-34FE-7F33-77C3-8D8B565B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866870"/>
              </p:ext>
            </p:extLst>
          </p:nvPr>
        </p:nvGraphicFramePr>
        <p:xfrm>
          <a:off x="8092069" y="15635959"/>
          <a:ext cx="5527484" cy="1912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936">
                  <a:extLst>
                    <a:ext uri="{9D8B030D-6E8A-4147-A177-3AD203B41FA5}">
                      <a16:colId xmlns:a16="http://schemas.microsoft.com/office/drawing/2014/main" val="1369132384"/>
                    </a:ext>
                  </a:extLst>
                </a:gridCol>
                <a:gridCol w="1825180">
                  <a:extLst>
                    <a:ext uri="{9D8B030D-6E8A-4147-A177-3AD203B41FA5}">
                      <a16:colId xmlns:a16="http://schemas.microsoft.com/office/drawing/2014/main" val="4084460143"/>
                    </a:ext>
                  </a:extLst>
                </a:gridCol>
                <a:gridCol w="1674368">
                  <a:extLst>
                    <a:ext uri="{9D8B030D-6E8A-4147-A177-3AD203B41FA5}">
                      <a16:colId xmlns:a16="http://schemas.microsoft.com/office/drawing/2014/main" val="836226798"/>
                    </a:ext>
                  </a:extLst>
                </a:gridCol>
              </a:tblGrid>
              <a:tr h="6374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Method</a:t>
                      </a:r>
                    </a:p>
                  </a:txBody>
                  <a:tcPr marL="329184" marR="329184" marT="164592" marB="164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Center (nm)</a:t>
                      </a:r>
                    </a:p>
                  </a:txBody>
                  <a:tcPr marL="329184" marR="329184" marT="164592" marB="164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Width (nm)</a:t>
                      </a:r>
                    </a:p>
                  </a:txBody>
                  <a:tcPr marL="329184" marR="329184" marT="164592" marB="164592"/>
                </a:tc>
                <a:extLst>
                  <a:ext uri="{0D108BD9-81ED-4DB2-BD59-A6C34878D82A}">
                    <a16:rowId xmlns:a16="http://schemas.microsoft.com/office/drawing/2014/main" val="1558261649"/>
                  </a:ext>
                </a:extLst>
              </a:tr>
              <a:tr h="6374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CGIsim</a:t>
                      </a:r>
                      <a:r>
                        <a:rPr lang="en-US" sz="1600" b="1" dirty="0"/>
                        <a:t> testbed</a:t>
                      </a:r>
                    </a:p>
                  </a:txBody>
                  <a:tcPr marL="329184" marR="329184" marT="164592" marB="164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754.24 ± 0.01</a:t>
                      </a:r>
                    </a:p>
                  </a:txBody>
                  <a:tcPr marL="329184" marR="329184" marT="164592" marB="164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7.19 ± 0.06</a:t>
                      </a:r>
                    </a:p>
                  </a:txBody>
                  <a:tcPr marL="329184" marR="329184" marT="164592" marB="164592"/>
                </a:tc>
                <a:extLst>
                  <a:ext uri="{0D108BD9-81ED-4DB2-BD59-A6C34878D82A}">
                    <a16:rowId xmlns:a16="http://schemas.microsoft.com/office/drawing/2014/main" val="691748460"/>
                  </a:ext>
                </a:extLst>
              </a:tr>
              <a:tr h="6374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Bruker (AOI=7°)</a:t>
                      </a:r>
                    </a:p>
                  </a:txBody>
                  <a:tcPr marL="329184" marR="329184" marT="164592" marB="164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754.25</a:t>
                      </a:r>
                    </a:p>
                  </a:txBody>
                  <a:tcPr marL="329184" marR="329184" marT="164592" marB="1645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7.19</a:t>
                      </a:r>
                    </a:p>
                  </a:txBody>
                  <a:tcPr marL="329184" marR="329184" marT="164592" marB="164592"/>
                </a:tc>
                <a:extLst>
                  <a:ext uri="{0D108BD9-81ED-4DB2-BD59-A6C34878D82A}">
                    <a16:rowId xmlns:a16="http://schemas.microsoft.com/office/drawing/2014/main" val="3396055689"/>
                  </a:ext>
                </a:extLst>
              </a:tr>
            </a:tbl>
          </a:graphicData>
        </a:graphic>
      </p:graphicFrame>
      <p:pic>
        <p:nvPicPr>
          <p:cNvPr id="83" name="Content Placeholder 5">
            <a:extLst>
              <a:ext uri="{FF2B5EF4-FFF2-40B4-BE49-F238E27FC236}">
                <a16:creationId xmlns:a16="http://schemas.microsoft.com/office/drawing/2014/main" id="{C4A93418-5DAC-5BAD-E1C4-100FD5DA59E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0" t="4625" b="3478"/>
          <a:stretch/>
        </p:blipFill>
        <p:spPr>
          <a:xfrm>
            <a:off x="29935598" y="21163691"/>
            <a:ext cx="3363577" cy="228807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227E984-39A7-07BC-7891-E4DCBAE9C32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549489" y="14364240"/>
            <a:ext cx="2145011" cy="473302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5641212-D44C-F142-4B75-DA00ACAB6CA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2183"/>
          <a:stretch/>
        </p:blipFill>
        <p:spPr>
          <a:xfrm>
            <a:off x="40937779" y="16792192"/>
            <a:ext cx="2844801" cy="2307605"/>
          </a:xfrm>
          <a:prstGeom prst="rect">
            <a:avLst/>
          </a:prstGeom>
        </p:spPr>
      </p:pic>
      <p:pic>
        <p:nvPicPr>
          <p:cNvPr id="86" name="Picture 8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B01F9F-208C-C2AA-97D5-01F2277A8EF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8809" y="14364241"/>
            <a:ext cx="1974661" cy="230847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AD271F9-F8FA-7D62-7A78-230E5F1443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97"/>
          <a:stretch/>
        </p:blipFill>
        <p:spPr>
          <a:xfrm>
            <a:off x="40937779" y="14359636"/>
            <a:ext cx="2844801" cy="2308475"/>
          </a:xfrm>
          <a:prstGeom prst="rect">
            <a:avLst/>
          </a:prstGeom>
        </p:spPr>
      </p:pic>
      <p:pic>
        <p:nvPicPr>
          <p:cNvPr id="88" name="Picture 87" descr="Diagram&#10;&#10;Description automatically generated">
            <a:extLst>
              <a:ext uri="{FF2B5EF4-FFF2-40B4-BE49-F238E27FC236}">
                <a16:creationId xmlns:a16="http://schemas.microsoft.com/office/drawing/2014/main" id="{C034C915-9EF1-A8E3-748D-FD599648796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8809" y="16791378"/>
            <a:ext cx="1974661" cy="2308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48223F-CB75-D625-44D1-B3E6F3DFC9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216749" y="7058304"/>
            <a:ext cx="6222442" cy="165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49900-6677-C056-8555-E10319CA4E6F}"/>
              </a:ext>
            </a:extLst>
          </p:cNvPr>
          <p:cNvSpPr txBox="1"/>
          <p:nvPr/>
        </p:nvSpPr>
        <p:spPr>
          <a:xfrm>
            <a:off x="32526221" y="890479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MGF2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9ABF9A-6DF8-629C-62DB-02D2F7E38907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2939155" y="8513643"/>
            <a:ext cx="585366" cy="391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49B38D-169A-A4C7-13AA-747ED7F94BA6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32353788" y="8513643"/>
            <a:ext cx="585367" cy="391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AA4E2F-AE97-2472-7C7B-64AA55AF0017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32939154" y="8509818"/>
            <a:ext cx="1" cy="394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FE13611-3338-F43B-D12C-97E9D40BBC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222680" y="4557585"/>
            <a:ext cx="6216510" cy="181171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BE32B53-B118-8562-FF3B-6C12D876FF6C}"/>
              </a:ext>
            </a:extLst>
          </p:cNvPr>
          <p:cNvSpPr txBox="1"/>
          <p:nvPr/>
        </p:nvSpPr>
        <p:spPr>
          <a:xfrm>
            <a:off x="32253015" y="6764685"/>
            <a:ext cx="1649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Suprasil 3001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87DAF5-7034-6202-2C1A-6BEA0AA2FC8B}"/>
              </a:ext>
            </a:extLst>
          </p:cNvPr>
          <p:cNvSpPr txBox="1"/>
          <p:nvPr/>
        </p:nvSpPr>
        <p:spPr>
          <a:xfrm>
            <a:off x="34508668" y="666010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PBM2R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A026C2-0AAE-D818-3CBB-B01FCA9A3E64}"/>
              </a:ext>
            </a:extLst>
          </p:cNvPr>
          <p:cNvSpPr txBox="1"/>
          <p:nvPr/>
        </p:nvSpPr>
        <p:spPr>
          <a:xfrm>
            <a:off x="33567158" y="639973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S-BSL7R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DBF2870-D70F-AA93-60F8-3675B4BF44A9}"/>
              </a:ext>
            </a:extLst>
          </p:cNvPr>
          <p:cNvCxnSpPr>
            <a:cxnSpLocks/>
          </p:cNvCxnSpPr>
          <p:nvPr/>
        </p:nvCxnSpPr>
        <p:spPr>
          <a:xfrm flipV="1">
            <a:off x="33449803" y="5893754"/>
            <a:ext cx="112466" cy="925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4C9079C-1FE7-6C37-7E7A-811FD9CD4889}"/>
              </a:ext>
            </a:extLst>
          </p:cNvPr>
          <p:cNvCxnSpPr>
            <a:cxnSpLocks/>
          </p:cNvCxnSpPr>
          <p:nvPr/>
        </p:nvCxnSpPr>
        <p:spPr>
          <a:xfrm flipH="1" flipV="1">
            <a:off x="32283753" y="5934139"/>
            <a:ext cx="230765" cy="925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7CF2A20-F381-94AC-F8EB-A384CBFCC72F}"/>
              </a:ext>
            </a:extLst>
          </p:cNvPr>
          <p:cNvCxnSpPr>
            <a:stCxn id="69" idx="0"/>
          </p:cNvCxnSpPr>
          <p:nvPr/>
        </p:nvCxnSpPr>
        <p:spPr>
          <a:xfrm flipH="1" flipV="1">
            <a:off x="32921670" y="5842430"/>
            <a:ext cx="22700" cy="473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10EF4C-F050-195E-9A09-F5C8A04C0AB1}"/>
              </a:ext>
            </a:extLst>
          </p:cNvPr>
          <p:cNvCxnSpPr>
            <a:cxnSpLocks/>
          </p:cNvCxnSpPr>
          <p:nvPr/>
        </p:nvCxnSpPr>
        <p:spPr>
          <a:xfrm flipV="1">
            <a:off x="34140392" y="5935827"/>
            <a:ext cx="59165" cy="5573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9DD5DBA-C906-5FA4-1F14-1BA64588E4B5}"/>
              </a:ext>
            </a:extLst>
          </p:cNvPr>
          <p:cNvCxnSpPr>
            <a:cxnSpLocks/>
          </p:cNvCxnSpPr>
          <p:nvPr/>
        </p:nvCxnSpPr>
        <p:spPr>
          <a:xfrm flipH="1" flipV="1">
            <a:off x="34618970" y="5935827"/>
            <a:ext cx="379576" cy="8176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E03ED27-DF5F-5CC8-7BD7-3199670630B6}"/>
              </a:ext>
            </a:extLst>
          </p:cNvPr>
          <p:cNvSpPr txBox="1"/>
          <p:nvPr/>
        </p:nvSpPr>
        <p:spPr>
          <a:xfrm>
            <a:off x="32486552" y="631558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S-TIH1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8C1FE0E-298C-DED6-205B-9BEF36ECA8BA}"/>
              </a:ext>
            </a:extLst>
          </p:cNvPr>
          <p:cNvCxnSpPr>
            <a:cxnSpLocks/>
          </p:cNvCxnSpPr>
          <p:nvPr/>
        </p:nvCxnSpPr>
        <p:spPr>
          <a:xfrm flipH="1">
            <a:off x="34092656" y="6724859"/>
            <a:ext cx="25534" cy="8025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582885B-2C0B-6174-D124-B0ABB2E8D44B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34609087" y="7029439"/>
            <a:ext cx="389459" cy="497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B8A8B29F-F2C7-770E-AB81-7FEE639ACC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54" y="7398733"/>
            <a:ext cx="12516899" cy="3719236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0E99C87E-0C76-7D39-2A74-BB62BEE80826}"/>
              </a:ext>
            </a:extLst>
          </p:cNvPr>
          <p:cNvSpPr txBox="1"/>
          <p:nvPr/>
        </p:nvSpPr>
        <p:spPr>
          <a:xfrm>
            <a:off x="457200" y="11307425"/>
            <a:ext cx="7391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Calibrating Absolute Wavelength Accuracy</a:t>
            </a:r>
          </a:p>
          <a:p>
            <a:pPr algn="ctr"/>
            <a:endParaRPr lang="en-US" sz="11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Wavelength accuracy requirement of 2-nm at instrument level </a:t>
            </a:r>
          </a:p>
          <a:p>
            <a:pPr marL="746125" lvl="1" indent="-279400">
              <a:buFont typeface="Arial" panose="020B0604020202020204" pitchFamily="34" charset="0"/>
              <a:buChar char="•"/>
            </a:pPr>
            <a:r>
              <a:rPr lang="en-US" sz="2000" dirty="0"/>
              <a:t>Requires careful dispersion calibration of prism</a:t>
            </a:r>
          </a:p>
          <a:p>
            <a:pPr marL="746125" lvl="1" indent="-279400">
              <a:buFont typeface="Arial" panose="020B0604020202020204" pitchFamily="34" charset="0"/>
              <a:buChar char="•"/>
            </a:pPr>
            <a:r>
              <a:rPr lang="en-US" sz="2000" dirty="0"/>
              <a:t>Since slit deploys to arbitrary field position, also requires extremely careful calibration of the narrowband filters in as-assembled instrument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Demonstration using flight reject filter prior to CGI I&amp;T shows extremely precise calibration possible with designed test</a:t>
            </a:r>
          </a:p>
          <a:p>
            <a:pPr marL="746125" lvl="1" indent="-279400">
              <a:buFont typeface="Arial" panose="020B0604020202020204" pitchFamily="34" charset="0"/>
              <a:buChar char="•"/>
            </a:pPr>
            <a:r>
              <a:rPr lang="en-US" sz="2000" dirty="0"/>
              <a:t>Tunable filter scan in CGI simulator testbed</a:t>
            </a:r>
          </a:p>
          <a:p>
            <a:pPr marL="746125" lvl="1" indent="-279400">
              <a:buFont typeface="Arial" panose="020B0604020202020204" pitchFamily="34" charset="0"/>
              <a:buChar char="•"/>
            </a:pPr>
            <a:r>
              <a:rPr lang="en-US" sz="2000" dirty="0"/>
              <a:t>Compare to independent filter measurement with calibrated GSFC Bruker Fourier Transform Spectrograph in collimated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Instrument Level Calibration with final flight pupil:</a:t>
            </a:r>
          </a:p>
          <a:p>
            <a:pPr marL="746125" lvl="1" indent="-336550">
              <a:buFont typeface="Arial" panose="020B0604020202020204" pitchFamily="34" charset="0"/>
              <a:buChar char="•"/>
            </a:pPr>
            <a:r>
              <a:rPr lang="en-US" sz="2000" dirty="0"/>
              <a:t>Measure narrowband filter transmission profile in-CGI with wavelength scans using a laser line tunable filter</a:t>
            </a:r>
          </a:p>
          <a:p>
            <a:pPr marL="690563" lvl="1" indent="-336550">
              <a:buFont typeface="Arial" panose="020B0604020202020204" pitchFamily="34" charset="0"/>
              <a:buChar char="•"/>
            </a:pPr>
            <a:r>
              <a:rPr lang="en-US" sz="2000" dirty="0"/>
              <a:t>Spectral retrieval performance verified after calibration using an NKT SELECT tunable filter</a:t>
            </a:r>
          </a:p>
          <a:p>
            <a:pPr indent="-117919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1596DC4-DE51-B94A-D1C8-12AF874F27B6}"/>
              </a:ext>
            </a:extLst>
          </p:cNvPr>
          <p:cNvSpPr txBox="1"/>
          <p:nvPr/>
        </p:nvSpPr>
        <p:spPr>
          <a:xfrm>
            <a:off x="740551" y="17985756"/>
            <a:ext cx="131288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Wavefront Error Verification</a:t>
            </a:r>
          </a:p>
          <a:p>
            <a:pPr algn="ctr"/>
            <a:endParaRPr lang="en-US" sz="11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Prisms and lens assemblies aligned with active feedback from double-pass interferometry at 632.8nm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Independent wavefront verification of each assembly at its central operating wavelength via Focus Diverse Phase Retrieval before and after thermal/vibration environmental testing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8AB70D9-D0B9-E862-7C64-C0772B76FB61}"/>
              </a:ext>
            </a:extLst>
          </p:cNvPr>
          <p:cNvSpPr txBox="1"/>
          <p:nvPr/>
        </p:nvSpPr>
        <p:spPr>
          <a:xfrm>
            <a:off x="450323" y="3048000"/>
            <a:ext cx="1322412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Overview</a:t>
            </a:r>
          </a:p>
          <a:p>
            <a:endParaRPr lang="en-US" sz="1100" dirty="0"/>
          </a:p>
          <a:p>
            <a:r>
              <a:rPr lang="en-US" sz="2000" dirty="0"/>
              <a:t>The Coronagraph Instrument (CGI) on the Nancy Grace Roman Space Telescope (RST) has a primary direct imaging mode, as well as four prism assemblies that provide the instruments spectroscopy and polarimetry modes: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Zero Optical Deviation (ZOD) prisms</a:t>
            </a:r>
          </a:p>
          <a:p>
            <a:pPr marL="976313" lvl="1" indent="-508000">
              <a:buFont typeface="Arial" panose="020B0604020202020204" pitchFamily="34" charset="0"/>
              <a:buChar char="•"/>
            </a:pPr>
            <a:r>
              <a:rPr lang="en-US" sz="2000" dirty="0"/>
              <a:t>660nm. Full-band capability. Dispersion optimized for R50 at the center of CGI Band 2</a:t>
            </a:r>
          </a:p>
          <a:p>
            <a:pPr marL="976313" lvl="1" indent="-508000">
              <a:buFont typeface="Arial" panose="020B0604020202020204" pitchFamily="34" charset="0"/>
              <a:buChar char="•"/>
            </a:pPr>
            <a:r>
              <a:rPr lang="en-US" sz="2000" dirty="0"/>
              <a:t>730nm. Full-band capability. Dispersion optimized for R50 at the center of CGI Band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Wollaston Prism Assemblies – Full-band capability, operational intent: Band 1 and Band 4</a:t>
            </a:r>
          </a:p>
          <a:p>
            <a:pPr marL="976313" lvl="1" indent="-508000">
              <a:buFont typeface="Arial" panose="020B0604020202020204" pitchFamily="34" charset="0"/>
              <a:buChar char="•"/>
            </a:pPr>
            <a:r>
              <a:rPr lang="en-US" sz="2000" dirty="0"/>
              <a:t>Vertically oriented (0 deg)</a:t>
            </a:r>
          </a:p>
          <a:p>
            <a:pPr marL="976313" lvl="1" indent="-508000">
              <a:buFont typeface="Arial" panose="020B0604020202020204" pitchFamily="34" charset="0"/>
              <a:buChar char="•"/>
            </a:pPr>
            <a:r>
              <a:rPr lang="en-US" sz="2000" dirty="0"/>
              <a:t>Diagonally oriented (45 deg)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Direct Imaging (DI) Lens. Full-band operation (Bands 1-4)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C58E71-79D5-5B31-890E-486F7AE148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7890" y="9449608"/>
            <a:ext cx="4676691" cy="468142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861E7B5-28FC-42E0-B811-523986E5D04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801" y="9482515"/>
            <a:ext cx="5308835" cy="3105917"/>
          </a:xfrm>
          <a:prstGeom prst="rect">
            <a:avLst/>
          </a:prstGeom>
        </p:spPr>
      </p:pic>
      <p:sp>
        <p:nvSpPr>
          <p:cNvPr id="102" name="Left Arrow 101">
            <a:extLst>
              <a:ext uri="{FF2B5EF4-FFF2-40B4-BE49-F238E27FC236}">
                <a16:creationId xmlns:a16="http://schemas.microsoft.com/office/drawing/2014/main" id="{9562991D-C18C-BD2F-DE2E-B3AF64BD9C33}"/>
              </a:ext>
            </a:extLst>
          </p:cNvPr>
          <p:cNvSpPr/>
          <p:nvPr/>
        </p:nvSpPr>
        <p:spPr>
          <a:xfrm>
            <a:off x="34827982" y="10157911"/>
            <a:ext cx="3033653" cy="1410044"/>
          </a:xfrm>
          <a:prstGeom prst="leftArrow">
            <a:avLst>
              <a:gd name="adj1" fmla="val 42460"/>
              <a:gd name="adj2" fmla="val 78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>
            <a:extLst>
              <a:ext uri="{FF2B5EF4-FFF2-40B4-BE49-F238E27FC236}">
                <a16:creationId xmlns:a16="http://schemas.microsoft.com/office/drawing/2014/main" id="{F4C49306-EA1E-3B27-E21C-C96F4235C62C}"/>
              </a:ext>
            </a:extLst>
          </p:cNvPr>
          <p:cNvSpPr/>
          <p:nvPr/>
        </p:nvSpPr>
        <p:spPr>
          <a:xfrm rot="16200000">
            <a:off x="39849141" y="9378946"/>
            <a:ext cx="1820728" cy="1410044"/>
          </a:xfrm>
          <a:prstGeom prst="leftArrow">
            <a:avLst>
              <a:gd name="adj1" fmla="val 42460"/>
              <a:gd name="adj2" fmla="val 78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D63C00A-E7F3-D3BD-C4F3-8170E8C04330}"/>
              </a:ext>
            </a:extLst>
          </p:cNvPr>
          <p:cNvSpPr txBox="1"/>
          <p:nvPr/>
        </p:nvSpPr>
        <p:spPr>
          <a:xfrm>
            <a:off x="29935599" y="14359636"/>
            <a:ext cx="647628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Environmental Testing</a:t>
            </a:r>
          </a:p>
          <a:p>
            <a:pPr algn="ctr"/>
            <a:endParaRPr lang="en-US" sz="11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Assemblies were subjected to proto-flight thermal and random vibration levels rolled up from instrument-level test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Assemblies are so small that standard survival metrics cannot be used (e.g. sine signature sweeps)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Alignment and bond integrity were verified via 3D x-ray tomography before and after environmental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 views of scans, element alignment checkout, and bond cross-sections used as success criteria for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 performance also verified before and after environmental testing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04E0760-1F3B-CF78-9A33-FCFE5AE99CA4}"/>
              </a:ext>
            </a:extLst>
          </p:cNvPr>
          <p:cNvCxnSpPr/>
          <p:nvPr/>
        </p:nvCxnSpPr>
        <p:spPr>
          <a:xfrm>
            <a:off x="40157400" y="17614788"/>
            <a:ext cx="1219200" cy="289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1F6819A-D3FC-F820-9447-34038D4AD9BB}"/>
              </a:ext>
            </a:extLst>
          </p:cNvPr>
          <p:cNvCxnSpPr>
            <a:cxnSpLocks/>
          </p:cNvCxnSpPr>
          <p:nvPr/>
        </p:nvCxnSpPr>
        <p:spPr>
          <a:xfrm flipV="1">
            <a:off x="40212632" y="15111528"/>
            <a:ext cx="2834117" cy="3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FE6E0ADD-EAFF-0A8A-2D51-E8423A45E078}"/>
              </a:ext>
            </a:extLst>
          </p:cNvPr>
          <p:cNvSpPr txBox="1"/>
          <p:nvPr/>
        </p:nvSpPr>
        <p:spPr>
          <a:xfrm>
            <a:off x="30216749" y="2971800"/>
            <a:ext cx="132241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ZOD and Wollaston Prisms in CGI</a:t>
            </a:r>
          </a:p>
          <a:p>
            <a:pPr algn="ctr"/>
            <a:endParaRPr lang="en-US" sz="1100" b="1" u="sng" dirty="0"/>
          </a:p>
          <a:p>
            <a:pPr algn="ctr"/>
            <a:r>
              <a:rPr lang="en-US" sz="2000" dirty="0"/>
              <a:t>The DI lens, ZOD prism, and Wollaston prism assemblies are located in the</a:t>
            </a:r>
            <a:br>
              <a:rPr lang="en-US" sz="2000" dirty="0"/>
            </a:br>
            <a:r>
              <a:rPr lang="en-US" sz="2000" dirty="0"/>
              <a:t> Dispersion Polarization Alignment Mechanism (DPAM)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2B6A39A-8B4E-82FB-FB28-FA923CFE8FA6}"/>
              </a:ext>
            </a:extLst>
          </p:cNvPr>
          <p:cNvSpPr txBox="1"/>
          <p:nvPr/>
        </p:nvSpPr>
        <p:spPr>
          <a:xfrm>
            <a:off x="14488392" y="10139531"/>
            <a:ext cx="150841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Flight Elements During Performance Test</a:t>
            </a:r>
          </a:p>
          <a:p>
            <a:pPr algn="ctr"/>
            <a:endParaRPr lang="en-US" sz="1100" b="1" u="sng" dirty="0"/>
          </a:p>
          <a:p>
            <a:r>
              <a:rPr lang="en-US" sz="2000" dirty="0"/>
              <a:t>The assemblies were deployed into the CGI Simulator (</a:t>
            </a:r>
            <a:r>
              <a:rPr lang="en-US" sz="2000" dirty="0" err="1"/>
              <a:t>CGIsim</a:t>
            </a:r>
            <a:r>
              <a:rPr lang="en-US" sz="2000" dirty="0"/>
              <a:t>), which replicates the final pupil geometry, size, and position provided by CGI. This allows for comprehensive performance verification and development of instrument-level calibration procedures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13AE2EC-D3B5-768C-028E-04A02E7DC06F}"/>
              </a:ext>
            </a:extLst>
          </p:cNvPr>
          <p:cNvSpPr txBox="1"/>
          <p:nvPr/>
        </p:nvSpPr>
        <p:spPr>
          <a:xfrm>
            <a:off x="1139440" y="6927119"/>
            <a:ext cx="124463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CGI Simulator (</a:t>
            </a:r>
            <a:r>
              <a:rPr lang="en-US" sz="2400" b="1" u="sng" dirty="0" err="1"/>
              <a:t>CGIsim</a:t>
            </a:r>
            <a:r>
              <a:rPr lang="en-US" sz="2400" b="1" u="sng" dirty="0"/>
              <a:t>) Testbed at Goddard Space Flight Center</a:t>
            </a:r>
          </a:p>
          <a:p>
            <a:pPr algn="ctr"/>
            <a:endParaRPr lang="en-US" sz="1100" b="1" u="sng" dirty="0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9664573-C95F-9AAB-AD89-D8EE46F3E6D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2941" y="11720176"/>
            <a:ext cx="7925662" cy="2808098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F8C1074-BC90-660D-7AFA-F170EA7CBCBB}"/>
              </a:ext>
            </a:extLst>
          </p:cNvPr>
          <p:cNvGrpSpPr/>
          <p:nvPr/>
        </p:nvGrpSpPr>
        <p:grpSpPr>
          <a:xfrm>
            <a:off x="22950814" y="15745822"/>
            <a:ext cx="6476284" cy="3857722"/>
            <a:chOff x="4187385" y="1828800"/>
            <a:chExt cx="7696199" cy="4584387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9D7EFFD-136D-DA63-20AF-B35868CC0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7385" y="1828800"/>
              <a:ext cx="6477000" cy="2133600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16CC829-A08F-B72B-476B-7B1AB97FFEB2}"/>
                </a:ext>
              </a:extLst>
            </p:cNvPr>
            <p:cNvSpPr/>
            <p:nvPr/>
          </p:nvSpPr>
          <p:spPr>
            <a:xfrm>
              <a:off x="6019800" y="2819400"/>
              <a:ext cx="457200" cy="381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6C0F87B-E8DD-8985-5C70-1F3D6690F7ED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2819400"/>
              <a:ext cx="5406584" cy="6096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3E22B4A-3839-21B9-A234-A00937D7B9C5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00" y="3208867"/>
              <a:ext cx="1981200" cy="320432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0CD7DA7-B931-85DC-F7A6-2622E1568F93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3208867"/>
              <a:ext cx="5406584" cy="320432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538436F-9E14-E9F2-C893-C0450C2E6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0" y="3429000"/>
              <a:ext cx="3882584" cy="2984187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8A710C6-EC84-0FEF-D1F0-5E1C01571C13}"/>
                </a:ext>
              </a:extLst>
            </p:cNvPr>
            <p:cNvCxnSpPr>
              <a:cxnSpLocks/>
            </p:cNvCxnSpPr>
            <p:nvPr/>
          </p:nvCxnSpPr>
          <p:spPr>
            <a:xfrm>
              <a:off x="6019800" y="2836333"/>
              <a:ext cx="1981200" cy="56076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6CA7BE23-0A75-847D-2EE0-74B2570416B2}"/>
              </a:ext>
            </a:extLst>
          </p:cNvPr>
          <p:cNvSpPr txBox="1"/>
          <p:nvPr/>
        </p:nvSpPr>
        <p:spPr>
          <a:xfrm>
            <a:off x="14107870" y="15643116"/>
            <a:ext cx="883070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Active Alignment for Wavefront Error and Dispersion</a:t>
            </a:r>
          </a:p>
          <a:p>
            <a:pPr algn="ctr"/>
            <a:endParaRPr lang="en-US" sz="11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Theodolite co-witnesses Interferometer beam through and around prism assembly</a:t>
            </a:r>
          </a:p>
          <a:p>
            <a:pPr marL="787400" lvl="1" indent="-304800">
              <a:buFont typeface="Arial" panose="020B0604020202020204" pitchFamily="34" charset="0"/>
              <a:buChar char="•"/>
            </a:pPr>
            <a:r>
              <a:rPr lang="en-US" sz="2000" dirty="0"/>
              <a:t>Dispersion directly verified with theodolite during alignment and bonding activities with extremely high fidelity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Wavefront Error (WFE )Verified in double-pass during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Spherical reference and </a:t>
            </a:r>
            <a:r>
              <a:rPr lang="en-US" sz="2000" dirty="0" err="1"/>
              <a:t>CaliBall</a:t>
            </a:r>
            <a:r>
              <a:rPr lang="en-US" sz="2000" dirty="0"/>
              <a:t> used for interferometric lens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Alignment optimized to meet back focal distance for the central band of the subassembly under test to maximize on-orbit </a:t>
            </a:r>
            <a:r>
              <a:rPr lang="en-US" sz="2000" dirty="0" err="1"/>
              <a:t>confocality</a:t>
            </a:r>
            <a:r>
              <a:rPr lang="en-US" sz="2000" dirty="0"/>
              <a:t> of one band with respect to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Assemblies left in setup during application and curing of adhesive to ensure alignment was unchanged pre- and post-cure of the adhesive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873EB8D-7E70-3110-2FE5-CA3937859A6D}"/>
              </a:ext>
            </a:extLst>
          </p:cNvPr>
          <p:cNvSpPr txBox="1"/>
          <p:nvPr/>
        </p:nvSpPr>
        <p:spPr>
          <a:xfrm>
            <a:off x="21965279" y="3048000"/>
            <a:ext cx="8317175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Science Simulations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Spectra of the stars and targeted planet use the prism assembly with a deployable slit in the CGI field stop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Requires a specialized calibration sequence for both speckle subtraction and wavelength solutions via special narrowband filters included in CGI (due to the slit being arbitrarily deployable to the planet location via an X-Y selection mechanism)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Error budget for wavelength accuracy includes a detailed error budget for slit alignment impacts on photometry and wavelength accuracy</a:t>
            </a:r>
          </a:p>
          <a:p>
            <a:pPr marL="919163" lvl="1" indent="-339725">
              <a:buFont typeface="Arial" panose="020B0604020202020204" pitchFamily="34" charset="0"/>
              <a:buChar char="•"/>
            </a:pPr>
            <a:r>
              <a:rPr lang="en-US" sz="2000" dirty="0"/>
              <a:t>Telescope pointing error/drift for target and reference stars</a:t>
            </a:r>
          </a:p>
          <a:p>
            <a:pPr marL="919163" lvl="1" indent="-339725">
              <a:buFont typeface="Arial" panose="020B0604020202020204" pitchFamily="34" charset="0"/>
              <a:buChar char="•"/>
            </a:pPr>
            <a:r>
              <a:rPr lang="en-US" sz="2000" dirty="0"/>
              <a:t>Slit deployment accuracy</a:t>
            </a:r>
          </a:p>
          <a:p>
            <a:pPr marL="919163" lvl="1" indent="-339725">
              <a:buFont typeface="Arial" panose="020B0604020202020204" pitchFamily="34" charset="0"/>
              <a:buChar char="•"/>
            </a:pPr>
            <a:r>
              <a:rPr lang="en-US" sz="2000" dirty="0"/>
              <a:t>Ground calibration of prism dispersion and narrowband filters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On-orbit Performance estimates for spectroscopy used a standard calibration star and 47 Uma as a baseline “target” star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Modeled spectrum targets a methane absorption feature, which CGI Band 2 and Band 3 bandpass/spectral resolution were designed against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General CGI calibration paper: </a:t>
            </a:r>
            <a:r>
              <a:rPr lang="en-US" sz="2000" dirty="0" err="1"/>
              <a:t>Zellem</a:t>
            </a:r>
            <a:r>
              <a:rPr lang="en-US" sz="2000" dirty="0"/>
              <a:t> et al. SPIE 2022</a:t>
            </a:r>
          </a:p>
          <a:p>
            <a:r>
              <a:rPr lang="en-US" sz="2000" dirty="0"/>
              <a:t>Simulated Spectral Retrievals:  Saxena et al. AJ 2021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243D2A3-DC66-01C6-F64C-584EDBC1530C}"/>
              </a:ext>
            </a:extLst>
          </p:cNvPr>
          <p:cNvSpPr txBox="1"/>
          <p:nvPr/>
        </p:nvSpPr>
        <p:spPr>
          <a:xfrm>
            <a:off x="20644121" y="20380080"/>
            <a:ext cx="647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CGI Operational Bands</a:t>
            </a:r>
            <a:endParaRPr lang="en-US" sz="2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E922CF6-64F1-7889-3E72-054C7315B442}"/>
              </a:ext>
            </a:extLst>
          </p:cNvPr>
          <p:cNvSpPr txBox="1"/>
          <p:nvPr/>
        </p:nvSpPr>
        <p:spPr>
          <a:xfrm>
            <a:off x="30575963" y="19699712"/>
            <a:ext cx="128591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Prism Testing</a:t>
            </a:r>
          </a:p>
          <a:p>
            <a:pPr algn="ctr"/>
            <a:endParaRPr lang="en-US" sz="1100" b="1" u="sng" dirty="0"/>
          </a:p>
          <a:p>
            <a:r>
              <a:rPr lang="en-US" sz="2000" dirty="0"/>
              <a:t>The assemblies were tested using a Black Silicon “Emoji Mask” fabricated by the Goddard Detectors Branch containing three precision masks: (1) a Spectroscopy Shaped Pupil, (2) RST Telescope Pupil, (3) open aperture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60E5A-4F2C-8ED9-5FFE-4217478B9892}"/>
              </a:ext>
            </a:extLst>
          </p:cNvPr>
          <p:cNvSpPr txBox="1"/>
          <p:nvPr/>
        </p:nvSpPr>
        <p:spPr>
          <a:xfrm>
            <a:off x="14075216" y="7102744"/>
            <a:ext cx="7482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Example Images from CGI Data Challenge 2018-2020 (Turnbull et al.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1101C-8922-4593-3143-F5304C1FC531}"/>
              </a:ext>
            </a:extLst>
          </p:cNvPr>
          <p:cNvSpPr txBox="1"/>
          <p:nvPr/>
        </p:nvSpPr>
        <p:spPr>
          <a:xfrm>
            <a:off x="13850578" y="3355269"/>
            <a:ext cx="7883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Example Spectra with CGI </a:t>
            </a:r>
            <a:r>
              <a:rPr lang="en-US" sz="1600" dirty="0" err="1"/>
              <a:t>Slit+Prism</a:t>
            </a:r>
            <a:r>
              <a:rPr lang="en-US" sz="1600" dirty="0"/>
              <a:t> on Target + Reference Stars (Groff et al. 2021)</a:t>
            </a:r>
          </a:p>
        </p:txBody>
      </p:sp>
    </p:spTree>
    <p:extLst>
      <p:ext uri="{BB962C8B-B14F-4D97-AF65-F5344CB8AC3E}">
        <p14:creationId xmlns:p14="http://schemas.microsoft.com/office/powerpoint/2010/main" val="32282470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145725</TotalTime>
  <Words>933</Words>
  <Application>Microsoft Macintosh PowerPoint</Application>
  <PresentationFormat>Custom</PresentationFormat>
  <Paragraphs>135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1_Office Theme</vt:lpstr>
      <vt:lpstr>Verification and Calibration of Spectroscopy and Polarization modes for the Roman Coronagraph Instrument</vt:lpstr>
    </vt:vector>
  </TitlesOfParts>
  <Company>NASA/ODIN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LBARBOUR</dc:creator>
  <cp:lastModifiedBy>Groff, Tyler D. (GSFC-5510)</cp:lastModifiedBy>
  <cp:revision>2894</cp:revision>
  <cp:lastPrinted>2019-02-05T13:03:01Z</cp:lastPrinted>
  <dcterms:created xsi:type="dcterms:W3CDTF">2010-11-30T13:22:03Z</dcterms:created>
  <dcterms:modified xsi:type="dcterms:W3CDTF">2024-01-02T19:51:50Z</dcterms:modified>
</cp:coreProperties>
</file>