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1E2_F10C35BC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1E4_8C445CEF.xml" ContentType="application/vnd.ms-powerpoint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  <p:sldMasterId id="2147484837" r:id="rId5"/>
  </p:sldMasterIdLst>
  <p:notesMasterIdLst>
    <p:notesMasterId r:id="rId35"/>
  </p:notesMasterIdLst>
  <p:handoutMasterIdLst>
    <p:handoutMasterId r:id="rId36"/>
  </p:handoutMasterIdLst>
  <p:sldIdLst>
    <p:sldId id="472" r:id="rId6"/>
    <p:sldId id="475" r:id="rId7"/>
    <p:sldId id="476" r:id="rId8"/>
    <p:sldId id="511" r:id="rId9"/>
    <p:sldId id="479" r:id="rId10"/>
    <p:sldId id="481" r:id="rId11"/>
    <p:sldId id="473" r:id="rId12"/>
    <p:sldId id="474" r:id="rId13"/>
    <p:sldId id="482" r:id="rId14"/>
    <p:sldId id="483" r:id="rId15"/>
    <p:sldId id="484" r:id="rId16"/>
    <p:sldId id="485" r:id="rId17"/>
    <p:sldId id="486" r:id="rId18"/>
    <p:sldId id="487" r:id="rId19"/>
    <p:sldId id="488" r:id="rId20"/>
    <p:sldId id="489" r:id="rId21"/>
    <p:sldId id="490" r:id="rId22"/>
    <p:sldId id="510" r:id="rId23"/>
    <p:sldId id="493" r:id="rId24"/>
    <p:sldId id="494" r:id="rId25"/>
    <p:sldId id="495" r:id="rId26"/>
    <p:sldId id="497" r:id="rId27"/>
    <p:sldId id="498" r:id="rId28"/>
    <p:sldId id="500" r:id="rId29"/>
    <p:sldId id="501" r:id="rId30"/>
    <p:sldId id="502" r:id="rId31"/>
    <p:sldId id="507" r:id="rId32"/>
    <p:sldId id="504" r:id="rId33"/>
    <p:sldId id="506" r:id="rId34"/>
  </p:sldIdLst>
  <p:sldSz cx="9144000" cy="5143500" type="screen16x9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1pPr>
    <a:lvl2pPr marL="3429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2pPr>
    <a:lvl3pPr marL="6858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3pPr>
    <a:lvl4pPr marL="10287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4pPr>
    <a:lvl5pPr marL="13716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5pPr>
    <a:lvl6pPr marL="17145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6pPr>
    <a:lvl7pPr marL="20574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7pPr>
    <a:lvl8pPr marL="24003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8pPr>
    <a:lvl9pPr marL="27432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A628165-8B12-0FFC-1C5D-2382254F3ADD}" name="Bodkin, Richard J. (LARC-D202)" initials="BRJ(D" userId="S::rbodkin@ndc.nasa.gov::b62fb615-f5ce-4a43-887b-ab1c1e05537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B3D6C"/>
    <a:srgbClr val="C2D9FA"/>
    <a:srgbClr val="0B3A7F"/>
    <a:srgbClr val="E98B01"/>
    <a:srgbClr val="1380DC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38" autoAdjust="0"/>
    <p:restoredTop sz="92085" autoAdjust="0"/>
  </p:normalViewPr>
  <p:slideViewPr>
    <p:cSldViewPr snapToGrid="0">
      <p:cViewPr varScale="1">
        <p:scale>
          <a:sx n="104" d="100"/>
          <a:sy n="104" d="100"/>
        </p:scale>
        <p:origin x="461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28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comments/modernComment_1E2_F10C35B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1501651-E915-410A-BF17-87CDA6F0607E}" authorId="{DA628165-8B12-0FFC-1C5D-2382254F3ADD}" created="2024-01-03T00:21:04.267">
    <pc:sldMkLst xmlns:pc="http://schemas.microsoft.com/office/powerpoint/2013/main/command">
      <pc:docMk/>
      <pc:sldMk cId="4044109244" sldId="482"/>
    </pc:sldMkLst>
    <p188:txBody>
      <a:bodyPr/>
      <a:lstStyle/>
      <a:p>
        <a:r>
          <a:rPr lang="en-US"/>
          <a:t>Again can these be spoken about over the next few pages and not on a slide? Maybe get a laser pointer to point things out while you are talking
</a:t>
        </a:r>
      </a:p>
    </p188:txBody>
  </p188:cm>
</p188:cmLst>
</file>

<file path=ppt/comments/modernComment_1E4_8C445CE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5BC0461-6894-4011-B52F-90B215C70511}" authorId="{DA628165-8B12-0FFC-1C5D-2382254F3ADD}" created="2024-01-03T00:23:46.984">
    <pc:sldMkLst xmlns:pc="http://schemas.microsoft.com/office/powerpoint/2013/main/command">
      <pc:docMk/>
      <pc:sldMk cId="2353290479" sldId="484"/>
    </pc:sldMkLst>
    <p188:txBody>
      <a:bodyPr/>
      <a:lstStyle/>
      <a:p>
        <a:r>
          <a:rPr lang="en-US"/>
          <a:t>Again remove the words and just leave the picture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9301CC6A-B4E8-405F-AE79-859651258F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623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11" y="4416426"/>
            <a:ext cx="5028579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B7B05DEF-6DE7-4BF9-8DBB-FF904A788E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5805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17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972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568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050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631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740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991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54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11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262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398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5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561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48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674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4581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453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590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62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513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6554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727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0807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2156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792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555" y="-19050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 bwMode="auto">
          <a:xfrm>
            <a:off x="0" y="2647950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Author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Company/Organization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Conference Name, Conference Dates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Conference Location</a:t>
            </a: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5400" b="1" kern="0" dirty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1B3D6C"/>
              </a:buClr>
              <a:buFont typeface="Wingdings" charset="2"/>
              <a:buChar char="Ø"/>
              <a:defRPr/>
            </a:lvl1pPr>
            <a:lvl2pPr marL="685800" indent="-342900">
              <a:buClr>
                <a:srgbClr val="1B3D6C"/>
              </a:buClr>
              <a:buFont typeface="Wingdings" charset="2"/>
              <a:buChar char="Ø"/>
              <a:defRPr/>
            </a:lvl2pPr>
            <a:lvl3pPr marL="971550" indent="-285750">
              <a:buClr>
                <a:srgbClr val="1B3D6C"/>
              </a:buClr>
              <a:buFont typeface="Wingdings" charset="2"/>
              <a:buChar char="Ø"/>
              <a:defRPr/>
            </a:lvl3pPr>
            <a:lvl4pPr marL="1314450" indent="-285750">
              <a:buClr>
                <a:srgbClr val="1B3D6C"/>
              </a:buClr>
              <a:buFont typeface="Wingdings" charset="2"/>
              <a:buChar char="Ø"/>
              <a:defRPr/>
            </a:lvl4pPr>
            <a:lvl5pPr marL="1657350" indent="-285750">
              <a:buClr>
                <a:srgbClr val="1B3D6C"/>
              </a:buClr>
              <a:buFont typeface="Wingdings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23950"/>
            <a:ext cx="39624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123950"/>
            <a:ext cx="44196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and/o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2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FC34-5206-45FA-A6B2-955DFABF1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603E2-753D-49F2-B2B1-D76008093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D0B8-A1D4-4313-AC8C-31D5E0DBD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FA06F-9FF0-4DD3-9CA0-DF2D4EF2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CD405-43AD-4B88-9D41-03F2E0B3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72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1123950"/>
            <a:ext cx="8686800" cy="336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 userDrawn="1"/>
        </p:nvSpPr>
        <p:spPr bwMode="auto">
          <a:xfrm>
            <a:off x="1181100" y="4572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 dirty="0"/>
          </a:p>
        </p:txBody>
      </p:sp>
      <p:sp>
        <p:nvSpPr>
          <p:cNvPr id="10" name="Rectangle 9"/>
          <p:cNvSpPr>
            <a:spLocks noGrp="1" noChangeArrowheads="1"/>
          </p:cNvSpPr>
          <p:nvPr userDrawn="1"/>
        </p:nvSpPr>
        <p:spPr bwMode="auto">
          <a:xfrm>
            <a:off x="3181350" y="4572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 dirty="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44198"/>
            <a:ext cx="8686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25" r:id="rId2"/>
    <p:sldLayoutId id="2147484827" r:id="rId3"/>
    <p:sldLayoutId id="2147484836" r:id="rId4"/>
  </p:sldLayoutIdLst>
  <p:hf hdr="0" ftr="0" dt="0"/>
  <p:txStyles>
    <p:titleStyle>
      <a:lvl1pPr marL="0" marR="0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tabLst/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4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1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8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438150"/>
            <a:ext cx="8686800" cy="404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28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B3D6C"/>
        </a:buClr>
        <a:buFont typeface="Wingdings" charset="2"/>
        <a:buChar char="Ø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21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E2_F10C35BC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E4_8C445CEF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14667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-60556" y="2019300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2400" b="1" kern="0" dirty="0">
                <a:solidFill>
                  <a:schemeClr val="bg1"/>
                </a:solidFill>
                <a:latin typeface="+mj-lt"/>
              </a:rPr>
              <a:t>R.J. Bodkin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2400" b="1" kern="0" dirty="0">
                <a:solidFill>
                  <a:schemeClr val="bg1"/>
                </a:solidFill>
                <a:latin typeface="+mj-lt"/>
              </a:rPr>
              <a:t>NASA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2400" kern="0" dirty="0">
                <a:solidFill>
                  <a:schemeClr val="bg1"/>
                </a:solidFill>
                <a:latin typeface="+mj-lt"/>
              </a:rPr>
              <a:t>2024 SciTech Forum, January 8-12, 2024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Published by the American Institute of Aeronautics and Astronautics, Inc., with permission.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br>
              <a:rPr lang="en-US" altLang="en-US" sz="1600" kern="0" dirty="0">
                <a:solidFill>
                  <a:schemeClr val="bg1"/>
                </a:solidFill>
                <a:latin typeface="+mj-lt"/>
              </a:rPr>
            </a:b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800" b="1" kern="0" dirty="0">
                <a:solidFill>
                  <a:schemeClr val="bg1"/>
                </a:solidFill>
              </a:rPr>
              <a:t>The Design of the Low-Earth Orbit Flight Test of an Inflatable Decelerator (LOFTID) Reentry Vehicle (RV)</a:t>
            </a:r>
          </a:p>
        </p:txBody>
      </p:sp>
    </p:spTree>
    <p:extLst>
      <p:ext uri="{BB962C8B-B14F-4D97-AF65-F5344CB8AC3E}">
        <p14:creationId xmlns:p14="http://schemas.microsoft.com/office/powerpoint/2010/main" val="87081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50"/>
            <a:ext cx="9144000" cy="39433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en-US" sz="2100" dirty="0">
                <a:latin typeface="+mj-lt"/>
              </a:rPr>
              <a:t>Inflatable heatshields haver been sporadically researched since the mid-1960’s</a:t>
            </a:r>
          </a:p>
          <a:p>
            <a:pPr>
              <a:spcBef>
                <a:spcPts val="0"/>
              </a:spcBef>
            </a:pPr>
            <a:r>
              <a:rPr lang="en-US" altLang="en-US" sz="2100" dirty="0">
                <a:latin typeface="+mj-lt"/>
              </a:rPr>
              <a:t>IRVE (Inflatable Reentry vehicle Experiment)</a:t>
            </a:r>
          </a:p>
          <a:p>
            <a:pPr lvl="1">
              <a:spcBef>
                <a:spcPts val="0"/>
              </a:spcBef>
            </a:pPr>
            <a:r>
              <a:rPr lang="en-US" altLang="en-US" dirty="0">
                <a:latin typeface="+mj-lt"/>
              </a:rPr>
              <a:t>Began 2003</a:t>
            </a:r>
          </a:p>
          <a:p>
            <a:pPr lvl="1">
              <a:spcBef>
                <a:spcPts val="0"/>
              </a:spcBef>
            </a:pPr>
            <a:r>
              <a:rPr lang="en-US" altLang="en-US" dirty="0">
                <a:latin typeface="+mj-lt"/>
              </a:rPr>
              <a:t>Launched September 6, 2007</a:t>
            </a:r>
          </a:p>
          <a:p>
            <a:pPr lvl="1">
              <a:spcBef>
                <a:spcPts val="0"/>
              </a:spcBef>
            </a:pPr>
            <a:r>
              <a:rPr lang="en-US" altLang="en-US" dirty="0">
                <a:latin typeface="+mj-lt"/>
              </a:rPr>
              <a:t>Launch vehicle Anomaly</a:t>
            </a:r>
            <a:endParaRPr lang="en-US" dirty="0">
              <a:latin typeface="+mj-lt"/>
            </a:endParaRPr>
          </a:p>
          <a:p>
            <a:pPr>
              <a:spcBef>
                <a:spcPts val="0"/>
              </a:spcBef>
            </a:pPr>
            <a:r>
              <a:rPr lang="en-US" sz="2100" dirty="0">
                <a:latin typeface="+mj-lt"/>
              </a:rPr>
              <a:t>PAIDAE (</a:t>
            </a:r>
            <a:r>
              <a:rPr lang="en-US" sz="2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Program to Advance Inflatable Decelerators for Atmospheric Entry)</a:t>
            </a:r>
          </a:p>
          <a:p>
            <a:pPr lvl="2">
              <a:spcBef>
                <a:spcPts val="0"/>
              </a:spcBef>
            </a:pPr>
            <a:r>
              <a:rPr lang="en-US" dirty="0">
                <a:latin typeface="+mj-lt"/>
              </a:rPr>
              <a:t>Ground Program to looking for improved materials and structures</a:t>
            </a:r>
          </a:p>
          <a:p>
            <a:pPr lvl="2">
              <a:spcBef>
                <a:spcPts val="0"/>
              </a:spcBef>
            </a:pPr>
            <a:r>
              <a:rPr lang="en-US" dirty="0">
                <a:latin typeface="+mj-lt"/>
              </a:rPr>
              <a:t>Began in 2006</a:t>
            </a:r>
          </a:p>
          <a:p>
            <a:pPr>
              <a:spcBef>
                <a:spcPts val="0"/>
              </a:spcBef>
            </a:pPr>
            <a:r>
              <a:rPr lang="en-US" sz="2100" dirty="0">
                <a:latin typeface="+mj-lt"/>
              </a:rPr>
              <a:t>IRVE-II</a:t>
            </a:r>
          </a:p>
          <a:p>
            <a:pPr lvl="2">
              <a:spcBef>
                <a:spcPts val="0"/>
              </a:spcBef>
            </a:pPr>
            <a:r>
              <a:rPr lang="en-US" dirty="0">
                <a:latin typeface="+mj-lt"/>
              </a:rPr>
              <a:t>Launched August 17,2009</a:t>
            </a:r>
          </a:p>
          <a:p>
            <a:pPr lvl="2">
              <a:spcBef>
                <a:spcPts val="0"/>
              </a:spcBef>
            </a:pPr>
            <a:r>
              <a:rPr lang="en-US" dirty="0">
                <a:latin typeface="+mj-lt"/>
              </a:rPr>
              <a:t>Successful Flight</a:t>
            </a:r>
          </a:p>
          <a:p>
            <a:pPr lvl="2">
              <a:spcBef>
                <a:spcPts val="0"/>
              </a:spcBef>
            </a:pPr>
            <a:r>
              <a:rPr lang="en-US" dirty="0" err="1">
                <a:latin typeface="+mj-lt"/>
              </a:rPr>
              <a:t>Reflight</a:t>
            </a:r>
            <a:r>
              <a:rPr lang="en-US" dirty="0">
                <a:latin typeface="+mj-lt"/>
              </a:rPr>
              <a:t> of IRVE with lessons learned incorporated</a:t>
            </a:r>
          </a:p>
          <a:p>
            <a:pPr lvl="1">
              <a:spcBef>
                <a:spcPts val="900"/>
              </a:spcBef>
            </a:pPr>
            <a:endParaRPr lang="en-US" sz="1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Brief History of HIADs (Hypersonic Inflatable Aerodynamic Decelerators)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1915C4-FB91-851A-9832-6F103ED11A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613" y="1246054"/>
            <a:ext cx="1592826" cy="15828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F19D71-D475-B42C-89F9-01A7222580E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8613" y="3406876"/>
            <a:ext cx="1900970" cy="116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48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09629"/>
            <a:ext cx="9144000" cy="37147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000" dirty="0">
                <a:latin typeface="+mj-lt"/>
              </a:rPr>
              <a:t>IRVE-3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+mj-lt"/>
              </a:rPr>
              <a:t>Successful Flight Launched July 23, 2012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+mj-lt"/>
              </a:rPr>
              <a:t>New structure and new CG off-set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+mj-lt"/>
              </a:rPr>
              <a:t>Built spare center body that was assembled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+mj-lt"/>
              </a:rPr>
              <a:t>THOR (Terrestrial HIAD Orbital Re-entry)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+mj-lt"/>
              </a:rPr>
              <a:t>Flight project intended to fly on Antares Commercial Resupply Mission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+mj-lt"/>
              </a:rPr>
              <a:t>THOR was canceled after ORB-3 mishap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+mj-lt"/>
              </a:rPr>
              <a:t>Introduced concept of </a:t>
            </a:r>
            <a:r>
              <a:rPr lang="en-US" sz="2000" dirty="0" err="1">
                <a:latin typeface="+mj-lt"/>
              </a:rPr>
              <a:t>ejectable</a:t>
            </a:r>
            <a:r>
              <a:rPr lang="en-US" sz="2000" dirty="0">
                <a:latin typeface="+mj-lt"/>
              </a:rPr>
              <a:t> data recorder and shroud separation system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+mj-lt"/>
              </a:rPr>
              <a:t>HULA (HIAD on ULA) Concept 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+mj-lt"/>
              </a:rPr>
              <a:t>Original study looking at orbital reentry</a:t>
            </a:r>
          </a:p>
          <a:p>
            <a:pPr lvl="1">
              <a:spcBef>
                <a:spcPts val="0"/>
              </a:spcBef>
            </a:pPr>
            <a:r>
              <a:rPr lang="en-US" sz="2000" dirty="0">
                <a:latin typeface="+mj-lt"/>
              </a:rPr>
              <a:t>HULA progressed to LOFTID</a:t>
            </a:r>
          </a:p>
          <a:p>
            <a:pPr lvl="1"/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Brief History of HIADs</a:t>
            </a:r>
          </a:p>
        </p:txBody>
      </p:sp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F539DFA1-28F5-B10E-69DB-ED924B793F9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83361" y="842962"/>
            <a:ext cx="1701015" cy="15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9B6551-B70B-CFCF-31EB-F08C0B4220A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355" y="3285170"/>
            <a:ext cx="2331625" cy="127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15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200150"/>
            <a:ext cx="4572001" cy="3829050"/>
          </a:xfrm>
        </p:spPr>
        <p:txBody>
          <a:bodyPr/>
          <a:lstStyle/>
          <a:p>
            <a:pPr lvl="1"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RV Launches off on Atlas V with JPSS-2</a:t>
            </a:r>
          </a:p>
          <a:p>
            <a:pPr lvl="1">
              <a:spcBef>
                <a:spcPts val="900"/>
              </a:spcBef>
            </a:pPr>
            <a:r>
              <a:rPr lang="en-US" sz="1800" dirty="0">
                <a:latin typeface="+mj-lt"/>
              </a:rPr>
              <a:t>Centaur performs orbit adjustment burn</a:t>
            </a:r>
          </a:p>
          <a:p>
            <a:pPr lvl="1"/>
            <a:r>
              <a:rPr lang="en-US" sz="1800" dirty="0">
                <a:latin typeface="+mj-lt"/>
              </a:rPr>
              <a:t>Centaur de-orbits LOFTID</a:t>
            </a:r>
          </a:p>
          <a:p>
            <a:pPr lvl="1"/>
            <a:r>
              <a:rPr lang="en-US" sz="1800" dirty="0">
                <a:latin typeface="+mj-lt"/>
              </a:rPr>
              <a:t>Payload adapter jettisoned and LOFTID inflates</a:t>
            </a:r>
          </a:p>
          <a:p>
            <a:pPr lvl="1">
              <a:spcBef>
                <a:spcPts val="0"/>
              </a:spcBef>
            </a:pPr>
            <a:r>
              <a:rPr lang="en-US" altLang="en-US" sz="1800" dirty="0">
                <a:latin typeface="+mj-lt"/>
              </a:rPr>
              <a:t>Approximately 50000 ft EDM is ejected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+mj-lt"/>
              </a:rPr>
              <a:t>Parachute deploys at approximately 10000 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The Design of the Low-Earth Orbit Flight Test of an Inflatable Decelerator (LOFTID) Reentry Vehicle (RV)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1F3785-D927-A0D0-C23B-B1797A5A3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00150"/>
            <a:ext cx="4429737" cy="3367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455C4E-FA6F-7923-06C8-D3F2A176D348}"/>
              </a:ext>
            </a:extLst>
          </p:cNvPr>
          <p:cNvSpPr txBox="1"/>
          <p:nvPr/>
        </p:nvSpPr>
        <p:spPr>
          <a:xfrm>
            <a:off x="0" y="7429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Bef>
                <a:spcPts val="900"/>
              </a:spcBef>
              <a:buNone/>
            </a:pPr>
            <a:r>
              <a:rPr lang="en-US" altLang="en-US" sz="2400" dirty="0">
                <a:latin typeface="+mj-lt"/>
              </a:rPr>
              <a:t>LOFTID Concept of Operations</a:t>
            </a:r>
          </a:p>
        </p:txBody>
      </p:sp>
    </p:spTree>
    <p:extLst>
      <p:ext uri="{BB962C8B-B14F-4D97-AF65-F5344CB8AC3E}">
        <p14:creationId xmlns:p14="http://schemas.microsoft.com/office/powerpoint/2010/main" val="2153957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86" y="984766"/>
            <a:ext cx="6570407" cy="3405424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LOFTID rideshare configuration Payload Adapter Canister prior to start of LOFTID mission</a:t>
            </a:r>
          </a:p>
          <a:p>
            <a:pPr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Utilized ULA 1666S Separation System</a:t>
            </a:r>
          </a:p>
          <a:p>
            <a:pPr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NASA Long Stroke Separation System</a:t>
            </a:r>
          </a:p>
          <a:p>
            <a:pPr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6x Constant Force Springs to provide positive force margin for full separation</a:t>
            </a:r>
          </a:p>
          <a:p>
            <a:pPr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Webbing to react spring force against stowed aeroshell</a:t>
            </a:r>
          </a:p>
          <a:p>
            <a:pPr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Inner Shroud to prevent damaging contact between PLA and stowed aeroshell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Payload Adapter Separation System (PASS)</a:t>
            </a:r>
          </a:p>
        </p:txBody>
      </p:sp>
      <p:pic>
        <p:nvPicPr>
          <p:cNvPr id="7" name="Picture 6" descr="A few men working in a factory&#10;&#10;Description automatically generated with low confidence">
            <a:extLst>
              <a:ext uri="{FF2B5EF4-FFF2-40B4-BE49-F238E27FC236}">
                <a16:creationId xmlns:a16="http://schemas.microsoft.com/office/drawing/2014/main" id="{2FA3D28B-33D7-708F-4A25-0A3506E8700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6146" y="1679853"/>
            <a:ext cx="3405425" cy="227028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4764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9275"/>
            <a:ext cx="3679723" cy="3459718"/>
          </a:xfrm>
        </p:spPr>
        <p:txBody>
          <a:bodyPr/>
          <a:lstStyle/>
          <a:p>
            <a:r>
              <a:rPr lang="en-US" sz="1800" dirty="0"/>
              <a:t>Was required in the event Re-entry Vehicle (RV)  suffered a late issue and was unable to launch</a:t>
            </a:r>
          </a:p>
          <a:p>
            <a:r>
              <a:rPr lang="en-US" sz="1800" dirty="0"/>
              <a:t>Steel and Aluminum structure that used same launch vehicle interface as the RV</a:t>
            </a:r>
          </a:p>
          <a:p>
            <a:r>
              <a:rPr lang="en-US" sz="1800" dirty="0"/>
              <a:t>Required to be ready prior to RV assembly</a:t>
            </a:r>
          </a:p>
          <a:p>
            <a:r>
              <a:rPr lang="en-US" sz="1800" dirty="0"/>
              <a:t>Required large CG adjustment Range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Mass Simulator</a:t>
            </a:r>
          </a:p>
        </p:txBody>
      </p:sp>
      <p:pic>
        <p:nvPicPr>
          <p:cNvPr id="5" name="Content Placeholder 11">
            <a:extLst>
              <a:ext uri="{FF2B5EF4-FFF2-40B4-BE49-F238E27FC236}">
                <a16:creationId xmlns:a16="http://schemas.microsoft.com/office/drawing/2014/main" id="{190EBD78-E46E-716F-569E-F59C769C83A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7924" y="935463"/>
            <a:ext cx="2506775" cy="192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75FE6F-88EE-608F-9055-A0AD3F1D51D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924" y="2789134"/>
            <a:ext cx="2583893" cy="17828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E68C9F-4F6E-2C72-543A-31367F3E49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9024" y="1102277"/>
            <a:ext cx="2828544" cy="274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1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5022"/>
            <a:ext cx="9144000" cy="435015"/>
          </a:xfrm>
        </p:spPr>
        <p:txBody>
          <a:bodyPr/>
          <a:lstStyle/>
          <a:p>
            <a:pPr marL="0" indent="0" algn="ctr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dirty="0">
                <a:latin typeface="+mj-lt"/>
              </a:rPr>
              <a:t>LOFTID Packed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The Design of LOFTID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E1D4C7-6F88-5A62-6826-FBA53EA134E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9" y="1075047"/>
            <a:ext cx="6049721" cy="36112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9C14D2-6A94-4D13-F872-95049A2D6D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27" y="912529"/>
            <a:ext cx="2476697" cy="332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68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7250"/>
            <a:ext cx="9144000" cy="3714750"/>
          </a:xfrm>
        </p:spPr>
        <p:txBody>
          <a:bodyPr/>
          <a:lstStyle/>
          <a:p>
            <a:pPr marL="0" indent="0" algn="ctr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dirty="0">
                <a:latin typeface="+mj-lt"/>
              </a:rPr>
              <a:t>LOFTID Deployed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The Design of LOFTID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1E1E87-9A95-10C6-2A0F-DBEE9AEFD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8292"/>
            <a:ext cx="9144000" cy="298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507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29636"/>
            <a:ext cx="3436374" cy="2303502"/>
          </a:xfrm>
        </p:spPr>
        <p:txBody>
          <a:bodyPr/>
          <a:lstStyle/>
          <a:p>
            <a:pPr marL="0" indent="0" algn="ctr">
              <a:spcBef>
                <a:spcPts val="900"/>
              </a:spcBef>
              <a:buNone/>
            </a:pPr>
            <a:r>
              <a:rPr lang="en-US" altLang="en-US" sz="1800" b="1" u="sng" dirty="0">
                <a:latin typeface="+mj-lt"/>
              </a:rPr>
              <a:t>Forward Segment</a:t>
            </a:r>
          </a:p>
          <a:p>
            <a:pPr lvl="1"/>
            <a:r>
              <a:rPr lang="en-US" sz="1600" dirty="0"/>
              <a:t>Forward Segment Radial Axial (Radax) Joint</a:t>
            </a:r>
          </a:p>
          <a:p>
            <a:pPr lvl="1"/>
            <a:r>
              <a:rPr lang="en-US" sz="1600" dirty="0"/>
              <a:t>Inflation System and Mid-Segment Pass-Thru</a:t>
            </a:r>
          </a:p>
          <a:p>
            <a:pPr lvl="1"/>
            <a:r>
              <a:rPr lang="en-US" sz="1600" dirty="0"/>
              <a:t> Aeroshell interface</a:t>
            </a:r>
          </a:p>
          <a:p>
            <a:pPr lvl="1">
              <a:spcBef>
                <a:spcPts val="900"/>
              </a:spcBef>
            </a:pPr>
            <a:r>
              <a:rPr lang="en-US" altLang="en-US" sz="1600" dirty="0">
                <a:latin typeface="+mj-lt"/>
              </a:rPr>
              <a:t> Rigid Nose Interface</a:t>
            </a:r>
          </a:p>
          <a:p>
            <a:pPr lvl="1">
              <a:spcBef>
                <a:spcPts val="900"/>
              </a:spcBef>
            </a:pPr>
            <a:r>
              <a:rPr lang="en-US" altLang="en-US" sz="1600" dirty="0">
                <a:latin typeface="+mj-lt"/>
              </a:rPr>
              <a:t>Segment comprised of multiple components</a:t>
            </a:r>
          </a:p>
          <a:p>
            <a:pPr lvl="2">
              <a:spcBef>
                <a:spcPts val="900"/>
              </a:spcBef>
            </a:pPr>
            <a:r>
              <a:rPr lang="en-US" altLang="en-US" sz="1600" dirty="0">
                <a:latin typeface="+mj-lt"/>
              </a:rPr>
              <a:t>Forward Ring</a:t>
            </a:r>
          </a:p>
          <a:p>
            <a:pPr lvl="2">
              <a:spcBef>
                <a:spcPts val="900"/>
              </a:spcBef>
            </a:pPr>
            <a:r>
              <a:rPr lang="en-US" altLang="en-US" sz="1600" dirty="0">
                <a:latin typeface="+mj-lt"/>
              </a:rPr>
              <a:t>Mid Segment Plates</a:t>
            </a:r>
          </a:p>
          <a:p>
            <a:pPr lvl="2">
              <a:spcBef>
                <a:spcPts val="900"/>
              </a:spcBef>
            </a:pPr>
            <a:r>
              <a:rPr lang="en-US" altLang="en-US" sz="1600" dirty="0">
                <a:latin typeface="+mj-lt"/>
              </a:rPr>
              <a:t>Aft 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LOFTID Segments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10BCCC6-DA52-5544-41D9-75E8504B077E}"/>
              </a:ext>
            </a:extLst>
          </p:cNvPr>
          <p:cNvSpPr txBox="1">
            <a:spLocks/>
          </p:cNvSpPr>
          <p:nvPr/>
        </p:nvSpPr>
        <p:spPr bwMode="auto">
          <a:xfrm>
            <a:off x="3260621" y="1023794"/>
            <a:ext cx="3331907" cy="2220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900"/>
              </a:spcBef>
              <a:buFont typeface="Wingdings" charset="2"/>
              <a:buNone/>
            </a:pPr>
            <a:r>
              <a:rPr lang="en-US" altLang="en-US" sz="1800" b="1" u="sng" kern="0" dirty="0">
                <a:latin typeface="+mj-lt"/>
              </a:rPr>
              <a:t>Mid Segment</a:t>
            </a:r>
          </a:p>
          <a:p>
            <a:pPr lvl="1"/>
            <a:r>
              <a:rPr lang="en-US" sz="1600" dirty="0"/>
              <a:t>Forward Segment Radax Joint</a:t>
            </a:r>
          </a:p>
          <a:p>
            <a:pPr lvl="1"/>
            <a:r>
              <a:rPr lang="en-US" sz="1600" dirty="0"/>
              <a:t>Aft Segment Radax</a:t>
            </a:r>
          </a:p>
          <a:p>
            <a:pPr lvl="1"/>
            <a:r>
              <a:rPr lang="en-US" sz="1600" dirty="0"/>
              <a:t>Vehicle Avionics</a:t>
            </a:r>
          </a:p>
          <a:p>
            <a:pPr lvl="1"/>
            <a:r>
              <a:rPr lang="en-US" sz="1600" dirty="0"/>
              <a:t>Electrical pass throughs</a:t>
            </a:r>
          </a:p>
          <a:p>
            <a:pPr lvl="1"/>
            <a:r>
              <a:rPr lang="en-US" sz="1600" dirty="0"/>
              <a:t>RV/LV interface</a:t>
            </a:r>
          </a:p>
          <a:p>
            <a:pPr lvl="1"/>
            <a:r>
              <a:rPr lang="en-US" sz="1600" dirty="0"/>
              <a:t>Segment comprised of single ring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74F3DB1-AABB-0AD3-71C4-36E6B6288A75}"/>
              </a:ext>
            </a:extLst>
          </p:cNvPr>
          <p:cNvSpPr txBox="1">
            <a:spLocks/>
          </p:cNvSpPr>
          <p:nvPr/>
        </p:nvSpPr>
        <p:spPr bwMode="auto">
          <a:xfrm>
            <a:off x="6024716" y="1023794"/>
            <a:ext cx="3119284" cy="3216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900"/>
              </a:spcBef>
              <a:buFont typeface="Wingdings" charset="2"/>
              <a:buNone/>
            </a:pPr>
            <a:r>
              <a:rPr lang="en-US" altLang="en-US" sz="1800" b="1" u="sng" kern="0" dirty="0">
                <a:latin typeface="+mj-lt"/>
              </a:rPr>
              <a:t>Aft Segment</a:t>
            </a:r>
          </a:p>
          <a:p>
            <a:pPr lvl="1"/>
            <a:r>
              <a:rPr lang="en-US" sz="1600" dirty="0"/>
              <a:t>Aft Segment Radax Joint</a:t>
            </a:r>
          </a:p>
          <a:p>
            <a:pPr lvl="1"/>
            <a:r>
              <a:rPr lang="en-US" sz="1600" dirty="0"/>
              <a:t>Parachute System</a:t>
            </a:r>
          </a:p>
          <a:p>
            <a:pPr lvl="1"/>
            <a:r>
              <a:rPr lang="en-US" sz="1600" dirty="0"/>
              <a:t>Recovery Aids</a:t>
            </a:r>
          </a:p>
          <a:p>
            <a:pPr lvl="1"/>
            <a:r>
              <a:rPr lang="en-US" sz="1600" dirty="0"/>
              <a:t>Camera System</a:t>
            </a:r>
          </a:p>
          <a:p>
            <a:pPr lvl="1"/>
            <a:r>
              <a:rPr lang="en-US" sz="1600" dirty="0"/>
              <a:t>Communications Antennas</a:t>
            </a:r>
          </a:p>
          <a:p>
            <a:pPr lvl="1">
              <a:spcBef>
                <a:spcPts val="900"/>
              </a:spcBef>
            </a:pPr>
            <a:r>
              <a:rPr lang="en-US" altLang="en-US" sz="1600" kern="0" dirty="0">
                <a:latin typeface="+mj-lt"/>
              </a:rPr>
              <a:t>Ejectable Data Recorder</a:t>
            </a:r>
          </a:p>
          <a:p>
            <a:pPr lvl="1">
              <a:spcBef>
                <a:spcPts val="900"/>
              </a:spcBef>
            </a:pPr>
            <a:r>
              <a:rPr lang="en-US" altLang="en-US" sz="1600" kern="0" dirty="0">
                <a:latin typeface="+mj-lt"/>
              </a:rPr>
              <a:t>Segment comprised of 2 ring structures</a:t>
            </a:r>
          </a:p>
        </p:txBody>
      </p:sp>
    </p:spTree>
    <p:extLst>
      <p:ext uri="{BB962C8B-B14F-4D97-AF65-F5344CB8AC3E}">
        <p14:creationId xmlns:p14="http://schemas.microsoft.com/office/powerpoint/2010/main" val="404410924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06" y="773383"/>
            <a:ext cx="3436374" cy="2303502"/>
          </a:xfrm>
        </p:spPr>
        <p:txBody>
          <a:bodyPr/>
          <a:lstStyle/>
          <a:p>
            <a:pPr marL="0" indent="0" algn="ctr">
              <a:spcBef>
                <a:spcPts val="900"/>
              </a:spcBef>
              <a:buNone/>
            </a:pPr>
            <a:r>
              <a:rPr lang="en-US" altLang="en-US" sz="1800" dirty="0">
                <a:latin typeface="+mj-lt"/>
              </a:rPr>
              <a:t>Forward Segment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The Design of the Low-Earth Orbit Flight Test of an Inflatable Decelerator (LOFTID) Reentry Vehicle (RV)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10BCCC6-DA52-5544-41D9-75E8504B077E}"/>
              </a:ext>
            </a:extLst>
          </p:cNvPr>
          <p:cNvSpPr txBox="1">
            <a:spLocks/>
          </p:cNvSpPr>
          <p:nvPr/>
        </p:nvSpPr>
        <p:spPr bwMode="auto">
          <a:xfrm>
            <a:off x="3259057" y="740197"/>
            <a:ext cx="3331907" cy="2220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900"/>
              </a:spcBef>
              <a:buFont typeface="Wingdings" charset="2"/>
              <a:buNone/>
            </a:pPr>
            <a:r>
              <a:rPr lang="en-US" altLang="en-US" sz="1800" kern="0" dirty="0">
                <a:latin typeface="+mj-lt"/>
              </a:rPr>
              <a:t>Mid Segment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74F3DB1-AABB-0AD3-71C4-36E6B6288A75}"/>
              </a:ext>
            </a:extLst>
          </p:cNvPr>
          <p:cNvSpPr txBox="1">
            <a:spLocks/>
          </p:cNvSpPr>
          <p:nvPr/>
        </p:nvSpPr>
        <p:spPr bwMode="auto">
          <a:xfrm>
            <a:off x="6023152" y="740197"/>
            <a:ext cx="3119284" cy="3216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900"/>
              </a:spcBef>
              <a:buFont typeface="Wingdings" charset="2"/>
              <a:buNone/>
            </a:pPr>
            <a:r>
              <a:rPr lang="en-US" altLang="en-US" sz="1800" kern="0" dirty="0">
                <a:latin typeface="+mj-lt"/>
              </a:rPr>
              <a:t>Aft Segment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9CA52B-DA82-5DA4-715E-7732EB63032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1185917"/>
            <a:ext cx="2331922" cy="20392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31C773-F195-BF79-F35D-FF2FB496508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116" y="1187532"/>
            <a:ext cx="2716899" cy="20376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D2C162-0E62-B30D-7B1D-03CC1D4F910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197" y="1186094"/>
            <a:ext cx="2718816" cy="203911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F8C7AA0-7126-A3A8-282E-3FF1E84A2C6A}"/>
              </a:ext>
            </a:extLst>
          </p:cNvPr>
          <p:cNvGrpSpPr>
            <a:grpSpLocks noChangeAspect="1"/>
          </p:cNvGrpSpPr>
          <p:nvPr/>
        </p:nvGrpSpPr>
        <p:grpSpPr>
          <a:xfrm>
            <a:off x="323314" y="3238933"/>
            <a:ext cx="3029307" cy="1447367"/>
            <a:chOff x="4550727" y="2327275"/>
            <a:chExt cx="4611773" cy="2203450"/>
          </a:xfrm>
        </p:grpSpPr>
        <p:pic>
          <p:nvPicPr>
            <p:cNvPr id="10" name="Picture 9" descr="A person working on a piece of metal&#10;&#10;Description automatically generated with low confidence">
              <a:extLst>
                <a:ext uri="{FF2B5EF4-FFF2-40B4-BE49-F238E27FC236}">
                  <a16:creationId xmlns:a16="http://schemas.microsoft.com/office/drawing/2014/main" id="{DE89C5B1-863D-7B38-06AA-4FF76095BD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50727" y="2327275"/>
              <a:ext cx="3090545" cy="2203450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7B8CE69-CE47-3F84-F4F0-E55B92B68A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04986" y="3452495"/>
              <a:ext cx="1423319" cy="2565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 Box 63">
              <a:extLst>
                <a:ext uri="{FF2B5EF4-FFF2-40B4-BE49-F238E27FC236}">
                  <a16:creationId xmlns:a16="http://schemas.microsoft.com/office/drawing/2014/main" id="{3166100D-2BAA-4A73-CCC2-1EF81D94976D}"/>
                </a:ext>
              </a:extLst>
            </p:cNvPr>
            <p:cNvSpPr txBox="1"/>
            <p:nvPr/>
          </p:nvSpPr>
          <p:spPr>
            <a:xfrm>
              <a:off x="8042910" y="3452496"/>
              <a:ext cx="1119590" cy="684081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Forward Ring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CC93C98-4DC1-80B7-E6DC-89A922FB2D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4987" y="2941002"/>
              <a:ext cx="1254123" cy="1863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 Box 65">
              <a:extLst>
                <a:ext uri="{FF2B5EF4-FFF2-40B4-BE49-F238E27FC236}">
                  <a16:creationId xmlns:a16="http://schemas.microsoft.com/office/drawing/2014/main" id="{047FCBDE-424B-00FA-B387-B57AF7058E21}"/>
                </a:ext>
              </a:extLst>
            </p:cNvPr>
            <p:cNvSpPr txBox="1"/>
            <p:nvPr/>
          </p:nvSpPr>
          <p:spPr>
            <a:xfrm>
              <a:off x="7831903" y="2349280"/>
              <a:ext cx="1330597" cy="926871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Mid-segment Plate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0FFCC6E-EC51-D8C4-EC7D-2EC70B9EA03D}"/>
              </a:ext>
            </a:extLst>
          </p:cNvPr>
          <p:cNvSpPr txBox="1"/>
          <p:nvPr/>
        </p:nvSpPr>
        <p:spPr>
          <a:xfrm>
            <a:off x="5431351" y="3447386"/>
            <a:ext cx="129698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 Interface Ring</a:t>
            </a:r>
            <a:endParaRPr lang="en-US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D9754AE-D6D0-C02E-5B49-BD7F586694F7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6079842" y="1759057"/>
            <a:ext cx="998167" cy="168832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30A0B10-1B10-F3D2-8233-1F66AC70769B}"/>
              </a:ext>
            </a:extLst>
          </p:cNvPr>
          <p:cNvSpPr txBox="1"/>
          <p:nvPr/>
        </p:nvSpPr>
        <p:spPr>
          <a:xfrm>
            <a:off x="7453586" y="3623236"/>
            <a:ext cx="160484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 Segment Ring </a:t>
            </a:r>
            <a:endParaRPr lang="en-US" dirty="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1386310-4BC3-FE07-B36C-C1D508CA6CB5}"/>
              </a:ext>
            </a:extLst>
          </p:cNvPr>
          <p:cNvCxnSpPr>
            <a:cxnSpLocks/>
          </p:cNvCxnSpPr>
          <p:nvPr/>
        </p:nvCxnSpPr>
        <p:spPr>
          <a:xfrm flipH="1" flipV="1">
            <a:off x="8001000" y="2603221"/>
            <a:ext cx="255006" cy="102001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28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60"/>
            <a:ext cx="2890684" cy="3728978"/>
          </a:xfrm>
        </p:spPr>
        <p:txBody>
          <a:bodyPr/>
          <a:lstStyle/>
          <a:p>
            <a:pPr lvl="1">
              <a:spcBef>
                <a:spcPts val="900"/>
              </a:spcBef>
            </a:pPr>
            <a:r>
              <a:rPr lang="en-US" altLang="en-US" sz="2000" dirty="0">
                <a:latin typeface="+mj-lt"/>
              </a:rPr>
              <a:t>Most components IRVE-3 Heritage</a:t>
            </a:r>
          </a:p>
          <a:p>
            <a:pPr lvl="1">
              <a:spcBef>
                <a:spcPts val="900"/>
              </a:spcBef>
            </a:pPr>
            <a:r>
              <a:rPr lang="en-US" sz="2000" dirty="0">
                <a:latin typeface="+mj-lt"/>
              </a:rPr>
              <a:t>New set points</a:t>
            </a:r>
          </a:p>
          <a:p>
            <a:pPr lvl="2">
              <a:spcBef>
                <a:spcPts val="900"/>
              </a:spcBef>
            </a:pPr>
            <a:r>
              <a:rPr lang="en-US" sz="1700" dirty="0">
                <a:latin typeface="+mj-lt"/>
              </a:rPr>
              <a:t>Regulator</a:t>
            </a:r>
          </a:p>
          <a:p>
            <a:pPr lvl="2">
              <a:spcBef>
                <a:spcPts val="900"/>
              </a:spcBef>
            </a:pPr>
            <a:r>
              <a:rPr lang="en-US" sz="1700" dirty="0">
                <a:latin typeface="+mj-lt"/>
              </a:rPr>
              <a:t>MFCV</a:t>
            </a:r>
          </a:p>
          <a:p>
            <a:pPr lvl="1"/>
            <a:r>
              <a:rPr lang="en-US" sz="2000" dirty="0">
                <a:latin typeface="+mj-lt"/>
              </a:rPr>
              <a:t>Upsized low pressure relief valves</a:t>
            </a:r>
          </a:p>
          <a:p>
            <a:pPr lvl="1"/>
            <a:r>
              <a:rPr lang="en-US" sz="2000" dirty="0">
                <a:latin typeface="+mj-lt"/>
              </a:rPr>
              <a:t>Flowmeter blade angle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Forward Segment – Inflation System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5480A9-FA71-83C3-CA0B-5C2ACB5076C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97" y="1143060"/>
            <a:ext cx="6185037" cy="322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9047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05228"/>
            <a:ext cx="3856703" cy="4129088"/>
          </a:xfrm>
        </p:spPr>
        <p:txBody>
          <a:bodyPr/>
          <a:lstStyle/>
          <a:p>
            <a:pPr lvl="1">
              <a:spcBef>
                <a:spcPts val="900"/>
              </a:spcBef>
            </a:pPr>
            <a:r>
              <a:rPr lang="en-US" altLang="en-US" sz="1900" dirty="0">
                <a:latin typeface="+mj-lt"/>
              </a:rPr>
              <a:t>Stacked Tori design</a:t>
            </a:r>
          </a:p>
          <a:p>
            <a:pPr lvl="2">
              <a:spcBef>
                <a:spcPts val="900"/>
              </a:spcBef>
            </a:pPr>
            <a:r>
              <a:rPr lang="en-US" altLang="en-US" sz="1900" dirty="0">
                <a:latin typeface="+mj-lt"/>
              </a:rPr>
              <a:t>First flown on IRVE-3</a:t>
            </a:r>
          </a:p>
          <a:p>
            <a:pPr lvl="1">
              <a:spcBef>
                <a:spcPts val="900"/>
              </a:spcBef>
            </a:pPr>
            <a:r>
              <a:rPr lang="en-US" sz="1900" dirty="0">
                <a:latin typeface="+mj-lt"/>
              </a:rPr>
              <a:t>Zylon webbing reacts reentry loads</a:t>
            </a:r>
          </a:p>
          <a:p>
            <a:pPr lvl="1"/>
            <a:r>
              <a:rPr lang="en-US" sz="1900" dirty="0">
                <a:latin typeface="+mj-lt"/>
              </a:rPr>
              <a:t>Zylon braid</a:t>
            </a:r>
          </a:p>
          <a:p>
            <a:pPr lvl="2"/>
            <a:r>
              <a:rPr lang="en-US" sz="1900" dirty="0">
                <a:latin typeface="+mj-lt"/>
              </a:rPr>
              <a:t>Teflon Gas Barrier</a:t>
            </a:r>
          </a:p>
          <a:p>
            <a:pPr lvl="2"/>
            <a:r>
              <a:rPr lang="en-US" sz="1900" dirty="0">
                <a:latin typeface="+mj-lt"/>
              </a:rPr>
              <a:t>RTV maintains braid organization during inflation</a:t>
            </a:r>
          </a:p>
          <a:p>
            <a:pPr lvl="2"/>
            <a:r>
              <a:rPr lang="en-US" sz="1900" dirty="0">
                <a:latin typeface="+mj-lt"/>
              </a:rPr>
              <a:t>2 Zylon cords provide in plane stiffness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Forward Segment – Aeroshell Structure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D06FEA-73E3-3A11-A37D-A676DFC784D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253" y="1105228"/>
            <a:ext cx="4246768" cy="340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57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20" y="972176"/>
            <a:ext cx="3485068" cy="4129088"/>
          </a:xfrm>
        </p:spPr>
        <p:txBody>
          <a:bodyPr/>
          <a:lstStyle/>
          <a:p>
            <a:pPr lvl="1"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FTPS Quilted Structure</a:t>
            </a:r>
          </a:p>
          <a:p>
            <a:pPr lvl="2">
              <a:spcBef>
                <a:spcPts val="900"/>
              </a:spcBef>
            </a:pPr>
            <a:r>
              <a:rPr lang="en-US" dirty="0">
                <a:latin typeface="+mj-lt"/>
              </a:rPr>
              <a:t>Silicone Carbide</a:t>
            </a:r>
          </a:p>
          <a:p>
            <a:pPr lvl="2">
              <a:spcBef>
                <a:spcPts val="900"/>
              </a:spcBef>
            </a:pPr>
            <a:r>
              <a:rPr lang="en-US" dirty="0">
                <a:latin typeface="+mj-lt"/>
              </a:rPr>
              <a:t>KFA5</a:t>
            </a:r>
          </a:p>
          <a:p>
            <a:pPr lvl="2">
              <a:spcBef>
                <a:spcPts val="900"/>
              </a:spcBef>
            </a:pPr>
            <a:r>
              <a:rPr lang="en-US" dirty="0">
                <a:latin typeface="+mj-lt"/>
              </a:rPr>
              <a:t>Pyrogel</a:t>
            </a:r>
          </a:p>
          <a:p>
            <a:pPr lvl="2">
              <a:spcBef>
                <a:spcPts val="900"/>
              </a:spcBef>
            </a:pPr>
            <a:r>
              <a:rPr lang="fr-FR" dirty="0">
                <a:latin typeface="+mj-lt"/>
              </a:rPr>
              <a:t>Teflon Zylon laminate gas barrier</a:t>
            </a:r>
          </a:p>
          <a:p>
            <a:pPr lvl="1">
              <a:spcBef>
                <a:spcPts val="900"/>
              </a:spcBef>
            </a:pPr>
            <a:r>
              <a:rPr lang="fr-FR" sz="1800" dirty="0">
                <a:latin typeface="+mj-lt"/>
              </a:rPr>
              <a:t>FTPS mounting</a:t>
            </a:r>
          </a:p>
          <a:p>
            <a:pPr lvl="2">
              <a:spcBef>
                <a:spcPts val="900"/>
              </a:spcBef>
            </a:pPr>
            <a:r>
              <a:rPr lang="fr-FR" dirty="0">
                <a:latin typeface="+mj-lt"/>
              </a:rPr>
              <a:t>Forward mounting to a bar under rigid nose</a:t>
            </a:r>
          </a:p>
          <a:p>
            <a:pPr lvl="2">
              <a:spcBef>
                <a:spcPts val="900"/>
              </a:spcBef>
            </a:pPr>
            <a:r>
              <a:rPr lang="fr-FR" dirty="0">
                <a:latin typeface="+mj-lt"/>
              </a:rPr>
              <a:t>Aft mounting to Cord loop</a:t>
            </a:r>
          </a:p>
          <a:p>
            <a:pPr lvl="1">
              <a:spcBef>
                <a:spcPts val="900"/>
              </a:spcBef>
            </a:pPr>
            <a:endParaRPr lang="en-US" sz="18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Forward Segment – Aeroshell  Flexible Thermal Protection System (FTPS)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7179A3-DDF0-EBF2-F250-AE4E9B8845C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662" y="1084420"/>
            <a:ext cx="5620338" cy="371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96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88" y="1052666"/>
            <a:ext cx="3930602" cy="3829050"/>
          </a:xfrm>
        </p:spPr>
        <p:txBody>
          <a:bodyPr/>
          <a:lstStyle/>
          <a:p>
            <a:pPr lvl="1"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Majority of Avionics reside in mid-segment</a:t>
            </a:r>
          </a:p>
          <a:p>
            <a:pPr lvl="1">
              <a:spcBef>
                <a:spcPts val="900"/>
              </a:spcBef>
            </a:pPr>
            <a:r>
              <a:rPr lang="en-US" sz="1800" dirty="0">
                <a:latin typeface="+mj-lt"/>
              </a:rPr>
              <a:t>Modular Avionics Control Hardware (MACH) system</a:t>
            </a:r>
          </a:p>
          <a:p>
            <a:pPr lvl="2">
              <a:spcBef>
                <a:spcPts val="900"/>
              </a:spcBef>
            </a:pPr>
            <a:r>
              <a:rPr lang="en-US" dirty="0">
                <a:latin typeface="+mj-lt"/>
              </a:rPr>
              <a:t>Flight Heritage</a:t>
            </a:r>
          </a:p>
          <a:p>
            <a:pPr lvl="2">
              <a:spcBef>
                <a:spcPts val="900"/>
              </a:spcBef>
            </a:pPr>
            <a:r>
              <a:rPr lang="en-US" dirty="0">
                <a:latin typeface="+mj-lt"/>
              </a:rPr>
              <a:t>Served as event controller</a:t>
            </a:r>
          </a:p>
          <a:p>
            <a:pPr lvl="2">
              <a:spcBef>
                <a:spcPts val="900"/>
              </a:spcBef>
            </a:pPr>
            <a:r>
              <a:rPr lang="en-US" dirty="0">
                <a:latin typeface="+mj-lt"/>
              </a:rPr>
              <a:t>Flight computer</a:t>
            </a:r>
          </a:p>
          <a:p>
            <a:pPr lvl="1"/>
            <a:r>
              <a:rPr lang="en-US" sz="1800" dirty="0">
                <a:latin typeface="+mj-lt"/>
              </a:rPr>
              <a:t>Fiber Optic Sensing System (FOSS)</a:t>
            </a:r>
          </a:p>
          <a:p>
            <a:pPr lvl="2"/>
            <a:r>
              <a:rPr lang="en-US" dirty="0">
                <a:latin typeface="+mj-lt"/>
              </a:rPr>
              <a:t>LSP experiment flown to measure temperatures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>
                <a:solidFill>
                  <a:schemeClr val="bg1"/>
                </a:solidFill>
              </a:rPr>
              <a:t>Mid Segment</a:t>
            </a:r>
            <a:endParaRPr lang="en-US" b="1" kern="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352CF5-160A-34E3-3F6C-B1258A1B934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555" y="1234635"/>
            <a:ext cx="5188242" cy="278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08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>
                <a:solidFill>
                  <a:schemeClr val="bg1"/>
                </a:solidFill>
              </a:rPr>
              <a:t>Mid Segment - Avionics</a:t>
            </a:r>
            <a:endParaRPr lang="en-US" b="1" kern="0" dirty="0">
              <a:solidFill>
                <a:schemeClr val="bg1"/>
              </a:solidFill>
            </a:endParaRPr>
          </a:p>
        </p:txBody>
      </p:sp>
      <p:pic>
        <p:nvPicPr>
          <p:cNvPr id="5" name="Content Placeholder 11">
            <a:extLst>
              <a:ext uri="{FF2B5EF4-FFF2-40B4-BE49-F238E27FC236}">
                <a16:creationId xmlns:a16="http://schemas.microsoft.com/office/drawing/2014/main" id="{E4627F45-AC2C-8BCF-ED4F-8A2CD68ED2E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00" y="1157169"/>
            <a:ext cx="7315200" cy="334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A397531-626B-3D64-A17F-1C17ADFAE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13052"/>
            <a:ext cx="8917686" cy="374464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12603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94" y="971550"/>
            <a:ext cx="9085006" cy="3829050"/>
          </a:xfrm>
        </p:spPr>
        <p:txBody>
          <a:bodyPr/>
          <a:lstStyle/>
          <a:p>
            <a:pPr lvl="1">
              <a:spcBef>
                <a:spcPts val="900"/>
              </a:spcBef>
            </a:pPr>
            <a:r>
              <a:rPr lang="en-US" altLang="en-US" sz="2000" dirty="0">
                <a:latin typeface="+mj-lt"/>
              </a:rPr>
              <a:t>Pyrotechnic Safing and Arming</a:t>
            </a:r>
          </a:p>
          <a:p>
            <a:pPr lvl="2">
              <a:spcBef>
                <a:spcPts val="900"/>
              </a:spcBef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+mj-lt"/>
              </a:rPr>
              <a:t>Controlled by the MACH and Ordinance Arming Relay Assembly (OARA) </a:t>
            </a:r>
          </a:p>
          <a:p>
            <a:pPr lvl="3">
              <a:spcBef>
                <a:spcPts val="900"/>
              </a:spcBef>
            </a:pPr>
            <a:r>
              <a:rPr lang="en-US" altLang="en-US" sz="2000" dirty="0">
                <a:solidFill>
                  <a:srgbClr val="000000"/>
                </a:solidFill>
                <a:latin typeface="+mj-lt"/>
              </a:rPr>
              <a:t>Inflation System and Release cutters inhibited by loop back that wasn’t released until payload adapter released</a:t>
            </a:r>
          </a:p>
          <a:p>
            <a:pPr lvl="3">
              <a:spcBef>
                <a:spcPts val="900"/>
              </a:spcBef>
            </a:pPr>
            <a:r>
              <a:rPr lang="en-US" altLang="en-US" sz="2000" dirty="0">
                <a:solidFill>
                  <a:srgbClr val="000000"/>
                </a:solidFill>
                <a:latin typeface="+mj-lt"/>
              </a:rPr>
              <a:t>EDR and Parachute inhibited by loop back connector until RV  released from Centaur</a:t>
            </a:r>
            <a:endParaRPr lang="en-US" altLang="en-US" sz="2000" dirty="0">
              <a:latin typeface="+mj-lt"/>
            </a:endParaRPr>
          </a:p>
          <a:p>
            <a:pPr lvl="1">
              <a:spcBef>
                <a:spcPts val="900"/>
              </a:spcBef>
            </a:pPr>
            <a:r>
              <a:rPr lang="en-US" sz="2000" dirty="0">
                <a:latin typeface="+mj-lt"/>
              </a:rPr>
              <a:t>Aeroshell Data Acquisition Unit (ADAU) </a:t>
            </a:r>
          </a:p>
          <a:p>
            <a:pPr lvl="2">
              <a:spcBef>
                <a:spcPts val="900"/>
              </a:spcBef>
            </a:pPr>
            <a:r>
              <a:rPr lang="en-US" sz="2000" dirty="0">
                <a:latin typeface="+mj-lt"/>
              </a:rPr>
              <a:t>Capture approximately 100 aeroshell measurements in flight</a:t>
            </a:r>
          </a:p>
          <a:p>
            <a:pPr lvl="3">
              <a:spcBef>
                <a:spcPts val="900"/>
              </a:spcBef>
            </a:pPr>
            <a:r>
              <a:rPr lang="en-US" sz="2000" dirty="0">
                <a:latin typeface="+mj-lt"/>
              </a:rPr>
              <a:t>Mounted to rigid nose</a:t>
            </a:r>
          </a:p>
          <a:p>
            <a:pPr lvl="1"/>
            <a:endParaRPr lang="en-US" sz="18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Mid Segment - Avionics</a:t>
            </a:r>
          </a:p>
        </p:txBody>
      </p:sp>
    </p:spTree>
    <p:extLst>
      <p:ext uri="{BB962C8B-B14F-4D97-AF65-F5344CB8AC3E}">
        <p14:creationId xmlns:p14="http://schemas.microsoft.com/office/powerpoint/2010/main" val="1693268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94" y="1002271"/>
            <a:ext cx="9085006" cy="3829050"/>
          </a:xfrm>
        </p:spPr>
        <p:txBody>
          <a:bodyPr/>
          <a:lstStyle/>
          <a:p>
            <a:pPr lvl="1"/>
            <a:r>
              <a:rPr lang="en-US" sz="2000" dirty="0">
                <a:latin typeface="+mj-lt"/>
              </a:rPr>
              <a:t>Mach Software</a:t>
            </a:r>
          </a:p>
          <a:p>
            <a:pPr lvl="2"/>
            <a:r>
              <a:rPr lang="en-US" sz="2000" dirty="0">
                <a:latin typeface="+mj-lt"/>
              </a:rPr>
              <a:t>NASA Core Flight System (cFS)</a:t>
            </a:r>
          </a:p>
          <a:p>
            <a:pPr lvl="3"/>
            <a:r>
              <a:rPr lang="en-US" sz="2000" dirty="0">
                <a:latin typeface="+mj-lt"/>
              </a:rPr>
              <a:t>Modular layered platform for real time flight applications</a:t>
            </a:r>
          </a:p>
          <a:p>
            <a:pPr lvl="1"/>
            <a:r>
              <a:rPr lang="en-US" sz="2000" dirty="0">
                <a:latin typeface="+mj-lt"/>
              </a:rPr>
              <a:t>Data Recorder Software</a:t>
            </a:r>
          </a:p>
          <a:p>
            <a:pPr lvl="2"/>
            <a:r>
              <a:rPr lang="en-US" sz="2000" dirty="0">
                <a:latin typeface="+mj-lt"/>
              </a:rPr>
              <a:t>Based on libPCAP</a:t>
            </a:r>
          </a:p>
          <a:p>
            <a:pPr lvl="3"/>
            <a:r>
              <a:rPr lang="en-US" sz="2000" dirty="0">
                <a:latin typeface="+mj-lt"/>
              </a:rPr>
              <a:t>Widely used open source library for network traffic capture</a:t>
            </a:r>
          </a:p>
          <a:p>
            <a:pPr lvl="1"/>
            <a:r>
              <a:rPr lang="en-US" sz="2000" dirty="0">
                <a:latin typeface="+mj-lt"/>
              </a:rPr>
              <a:t>Camera Controller Software</a:t>
            </a:r>
          </a:p>
          <a:p>
            <a:pPr lvl="2"/>
            <a:r>
              <a:rPr lang="en-US" sz="1700" dirty="0">
                <a:latin typeface="+mj-lt"/>
              </a:rPr>
              <a:t>Based on </a:t>
            </a:r>
            <a:r>
              <a:rPr lang="en-US" sz="1800" b="0" i="0" u="none" strike="noStrike" baseline="0" dirty="0">
                <a:solidFill>
                  <a:srgbClr val="000000"/>
                </a:solidFill>
              </a:rPr>
              <a:t>GStreamer </a:t>
            </a:r>
            <a:endParaRPr lang="en-US" sz="17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lvl="3"/>
            <a:r>
              <a:rPr lang="en-US" sz="2000" dirty="0">
                <a:solidFill>
                  <a:srgbClr val="000000"/>
                </a:solidFill>
                <a:latin typeface="+mj-lt"/>
              </a:rPr>
              <a:t>Open source multimedia framework</a:t>
            </a:r>
          </a:p>
          <a:p>
            <a:pPr lvl="3"/>
            <a:r>
              <a:rPr lang="en-US" sz="2000" dirty="0">
                <a:latin typeface="+mj-lt"/>
              </a:rPr>
              <a:t>Hardware support for encoding and decoding of video streams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Mid Segment – Software</a:t>
            </a:r>
          </a:p>
        </p:txBody>
      </p:sp>
    </p:spTree>
    <p:extLst>
      <p:ext uri="{BB962C8B-B14F-4D97-AF65-F5344CB8AC3E}">
        <p14:creationId xmlns:p14="http://schemas.microsoft.com/office/powerpoint/2010/main" val="166696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9C71-A7CE-D4EF-41B1-7C7BD63D6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b="1" kern="0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DE02B-9A16-02EE-C66D-2E619E47A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20346"/>
            <a:ext cx="8686800" cy="336364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800" dirty="0">
                <a:latin typeface="+mj-lt"/>
              </a:rPr>
              <a:t>Contains 6 Camera pods designed by MSFC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+mj-lt"/>
              </a:rPr>
              <a:t>1 Visual Camera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+mj-lt"/>
              </a:rPr>
              <a:t>2 IR cameras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latin typeface="+mj-lt"/>
              </a:rPr>
              <a:t>LED light ring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+mj-lt"/>
              </a:rPr>
              <a:t>Recovery Lights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+mj-lt"/>
              </a:rPr>
              <a:t>Corner Cubes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A034-FDC5-357C-8E2F-68A4E9701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5EED19-7A5F-79B3-F724-3F97DEDF0EB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47177"/>
            <a:ext cx="4551991" cy="23217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8E8474-0EEA-CED7-1CD0-B676B595675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96" y="2301516"/>
            <a:ext cx="4450329" cy="26152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E77E56-A015-E033-7CD9-0C1F4E31DE23}"/>
              </a:ext>
            </a:extLst>
          </p:cNvPr>
          <p:cNvSpPr txBox="1"/>
          <p:nvPr/>
        </p:nvSpPr>
        <p:spPr>
          <a:xfrm>
            <a:off x="5381211" y="3237547"/>
            <a:ext cx="3634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+mj-lt"/>
              </a:rPr>
              <a:t>EDR System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dirty="0">
                <a:latin typeface="+mj-lt"/>
              </a:rPr>
              <a:t>Parachute System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dirty="0">
                <a:latin typeface="+mj-lt"/>
              </a:rPr>
              <a:t>Up look Camera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dirty="0">
                <a:latin typeface="+mj-lt"/>
              </a:rPr>
              <a:t>GPS and Iridium Antennas</a:t>
            </a:r>
          </a:p>
          <a:p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B6930B6-F7D4-129A-8D45-72F53E02AACE}"/>
              </a:ext>
            </a:extLst>
          </p:cNvPr>
          <p:cNvSpPr txBox="1">
            <a:spLocks/>
          </p:cNvSpPr>
          <p:nvPr/>
        </p:nvSpPr>
        <p:spPr bwMode="auto">
          <a:xfrm>
            <a:off x="0" y="1134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Aft Segment</a:t>
            </a:r>
          </a:p>
        </p:txBody>
      </p:sp>
    </p:spTree>
    <p:extLst>
      <p:ext uri="{BB962C8B-B14F-4D97-AF65-F5344CB8AC3E}">
        <p14:creationId xmlns:p14="http://schemas.microsoft.com/office/powerpoint/2010/main" val="3848093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4130"/>
            <a:ext cx="2984173" cy="3829050"/>
          </a:xfrm>
        </p:spPr>
        <p:txBody>
          <a:bodyPr/>
          <a:lstStyle/>
          <a:p>
            <a:pPr lvl="1"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Spring based system to deploy EDM</a:t>
            </a:r>
          </a:p>
          <a:p>
            <a:pPr lvl="1">
              <a:spcBef>
                <a:spcPts val="900"/>
              </a:spcBef>
            </a:pPr>
            <a:r>
              <a:rPr lang="en-US" sz="1800" dirty="0">
                <a:latin typeface="+mj-lt"/>
              </a:rPr>
              <a:t>System utilized a NEA</a:t>
            </a:r>
          </a:p>
          <a:p>
            <a:pPr lvl="1">
              <a:spcBef>
                <a:spcPts val="900"/>
              </a:spcBef>
            </a:pPr>
            <a:r>
              <a:rPr lang="en-US" sz="1800" dirty="0">
                <a:latin typeface="+mj-lt"/>
              </a:rPr>
              <a:t>NEA Stud remained with EDM</a:t>
            </a:r>
          </a:p>
          <a:p>
            <a:pPr lvl="1">
              <a:spcBef>
                <a:spcPts val="900"/>
              </a:spcBef>
            </a:pPr>
            <a:endParaRPr lang="en-US" sz="18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Aft Segment – EDR</a:t>
            </a:r>
          </a:p>
        </p:txBody>
      </p:sp>
      <p:pic>
        <p:nvPicPr>
          <p:cNvPr id="5" name="EjectionStart_HotTest_06-02-2021">
            <a:hlinkClick r:id="" action="ppaction://media"/>
            <a:extLst>
              <a:ext uri="{FF2B5EF4-FFF2-40B4-BE49-F238E27FC236}">
                <a16:creationId xmlns:a16="http://schemas.microsoft.com/office/drawing/2014/main" id="{4DE415C6-5807-68A6-4F1C-95E01E342AC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147"/>
                </p14:media>
              </p:ext>
            </p:extLst>
          </p:nvPr>
        </p:nvPicPr>
        <p:blipFill rotWithShape="1">
          <a:blip r:embed="rId5"/>
          <a:srcRect t="52899" r="77484" b="19464"/>
          <a:stretch/>
        </p:blipFill>
        <p:spPr>
          <a:xfrm>
            <a:off x="5270175" y="1294130"/>
            <a:ext cx="3873825" cy="2971800"/>
          </a:xfrm>
          <a:prstGeom prst="rect">
            <a:avLst/>
          </a:prstGeom>
        </p:spPr>
      </p:pic>
      <p:pic>
        <p:nvPicPr>
          <p:cNvPr id="7" name="Picture 6" descr="A picture containing blue&#10;&#10;Description automatically generated">
            <a:extLst>
              <a:ext uri="{FF2B5EF4-FFF2-40B4-BE49-F238E27FC236}">
                <a16:creationId xmlns:a16="http://schemas.microsoft.com/office/drawing/2014/main" id="{80B5C785-8499-72FE-108E-AFE4A4EE36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2778870" y="1499434"/>
            <a:ext cx="269660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5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73810"/>
            <a:ext cx="5333633" cy="3829050"/>
          </a:xfrm>
        </p:spPr>
        <p:txBody>
          <a:bodyPr/>
          <a:lstStyle/>
          <a:p>
            <a:pPr lvl="1"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EDM was utilized extensively in the RV</a:t>
            </a:r>
          </a:p>
          <a:p>
            <a:pPr lvl="2">
              <a:spcBef>
                <a:spcPts val="900"/>
              </a:spcBef>
            </a:pPr>
            <a:r>
              <a:rPr lang="en-US" altLang="en-US" dirty="0">
                <a:latin typeface="+mj-lt"/>
              </a:rPr>
              <a:t>Used as Ejectable Data Module</a:t>
            </a:r>
          </a:p>
          <a:p>
            <a:pPr lvl="2">
              <a:spcBef>
                <a:spcPts val="900"/>
              </a:spcBef>
            </a:pPr>
            <a:r>
              <a:rPr lang="en-US" altLang="en-US" dirty="0">
                <a:latin typeface="+mj-lt"/>
              </a:rPr>
              <a:t>Used as Internal Data Module</a:t>
            </a:r>
          </a:p>
          <a:p>
            <a:pPr lvl="2">
              <a:spcBef>
                <a:spcPts val="900"/>
              </a:spcBef>
            </a:pPr>
            <a:r>
              <a:rPr lang="en-US" altLang="en-US" dirty="0">
                <a:latin typeface="+mj-lt"/>
              </a:rPr>
              <a:t>Used as locator beacon</a:t>
            </a:r>
          </a:p>
          <a:p>
            <a:pPr lvl="3"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Modified OML</a:t>
            </a:r>
          </a:p>
          <a:p>
            <a:pPr lvl="1"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Designed to land at terminal velocity</a:t>
            </a:r>
          </a:p>
          <a:p>
            <a:pPr lvl="1"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Transmitted location via Iridium and LoRa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Aft Segment – EDM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3BFC36-44F9-7A9E-A657-8AD743922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634" y="1257300"/>
            <a:ext cx="246365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584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2850"/>
            <a:ext cx="5273040" cy="3359150"/>
          </a:xfrm>
        </p:spPr>
        <p:txBody>
          <a:bodyPr/>
          <a:lstStyle/>
          <a:p>
            <a:pPr lvl="1">
              <a:spcBef>
                <a:spcPts val="900"/>
              </a:spcBef>
            </a:pPr>
            <a:r>
              <a:rPr lang="en-US" altLang="en-US" sz="1800" dirty="0">
                <a:latin typeface="+mj-lt"/>
              </a:rPr>
              <a:t>During Flight vehicle transmitted a minimum data set on the Real Time Beacon (RTB)</a:t>
            </a:r>
          </a:p>
          <a:p>
            <a:pPr lvl="2">
              <a:spcBef>
                <a:spcPts val="900"/>
              </a:spcBef>
            </a:pPr>
            <a:r>
              <a:rPr lang="en-US" dirty="0">
                <a:latin typeface="+mj-lt"/>
              </a:rPr>
              <a:t>Used Iridium network</a:t>
            </a:r>
          </a:p>
          <a:p>
            <a:pPr lvl="1"/>
            <a:r>
              <a:rPr lang="en-US" sz="1800" dirty="0">
                <a:latin typeface="+mj-lt"/>
              </a:rPr>
              <a:t>Vehicle transitioned to Locator Beacon after parachute deployment</a:t>
            </a:r>
          </a:p>
          <a:p>
            <a:pPr lvl="2"/>
            <a:r>
              <a:rPr lang="en-US" dirty="0">
                <a:latin typeface="+mj-lt"/>
              </a:rPr>
              <a:t>Locator Beacon modified data module</a:t>
            </a:r>
          </a:p>
          <a:p>
            <a:pPr lvl="2"/>
            <a:r>
              <a:rPr lang="en-US" dirty="0">
                <a:latin typeface="+mj-lt"/>
              </a:rPr>
              <a:t>Transmitted position on two networks</a:t>
            </a:r>
          </a:p>
          <a:p>
            <a:pPr lvl="3"/>
            <a:r>
              <a:rPr lang="en-US" sz="1800" dirty="0">
                <a:latin typeface="+mj-lt"/>
              </a:rPr>
              <a:t>Iridium Network</a:t>
            </a:r>
          </a:p>
          <a:p>
            <a:pPr lvl="3"/>
            <a:r>
              <a:rPr lang="en-US" sz="1800" dirty="0">
                <a:latin typeface="+mj-lt"/>
              </a:rPr>
              <a:t>LoRa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>
                <a:solidFill>
                  <a:schemeClr val="bg1"/>
                </a:solidFill>
              </a:rPr>
              <a:t>Aft Segment – Beacons </a:t>
            </a:r>
            <a:endParaRPr lang="en-US" b="1" kern="0" dirty="0">
              <a:solidFill>
                <a:schemeClr val="bg1"/>
              </a:solidFill>
            </a:endParaRPr>
          </a:p>
        </p:txBody>
      </p:sp>
      <p:pic>
        <p:nvPicPr>
          <p:cNvPr id="7" name="Picture 6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6FC00385-B948-A86A-C5B6-D21A21F1BD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9240" y="1212850"/>
            <a:ext cx="3683000" cy="255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80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276" y="742950"/>
            <a:ext cx="9143999" cy="38290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en-US" dirty="0">
                <a:latin typeface="+mj-lt"/>
              </a:rPr>
              <a:t>Iridium data downlink was intermittent and only received after reentry </a:t>
            </a:r>
          </a:p>
          <a:p>
            <a:pPr lvl="1">
              <a:spcBef>
                <a:spcPts val="0"/>
              </a:spcBef>
            </a:pPr>
            <a:r>
              <a:rPr lang="en-US" altLang="en-US" sz="2400" dirty="0">
                <a:latin typeface="+mj-lt"/>
              </a:rPr>
              <a:t>During ground testing was hit or miss if data would be transmitted</a:t>
            </a:r>
          </a:p>
          <a:p>
            <a:pPr lvl="1">
              <a:spcBef>
                <a:spcPts val="0"/>
              </a:spcBef>
            </a:pPr>
            <a:r>
              <a:rPr lang="en-US" altLang="en-US" sz="2400" dirty="0">
                <a:latin typeface="+mj-lt"/>
              </a:rPr>
              <a:t>Lost communications for 1 hour during EDR recovery test in relatively calm seas</a:t>
            </a:r>
          </a:p>
          <a:p>
            <a:pPr>
              <a:spcBef>
                <a:spcPts val="0"/>
              </a:spcBef>
            </a:pPr>
            <a:r>
              <a:rPr lang="en-US" altLang="en-US" sz="2700" dirty="0">
                <a:latin typeface="+mj-lt"/>
              </a:rPr>
              <a:t>Most data was captured</a:t>
            </a:r>
          </a:p>
          <a:p>
            <a:pPr lvl="1">
              <a:spcBef>
                <a:spcPts val="0"/>
              </a:spcBef>
            </a:pPr>
            <a:r>
              <a:rPr lang="en-US" altLang="en-US" sz="2700" dirty="0">
                <a:latin typeface="+mj-lt"/>
              </a:rPr>
              <a:t>Full aeroshell performance data was captured</a:t>
            </a:r>
          </a:p>
          <a:p>
            <a:pPr lvl="1">
              <a:spcBef>
                <a:spcPts val="0"/>
              </a:spcBef>
            </a:pPr>
            <a:r>
              <a:rPr lang="en-US" altLang="en-US" sz="2700" dirty="0">
                <a:latin typeface="+mj-lt"/>
              </a:rPr>
              <a:t>Software issue not found during pre-flight testing resulted in loss of some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Flight Results</a:t>
            </a:r>
          </a:p>
        </p:txBody>
      </p:sp>
    </p:spTree>
    <p:extLst>
      <p:ext uri="{BB962C8B-B14F-4D97-AF65-F5344CB8AC3E}">
        <p14:creationId xmlns:p14="http://schemas.microsoft.com/office/powerpoint/2010/main" val="2198064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742950"/>
            <a:ext cx="4049487" cy="3829050"/>
          </a:xfrm>
        </p:spPr>
        <p:txBody>
          <a:bodyPr/>
          <a:lstStyle/>
          <a:p>
            <a:pPr lvl="1">
              <a:spcBef>
                <a:spcPts val="900"/>
              </a:spcBef>
            </a:pPr>
            <a:r>
              <a:rPr lang="en-US" altLang="en-US" sz="2400" dirty="0">
                <a:latin typeface="+mj-lt"/>
              </a:rPr>
              <a:t>EDR was tracked and recovered after the RV</a:t>
            </a:r>
          </a:p>
          <a:p>
            <a:pPr lvl="2">
              <a:spcBef>
                <a:spcPts val="900"/>
              </a:spcBef>
            </a:pPr>
            <a:r>
              <a:rPr lang="en-US" altLang="en-US" sz="2400" dirty="0">
                <a:latin typeface="+mj-lt"/>
              </a:rPr>
              <a:t>Data set matched onboard RV storage until ejection</a:t>
            </a:r>
          </a:p>
          <a:p>
            <a:pPr lvl="1">
              <a:spcBef>
                <a:spcPts val="900"/>
              </a:spcBef>
            </a:pPr>
            <a:r>
              <a:rPr lang="en-US" altLang="en-US" sz="2400" dirty="0">
                <a:latin typeface="+mj-lt"/>
              </a:rPr>
              <a:t>RV was successfully recovered after landing within sight of the recovery vessel</a:t>
            </a:r>
          </a:p>
          <a:p>
            <a:pPr lvl="2">
              <a:spcBef>
                <a:spcPts val="900"/>
              </a:spcBef>
            </a:pPr>
            <a:endParaRPr lang="en-US" altLang="en-US" sz="24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Flight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E2CF1C-CB0F-C2FD-A63D-6B46D8BC9C7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387" y="742951"/>
            <a:ext cx="4808806" cy="376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1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Flight Results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425931-4BC1-9FA4-81CF-5CADB82B2846}"/>
              </a:ext>
            </a:extLst>
          </p:cNvPr>
          <p:cNvGrpSpPr/>
          <p:nvPr/>
        </p:nvGrpSpPr>
        <p:grpSpPr>
          <a:xfrm>
            <a:off x="354883" y="785351"/>
            <a:ext cx="2514600" cy="2514184"/>
            <a:chOff x="657225" y="774700"/>
            <a:chExt cx="2514600" cy="2514184"/>
          </a:xfrm>
        </p:grpSpPr>
        <p:pic>
          <p:nvPicPr>
            <p:cNvPr id="12" name="Content Placeholder 7" descr="A picture containing person&#10;&#10;Description automatically generated">
              <a:extLst>
                <a:ext uri="{FF2B5EF4-FFF2-40B4-BE49-F238E27FC236}">
                  <a16:creationId xmlns:a16="http://schemas.microsoft.com/office/drawing/2014/main" id="{AE898CB8-9169-DBF4-C181-097A4F68F6F6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7225" y="774700"/>
              <a:ext cx="2514600" cy="2514184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7E15EE6-2C39-0742-BA27-B94B5C99D8CB}"/>
                </a:ext>
              </a:extLst>
            </p:cNvPr>
            <p:cNvSpPr/>
            <p:nvPr/>
          </p:nvSpPr>
          <p:spPr bwMode="auto">
            <a:xfrm>
              <a:off x="1692573" y="1371600"/>
              <a:ext cx="1030514" cy="1001486"/>
            </a:xfrm>
            <a:prstGeom prst="ellipse">
              <a:avLst/>
            </a:pr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0" charset="-128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99C973F-0EE1-B5A6-6FE0-70A430449925}"/>
              </a:ext>
            </a:extLst>
          </p:cNvPr>
          <p:cNvGrpSpPr>
            <a:grpSpLocks noChangeAspect="1"/>
          </p:cNvGrpSpPr>
          <p:nvPr/>
        </p:nvGrpSpPr>
        <p:grpSpPr>
          <a:xfrm>
            <a:off x="5023603" y="785351"/>
            <a:ext cx="3777031" cy="2514600"/>
            <a:chOff x="4876119" y="1001486"/>
            <a:chExt cx="4120397" cy="2743200"/>
          </a:xfrm>
        </p:grpSpPr>
        <p:pic>
          <p:nvPicPr>
            <p:cNvPr id="13" name="Picture 1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5D5D776-FBFA-859E-97B0-18013CB3C89A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400000">
              <a:off x="5564718" y="312887"/>
              <a:ext cx="2743200" cy="4120397"/>
            </a:xfrm>
            <a:prstGeom prst="rect">
              <a:avLst/>
            </a:prstGeom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8EA7083-0C90-4039-11FF-B37283D176B9}"/>
                </a:ext>
              </a:extLst>
            </p:cNvPr>
            <p:cNvSpPr/>
            <p:nvPr/>
          </p:nvSpPr>
          <p:spPr bwMode="auto">
            <a:xfrm>
              <a:off x="5756073" y="2145191"/>
              <a:ext cx="1030514" cy="1001486"/>
            </a:xfrm>
            <a:prstGeom prst="ellipse">
              <a:avLst/>
            </a:pr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0" charset="-128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9BBED63-241B-F6FA-E468-4F2169D1BBCE}"/>
              </a:ext>
            </a:extLst>
          </p:cNvPr>
          <p:cNvSpPr txBox="1"/>
          <p:nvPr/>
        </p:nvSpPr>
        <p:spPr>
          <a:xfrm>
            <a:off x="0" y="3485971"/>
            <a:ext cx="4394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Tygon tubing - area circled shows blistering on the FOSS repressurization line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EED189D-17E9-5D7B-D1BD-1F6DD1826949}"/>
              </a:ext>
            </a:extLst>
          </p:cNvPr>
          <p:cNvSpPr txBox="1"/>
          <p:nvPr/>
        </p:nvSpPr>
        <p:spPr>
          <a:xfrm>
            <a:off x="4626119" y="3461826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Kapton tape - note how pristine the surrounding area is compared to the tape</a:t>
            </a:r>
          </a:p>
        </p:txBody>
      </p:sp>
    </p:spTree>
    <p:extLst>
      <p:ext uri="{BB962C8B-B14F-4D97-AF65-F5344CB8AC3E}">
        <p14:creationId xmlns:p14="http://schemas.microsoft.com/office/powerpoint/2010/main" val="2443297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7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97D32795-A302-F33B-797C-3AB00B8F68F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49" y="1094263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742950"/>
            <a:ext cx="9143999" cy="3829050"/>
          </a:xfrm>
        </p:spPr>
        <p:txBody>
          <a:bodyPr/>
          <a:lstStyle/>
          <a:p>
            <a:pPr marL="0" indent="0" algn="ctr">
              <a:spcBef>
                <a:spcPts val="900"/>
              </a:spcBef>
              <a:buNone/>
            </a:pPr>
            <a:r>
              <a:rPr lang="en-US" altLang="en-US" sz="1800" dirty="0">
                <a:latin typeface="+mj-lt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Flight Results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D39A79-B063-A97C-611B-08F5F7D5D55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531" y="1076742"/>
            <a:ext cx="430811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7575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248" y="1171575"/>
            <a:ext cx="3550444" cy="3400425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Robert Akamine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Hillary Blakely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 Brewster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Dr. Neil Cheatwood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Terry Clark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 DiNonno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Robert Dillman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The Design of the Low-Earth Orbit Flight Test of an Inflatable Decelerator (LOFTID) Reentry Vehicle (RV)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67308F1-8422-879C-2FCF-03232AC17621}"/>
              </a:ext>
            </a:extLst>
          </p:cNvPr>
          <p:cNvSpPr txBox="1">
            <a:spLocks/>
          </p:cNvSpPr>
          <p:nvPr/>
        </p:nvSpPr>
        <p:spPr bwMode="auto">
          <a:xfrm>
            <a:off x="6003672" y="1171575"/>
            <a:ext cx="3550444" cy="3305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kern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Anjie Emmett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Sean Hancock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kern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Stephen Hughes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Robert Mosher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kern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Brian Saulman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Greg Swanson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kern="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0F2D7B-BC56-85FF-D96C-4CED0DC4FFA4}"/>
              </a:ext>
            </a:extLst>
          </p:cNvPr>
          <p:cNvSpPr txBox="1"/>
          <p:nvPr/>
        </p:nvSpPr>
        <p:spPr>
          <a:xfrm>
            <a:off x="0" y="74295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Thank you to my co-authors</a:t>
            </a:r>
          </a:p>
        </p:txBody>
      </p:sp>
    </p:spTree>
    <p:extLst>
      <p:ext uri="{BB962C8B-B14F-4D97-AF65-F5344CB8AC3E}">
        <p14:creationId xmlns:p14="http://schemas.microsoft.com/office/powerpoint/2010/main" val="253653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88D61-3072-2744-491B-461BE0F27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0" dirty="0">
                <a:solidFill>
                  <a:schemeClr val="bg1"/>
                </a:solidFill>
              </a:rPr>
              <a:t>Questions?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AB40DD0-DF1C-7803-D767-CDC1C97854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310" y="1123950"/>
            <a:ext cx="5098556" cy="336391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19FC6-983A-2CB6-2BDD-5CC028830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667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Thank you!</a:t>
            </a:r>
          </a:p>
        </p:txBody>
      </p:sp>
      <p:pic>
        <p:nvPicPr>
          <p:cNvPr id="5" name="Picture 4" descr="A picture containing sky, outdoor, boat, water&#10;&#10;Description automatically generated">
            <a:extLst>
              <a:ext uri="{FF2B5EF4-FFF2-40B4-BE49-F238E27FC236}">
                <a16:creationId xmlns:a16="http://schemas.microsoft.com/office/drawing/2014/main" id="{23801540-99F6-97C3-E7A0-3E1A9CBC1E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678" y="769620"/>
            <a:ext cx="5093970" cy="380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5740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35518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ithout blue bann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EB2D5380FE2F4D930C6B565C2D1F91" ma:contentTypeVersion="11" ma:contentTypeDescription="Create a new document." ma:contentTypeScope="" ma:versionID="7bb4524a6491913e10d18d3264613d60">
  <xsd:schema xmlns:xsd="http://www.w3.org/2001/XMLSchema" xmlns:xs="http://www.w3.org/2001/XMLSchema" xmlns:p="http://schemas.microsoft.com/office/2006/metadata/properties" xmlns:ns2="f68cf9e0-88e1-4f3b-adb3-cd048a316fce" xmlns:ns3="45189c86-d200-4f8e-8ba3-644445031606" targetNamespace="http://schemas.microsoft.com/office/2006/metadata/properties" ma:root="true" ma:fieldsID="fe491e7097e791f756d1677c32534ef1" ns2:_="" ns3:_="">
    <xsd:import namespace="f68cf9e0-88e1-4f3b-adb3-cd048a316fce"/>
    <xsd:import namespace="45189c86-d200-4f8e-8ba3-64444503160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cf9e0-88e1-4f3b-adb3-cd048a316fc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189c86-d200-4f8e-8ba3-644445031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61E29E-EE55-4BBB-A007-996871FAB7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8cf9e0-88e1-4f3b-adb3-cd048a316fce"/>
    <ds:schemaRef ds:uri="45189c86-d200-4f8e-8ba3-6444450316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14BE1A-A2C4-4862-8AD0-8BDC37D6A979}">
  <ds:schemaRefs>
    <ds:schemaRef ds:uri="8840c030-5dde-41b3-9ddd-06e8e0ef51bc"/>
    <ds:schemaRef ds:uri="db962d0c-5ba1-488e-9617-42eb96731c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3F3348E-F4F4-4BE8-8083-AA7D450E2F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2945</TotalTime>
  <Words>1122</Words>
  <Application>Microsoft Office PowerPoint</Application>
  <PresentationFormat>On-screen Show (16:9)</PresentationFormat>
  <Paragraphs>260</Paragraphs>
  <Slides>29</Slides>
  <Notes>25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Arial Narrow</vt:lpstr>
      <vt:lpstr>Calibri</vt:lpstr>
      <vt:lpstr>Calibri Light</vt:lpstr>
      <vt:lpstr>Helvetica</vt:lpstr>
      <vt:lpstr>Times</vt:lpstr>
      <vt:lpstr>Wingdings</vt:lpstr>
      <vt:lpstr>Blank Presentation</vt:lpstr>
      <vt:lpstr>Without blue banner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  <vt:lpstr>PowerPoint Presentation</vt:lpstr>
      <vt:lpstr>PowerPoint Presentation</vt:lpstr>
    </vt:vector>
  </TitlesOfParts>
  <Company>Bill Seymore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Seymore</dc:creator>
  <cp:lastModifiedBy>Bodkin, Richard J. (LARC-D202)</cp:lastModifiedBy>
  <cp:revision>41</cp:revision>
  <cp:lastPrinted>2018-09-25T14:02:34Z</cp:lastPrinted>
  <dcterms:modified xsi:type="dcterms:W3CDTF">2024-01-03T04:18:39Z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0x01010068EB2D5380FE2F4D930C6B565C2D1F91</vt:lpwstr>
  </property>
</Properties>
</file>