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36" r:id="rId4"/>
  </p:sldMasterIdLst>
  <p:notesMasterIdLst>
    <p:notesMasterId r:id="rId16"/>
  </p:notesMasterIdLst>
  <p:handoutMasterIdLst>
    <p:handoutMasterId r:id="rId17"/>
  </p:handoutMasterIdLst>
  <p:sldIdLst>
    <p:sldId id="1228" r:id="rId5"/>
    <p:sldId id="1423" r:id="rId6"/>
    <p:sldId id="1433" r:id="rId7"/>
    <p:sldId id="1426" r:id="rId8"/>
    <p:sldId id="1419" r:id="rId9"/>
    <p:sldId id="1413" r:id="rId10"/>
    <p:sldId id="1434" r:id="rId11"/>
    <p:sldId id="1427" r:id="rId12"/>
    <p:sldId id="1424" r:id="rId13"/>
    <p:sldId id="1414" r:id="rId14"/>
    <p:sldId id="1421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552" userDrawn="1">
          <p15:clr>
            <a:srgbClr val="A4A3A4"/>
          </p15:clr>
        </p15:guide>
        <p15:guide id="5" orient="horz" pos="4104" userDrawn="1">
          <p15:clr>
            <a:srgbClr val="A4A3A4"/>
          </p15:clr>
        </p15:guide>
        <p15:guide id="6" orient="horz" pos="4176" userDrawn="1">
          <p15:clr>
            <a:srgbClr val="A4A3A4"/>
          </p15:clr>
        </p15:guide>
        <p15:guide id="7" pos="128" userDrawn="1">
          <p15:clr>
            <a:srgbClr val="A4A3A4"/>
          </p15:clr>
        </p15:guide>
        <p15:guide id="9" orient="horz" pos="1128" userDrawn="1">
          <p15:clr>
            <a:srgbClr val="A4A3A4"/>
          </p15:clr>
        </p15:guide>
        <p15:guide id="10" orient="horz" pos="2832" userDrawn="1">
          <p15:clr>
            <a:srgbClr val="A4A3A4"/>
          </p15:clr>
        </p15:guide>
        <p15:guide id="11" pos="6624" userDrawn="1">
          <p15:clr>
            <a:srgbClr val="A4A3A4"/>
          </p15:clr>
        </p15:guide>
        <p15:guide id="12" pos="4064" userDrawn="1">
          <p15:clr>
            <a:srgbClr val="A4A3A4"/>
          </p15:clr>
        </p15:guide>
        <p15:guide id="13" pos="4128" userDrawn="1">
          <p15:clr>
            <a:srgbClr val="A4A3A4"/>
          </p15:clr>
        </p15:guide>
        <p15:guide id="14" pos="4224" userDrawn="1">
          <p15:clr>
            <a:srgbClr val="A4A3A4"/>
          </p15:clr>
        </p15:guide>
        <p15:guide id="15" orient="horz" pos="3024" userDrawn="1">
          <p15:clr>
            <a:srgbClr val="A4A3A4"/>
          </p15:clr>
        </p15:guide>
        <p15:guide id="16" pos="6688" userDrawn="1">
          <p15:clr>
            <a:srgbClr val="A4A3A4"/>
          </p15:clr>
        </p15:guide>
        <p15:guide id="17" pos="6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van, Melanie M. (MSFC-ST24)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92BBFA"/>
    <a:srgbClr val="00B050"/>
    <a:srgbClr val="FF33CC"/>
    <a:srgbClr val="2D8B75"/>
    <a:srgbClr val="4BACC6"/>
    <a:srgbClr val="FFCC66"/>
    <a:srgbClr val="00BE00"/>
    <a:srgbClr val="0099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22133-F866-4223-8718-D7D966F6F3A0}" v="90" dt="2023-12-27T15:43:28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6357" autoAdjust="0"/>
  </p:normalViewPr>
  <p:slideViewPr>
    <p:cSldViewPr snapToGrid="0" showGuides="1">
      <p:cViewPr varScale="1">
        <p:scale>
          <a:sx n="107" d="100"/>
          <a:sy n="107" d="100"/>
        </p:scale>
        <p:origin x="720" y="114"/>
      </p:cViewPr>
      <p:guideLst>
        <p:guide orient="horz" pos="2952"/>
        <p:guide pos="3840"/>
        <p:guide pos="7552"/>
        <p:guide orient="horz" pos="4104"/>
        <p:guide orient="horz" pos="4176"/>
        <p:guide pos="128"/>
        <p:guide orient="horz" pos="1128"/>
        <p:guide orient="horz" pos="2832"/>
        <p:guide pos="6624"/>
        <p:guide pos="4064"/>
        <p:guide pos="4128"/>
        <p:guide pos="4224"/>
        <p:guide orient="horz" pos="3024"/>
        <p:guide pos="6688"/>
        <p:guide pos="6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>
        <p:scale>
          <a:sx n="52" d="100"/>
          <a:sy n="52" d="100"/>
        </p:scale>
        <p:origin x="6528" y="2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77E75D-796E-544A-918E-932386311232}" type="datetimeFigureOut">
              <a:rPr lang="en-US"/>
              <a:pPr>
                <a:defRPr/>
              </a:pPr>
              <a:t>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B6B351-6F3D-EC46-A184-8530CFA3CB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43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4DFE72E3-EEB0-5E49-804D-DD1262D95E69}" type="datetimeFigureOut">
              <a:rPr lang="en-US" altLang="x-none"/>
              <a:pPr>
                <a:defRPr/>
              </a:pPr>
              <a:t>1/4/2024</a:t>
            </a:fld>
            <a:endParaRPr lang="en-US" alt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3AEBCAE-0345-1F4B-AF5B-AFC84B023E8C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9463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4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277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9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529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72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82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8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BCAE-0345-1F4B-AF5B-AFC84B023E8C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5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4C13D-964A-B94A-988F-0C16B0172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  <a:prstGeom prst="rect">
            <a:avLst/>
          </a:prstGeom>
        </p:spPr>
        <p:txBody>
          <a:bodyPr anchor="ctr"/>
          <a:lstStyle>
            <a:lvl1pPr algn="r">
              <a:defRPr sz="12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4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36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494930"/>
            <a:ext cx="947057" cy="363072"/>
          </a:xfrm>
          <a:prstGeom prst="rect">
            <a:avLst/>
          </a:prstGeom>
        </p:spPr>
        <p:txBody>
          <a:bodyPr anchor="ctr"/>
          <a:lstStyle>
            <a:lvl1pPr algn="r">
              <a:defRPr sz="1200" b="0">
                <a:latin typeface="+mn-lt"/>
              </a:defRPr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9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  <a:prstGeom prst="rect">
            <a:avLst/>
          </a:prstGeom>
        </p:spPr>
        <p:txBody>
          <a:bodyPr anchor="ctr"/>
          <a:lstStyle>
            <a:lvl1pPr algn="r">
              <a:defRPr sz="12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2CD3B3-3BA8-2C42-BFCC-61AC716DAE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6347" y="1295400"/>
            <a:ext cx="11349255" cy="5252357"/>
          </a:xfrm>
          <a:prstGeom prst="rect">
            <a:avLst/>
          </a:prstGeom>
        </p:spPr>
        <p:txBody>
          <a:bodyPr/>
          <a:lstStyle>
            <a:lvl1pPr>
              <a:defRPr sz="2160" b="0" i="0">
                <a:latin typeface="Arial Regular"/>
                <a:cs typeface="Arial" pitchFamily="34" charset="0"/>
              </a:defRPr>
            </a:lvl1pPr>
            <a:lvl2pPr marL="891540" indent="-342900">
              <a:buFont typeface="System Font Regular"/>
              <a:buChar char="-"/>
              <a:defRPr sz="1920" b="0" i="0">
                <a:latin typeface="Arial Regular"/>
                <a:cs typeface="Arial" pitchFamily="34" charset="0"/>
              </a:defRPr>
            </a:lvl2pPr>
            <a:lvl3pPr marL="1371600" indent="-274320">
              <a:buFont typeface="Arial" panose="020B0604020202020204" pitchFamily="34" charset="0"/>
              <a:buChar char="•"/>
              <a:defRPr sz="1920" b="0" i="0">
                <a:latin typeface="Arial Regular"/>
                <a:cs typeface="Arial" pitchFamily="34" charset="0"/>
              </a:defRPr>
            </a:lvl3pPr>
            <a:lvl4pPr marL="1920240" indent="-274320">
              <a:buFont typeface="System Font Regular"/>
              <a:buChar char="-"/>
              <a:defRPr sz="1920" b="0" i="0">
                <a:latin typeface="Arial Regular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64824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  <a:prstGeom prst="rect">
            <a:avLst/>
          </a:prstGeom>
        </p:spPr>
        <p:txBody>
          <a:bodyPr anchor="ctr"/>
          <a:lstStyle>
            <a:lvl1pPr algn="r">
              <a:defRPr sz="12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668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8818" y="6629400"/>
            <a:ext cx="603181" cy="228600"/>
          </a:xfrm>
          <a:prstGeom prst="rect">
            <a:avLst/>
          </a:prstGeom>
        </p:spPr>
        <p:txBody>
          <a:bodyPr anchor="ctr"/>
          <a:lstStyle>
            <a:lvl1pPr algn="r">
              <a:defRPr sz="96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64ACD-4516-FB40-AF22-1D51248F0A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2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37" r:id="rId2"/>
    <p:sldLayoutId id="2147484438" r:id="rId3"/>
    <p:sldLayoutId id="2147484439" r:id="rId4"/>
  </p:sldLayoutIdLst>
  <p:hf hdr="0" ftr="0" dt="0"/>
  <p:txStyles>
    <p:titleStyle>
      <a:lvl1pPr algn="ctr" defTabSz="548640" rtl="0" eaLnBrk="1" fontAlgn="base" hangingPunct="1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54864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109728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64592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219456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411480" indent="-411480" algn="l" defTabSz="54864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91540" indent="-342900" algn="l" defTabSz="54864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371600" indent="-274320" algn="l" defTabSz="54864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920240" indent="-274320" algn="l" defTabSz="54864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468880" indent="-274320" algn="l" defTabSz="54864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emf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asa.gov/MoonToMarsArchitecture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CF8B8D-2252-014A-9276-62DCE4AB7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7B98C-F1FC-40AA-E280-651A709E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356" y="4694222"/>
            <a:ext cx="662731" cy="6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DEF3A6F-0FF4-50A4-1C71-15F03B888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28" y="1846868"/>
            <a:ext cx="1679590" cy="1679590"/>
          </a:xfrm>
          <a:prstGeom prst="rect">
            <a:avLst/>
          </a:prstGeom>
        </p:spPr>
      </p:pic>
      <p:pic>
        <p:nvPicPr>
          <p:cNvPr id="7" name="Picture 6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1EF04E1C-76DB-0D98-3DBD-4EE38429A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66" y="3151890"/>
            <a:ext cx="2773651" cy="1337516"/>
          </a:xfrm>
          <a:prstGeom prst="rect">
            <a:avLst/>
          </a:prstGeom>
        </p:spPr>
      </p:pic>
      <p:pic>
        <p:nvPicPr>
          <p:cNvPr id="5" name="Picture 4" descr="A picture containing orange, vessel, plant, close&#10;&#10;Description automatically generated">
            <a:extLst>
              <a:ext uri="{FF2B5EF4-FFF2-40B4-BE49-F238E27FC236}">
                <a16:creationId xmlns:a16="http://schemas.microsoft.com/office/drawing/2014/main" id="{A34BAB26-2A92-C94B-62D5-93EDCD209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24" y="1066508"/>
            <a:ext cx="1272177" cy="1272177"/>
          </a:xfrm>
          <a:prstGeom prst="rect">
            <a:avLst/>
          </a:prstGeom>
        </p:spPr>
      </p:pic>
      <p:pic>
        <p:nvPicPr>
          <p:cNvPr id="9" name="Picture 8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93D7D4AF-2134-04D7-0257-778061B2C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20" y="1941984"/>
            <a:ext cx="946031" cy="9460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1B006B-7F73-AF47-B9E8-861A06C62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36D8BB-1FBA-4ECE-B83B-DC345E7EB0E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B26017-0947-764E-B4C8-D4A88B611E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722" y="156038"/>
            <a:ext cx="940292" cy="7746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BC32DB1-F1B1-4EB3-8075-73E91D550915}"/>
              </a:ext>
            </a:extLst>
          </p:cNvPr>
          <p:cNvSpPr txBox="1"/>
          <p:nvPr/>
        </p:nvSpPr>
        <p:spPr>
          <a:xfrm>
            <a:off x="2099994" y="2338685"/>
            <a:ext cx="80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of Space Nuclear Propulsion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F8E59-69FE-480A-81CD-11E6D32958BC}"/>
              </a:ext>
            </a:extLst>
          </p:cNvPr>
          <p:cNvSpPr txBox="1"/>
          <p:nvPr/>
        </p:nvSpPr>
        <p:spPr>
          <a:xfrm>
            <a:off x="5262049" y="5560531"/>
            <a:ext cx="6866965" cy="9853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Dr. Anthony Calomino</a:t>
            </a:r>
          </a:p>
          <a:p>
            <a:pPr algn="ctr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Nuclear Technologies Portfolio Manager</a:t>
            </a:r>
          </a:p>
          <a:p>
            <a:pPr algn="ctr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Technologies Mission Directorate / NASA HQ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614592-AC97-4A28-AF47-463665840F95}"/>
              </a:ext>
            </a:extLst>
          </p:cNvPr>
          <p:cNvSpPr txBox="1"/>
          <p:nvPr/>
        </p:nvSpPr>
        <p:spPr>
          <a:xfrm>
            <a:off x="1883946" y="2989258"/>
            <a:ext cx="8201839" cy="6776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2024 AIAA Science and Technology Forum and Exposition</a:t>
            </a:r>
            <a:r>
              <a:rPr lang="en-US" sz="16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algn="ctr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January 8-12, 2024</a:t>
            </a:r>
          </a:p>
        </p:txBody>
      </p:sp>
    </p:spTree>
    <p:extLst>
      <p:ext uri="{BB962C8B-B14F-4D97-AF65-F5344CB8AC3E}">
        <p14:creationId xmlns:p14="http://schemas.microsoft.com/office/powerpoint/2010/main" val="255392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D8866-C976-4202-89CE-ED79F76262F3}"/>
              </a:ext>
            </a:extLst>
          </p:cNvPr>
          <p:cNvSpPr txBox="1">
            <a:spLocks/>
          </p:cNvSpPr>
          <p:nvPr/>
        </p:nvSpPr>
        <p:spPr>
          <a:xfrm>
            <a:off x="628650" y="243574"/>
            <a:ext cx="10961370" cy="647966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Renaissance of Nuclear Developments and Investments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FAF6E-8816-8B9F-BC47-5D9B2D3A71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73" r="2357" b="9311"/>
          <a:stretch/>
        </p:blipFill>
        <p:spPr>
          <a:xfrm>
            <a:off x="283670" y="1476020"/>
            <a:ext cx="4702999" cy="3014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2CF05A-7F56-C7E6-EF36-7814112D7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0"/>
          <a:stretch/>
        </p:blipFill>
        <p:spPr>
          <a:xfrm>
            <a:off x="3808179" y="3554653"/>
            <a:ext cx="4304994" cy="283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sky, ground, outdoor, runway&#10;&#10;Description automatically generated">
            <a:extLst>
              <a:ext uri="{FF2B5EF4-FFF2-40B4-BE49-F238E27FC236}">
                <a16:creationId xmlns:a16="http://schemas.microsoft.com/office/drawing/2014/main" id="{C9271EC0-D85F-40E8-EBCE-370B3CB507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2"/>
          <a:stretch/>
        </p:blipFill>
        <p:spPr>
          <a:xfrm>
            <a:off x="7366661" y="1391129"/>
            <a:ext cx="4351811" cy="290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972614A0-EB77-99DC-FB2E-65593EFC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116" y="1544102"/>
            <a:ext cx="39297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Fission Surface Power Project Lunar Surface Demonstration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5DEBE788-26CD-E4C6-C0B8-7750A0DC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70" y="1622211"/>
            <a:ext cx="48354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DARPA-NASA DRACO 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Thermal Propulsion flight demonstration mission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1577FA2-C61F-CDDB-FE42-B3D34793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913" y="3632762"/>
            <a:ext cx="4148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USSF Joint Emergent Technology Supplying On-orbit Nuclear Power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2A720-13C6-CCA1-1616-87E6BFF7B2D3}"/>
              </a:ext>
            </a:extLst>
          </p:cNvPr>
          <p:cNvSpPr txBox="1"/>
          <p:nvPr/>
        </p:nvSpPr>
        <p:spPr>
          <a:xfrm>
            <a:off x="3933429" y="1221208"/>
            <a:ext cx="4351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Growing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Investment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A30A9-0EE5-DB95-5552-372013D3D9F5}"/>
              </a:ext>
            </a:extLst>
          </p:cNvPr>
          <p:cNvSpPr txBox="1"/>
          <p:nvPr/>
        </p:nvSpPr>
        <p:spPr>
          <a:xfrm>
            <a:off x="418966" y="6421577"/>
            <a:ext cx="1129950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Many Developments Aiming for NEAR-TERM Realization –</a:t>
            </a:r>
          </a:p>
        </p:txBody>
      </p:sp>
    </p:spTree>
    <p:extLst>
      <p:ext uri="{BB962C8B-B14F-4D97-AF65-F5344CB8AC3E}">
        <p14:creationId xmlns:p14="http://schemas.microsoft.com/office/powerpoint/2010/main" val="3412501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1631A1-11C0-4256-992B-C6587BCE6BDB}"/>
              </a:ext>
            </a:extLst>
          </p:cNvPr>
          <p:cNvSpPr txBox="1">
            <a:spLocks noChangeArrowheads="1"/>
          </p:cNvSpPr>
          <p:nvPr/>
        </p:nvSpPr>
        <p:spPr>
          <a:xfrm>
            <a:off x="2827494" y="316170"/>
            <a:ext cx="6521266" cy="560560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NASA Space Nuclear Propulsion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E51957A-999B-C61C-88CF-B56C24A8D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20" y="1305341"/>
            <a:ext cx="47577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Provides a robust and reliable energy to both human and scientific exploration missions 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Offers energy-dense systems with high ratios of power to mass and volume 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Shares a strong interest from industry and other government organizations for space transportation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F8C93-0B73-3DA8-5657-825145191CD5}"/>
              </a:ext>
            </a:extLst>
          </p:cNvPr>
          <p:cNvSpPr txBox="1"/>
          <p:nvPr/>
        </p:nvSpPr>
        <p:spPr>
          <a:xfrm>
            <a:off x="5739897" y="1547010"/>
            <a:ext cx="5997983" cy="1881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a typeface="+mn-lt"/>
                <a:cs typeface="+mn-lt"/>
              </a:rPr>
              <a:t>Propulsion: Speed, Maneuverability, Resiliency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On-demand orbital changes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Rapid transit for intercepts beyond GEO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Earth to Moon orbit in 1 day vs. 3 days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Human transit to Mars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Enables high-value deep space science missions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28EAEB-0793-DB68-A5D0-26BA2C4908DE}"/>
              </a:ext>
            </a:extLst>
          </p:cNvPr>
          <p:cNvSpPr/>
          <p:nvPr/>
        </p:nvSpPr>
        <p:spPr>
          <a:xfrm>
            <a:off x="595590" y="3906445"/>
            <a:ext cx="3463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Interagency Commonality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CD6893-1B26-66D6-A033-B5760C1E82C1}"/>
              </a:ext>
            </a:extLst>
          </p:cNvPr>
          <p:cNvGrpSpPr>
            <a:grpSpLocks noChangeAspect="1"/>
          </p:cNvGrpSpPr>
          <p:nvPr/>
        </p:nvGrpSpPr>
        <p:grpSpPr>
          <a:xfrm>
            <a:off x="201326" y="5480673"/>
            <a:ext cx="1792921" cy="1038340"/>
            <a:chOff x="517348" y="1930476"/>
            <a:chExt cx="2675490" cy="1551945"/>
          </a:xfrm>
        </p:grpSpPr>
        <p:pic>
          <p:nvPicPr>
            <p:cNvPr id="8" name="Picture 7" descr="A picture containing green&#10;&#10;Description automatically generated">
              <a:extLst>
                <a:ext uri="{FF2B5EF4-FFF2-40B4-BE49-F238E27FC236}">
                  <a16:creationId xmlns:a16="http://schemas.microsoft.com/office/drawing/2014/main" id="{53CA27C5-3964-6810-D8E7-C1F5384CB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7348" y="1930476"/>
              <a:ext cx="2675490" cy="1551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0AB235-68AD-2971-8670-8F57D0368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13"/>
            <a:stretch/>
          </p:blipFill>
          <p:spPr>
            <a:xfrm>
              <a:off x="544521" y="3094627"/>
              <a:ext cx="1601999" cy="382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C473E-8508-06EA-447E-3F8411626F74}"/>
              </a:ext>
            </a:extLst>
          </p:cNvPr>
          <p:cNvGrpSpPr>
            <a:grpSpLocks noChangeAspect="1"/>
          </p:cNvGrpSpPr>
          <p:nvPr/>
        </p:nvGrpSpPr>
        <p:grpSpPr>
          <a:xfrm>
            <a:off x="530239" y="4369170"/>
            <a:ext cx="1875391" cy="1038340"/>
            <a:chOff x="1752716" y="4187927"/>
            <a:chExt cx="2798709" cy="15466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67E90C-E539-73CD-4C0B-8A4DA1C70274}"/>
                </a:ext>
              </a:extLst>
            </p:cNvPr>
            <p:cNvGrpSpPr/>
            <p:nvPr/>
          </p:nvGrpSpPr>
          <p:grpSpPr>
            <a:xfrm>
              <a:off x="1752716" y="4187927"/>
              <a:ext cx="2798709" cy="1546643"/>
              <a:chOff x="5851621" y="1546506"/>
              <a:chExt cx="3387802" cy="1872190"/>
            </a:xfrm>
          </p:grpSpPr>
          <p:pic>
            <p:nvPicPr>
              <p:cNvPr id="14" name="Picture 13" descr="A picture containing ground&#10;&#10;Description automatically generated">
                <a:extLst>
                  <a:ext uri="{FF2B5EF4-FFF2-40B4-BE49-F238E27FC236}">
                    <a16:creationId xmlns:a16="http://schemas.microsoft.com/office/drawing/2014/main" id="{8E8D1F75-733D-AE91-C978-EE4779A3DC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956"/>
              <a:stretch/>
            </p:blipFill>
            <p:spPr>
              <a:xfrm flipH="1">
                <a:off x="5851621" y="1546506"/>
                <a:ext cx="3387802" cy="18721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5" name="Picture 14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35C9381A-8C7D-4052-8E1B-AC4701353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9913" y="2178679"/>
                <a:ext cx="1180886" cy="11808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9881EA-4254-25C9-340F-072C1D47125B}"/>
                </a:ext>
              </a:extLst>
            </p:cNvPr>
            <p:cNvSpPr txBox="1"/>
            <p:nvPr/>
          </p:nvSpPr>
          <p:spPr>
            <a:xfrm>
              <a:off x="1796573" y="4307371"/>
              <a:ext cx="1320982" cy="412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i="1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200" b="1" dirty="0">
                  <a:solidFill>
                    <a:schemeClr val="bg1"/>
                  </a:solidFill>
                </a:rPr>
                <a:t>DoD-SCO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3075F4-8C39-5223-1123-0E528D95ABA3}"/>
              </a:ext>
            </a:extLst>
          </p:cNvPr>
          <p:cNvGrpSpPr>
            <a:grpSpLocks noChangeAspect="1"/>
          </p:cNvGrpSpPr>
          <p:nvPr/>
        </p:nvGrpSpPr>
        <p:grpSpPr>
          <a:xfrm>
            <a:off x="2147701" y="5374714"/>
            <a:ext cx="2210060" cy="1279917"/>
            <a:chOff x="2500130" y="1979910"/>
            <a:chExt cx="2774424" cy="15519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8F6613-5963-A4E9-020A-91644264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130" y="1979910"/>
              <a:ext cx="2774424" cy="15519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F8AF483F-9E2A-8492-FF13-6A0E853D7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7054" y="2807779"/>
              <a:ext cx="1166720" cy="7116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DEF3A5-93A3-8497-0688-361DB6789F94}"/>
              </a:ext>
            </a:extLst>
          </p:cNvPr>
          <p:cNvGrpSpPr>
            <a:grpSpLocks noChangeAspect="1"/>
          </p:cNvGrpSpPr>
          <p:nvPr/>
        </p:nvGrpSpPr>
        <p:grpSpPr>
          <a:xfrm>
            <a:off x="2407962" y="4362630"/>
            <a:ext cx="1737954" cy="1181651"/>
            <a:chOff x="9623272" y="1748426"/>
            <a:chExt cx="2233127" cy="15116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E20B7C7-BCA2-8553-7849-5357061D1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272" y="1748426"/>
              <a:ext cx="2233127" cy="1511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266B28-912E-9D36-3364-C57C7964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447" y="1852731"/>
              <a:ext cx="624159" cy="6202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2EB30E5-D920-15A6-EA71-76E332B12BB6}"/>
              </a:ext>
            </a:extLst>
          </p:cNvPr>
          <p:cNvSpPr/>
          <p:nvPr/>
        </p:nvSpPr>
        <p:spPr>
          <a:xfrm>
            <a:off x="5060132" y="3897391"/>
            <a:ext cx="3125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Industry Engagements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78F8422-7C2E-004E-4563-DB944754FE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28" y="4852507"/>
            <a:ext cx="2295443" cy="55473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3" name="Picture 2" descr="Image result for BWXT logo transparent">
            <a:extLst>
              <a:ext uri="{FF2B5EF4-FFF2-40B4-BE49-F238E27FC236}">
                <a16:creationId xmlns:a16="http://schemas.microsoft.com/office/drawing/2014/main" id="{0F66136E-9C62-CA9D-40FE-14E4CE16F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1916" y="5820341"/>
            <a:ext cx="819121" cy="42710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4" name="Picture 2" descr="Related image">
            <a:extLst>
              <a:ext uri="{FF2B5EF4-FFF2-40B4-BE49-F238E27FC236}">
                <a16:creationId xmlns:a16="http://schemas.microsoft.com/office/drawing/2014/main" id="{111DA350-0EF6-587C-53D6-CAFBFF902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0978" y="5071713"/>
            <a:ext cx="931477" cy="335526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9F1974F-245B-07F2-C21E-932AB720123F}"/>
              </a:ext>
            </a:extLst>
          </p:cNvPr>
          <p:cNvGrpSpPr/>
          <p:nvPr/>
        </p:nvGrpSpPr>
        <p:grpSpPr>
          <a:xfrm>
            <a:off x="4997593" y="5634441"/>
            <a:ext cx="2114470" cy="368587"/>
            <a:chOff x="5110065" y="5634712"/>
            <a:chExt cx="2114470" cy="368587"/>
          </a:xfrm>
        </p:grpSpPr>
        <p:pic>
          <p:nvPicPr>
            <p:cNvPr id="35" name="Picture 34" descr="Image result for general atomics transparent">
              <a:extLst>
                <a:ext uri="{FF2B5EF4-FFF2-40B4-BE49-F238E27FC236}">
                  <a16:creationId xmlns:a16="http://schemas.microsoft.com/office/drawing/2014/main" id="{D2264B40-59CB-DEEA-2F60-7B3F80E092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094"/>
            <a:stretch/>
          </p:blipFill>
          <p:spPr bwMode="auto">
            <a:xfrm>
              <a:off x="5110065" y="5634712"/>
              <a:ext cx="1259664" cy="368449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36" name="Picture 35" descr="Image result for general atomics transparent">
              <a:extLst>
                <a:ext uri="{FF2B5EF4-FFF2-40B4-BE49-F238E27FC236}">
                  <a16:creationId xmlns:a16="http://schemas.microsoft.com/office/drawing/2014/main" id="{2C4DD5A2-0BF5-5AAB-83F8-53AF8D9DCC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094"/>
            <a:stretch/>
          </p:blipFill>
          <p:spPr bwMode="auto">
            <a:xfrm>
              <a:off x="6359165" y="5634850"/>
              <a:ext cx="865370" cy="368449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37" name="Picture 36" descr="image">
            <a:extLst>
              <a:ext uri="{FF2B5EF4-FFF2-40B4-BE49-F238E27FC236}">
                <a16:creationId xmlns:a16="http://schemas.microsoft.com/office/drawing/2014/main" id="{320423B2-862F-CC5A-C019-4F5DA9ACA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34" y="3492534"/>
            <a:ext cx="3076228" cy="182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B193501-BD28-0409-8DAE-754D33D7BC0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15" y="5066428"/>
            <a:ext cx="2834780" cy="15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1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1631A1-11C0-4256-992B-C6587BCE6BDB}"/>
              </a:ext>
            </a:extLst>
          </p:cNvPr>
          <p:cNvSpPr txBox="1">
            <a:spLocks noChangeArrowheads="1"/>
          </p:cNvSpPr>
          <p:nvPr/>
        </p:nvSpPr>
        <p:spPr>
          <a:xfrm>
            <a:off x="2835367" y="310504"/>
            <a:ext cx="6521266" cy="560560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Why we are here…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0AEB1-EFDE-3CA5-699F-86A3ADC77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"/>
          <a:stretch/>
        </p:blipFill>
        <p:spPr>
          <a:xfrm>
            <a:off x="3125586" y="1279468"/>
            <a:ext cx="3887982" cy="5296643"/>
          </a:xfrm>
          <a:prstGeom prst="rect">
            <a:avLst/>
          </a:prstGeom>
        </p:spPr>
      </p:pic>
      <p:pic>
        <p:nvPicPr>
          <p:cNvPr id="3" name="Picture 2" descr="Water on the Moon">
            <a:extLst>
              <a:ext uri="{FF2B5EF4-FFF2-40B4-BE49-F238E27FC236}">
                <a16:creationId xmlns:a16="http://schemas.microsoft.com/office/drawing/2014/main" id="{BF2ED319-A301-B1DB-FD7E-1103EEC8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1575" y="2121508"/>
            <a:ext cx="3007379" cy="24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D655D9-B5C0-80C8-3215-80E218A5B28C}"/>
              </a:ext>
            </a:extLst>
          </p:cNvPr>
          <p:cNvSpPr/>
          <p:nvPr/>
        </p:nvSpPr>
        <p:spPr>
          <a:xfrm>
            <a:off x="373747" y="2121508"/>
            <a:ext cx="24132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Calibri" panose="020F0502020204030204" pitchFamily="34" charset="0"/>
              </a:rPr>
              <a:t>Nuclear Rocket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0537F-DED1-3E78-0D4E-BFBB8BEE74AE}"/>
              </a:ext>
            </a:extLst>
          </p:cNvPr>
          <p:cNvSpPr/>
          <p:nvPr/>
        </p:nvSpPr>
        <p:spPr>
          <a:xfrm>
            <a:off x="373747" y="3075237"/>
            <a:ext cx="25322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</a:rPr>
              <a:t>Entire rocket takes off from Earth, lands on the Moon, and returns to Earth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C0231-B2AE-50B4-0D27-6698BC7B9E64}"/>
              </a:ext>
            </a:extLst>
          </p:cNvPr>
          <p:cNvSpPr/>
          <p:nvPr/>
        </p:nvSpPr>
        <p:spPr>
          <a:xfrm>
            <a:off x="8048119" y="1487962"/>
            <a:ext cx="3315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alibri" panose="020F0502020204030204" pitchFamily="34" charset="0"/>
              </a:rPr>
              <a:t>Ice in Moon craters…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35D86-3FE2-F10D-351D-3CDA4C644587}"/>
              </a:ext>
            </a:extLst>
          </p:cNvPr>
          <p:cNvSpPr/>
          <p:nvPr/>
        </p:nvSpPr>
        <p:spPr>
          <a:xfrm>
            <a:off x="8048119" y="4666975"/>
            <a:ext cx="3315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</a:rPr>
              <a:t>Verified in 2009 by the NASA LCROSS mission (Lunar </a:t>
            </a:r>
            <a:r>
              <a:rPr lang="en-US" sz="2000" b="1" i="1" dirty="0" err="1">
                <a:latin typeface="Calibri" panose="020F0502020204030204" pitchFamily="34" charset="0"/>
              </a:rPr>
              <a:t>CRater</a:t>
            </a:r>
            <a:r>
              <a:rPr lang="en-US" sz="2000" b="1" i="1" dirty="0">
                <a:latin typeface="Calibri" panose="020F0502020204030204" pitchFamily="34" charset="0"/>
              </a:rPr>
              <a:t> Observation and Sensing Satellite)</a:t>
            </a:r>
          </a:p>
        </p:txBody>
      </p:sp>
    </p:spTree>
    <p:extLst>
      <p:ext uri="{BB962C8B-B14F-4D97-AF65-F5344CB8AC3E}">
        <p14:creationId xmlns:p14="http://schemas.microsoft.com/office/powerpoint/2010/main" val="252845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1631A1-11C0-4256-992B-C6587BCE6BDB}"/>
              </a:ext>
            </a:extLst>
          </p:cNvPr>
          <p:cNvSpPr txBox="1">
            <a:spLocks noChangeArrowheads="1"/>
          </p:cNvSpPr>
          <p:nvPr/>
        </p:nvSpPr>
        <p:spPr>
          <a:xfrm>
            <a:off x="2835367" y="310504"/>
            <a:ext cx="6521266" cy="560560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From the beginning…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E51957A-999B-C61C-88CF-B56C24A8D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878" y="2414234"/>
            <a:ext cx="8473504" cy="26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200"/>
              </a:spcAft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“First, I believe that this nation should commit itself to achieving the goal, before this decade is out, of landing a man on the Moon and returning him safely to the Earth…” 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Accomplished</a:t>
            </a:r>
          </a:p>
          <a:p>
            <a:pPr marL="0" indent="0">
              <a:spcBef>
                <a:spcPts val="500"/>
              </a:spcBef>
              <a:spcAft>
                <a:spcPts val="200"/>
              </a:spcAft>
            </a:pP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50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MS PGothic"/>
                <a:cs typeface="Arial"/>
              </a:rPr>
              <a:t>“Secondly … accelerate development of the Rover nuclear rocket. This gives promise of some day providing a means for even more exciting and ambitious exploration of space…”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/>
                <a:ea typeface="MS PGothic"/>
                <a:cs typeface="Arial"/>
              </a:rPr>
              <a:t>Overdue</a:t>
            </a:r>
          </a:p>
          <a:p>
            <a:pPr marL="0" indent="0">
              <a:spcBef>
                <a:spcPts val="500"/>
              </a:spcBef>
              <a:spcAft>
                <a:spcPts val="200"/>
              </a:spcAft>
            </a:pP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52DFC-733F-D84C-9D28-E10A132B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9" y="1325073"/>
            <a:ext cx="1969634" cy="54140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9953B0-1889-9471-83A0-B4C8C6421DBD}"/>
              </a:ext>
            </a:extLst>
          </p:cNvPr>
          <p:cNvSpPr txBox="1"/>
          <p:nvPr/>
        </p:nvSpPr>
        <p:spPr>
          <a:xfrm>
            <a:off x="2392943" y="1387923"/>
            <a:ext cx="981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Interest in Nuclear Systems began with the Start of the Space Age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201E85-E2C5-F55F-EA62-192EDC873E13}"/>
              </a:ext>
            </a:extLst>
          </p:cNvPr>
          <p:cNvSpPr/>
          <p:nvPr/>
        </p:nvSpPr>
        <p:spPr>
          <a:xfrm>
            <a:off x="363225" y="3731109"/>
            <a:ext cx="11338560" cy="922374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5CF21-E1EF-2BF6-BE64-8B07FDC90610}"/>
              </a:ext>
            </a:extLst>
          </p:cNvPr>
          <p:cNvSpPr txBox="1"/>
          <p:nvPr/>
        </p:nvSpPr>
        <p:spPr>
          <a:xfrm>
            <a:off x="3187878" y="5049357"/>
            <a:ext cx="9043354" cy="119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200"/>
              </a:spcAft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Message to Congress on Urgent National Needs</a:t>
            </a:r>
          </a:p>
          <a:p>
            <a:pPr>
              <a:spcBef>
                <a:spcPts val="500"/>
              </a:spcBef>
              <a:spcAft>
                <a:spcPts val="200"/>
              </a:spcAft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John F. Kennedy</a:t>
            </a:r>
          </a:p>
          <a:p>
            <a:pPr>
              <a:spcBef>
                <a:spcPts val="500"/>
              </a:spcBef>
              <a:spcAft>
                <a:spcPts val="200"/>
              </a:spcAft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in person before Congress, 25 May 1961</a:t>
            </a:r>
          </a:p>
        </p:txBody>
      </p:sp>
    </p:spTree>
    <p:extLst>
      <p:ext uri="{BB962C8B-B14F-4D97-AF65-F5344CB8AC3E}">
        <p14:creationId xmlns:p14="http://schemas.microsoft.com/office/powerpoint/2010/main" val="196535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1631A1-11C0-4256-992B-C6587BCE6BDB}"/>
              </a:ext>
            </a:extLst>
          </p:cNvPr>
          <p:cNvSpPr txBox="1">
            <a:spLocks noChangeArrowheads="1"/>
          </p:cNvSpPr>
          <p:nvPr/>
        </p:nvSpPr>
        <p:spPr>
          <a:xfrm>
            <a:off x="2827494" y="316170"/>
            <a:ext cx="6521266" cy="560560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Space Nuclear Legacy Systems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E51957A-999B-C61C-88CF-B56C24A8D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865" y="1144679"/>
            <a:ext cx="544686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Radioisotope Thermal Generators (RTGS) </a:t>
            </a:r>
          </a:p>
          <a:p>
            <a:pPr marL="0" indent="0">
              <a:spcBef>
                <a:spcPts val="0"/>
              </a:spcBef>
            </a:pPr>
            <a:r>
              <a:rPr lang="en-US" altLang="en-US" sz="1400" dirty="0">
                <a:latin typeface="Arial"/>
                <a:ea typeface="MS PGothic"/>
                <a:cs typeface="Arial"/>
              </a:rPr>
              <a:t>June 29, 1961 – Transit 4A: The first U.S. spacecraft (</a:t>
            </a:r>
            <a:r>
              <a:rPr lang="en-US" sz="1500" dirty="0">
                <a:latin typeface="Arial"/>
                <a:ea typeface="MS PGothic"/>
                <a:cs typeface="Arial"/>
              </a:rPr>
              <a:t>U.S. Navy navigation satellite) </a:t>
            </a:r>
            <a:r>
              <a:rPr lang="en-US" altLang="en-US" sz="1400" dirty="0">
                <a:latin typeface="Arial"/>
                <a:ea typeface="MS PGothic"/>
                <a:cs typeface="Arial"/>
              </a:rPr>
              <a:t>to utilize nuclear energy powered by a RTG 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power reactors</a:t>
            </a:r>
          </a:p>
          <a:p>
            <a:pPr marL="0" indent="0">
              <a:spcBef>
                <a:spcPts val="0"/>
              </a:spcBef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April 3, 1965 – System for Nuclear Auxiliary Power (SNAP) 10A: world’s first (and only US) reactor in space, 42 kWt / 0.6 kWe</a:t>
            </a:r>
          </a:p>
          <a:p>
            <a:pPr marL="0" indent="0">
              <a:spcBef>
                <a:spcPts val="0"/>
              </a:spcBef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Soviet reactors typically 100 kWt  3kWe (some systems &gt;150 kWt)</a:t>
            </a:r>
          </a:p>
          <a:p>
            <a:pPr marL="0" indent="0">
              <a:spcBef>
                <a:spcPts val="0"/>
              </a:spcBef>
            </a:pPr>
            <a:endParaRPr lang="en-US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Propulsion </a:t>
            </a:r>
          </a:p>
          <a:p>
            <a:pPr marL="0" indent="0">
              <a:spcBef>
                <a:spcPts val="0"/>
              </a:spcBef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1959-1972 – RoverNERVA: Developed and tested Nuclear Thermal Propulsion (NTP) reactors/engines, 100MWt – 5000MWt</a:t>
            </a:r>
          </a:p>
          <a:p>
            <a:pPr marL="450850" lvl="1" indent="-1714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Partial and full-power 25 to 250k lbf thrust</a:t>
            </a:r>
          </a:p>
          <a:p>
            <a:pPr marL="450850" lvl="1" indent="-1714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 cumulative burns up to 100 minutes, specific impulse over 800s, peak fuel temperatures up to 2,750K</a:t>
            </a:r>
          </a:p>
          <a:p>
            <a:pPr marL="450850" lvl="1" indent="-1714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number of restarts 28 for a single engine</a:t>
            </a:r>
          </a:p>
          <a:p>
            <a:pPr marL="450850" lvl="1" indent="-1714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5127D-9D56-7E3B-E9DE-7497AF94B48D}"/>
              </a:ext>
            </a:extLst>
          </p:cNvPr>
          <p:cNvSpPr txBox="1"/>
          <p:nvPr/>
        </p:nvSpPr>
        <p:spPr>
          <a:xfrm>
            <a:off x="520285" y="3479052"/>
            <a:ext cx="1807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 4A (with payloads)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DB4D1AA-5119-A79A-EC18-FD24AB6F5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7" b="8171"/>
          <a:stretch/>
        </p:blipFill>
        <p:spPr bwMode="auto">
          <a:xfrm>
            <a:off x="172152" y="3806837"/>
            <a:ext cx="2127876" cy="28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">
            <a:extLst>
              <a:ext uri="{FF2B5EF4-FFF2-40B4-BE49-F238E27FC236}">
                <a16:creationId xmlns:a16="http://schemas.microsoft.com/office/drawing/2014/main" id="{A45BDC8E-C835-63EF-64AE-9E9B1A60A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3122" y="5246900"/>
            <a:ext cx="2103120" cy="12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716B2A-3E6A-9427-9327-4DA90520B2CE}"/>
              </a:ext>
            </a:extLst>
          </p:cNvPr>
          <p:cNvSpPr txBox="1"/>
          <p:nvPr/>
        </p:nvSpPr>
        <p:spPr>
          <a:xfrm>
            <a:off x="4987996" y="6505861"/>
            <a:ext cx="113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Russian TOPAZ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864CA-93C0-B025-79DA-F32E9A0E8432}"/>
              </a:ext>
            </a:extLst>
          </p:cNvPr>
          <p:cNvSpPr txBox="1"/>
          <p:nvPr/>
        </p:nvSpPr>
        <p:spPr>
          <a:xfrm>
            <a:off x="2300028" y="6363536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SNAP 10A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9620EF-AD29-5E87-F393-44EC08670516}"/>
              </a:ext>
            </a:extLst>
          </p:cNvPr>
          <p:cNvSpPr txBox="1"/>
          <p:nvPr/>
        </p:nvSpPr>
        <p:spPr>
          <a:xfrm>
            <a:off x="2508900" y="283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E25051-2D0F-F539-0478-186AECECB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98" y="1559850"/>
            <a:ext cx="1181862" cy="3017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CB6BC-6F6F-1890-99D6-0FB98B190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9" y="1256426"/>
            <a:ext cx="1762772" cy="2222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BF09EF-C9F2-73DE-22AB-77EC81BC0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28" y="4761911"/>
            <a:ext cx="2040048" cy="1632038"/>
          </a:xfrm>
          <a:prstGeom prst="rect">
            <a:avLst/>
          </a:prstGeom>
        </p:spPr>
      </p:pic>
      <p:graphicFrame>
        <p:nvGraphicFramePr>
          <p:cNvPr id="21" name="Object 10">
            <a:extLst>
              <a:ext uri="{FF2B5EF4-FFF2-40B4-BE49-F238E27FC236}">
                <a16:creationId xmlns:a16="http://schemas.microsoft.com/office/drawing/2014/main" id="{15E5614D-F333-2145-AA89-FA00884E4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755689"/>
              </p:ext>
            </p:extLst>
          </p:nvPr>
        </p:nvGraphicFramePr>
        <p:xfrm>
          <a:off x="9427928" y="1256426"/>
          <a:ext cx="259889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8763760" imgH="10790855" progId="">
                  <p:embed/>
                </p:oleObj>
              </mc:Choice>
              <mc:Fallback>
                <p:oleObj name="Photo Editor Photo" r:id="rId8" imgW="8763760" imgH="10790855" progId="">
                  <p:embed/>
                  <p:pic>
                    <p:nvPicPr>
                      <p:cNvPr id="10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7928" y="1256426"/>
                        <a:ext cx="259889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373D6C9-5747-7506-A4B3-80A1E23C0F11}"/>
              </a:ext>
            </a:extLst>
          </p:cNvPr>
          <p:cNvSpPr txBox="1"/>
          <p:nvPr/>
        </p:nvSpPr>
        <p:spPr>
          <a:xfrm>
            <a:off x="8348753" y="4597817"/>
            <a:ext cx="90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+mn-ea"/>
              </a:rPr>
              <a:t>NERVA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EB780F-6C8F-0BBB-0D63-5A8E85050BB1}"/>
              </a:ext>
            </a:extLst>
          </p:cNvPr>
          <p:cNvSpPr txBox="1"/>
          <p:nvPr/>
        </p:nvSpPr>
        <p:spPr>
          <a:xfrm>
            <a:off x="10012969" y="4456826"/>
            <a:ext cx="19252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+mn-ea"/>
              </a:rPr>
              <a:t>Phoebus 2A: most powerful nuclear rocket engine ever tested is shown during a high-power test.  The reactor operated for about 32 minutes, 12 minutes at power levels of more than 4.0 million kilowatts.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5B665F0-C2CD-1FC9-A581-C80068EE0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4503" y="4794169"/>
            <a:ext cx="3099298" cy="189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1631A1-11C0-4256-992B-C6587BCE6BDB}"/>
              </a:ext>
            </a:extLst>
          </p:cNvPr>
          <p:cNvSpPr txBox="1">
            <a:spLocks noChangeArrowheads="1"/>
          </p:cNvSpPr>
          <p:nvPr/>
        </p:nvSpPr>
        <p:spPr>
          <a:xfrm>
            <a:off x="2827494" y="316170"/>
            <a:ext cx="6521266" cy="560560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What’s Changed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E51957A-999B-C61C-88CF-B56C24A8D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82" y="1413493"/>
            <a:ext cx="10818728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Landscape: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Rapidly growing commercial space base and emerging cislunar economy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Advances: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Improvements in nuclear materials, manufacturing methods, fuel forms, and reactor design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Policy Changes: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National Security Presidential Memorandum (NSPM) 20 on the Launch of Spacecraft Containing Space Nuclear Systems, Space Policy Directive - 6</a:t>
            </a:r>
          </a:p>
          <a:p>
            <a:pPr marL="635000" lvl="2" indent="-177800"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Clarified risk posture for government and commercial nuclear launches</a:t>
            </a:r>
          </a:p>
          <a:p>
            <a:pPr marL="635000" lvl="2" indent="-177800"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ambitious goals for government development and demonstration of space nuclear power and propulsion capabilities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indent="-177800">
              <a:spcBef>
                <a:spcPct val="50000"/>
              </a:spcBef>
              <a:buFontTx/>
              <a:buChar char="•"/>
            </a:pPr>
            <a:r>
              <a:rPr lang="en-US" alt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reactor developments that enable HALEU fuel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(≤ 19.75% enriched) </a:t>
            </a:r>
          </a:p>
          <a:p>
            <a:pPr marL="635000" lvl="2" indent="-177800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Strengthen government investment through collaboration and commonality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35000" lvl="2" indent="-177800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Establish all-government launch and operation safety policies and procedures7 </a:t>
            </a:r>
          </a:p>
          <a:p>
            <a:pPr marL="635000" lvl="2" indent="-177800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Broaden engagement with domestic and international terrestrial nuclear industry</a:t>
            </a:r>
          </a:p>
          <a:p>
            <a:pPr marL="635000" lvl="2" indent="-177800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Enhance domestic investments in small modular reactors for terrestrial power production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31520-FD2A-0E86-00F6-4CF7560376F4}"/>
              </a:ext>
            </a:extLst>
          </p:cNvPr>
          <p:cNvSpPr txBox="1"/>
          <p:nvPr/>
        </p:nvSpPr>
        <p:spPr>
          <a:xfrm>
            <a:off x="438374" y="6246243"/>
            <a:ext cx="1129950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developments to date indicate use of HALEU can enable mass-optimized reactor designs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3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E826330D-2AB5-9E5A-AD5E-F203F440E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4566"/>
          <a:stretch/>
        </p:blipFill>
        <p:spPr>
          <a:xfrm>
            <a:off x="0" y="1145754"/>
            <a:ext cx="12192000" cy="571224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86E43D5-77DB-4CDB-6510-0A798D834B91}"/>
              </a:ext>
            </a:extLst>
          </p:cNvPr>
          <p:cNvSpPr txBox="1">
            <a:spLocks noChangeArrowheads="1"/>
          </p:cNvSpPr>
          <p:nvPr/>
        </p:nvSpPr>
        <p:spPr>
          <a:xfrm>
            <a:off x="396607" y="316170"/>
            <a:ext cx="10587210" cy="560560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Future of Space Fission Power Systems – Notional Roadmap</a:t>
            </a:r>
          </a:p>
        </p:txBody>
      </p:sp>
    </p:spTree>
    <p:extLst>
      <p:ext uri="{BB962C8B-B14F-4D97-AF65-F5344CB8AC3E}">
        <p14:creationId xmlns:p14="http://schemas.microsoft.com/office/powerpoint/2010/main" val="283549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98E3B7-131D-40C9-71F8-039DB0279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18139"/>
              </p:ext>
            </p:extLst>
          </p:nvPr>
        </p:nvGraphicFramePr>
        <p:xfrm>
          <a:off x="648928" y="1460146"/>
          <a:ext cx="10972800" cy="375194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31062">
                  <a:extLst>
                    <a:ext uri="{9D8B030D-6E8A-4147-A177-3AD203B41FA5}">
                      <a16:colId xmlns:a16="http://schemas.microsoft.com/office/drawing/2014/main" val="2529868075"/>
                    </a:ext>
                  </a:extLst>
                </a:gridCol>
                <a:gridCol w="2840367">
                  <a:extLst>
                    <a:ext uri="{9D8B030D-6E8A-4147-A177-3AD203B41FA5}">
                      <a16:colId xmlns:a16="http://schemas.microsoft.com/office/drawing/2014/main" val="3122593772"/>
                    </a:ext>
                  </a:extLst>
                </a:gridCol>
                <a:gridCol w="3164748">
                  <a:extLst>
                    <a:ext uri="{9D8B030D-6E8A-4147-A177-3AD203B41FA5}">
                      <a16:colId xmlns:a16="http://schemas.microsoft.com/office/drawing/2014/main" val="2753680781"/>
                    </a:ext>
                  </a:extLst>
                </a:gridCol>
                <a:gridCol w="3536623">
                  <a:extLst>
                    <a:ext uri="{9D8B030D-6E8A-4147-A177-3AD203B41FA5}">
                      <a16:colId xmlns:a16="http://schemas.microsoft.com/office/drawing/2014/main" val="3787053929"/>
                    </a:ext>
                  </a:extLst>
                </a:gridCol>
              </a:tblGrid>
              <a:tr h="291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</a:rPr>
                        <a:t>Chemical Propulsion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</a:rPr>
                        <a:t>Nuclear Thermal Propulsion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</a:rPr>
                        <a:t>Nuclear Electric Propulsion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64842196"/>
                  </a:ext>
                </a:extLst>
              </a:tr>
              <a:tr h="73442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Thrust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43510" algn="l"/>
                        </a:tabLst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(5,000-50,000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43510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Short burn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43510" algn="l"/>
                        </a:tabLst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High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(5,000-50,000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43510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Short burn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43510" algn="l"/>
                        </a:tabLst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Low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(&lt;5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43510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Long burn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345668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Propellant Efficiency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Low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</a:rPr>
                        <a:t> (~450 sec)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</a:rPr>
                        <a:t>High vehicle mass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Moderate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(~900 sec)</a:t>
                      </a:r>
                    </a:p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Low vehicle mass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High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(~2000 sec)</a:t>
                      </a:r>
                    </a:p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</a:rPr>
                        <a:t>Low vehicle mass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84400316"/>
                  </a:ext>
                </a:extLst>
              </a:tr>
              <a:tr h="8473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Complexity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Traditional turbomachinery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Refueling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Moderate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Reactor-turbine power balance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Power conversion and distribution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Secondary chemical 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6429967"/>
                  </a:ext>
                </a:extLst>
              </a:tr>
              <a:tr h="8473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Technology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Needs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Cryogenic storage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Refueling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Reactor materials and fuels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Cryogenic storage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Moderate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Power plant &amp; deployable radiators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kern="12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High-power thrusters</a:t>
                      </a:r>
                      <a:endParaRPr lang="en-US" sz="160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0246650"/>
                  </a:ext>
                </a:extLst>
              </a:tr>
            </a:tbl>
          </a:graphicData>
        </a:graphic>
      </p:graphicFrame>
      <p:sp>
        <p:nvSpPr>
          <p:cNvPr id="6" name="Arrow: Up 5">
            <a:extLst>
              <a:ext uri="{FF2B5EF4-FFF2-40B4-BE49-F238E27FC236}">
                <a16:creationId xmlns:a16="http://schemas.microsoft.com/office/drawing/2014/main" id="{730F653F-7800-1E79-CF43-63D296CEACBD}"/>
              </a:ext>
            </a:extLst>
          </p:cNvPr>
          <p:cNvSpPr/>
          <p:nvPr/>
        </p:nvSpPr>
        <p:spPr>
          <a:xfrm>
            <a:off x="11322906" y="2728230"/>
            <a:ext cx="243840" cy="34613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0BE839D4-2141-61DF-4E1D-211CA481EE13}"/>
              </a:ext>
            </a:extLst>
          </p:cNvPr>
          <p:cNvSpPr/>
          <p:nvPr/>
        </p:nvSpPr>
        <p:spPr>
          <a:xfrm rot="10800000">
            <a:off x="11322906" y="3576742"/>
            <a:ext cx="243840" cy="34613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EA72B96-C947-A4E4-F7FE-40E9F0FAD453}"/>
              </a:ext>
            </a:extLst>
          </p:cNvPr>
          <p:cNvSpPr/>
          <p:nvPr/>
        </p:nvSpPr>
        <p:spPr>
          <a:xfrm rot="10800000">
            <a:off x="11322906" y="4560670"/>
            <a:ext cx="243840" cy="34613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E5C9FD4B-6837-51EA-33F5-326AB7DC1C2A}"/>
              </a:ext>
            </a:extLst>
          </p:cNvPr>
          <p:cNvSpPr/>
          <p:nvPr/>
        </p:nvSpPr>
        <p:spPr>
          <a:xfrm rot="10800000">
            <a:off x="11322906" y="1937258"/>
            <a:ext cx="243840" cy="34613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76185084-CB4E-BE66-EBA4-C51475D32729}"/>
              </a:ext>
            </a:extLst>
          </p:cNvPr>
          <p:cNvSpPr/>
          <p:nvPr/>
        </p:nvSpPr>
        <p:spPr>
          <a:xfrm>
            <a:off x="7797135" y="1937258"/>
            <a:ext cx="243840" cy="34613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EC49A242-BDAB-FB9D-522D-176081DC69F1}"/>
              </a:ext>
            </a:extLst>
          </p:cNvPr>
          <p:cNvSpPr/>
          <p:nvPr/>
        </p:nvSpPr>
        <p:spPr>
          <a:xfrm>
            <a:off x="7797135" y="2728230"/>
            <a:ext cx="243840" cy="34613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17E42EAD-0522-549C-235D-D09DE5F168C6}"/>
              </a:ext>
            </a:extLst>
          </p:cNvPr>
          <p:cNvSpPr/>
          <p:nvPr/>
        </p:nvSpPr>
        <p:spPr>
          <a:xfrm>
            <a:off x="7797135" y="3576742"/>
            <a:ext cx="243840" cy="34613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D68A477-F719-6675-E915-015AFA1F4CE1}"/>
              </a:ext>
            </a:extLst>
          </p:cNvPr>
          <p:cNvSpPr/>
          <p:nvPr/>
        </p:nvSpPr>
        <p:spPr>
          <a:xfrm>
            <a:off x="7797135" y="4560670"/>
            <a:ext cx="243840" cy="346139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D2DFA4F8-7C0E-CE1D-A896-9FCDD40AD0BD}"/>
              </a:ext>
            </a:extLst>
          </p:cNvPr>
          <p:cNvSpPr/>
          <p:nvPr/>
        </p:nvSpPr>
        <p:spPr>
          <a:xfrm>
            <a:off x="4614779" y="4560670"/>
            <a:ext cx="243840" cy="34613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55D41FCE-63AA-E579-3A05-BA099A92B5CB}"/>
              </a:ext>
            </a:extLst>
          </p:cNvPr>
          <p:cNvSpPr/>
          <p:nvPr/>
        </p:nvSpPr>
        <p:spPr>
          <a:xfrm rot="10800000">
            <a:off x="4614779" y="2728229"/>
            <a:ext cx="243840" cy="34613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BCD6822F-C504-1023-0752-1AD4E4BFE046}"/>
              </a:ext>
            </a:extLst>
          </p:cNvPr>
          <p:cNvSpPr/>
          <p:nvPr/>
        </p:nvSpPr>
        <p:spPr>
          <a:xfrm>
            <a:off x="4614779" y="1937258"/>
            <a:ext cx="243840" cy="34613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2D39368A-D29D-098F-A9E1-3383B003074E}"/>
              </a:ext>
            </a:extLst>
          </p:cNvPr>
          <p:cNvSpPr/>
          <p:nvPr/>
        </p:nvSpPr>
        <p:spPr>
          <a:xfrm rot="10800000">
            <a:off x="4614779" y="3576741"/>
            <a:ext cx="243840" cy="34613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4BAC4E-941E-2588-839C-67CC37A8E891}"/>
              </a:ext>
            </a:extLst>
          </p:cNvPr>
          <p:cNvSpPr txBox="1"/>
          <p:nvPr/>
        </p:nvSpPr>
        <p:spPr>
          <a:xfrm>
            <a:off x="609600" y="380526"/>
            <a:ext cx="6096000" cy="5232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548640" eaLnBrk="1" hangingPunct="1"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eaLnBrk="1" hangingPunct="1"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eaLnBrk="1" hangingPunct="1"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eaLnBrk="1" hangingPunct="1"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eaLnBrk="1" hangingPunct="1"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fontAlgn="base">
              <a:spcBef>
                <a:spcPct val="0"/>
              </a:spcBef>
              <a:spcAft>
                <a:spcPct val="0"/>
              </a:spcAft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fontAlgn="base">
              <a:spcBef>
                <a:spcPct val="0"/>
              </a:spcBef>
              <a:spcAft>
                <a:spcPct val="0"/>
              </a:spcAft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fontAlgn="base">
              <a:spcBef>
                <a:spcPct val="0"/>
              </a:spcBef>
              <a:spcAft>
                <a:spcPct val="0"/>
              </a:spcAft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fontAlgn="base">
              <a:spcBef>
                <a:spcPct val="0"/>
              </a:spcBef>
              <a:spcAft>
                <a:spcPct val="0"/>
              </a:spcAft>
              <a:defRPr sz="5280"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dirty="0"/>
              <a:t>Propulsion Comparison</a:t>
            </a:r>
          </a:p>
        </p:txBody>
      </p:sp>
    </p:spTree>
    <p:extLst>
      <p:ext uri="{BB962C8B-B14F-4D97-AF65-F5344CB8AC3E}">
        <p14:creationId xmlns:p14="http://schemas.microsoft.com/office/powerpoint/2010/main" val="113638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AAA7536-67EA-42C6-96A8-91CC5ED72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4" y="6547758"/>
            <a:ext cx="947057" cy="3102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D8866-C976-4202-89CE-ED79F76262F3}"/>
              </a:ext>
            </a:extLst>
          </p:cNvPr>
          <p:cNvSpPr txBox="1">
            <a:spLocks/>
          </p:cNvSpPr>
          <p:nvPr/>
        </p:nvSpPr>
        <p:spPr>
          <a:xfrm>
            <a:off x="0" y="288349"/>
            <a:ext cx="10961370" cy="647966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NASA Mars Transportation Option Trade Space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72614A0-EB77-99DC-FB2E-65593EFC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116" y="1544102"/>
            <a:ext cx="39297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Fission Surface Power Project Lunar Surface Demonstration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5DEBE788-26CD-E4C6-C0B8-7750A0DC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70" y="1622211"/>
            <a:ext cx="48354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DARPA-NASA DRACO 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Thermal Propulsion flight demonstration mission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1577FA2-C61F-CDDB-FE42-B3D34793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913" y="3632762"/>
            <a:ext cx="4148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5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USSF Joint Emergent Technology Supplying On-orbit Nuclear Power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2A720-13C6-CCA1-1616-87E6BFF7B2D3}"/>
              </a:ext>
            </a:extLst>
          </p:cNvPr>
          <p:cNvSpPr txBox="1"/>
          <p:nvPr/>
        </p:nvSpPr>
        <p:spPr>
          <a:xfrm>
            <a:off x="2163540" y="1161092"/>
            <a:ext cx="78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Nuclear Propulsion Systems in the Trade Space*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A30A9-0EE5-DB95-5552-372013D3D9F5}"/>
              </a:ext>
            </a:extLst>
          </p:cNvPr>
          <p:cNvSpPr txBox="1"/>
          <p:nvPr/>
        </p:nvSpPr>
        <p:spPr>
          <a:xfrm>
            <a:off x="446247" y="6441201"/>
            <a:ext cx="1129950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transportation options, 2 lander options, and a range of surface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3021A-A681-24A7-BB71-19FF764A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32" y="1475653"/>
            <a:ext cx="9344705" cy="4754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4A7119-CCF2-782B-B984-B43804C6DB92}"/>
              </a:ext>
            </a:extLst>
          </p:cNvPr>
          <p:cNvSpPr txBox="1"/>
          <p:nvPr/>
        </p:nvSpPr>
        <p:spPr>
          <a:xfrm>
            <a:off x="696749" y="6191519"/>
            <a:ext cx="8934397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latin typeface="Arial"/>
                <a:ea typeface="Calibri" panose="020F0502020204030204" pitchFamily="34" charset="0"/>
                <a:cs typeface="Arial"/>
              </a:rPr>
              <a:t>*Source: NASA Mars Transportation White Paper; Mars Architecture Concept Review 2022</a:t>
            </a:r>
            <a:endParaRPr lang="en-US" sz="800" u="sng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6F81C3-CEE5-A853-1AE0-02BC35B93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985" y="4430806"/>
            <a:ext cx="1176618" cy="118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2ABFC-7114-8B85-8F22-AC25BF96966C}"/>
              </a:ext>
            </a:extLst>
          </p:cNvPr>
          <p:cNvSpPr txBox="1"/>
          <p:nvPr/>
        </p:nvSpPr>
        <p:spPr>
          <a:xfrm>
            <a:off x="10578352" y="5620871"/>
            <a:ext cx="14702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i="1" dirty="0">
                <a:latin typeface="Arial"/>
                <a:ea typeface="MS PGothic"/>
                <a:cs typeface="Arial"/>
              </a:rPr>
              <a:t>Access Mars Transportation White Paper with this QR code or at</a:t>
            </a:r>
            <a:r>
              <a:rPr lang="en-US" sz="800" i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:</a:t>
            </a:r>
            <a:r>
              <a:rPr lang="en-US" sz="800" i="1" dirty="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US" sz="800" dirty="0">
                <a:solidFill>
                  <a:srgbClr val="FFFFFF"/>
                </a:solidFill>
                <a:latin typeface="Arial"/>
                <a:ea typeface="MS PGothic"/>
                <a:cs typeface="Arial"/>
                <a:hlinkClick r:id="rId5"/>
              </a:rPr>
              <a:t>www.nasa.gov/MoonToMarsArchitecture</a:t>
            </a:r>
            <a:endParaRPr lang="en-US" sz="800">
              <a:latin typeface="Arial"/>
              <a:ea typeface="MS PGothic"/>
            </a:endParaRPr>
          </a:p>
          <a:p>
            <a:pPr algn="l"/>
            <a:endParaRPr lang="en-US" sz="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1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C55BC-315E-8DBC-7496-2B46757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36D8BB-1FBA-4ECE-B83B-DC345E7EB0E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9145664-8675-8B4F-29AB-6423F07DED22}"/>
              </a:ext>
            </a:extLst>
          </p:cNvPr>
          <p:cNvSpPr txBox="1">
            <a:spLocks noChangeArrowheads="1"/>
          </p:cNvSpPr>
          <p:nvPr/>
        </p:nvSpPr>
        <p:spPr>
          <a:xfrm>
            <a:off x="2158900" y="310815"/>
            <a:ext cx="7516041" cy="560560"/>
          </a:xfrm>
          <a:prstGeom prst="rect">
            <a:avLst/>
          </a:prstGeom>
        </p:spPr>
        <p:txBody>
          <a:bodyPr/>
          <a:lstStyle>
            <a:lvl1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33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54864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109728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64592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2194560" algn="ctr" defTabSz="548640" rtl="0" eaLnBrk="1" fontAlgn="base" hangingPunct="1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NASA Space Nuclear Propulsion Roadmap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EE899-5DF8-1AA4-EC6B-C13045F98244}"/>
              </a:ext>
            </a:extLst>
          </p:cNvPr>
          <p:cNvSpPr/>
          <p:nvPr/>
        </p:nvSpPr>
        <p:spPr>
          <a:xfrm>
            <a:off x="0" y="1180618"/>
            <a:ext cx="12192000" cy="5688957"/>
          </a:xfrm>
          <a:prstGeom prst="rect">
            <a:avLst/>
          </a:prstGeom>
          <a:solidFill>
            <a:srgbClr val="0E2E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835F3E-8C53-8494-BADD-A9A2748D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799104"/>
            <a:ext cx="1130808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14545"/>
      </p:ext>
    </p:extLst>
  </p:cSld>
  <p:clrMapOvr>
    <a:masterClrMapping/>
  </p:clrMapOvr>
</p:sld>
</file>

<file path=ppt/theme/theme1.xml><?xml version="1.0" encoding="utf-8"?>
<a:theme xmlns:a="http://schemas.openxmlformats.org/drawingml/2006/main" name="NTP Dem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6B8C2269-4732-45AF-B042-6600AAC6DA57}" vid="{37807119-B141-44DE-BFAF-FA15E0E84F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4377A1004831449E6FA2C36A2EE704" ma:contentTypeVersion="13" ma:contentTypeDescription="Create a new document." ma:contentTypeScope="" ma:versionID="2152b6fbca37de39d613f706ac972dfb">
  <xsd:schema xmlns:xsd="http://www.w3.org/2001/XMLSchema" xmlns:xs="http://www.w3.org/2001/XMLSchema" xmlns:p="http://schemas.microsoft.com/office/2006/metadata/properties" xmlns:ns2="033f1f6f-954c-4320-bcc5-1456ceeb8d13" xmlns:ns3="5c196517-d09d-4294-b591-c9d5d1ea5025" xmlns:ns4="d900e117-17a0-4b24-9e47-511ef1d02c43" targetNamespace="http://schemas.microsoft.com/office/2006/metadata/properties" ma:root="true" ma:fieldsID="c8949699a5380920069105ce0ad87e8c" ns2:_="" ns3:_="" ns4:_="">
    <xsd:import namespace="033f1f6f-954c-4320-bcc5-1456ceeb8d13"/>
    <xsd:import namespace="5c196517-d09d-4294-b591-c9d5d1ea5025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f1f6f-954c-4320-bcc5-1456ceeb8d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96517-d09d-4294-b591-c9d5d1ea502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9d4843d-0c50-4caf-aa4d-a7834cfbaeb6}" ma:internalName="TaxCatchAll" ma:showField="CatchAllData" ma:web="5c196517-d09d-4294-b591-c9d5d1ea50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033f1f6f-954c-4320-bcc5-1456ceeb8d13">
      <Terms xmlns="http://schemas.microsoft.com/office/infopath/2007/PartnerControls"/>
    </lcf76f155ced4ddcb4097134ff3c332f>
    <SharedWithUsers xmlns="5c196517-d09d-4294-b591-c9d5d1ea5025">
      <UserInfo>
        <DisplayName>Calomino, Anthony M. (GRC-OA000)</DisplayName>
        <AccountId>11</AccountId>
        <AccountType/>
      </UserInfo>
      <UserInfo>
        <DisplayName>Ernst, Rebecca (LARC-A3)[Consolidated Program Support Services]</DisplayName>
        <AccountId>6</AccountId>
        <AccountType/>
      </UserInfo>
      <UserInfo>
        <DisplayName>Aschenbrenner, Ken (LARC)[RSES]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7AE54FD-935F-41B7-A2AD-D82757891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5506EA-CDC1-4C01-B8EE-F1F15EDCBA8E}">
  <ds:schemaRefs>
    <ds:schemaRef ds:uri="033f1f6f-954c-4320-bcc5-1456ceeb8d13"/>
    <ds:schemaRef ds:uri="5c196517-d09d-4294-b591-c9d5d1ea5025"/>
    <ds:schemaRef ds:uri="d900e117-17a0-4b24-9e47-511ef1d02c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F6CF94-3835-4291-A7F5-6B61552363F6}">
  <ds:schemaRefs>
    <ds:schemaRef ds:uri="http://schemas.microsoft.com/office/2006/documentManagement/types"/>
    <ds:schemaRef ds:uri="5c196517-d09d-4294-b591-c9d5d1ea5025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900e117-17a0-4b24-9e47-511ef1d02c43"/>
    <ds:schemaRef ds:uri="033f1f6f-954c-4320-bcc5-1456ceeb8d13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49460</TotalTime>
  <Words>859</Words>
  <Application>Microsoft Office PowerPoint</Application>
  <PresentationFormat>Widescreen</PresentationFormat>
  <Paragraphs>134</Paragraphs>
  <Slides>11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Regular</vt:lpstr>
      <vt:lpstr>Calibri</vt:lpstr>
      <vt:lpstr>Courier New</vt:lpstr>
      <vt:lpstr>Helvetica Neue</vt:lpstr>
      <vt:lpstr>System Font Regular</vt:lpstr>
      <vt:lpstr>Times New Roman</vt:lpstr>
      <vt:lpstr>NTP Demo Master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</dc:creator>
  <cp:lastModifiedBy>Ernst, Rebecca (LARC-A3)[Consolidated Program Support Services]</cp:lastModifiedBy>
  <cp:revision>1116</cp:revision>
  <cp:lastPrinted>2017-06-09T12:17:02Z</cp:lastPrinted>
  <dcterms:created xsi:type="dcterms:W3CDTF">2011-06-13T11:07:26Z</dcterms:created>
  <dcterms:modified xsi:type="dcterms:W3CDTF">2024-01-04T15:17:11Z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0x0101008B4377A1004831449E6FA2C36A2EE704</vt:lpwstr>
  </property>
  <property fmtid="{D5CDD505-2E9C-101B-9397-08002B2CF9AE}" pid="3" name="Order">
    <vt:r8>939900</vt:r8>
  </property>
  <property fmtid="{D5CDD505-2E9C-101B-9397-08002B2CF9AE}" pid="4" name="ComplianceAssetId">
    <vt:lpwstr/>
  </property>
  <property fmtid="{D5CDD505-2E9C-101B-9397-08002B2CF9AE}" pid="5" name="_dlc_DocIdItemGuid">
    <vt:lpwstr>9e6c5db8-4ec9-42d9-b553-5b239fe14159</vt:lpwstr>
  </property>
  <property fmtid="{D5CDD505-2E9C-101B-9397-08002B2CF9AE}" pid="6" name="MediaServiceImageTags">
    <vt:lpwstr/>
  </property>
</Properties>
</file>