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 id="2147484837" r:id="rId5"/>
  </p:sldMasterIdLst>
  <p:notesMasterIdLst>
    <p:notesMasterId r:id="rId36"/>
  </p:notesMasterIdLst>
  <p:handoutMasterIdLst>
    <p:handoutMasterId r:id="rId37"/>
  </p:handoutMasterIdLst>
  <p:sldIdLst>
    <p:sldId id="404" r:id="rId6"/>
    <p:sldId id="406" r:id="rId7"/>
    <p:sldId id="407" r:id="rId8"/>
    <p:sldId id="409" r:id="rId9"/>
    <p:sldId id="410" r:id="rId10"/>
    <p:sldId id="411" r:id="rId11"/>
    <p:sldId id="412" r:id="rId12"/>
    <p:sldId id="413" r:id="rId13"/>
    <p:sldId id="414" r:id="rId14"/>
    <p:sldId id="415" r:id="rId15"/>
    <p:sldId id="428" r:id="rId16"/>
    <p:sldId id="429" r:id="rId17"/>
    <p:sldId id="430" r:id="rId18"/>
    <p:sldId id="431" r:id="rId19"/>
    <p:sldId id="432" r:id="rId20"/>
    <p:sldId id="434" r:id="rId21"/>
    <p:sldId id="416" r:id="rId22"/>
    <p:sldId id="435" r:id="rId23"/>
    <p:sldId id="417" r:id="rId24"/>
    <p:sldId id="436" r:id="rId25"/>
    <p:sldId id="418" r:id="rId26"/>
    <p:sldId id="419" r:id="rId27"/>
    <p:sldId id="420" r:id="rId28"/>
    <p:sldId id="437" r:id="rId29"/>
    <p:sldId id="421" r:id="rId30"/>
    <p:sldId id="438" r:id="rId31"/>
    <p:sldId id="422" r:id="rId32"/>
    <p:sldId id="423" r:id="rId33"/>
    <p:sldId id="424" r:id="rId34"/>
    <p:sldId id="405" r:id="rId35"/>
  </p:sldIdLst>
  <p:sldSz cx="9144000" cy="5143500" type="screen16x9"/>
  <p:notesSz cx="6858000" cy="9296400"/>
  <p:defaultTextStyle>
    <a:defPPr>
      <a:defRPr lang="en-US"/>
    </a:defPPr>
    <a:lvl1pPr algn="l" rtl="0" fontAlgn="base">
      <a:spcBef>
        <a:spcPct val="0"/>
      </a:spcBef>
      <a:spcAft>
        <a:spcPct val="0"/>
      </a:spcAft>
      <a:defRPr sz="1800" kern="1200">
        <a:solidFill>
          <a:schemeClr val="tx1"/>
        </a:solidFill>
        <a:latin typeface="Arial" charset="0"/>
        <a:ea typeface="ＭＳ Ｐゴシック" charset="-128"/>
        <a:cs typeface="Arial" charset="0"/>
      </a:defRPr>
    </a:lvl1pPr>
    <a:lvl2pPr marL="342900" algn="l" rtl="0" fontAlgn="base">
      <a:spcBef>
        <a:spcPct val="0"/>
      </a:spcBef>
      <a:spcAft>
        <a:spcPct val="0"/>
      </a:spcAft>
      <a:defRPr sz="1800" kern="1200">
        <a:solidFill>
          <a:schemeClr val="tx1"/>
        </a:solidFill>
        <a:latin typeface="Arial" charset="0"/>
        <a:ea typeface="ＭＳ Ｐゴシック" charset="-128"/>
        <a:cs typeface="Arial" charset="0"/>
      </a:defRPr>
    </a:lvl2pPr>
    <a:lvl3pPr marL="685800" algn="l" rtl="0" fontAlgn="base">
      <a:spcBef>
        <a:spcPct val="0"/>
      </a:spcBef>
      <a:spcAft>
        <a:spcPct val="0"/>
      </a:spcAft>
      <a:defRPr sz="1800" kern="1200">
        <a:solidFill>
          <a:schemeClr val="tx1"/>
        </a:solidFill>
        <a:latin typeface="Arial" charset="0"/>
        <a:ea typeface="ＭＳ Ｐゴシック" charset="-128"/>
        <a:cs typeface="Arial" charset="0"/>
      </a:defRPr>
    </a:lvl3pPr>
    <a:lvl4pPr marL="1028700" algn="l" rtl="0" fontAlgn="base">
      <a:spcBef>
        <a:spcPct val="0"/>
      </a:spcBef>
      <a:spcAft>
        <a:spcPct val="0"/>
      </a:spcAft>
      <a:defRPr sz="1800" kern="1200">
        <a:solidFill>
          <a:schemeClr val="tx1"/>
        </a:solidFill>
        <a:latin typeface="Arial" charset="0"/>
        <a:ea typeface="ＭＳ Ｐゴシック" charset="-128"/>
        <a:cs typeface="Arial" charset="0"/>
      </a:defRPr>
    </a:lvl4pPr>
    <a:lvl5pPr marL="1371600" algn="l" rtl="0" fontAlgn="base">
      <a:spcBef>
        <a:spcPct val="0"/>
      </a:spcBef>
      <a:spcAft>
        <a:spcPct val="0"/>
      </a:spcAft>
      <a:defRPr sz="1800" kern="1200">
        <a:solidFill>
          <a:schemeClr val="tx1"/>
        </a:solidFill>
        <a:latin typeface="Arial" charset="0"/>
        <a:ea typeface="ＭＳ Ｐゴシック" charset="-128"/>
        <a:cs typeface="Arial" charset="0"/>
      </a:defRPr>
    </a:lvl5pPr>
    <a:lvl6pPr marL="1714500" algn="l" defTabSz="685800" rtl="0" eaLnBrk="1" latinLnBrk="0" hangingPunct="1">
      <a:defRPr sz="1800" kern="1200">
        <a:solidFill>
          <a:schemeClr val="tx1"/>
        </a:solidFill>
        <a:latin typeface="Arial" charset="0"/>
        <a:ea typeface="ＭＳ Ｐゴシック" charset="-128"/>
        <a:cs typeface="Arial" charset="0"/>
      </a:defRPr>
    </a:lvl6pPr>
    <a:lvl7pPr marL="2057400" algn="l" defTabSz="685800" rtl="0" eaLnBrk="1" latinLnBrk="0" hangingPunct="1">
      <a:defRPr sz="1800" kern="1200">
        <a:solidFill>
          <a:schemeClr val="tx1"/>
        </a:solidFill>
        <a:latin typeface="Arial" charset="0"/>
        <a:ea typeface="ＭＳ Ｐゴシック" charset="-128"/>
        <a:cs typeface="Arial" charset="0"/>
      </a:defRPr>
    </a:lvl7pPr>
    <a:lvl8pPr marL="2400300" algn="l" defTabSz="685800" rtl="0" eaLnBrk="1" latinLnBrk="0" hangingPunct="1">
      <a:defRPr sz="1800" kern="1200">
        <a:solidFill>
          <a:schemeClr val="tx1"/>
        </a:solidFill>
        <a:latin typeface="Arial" charset="0"/>
        <a:ea typeface="ＭＳ Ｐゴシック" charset="-128"/>
        <a:cs typeface="Arial" charset="0"/>
      </a:defRPr>
    </a:lvl8pPr>
    <a:lvl9pPr marL="2743200" algn="l" defTabSz="685800" rtl="0" eaLnBrk="1" latinLnBrk="0" hangingPunct="1">
      <a:defRPr sz="1800" kern="1200">
        <a:solidFill>
          <a:schemeClr val="tx1"/>
        </a:solidFill>
        <a:latin typeface="Arial" charset="0"/>
        <a:ea typeface="ＭＳ Ｐゴシック" charset="-128"/>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1B3D6C"/>
    <a:srgbClr val="C2D9FA"/>
    <a:srgbClr val="0B3A7F"/>
    <a:srgbClr val="E98B01"/>
    <a:srgbClr val="1380DC"/>
    <a:srgbClr val="4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9"/>
  </p:normalViewPr>
  <p:slideViewPr>
    <p:cSldViewPr snapToGrid="0">
      <p:cViewPr>
        <p:scale>
          <a:sx n="120" d="100"/>
          <a:sy n="120" d="100"/>
        </p:scale>
        <p:origin x="1266" y="396"/>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3" name="Rectangle 3"/>
          <p:cNvSpPr>
            <a:spLocks noGrp="1" noChangeArrowheads="1"/>
          </p:cNvSpPr>
          <p:nvPr>
            <p:ph type="dt" sz="quarter"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56324" name="Rectangle 4"/>
          <p:cNvSpPr>
            <a:spLocks noGrp="1" noChangeArrowheads="1"/>
          </p:cNvSpPr>
          <p:nvPr>
            <p:ph type="ftr" sz="quarter" idx="2"/>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5" name="Rectangle 5"/>
          <p:cNvSpPr>
            <a:spLocks noGrp="1" noChangeArrowheads="1"/>
          </p:cNvSpPr>
          <p:nvPr>
            <p:ph type="sldNum" sz="quarter" idx="3"/>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9301CC6A-B4E8-405F-AE79-859651258FE4}" type="slidenum">
              <a:rPr lang="en-US"/>
              <a:pPr>
                <a:defRPr/>
              </a:pPr>
              <a:t>‹#›</a:t>
            </a:fld>
            <a:endParaRPr lang="en-US"/>
          </a:p>
        </p:txBody>
      </p:sp>
    </p:spTree>
    <p:extLst>
      <p:ext uri="{BB962C8B-B14F-4D97-AF65-F5344CB8AC3E}">
        <p14:creationId xmlns:p14="http://schemas.microsoft.com/office/powerpoint/2010/main" val="818623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47" name="Rectangle 3"/>
          <p:cNvSpPr>
            <a:spLocks noGrp="1" noChangeArrowheads="1"/>
          </p:cNvSpPr>
          <p:nvPr>
            <p:ph type="dt"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330200" y="696913"/>
            <a:ext cx="61976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711" y="4416426"/>
            <a:ext cx="5028579" cy="4183063"/>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B7B05DEF-6DE7-4BF9-8DBB-FF904A788E50}" type="slidenum">
              <a:rPr lang="en-US"/>
              <a:pPr>
                <a:defRPr/>
              </a:pPr>
              <a:t>‹#›</a:t>
            </a:fld>
            <a:endParaRPr lang="en-US"/>
          </a:p>
        </p:txBody>
      </p:sp>
    </p:spTree>
    <p:extLst>
      <p:ext uri="{BB962C8B-B14F-4D97-AF65-F5344CB8AC3E}">
        <p14:creationId xmlns:p14="http://schemas.microsoft.com/office/powerpoint/2010/main" val="3823580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1pPr>
    <a:lvl2pPr marL="3429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2pPr>
    <a:lvl3pPr marL="6858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3pPr>
    <a:lvl4pPr marL="10287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4pPr>
    <a:lvl5pPr marL="13716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a:t>
            </a:fld>
            <a:endParaRPr lang="en-US"/>
          </a:p>
        </p:txBody>
      </p:sp>
    </p:spTree>
    <p:extLst>
      <p:ext uri="{BB962C8B-B14F-4D97-AF65-F5344CB8AC3E}">
        <p14:creationId xmlns:p14="http://schemas.microsoft.com/office/powerpoint/2010/main" val="513237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a:t>
            </a:fld>
            <a:endParaRPr lang="en-US"/>
          </a:p>
        </p:txBody>
      </p:sp>
    </p:spTree>
    <p:extLst>
      <p:ext uri="{BB962C8B-B14F-4D97-AF65-F5344CB8AC3E}">
        <p14:creationId xmlns:p14="http://schemas.microsoft.com/office/powerpoint/2010/main" val="1712681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3</a:t>
            </a:fld>
            <a:endParaRPr lang="en-US"/>
          </a:p>
        </p:txBody>
      </p:sp>
    </p:spTree>
    <p:extLst>
      <p:ext uri="{BB962C8B-B14F-4D97-AF65-F5344CB8AC3E}">
        <p14:creationId xmlns:p14="http://schemas.microsoft.com/office/powerpoint/2010/main" val="637171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4</a:t>
            </a:fld>
            <a:endParaRPr lang="en-US"/>
          </a:p>
        </p:txBody>
      </p:sp>
    </p:spTree>
    <p:extLst>
      <p:ext uri="{BB962C8B-B14F-4D97-AF65-F5344CB8AC3E}">
        <p14:creationId xmlns:p14="http://schemas.microsoft.com/office/powerpoint/2010/main" val="2893102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5</a:t>
            </a:fld>
            <a:endParaRPr lang="en-US"/>
          </a:p>
        </p:txBody>
      </p:sp>
    </p:spTree>
    <p:extLst>
      <p:ext uri="{BB962C8B-B14F-4D97-AF65-F5344CB8AC3E}">
        <p14:creationId xmlns:p14="http://schemas.microsoft.com/office/powerpoint/2010/main" val="375047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6</a:t>
            </a:fld>
            <a:endParaRPr lang="en-US"/>
          </a:p>
        </p:txBody>
      </p:sp>
    </p:spTree>
    <p:extLst>
      <p:ext uri="{BB962C8B-B14F-4D97-AF65-F5344CB8AC3E}">
        <p14:creationId xmlns:p14="http://schemas.microsoft.com/office/powerpoint/2010/main" val="382745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7</a:t>
            </a:fld>
            <a:endParaRPr lang="en-US"/>
          </a:p>
        </p:txBody>
      </p:sp>
    </p:spTree>
    <p:extLst>
      <p:ext uri="{BB962C8B-B14F-4D97-AF65-F5344CB8AC3E}">
        <p14:creationId xmlns:p14="http://schemas.microsoft.com/office/powerpoint/2010/main" val="1220407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8</a:t>
            </a:fld>
            <a:endParaRPr lang="en-US"/>
          </a:p>
        </p:txBody>
      </p:sp>
    </p:spTree>
    <p:extLst>
      <p:ext uri="{BB962C8B-B14F-4D97-AF65-F5344CB8AC3E}">
        <p14:creationId xmlns:p14="http://schemas.microsoft.com/office/powerpoint/2010/main" val="1905603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9</a:t>
            </a:fld>
            <a:endParaRPr lang="en-US"/>
          </a:p>
        </p:txBody>
      </p:sp>
    </p:spTree>
    <p:extLst>
      <p:ext uri="{BB962C8B-B14F-4D97-AF65-F5344CB8AC3E}">
        <p14:creationId xmlns:p14="http://schemas.microsoft.com/office/powerpoint/2010/main" val="2535950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10</a:t>
            </a:fld>
            <a:endParaRPr lang="en-US"/>
          </a:p>
        </p:txBody>
      </p:sp>
    </p:spTree>
    <p:extLst>
      <p:ext uri="{BB962C8B-B14F-4D97-AF65-F5344CB8AC3E}">
        <p14:creationId xmlns:p14="http://schemas.microsoft.com/office/powerpoint/2010/main" val="2494574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11</a:t>
            </a:fld>
            <a:endParaRPr lang="en-US"/>
          </a:p>
        </p:txBody>
      </p:sp>
    </p:spTree>
    <p:extLst>
      <p:ext uri="{BB962C8B-B14F-4D97-AF65-F5344CB8AC3E}">
        <p14:creationId xmlns:p14="http://schemas.microsoft.com/office/powerpoint/2010/main" val="3581024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12</a:t>
            </a:fld>
            <a:endParaRPr lang="en-US"/>
          </a:p>
        </p:txBody>
      </p:sp>
    </p:spTree>
    <p:extLst>
      <p:ext uri="{BB962C8B-B14F-4D97-AF65-F5344CB8AC3E}">
        <p14:creationId xmlns:p14="http://schemas.microsoft.com/office/powerpoint/2010/main" val="4231787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13</a:t>
            </a:fld>
            <a:endParaRPr lang="en-US"/>
          </a:p>
        </p:txBody>
      </p:sp>
    </p:spTree>
    <p:extLst>
      <p:ext uri="{BB962C8B-B14F-4D97-AF65-F5344CB8AC3E}">
        <p14:creationId xmlns:p14="http://schemas.microsoft.com/office/powerpoint/2010/main" val="1517448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14</a:t>
            </a:fld>
            <a:endParaRPr lang="en-US"/>
          </a:p>
        </p:txBody>
      </p:sp>
    </p:spTree>
    <p:extLst>
      <p:ext uri="{BB962C8B-B14F-4D97-AF65-F5344CB8AC3E}">
        <p14:creationId xmlns:p14="http://schemas.microsoft.com/office/powerpoint/2010/main" val="1026622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15</a:t>
            </a:fld>
            <a:endParaRPr lang="en-US"/>
          </a:p>
        </p:txBody>
      </p:sp>
    </p:spTree>
    <p:extLst>
      <p:ext uri="{BB962C8B-B14F-4D97-AF65-F5344CB8AC3E}">
        <p14:creationId xmlns:p14="http://schemas.microsoft.com/office/powerpoint/2010/main" val="3111035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16</a:t>
            </a:fld>
            <a:endParaRPr lang="en-US"/>
          </a:p>
        </p:txBody>
      </p:sp>
    </p:spTree>
    <p:extLst>
      <p:ext uri="{BB962C8B-B14F-4D97-AF65-F5344CB8AC3E}">
        <p14:creationId xmlns:p14="http://schemas.microsoft.com/office/powerpoint/2010/main" val="3275988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17</a:t>
            </a:fld>
            <a:endParaRPr lang="en-US"/>
          </a:p>
        </p:txBody>
      </p:sp>
    </p:spTree>
    <p:extLst>
      <p:ext uri="{BB962C8B-B14F-4D97-AF65-F5344CB8AC3E}">
        <p14:creationId xmlns:p14="http://schemas.microsoft.com/office/powerpoint/2010/main" val="4057321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18</a:t>
            </a:fld>
            <a:endParaRPr lang="en-US"/>
          </a:p>
        </p:txBody>
      </p:sp>
    </p:spTree>
    <p:extLst>
      <p:ext uri="{BB962C8B-B14F-4D97-AF65-F5344CB8AC3E}">
        <p14:creationId xmlns:p14="http://schemas.microsoft.com/office/powerpoint/2010/main" val="2454862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19</a:t>
            </a:fld>
            <a:endParaRPr lang="en-US"/>
          </a:p>
        </p:txBody>
      </p:sp>
    </p:spTree>
    <p:extLst>
      <p:ext uri="{BB962C8B-B14F-4D97-AF65-F5344CB8AC3E}">
        <p14:creationId xmlns:p14="http://schemas.microsoft.com/office/powerpoint/2010/main" val="1173231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20</a:t>
            </a:fld>
            <a:endParaRPr lang="en-US"/>
          </a:p>
        </p:txBody>
      </p:sp>
    </p:spTree>
    <p:extLst>
      <p:ext uri="{BB962C8B-B14F-4D97-AF65-F5344CB8AC3E}">
        <p14:creationId xmlns:p14="http://schemas.microsoft.com/office/powerpoint/2010/main" val="3715191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21</a:t>
            </a:fld>
            <a:endParaRPr lang="en-US"/>
          </a:p>
        </p:txBody>
      </p:sp>
    </p:spTree>
    <p:extLst>
      <p:ext uri="{BB962C8B-B14F-4D97-AF65-F5344CB8AC3E}">
        <p14:creationId xmlns:p14="http://schemas.microsoft.com/office/powerpoint/2010/main" val="1863705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22</a:t>
            </a:fld>
            <a:endParaRPr lang="en-US"/>
          </a:p>
        </p:txBody>
      </p:sp>
    </p:spTree>
    <p:extLst>
      <p:ext uri="{BB962C8B-B14F-4D97-AF65-F5344CB8AC3E}">
        <p14:creationId xmlns:p14="http://schemas.microsoft.com/office/powerpoint/2010/main" val="1646903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23</a:t>
            </a:fld>
            <a:endParaRPr lang="en-US"/>
          </a:p>
        </p:txBody>
      </p:sp>
    </p:spTree>
    <p:extLst>
      <p:ext uri="{BB962C8B-B14F-4D97-AF65-F5344CB8AC3E}">
        <p14:creationId xmlns:p14="http://schemas.microsoft.com/office/powerpoint/2010/main" val="12180374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24</a:t>
            </a:fld>
            <a:endParaRPr lang="en-US"/>
          </a:p>
        </p:txBody>
      </p:sp>
    </p:spTree>
    <p:extLst>
      <p:ext uri="{BB962C8B-B14F-4D97-AF65-F5344CB8AC3E}">
        <p14:creationId xmlns:p14="http://schemas.microsoft.com/office/powerpoint/2010/main" val="1319378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25</a:t>
            </a:fld>
            <a:endParaRPr lang="en-US"/>
          </a:p>
        </p:txBody>
      </p:sp>
    </p:spTree>
    <p:extLst>
      <p:ext uri="{BB962C8B-B14F-4D97-AF65-F5344CB8AC3E}">
        <p14:creationId xmlns:p14="http://schemas.microsoft.com/office/powerpoint/2010/main" val="40868617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26</a:t>
            </a:fld>
            <a:endParaRPr lang="en-US"/>
          </a:p>
        </p:txBody>
      </p:sp>
    </p:spTree>
    <p:extLst>
      <p:ext uri="{BB962C8B-B14F-4D97-AF65-F5344CB8AC3E}">
        <p14:creationId xmlns:p14="http://schemas.microsoft.com/office/powerpoint/2010/main" val="1224939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27</a:t>
            </a:fld>
            <a:endParaRPr lang="en-US"/>
          </a:p>
        </p:txBody>
      </p:sp>
    </p:spTree>
    <p:extLst>
      <p:ext uri="{BB962C8B-B14F-4D97-AF65-F5344CB8AC3E}">
        <p14:creationId xmlns:p14="http://schemas.microsoft.com/office/powerpoint/2010/main" val="3687916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28</a:t>
            </a:fld>
            <a:endParaRPr lang="en-US"/>
          </a:p>
        </p:txBody>
      </p:sp>
    </p:spTree>
    <p:extLst>
      <p:ext uri="{BB962C8B-B14F-4D97-AF65-F5344CB8AC3E}">
        <p14:creationId xmlns:p14="http://schemas.microsoft.com/office/powerpoint/2010/main" val="33640173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29</a:t>
            </a:fld>
            <a:endParaRPr lang="en-US"/>
          </a:p>
        </p:txBody>
      </p:sp>
    </p:spTree>
    <p:extLst>
      <p:ext uri="{BB962C8B-B14F-4D97-AF65-F5344CB8AC3E}">
        <p14:creationId xmlns:p14="http://schemas.microsoft.com/office/powerpoint/2010/main" val="2355621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
        <p:nvSpPr>
          <p:cNvPr id="8" name="Rectangle 7"/>
          <p:cNvSpPr/>
          <p:nvPr userDrawn="1"/>
        </p:nvSpPr>
        <p:spPr bwMode="auto">
          <a:xfrm>
            <a:off x="1555" y="-19050"/>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9" name="Subtitle 2"/>
          <p:cNvSpPr txBox="1">
            <a:spLocks/>
          </p:cNvSpPr>
          <p:nvPr userDrawn="1"/>
        </p:nvSpPr>
        <p:spPr bwMode="auto">
          <a:xfrm>
            <a:off x="0" y="2647950"/>
            <a:ext cx="9144000" cy="1104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600" b="1" kern="0">
                <a:solidFill>
                  <a:schemeClr val="bg1"/>
                </a:solidFill>
                <a:latin typeface="+mj-lt"/>
              </a:rPr>
              <a:t>Author</a:t>
            </a:r>
          </a:p>
          <a:p>
            <a:pPr marL="0" indent="0" algn="ctr" eaLnBrk="1" hangingPunct="1">
              <a:buClr>
                <a:srgbClr val="00529B"/>
              </a:buClr>
              <a:buNone/>
            </a:pPr>
            <a:r>
              <a:rPr lang="en-US" altLang="en-US" sz="1600" b="1" kern="0">
                <a:solidFill>
                  <a:schemeClr val="bg1"/>
                </a:solidFill>
                <a:latin typeface="+mj-lt"/>
              </a:rPr>
              <a:t>Company/Organization</a:t>
            </a:r>
          </a:p>
          <a:p>
            <a:pPr marL="0" indent="0" algn="ctr" eaLnBrk="1" hangingPunct="1">
              <a:buClr>
                <a:srgbClr val="00529B"/>
              </a:buClr>
              <a:buNone/>
            </a:pPr>
            <a:r>
              <a:rPr lang="en-US" altLang="en-US" sz="1600" kern="0">
                <a:solidFill>
                  <a:schemeClr val="bg1"/>
                </a:solidFill>
                <a:latin typeface="+mj-lt"/>
              </a:rPr>
              <a:t>Conference Name, Conference Dates</a:t>
            </a:r>
          </a:p>
          <a:p>
            <a:pPr marL="0" indent="0" algn="ctr" eaLnBrk="1" hangingPunct="1">
              <a:buClr>
                <a:srgbClr val="00529B"/>
              </a:buClr>
              <a:buNone/>
            </a:pPr>
            <a:r>
              <a:rPr lang="en-US" altLang="en-US" sz="1600" kern="0">
                <a:solidFill>
                  <a:schemeClr val="bg1"/>
                </a:solidFill>
                <a:latin typeface="+mj-lt"/>
              </a:rPr>
              <a:t>Conference Location</a:t>
            </a:r>
          </a:p>
          <a:p>
            <a:pPr>
              <a:buClr>
                <a:srgbClr val="00529B"/>
              </a:buClr>
              <a:buFont typeface="Wingdings" charset="2"/>
              <a:buChar char="Ø"/>
            </a:pPr>
            <a:endParaRPr lang="en-US" sz="2400" kern="0"/>
          </a:p>
        </p:txBody>
      </p:sp>
      <p:sp>
        <p:nvSpPr>
          <p:cNvPr id="10" name="Title 1"/>
          <p:cNvSpPr txBox="1">
            <a:spLocks/>
          </p:cNvSpPr>
          <p:nvPr userDrawn="1"/>
        </p:nvSpPr>
        <p:spPr bwMode="auto">
          <a:xfrm>
            <a:off x="0" y="742950"/>
            <a:ext cx="9144000" cy="9906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5400" b="1" kern="0">
                <a:solidFill>
                  <a:schemeClr val="bg1"/>
                </a:solidFill>
              </a:rPr>
              <a:t>Presentation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1B3D6C"/>
              </a:buClr>
              <a:buFont typeface="Wingdings" charset="2"/>
              <a:buChar char="Ø"/>
              <a:defRPr/>
            </a:lvl1pPr>
            <a:lvl2pPr marL="685800" indent="-342900">
              <a:buClr>
                <a:srgbClr val="1B3D6C"/>
              </a:buClr>
              <a:buFont typeface="Wingdings" charset="2"/>
              <a:buChar char="Ø"/>
              <a:defRPr/>
            </a:lvl2pPr>
            <a:lvl3pPr marL="971550" indent="-285750">
              <a:buClr>
                <a:srgbClr val="1B3D6C"/>
              </a:buClr>
              <a:buFont typeface="Wingdings" charset="2"/>
              <a:buChar char="Ø"/>
              <a:defRPr/>
            </a:lvl3pPr>
            <a:lvl4pPr marL="1314450" indent="-285750">
              <a:buClr>
                <a:srgbClr val="1B3D6C"/>
              </a:buClr>
              <a:buFont typeface="Wingdings" charset="2"/>
              <a:buChar char="Ø"/>
              <a:defRPr/>
            </a:lvl4pPr>
            <a:lvl5pPr marL="1657350" indent="-285750">
              <a:buClr>
                <a:srgbClr val="1B3D6C"/>
              </a:buClr>
              <a:buFont typeface="Wingdings" charset="2"/>
              <a:buChar char="Ø"/>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123950"/>
            <a:ext cx="39624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123950"/>
            <a:ext cx="44196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1" name="Title 1"/>
          <p:cNvSpPr>
            <a:spLocks noGrp="1"/>
          </p:cNvSpPr>
          <p:nvPr>
            <p:ph type="title"/>
          </p:nvPr>
        </p:nvSpPr>
        <p:spPr>
          <a:xfrm>
            <a:off x="228600" y="144198"/>
            <a:ext cx="8686800" cy="514350"/>
          </a:xfrm>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and/or End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1714" cy="5143500"/>
          </a:xfrm>
          <a:prstGeom prst="rect">
            <a:avLst/>
          </a:prstGeom>
        </p:spPr>
      </p:pic>
    </p:spTree>
    <p:extLst>
      <p:ext uri="{BB962C8B-B14F-4D97-AF65-F5344CB8AC3E}">
        <p14:creationId xmlns:p14="http://schemas.microsoft.com/office/powerpoint/2010/main" val="3838425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7FC34-5206-45FA-A6B2-955DFABF1CC2}"/>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F603E2-753D-49F2-B2B1-D76008093D92}"/>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EFD0B8-A1D4-4313-AC8C-31D5E0DBD376}"/>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E9CFA06F-9FF0-4DD3-9CA0-DF2D4EF2E0C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73CCD405-43AD-4B88-9D41-03F2E0B3D058}"/>
              </a:ext>
            </a:extLst>
          </p:cNvPr>
          <p:cNvSpPr>
            <a:spLocks noGrp="1"/>
          </p:cNvSpPr>
          <p:nvPr>
            <p:ph type="sldNum" sz="quarter" idx="12"/>
          </p:nvPr>
        </p:nvSpPr>
        <p:spPr/>
        <p:txBody>
          <a:body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21257211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3"/>
          <p:cNvSpPr>
            <a:spLocks noGrp="1" noChangeArrowheads="1"/>
          </p:cNvSpPr>
          <p:nvPr>
            <p:ph type="body" idx="1"/>
          </p:nvPr>
        </p:nvSpPr>
        <p:spPr bwMode="auto">
          <a:xfrm>
            <a:off x="230886" y="1123950"/>
            <a:ext cx="8686800" cy="33636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a:spLocks noGrp="1" noChangeArrowheads="1"/>
          </p:cNvSpPr>
          <p:nvPr userDrawn="1"/>
        </p:nvSpPr>
        <p:spPr bwMode="auto">
          <a:xfrm>
            <a:off x="1181100" y="4572000"/>
            <a:ext cx="19050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0" name="Rectangle 9"/>
          <p:cNvSpPr>
            <a:spLocks noGrp="1" noChangeArrowheads="1"/>
          </p:cNvSpPr>
          <p:nvPr userDrawn="1"/>
        </p:nvSpPr>
        <p:spPr bwMode="auto">
          <a:xfrm>
            <a:off x="3181350" y="4572000"/>
            <a:ext cx="28956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2"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3"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4"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5" name="Rectangle 14"/>
          <p:cNvSpPr/>
          <p:nvPr userDrawn="1"/>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1027" name="Rectangle 2"/>
          <p:cNvSpPr>
            <a:spLocks noGrp="1" noChangeArrowheads="1"/>
          </p:cNvSpPr>
          <p:nvPr>
            <p:ph type="title"/>
          </p:nvPr>
        </p:nvSpPr>
        <p:spPr bwMode="auto">
          <a:xfrm>
            <a:off x="228600" y="144198"/>
            <a:ext cx="8686800" cy="514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b="1" kern="0">
                <a:solidFill>
                  <a:schemeClr val="bg1"/>
                </a:solidFill>
              </a:rPr>
              <a:t>Presentation Title</a:t>
            </a:r>
          </a:p>
        </p:txBody>
      </p:sp>
    </p:spTree>
  </p:cSld>
  <p:clrMap bg1="lt1" tx1="dk1" bg2="lt2" tx2="dk2" accent1="accent1" accent2="accent2" accent3="accent3" accent4="accent4" accent5="accent5" accent6="accent6" hlink="hlink" folHlink="folHlink"/>
  <p:sldLayoutIdLst>
    <p:sldLayoutId id="2147484830" r:id="rId1"/>
    <p:sldLayoutId id="2147484825" r:id="rId2"/>
    <p:sldLayoutId id="2147484827" r:id="rId3"/>
    <p:sldLayoutId id="2147484836" r:id="rId4"/>
  </p:sldLayoutIdLst>
  <p:hf hdr="0" ftr="0" dt="0"/>
  <p:txStyles>
    <p:titleStyle>
      <a:lvl1pPr marL="0" marR="0" indent="0" algn="ctr" defTabSz="914400" rtl="0" eaLnBrk="0" fontAlgn="base" latinLnBrk="0" hangingPunct="0">
        <a:lnSpc>
          <a:spcPct val="100000"/>
        </a:lnSpc>
        <a:spcBef>
          <a:spcPct val="0"/>
        </a:spcBef>
        <a:spcAft>
          <a:spcPct val="0"/>
        </a:spcAft>
        <a:buClrTx/>
        <a:buSzTx/>
        <a:buFontTx/>
        <a:buNone/>
        <a:tabLst/>
        <a:defRPr sz="2800">
          <a:solidFill>
            <a:schemeClr val="tx2"/>
          </a:solidFill>
          <a:latin typeface="+mj-lt"/>
          <a:ea typeface="+mj-ea"/>
          <a:cs typeface="+mj-cs"/>
        </a:defRPr>
      </a:lvl1pPr>
      <a:lvl2pPr algn="l" rtl="0" eaLnBrk="0" fontAlgn="base" hangingPunct="0">
        <a:spcBef>
          <a:spcPct val="0"/>
        </a:spcBef>
        <a:spcAft>
          <a:spcPct val="0"/>
        </a:spcAft>
        <a:defRPr sz="1800">
          <a:solidFill>
            <a:schemeClr val="tx2"/>
          </a:solidFill>
          <a:latin typeface="Arial" charset="0"/>
          <a:ea typeface="ＭＳ Ｐゴシック" pitchFamily="80" charset="-128"/>
        </a:defRPr>
      </a:lvl2pPr>
      <a:lvl3pPr algn="l" rtl="0" eaLnBrk="0" fontAlgn="base" hangingPunct="0">
        <a:spcBef>
          <a:spcPct val="0"/>
        </a:spcBef>
        <a:spcAft>
          <a:spcPct val="0"/>
        </a:spcAft>
        <a:defRPr sz="1800">
          <a:solidFill>
            <a:schemeClr val="tx2"/>
          </a:solidFill>
          <a:latin typeface="Arial" charset="0"/>
          <a:ea typeface="ＭＳ Ｐゴシック" pitchFamily="80" charset="-128"/>
        </a:defRPr>
      </a:lvl3pPr>
      <a:lvl4pPr algn="l" rtl="0" eaLnBrk="0" fontAlgn="base" hangingPunct="0">
        <a:spcBef>
          <a:spcPct val="0"/>
        </a:spcBef>
        <a:spcAft>
          <a:spcPct val="0"/>
        </a:spcAft>
        <a:defRPr sz="1800">
          <a:solidFill>
            <a:schemeClr val="tx2"/>
          </a:solidFill>
          <a:latin typeface="Arial" charset="0"/>
          <a:ea typeface="ＭＳ Ｐゴシック" pitchFamily="80" charset="-128"/>
        </a:defRPr>
      </a:lvl4pPr>
      <a:lvl5pPr algn="l" rtl="0" eaLnBrk="0" fontAlgn="base" hangingPunct="0">
        <a:spcBef>
          <a:spcPct val="0"/>
        </a:spcBef>
        <a:spcAft>
          <a:spcPct val="0"/>
        </a:spcAft>
        <a:defRPr sz="1800">
          <a:solidFill>
            <a:schemeClr val="tx2"/>
          </a:solidFill>
          <a:latin typeface="Arial" charset="0"/>
          <a:ea typeface="ＭＳ Ｐゴシック" pitchFamily="80" charset="-128"/>
        </a:defRPr>
      </a:lvl5pPr>
      <a:lvl6pPr marL="342900" algn="l" rtl="0" fontAlgn="base">
        <a:spcBef>
          <a:spcPct val="0"/>
        </a:spcBef>
        <a:spcAft>
          <a:spcPct val="0"/>
        </a:spcAft>
        <a:defRPr sz="1800">
          <a:solidFill>
            <a:schemeClr val="tx2"/>
          </a:solidFill>
          <a:latin typeface="Arial" charset="0"/>
          <a:ea typeface="ＭＳ Ｐゴシック" pitchFamily="80" charset="-128"/>
        </a:defRPr>
      </a:lvl6pPr>
      <a:lvl7pPr marL="685800" algn="l" rtl="0" fontAlgn="base">
        <a:spcBef>
          <a:spcPct val="0"/>
        </a:spcBef>
        <a:spcAft>
          <a:spcPct val="0"/>
        </a:spcAft>
        <a:defRPr sz="1800">
          <a:solidFill>
            <a:schemeClr val="tx2"/>
          </a:solidFill>
          <a:latin typeface="Arial" charset="0"/>
          <a:ea typeface="ＭＳ Ｐゴシック" pitchFamily="80" charset="-128"/>
        </a:defRPr>
      </a:lvl7pPr>
      <a:lvl8pPr marL="1028700" algn="l" rtl="0" fontAlgn="base">
        <a:spcBef>
          <a:spcPct val="0"/>
        </a:spcBef>
        <a:spcAft>
          <a:spcPct val="0"/>
        </a:spcAft>
        <a:defRPr sz="1800">
          <a:solidFill>
            <a:schemeClr val="tx2"/>
          </a:solidFill>
          <a:latin typeface="Arial" charset="0"/>
          <a:ea typeface="ＭＳ Ｐゴシック" pitchFamily="80" charset="-128"/>
        </a:defRPr>
      </a:lvl8pPr>
      <a:lvl9pPr marL="1371600" algn="l" rtl="0" fontAlgn="base">
        <a:spcBef>
          <a:spcPct val="0"/>
        </a:spcBef>
        <a:spcAft>
          <a:spcPct val="0"/>
        </a:spcAft>
        <a:defRPr sz="1800">
          <a:solidFill>
            <a:schemeClr val="tx2"/>
          </a:solidFill>
          <a:latin typeface="Arial" charset="0"/>
          <a:ea typeface="ＭＳ Ｐゴシック" pitchFamily="80" charset="-128"/>
        </a:defRPr>
      </a:lvl9pPr>
    </p:titleStyle>
    <p:bodyStyle>
      <a:lvl1pPr marL="342900" indent="-342900" algn="l" rtl="0" eaLnBrk="0" fontAlgn="base" hangingPunct="0">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557213" indent="-214313" algn="l" rtl="0" eaLnBrk="0" fontAlgn="base" hangingPunct="0">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857250" indent="-171450" algn="l" rtl="0" eaLnBrk="0" fontAlgn="base" hangingPunct="0">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200150" indent="-1714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543050" indent="-1714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fontAlgn="base">
        <a:spcBef>
          <a:spcPct val="20000"/>
        </a:spcBef>
        <a:spcAft>
          <a:spcPct val="0"/>
        </a:spcAft>
        <a:buFont typeface="Times" pitchFamily="80" charset="0"/>
        <a:buChar char="•"/>
        <a:defRPr sz="1500">
          <a:solidFill>
            <a:schemeClr val="tx1"/>
          </a:solidFill>
          <a:latin typeface="+mn-lt"/>
          <a:ea typeface="+mn-ea"/>
        </a:defRPr>
      </a:lvl6pPr>
      <a:lvl7pPr marL="2228850" indent="-171450" algn="l" rtl="0" fontAlgn="base">
        <a:spcBef>
          <a:spcPct val="20000"/>
        </a:spcBef>
        <a:spcAft>
          <a:spcPct val="0"/>
        </a:spcAft>
        <a:buFont typeface="Times" pitchFamily="80" charset="0"/>
        <a:buChar char="•"/>
        <a:defRPr sz="1500">
          <a:solidFill>
            <a:schemeClr val="tx1"/>
          </a:solidFill>
          <a:latin typeface="+mn-lt"/>
          <a:ea typeface="+mn-ea"/>
        </a:defRPr>
      </a:lvl7pPr>
      <a:lvl8pPr marL="2571750" indent="-171450" algn="l" rtl="0" fontAlgn="base">
        <a:spcBef>
          <a:spcPct val="20000"/>
        </a:spcBef>
        <a:spcAft>
          <a:spcPct val="0"/>
        </a:spcAft>
        <a:buFont typeface="Times" pitchFamily="80" charset="0"/>
        <a:buChar char="•"/>
        <a:defRPr sz="1500">
          <a:solidFill>
            <a:schemeClr val="tx1"/>
          </a:solidFill>
          <a:latin typeface="+mn-lt"/>
          <a:ea typeface="+mn-ea"/>
        </a:defRPr>
      </a:lvl8pPr>
      <a:lvl9pPr marL="2914650" indent="-171450" algn="l" rtl="0" fontAlgn="base">
        <a:spcBef>
          <a:spcPct val="20000"/>
        </a:spcBef>
        <a:spcAft>
          <a:spcPct val="0"/>
        </a:spcAft>
        <a:buFont typeface="Times" pitchFamily="80" charset="0"/>
        <a:buChar char="•"/>
        <a:defRPr sz="1500">
          <a:solidFill>
            <a:schemeClr val="tx1"/>
          </a:solidFill>
          <a:latin typeface="+mn-lt"/>
          <a:ea typeface="+mn-ea"/>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 y="19050"/>
            <a:ext cx="9141714" cy="5143500"/>
          </a:xfrm>
          <a:prstGeom prst="rect">
            <a:avLst/>
          </a:prstGeom>
        </p:spPr>
      </p:pic>
      <p:sp>
        <p:nvSpPr>
          <p:cNvPr id="8" name="Rectangle 3"/>
          <p:cNvSpPr>
            <a:spLocks noGrp="1" noChangeArrowheads="1"/>
          </p:cNvSpPr>
          <p:nvPr>
            <p:ph type="body" idx="1"/>
          </p:nvPr>
        </p:nvSpPr>
        <p:spPr bwMode="auto">
          <a:xfrm>
            <a:off x="230886" y="438150"/>
            <a:ext cx="8686800" cy="40494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0"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1"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749289507"/>
      </p:ext>
    </p:extLst>
  </p:cSld>
  <p:clrMap bg1="lt1" tx1="dk1" bg2="lt2" tx2="dk2" accent1="accent1" accent2="accent2" accent3="accent3" accent4="accent4" accent5="accent5" accent6="accent6" hlink="hlink" folHlink="folHlink"/>
  <p:sldLayoutIdLst>
    <p:sldLayoutId id="214748483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1B3D6C"/>
        </a:buClr>
        <a:buFont typeface="Wingdings" charset="2"/>
        <a:buChar char="Ø"/>
        <a:defRPr sz="2400" kern="1200">
          <a:solidFill>
            <a:schemeClr val="tx1"/>
          </a:solidFill>
          <a:latin typeface="Helvetica" charset="0"/>
          <a:ea typeface="Helvetica" charset="0"/>
          <a:cs typeface="Helvetica" charset="0"/>
        </a:defRPr>
      </a:lvl1pPr>
      <a:lvl2pPr marL="685800" indent="-228600" algn="l" defTabSz="914400" rtl="0" eaLnBrk="1" latinLnBrk="0" hangingPunct="1">
        <a:lnSpc>
          <a:spcPct val="90000"/>
        </a:lnSpc>
        <a:spcBef>
          <a:spcPts val="500"/>
        </a:spcBef>
        <a:buClr>
          <a:srgbClr val="1B3D6C"/>
        </a:buClr>
        <a:buFont typeface="Wingdings" charset="2"/>
        <a:buChar char="Ø"/>
        <a:defRPr sz="2100" kern="1200">
          <a:solidFill>
            <a:schemeClr val="tx1"/>
          </a:solidFill>
          <a:latin typeface="Helvetica" charset="0"/>
          <a:ea typeface="Helvetica" charset="0"/>
          <a:cs typeface="Helvetica" charset="0"/>
        </a:defRPr>
      </a:lvl2pPr>
      <a:lvl3pPr marL="1143000" indent="-228600" algn="l" defTabSz="914400" rtl="0" eaLnBrk="1" latinLnBrk="0" hangingPunct="1">
        <a:lnSpc>
          <a:spcPct val="90000"/>
        </a:lnSpc>
        <a:spcBef>
          <a:spcPts val="500"/>
        </a:spcBef>
        <a:buClr>
          <a:srgbClr val="1B3D6C"/>
        </a:buClr>
        <a:buFont typeface="Wingdings" charset="2"/>
        <a:buChar char="Ø"/>
        <a:defRPr sz="1800" kern="1200">
          <a:solidFill>
            <a:schemeClr val="tx1"/>
          </a:solidFill>
          <a:latin typeface="Helvetica" charset="0"/>
          <a:ea typeface="Helvetica" charset="0"/>
          <a:cs typeface="Helvetica" charset="0"/>
        </a:defRPr>
      </a:lvl3pPr>
      <a:lvl4pPr marL="16002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_rels/slide1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959762-A9DE-C8A4-7911-F03BBE1C8F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42951"/>
            <a:ext cx="9143999" cy="4400550"/>
          </a:xfrm>
          <a:prstGeom prst="rect">
            <a:avLst/>
          </a:prstGeom>
        </p:spPr>
      </p:pic>
      <p:sp>
        <p:nvSpPr>
          <p:cNvPr id="7" name="Rectangle 6"/>
          <p:cNvSpPr/>
          <p:nvPr/>
        </p:nvSpPr>
        <p:spPr bwMode="auto">
          <a:xfrm>
            <a:off x="0" y="14667"/>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4" name="Subtitle 2"/>
          <p:cNvSpPr txBox="1">
            <a:spLocks/>
          </p:cNvSpPr>
          <p:nvPr/>
        </p:nvSpPr>
        <p:spPr bwMode="auto">
          <a:xfrm>
            <a:off x="-104099" y="1466850"/>
            <a:ext cx="9144000" cy="1104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600" kern="0" dirty="0">
                <a:solidFill>
                  <a:schemeClr val="bg1"/>
                </a:solidFill>
                <a:latin typeface="+mj-lt"/>
              </a:rPr>
              <a:t>John W. Dankanich and John A. Carr </a:t>
            </a:r>
          </a:p>
          <a:p>
            <a:pPr marL="0" indent="0" algn="ctr" eaLnBrk="1" hangingPunct="1">
              <a:buClr>
                <a:srgbClr val="00529B"/>
              </a:buClr>
              <a:buNone/>
            </a:pPr>
            <a:r>
              <a:rPr lang="en-US" altLang="en-US" sz="1200" i="1" kern="0" dirty="0">
                <a:solidFill>
                  <a:schemeClr val="bg1"/>
                </a:solidFill>
                <a:latin typeface="+mj-lt"/>
              </a:rPr>
              <a:t>NASA Marshall Space Flight Center</a:t>
            </a:r>
          </a:p>
          <a:p>
            <a:pPr marL="0" indent="0" algn="ctr" eaLnBrk="1" hangingPunct="1">
              <a:buClr>
                <a:srgbClr val="00529B"/>
              </a:buClr>
              <a:buNone/>
            </a:pPr>
            <a:endParaRPr lang="en-US" altLang="en-US" sz="400" i="1" kern="0" dirty="0">
              <a:solidFill>
                <a:schemeClr val="bg1"/>
              </a:solidFill>
              <a:latin typeface="+mj-lt"/>
            </a:endParaRPr>
          </a:p>
          <a:p>
            <a:pPr marL="0" indent="0" algn="ctr" eaLnBrk="1" hangingPunct="1">
              <a:buClr>
                <a:srgbClr val="00529B"/>
              </a:buClr>
              <a:buNone/>
            </a:pPr>
            <a:r>
              <a:rPr lang="en-US" altLang="en-US" sz="1600" kern="0" dirty="0">
                <a:solidFill>
                  <a:schemeClr val="bg1"/>
                </a:solidFill>
                <a:latin typeface="+mj-lt"/>
              </a:rPr>
              <a:t>Laura M. Burke, Geoffrey A. Landis, Timothy J. Peshek and Zachary C. Zoloty,</a:t>
            </a:r>
          </a:p>
          <a:p>
            <a:pPr marL="0" indent="0" algn="ctr" eaLnBrk="1" hangingPunct="1">
              <a:buClr>
                <a:srgbClr val="00529B"/>
              </a:buClr>
              <a:buNone/>
            </a:pPr>
            <a:r>
              <a:rPr lang="en-US" altLang="en-US" sz="1200" i="1" kern="0" dirty="0">
                <a:solidFill>
                  <a:schemeClr val="bg1"/>
                </a:solidFill>
                <a:latin typeface="+mj-lt"/>
              </a:rPr>
              <a:t>NASA Glenn Research Center</a:t>
            </a:r>
          </a:p>
          <a:p>
            <a:pPr marL="0" indent="0" algn="ctr" eaLnBrk="1" hangingPunct="1">
              <a:buClr>
                <a:srgbClr val="00529B"/>
              </a:buClr>
              <a:buNone/>
            </a:pPr>
            <a:endParaRPr lang="en-US" altLang="en-US" sz="400" i="1" kern="0" dirty="0">
              <a:solidFill>
                <a:schemeClr val="bg1"/>
              </a:solidFill>
              <a:latin typeface="+mj-lt"/>
            </a:endParaRPr>
          </a:p>
          <a:p>
            <a:pPr marL="0" indent="0" algn="ctr" eaLnBrk="1" hangingPunct="1">
              <a:buClr>
                <a:srgbClr val="00529B"/>
              </a:buClr>
              <a:buNone/>
            </a:pPr>
            <a:r>
              <a:rPr lang="en-US" altLang="en-US" sz="1600" kern="0" dirty="0">
                <a:solidFill>
                  <a:schemeClr val="bg1"/>
                </a:solidFill>
                <a:latin typeface="+mj-lt"/>
              </a:rPr>
              <a:t>Robert C. O’Brien</a:t>
            </a:r>
          </a:p>
          <a:p>
            <a:pPr marL="0" indent="0" algn="ctr" eaLnBrk="1" hangingPunct="1">
              <a:buClr>
                <a:srgbClr val="00529B"/>
              </a:buClr>
              <a:buNone/>
            </a:pPr>
            <a:r>
              <a:rPr lang="en-US" altLang="en-US" sz="1200" i="1" kern="0" dirty="0">
                <a:solidFill>
                  <a:schemeClr val="bg1"/>
                </a:solidFill>
                <a:latin typeface="+mj-lt"/>
              </a:rPr>
              <a:t>DOE Idaho National Laboratory</a:t>
            </a:r>
          </a:p>
          <a:p>
            <a:pPr marL="0" indent="0" algn="ctr" eaLnBrk="1" hangingPunct="1">
              <a:buClr>
                <a:srgbClr val="00529B"/>
              </a:buClr>
              <a:buNone/>
            </a:pPr>
            <a:endParaRPr lang="en-US" altLang="en-US" sz="1000" i="1" kern="0" dirty="0">
              <a:solidFill>
                <a:schemeClr val="bg1"/>
              </a:solidFill>
              <a:latin typeface="+mj-lt"/>
            </a:endParaRPr>
          </a:p>
          <a:p>
            <a:pPr marL="0" indent="0" algn="ctr" eaLnBrk="1" hangingPunct="1">
              <a:buClr>
                <a:srgbClr val="00529B"/>
              </a:buClr>
              <a:buNone/>
            </a:pPr>
            <a:r>
              <a:rPr lang="en-US" altLang="en-US" sz="1600" kern="0" dirty="0">
                <a:solidFill>
                  <a:schemeClr val="bg1"/>
                </a:solidFill>
                <a:latin typeface="+mj-lt"/>
              </a:rPr>
              <a:t>SciTech, January 8-12, 2024</a:t>
            </a:r>
          </a:p>
          <a:p>
            <a:pPr marL="0" indent="0" algn="ctr" eaLnBrk="1" hangingPunct="1">
              <a:buClr>
                <a:srgbClr val="00529B"/>
              </a:buClr>
              <a:buNone/>
            </a:pPr>
            <a:endParaRPr lang="en-US" altLang="en-US" sz="1000" kern="0" dirty="0">
              <a:solidFill>
                <a:schemeClr val="bg1"/>
              </a:solidFill>
              <a:latin typeface="+mj-lt"/>
            </a:endParaRPr>
          </a:p>
          <a:p>
            <a:pPr marL="0" indent="0" algn="ctr" eaLnBrk="1" hangingPunct="1">
              <a:buClr>
                <a:srgbClr val="00529B"/>
              </a:buClr>
              <a:buNone/>
            </a:pPr>
            <a:r>
              <a:rPr lang="en-US" sz="1600" dirty="0">
                <a:solidFill>
                  <a:schemeClr val="bg1"/>
                </a:solidFill>
              </a:rPr>
              <a:t>Copyright © by U.S. Government; publicly available.</a:t>
            </a:r>
            <a:br>
              <a:rPr lang="en-US" sz="1600" dirty="0">
                <a:solidFill>
                  <a:schemeClr val="bg1"/>
                </a:solidFill>
              </a:rPr>
            </a:br>
            <a:r>
              <a:rPr lang="en-US" sz="1600" dirty="0">
                <a:solidFill>
                  <a:schemeClr val="bg1"/>
                </a:solidFill>
              </a:rPr>
              <a:t>Published by the American Institute of Aeronautics and Astronautics, Inc., with permission.</a:t>
            </a:r>
          </a:p>
          <a:p>
            <a:pPr marL="0" indent="0" algn="ctr" eaLnBrk="1" hangingPunct="1">
              <a:buClr>
                <a:srgbClr val="00529B"/>
              </a:buClr>
              <a:buNone/>
            </a:pPr>
            <a:br>
              <a:rPr lang="en-US" altLang="en-US" sz="1600" kern="0" dirty="0">
                <a:solidFill>
                  <a:schemeClr val="bg1"/>
                </a:solidFill>
                <a:latin typeface="+mj-lt"/>
              </a:rPr>
            </a:b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a:buClr>
                <a:srgbClr val="00529B"/>
              </a:buClr>
              <a:buFont typeface="Wingdings" charset="2"/>
              <a:buChar char="Ø"/>
            </a:pPr>
            <a:endParaRPr lang="en-US" sz="2400" kern="0" dirty="0"/>
          </a:p>
        </p:txBody>
      </p:sp>
      <p:sp>
        <p:nvSpPr>
          <p:cNvPr id="6" name="Title 1"/>
          <p:cNvSpPr txBox="1">
            <a:spLocks/>
          </p:cNvSpPr>
          <p:nvPr/>
        </p:nvSpPr>
        <p:spPr bwMode="auto">
          <a:xfrm>
            <a:off x="0" y="247650"/>
            <a:ext cx="9144000" cy="9906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3600" b="1" kern="0" dirty="0">
                <a:solidFill>
                  <a:schemeClr val="bg1"/>
                </a:solidFill>
              </a:rPr>
              <a:t>Transformational Propulsion for In-Space Fast Transits</a:t>
            </a:r>
          </a:p>
        </p:txBody>
      </p:sp>
    </p:spTree>
    <p:extLst>
      <p:ext uri="{BB962C8B-B14F-4D97-AF65-F5344CB8AC3E}">
        <p14:creationId xmlns:p14="http://schemas.microsoft.com/office/powerpoint/2010/main" val="324064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91068D-9112-DE40-0BA2-4629CC5C08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742951"/>
            <a:ext cx="9143999" cy="4400550"/>
          </a:xfrm>
          <a:prstGeom prst="rect">
            <a:avLst/>
          </a:prstGeom>
        </p:spPr>
      </p:pic>
      <p:sp>
        <p:nvSpPr>
          <p:cNvPr id="3" name="Content Placeholder 2"/>
          <p:cNvSpPr>
            <a:spLocks noGrp="1"/>
          </p:cNvSpPr>
          <p:nvPr>
            <p:ph idx="1"/>
          </p:nvPr>
        </p:nvSpPr>
        <p:spPr>
          <a:xfrm>
            <a:off x="1513114" y="857250"/>
            <a:ext cx="6621236" cy="3429000"/>
          </a:xfrm>
        </p:spPr>
        <p:txBody>
          <a:bodyPr/>
          <a:lstStyle/>
          <a:p>
            <a:pPr marL="285750" indent="-285750">
              <a:spcBef>
                <a:spcPts val="400"/>
              </a:spcBef>
              <a:buFont typeface="Wingdings" panose="05000000000000000000" pitchFamily="2" charset="2"/>
              <a:buChar char="Ø"/>
            </a:pPr>
            <a:r>
              <a:rPr lang="en-US" sz="1800" b="1" dirty="0"/>
              <a:t>Motivation</a:t>
            </a:r>
          </a:p>
          <a:p>
            <a:pPr marL="285750" indent="-285750">
              <a:spcBef>
                <a:spcPts val="400"/>
              </a:spcBef>
              <a:buFont typeface="Wingdings" panose="05000000000000000000" pitchFamily="2" charset="2"/>
              <a:buChar char="Ø"/>
            </a:pPr>
            <a:r>
              <a:rPr lang="en-US" sz="1800" b="1" dirty="0"/>
              <a:t>Terms of Reference / Scope / Objectives</a:t>
            </a:r>
          </a:p>
          <a:p>
            <a:pPr marL="285750" indent="-285750">
              <a:spcBef>
                <a:spcPts val="400"/>
              </a:spcBef>
              <a:buFont typeface="Wingdings" panose="05000000000000000000" pitchFamily="2" charset="2"/>
              <a:buChar char="Ø"/>
            </a:pPr>
            <a:r>
              <a:rPr lang="en-US" sz="1800" b="1" dirty="0"/>
              <a:t>Mission Design</a:t>
            </a:r>
          </a:p>
          <a:p>
            <a:pPr marL="285750" indent="-285750">
              <a:spcBef>
                <a:spcPts val="400"/>
              </a:spcBef>
              <a:buFont typeface="Wingdings" panose="05000000000000000000" pitchFamily="2" charset="2"/>
              <a:buChar char="Ø"/>
            </a:pPr>
            <a:r>
              <a:rPr lang="en-US" sz="1800" b="1" dirty="0"/>
              <a:t>Driving Technologies: SOA and Potential</a:t>
            </a:r>
          </a:p>
          <a:p>
            <a:pPr lvl="1">
              <a:spcBef>
                <a:spcPts val="400"/>
              </a:spcBef>
            </a:pPr>
            <a:r>
              <a:rPr lang="en-US" sz="1500" b="1" dirty="0"/>
              <a:t>Nuclear Thermal Propulsion</a:t>
            </a:r>
          </a:p>
          <a:p>
            <a:pPr lvl="1">
              <a:spcBef>
                <a:spcPts val="400"/>
              </a:spcBef>
            </a:pPr>
            <a:r>
              <a:rPr lang="en-US" sz="1500" b="1" dirty="0"/>
              <a:t>Nuclear Electric Propulsion</a:t>
            </a:r>
          </a:p>
          <a:p>
            <a:pPr lvl="1">
              <a:spcBef>
                <a:spcPts val="400"/>
              </a:spcBef>
            </a:pPr>
            <a:r>
              <a:rPr lang="en-US" sz="1500" b="1" dirty="0"/>
              <a:t>Solar Electric Propulsion</a:t>
            </a:r>
          </a:p>
          <a:p>
            <a:pPr lvl="1">
              <a:spcBef>
                <a:spcPts val="400"/>
              </a:spcBef>
            </a:pPr>
            <a:r>
              <a:rPr lang="en-US" sz="1500" b="1" dirty="0"/>
              <a:t>Nuclear Pulsed / Transformational Propulsion</a:t>
            </a:r>
          </a:p>
          <a:p>
            <a:pPr marL="285750" indent="-285750">
              <a:spcBef>
                <a:spcPts val="400"/>
              </a:spcBef>
              <a:buFont typeface="Wingdings" panose="05000000000000000000" pitchFamily="2" charset="2"/>
              <a:buChar char="Ø"/>
            </a:pPr>
            <a:r>
              <a:rPr lang="en-US" sz="1800" b="1" dirty="0"/>
              <a:t>Summary</a:t>
            </a:r>
          </a:p>
          <a:p>
            <a:pPr marL="285750" indent="-285750">
              <a:spcBef>
                <a:spcPts val="400"/>
              </a:spcBef>
              <a:buFont typeface="Wingdings" panose="05000000000000000000" pitchFamily="2" charset="2"/>
              <a:buChar char="Ø"/>
            </a:pPr>
            <a:r>
              <a:rPr lang="en-US" sz="1800" b="1" dirty="0"/>
              <a:t>Recommendations</a:t>
            </a:r>
          </a:p>
        </p:txBody>
      </p:sp>
      <p:sp>
        <p:nvSpPr>
          <p:cNvPr id="4" name="Slide Number Placeholder 3"/>
          <p:cNvSpPr>
            <a:spLocks noGrp="1"/>
          </p:cNvSpPr>
          <p:nvPr>
            <p:ph type="sldNum" sz="quarter" idx="12"/>
          </p:nvPr>
        </p:nvSpPr>
        <p:spPr>
          <a:xfrm>
            <a:off x="228600" y="4572000"/>
            <a:ext cx="857250" cy="228600"/>
          </a:xfrm>
          <a:prstGeom prst="rect">
            <a:avLst/>
          </a:prstGeom>
        </p:spPr>
        <p:txBody>
          <a:bodyPr/>
          <a:lstStyle/>
          <a:p>
            <a:pPr>
              <a:defRPr/>
            </a:pPr>
            <a:fld id="{DF317779-8E6C-47D5-BE9C-F5E8CE6A8331}" type="slidenum">
              <a:rPr lang="en-US" smtClean="0"/>
              <a:pPr>
                <a:defRPr/>
              </a:pPr>
              <a:t>2</a:t>
            </a:fld>
            <a:endParaRPr lang="en-US"/>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0" y="114300"/>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Outline</a:t>
            </a:r>
          </a:p>
        </p:txBody>
      </p:sp>
    </p:spTree>
    <p:extLst>
      <p:ext uri="{BB962C8B-B14F-4D97-AF65-F5344CB8AC3E}">
        <p14:creationId xmlns:p14="http://schemas.microsoft.com/office/powerpoint/2010/main" val="1591959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2819" y="4922687"/>
            <a:ext cx="857250" cy="228600"/>
          </a:xfrm>
          <a:prstGeom prst="rect">
            <a:avLst/>
          </a:prstGeom>
        </p:spPr>
        <p:txBody>
          <a:bodyPr/>
          <a:lstStyle/>
          <a:p>
            <a:pPr>
              <a:defRPr/>
            </a:pPr>
            <a:fld id="{DF317779-8E6C-47D5-BE9C-F5E8CE6A8331}" type="slidenum">
              <a:rPr lang="en-US" smtClean="0"/>
              <a:pPr>
                <a:defRPr/>
              </a:pPr>
              <a:t>3</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Motivation</a:t>
            </a:r>
          </a:p>
        </p:txBody>
      </p:sp>
      <p:sp>
        <p:nvSpPr>
          <p:cNvPr id="9" name="TextBox 8">
            <a:extLst>
              <a:ext uri="{FF2B5EF4-FFF2-40B4-BE49-F238E27FC236}">
                <a16:creationId xmlns:a16="http://schemas.microsoft.com/office/drawing/2014/main" id="{00453B8F-AA63-8FD5-960E-082663AFD595}"/>
              </a:ext>
            </a:extLst>
          </p:cNvPr>
          <p:cNvSpPr txBox="1"/>
          <p:nvPr/>
        </p:nvSpPr>
        <p:spPr>
          <a:xfrm>
            <a:off x="521821" y="4403549"/>
            <a:ext cx="8125268" cy="523220"/>
          </a:xfrm>
          <a:prstGeom prst="rect">
            <a:avLst/>
          </a:prstGeom>
          <a:solidFill>
            <a:srgbClr val="FFC000"/>
          </a:solidFill>
          <a:ln>
            <a:solidFill>
              <a:srgbClr val="0070C0"/>
            </a:solidFill>
          </a:ln>
        </p:spPr>
        <p:txBody>
          <a:bodyPr wrap="square" rtlCol="0">
            <a:spAutoFit/>
          </a:bodyPr>
          <a:lstStyle/>
          <a:p>
            <a:pPr algn="ctr"/>
            <a:r>
              <a:rPr lang="en-US" sz="1400" b="1" dirty="0"/>
              <a:t>Transformational propulsion is required for ambitious missions (fast crewed transits, interstellar probe, gravity lens, etc.), but has not received significant investment in 50 years.</a:t>
            </a:r>
          </a:p>
        </p:txBody>
      </p:sp>
      <p:sp>
        <p:nvSpPr>
          <p:cNvPr id="12" name="TextBox 11">
            <a:extLst>
              <a:ext uri="{FF2B5EF4-FFF2-40B4-BE49-F238E27FC236}">
                <a16:creationId xmlns:a16="http://schemas.microsoft.com/office/drawing/2014/main" id="{60C4F815-98F4-1853-DFCD-8595D3DE4DC8}"/>
              </a:ext>
            </a:extLst>
          </p:cNvPr>
          <p:cNvSpPr txBox="1"/>
          <p:nvPr/>
        </p:nvSpPr>
        <p:spPr>
          <a:xfrm>
            <a:off x="24910" y="779328"/>
            <a:ext cx="9119090" cy="3777957"/>
          </a:xfrm>
          <a:prstGeom prst="rect">
            <a:avLst/>
          </a:prstGeom>
          <a:noFill/>
        </p:spPr>
        <p:txBody>
          <a:bodyPr wrap="square" rtlCol="0">
            <a:spAutoFit/>
          </a:bodyPr>
          <a:lstStyle/>
          <a:p>
            <a:pPr marL="214313" indent="-214313">
              <a:spcBef>
                <a:spcPts val="300"/>
              </a:spcBef>
              <a:buFont typeface="Wingdings" panose="05000000000000000000" pitchFamily="2" charset="2"/>
              <a:buChar char="Ø"/>
            </a:pPr>
            <a:r>
              <a:rPr lang="en-US" sz="1500" dirty="0"/>
              <a:t>The RL10 Represents the SOA in high performance exploration class propulsion</a:t>
            </a:r>
          </a:p>
          <a:p>
            <a:pPr marL="557213" lvl="1" indent="-214313">
              <a:spcBef>
                <a:spcPts val="300"/>
              </a:spcBef>
              <a:buFont typeface="Wingdings" panose="05000000000000000000" pitchFamily="2" charset="2"/>
              <a:buChar char="Ø"/>
            </a:pPr>
            <a:r>
              <a:rPr lang="en-US" sz="1350" dirty="0"/>
              <a:t>1 x RL10 engine (Artemis 1-3)</a:t>
            </a:r>
          </a:p>
          <a:p>
            <a:pPr marL="557213" lvl="1" indent="-214313">
              <a:spcBef>
                <a:spcPts val="300"/>
              </a:spcBef>
              <a:buFont typeface="Wingdings" panose="05000000000000000000" pitchFamily="2" charset="2"/>
              <a:buChar char="Ø"/>
            </a:pPr>
            <a:r>
              <a:rPr lang="en-US" sz="1350" dirty="0"/>
              <a:t>Exploration Upper Stage, 4 x RL10 engines</a:t>
            </a:r>
          </a:p>
          <a:p>
            <a:pPr marL="557213" lvl="1" indent="-214313">
              <a:spcBef>
                <a:spcPts val="300"/>
              </a:spcBef>
              <a:buFont typeface="Wingdings" panose="05000000000000000000" pitchFamily="2" charset="2"/>
              <a:buChar char="Ø"/>
            </a:pPr>
            <a:r>
              <a:rPr lang="en-US" sz="1350" dirty="0"/>
              <a:t>First tested in 1959 and flown in 1963</a:t>
            </a:r>
          </a:p>
          <a:p>
            <a:pPr marL="557213" lvl="1" indent="-214313">
              <a:spcBef>
                <a:spcPts val="300"/>
              </a:spcBef>
              <a:buFont typeface="Wingdings" panose="05000000000000000000" pitchFamily="2" charset="2"/>
              <a:buChar char="Ø"/>
            </a:pPr>
            <a:endParaRPr lang="en-US" sz="600" dirty="0"/>
          </a:p>
          <a:p>
            <a:pPr marL="214313" indent="-214313">
              <a:spcBef>
                <a:spcPts val="300"/>
              </a:spcBef>
              <a:buFont typeface="Wingdings" panose="05000000000000000000" pitchFamily="2" charset="2"/>
              <a:buChar char="Ø"/>
            </a:pPr>
            <a:r>
              <a:rPr lang="en-US" sz="1500" dirty="0"/>
              <a:t>Technologies today are largely the same</a:t>
            </a:r>
          </a:p>
          <a:p>
            <a:pPr marL="557213" lvl="1" indent="-214313">
              <a:spcBef>
                <a:spcPts val="300"/>
              </a:spcBef>
              <a:buFont typeface="Wingdings" panose="05000000000000000000" pitchFamily="2" charset="2"/>
              <a:buChar char="Ø"/>
            </a:pPr>
            <a:r>
              <a:rPr lang="en-US" sz="1350" dirty="0"/>
              <a:t>Largely deflagration of a combustion product passed through a choked nozzle and expanded</a:t>
            </a:r>
          </a:p>
          <a:p>
            <a:pPr marL="557213" lvl="1" indent="-214313">
              <a:spcBef>
                <a:spcPts val="300"/>
              </a:spcBef>
              <a:buFont typeface="Wingdings" panose="05000000000000000000" pitchFamily="2" charset="2"/>
              <a:buChar char="Ø"/>
            </a:pPr>
            <a:r>
              <a:rPr lang="en-US" sz="1350" dirty="0"/>
              <a:t>Even electric propulsion is largely unchanged since the Hall thrusters (1972) and Gridded ion (1964)</a:t>
            </a:r>
          </a:p>
          <a:p>
            <a:pPr marL="557213" lvl="1" indent="-214313">
              <a:spcBef>
                <a:spcPts val="300"/>
              </a:spcBef>
              <a:buFont typeface="Wingdings" panose="05000000000000000000" pitchFamily="2" charset="2"/>
              <a:buChar char="Ø"/>
            </a:pPr>
            <a:r>
              <a:rPr lang="en-US" sz="1350" dirty="0"/>
              <a:t>Yes, Advanced in materials, tweaks to propellant chemistry, new manufacturing…</a:t>
            </a:r>
          </a:p>
          <a:p>
            <a:pPr marL="557213" lvl="1" indent="-214313">
              <a:spcBef>
                <a:spcPts val="300"/>
              </a:spcBef>
              <a:buFont typeface="Wingdings" panose="05000000000000000000" pitchFamily="2" charset="2"/>
              <a:buChar char="Ø"/>
            </a:pPr>
            <a:endParaRPr lang="en-US" sz="600" dirty="0"/>
          </a:p>
          <a:p>
            <a:pPr marL="214313" indent="-214313">
              <a:spcBef>
                <a:spcPts val="300"/>
              </a:spcBef>
              <a:buFont typeface="Wingdings" panose="05000000000000000000" pitchFamily="2" charset="2"/>
              <a:buChar char="Ø"/>
            </a:pPr>
            <a:r>
              <a:rPr lang="en-US" sz="1500" dirty="0"/>
              <a:t>Ambitious programs made progress, but no significant resources provided for exploration class transformational space transportation since the 1970s.</a:t>
            </a:r>
          </a:p>
          <a:p>
            <a:pPr marL="557213" lvl="1" indent="-214313">
              <a:spcBef>
                <a:spcPts val="300"/>
              </a:spcBef>
              <a:buFont typeface="Wingdings" panose="05000000000000000000" pitchFamily="2" charset="2"/>
              <a:buChar char="Ø"/>
            </a:pPr>
            <a:r>
              <a:rPr lang="en-US" sz="1350" dirty="0"/>
              <a:t>Project Orion (58-63), NERVA (61-73), etc.</a:t>
            </a:r>
          </a:p>
          <a:p>
            <a:pPr marL="557213" lvl="1" indent="-214313">
              <a:spcBef>
                <a:spcPts val="300"/>
              </a:spcBef>
              <a:buFont typeface="Wingdings" panose="05000000000000000000" pitchFamily="2" charset="2"/>
              <a:buChar char="Ø"/>
            </a:pPr>
            <a:r>
              <a:rPr lang="en-US" sz="1350" dirty="0"/>
              <a:t>Recently constrained to preliminary investigations, low-level technology, studies (NASA, DOE, NIAC, ARPA-E, NSF, etc.), but no recent strategic system development</a:t>
            </a:r>
          </a:p>
          <a:p>
            <a:pPr lvl="2">
              <a:spcBef>
                <a:spcPts val="300"/>
              </a:spcBef>
            </a:pPr>
            <a:endParaRPr lang="en-US" sz="1350" dirty="0"/>
          </a:p>
        </p:txBody>
      </p:sp>
      <p:pic>
        <p:nvPicPr>
          <p:cNvPr id="1026" name="Picture 2" descr="RL-10 Rocket Engine - ASME">
            <a:extLst>
              <a:ext uri="{FF2B5EF4-FFF2-40B4-BE49-F238E27FC236}">
                <a16:creationId xmlns:a16="http://schemas.microsoft.com/office/drawing/2014/main" id="{2D202062-E3EF-75D5-3EA6-2DD0C898E3B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6444151" y="805529"/>
            <a:ext cx="864325" cy="1713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635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4</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Scope / Objectives</a:t>
            </a:r>
          </a:p>
        </p:txBody>
      </p:sp>
      <p:sp>
        <p:nvSpPr>
          <p:cNvPr id="3" name="TextBox 2">
            <a:extLst>
              <a:ext uri="{FF2B5EF4-FFF2-40B4-BE49-F238E27FC236}">
                <a16:creationId xmlns:a16="http://schemas.microsoft.com/office/drawing/2014/main" id="{7EA3763B-B4B3-D3A0-1B3C-4E097942C2E6}"/>
              </a:ext>
            </a:extLst>
          </p:cNvPr>
          <p:cNvSpPr txBox="1"/>
          <p:nvPr/>
        </p:nvSpPr>
        <p:spPr>
          <a:xfrm>
            <a:off x="722281" y="742950"/>
            <a:ext cx="9535329" cy="3775393"/>
          </a:xfrm>
          <a:prstGeom prst="rect">
            <a:avLst/>
          </a:prstGeom>
          <a:noFill/>
        </p:spPr>
        <p:txBody>
          <a:bodyPr wrap="square" rtlCol="0">
            <a:spAutoFit/>
          </a:bodyPr>
          <a:lstStyle/>
          <a:p>
            <a:pPr>
              <a:spcBef>
                <a:spcPts val="400"/>
              </a:spcBef>
            </a:pPr>
            <a:r>
              <a:rPr lang="en-US" sz="1600" dirty="0">
                <a:latin typeface="Calibri" panose="020F0502020204030204" pitchFamily="34" charset="0"/>
                <a:cs typeface="Calibri" panose="020F0502020204030204" pitchFamily="34" charset="0"/>
              </a:rPr>
              <a:t>Expectation of a quick / high level assessment (~0.5 FTE, 3 months)</a:t>
            </a:r>
          </a:p>
          <a:p>
            <a:pPr marL="285750" indent="-285750">
              <a:spcBef>
                <a:spcPts val="0"/>
              </a:spcBef>
              <a:spcAft>
                <a:spcPts val="200"/>
              </a:spcAft>
              <a:buFont typeface="Wingdings" panose="05000000000000000000" pitchFamily="2" charset="2"/>
              <a:buChar char="Ø"/>
            </a:pPr>
            <a:endParaRPr lang="en-US" sz="800" dirty="0">
              <a:latin typeface="Calibri" panose="020F0502020204030204" pitchFamily="34" charset="0"/>
              <a:cs typeface="Calibri" panose="020F0502020204030204" pitchFamily="34" charset="0"/>
            </a:endParaRPr>
          </a:p>
          <a:p>
            <a:pPr marL="1317625"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Literature review</a:t>
            </a:r>
          </a:p>
          <a:p>
            <a:pPr marL="1317625"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All Chemical Comparison Assessment</a:t>
            </a:r>
          </a:p>
          <a:p>
            <a:pPr marL="1317625"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Conventional Nuclear Thermal propulsion</a:t>
            </a:r>
          </a:p>
          <a:p>
            <a:pPr marL="1774825" lvl="3"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Near-term and lower TRL concepts</a:t>
            </a:r>
          </a:p>
          <a:p>
            <a:pPr marL="1317625"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Electric Propulsion</a:t>
            </a:r>
          </a:p>
          <a:p>
            <a:pPr marL="1774825" lvl="3"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Solar electric power generation: near-term and far-term</a:t>
            </a:r>
          </a:p>
          <a:p>
            <a:pPr marL="1774825" lvl="3"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Nuclear electric power generation: near-term and far-term</a:t>
            </a:r>
          </a:p>
          <a:p>
            <a:pPr marL="1774825" lvl="4"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Heat rejection technologies</a:t>
            </a:r>
          </a:p>
          <a:p>
            <a:pPr marL="1774825" lvl="3"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Range of thruster options: Hall Thrusters, </a:t>
            </a:r>
            <a:r>
              <a:rPr lang="en-US" sz="1600" dirty="0" err="1">
                <a:latin typeface="Calibri" panose="020F0502020204030204" pitchFamily="34" charset="0"/>
                <a:cs typeface="Calibri" panose="020F0502020204030204" pitchFamily="34" charset="0"/>
              </a:rPr>
              <a:t>VaSIMR</a:t>
            </a:r>
            <a:r>
              <a:rPr lang="en-US" sz="1600" dirty="0">
                <a:latin typeface="Calibri" panose="020F0502020204030204" pitchFamily="34" charset="0"/>
                <a:cs typeface="Calibri" panose="020F0502020204030204" pitchFamily="34" charset="0"/>
              </a:rPr>
              <a:t>, MPDs, etc.</a:t>
            </a:r>
          </a:p>
          <a:p>
            <a:pPr marL="1317625"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Unconventional Nuclear (e.g. NIAC concepts)</a:t>
            </a:r>
          </a:p>
          <a:p>
            <a:pPr marL="1317625" indent="-403225">
              <a:spcBef>
                <a:spcPts val="0"/>
              </a:spcBef>
              <a:spcAft>
                <a:spcPts val="200"/>
              </a:spcAft>
              <a:buFont typeface="Wingdings" panose="05000000000000000000" pitchFamily="2" charset="2"/>
              <a:buChar char="Ø"/>
            </a:pPr>
            <a:r>
              <a:rPr lang="en-US" sz="1600" dirty="0">
                <a:latin typeface="Calibri" panose="020F0502020204030204" pitchFamily="34" charset="0"/>
                <a:cs typeface="Calibri" panose="020F0502020204030204" pitchFamily="34" charset="0"/>
              </a:rPr>
              <a:t>Recommendations for near-term investments</a:t>
            </a:r>
          </a:p>
          <a:p>
            <a:pPr marL="1200150" lvl="2" indent="-285750">
              <a:spcBef>
                <a:spcPts val="400"/>
              </a:spcBef>
              <a:buFont typeface="Wingdings" panose="05000000000000000000" pitchFamily="2" charset="2"/>
              <a:buChar char="Ø"/>
            </a:pPr>
            <a:endParaRPr lang="en-US" sz="16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5E87242-9AD8-7721-B83E-9369F534F90F}"/>
              </a:ext>
            </a:extLst>
          </p:cNvPr>
          <p:cNvSpPr txBox="1"/>
          <p:nvPr/>
        </p:nvSpPr>
        <p:spPr>
          <a:xfrm>
            <a:off x="340242" y="4382204"/>
            <a:ext cx="8623005" cy="646331"/>
          </a:xfrm>
          <a:prstGeom prst="rect">
            <a:avLst/>
          </a:prstGeom>
          <a:solidFill>
            <a:srgbClr val="FFC000"/>
          </a:solidFill>
          <a:ln>
            <a:solidFill>
              <a:srgbClr val="0070C0"/>
            </a:solidFill>
          </a:ln>
        </p:spPr>
        <p:txBody>
          <a:bodyPr wrap="square" rtlCol="0">
            <a:spAutoFit/>
          </a:bodyPr>
          <a:lstStyle/>
          <a:p>
            <a:pPr algn="ctr"/>
            <a:r>
              <a:rPr lang="en-US" b="1" dirty="0"/>
              <a:t>What could we achieve with plausible yet transformational propulsion, and what should we do today to make meaningful progress?</a:t>
            </a:r>
          </a:p>
        </p:txBody>
      </p:sp>
    </p:spTree>
    <p:extLst>
      <p:ext uri="{BB962C8B-B14F-4D97-AF65-F5344CB8AC3E}">
        <p14:creationId xmlns:p14="http://schemas.microsoft.com/office/powerpoint/2010/main" val="2982977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5</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Trades / Generalized</a:t>
            </a:r>
          </a:p>
        </p:txBody>
      </p:sp>
      <p:pic>
        <p:nvPicPr>
          <p:cNvPr id="22" name="Picture 21">
            <a:extLst>
              <a:ext uri="{FF2B5EF4-FFF2-40B4-BE49-F238E27FC236}">
                <a16:creationId xmlns:a16="http://schemas.microsoft.com/office/drawing/2014/main" id="{2DCABBEE-0EB7-379A-56BC-10B40A820BAE}"/>
              </a:ext>
            </a:extLst>
          </p:cNvPr>
          <p:cNvPicPr>
            <a:picLocks noChangeAspect="1"/>
          </p:cNvPicPr>
          <p:nvPr/>
        </p:nvPicPr>
        <p:blipFill>
          <a:blip r:embed="rId3"/>
          <a:stretch>
            <a:fillRect/>
          </a:stretch>
        </p:blipFill>
        <p:spPr>
          <a:xfrm>
            <a:off x="12455" y="2193496"/>
            <a:ext cx="9067800" cy="2280570"/>
          </a:xfrm>
          <a:prstGeom prst="rect">
            <a:avLst/>
          </a:prstGeom>
        </p:spPr>
      </p:pic>
      <p:sp>
        <p:nvSpPr>
          <p:cNvPr id="23" name="TextBox 22">
            <a:extLst>
              <a:ext uri="{FF2B5EF4-FFF2-40B4-BE49-F238E27FC236}">
                <a16:creationId xmlns:a16="http://schemas.microsoft.com/office/drawing/2014/main" id="{A42842E1-0A9D-DE69-6E70-46AE3167D672}"/>
              </a:ext>
            </a:extLst>
          </p:cNvPr>
          <p:cNvSpPr txBox="1"/>
          <p:nvPr/>
        </p:nvSpPr>
        <p:spPr>
          <a:xfrm>
            <a:off x="1644283" y="4583668"/>
            <a:ext cx="6335058" cy="369332"/>
          </a:xfrm>
          <a:prstGeom prst="rect">
            <a:avLst/>
          </a:prstGeom>
          <a:solidFill>
            <a:srgbClr val="FFC000"/>
          </a:solidFill>
          <a:ln>
            <a:solidFill>
              <a:srgbClr val="0070C0"/>
            </a:solidFill>
          </a:ln>
        </p:spPr>
        <p:txBody>
          <a:bodyPr wrap="square" rtlCol="0">
            <a:spAutoFit/>
          </a:bodyPr>
          <a:lstStyle/>
          <a:p>
            <a:pPr algn="ctr"/>
            <a:r>
              <a:rPr lang="en-US" b="1" dirty="0"/>
              <a:t>All Results in the Appendix</a:t>
            </a:r>
          </a:p>
        </p:txBody>
      </p:sp>
      <p:sp>
        <p:nvSpPr>
          <p:cNvPr id="24" name="TextBox 23">
            <a:extLst>
              <a:ext uri="{FF2B5EF4-FFF2-40B4-BE49-F238E27FC236}">
                <a16:creationId xmlns:a16="http://schemas.microsoft.com/office/drawing/2014/main" id="{66C190DE-529B-1311-83C9-5F132A31FF43}"/>
              </a:ext>
            </a:extLst>
          </p:cNvPr>
          <p:cNvSpPr txBox="1"/>
          <p:nvPr/>
        </p:nvSpPr>
        <p:spPr>
          <a:xfrm>
            <a:off x="190974" y="802353"/>
            <a:ext cx="8165626" cy="1354217"/>
          </a:xfrm>
          <a:prstGeom prst="rect">
            <a:avLst/>
          </a:prstGeom>
          <a:noFill/>
        </p:spPr>
        <p:txBody>
          <a:bodyPr wrap="square" rtlCol="0">
            <a:spAutoFit/>
          </a:bodyPr>
          <a:lstStyle/>
          <a:p>
            <a:r>
              <a:rPr lang="en-US" b="1" dirty="0"/>
              <a:t>High thrust and Low thrust propulsion systems</a:t>
            </a:r>
          </a:p>
          <a:p>
            <a:pPr marL="742950" lvl="1" indent="-285750">
              <a:buFont typeface="Wingdings" pitchFamily="2" charset="2"/>
              <a:buChar char="Ø"/>
            </a:pPr>
            <a:r>
              <a:rPr lang="en-US" sz="1600" dirty="0"/>
              <a:t>High thrust departure and capture burns with I</a:t>
            </a:r>
            <a:r>
              <a:rPr lang="en-US" sz="1600" baseline="-25000" dirty="0"/>
              <a:t>SP</a:t>
            </a:r>
            <a:r>
              <a:rPr lang="en-US" sz="1600" dirty="0"/>
              <a:t> values representative of LOX/LCH4, LOX/LH2, and NTR (900-1800s)</a:t>
            </a:r>
          </a:p>
          <a:p>
            <a:pPr marL="742950" lvl="1" indent="-285750">
              <a:buFont typeface="Wingdings" pitchFamily="2" charset="2"/>
              <a:buChar char="Ø"/>
            </a:pPr>
            <a:r>
              <a:rPr lang="en-US" sz="1600" dirty="0"/>
              <a:t>Low thrust burns during interplanetary transits capturing EP propulsion system I</a:t>
            </a:r>
            <a:r>
              <a:rPr lang="en-US" sz="1600" baseline="-25000" dirty="0"/>
              <a:t>SP</a:t>
            </a:r>
            <a:r>
              <a:rPr lang="en-US" sz="1600" dirty="0"/>
              <a:t> values from 2,000s to 20,000s</a:t>
            </a:r>
          </a:p>
        </p:txBody>
      </p:sp>
    </p:spTree>
    <p:extLst>
      <p:ext uri="{BB962C8B-B14F-4D97-AF65-F5344CB8AC3E}">
        <p14:creationId xmlns:p14="http://schemas.microsoft.com/office/powerpoint/2010/main" val="3501987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6</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Traditional – All Chemical</a:t>
            </a:r>
          </a:p>
        </p:txBody>
      </p:sp>
      <p:pic>
        <p:nvPicPr>
          <p:cNvPr id="3" name="Picture 2" descr="Diagram&#10;&#10;Description automatically generated">
            <a:extLst>
              <a:ext uri="{FF2B5EF4-FFF2-40B4-BE49-F238E27FC236}">
                <a16:creationId xmlns:a16="http://schemas.microsoft.com/office/drawing/2014/main" id="{31F5EEEA-C31A-6283-E0AE-91FEB0F58C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1647" y="921660"/>
            <a:ext cx="5280705" cy="3687666"/>
          </a:xfrm>
          <a:prstGeom prst="rect">
            <a:avLst/>
          </a:prstGeom>
        </p:spPr>
      </p:pic>
      <p:sp>
        <p:nvSpPr>
          <p:cNvPr id="7" name="TextBox 6">
            <a:extLst>
              <a:ext uri="{FF2B5EF4-FFF2-40B4-BE49-F238E27FC236}">
                <a16:creationId xmlns:a16="http://schemas.microsoft.com/office/drawing/2014/main" id="{C30A96F9-81B4-0C09-8A6C-AA496C794BCC}"/>
              </a:ext>
            </a:extLst>
          </p:cNvPr>
          <p:cNvSpPr txBox="1"/>
          <p:nvPr/>
        </p:nvSpPr>
        <p:spPr>
          <a:xfrm>
            <a:off x="869704" y="4752201"/>
            <a:ext cx="7972145" cy="400110"/>
          </a:xfrm>
          <a:prstGeom prst="rect">
            <a:avLst/>
          </a:prstGeom>
          <a:noFill/>
        </p:spPr>
        <p:txBody>
          <a:bodyPr wrap="square">
            <a:spAutoFit/>
          </a:bodyPr>
          <a:lstStyle/>
          <a:p>
            <a:pPr algn="ctr"/>
            <a:r>
              <a:rPr lang="en-US" sz="1000" dirty="0">
                <a:effectLst/>
                <a:latin typeface="Times New Roman" panose="02020603050405020304" pitchFamily="18" charset="0"/>
                <a:ea typeface="Times New Roman" panose="02020603050405020304" pitchFamily="18" charset="0"/>
              </a:rPr>
              <a:t>Chai, P. R., Rucker, M. A., Burke, L. M., Chappell, M. B., Edwards, S. J., and Trent, D. J., “Characterization of In-Space Propulsion Trade Space to Support Initial Human Mars Segment,” ASCEND 20223, AIAA 2023-4644, October 23-25, 2023.</a:t>
            </a:r>
            <a:endParaRPr lang="en-US" sz="1000" dirty="0"/>
          </a:p>
        </p:txBody>
      </p:sp>
    </p:spTree>
    <p:extLst>
      <p:ext uri="{BB962C8B-B14F-4D97-AF65-F5344CB8AC3E}">
        <p14:creationId xmlns:p14="http://schemas.microsoft.com/office/powerpoint/2010/main" val="3850481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7</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Subset of Mars Architecture Trades</a:t>
            </a:r>
          </a:p>
        </p:txBody>
      </p:sp>
      <p:pic>
        <p:nvPicPr>
          <p:cNvPr id="3" name="Picture 3">
            <a:extLst>
              <a:ext uri="{FF2B5EF4-FFF2-40B4-BE49-F238E27FC236}">
                <a16:creationId xmlns:a16="http://schemas.microsoft.com/office/drawing/2014/main" id="{B8D0551D-210B-BD99-F096-F112C78D38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455" y="845509"/>
            <a:ext cx="7121090" cy="3966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832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8</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Energy Sensitivities for Conventional Options</a:t>
            </a:r>
          </a:p>
        </p:txBody>
      </p:sp>
      <p:pic>
        <p:nvPicPr>
          <p:cNvPr id="5" name="Picture 4">
            <a:extLst>
              <a:ext uri="{FF2B5EF4-FFF2-40B4-BE49-F238E27FC236}">
                <a16:creationId xmlns:a16="http://schemas.microsoft.com/office/drawing/2014/main" id="{D75B4DB9-1C45-9FF2-E109-638F9A2FB5D4}"/>
              </a:ext>
            </a:extLst>
          </p:cNvPr>
          <p:cNvPicPr>
            <a:picLocks noChangeAspect="1"/>
          </p:cNvPicPr>
          <p:nvPr/>
        </p:nvPicPr>
        <p:blipFill>
          <a:blip r:embed="rId3"/>
          <a:stretch>
            <a:fillRect/>
          </a:stretch>
        </p:blipFill>
        <p:spPr>
          <a:xfrm>
            <a:off x="633635" y="828675"/>
            <a:ext cx="7876730" cy="3506256"/>
          </a:xfrm>
          <a:prstGeom prst="rect">
            <a:avLst/>
          </a:prstGeom>
        </p:spPr>
      </p:pic>
      <p:sp>
        <p:nvSpPr>
          <p:cNvPr id="8" name="TextBox 7">
            <a:extLst>
              <a:ext uri="{FF2B5EF4-FFF2-40B4-BE49-F238E27FC236}">
                <a16:creationId xmlns:a16="http://schemas.microsoft.com/office/drawing/2014/main" id="{E66835D7-5E6D-A76B-679F-AD9B89F206DD}"/>
              </a:ext>
            </a:extLst>
          </p:cNvPr>
          <p:cNvSpPr txBox="1"/>
          <p:nvPr/>
        </p:nvSpPr>
        <p:spPr>
          <a:xfrm>
            <a:off x="734533" y="4726390"/>
            <a:ext cx="7876730" cy="400110"/>
          </a:xfrm>
          <a:prstGeom prst="rect">
            <a:avLst/>
          </a:prstGeom>
          <a:noFill/>
        </p:spPr>
        <p:txBody>
          <a:bodyPr wrap="square">
            <a:spAutoFit/>
          </a:bodyPr>
          <a:lstStyle/>
          <a:p>
            <a:pPr algn="ctr"/>
            <a:r>
              <a:rPr lang="en-US" sz="1000" b="0" i="0" u="none" strike="noStrike" baseline="0" dirty="0">
                <a:solidFill>
                  <a:srgbClr val="000000"/>
                </a:solidFill>
                <a:latin typeface="Times New Roman" panose="02020603050405020304" pitchFamily="18" charset="0"/>
              </a:rPr>
              <a:t>Chai, P. R., Sais, A. J., </a:t>
            </a:r>
            <a:r>
              <a:rPr lang="en-US" sz="1000" b="0" i="0" u="none" strike="noStrike" baseline="0" dirty="0" err="1">
                <a:solidFill>
                  <a:srgbClr val="000000"/>
                </a:solidFill>
                <a:latin typeface="Times New Roman" panose="02020603050405020304" pitchFamily="18" charset="0"/>
              </a:rPr>
              <a:t>Gaug</a:t>
            </a:r>
            <a:r>
              <a:rPr lang="en-US" sz="1000" b="0" i="0" u="none" strike="noStrike" baseline="0" dirty="0">
                <a:solidFill>
                  <a:srgbClr val="000000"/>
                </a:solidFill>
                <a:latin typeface="Times New Roman" panose="02020603050405020304" pitchFamily="18" charset="0"/>
              </a:rPr>
              <a:t>, N. M., and Qu, M., “In-Space Transportation Sensitivity to Roundtrip Mission Duration and Mars Vicinity Stay Time,” ASCEND 20223, AIAA 2023-4644, October 23-25, 2023. </a:t>
            </a:r>
            <a:endParaRPr lang="en-US" sz="1000" dirty="0"/>
          </a:p>
        </p:txBody>
      </p:sp>
    </p:spTree>
    <p:extLst>
      <p:ext uri="{BB962C8B-B14F-4D97-AF65-F5344CB8AC3E}">
        <p14:creationId xmlns:p14="http://schemas.microsoft.com/office/powerpoint/2010/main" val="1502261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9</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It simply gets really hard really fast…</a:t>
            </a:r>
          </a:p>
        </p:txBody>
      </p:sp>
      <p:pic>
        <p:nvPicPr>
          <p:cNvPr id="3" name="Picture 2">
            <a:extLst>
              <a:ext uri="{FF2B5EF4-FFF2-40B4-BE49-F238E27FC236}">
                <a16:creationId xmlns:a16="http://schemas.microsoft.com/office/drawing/2014/main" id="{6332E1BC-B037-B139-1270-2E284E9982C1}"/>
              </a:ext>
            </a:extLst>
          </p:cNvPr>
          <p:cNvPicPr>
            <a:picLocks noChangeAspect="1"/>
          </p:cNvPicPr>
          <p:nvPr/>
        </p:nvPicPr>
        <p:blipFill>
          <a:blip r:embed="rId3"/>
          <a:stretch>
            <a:fillRect/>
          </a:stretch>
        </p:blipFill>
        <p:spPr>
          <a:xfrm>
            <a:off x="147527" y="1076684"/>
            <a:ext cx="4134763" cy="2990132"/>
          </a:xfrm>
          <a:prstGeom prst="rect">
            <a:avLst/>
          </a:prstGeom>
        </p:spPr>
      </p:pic>
      <p:pic>
        <p:nvPicPr>
          <p:cNvPr id="5" name="Picture 4">
            <a:extLst>
              <a:ext uri="{FF2B5EF4-FFF2-40B4-BE49-F238E27FC236}">
                <a16:creationId xmlns:a16="http://schemas.microsoft.com/office/drawing/2014/main" id="{3925D931-0B54-CFB1-4B3C-480BDA511A01}"/>
              </a:ext>
            </a:extLst>
          </p:cNvPr>
          <p:cNvPicPr>
            <a:picLocks noChangeAspect="1"/>
          </p:cNvPicPr>
          <p:nvPr/>
        </p:nvPicPr>
        <p:blipFill>
          <a:blip r:embed="rId4"/>
          <a:stretch>
            <a:fillRect/>
          </a:stretch>
        </p:blipFill>
        <p:spPr>
          <a:xfrm>
            <a:off x="4624053" y="1076684"/>
            <a:ext cx="4145764" cy="2990131"/>
          </a:xfrm>
          <a:prstGeom prst="rect">
            <a:avLst/>
          </a:prstGeom>
        </p:spPr>
      </p:pic>
      <p:sp>
        <p:nvSpPr>
          <p:cNvPr id="7" name="TextBox 6">
            <a:extLst>
              <a:ext uri="{FF2B5EF4-FFF2-40B4-BE49-F238E27FC236}">
                <a16:creationId xmlns:a16="http://schemas.microsoft.com/office/drawing/2014/main" id="{E08EB2F0-0C7A-F59C-56DA-156B532AE39E}"/>
              </a:ext>
            </a:extLst>
          </p:cNvPr>
          <p:cNvSpPr txBox="1"/>
          <p:nvPr/>
        </p:nvSpPr>
        <p:spPr>
          <a:xfrm>
            <a:off x="4078357" y="3442509"/>
            <a:ext cx="1012196" cy="276999"/>
          </a:xfrm>
          <a:prstGeom prst="rect">
            <a:avLst/>
          </a:prstGeom>
          <a:noFill/>
        </p:spPr>
        <p:txBody>
          <a:bodyPr wrap="square" rtlCol="0">
            <a:spAutoFit/>
          </a:bodyPr>
          <a:lstStyle/>
          <a:p>
            <a:r>
              <a:rPr lang="en-US" sz="1200" b="1" dirty="0">
                <a:solidFill>
                  <a:srgbClr val="FF0000"/>
                </a:solidFill>
              </a:rPr>
              <a:t>~3 km/s</a:t>
            </a:r>
          </a:p>
        </p:txBody>
      </p:sp>
      <p:sp>
        <p:nvSpPr>
          <p:cNvPr id="8" name="TextBox 7">
            <a:extLst>
              <a:ext uri="{FF2B5EF4-FFF2-40B4-BE49-F238E27FC236}">
                <a16:creationId xmlns:a16="http://schemas.microsoft.com/office/drawing/2014/main" id="{93453C4D-AF9F-7744-D7A5-B723CA629943}"/>
              </a:ext>
            </a:extLst>
          </p:cNvPr>
          <p:cNvSpPr txBox="1"/>
          <p:nvPr/>
        </p:nvSpPr>
        <p:spPr>
          <a:xfrm>
            <a:off x="8213120" y="3372273"/>
            <a:ext cx="898460" cy="276999"/>
          </a:xfrm>
          <a:prstGeom prst="rect">
            <a:avLst/>
          </a:prstGeom>
          <a:noFill/>
        </p:spPr>
        <p:txBody>
          <a:bodyPr wrap="square" rtlCol="0">
            <a:spAutoFit/>
          </a:bodyPr>
          <a:lstStyle/>
          <a:p>
            <a:pPr algn="r"/>
            <a:r>
              <a:rPr lang="en-US" sz="1200" b="1" dirty="0">
                <a:solidFill>
                  <a:srgbClr val="FF0000"/>
                </a:solidFill>
              </a:rPr>
              <a:t>~6.6 km/s</a:t>
            </a:r>
          </a:p>
        </p:txBody>
      </p:sp>
      <p:sp>
        <p:nvSpPr>
          <p:cNvPr id="9" name="TextBox 8">
            <a:extLst>
              <a:ext uri="{FF2B5EF4-FFF2-40B4-BE49-F238E27FC236}">
                <a16:creationId xmlns:a16="http://schemas.microsoft.com/office/drawing/2014/main" id="{9C18F9DA-7580-281F-50A0-8392421737EF}"/>
              </a:ext>
            </a:extLst>
          </p:cNvPr>
          <p:cNvSpPr txBox="1"/>
          <p:nvPr/>
        </p:nvSpPr>
        <p:spPr>
          <a:xfrm>
            <a:off x="1141252" y="4400549"/>
            <a:ext cx="7199194" cy="584775"/>
          </a:xfrm>
          <a:prstGeom prst="rect">
            <a:avLst/>
          </a:prstGeom>
          <a:solidFill>
            <a:srgbClr val="FFC000"/>
          </a:solidFill>
          <a:ln>
            <a:solidFill>
              <a:srgbClr val="0070C0"/>
            </a:solidFill>
          </a:ln>
        </p:spPr>
        <p:txBody>
          <a:bodyPr wrap="square" rtlCol="0">
            <a:spAutoFit/>
          </a:bodyPr>
          <a:lstStyle/>
          <a:p>
            <a:pPr algn="ctr"/>
            <a:r>
              <a:rPr lang="en-US" sz="1600" b="1" dirty="0"/>
              <a:t>Energy requirements increase by more than an order of magnitude for “rapid” transits. </a:t>
            </a:r>
          </a:p>
        </p:txBody>
      </p:sp>
    </p:spTree>
    <p:extLst>
      <p:ext uri="{BB962C8B-B14F-4D97-AF65-F5344CB8AC3E}">
        <p14:creationId xmlns:p14="http://schemas.microsoft.com/office/powerpoint/2010/main" val="1038302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10</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Performance Drivers</a:t>
            </a:r>
          </a:p>
        </p:txBody>
      </p:sp>
      <p:pic>
        <p:nvPicPr>
          <p:cNvPr id="13" name="Picture 12">
            <a:extLst>
              <a:ext uri="{FF2B5EF4-FFF2-40B4-BE49-F238E27FC236}">
                <a16:creationId xmlns:a16="http://schemas.microsoft.com/office/drawing/2014/main" id="{85EEB056-8BD4-9406-6122-B3F2E1CCE45F}"/>
              </a:ext>
            </a:extLst>
          </p:cNvPr>
          <p:cNvPicPr>
            <a:picLocks noChangeAspect="1"/>
          </p:cNvPicPr>
          <p:nvPr/>
        </p:nvPicPr>
        <p:blipFill>
          <a:blip r:embed="rId3"/>
          <a:stretch>
            <a:fillRect/>
          </a:stretch>
        </p:blipFill>
        <p:spPr>
          <a:xfrm>
            <a:off x="317426" y="1019215"/>
            <a:ext cx="4332000" cy="2906699"/>
          </a:xfrm>
          <a:prstGeom prst="rect">
            <a:avLst/>
          </a:prstGeom>
        </p:spPr>
      </p:pic>
      <p:graphicFrame>
        <p:nvGraphicFramePr>
          <p:cNvPr id="14" name="Object 13">
            <a:extLst>
              <a:ext uri="{FF2B5EF4-FFF2-40B4-BE49-F238E27FC236}">
                <a16:creationId xmlns:a16="http://schemas.microsoft.com/office/drawing/2014/main" id="{47B9511F-BD4C-867D-FE2F-B1E342A7CD3C}"/>
              </a:ext>
            </a:extLst>
          </p:cNvPr>
          <p:cNvGraphicFramePr>
            <a:graphicFrameLocks noChangeAspect="1"/>
          </p:cNvGraphicFramePr>
          <p:nvPr>
            <p:extLst>
              <p:ext uri="{D42A27DB-BD31-4B8C-83A1-F6EECF244321}">
                <p14:modId xmlns:p14="http://schemas.microsoft.com/office/powerpoint/2010/main" val="649659399"/>
              </p:ext>
            </p:extLst>
          </p:nvPr>
        </p:nvGraphicFramePr>
        <p:xfrm>
          <a:off x="5299430" y="939770"/>
          <a:ext cx="1361145" cy="531571"/>
        </p:xfrm>
        <a:graphic>
          <a:graphicData uri="http://schemas.openxmlformats.org/presentationml/2006/ole">
            <mc:AlternateContent xmlns:mc="http://schemas.openxmlformats.org/markup-compatibility/2006">
              <mc:Choice xmlns:v="urn:schemas-microsoft-com:vml" Requires="v">
                <p:oleObj r:id="rId4" imgW="1040948" imgH="482391" progId="Equation.DSMT4">
                  <p:embed/>
                </p:oleObj>
              </mc:Choice>
              <mc:Fallback>
                <p:oleObj r:id="rId4" imgW="1040948" imgH="482391" progId="Equation.DSMT4">
                  <p:embed/>
                  <p:pic>
                    <p:nvPicPr>
                      <p:cNvPr id="8" name="Object 7">
                        <a:extLst>
                          <a:ext uri="{FF2B5EF4-FFF2-40B4-BE49-F238E27FC236}">
                            <a16:creationId xmlns:a16="http://schemas.microsoft.com/office/drawing/2014/main" id="{566C7B14-DA41-4A44-873E-EB6CB7E393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9430" y="939770"/>
                        <a:ext cx="1361145" cy="531571"/>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1B73811C-2D5A-5E38-8786-0DBB74FBF0F2}"/>
                  </a:ext>
                </a:extLst>
              </p:cNvPr>
              <p:cNvSpPr txBox="1"/>
              <p:nvPr/>
            </p:nvSpPr>
            <p:spPr>
              <a:xfrm>
                <a:off x="6660575" y="1260372"/>
                <a:ext cx="1713969" cy="6767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𝑃</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𝐹</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𝐼</m:t>
                                  </m:r>
                                </m:e>
                                <m:sub>
                                  <m:r>
                                    <a:rPr lang="en-US" b="0" i="1" smtClean="0">
                                      <a:latin typeface="Cambria Math" panose="02040503050406030204" pitchFamily="18" charset="0"/>
                                    </a:rPr>
                                    <m:t>𝑆𝑃</m:t>
                                  </m:r>
                                </m:sub>
                              </m:sSub>
                            </m:e>
                          </m:d>
                        </m:num>
                        <m:den>
                          <m:r>
                            <a:rPr lang="en-US" i="0">
                              <a:latin typeface="Cambria Math" panose="02040503050406030204" pitchFamily="18" charset="0"/>
                            </a:rPr>
                            <m:t>2</m:t>
                          </m:r>
                          <m:r>
                            <a:rPr lang="en-US" i="1">
                              <a:latin typeface="Cambria Math" panose="02040503050406030204" pitchFamily="18" charset="0"/>
                            </a:rPr>
                            <m:t>𝜂</m:t>
                          </m:r>
                        </m:den>
                      </m:f>
                    </m:oMath>
                  </m:oMathPara>
                </a14:m>
                <a:endParaRPr lang="en-US" dirty="0"/>
              </a:p>
            </p:txBody>
          </p:sp>
        </mc:Choice>
        <mc:Fallback>
          <p:sp>
            <p:nvSpPr>
              <p:cNvPr id="15" name="TextBox 14">
                <a:extLst>
                  <a:ext uri="{FF2B5EF4-FFF2-40B4-BE49-F238E27FC236}">
                    <a16:creationId xmlns:a16="http://schemas.microsoft.com/office/drawing/2014/main" id="{1B73811C-2D5A-5E38-8786-0DBB74FBF0F2}"/>
                  </a:ext>
                </a:extLst>
              </p:cNvPr>
              <p:cNvSpPr txBox="1">
                <a:spLocks noRot="1" noChangeAspect="1" noMove="1" noResize="1" noEditPoints="1" noAdjustHandles="1" noChangeArrowheads="1" noChangeShapeType="1" noTextEdit="1"/>
              </p:cNvSpPr>
              <p:nvPr/>
            </p:nvSpPr>
            <p:spPr>
              <a:xfrm>
                <a:off x="6660575" y="1260372"/>
                <a:ext cx="1713969" cy="676724"/>
              </a:xfrm>
              <a:prstGeom prst="rect">
                <a:avLst/>
              </a:prstGeom>
              <a:blipFill>
                <a:blip r:embed="rId6"/>
                <a:stretch>
                  <a:fillRect/>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EC0EA031-C590-3C7F-820D-A3C3102A84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0526" y="2132915"/>
            <a:ext cx="2963332" cy="2046378"/>
          </a:xfrm>
          <a:prstGeom prst="rect">
            <a:avLst/>
          </a:prstGeom>
        </p:spPr>
      </p:pic>
      <p:sp>
        <p:nvSpPr>
          <p:cNvPr id="17" name="TextBox 16">
            <a:extLst>
              <a:ext uri="{FF2B5EF4-FFF2-40B4-BE49-F238E27FC236}">
                <a16:creationId xmlns:a16="http://schemas.microsoft.com/office/drawing/2014/main" id="{49663A77-AC05-40D2-F9F2-9E19B79AE822}"/>
              </a:ext>
            </a:extLst>
          </p:cNvPr>
          <p:cNvSpPr txBox="1"/>
          <p:nvPr/>
        </p:nvSpPr>
        <p:spPr>
          <a:xfrm>
            <a:off x="869705" y="4457560"/>
            <a:ext cx="7510970" cy="523220"/>
          </a:xfrm>
          <a:prstGeom prst="rect">
            <a:avLst/>
          </a:prstGeom>
          <a:solidFill>
            <a:srgbClr val="FFC000"/>
          </a:solidFill>
          <a:ln>
            <a:solidFill>
              <a:srgbClr val="0070C0"/>
            </a:solidFill>
          </a:ln>
        </p:spPr>
        <p:txBody>
          <a:bodyPr wrap="square" rtlCol="0">
            <a:spAutoFit/>
          </a:bodyPr>
          <a:lstStyle/>
          <a:p>
            <a:pPr algn="ctr"/>
            <a:r>
              <a:rPr lang="en-US" sz="1400" b="1" dirty="0"/>
              <a:t>Cannot tolerate a </a:t>
            </a:r>
            <a:r>
              <a:rPr lang="el-GR" sz="1400" b="1" dirty="0"/>
              <a:t>Δ</a:t>
            </a:r>
            <a:r>
              <a:rPr lang="en-US" sz="1400" b="1" dirty="0"/>
              <a:t>V increase faster than Specific Impulse.</a:t>
            </a:r>
          </a:p>
          <a:p>
            <a:pPr algn="ctr"/>
            <a:r>
              <a:rPr lang="el-GR" sz="1400" b="1" dirty="0"/>
              <a:t>α</a:t>
            </a:r>
            <a:r>
              <a:rPr lang="en-US" sz="1400" b="1" baseline="-25000" dirty="0"/>
              <a:t>System</a:t>
            </a:r>
            <a:r>
              <a:rPr lang="en-US" sz="1400" b="1" dirty="0"/>
              <a:t> (Kg/kWe) drives the limiting performance.</a:t>
            </a:r>
          </a:p>
        </p:txBody>
      </p:sp>
      <p:sp>
        <p:nvSpPr>
          <p:cNvPr id="18" name="TextBox 17">
            <a:extLst>
              <a:ext uri="{FF2B5EF4-FFF2-40B4-BE49-F238E27FC236}">
                <a16:creationId xmlns:a16="http://schemas.microsoft.com/office/drawing/2014/main" id="{7421FD53-CCB5-C44F-EE48-900C773DFE09}"/>
              </a:ext>
            </a:extLst>
          </p:cNvPr>
          <p:cNvSpPr txBox="1"/>
          <p:nvPr/>
        </p:nvSpPr>
        <p:spPr>
          <a:xfrm>
            <a:off x="4468330" y="3278517"/>
            <a:ext cx="1012196" cy="307777"/>
          </a:xfrm>
          <a:prstGeom prst="rect">
            <a:avLst/>
          </a:prstGeom>
          <a:noFill/>
        </p:spPr>
        <p:txBody>
          <a:bodyPr wrap="square" rtlCol="0">
            <a:spAutoFit/>
          </a:bodyPr>
          <a:lstStyle/>
          <a:p>
            <a:r>
              <a:rPr lang="en-US" sz="1400" b="1" dirty="0">
                <a:solidFill>
                  <a:srgbClr val="FF0000"/>
                </a:solidFill>
              </a:rPr>
              <a:t>~3 km/s</a:t>
            </a:r>
          </a:p>
        </p:txBody>
      </p:sp>
    </p:spTree>
    <p:extLst>
      <p:ext uri="{BB962C8B-B14F-4D97-AF65-F5344CB8AC3E}">
        <p14:creationId xmlns:p14="http://schemas.microsoft.com/office/powerpoint/2010/main" val="3057376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11</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Performance Drivers</a:t>
            </a:r>
          </a:p>
        </p:txBody>
      </p:sp>
      <p:pic>
        <p:nvPicPr>
          <p:cNvPr id="13" name="Picture 12">
            <a:extLst>
              <a:ext uri="{FF2B5EF4-FFF2-40B4-BE49-F238E27FC236}">
                <a16:creationId xmlns:a16="http://schemas.microsoft.com/office/drawing/2014/main" id="{85EEB056-8BD4-9406-6122-B3F2E1CCE45F}"/>
              </a:ext>
            </a:extLst>
          </p:cNvPr>
          <p:cNvPicPr>
            <a:picLocks noChangeAspect="1"/>
          </p:cNvPicPr>
          <p:nvPr/>
        </p:nvPicPr>
        <p:blipFill>
          <a:blip r:embed="rId3"/>
          <a:stretch>
            <a:fillRect/>
          </a:stretch>
        </p:blipFill>
        <p:spPr>
          <a:xfrm>
            <a:off x="317426" y="1019215"/>
            <a:ext cx="4332000" cy="2906699"/>
          </a:xfrm>
          <a:prstGeom prst="rect">
            <a:avLst/>
          </a:prstGeom>
        </p:spPr>
      </p:pic>
      <p:graphicFrame>
        <p:nvGraphicFramePr>
          <p:cNvPr id="14" name="Object 13">
            <a:extLst>
              <a:ext uri="{FF2B5EF4-FFF2-40B4-BE49-F238E27FC236}">
                <a16:creationId xmlns:a16="http://schemas.microsoft.com/office/drawing/2014/main" id="{47B9511F-BD4C-867D-FE2F-B1E342A7CD3C}"/>
              </a:ext>
            </a:extLst>
          </p:cNvPr>
          <p:cNvGraphicFramePr>
            <a:graphicFrameLocks noChangeAspect="1"/>
          </p:cNvGraphicFramePr>
          <p:nvPr/>
        </p:nvGraphicFramePr>
        <p:xfrm>
          <a:off x="5299430" y="939770"/>
          <a:ext cx="1361145" cy="531571"/>
        </p:xfrm>
        <a:graphic>
          <a:graphicData uri="http://schemas.openxmlformats.org/presentationml/2006/ole">
            <mc:AlternateContent xmlns:mc="http://schemas.openxmlformats.org/markup-compatibility/2006">
              <mc:Choice xmlns:v="urn:schemas-microsoft-com:vml" Requires="v">
                <p:oleObj r:id="rId4" imgW="1040948" imgH="482391" progId="Equation.DSMT4">
                  <p:embed/>
                </p:oleObj>
              </mc:Choice>
              <mc:Fallback>
                <p:oleObj r:id="rId4" imgW="1040948" imgH="482391" progId="Equation.DSMT4">
                  <p:embed/>
                  <p:pic>
                    <p:nvPicPr>
                      <p:cNvPr id="14" name="Object 13">
                        <a:extLst>
                          <a:ext uri="{FF2B5EF4-FFF2-40B4-BE49-F238E27FC236}">
                            <a16:creationId xmlns:a16="http://schemas.microsoft.com/office/drawing/2014/main" id="{47B9511F-BD4C-867D-FE2F-B1E342A7CD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9430" y="939770"/>
                        <a:ext cx="1361145" cy="531571"/>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1B73811C-2D5A-5E38-8786-0DBB74FBF0F2}"/>
                  </a:ext>
                </a:extLst>
              </p:cNvPr>
              <p:cNvSpPr txBox="1"/>
              <p:nvPr/>
            </p:nvSpPr>
            <p:spPr>
              <a:xfrm>
                <a:off x="6660575" y="1260372"/>
                <a:ext cx="1713969" cy="6767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𝑃</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𝐹</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𝐼</m:t>
                                  </m:r>
                                </m:e>
                                <m:sub>
                                  <m:r>
                                    <a:rPr lang="en-US" b="0" i="1" smtClean="0">
                                      <a:latin typeface="Cambria Math" panose="02040503050406030204" pitchFamily="18" charset="0"/>
                                    </a:rPr>
                                    <m:t>𝑆𝑃</m:t>
                                  </m:r>
                                </m:sub>
                              </m:sSub>
                            </m:e>
                          </m:d>
                        </m:num>
                        <m:den>
                          <m:r>
                            <a:rPr lang="en-US" i="0">
                              <a:latin typeface="Cambria Math" panose="02040503050406030204" pitchFamily="18" charset="0"/>
                            </a:rPr>
                            <m:t>2</m:t>
                          </m:r>
                          <m:r>
                            <a:rPr lang="en-US" i="1">
                              <a:latin typeface="Cambria Math" panose="02040503050406030204" pitchFamily="18" charset="0"/>
                            </a:rPr>
                            <m:t>𝜂</m:t>
                          </m:r>
                        </m:den>
                      </m:f>
                    </m:oMath>
                  </m:oMathPara>
                </a14:m>
                <a:endParaRPr lang="en-US" dirty="0"/>
              </a:p>
            </p:txBody>
          </p:sp>
        </mc:Choice>
        <mc:Fallback>
          <p:sp>
            <p:nvSpPr>
              <p:cNvPr id="15" name="TextBox 14">
                <a:extLst>
                  <a:ext uri="{FF2B5EF4-FFF2-40B4-BE49-F238E27FC236}">
                    <a16:creationId xmlns:a16="http://schemas.microsoft.com/office/drawing/2014/main" id="{1B73811C-2D5A-5E38-8786-0DBB74FBF0F2}"/>
                  </a:ext>
                </a:extLst>
              </p:cNvPr>
              <p:cNvSpPr txBox="1">
                <a:spLocks noRot="1" noChangeAspect="1" noMove="1" noResize="1" noEditPoints="1" noAdjustHandles="1" noChangeArrowheads="1" noChangeShapeType="1" noTextEdit="1"/>
              </p:cNvSpPr>
              <p:nvPr/>
            </p:nvSpPr>
            <p:spPr>
              <a:xfrm>
                <a:off x="6660575" y="1260372"/>
                <a:ext cx="1713969" cy="676724"/>
              </a:xfrm>
              <a:prstGeom prst="rect">
                <a:avLst/>
              </a:prstGeom>
              <a:blipFill>
                <a:blip r:embed="rId6"/>
                <a:stretch>
                  <a:fillRect/>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EC0EA031-C590-3C7F-820D-A3C3102A84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0526" y="2132915"/>
            <a:ext cx="2963332" cy="2046378"/>
          </a:xfrm>
          <a:prstGeom prst="rect">
            <a:avLst/>
          </a:prstGeom>
        </p:spPr>
      </p:pic>
      <p:sp>
        <p:nvSpPr>
          <p:cNvPr id="17" name="TextBox 16">
            <a:extLst>
              <a:ext uri="{FF2B5EF4-FFF2-40B4-BE49-F238E27FC236}">
                <a16:creationId xmlns:a16="http://schemas.microsoft.com/office/drawing/2014/main" id="{49663A77-AC05-40D2-F9F2-9E19B79AE822}"/>
              </a:ext>
            </a:extLst>
          </p:cNvPr>
          <p:cNvSpPr txBox="1"/>
          <p:nvPr/>
        </p:nvSpPr>
        <p:spPr>
          <a:xfrm>
            <a:off x="869705" y="4457560"/>
            <a:ext cx="7510970" cy="523220"/>
          </a:xfrm>
          <a:prstGeom prst="rect">
            <a:avLst/>
          </a:prstGeom>
          <a:solidFill>
            <a:srgbClr val="FFC000"/>
          </a:solidFill>
          <a:ln>
            <a:solidFill>
              <a:srgbClr val="0070C0"/>
            </a:solidFill>
          </a:ln>
        </p:spPr>
        <p:txBody>
          <a:bodyPr wrap="square" rtlCol="0">
            <a:spAutoFit/>
          </a:bodyPr>
          <a:lstStyle/>
          <a:p>
            <a:pPr algn="ctr"/>
            <a:r>
              <a:rPr lang="en-US" sz="1400" b="1" dirty="0"/>
              <a:t>Cannot tolerate a </a:t>
            </a:r>
            <a:r>
              <a:rPr lang="el-GR" sz="1400" b="1" dirty="0"/>
              <a:t>Δ</a:t>
            </a:r>
            <a:r>
              <a:rPr lang="en-US" sz="1400" b="1" dirty="0"/>
              <a:t>V increase faster than Specific Impulse.</a:t>
            </a:r>
          </a:p>
          <a:p>
            <a:pPr algn="ctr"/>
            <a:r>
              <a:rPr lang="el-GR" sz="1400" b="1" dirty="0"/>
              <a:t>α</a:t>
            </a:r>
            <a:r>
              <a:rPr lang="en-US" sz="1400" b="1" baseline="-25000" dirty="0"/>
              <a:t>System</a:t>
            </a:r>
            <a:r>
              <a:rPr lang="en-US" sz="1400" b="1" dirty="0"/>
              <a:t> (Kg/kWe) drives the limiting performance.</a:t>
            </a:r>
          </a:p>
        </p:txBody>
      </p:sp>
      <p:sp>
        <p:nvSpPr>
          <p:cNvPr id="3" name="Star: 5 Points 2">
            <a:extLst>
              <a:ext uri="{FF2B5EF4-FFF2-40B4-BE49-F238E27FC236}">
                <a16:creationId xmlns:a16="http://schemas.microsoft.com/office/drawing/2014/main" id="{10279DFB-B32A-3FD4-94D0-B23B8AABDA7B}"/>
              </a:ext>
            </a:extLst>
          </p:cNvPr>
          <p:cNvSpPr/>
          <p:nvPr/>
        </p:nvSpPr>
        <p:spPr>
          <a:xfrm>
            <a:off x="3896409" y="3333473"/>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D9D2F692-C215-350A-1027-72C0D1A575F8}"/>
              </a:ext>
            </a:extLst>
          </p:cNvPr>
          <p:cNvSpPr txBox="1"/>
          <p:nvPr/>
        </p:nvSpPr>
        <p:spPr>
          <a:xfrm>
            <a:off x="3840749" y="3119056"/>
            <a:ext cx="1012196" cy="246221"/>
          </a:xfrm>
          <a:prstGeom prst="rect">
            <a:avLst/>
          </a:prstGeom>
          <a:noFill/>
        </p:spPr>
        <p:txBody>
          <a:bodyPr wrap="square" rtlCol="0">
            <a:spAutoFit/>
          </a:bodyPr>
          <a:lstStyle/>
          <a:p>
            <a:r>
              <a:rPr lang="en-US" sz="1000" b="1" dirty="0"/>
              <a:t>All-Chem</a:t>
            </a:r>
          </a:p>
        </p:txBody>
      </p:sp>
    </p:spTree>
    <p:extLst>
      <p:ext uri="{BB962C8B-B14F-4D97-AF65-F5344CB8AC3E}">
        <p14:creationId xmlns:p14="http://schemas.microsoft.com/office/powerpoint/2010/main" val="2072910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12</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Performance Drivers</a:t>
            </a:r>
          </a:p>
        </p:txBody>
      </p:sp>
      <p:pic>
        <p:nvPicPr>
          <p:cNvPr id="13" name="Picture 12">
            <a:extLst>
              <a:ext uri="{FF2B5EF4-FFF2-40B4-BE49-F238E27FC236}">
                <a16:creationId xmlns:a16="http://schemas.microsoft.com/office/drawing/2014/main" id="{85EEB056-8BD4-9406-6122-B3F2E1CCE45F}"/>
              </a:ext>
            </a:extLst>
          </p:cNvPr>
          <p:cNvPicPr>
            <a:picLocks noChangeAspect="1"/>
          </p:cNvPicPr>
          <p:nvPr/>
        </p:nvPicPr>
        <p:blipFill>
          <a:blip r:embed="rId3"/>
          <a:stretch>
            <a:fillRect/>
          </a:stretch>
        </p:blipFill>
        <p:spPr>
          <a:xfrm>
            <a:off x="317426" y="1019215"/>
            <a:ext cx="4332000" cy="2906699"/>
          </a:xfrm>
          <a:prstGeom prst="rect">
            <a:avLst/>
          </a:prstGeom>
        </p:spPr>
      </p:pic>
      <p:graphicFrame>
        <p:nvGraphicFramePr>
          <p:cNvPr id="14" name="Object 13">
            <a:extLst>
              <a:ext uri="{FF2B5EF4-FFF2-40B4-BE49-F238E27FC236}">
                <a16:creationId xmlns:a16="http://schemas.microsoft.com/office/drawing/2014/main" id="{47B9511F-BD4C-867D-FE2F-B1E342A7CD3C}"/>
              </a:ext>
            </a:extLst>
          </p:cNvPr>
          <p:cNvGraphicFramePr>
            <a:graphicFrameLocks noChangeAspect="1"/>
          </p:cNvGraphicFramePr>
          <p:nvPr/>
        </p:nvGraphicFramePr>
        <p:xfrm>
          <a:off x="5299430" y="939770"/>
          <a:ext cx="1361145" cy="531571"/>
        </p:xfrm>
        <a:graphic>
          <a:graphicData uri="http://schemas.openxmlformats.org/presentationml/2006/ole">
            <mc:AlternateContent xmlns:mc="http://schemas.openxmlformats.org/markup-compatibility/2006">
              <mc:Choice xmlns:v="urn:schemas-microsoft-com:vml" Requires="v">
                <p:oleObj r:id="rId4" imgW="1040948" imgH="482391" progId="Equation.DSMT4">
                  <p:embed/>
                </p:oleObj>
              </mc:Choice>
              <mc:Fallback>
                <p:oleObj r:id="rId4" imgW="1040948" imgH="482391" progId="Equation.DSMT4">
                  <p:embed/>
                  <p:pic>
                    <p:nvPicPr>
                      <p:cNvPr id="14" name="Object 13">
                        <a:extLst>
                          <a:ext uri="{FF2B5EF4-FFF2-40B4-BE49-F238E27FC236}">
                            <a16:creationId xmlns:a16="http://schemas.microsoft.com/office/drawing/2014/main" id="{47B9511F-BD4C-867D-FE2F-B1E342A7CD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9430" y="939770"/>
                        <a:ext cx="1361145" cy="531571"/>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1B73811C-2D5A-5E38-8786-0DBB74FBF0F2}"/>
                  </a:ext>
                </a:extLst>
              </p:cNvPr>
              <p:cNvSpPr txBox="1"/>
              <p:nvPr/>
            </p:nvSpPr>
            <p:spPr>
              <a:xfrm>
                <a:off x="6660575" y="1260372"/>
                <a:ext cx="1713969" cy="6767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𝑃</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𝐹</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𝐼</m:t>
                                  </m:r>
                                </m:e>
                                <m:sub>
                                  <m:r>
                                    <a:rPr lang="en-US" b="0" i="1" smtClean="0">
                                      <a:latin typeface="Cambria Math" panose="02040503050406030204" pitchFamily="18" charset="0"/>
                                    </a:rPr>
                                    <m:t>𝑆𝑃</m:t>
                                  </m:r>
                                </m:sub>
                              </m:sSub>
                            </m:e>
                          </m:d>
                        </m:num>
                        <m:den>
                          <m:r>
                            <a:rPr lang="en-US" i="0">
                              <a:latin typeface="Cambria Math" panose="02040503050406030204" pitchFamily="18" charset="0"/>
                            </a:rPr>
                            <m:t>2</m:t>
                          </m:r>
                          <m:r>
                            <a:rPr lang="en-US" i="1">
                              <a:latin typeface="Cambria Math" panose="02040503050406030204" pitchFamily="18" charset="0"/>
                            </a:rPr>
                            <m:t>𝜂</m:t>
                          </m:r>
                        </m:den>
                      </m:f>
                    </m:oMath>
                  </m:oMathPara>
                </a14:m>
                <a:endParaRPr lang="en-US" dirty="0"/>
              </a:p>
            </p:txBody>
          </p:sp>
        </mc:Choice>
        <mc:Fallback>
          <p:sp>
            <p:nvSpPr>
              <p:cNvPr id="15" name="TextBox 14">
                <a:extLst>
                  <a:ext uri="{FF2B5EF4-FFF2-40B4-BE49-F238E27FC236}">
                    <a16:creationId xmlns:a16="http://schemas.microsoft.com/office/drawing/2014/main" id="{1B73811C-2D5A-5E38-8786-0DBB74FBF0F2}"/>
                  </a:ext>
                </a:extLst>
              </p:cNvPr>
              <p:cNvSpPr txBox="1">
                <a:spLocks noRot="1" noChangeAspect="1" noMove="1" noResize="1" noEditPoints="1" noAdjustHandles="1" noChangeArrowheads="1" noChangeShapeType="1" noTextEdit="1"/>
              </p:cNvSpPr>
              <p:nvPr/>
            </p:nvSpPr>
            <p:spPr>
              <a:xfrm>
                <a:off x="6660575" y="1260372"/>
                <a:ext cx="1713969" cy="676724"/>
              </a:xfrm>
              <a:prstGeom prst="rect">
                <a:avLst/>
              </a:prstGeom>
              <a:blipFill>
                <a:blip r:embed="rId6"/>
                <a:stretch>
                  <a:fillRect/>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EC0EA031-C590-3C7F-820D-A3C3102A84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0526" y="2132915"/>
            <a:ext cx="2963332" cy="2046378"/>
          </a:xfrm>
          <a:prstGeom prst="rect">
            <a:avLst/>
          </a:prstGeom>
        </p:spPr>
      </p:pic>
      <p:sp>
        <p:nvSpPr>
          <p:cNvPr id="17" name="TextBox 16">
            <a:extLst>
              <a:ext uri="{FF2B5EF4-FFF2-40B4-BE49-F238E27FC236}">
                <a16:creationId xmlns:a16="http://schemas.microsoft.com/office/drawing/2014/main" id="{49663A77-AC05-40D2-F9F2-9E19B79AE822}"/>
              </a:ext>
            </a:extLst>
          </p:cNvPr>
          <p:cNvSpPr txBox="1"/>
          <p:nvPr/>
        </p:nvSpPr>
        <p:spPr>
          <a:xfrm>
            <a:off x="869705" y="4457560"/>
            <a:ext cx="7510970" cy="523220"/>
          </a:xfrm>
          <a:prstGeom prst="rect">
            <a:avLst/>
          </a:prstGeom>
          <a:solidFill>
            <a:srgbClr val="FFC000"/>
          </a:solidFill>
          <a:ln>
            <a:solidFill>
              <a:srgbClr val="0070C0"/>
            </a:solidFill>
          </a:ln>
        </p:spPr>
        <p:txBody>
          <a:bodyPr wrap="square" rtlCol="0">
            <a:spAutoFit/>
          </a:bodyPr>
          <a:lstStyle/>
          <a:p>
            <a:pPr algn="ctr"/>
            <a:r>
              <a:rPr lang="en-US" sz="1400" b="1" dirty="0"/>
              <a:t>Cannot tolerate a </a:t>
            </a:r>
            <a:r>
              <a:rPr lang="el-GR" sz="1400" b="1" dirty="0"/>
              <a:t>Δ</a:t>
            </a:r>
            <a:r>
              <a:rPr lang="en-US" sz="1400" b="1" dirty="0"/>
              <a:t>V increase faster than Specific Impulse.</a:t>
            </a:r>
          </a:p>
          <a:p>
            <a:pPr algn="ctr"/>
            <a:r>
              <a:rPr lang="el-GR" sz="1400" b="1" dirty="0"/>
              <a:t>α</a:t>
            </a:r>
            <a:r>
              <a:rPr lang="en-US" sz="1400" b="1" baseline="-25000" dirty="0"/>
              <a:t>System</a:t>
            </a:r>
            <a:r>
              <a:rPr lang="en-US" sz="1400" b="1" dirty="0"/>
              <a:t> (Kg/kWe) drives the limiting performance.</a:t>
            </a:r>
          </a:p>
        </p:txBody>
      </p:sp>
      <p:sp>
        <p:nvSpPr>
          <p:cNvPr id="3" name="Star: 5 Points 2">
            <a:extLst>
              <a:ext uri="{FF2B5EF4-FFF2-40B4-BE49-F238E27FC236}">
                <a16:creationId xmlns:a16="http://schemas.microsoft.com/office/drawing/2014/main" id="{10279DFB-B32A-3FD4-94D0-B23B8AABDA7B}"/>
              </a:ext>
            </a:extLst>
          </p:cNvPr>
          <p:cNvSpPr/>
          <p:nvPr/>
        </p:nvSpPr>
        <p:spPr>
          <a:xfrm>
            <a:off x="3896409" y="3333473"/>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tar: 5 Points 6">
            <a:extLst>
              <a:ext uri="{FF2B5EF4-FFF2-40B4-BE49-F238E27FC236}">
                <a16:creationId xmlns:a16="http://schemas.microsoft.com/office/drawing/2014/main" id="{5D78C1D2-62C6-62C9-6791-FA87BE7BAC09}"/>
              </a:ext>
            </a:extLst>
          </p:cNvPr>
          <p:cNvSpPr/>
          <p:nvPr/>
        </p:nvSpPr>
        <p:spPr>
          <a:xfrm>
            <a:off x="2688645" y="3226777"/>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CA59856F-54CB-BB43-B191-DB6D0864E7BE}"/>
              </a:ext>
            </a:extLst>
          </p:cNvPr>
          <p:cNvSpPr txBox="1"/>
          <p:nvPr/>
        </p:nvSpPr>
        <p:spPr>
          <a:xfrm>
            <a:off x="2632985" y="2991410"/>
            <a:ext cx="1012196" cy="246221"/>
          </a:xfrm>
          <a:prstGeom prst="rect">
            <a:avLst/>
          </a:prstGeom>
          <a:noFill/>
        </p:spPr>
        <p:txBody>
          <a:bodyPr wrap="square" rtlCol="0">
            <a:spAutoFit/>
          </a:bodyPr>
          <a:lstStyle/>
          <a:p>
            <a:r>
              <a:rPr lang="en-US" sz="1000" b="1" dirty="0"/>
              <a:t>900s NTP</a:t>
            </a:r>
          </a:p>
        </p:txBody>
      </p:sp>
      <p:sp>
        <p:nvSpPr>
          <p:cNvPr id="9" name="TextBox 8">
            <a:extLst>
              <a:ext uri="{FF2B5EF4-FFF2-40B4-BE49-F238E27FC236}">
                <a16:creationId xmlns:a16="http://schemas.microsoft.com/office/drawing/2014/main" id="{24E3C364-7847-23C8-6ECF-F6B9E743CC49}"/>
              </a:ext>
            </a:extLst>
          </p:cNvPr>
          <p:cNvSpPr txBox="1"/>
          <p:nvPr/>
        </p:nvSpPr>
        <p:spPr>
          <a:xfrm>
            <a:off x="3840749" y="3119056"/>
            <a:ext cx="1012196" cy="246221"/>
          </a:xfrm>
          <a:prstGeom prst="rect">
            <a:avLst/>
          </a:prstGeom>
          <a:noFill/>
        </p:spPr>
        <p:txBody>
          <a:bodyPr wrap="square" rtlCol="0">
            <a:spAutoFit/>
          </a:bodyPr>
          <a:lstStyle/>
          <a:p>
            <a:r>
              <a:rPr lang="en-US" sz="1000" b="1" dirty="0"/>
              <a:t>All-Chem</a:t>
            </a:r>
          </a:p>
        </p:txBody>
      </p:sp>
    </p:spTree>
    <p:extLst>
      <p:ext uri="{BB962C8B-B14F-4D97-AF65-F5344CB8AC3E}">
        <p14:creationId xmlns:p14="http://schemas.microsoft.com/office/powerpoint/2010/main" val="1849040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13</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Performance Drivers</a:t>
            </a:r>
          </a:p>
        </p:txBody>
      </p:sp>
      <p:pic>
        <p:nvPicPr>
          <p:cNvPr id="13" name="Picture 12">
            <a:extLst>
              <a:ext uri="{FF2B5EF4-FFF2-40B4-BE49-F238E27FC236}">
                <a16:creationId xmlns:a16="http://schemas.microsoft.com/office/drawing/2014/main" id="{85EEB056-8BD4-9406-6122-B3F2E1CCE45F}"/>
              </a:ext>
            </a:extLst>
          </p:cNvPr>
          <p:cNvPicPr>
            <a:picLocks noChangeAspect="1"/>
          </p:cNvPicPr>
          <p:nvPr/>
        </p:nvPicPr>
        <p:blipFill>
          <a:blip r:embed="rId3"/>
          <a:stretch>
            <a:fillRect/>
          </a:stretch>
        </p:blipFill>
        <p:spPr>
          <a:xfrm>
            <a:off x="317426" y="1019215"/>
            <a:ext cx="4332000" cy="2906699"/>
          </a:xfrm>
          <a:prstGeom prst="rect">
            <a:avLst/>
          </a:prstGeom>
        </p:spPr>
      </p:pic>
      <p:graphicFrame>
        <p:nvGraphicFramePr>
          <p:cNvPr id="14" name="Object 13">
            <a:extLst>
              <a:ext uri="{FF2B5EF4-FFF2-40B4-BE49-F238E27FC236}">
                <a16:creationId xmlns:a16="http://schemas.microsoft.com/office/drawing/2014/main" id="{47B9511F-BD4C-867D-FE2F-B1E342A7CD3C}"/>
              </a:ext>
            </a:extLst>
          </p:cNvPr>
          <p:cNvGraphicFramePr>
            <a:graphicFrameLocks noChangeAspect="1"/>
          </p:cNvGraphicFramePr>
          <p:nvPr/>
        </p:nvGraphicFramePr>
        <p:xfrm>
          <a:off x="5299430" y="939770"/>
          <a:ext cx="1361145" cy="531571"/>
        </p:xfrm>
        <a:graphic>
          <a:graphicData uri="http://schemas.openxmlformats.org/presentationml/2006/ole">
            <mc:AlternateContent xmlns:mc="http://schemas.openxmlformats.org/markup-compatibility/2006">
              <mc:Choice xmlns:v="urn:schemas-microsoft-com:vml" Requires="v">
                <p:oleObj r:id="rId4" imgW="1040948" imgH="482391" progId="Equation.DSMT4">
                  <p:embed/>
                </p:oleObj>
              </mc:Choice>
              <mc:Fallback>
                <p:oleObj r:id="rId4" imgW="1040948" imgH="482391" progId="Equation.DSMT4">
                  <p:embed/>
                  <p:pic>
                    <p:nvPicPr>
                      <p:cNvPr id="14" name="Object 13">
                        <a:extLst>
                          <a:ext uri="{FF2B5EF4-FFF2-40B4-BE49-F238E27FC236}">
                            <a16:creationId xmlns:a16="http://schemas.microsoft.com/office/drawing/2014/main" id="{47B9511F-BD4C-867D-FE2F-B1E342A7CD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9430" y="939770"/>
                        <a:ext cx="1361145" cy="531571"/>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1B73811C-2D5A-5E38-8786-0DBB74FBF0F2}"/>
                  </a:ext>
                </a:extLst>
              </p:cNvPr>
              <p:cNvSpPr txBox="1"/>
              <p:nvPr/>
            </p:nvSpPr>
            <p:spPr>
              <a:xfrm>
                <a:off x="6660575" y="1260372"/>
                <a:ext cx="1713969" cy="6767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𝑃</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𝐹</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𝐼</m:t>
                                  </m:r>
                                </m:e>
                                <m:sub>
                                  <m:r>
                                    <a:rPr lang="en-US" b="0" i="1" smtClean="0">
                                      <a:latin typeface="Cambria Math" panose="02040503050406030204" pitchFamily="18" charset="0"/>
                                    </a:rPr>
                                    <m:t>𝑆𝑃</m:t>
                                  </m:r>
                                </m:sub>
                              </m:sSub>
                            </m:e>
                          </m:d>
                        </m:num>
                        <m:den>
                          <m:r>
                            <a:rPr lang="en-US" i="0">
                              <a:latin typeface="Cambria Math" panose="02040503050406030204" pitchFamily="18" charset="0"/>
                            </a:rPr>
                            <m:t>2</m:t>
                          </m:r>
                          <m:r>
                            <a:rPr lang="en-US" i="1">
                              <a:latin typeface="Cambria Math" panose="02040503050406030204" pitchFamily="18" charset="0"/>
                            </a:rPr>
                            <m:t>𝜂</m:t>
                          </m:r>
                        </m:den>
                      </m:f>
                    </m:oMath>
                  </m:oMathPara>
                </a14:m>
                <a:endParaRPr lang="en-US" dirty="0"/>
              </a:p>
            </p:txBody>
          </p:sp>
        </mc:Choice>
        <mc:Fallback>
          <p:sp>
            <p:nvSpPr>
              <p:cNvPr id="15" name="TextBox 14">
                <a:extLst>
                  <a:ext uri="{FF2B5EF4-FFF2-40B4-BE49-F238E27FC236}">
                    <a16:creationId xmlns:a16="http://schemas.microsoft.com/office/drawing/2014/main" id="{1B73811C-2D5A-5E38-8786-0DBB74FBF0F2}"/>
                  </a:ext>
                </a:extLst>
              </p:cNvPr>
              <p:cNvSpPr txBox="1">
                <a:spLocks noRot="1" noChangeAspect="1" noMove="1" noResize="1" noEditPoints="1" noAdjustHandles="1" noChangeArrowheads="1" noChangeShapeType="1" noTextEdit="1"/>
              </p:cNvSpPr>
              <p:nvPr/>
            </p:nvSpPr>
            <p:spPr>
              <a:xfrm>
                <a:off x="6660575" y="1260372"/>
                <a:ext cx="1713969" cy="676724"/>
              </a:xfrm>
              <a:prstGeom prst="rect">
                <a:avLst/>
              </a:prstGeom>
              <a:blipFill>
                <a:blip r:embed="rId6"/>
                <a:stretch>
                  <a:fillRect/>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EC0EA031-C590-3C7F-820D-A3C3102A84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0526" y="2132915"/>
            <a:ext cx="2963332" cy="2046378"/>
          </a:xfrm>
          <a:prstGeom prst="rect">
            <a:avLst/>
          </a:prstGeom>
        </p:spPr>
      </p:pic>
      <p:sp>
        <p:nvSpPr>
          <p:cNvPr id="17" name="TextBox 16">
            <a:extLst>
              <a:ext uri="{FF2B5EF4-FFF2-40B4-BE49-F238E27FC236}">
                <a16:creationId xmlns:a16="http://schemas.microsoft.com/office/drawing/2014/main" id="{49663A77-AC05-40D2-F9F2-9E19B79AE822}"/>
              </a:ext>
            </a:extLst>
          </p:cNvPr>
          <p:cNvSpPr txBox="1"/>
          <p:nvPr/>
        </p:nvSpPr>
        <p:spPr>
          <a:xfrm>
            <a:off x="869705" y="4457560"/>
            <a:ext cx="7510970" cy="523220"/>
          </a:xfrm>
          <a:prstGeom prst="rect">
            <a:avLst/>
          </a:prstGeom>
          <a:solidFill>
            <a:srgbClr val="FFC000"/>
          </a:solidFill>
          <a:ln>
            <a:solidFill>
              <a:srgbClr val="0070C0"/>
            </a:solidFill>
          </a:ln>
        </p:spPr>
        <p:txBody>
          <a:bodyPr wrap="square" rtlCol="0">
            <a:spAutoFit/>
          </a:bodyPr>
          <a:lstStyle/>
          <a:p>
            <a:pPr algn="ctr"/>
            <a:r>
              <a:rPr lang="en-US" sz="1400" b="1" dirty="0"/>
              <a:t>Cannot tolerate a </a:t>
            </a:r>
            <a:r>
              <a:rPr lang="el-GR" sz="1400" b="1" dirty="0"/>
              <a:t>Δ</a:t>
            </a:r>
            <a:r>
              <a:rPr lang="en-US" sz="1400" b="1" dirty="0"/>
              <a:t>V increase faster than Specific Impulse.</a:t>
            </a:r>
          </a:p>
          <a:p>
            <a:pPr algn="ctr"/>
            <a:r>
              <a:rPr lang="el-GR" sz="1400" b="1" dirty="0"/>
              <a:t>α</a:t>
            </a:r>
            <a:r>
              <a:rPr lang="en-US" sz="1400" b="1" baseline="-25000" dirty="0"/>
              <a:t>System</a:t>
            </a:r>
            <a:r>
              <a:rPr lang="en-US" sz="1400" b="1" dirty="0"/>
              <a:t> (Kg/kWe) drives the limiting performance.</a:t>
            </a:r>
          </a:p>
        </p:txBody>
      </p:sp>
      <p:sp>
        <p:nvSpPr>
          <p:cNvPr id="3" name="Star: 5 Points 2">
            <a:extLst>
              <a:ext uri="{FF2B5EF4-FFF2-40B4-BE49-F238E27FC236}">
                <a16:creationId xmlns:a16="http://schemas.microsoft.com/office/drawing/2014/main" id="{10279DFB-B32A-3FD4-94D0-B23B8AABDA7B}"/>
              </a:ext>
            </a:extLst>
          </p:cNvPr>
          <p:cNvSpPr/>
          <p:nvPr/>
        </p:nvSpPr>
        <p:spPr>
          <a:xfrm>
            <a:off x="3896409" y="3333473"/>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tar: 5 Points 6">
            <a:extLst>
              <a:ext uri="{FF2B5EF4-FFF2-40B4-BE49-F238E27FC236}">
                <a16:creationId xmlns:a16="http://schemas.microsoft.com/office/drawing/2014/main" id="{5D78C1D2-62C6-62C9-6791-FA87BE7BAC09}"/>
              </a:ext>
            </a:extLst>
          </p:cNvPr>
          <p:cNvSpPr/>
          <p:nvPr/>
        </p:nvSpPr>
        <p:spPr>
          <a:xfrm>
            <a:off x="2688645" y="3226777"/>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D2CB534-D4B3-E1F3-0AE7-9370BF707B07}"/>
              </a:ext>
            </a:extLst>
          </p:cNvPr>
          <p:cNvSpPr txBox="1"/>
          <p:nvPr/>
        </p:nvSpPr>
        <p:spPr>
          <a:xfrm>
            <a:off x="2632985" y="2991410"/>
            <a:ext cx="1012196" cy="246221"/>
          </a:xfrm>
          <a:prstGeom prst="rect">
            <a:avLst/>
          </a:prstGeom>
          <a:noFill/>
        </p:spPr>
        <p:txBody>
          <a:bodyPr wrap="square" rtlCol="0">
            <a:spAutoFit/>
          </a:bodyPr>
          <a:lstStyle/>
          <a:p>
            <a:r>
              <a:rPr lang="en-US" sz="1000" b="1" dirty="0"/>
              <a:t>900s NTP</a:t>
            </a:r>
          </a:p>
        </p:txBody>
      </p:sp>
      <p:sp>
        <p:nvSpPr>
          <p:cNvPr id="10" name="TextBox 9">
            <a:extLst>
              <a:ext uri="{FF2B5EF4-FFF2-40B4-BE49-F238E27FC236}">
                <a16:creationId xmlns:a16="http://schemas.microsoft.com/office/drawing/2014/main" id="{35F9A766-93F6-7224-90D0-384094EB530A}"/>
              </a:ext>
            </a:extLst>
          </p:cNvPr>
          <p:cNvSpPr txBox="1"/>
          <p:nvPr/>
        </p:nvSpPr>
        <p:spPr>
          <a:xfrm>
            <a:off x="3840749" y="3119056"/>
            <a:ext cx="1012196" cy="246221"/>
          </a:xfrm>
          <a:prstGeom prst="rect">
            <a:avLst/>
          </a:prstGeom>
          <a:noFill/>
        </p:spPr>
        <p:txBody>
          <a:bodyPr wrap="square" rtlCol="0">
            <a:spAutoFit/>
          </a:bodyPr>
          <a:lstStyle/>
          <a:p>
            <a:r>
              <a:rPr lang="en-US" sz="1000" b="1" dirty="0"/>
              <a:t>All-Chem</a:t>
            </a:r>
          </a:p>
        </p:txBody>
      </p:sp>
    </p:spTree>
    <p:extLst>
      <p:ext uri="{BB962C8B-B14F-4D97-AF65-F5344CB8AC3E}">
        <p14:creationId xmlns:p14="http://schemas.microsoft.com/office/powerpoint/2010/main" val="3483401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14</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Performance Drivers</a:t>
            </a:r>
          </a:p>
        </p:txBody>
      </p:sp>
      <p:pic>
        <p:nvPicPr>
          <p:cNvPr id="13" name="Picture 12">
            <a:extLst>
              <a:ext uri="{FF2B5EF4-FFF2-40B4-BE49-F238E27FC236}">
                <a16:creationId xmlns:a16="http://schemas.microsoft.com/office/drawing/2014/main" id="{85EEB056-8BD4-9406-6122-B3F2E1CCE45F}"/>
              </a:ext>
            </a:extLst>
          </p:cNvPr>
          <p:cNvPicPr>
            <a:picLocks noChangeAspect="1"/>
          </p:cNvPicPr>
          <p:nvPr/>
        </p:nvPicPr>
        <p:blipFill>
          <a:blip r:embed="rId3"/>
          <a:stretch>
            <a:fillRect/>
          </a:stretch>
        </p:blipFill>
        <p:spPr>
          <a:xfrm>
            <a:off x="317426" y="1019215"/>
            <a:ext cx="4332000" cy="2906699"/>
          </a:xfrm>
          <a:prstGeom prst="rect">
            <a:avLst/>
          </a:prstGeom>
        </p:spPr>
      </p:pic>
      <p:graphicFrame>
        <p:nvGraphicFramePr>
          <p:cNvPr id="14" name="Object 13">
            <a:extLst>
              <a:ext uri="{FF2B5EF4-FFF2-40B4-BE49-F238E27FC236}">
                <a16:creationId xmlns:a16="http://schemas.microsoft.com/office/drawing/2014/main" id="{47B9511F-BD4C-867D-FE2F-B1E342A7CD3C}"/>
              </a:ext>
            </a:extLst>
          </p:cNvPr>
          <p:cNvGraphicFramePr>
            <a:graphicFrameLocks noChangeAspect="1"/>
          </p:cNvGraphicFramePr>
          <p:nvPr/>
        </p:nvGraphicFramePr>
        <p:xfrm>
          <a:off x="5299430" y="939770"/>
          <a:ext cx="1361145" cy="531571"/>
        </p:xfrm>
        <a:graphic>
          <a:graphicData uri="http://schemas.openxmlformats.org/presentationml/2006/ole">
            <mc:AlternateContent xmlns:mc="http://schemas.openxmlformats.org/markup-compatibility/2006">
              <mc:Choice xmlns:v="urn:schemas-microsoft-com:vml" Requires="v">
                <p:oleObj r:id="rId4" imgW="1040948" imgH="482391" progId="Equation.DSMT4">
                  <p:embed/>
                </p:oleObj>
              </mc:Choice>
              <mc:Fallback>
                <p:oleObj r:id="rId4" imgW="1040948" imgH="482391" progId="Equation.DSMT4">
                  <p:embed/>
                  <p:pic>
                    <p:nvPicPr>
                      <p:cNvPr id="14" name="Object 13">
                        <a:extLst>
                          <a:ext uri="{FF2B5EF4-FFF2-40B4-BE49-F238E27FC236}">
                            <a16:creationId xmlns:a16="http://schemas.microsoft.com/office/drawing/2014/main" id="{47B9511F-BD4C-867D-FE2F-B1E342A7CD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9430" y="939770"/>
                        <a:ext cx="1361145" cy="531571"/>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1B73811C-2D5A-5E38-8786-0DBB74FBF0F2}"/>
                  </a:ext>
                </a:extLst>
              </p:cNvPr>
              <p:cNvSpPr txBox="1"/>
              <p:nvPr/>
            </p:nvSpPr>
            <p:spPr>
              <a:xfrm>
                <a:off x="6660575" y="1260372"/>
                <a:ext cx="1713969" cy="6767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𝑃</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𝐹</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𝐼</m:t>
                                  </m:r>
                                </m:e>
                                <m:sub>
                                  <m:r>
                                    <a:rPr lang="en-US" b="0" i="1" smtClean="0">
                                      <a:latin typeface="Cambria Math" panose="02040503050406030204" pitchFamily="18" charset="0"/>
                                    </a:rPr>
                                    <m:t>𝑆𝑃</m:t>
                                  </m:r>
                                </m:sub>
                              </m:sSub>
                            </m:e>
                          </m:d>
                        </m:num>
                        <m:den>
                          <m:r>
                            <a:rPr lang="en-US" i="0">
                              <a:latin typeface="Cambria Math" panose="02040503050406030204" pitchFamily="18" charset="0"/>
                            </a:rPr>
                            <m:t>2</m:t>
                          </m:r>
                          <m:r>
                            <a:rPr lang="en-US" i="1">
                              <a:latin typeface="Cambria Math" panose="02040503050406030204" pitchFamily="18" charset="0"/>
                            </a:rPr>
                            <m:t>𝜂</m:t>
                          </m:r>
                        </m:den>
                      </m:f>
                    </m:oMath>
                  </m:oMathPara>
                </a14:m>
                <a:endParaRPr lang="en-US" dirty="0"/>
              </a:p>
            </p:txBody>
          </p:sp>
        </mc:Choice>
        <mc:Fallback>
          <p:sp>
            <p:nvSpPr>
              <p:cNvPr id="15" name="TextBox 14">
                <a:extLst>
                  <a:ext uri="{FF2B5EF4-FFF2-40B4-BE49-F238E27FC236}">
                    <a16:creationId xmlns:a16="http://schemas.microsoft.com/office/drawing/2014/main" id="{1B73811C-2D5A-5E38-8786-0DBB74FBF0F2}"/>
                  </a:ext>
                </a:extLst>
              </p:cNvPr>
              <p:cNvSpPr txBox="1">
                <a:spLocks noRot="1" noChangeAspect="1" noMove="1" noResize="1" noEditPoints="1" noAdjustHandles="1" noChangeArrowheads="1" noChangeShapeType="1" noTextEdit="1"/>
              </p:cNvSpPr>
              <p:nvPr/>
            </p:nvSpPr>
            <p:spPr>
              <a:xfrm>
                <a:off x="6660575" y="1260372"/>
                <a:ext cx="1713969" cy="676724"/>
              </a:xfrm>
              <a:prstGeom prst="rect">
                <a:avLst/>
              </a:prstGeom>
              <a:blipFill>
                <a:blip r:embed="rId6"/>
                <a:stretch>
                  <a:fillRect/>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EC0EA031-C590-3C7F-820D-A3C3102A84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0526" y="2132915"/>
            <a:ext cx="2963332" cy="2046378"/>
          </a:xfrm>
          <a:prstGeom prst="rect">
            <a:avLst/>
          </a:prstGeom>
        </p:spPr>
      </p:pic>
      <p:sp>
        <p:nvSpPr>
          <p:cNvPr id="17" name="TextBox 16">
            <a:extLst>
              <a:ext uri="{FF2B5EF4-FFF2-40B4-BE49-F238E27FC236}">
                <a16:creationId xmlns:a16="http://schemas.microsoft.com/office/drawing/2014/main" id="{49663A77-AC05-40D2-F9F2-9E19B79AE822}"/>
              </a:ext>
            </a:extLst>
          </p:cNvPr>
          <p:cNvSpPr txBox="1"/>
          <p:nvPr/>
        </p:nvSpPr>
        <p:spPr>
          <a:xfrm>
            <a:off x="869705" y="4457560"/>
            <a:ext cx="7510970" cy="523220"/>
          </a:xfrm>
          <a:prstGeom prst="rect">
            <a:avLst/>
          </a:prstGeom>
          <a:solidFill>
            <a:srgbClr val="FFC000"/>
          </a:solidFill>
          <a:ln>
            <a:solidFill>
              <a:srgbClr val="0070C0"/>
            </a:solidFill>
          </a:ln>
        </p:spPr>
        <p:txBody>
          <a:bodyPr wrap="square" rtlCol="0">
            <a:spAutoFit/>
          </a:bodyPr>
          <a:lstStyle/>
          <a:p>
            <a:pPr algn="ctr"/>
            <a:r>
              <a:rPr lang="en-US" sz="1400" b="1" dirty="0"/>
              <a:t>Cannot tolerate a </a:t>
            </a:r>
            <a:r>
              <a:rPr lang="el-GR" sz="1400" b="1" dirty="0"/>
              <a:t>Δ</a:t>
            </a:r>
            <a:r>
              <a:rPr lang="en-US" sz="1400" b="1" dirty="0"/>
              <a:t>V increase faster than Specific Impulse.</a:t>
            </a:r>
          </a:p>
          <a:p>
            <a:pPr algn="ctr"/>
            <a:r>
              <a:rPr lang="el-GR" sz="1400" b="1" dirty="0"/>
              <a:t>α</a:t>
            </a:r>
            <a:r>
              <a:rPr lang="en-US" sz="1400" b="1" baseline="-25000" dirty="0"/>
              <a:t>System</a:t>
            </a:r>
            <a:r>
              <a:rPr lang="en-US" sz="1400" b="1" dirty="0"/>
              <a:t> (Kg/kWe) drives the limiting performance.</a:t>
            </a:r>
          </a:p>
        </p:txBody>
      </p:sp>
      <p:sp>
        <p:nvSpPr>
          <p:cNvPr id="3" name="Star: 5 Points 2">
            <a:extLst>
              <a:ext uri="{FF2B5EF4-FFF2-40B4-BE49-F238E27FC236}">
                <a16:creationId xmlns:a16="http://schemas.microsoft.com/office/drawing/2014/main" id="{10279DFB-B32A-3FD4-94D0-B23B8AABDA7B}"/>
              </a:ext>
            </a:extLst>
          </p:cNvPr>
          <p:cNvSpPr/>
          <p:nvPr/>
        </p:nvSpPr>
        <p:spPr>
          <a:xfrm>
            <a:off x="3896409" y="3333473"/>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tar: 5 Points 6">
            <a:extLst>
              <a:ext uri="{FF2B5EF4-FFF2-40B4-BE49-F238E27FC236}">
                <a16:creationId xmlns:a16="http://schemas.microsoft.com/office/drawing/2014/main" id="{5D78C1D2-62C6-62C9-6791-FA87BE7BAC09}"/>
              </a:ext>
            </a:extLst>
          </p:cNvPr>
          <p:cNvSpPr/>
          <p:nvPr/>
        </p:nvSpPr>
        <p:spPr>
          <a:xfrm>
            <a:off x="2688645" y="3226777"/>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D2CB534-D4B3-E1F3-0AE7-9370BF707B07}"/>
              </a:ext>
            </a:extLst>
          </p:cNvPr>
          <p:cNvSpPr txBox="1"/>
          <p:nvPr/>
        </p:nvSpPr>
        <p:spPr>
          <a:xfrm>
            <a:off x="2632985" y="2991410"/>
            <a:ext cx="1012196" cy="246221"/>
          </a:xfrm>
          <a:prstGeom prst="rect">
            <a:avLst/>
          </a:prstGeom>
          <a:noFill/>
        </p:spPr>
        <p:txBody>
          <a:bodyPr wrap="square" rtlCol="0">
            <a:spAutoFit/>
          </a:bodyPr>
          <a:lstStyle/>
          <a:p>
            <a:r>
              <a:rPr lang="en-US" sz="1000" b="1" dirty="0"/>
              <a:t>900s NTP</a:t>
            </a:r>
          </a:p>
        </p:txBody>
      </p:sp>
      <p:sp>
        <p:nvSpPr>
          <p:cNvPr id="10" name="TextBox 9">
            <a:extLst>
              <a:ext uri="{FF2B5EF4-FFF2-40B4-BE49-F238E27FC236}">
                <a16:creationId xmlns:a16="http://schemas.microsoft.com/office/drawing/2014/main" id="{35F9A766-93F6-7224-90D0-384094EB530A}"/>
              </a:ext>
            </a:extLst>
          </p:cNvPr>
          <p:cNvSpPr txBox="1"/>
          <p:nvPr/>
        </p:nvSpPr>
        <p:spPr>
          <a:xfrm>
            <a:off x="3840749" y="3119056"/>
            <a:ext cx="1012196" cy="246221"/>
          </a:xfrm>
          <a:prstGeom prst="rect">
            <a:avLst/>
          </a:prstGeom>
          <a:noFill/>
        </p:spPr>
        <p:txBody>
          <a:bodyPr wrap="square" rtlCol="0">
            <a:spAutoFit/>
          </a:bodyPr>
          <a:lstStyle/>
          <a:p>
            <a:r>
              <a:rPr lang="en-US" sz="1000" b="1" dirty="0"/>
              <a:t>All-Chem</a:t>
            </a:r>
          </a:p>
        </p:txBody>
      </p:sp>
      <p:sp>
        <p:nvSpPr>
          <p:cNvPr id="5" name="Star: 5 Points 4">
            <a:extLst>
              <a:ext uri="{FF2B5EF4-FFF2-40B4-BE49-F238E27FC236}">
                <a16:creationId xmlns:a16="http://schemas.microsoft.com/office/drawing/2014/main" id="{97862EF8-8513-71EE-2318-AB93C6BC6059}"/>
              </a:ext>
            </a:extLst>
          </p:cNvPr>
          <p:cNvSpPr/>
          <p:nvPr/>
        </p:nvSpPr>
        <p:spPr>
          <a:xfrm>
            <a:off x="3033999" y="3296406"/>
            <a:ext cx="673967"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E7D0D525-394B-0EA4-AE40-594FF2FC3FAE}"/>
              </a:ext>
            </a:extLst>
          </p:cNvPr>
          <p:cNvSpPr txBox="1"/>
          <p:nvPr/>
        </p:nvSpPr>
        <p:spPr>
          <a:xfrm>
            <a:off x="3104732" y="3114247"/>
            <a:ext cx="1012196" cy="246221"/>
          </a:xfrm>
          <a:prstGeom prst="rect">
            <a:avLst/>
          </a:prstGeom>
          <a:noFill/>
        </p:spPr>
        <p:txBody>
          <a:bodyPr wrap="square" rtlCol="0">
            <a:spAutoFit/>
          </a:bodyPr>
          <a:lstStyle/>
          <a:p>
            <a:r>
              <a:rPr lang="en-US" sz="1000" b="1" dirty="0"/>
              <a:t>DRACO</a:t>
            </a:r>
          </a:p>
        </p:txBody>
      </p:sp>
    </p:spTree>
    <p:extLst>
      <p:ext uri="{BB962C8B-B14F-4D97-AF65-F5344CB8AC3E}">
        <p14:creationId xmlns:p14="http://schemas.microsoft.com/office/powerpoint/2010/main" val="2149203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15</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Performance Drivers</a:t>
            </a:r>
          </a:p>
        </p:txBody>
      </p:sp>
      <p:pic>
        <p:nvPicPr>
          <p:cNvPr id="13" name="Picture 12">
            <a:extLst>
              <a:ext uri="{FF2B5EF4-FFF2-40B4-BE49-F238E27FC236}">
                <a16:creationId xmlns:a16="http://schemas.microsoft.com/office/drawing/2014/main" id="{85EEB056-8BD4-9406-6122-B3F2E1CCE45F}"/>
              </a:ext>
            </a:extLst>
          </p:cNvPr>
          <p:cNvPicPr>
            <a:picLocks noChangeAspect="1"/>
          </p:cNvPicPr>
          <p:nvPr/>
        </p:nvPicPr>
        <p:blipFill>
          <a:blip r:embed="rId3"/>
          <a:stretch>
            <a:fillRect/>
          </a:stretch>
        </p:blipFill>
        <p:spPr>
          <a:xfrm>
            <a:off x="317426" y="1019215"/>
            <a:ext cx="4332000" cy="2906699"/>
          </a:xfrm>
          <a:prstGeom prst="rect">
            <a:avLst/>
          </a:prstGeom>
        </p:spPr>
      </p:pic>
      <p:graphicFrame>
        <p:nvGraphicFramePr>
          <p:cNvPr id="14" name="Object 13">
            <a:extLst>
              <a:ext uri="{FF2B5EF4-FFF2-40B4-BE49-F238E27FC236}">
                <a16:creationId xmlns:a16="http://schemas.microsoft.com/office/drawing/2014/main" id="{47B9511F-BD4C-867D-FE2F-B1E342A7CD3C}"/>
              </a:ext>
            </a:extLst>
          </p:cNvPr>
          <p:cNvGraphicFramePr>
            <a:graphicFrameLocks noChangeAspect="1"/>
          </p:cNvGraphicFramePr>
          <p:nvPr/>
        </p:nvGraphicFramePr>
        <p:xfrm>
          <a:off x="5299430" y="939770"/>
          <a:ext cx="1361145" cy="531571"/>
        </p:xfrm>
        <a:graphic>
          <a:graphicData uri="http://schemas.openxmlformats.org/presentationml/2006/ole">
            <mc:AlternateContent xmlns:mc="http://schemas.openxmlformats.org/markup-compatibility/2006">
              <mc:Choice xmlns:v="urn:schemas-microsoft-com:vml" Requires="v">
                <p:oleObj r:id="rId4" imgW="1040948" imgH="482391" progId="Equation.DSMT4">
                  <p:embed/>
                </p:oleObj>
              </mc:Choice>
              <mc:Fallback>
                <p:oleObj r:id="rId4" imgW="1040948" imgH="482391" progId="Equation.DSMT4">
                  <p:embed/>
                  <p:pic>
                    <p:nvPicPr>
                      <p:cNvPr id="14" name="Object 13">
                        <a:extLst>
                          <a:ext uri="{FF2B5EF4-FFF2-40B4-BE49-F238E27FC236}">
                            <a16:creationId xmlns:a16="http://schemas.microsoft.com/office/drawing/2014/main" id="{47B9511F-BD4C-867D-FE2F-B1E342A7CD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9430" y="939770"/>
                        <a:ext cx="1361145" cy="531571"/>
                      </a:xfrm>
                      <a:prstGeom prst="rect">
                        <a:avLst/>
                      </a:prstGeom>
                      <a:noFill/>
                    </p:spPr>
                  </p:pic>
                </p:oleObj>
              </mc:Fallback>
            </mc:AlternateContent>
          </a:graphicData>
        </a:graphic>
      </p:graphicFrame>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1B73811C-2D5A-5E38-8786-0DBB74FBF0F2}"/>
                  </a:ext>
                </a:extLst>
              </p:cNvPr>
              <p:cNvSpPr txBox="1"/>
              <p:nvPr/>
            </p:nvSpPr>
            <p:spPr>
              <a:xfrm>
                <a:off x="6660575" y="1260372"/>
                <a:ext cx="1713969" cy="6767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rPr>
                        <m:t>𝑃</m:t>
                      </m:r>
                      <m:r>
                        <a:rPr lang="en-US" i="0">
                          <a:latin typeface="Cambria Math" panose="02040503050406030204" pitchFamily="18" charset="0"/>
                        </a:rPr>
                        <m:t>=</m:t>
                      </m:r>
                      <m:f>
                        <m:fPr>
                          <m:ctrlPr>
                            <a:rPr lang="en-US" i="1">
                              <a:solidFill>
                                <a:srgbClr val="836967"/>
                              </a:solidFill>
                              <a:latin typeface="Cambria Math" panose="02040503050406030204" pitchFamily="18" charset="0"/>
                            </a:rPr>
                          </m:ctrlPr>
                        </m:fPr>
                        <m:num>
                          <m:r>
                            <a:rPr lang="en-US" i="1">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rPr>
                                <m:t>𝐹</m:t>
                              </m:r>
                              <m:sSub>
                                <m:sSubPr>
                                  <m:ctrlPr>
                                    <a:rPr lang="en-US" i="1">
                                      <a:solidFill>
                                        <a:srgbClr val="836967"/>
                                      </a:solidFill>
                                      <a:latin typeface="Cambria Math" panose="02040503050406030204" pitchFamily="18" charset="0"/>
                                    </a:rPr>
                                  </m:ctrlPr>
                                </m:sSubPr>
                                <m:e>
                                  <m:r>
                                    <a:rPr lang="en-US" i="1">
                                      <a:latin typeface="Cambria Math" panose="02040503050406030204" pitchFamily="18" charset="0"/>
                                    </a:rPr>
                                    <m:t>𝐼</m:t>
                                  </m:r>
                                </m:e>
                                <m:sub>
                                  <m:r>
                                    <a:rPr lang="en-US" b="0" i="1" smtClean="0">
                                      <a:latin typeface="Cambria Math" panose="02040503050406030204" pitchFamily="18" charset="0"/>
                                    </a:rPr>
                                    <m:t>𝑆𝑃</m:t>
                                  </m:r>
                                </m:sub>
                              </m:sSub>
                            </m:e>
                          </m:d>
                        </m:num>
                        <m:den>
                          <m:r>
                            <a:rPr lang="en-US" i="0">
                              <a:latin typeface="Cambria Math" panose="02040503050406030204" pitchFamily="18" charset="0"/>
                            </a:rPr>
                            <m:t>2</m:t>
                          </m:r>
                          <m:r>
                            <a:rPr lang="en-US" i="1">
                              <a:latin typeface="Cambria Math" panose="02040503050406030204" pitchFamily="18" charset="0"/>
                            </a:rPr>
                            <m:t>𝜂</m:t>
                          </m:r>
                        </m:den>
                      </m:f>
                    </m:oMath>
                  </m:oMathPara>
                </a14:m>
                <a:endParaRPr lang="en-US" dirty="0"/>
              </a:p>
            </p:txBody>
          </p:sp>
        </mc:Choice>
        <mc:Fallback>
          <p:sp>
            <p:nvSpPr>
              <p:cNvPr id="15" name="TextBox 14">
                <a:extLst>
                  <a:ext uri="{FF2B5EF4-FFF2-40B4-BE49-F238E27FC236}">
                    <a16:creationId xmlns:a16="http://schemas.microsoft.com/office/drawing/2014/main" id="{1B73811C-2D5A-5E38-8786-0DBB74FBF0F2}"/>
                  </a:ext>
                </a:extLst>
              </p:cNvPr>
              <p:cNvSpPr txBox="1">
                <a:spLocks noRot="1" noChangeAspect="1" noMove="1" noResize="1" noEditPoints="1" noAdjustHandles="1" noChangeArrowheads="1" noChangeShapeType="1" noTextEdit="1"/>
              </p:cNvSpPr>
              <p:nvPr/>
            </p:nvSpPr>
            <p:spPr>
              <a:xfrm>
                <a:off x="6660575" y="1260372"/>
                <a:ext cx="1713969" cy="676724"/>
              </a:xfrm>
              <a:prstGeom prst="rect">
                <a:avLst/>
              </a:prstGeom>
              <a:blipFill>
                <a:blip r:embed="rId6"/>
                <a:stretch>
                  <a:fillRect/>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EC0EA031-C590-3C7F-820D-A3C3102A84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0526" y="2132915"/>
            <a:ext cx="2963332" cy="2046378"/>
          </a:xfrm>
          <a:prstGeom prst="rect">
            <a:avLst/>
          </a:prstGeom>
        </p:spPr>
      </p:pic>
      <p:sp>
        <p:nvSpPr>
          <p:cNvPr id="17" name="TextBox 16">
            <a:extLst>
              <a:ext uri="{FF2B5EF4-FFF2-40B4-BE49-F238E27FC236}">
                <a16:creationId xmlns:a16="http://schemas.microsoft.com/office/drawing/2014/main" id="{49663A77-AC05-40D2-F9F2-9E19B79AE822}"/>
              </a:ext>
            </a:extLst>
          </p:cNvPr>
          <p:cNvSpPr txBox="1"/>
          <p:nvPr/>
        </p:nvSpPr>
        <p:spPr>
          <a:xfrm>
            <a:off x="869705" y="4457560"/>
            <a:ext cx="7510970" cy="523220"/>
          </a:xfrm>
          <a:prstGeom prst="rect">
            <a:avLst/>
          </a:prstGeom>
          <a:solidFill>
            <a:srgbClr val="FFC000"/>
          </a:solidFill>
          <a:ln>
            <a:solidFill>
              <a:srgbClr val="0070C0"/>
            </a:solidFill>
          </a:ln>
        </p:spPr>
        <p:txBody>
          <a:bodyPr wrap="square" rtlCol="0">
            <a:spAutoFit/>
          </a:bodyPr>
          <a:lstStyle/>
          <a:p>
            <a:pPr algn="ctr"/>
            <a:r>
              <a:rPr lang="en-US" sz="1400" b="1" dirty="0"/>
              <a:t>Cannot tolerate a </a:t>
            </a:r>
            <a:r>
              <a:rPr lang="el-GR" sz="1400" b="1" dirty="0"/>
              <a:t>Δ</a:t>
            </a:r>
            <a:r>
              <a:rPr lang="en-US" sz="1400" b="1" dirty="0"/>
              <a:t>V increase faster than Specific Impulse.</a:t>
            </a:r>
          </a:p>
          <a:p>
            <a:pPr algn="ctr"/>
            <a:r>
              <a:rPr lang="el-GR" sz="1400" b="1" dirty="0"/>
              <a:t>α</a:t>
            </a:r>
            <a:r>
              <a:rPr lang="en-US" sz="1400" b="1" baseline="-25000" dirty="0"/>
              <a:t>System</a:t>
            </a:r>
            <a:r>
              <a:rPr lang="en-US" sz="1400" b="1" dirty="0"/>
              <a:t> (Kg/kWe) drives the limiting performance.</a:t>
            </a:r>
          </a:p>
        </p:txBody>
      </p:sp>
      <p:sp>
        <p:nvSpPr>
          <p:cNvPr id="3" name="Star: 5 Points 2">
            <a:extLst>
              <a:ext uri="{FF2B5EF4-FFF2-40B4-BE49-F238E27FC236}">
                <a16:creationId xmlns:a16="http://schemas.microsoft.com/office/drawing/2014/main" id="{10279DFB-B32A-3FD4-94D0-B23B8AABDA7B}"/>
              </a:ext>
            </a:extLst>
          </p:cNvPr>
          <p:cNvSpPr/>
          <p:nvPr/>
        </p:nvSpPr>
        <p:spPr>
          <a:xfrm>
            <a:off x="3896409" y="3333473"/>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tar: 5 Points 6">
            <a:extLst>
              <a:ext uri="{FF2B5EF4-FFF2-40B4-BE49-F238E27FC236}">
                <a16:creationId xmlns:a16="http://schemas.microsoft.com/office/drawing/2014/main" id="{5D78C1D2-62C6-62C9-6791-FA87BE7BAC09}"/>
              </a:ext>
            </a:extLst>
          </p:cNvPr>
          <p:cNvSpPr/>
          <p:nvPr/>
        </p:nvSpPr>
        <p:spPr>
          <a:xfrm>
            <a:off x="2688645" y="3226777"/>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D2CB534-D4B3-E1F3-0AE7-9370BF707B07}"/>
              </a:ext>
            </a:extLst>
          </p:cNvPr>
          <p:cNvSpPr txBox="1"/>
          <p:nvPr/>
        </p:nvSpPr>
        <p:spPr>
          <a:xfrm>
            <a:off x="2632985" y="2991410"/>
            <a:ext cx="1012196" cy="246221"/>
          </a:xfrm>
          <a:prstGeom prst="rect">
            <a:avLst/>
          </a:prstGeom>
          <a:noFill/>
        </p:spPr>
        <p:txBody>
          <a:bodyPr wrap="square" rtlCol="0">
            <a:spAutoFit/>
          </a:bodyPr>
          <a:lstStyle/>
          <a:p>
            <a:r>
              <a:rPr lang="en-US" sz="1000" b="1" dirty="0"/>
              <a:t>900s NTP</a:t>
            </a:r>
          </a:p>
        </p:txBody>
      </p:sp>
      <p:sp>
        <p:nvSpPr>
          <p:cNvPr id="10" name="TextBox 9">
            <a:extLst>
              <a:ext uri="{FF2B5EF4-FFF2-40B4-BE49-F238E27FC236}">
                <a16:creationId xmlns:a16="http://schemas.microsoft.com/office/drawing/2014/main" id="{35F9A766-93F6-7224-90D0-384094EB530A}"/>
              </a:ext>
            </a:extLst>
          </p:cNvPr>
          <p:cNvSpPr txBox="1"/>
          <p:nvPr/>
        </p:nvSpPr>
        <p:spPr>
          <a:xfrm>
            <a:off x="3840749" y="3119056"/>
            <a:ext cx="1012196" cy="246221"/>
          </a:xfrm>
          <a:prstGeom prst="rect">
            <a:avLst/>
          </a:prstGeom>
          <a:noFill/>
        </p:spPr>
        <p:txBody>
          <a:bodyPr wrap="square" rtlCol="0">
            <a:spAutoFit/>
          </a:bodyPr>
          <a:lstStyle/>
          <a:p>
            <a:r>
              <a:rPr lang="en-US" sz="1000" b="1" dirty="0"/>
              <a:t>All-Chem</a:t>
            </a:r>
          </a:p>
        </p:txBody>
      </p:sp>
      <p:sp>
        <p:nvSpPr>
          <p:cNvPr id="5" name="Star: 5 Points 4">
            <a:extLst>
              <a:ext uri="{FF2B5EF4-FFF2-40B4-BE49-F238E27FC236}">
                <a16:creationId xmlns:a16="http://schemas.microsoft.com/office/drawing/2014/main" id="{6CD0A771-BB65-DA67-49AF-00F6ED0872A2}"/>
              </a:ext>
            </a:extLst>
          </p:cNvPr>
          <p:cNvSpPr/>
          <p:nvPr/>
        </p:nvSpPr>
        <p:spPr>
          <a:xfrm>
            <a:off x="1902137" y="3050030"/>
            <a:ext cx="209385" cy="190244"/>
          </a:xfrm>
          <a:prstGeom prst="star5">
            <a:avLst/>
          </a:prstGeom>
          <a:solidFill>
            <a:srgbClr val="FF0000"/>
          </a:solid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A661BF8-DDAA-2C18-B6B1-CDD5E9E73A2A}"/>
              </a:ext>
            </a:extLst>
          </p:cNvPr>
          <p:cNvSpPr txBox="1"/>
          <p:nvPr/>
        </p:nvSpPr>
        <p:spPr>
          <a:xfrm>
            <a:off x="1846477" y="2830565"/>
            <a:ext cx="1012196" cy="246221"/>
          </a:xfrm>
          <a:prstGeom prst="rect">
            <a:avLst/>
          </a:prstGeom>
          <a:noFill/>
        </p:spPr>
        <p:txBody>
          <a:bodyPr wrap="square" rtlCol="0">
            <a:spAutoFit/>
          </a:bodyPr>
          <a:lstStyle/>
          <a:p>
            <a:r>
              <a:rPr lang="en-US" sz="1000" b="1" dirty="0"/>
              <a:t>1800s NTP</a:t>
            </a:r>
          </a:p>
        </p:txBody>
      </p:sp>
    </p:spTree>
    <p:extLst>
      <p:ext uri="{BB962C8B-B14F-4D97-AF65-F5344CB8AC3E}">
        <p14:creationId xmlns:p14="http://schemas.microsoft.com/office/powerpoint/2010/main" val="4237003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16</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Performance Drivers</a:t>
            </a:r>
          </a:p>
        </p:txBody>
      </p:sp>
      <p:sp>
        <p:nvSpPr>
          <p:cNvPr id="17" name="TextBox 16">
            <a:extLst>
              <a:ext uri="{FF2B5EF4-FFF2-40B4-BE49-F238E27FC236}">
                <a16:creationId xmlns:a16="http://schemas.microsoft.com/office/drawing/2014/main" id="{49663A77-AC05-40D2-F9F2-9E19B79AE822}"/>
              </a:ext>
            </a:extLst>
          </p:cNvPr>
          <p:cNvSpPr txBox="1"/>
          <p:nvPr/>
        </p:nvSpPr>
        <p:spPr>
          <a:xfrm>
            <a:off x="869705" y="4457560"/>
            <a:ext cx="7510970" cy="307777"/>
          </a:xfrm>
          <a:prstGeom prst="rect">
            <a:avLst/>
          </a:prstGeom>
          <a:solidFill>
            <a:srgbClr val="FFC000"/>
          </a:solidFill>
          <a:ln>
            <a:solidFill>
              <a:srgbClr val="0070C0"/>
            </a:solidFill>
          </a:ln>
        </p:spPr>
        <p:txBody>
          <a:bodyPr wrap="square" rtlCol="0">
            <a:spAutoFit/>
          </a:bodyPr>
          <a:lstStyle/>
          <a:p>
            <a:pPr algn="ctr"/>
            <a:r>
              <a:rPr lang="en-US" sz="1400" b="1" dirty="0"/>
              <a:t>Roundtrip ΔV rises quickly for rapid transits. </a:t>
            </a:r>
          </a:p>
        </p:txBody>
      </p:sp>
      <p:pic>
        <p:nvPicPr>
          <p:cNvPr id="11" name="Picture 10">
            <a:extLst>
              <a:ext uri="{FF2B5EF4-FFF2-40B4-BE49-F238E27FC236}">
                <a16:creationId xmlns:a16="http://schemas.microsoft.com/office/drawing/2014/main" id="{BB481711-ABC0-9C1E-8891-7590F49F9EE1}"/>
              </a:ext>
            </a:extLst>
          </p:cNvPr>
          <p:cNvPicPr>
            <a:picLocks noChangeAspect="1"/>
          </p:cNvPicPr>
          <p:nvPr/>
        </p:nvPicPr>
        <p:blipFill>
          <a:blip r:embed="rId3"/>
          <a:stretch>
            <a:fillRect/>
          </a:stretch>
        </p:blipFill>
        <p:spPr>
          <a:xfrm>
            <a:off x="160825" y="856238"/>
            <a:ext cx="4482738" cy="3256143"/>
          </a:xfrm>
          <a:prstGeom prst="rect">
            <a:avLst/>
          </a:prstGeom>
        </p:spPr>
      </p:pic>
      <p:sp>
        <p:nvSpPr>
          <p:cNvPr id="12" name="TextBox 11">
            <a:extLst>
              <a:ext uri="{FF2B5EF4-FFF2-40B4-BE49-F238E27FC236}">
                <a16:creationId xmlns:a16="http://schemas.microsoft.com/office/drawing/2014/main" id="{94F0F115-5824-FBBD-1567-BBF8EBFB858D}"/>
              </a:ext>
            </a:extLst>
          </p:cNvPr>
          <p:cNvSpPr txBox="1"/>
          <p:nvPr/>
        </p:nvSpPr>
        <p:spPr>
          <a:xfrm>
            <a:off x="4476163" y="3207517"/>
            <a:ext cx="898919" cy="400110"/>
          </a:xfrm>
          <a:prstGeom prst="rect">
            <a:avLst/>
          </a:prstGeom>
          <a:noFill/>
        </p:spPr>
        <p:txBody>
          <a:bodyPr wrap="square" rtlCol="0">
            <a:spAutoFit/>
          </a:bodyPr>
          <a:lstStyle/>
          <a:p>
            <a:r>
              <a:rPr lang="en-US" sz="1000" b="1" dirty="0">
                <a:solidFill>
                  <a:srgbClr val="FF0000"/>
                </a:solidFill>
              </a:rPr>
              <a:t>~6.6 km/s at 850 days</a:t>
            </a:r>
          </a:p>
        </p:txBody>
      </p:sp>
      <p:pic>
        <p:nvPicPr>
          <p:cNvPr id="18" name="Picture 17">
            <a:extLst>
              <a:ext uri="{FF2B5EF4-FFF2-40B4-BE49-F238E27FC236}">
                <a16:creationId xmlns:a16="http://schemas.microsoft.com/office/drawing/2014/main" id="{EA04A060-CFA1-4059-93F4-AD53CA5605B5}"/>
              </a:ext>
            </a:extLst>
          </p:cNvPr>
          <p:cNvPicPr>
            <a:picLocks noChangeAspect="1"/>
          </p:cNvPicPr>
          <p:nvPr/>
        </p:nvPicPr>
        <p:blipFill>
          <a:blip r:embed="rId4"/>
          <a:stretch>
            <a:fillRect/>
          </a:stretch>
        </p:blipFill>
        <p:spPr>
          <a:xfrm>
            <a:off x="5228535" y="945254"/>
            <a:ext cx="3152140" cy="2289810"/>
          </a:xfrm>
          <a:prstGeom prst="rect">
            <a:avLst/>
          </a:prstGeom>
        </p:spPr>
      </p:pic>
    </p:spTree>
    <p:extLst>
      <p:ext uri="{BB962C8B-B14F-4D97-AF65-F5344CB8AC3E}">
        <p14:creationId xmlns:p14="http://schemas.microsoft.com/office/powerpoint/2010/main" val="3382900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17</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Performance Drivers</a:t>
            </a:r>
          </a:p>
        </p:txBody>
      </p:sp>
      <p:pic>
        <p:nvPicPr>
          <p:cNvPr id="3" name="Picture 2">
            <a:extLst>
              <a:ext uri="{FF2B5EF4-FFF2-40B4-BE49-F238E27FC236}">
                <a16:creationId xmlns:a16="http://schemas.microsoft.com/office/drawing/2014/main" id="{5F96DE77-7FDB-92B5-962C-DE163346E828}"/>
              </a:ext>
            </a:extLst>
          </p:cNvPr>
          <p:cNvPicPr>
            <a:picLocks noChangeAspect="1"/>
          </p:cNvPicPr>
          <p:nvPr/>
        </p:nvPicPr>
        <p:blipFill>
          <a:blip r:embed="rId3"/>
          <a:stretch>
            <a:fillRect/>
          </a:stretch>
        </p:blipFill>
        <p:spPr>
          <a:xfrm>
            <a:off x="1405891" y="742950"/>
            <a:ext cx="5691876" cy="3626747"/>
          </a:xfrm>
          <a:prstGeom prst="rect">
            <a:avLst/>
          </a:prstGeom>
        </p:spPr>
      </p:pic>
      <p:sp>
        <p:nvSpPr>
          <p:cNvPr id="7" name="TextBox 6">
            <a:extLst>
              <a:ext uri="{FF2B5EF4-FFF2-40B4-BE49-F238E27FC236}">
                <a16:creationId xmlns:a16="http://schemas.microsoft.com/office/drawing/2014/main" id="{95527D61-CB4E-F542-4C35-EA44F5C42E5E}"/>
              </a:ext>
            </a:extLst>
          </p:cNvPr>
          <p:cNvSpPr txBox="1"/>
          <p:nvPr/>
        </p:nvSpPr>
        <p:spPr>
          <a:xfrm>
            <a:off x="869705" y="4538932"/>
            <a:ext cx="7510970" cy="307777"/>
          </a:xfrm>
          <a:prstGeom prst="rect">
            <a:avLst/>
          </a:prstGeom>
          <a:solidFill>
            <a:srgbClr val="FFC000"/>
          </a:solidFill>
          <a:ln>
            <a:solidFill>
              <a:srgbClr val="0070C0"/>
            </a:solidFill>
          </a:ln>
        </p:spPr>
        <p:txBody>
          <a:bodyPr wrap="square" rtlCol="0">
            <a:spAutoFit/>
          </a:bodyPr>
          <a:lstStyle/>
          <a:p>
            <a:pPr algn="ctr"/>
            <a:r>
              <a:rPr lang="el-GR" sz="1400" b="1" dirty="0"/>
              <a:t>α</a:t>
            </a:r>
            <a:r>
              <a:rPr lang="en-US" sz="1400" b="1" baseline="-25000" dirty="0"/>
              <a:t>System</a:t>
            </a:r>
            <a:r>
              <a:rPr lang="en-US" sz="1400" b="1" dirty="0"/>
              <a:t> (Kg/kWe) drives the limiting performance.</a:t>
            </a:r>
          </a:p>
        </p:txBody>
      </p:sp>
    </p:spTree>
    <p:extLst>
      <p:ext uri="{BB962C8B-B14F-4D97-AF65-F5344CB8AC3E}">
        <p14:creationId xmlns:p14="http://schemas.microsoft.com/office/powerpoint/2010/main" val="1175150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18</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Old Study</a:t>
            </a:r>
          </a:p>
        </p:txBody>
      </p:sp>
      <p:sp>
        <p:nvSpPr>
          <p:cNvPr id="7" name="TextBox 6">
            <a:extLst>
              <a:ext uri="{FF2B5EF4-FFF2-40B4-BE49-F238E27FC236}">
                <a16:creationId xmlns:a16="http://schemas.microsoft.com/office/drawing/2014/main" id="{95527D61-CB4E-F542-4C35-EA44F5C42E5E}"/>
              </a:ext>
            </a:extLst>
          </p:cNvPr>
          <p:cNvSpPr txBox="1"/>
          <p:nvPr/>
        </p:nvSpPr>
        <p:spPr>
          <a:xfrm>
            <a:off x="816515" y="4464248"/>
            <a:ext cx="7510970" cy="307777"/>
          </a:xfrm>
          <a:prstGeom prst="rect">
            <a:avLst/>
          </a:prstGeom>
          <a:solidFill>
            <a:srgbClr val="FFC000"/>
          </a:solidFill>
          <a:ln>
            <a:solidFill>
              <a:srgbClr val="0070C0"/>
            </a:solidFill>
          </a:ln>
        </p:spPr>
        <p:txBody>
          <a:bodyPr wrap="square" rtlCol="0">
            <a:spAutoFit/>
          </a:bodyPr>
          <a:lstStyle/>
          <a:p>
            <a:pPr algn="ctr"/>
            <a:r>
              <a:rPr lang="en-US" sz="1400" b="1" dirty="0"/>
              <a:t>Methods were created to determine feasibility with medium fidelity optimization.</a:t>
            </a:r>
          </a:p>
        </p:txBody>
      </p:sp>
      <p:pic>
        <p:nvPicPr>
          <p:cNvPr id="5" name="Picture 4">
            <a:extLst>
              <a:ext uri="{FF2B5EF4-FFF2-40B4-BE49-F238E27FC236}">
                <a16:creationId xmlns:a16="http://schemas.microsoft.com/office/drawing/2014/main" id="{0FD81923-DE5A-D81E-4E60-303193A93632}"/>
              </a:ext>
            </a:extLst>
          </p:cNvPr>
          <p:cNvPicPr>
            <a:picLocks noChangeAspect="1"/>
          </p:cNvPicPr>
          <p:nvPr/>
        </p:nvPicPr>
        <p:blipFill>
          <a:blip r:embed="rId3"/>
          <a:stretch>
            <a:fillRect/>
          </a:stretch>
        </p:blipFill>
        <p:spPr>
          <a:xfrm>
            <a:off x="123748" y="1064008"/>
            <a:ext cx="4514208" cy="1742730"/>
          </a:xfrm>
          <a:prstGeom prst="rect">
            <a:avLst/>
          </a:prstGeom>
        </p:spPr>
      </p:pic>
      <p:pic>
        <p:nvPicPr>
          <p:cNvPr id="8" name="Picture 7">
            <a:extLst>
              <a:ext uri="{FF2B5EF4-FFF2-40B4-BE49-F238E27FC236}">
                <a16:creationId xmlns:a16="http://schemas.microsoft.com/office/drawing/2014/main" id="{A60E6878-D185-0D2C-9A6B-2D154A8295AE}"/>
              </a:ext>
            </a:extLst>
          </p:cNvPr>
          <p:cNvPicPr>
            <a:picLocks noChangeAspect="1"/>
          </p:cNvPicPr>
          <p:nvPr/>
        </p:nvPicPr>
        <p:blipFill>
          <a:blip r:embed="rId4"/>
          <a:stretch>
            <a:fillRect/>
          </a:stretch>
        </p:blipFill>
        <p:spPr>
          <a:xfrm>
            <a:off x="816515" y="3769200"/>
            <a:ext cx="2319027" cy="310292"/>
          </a:xfrm>
          <a:prstGeom prst="rect">
            <a:avLst/>
          </a:prstGeom>
        </p:spPr>
      </p:pic>
      <p:pic>
        <p:nvPicPr>
          <p:cNvPr id="9" name="Picture 8">
            <a:extLst>
              <a:ext uri="{FF2B5EF4-FFF2-40B4-BE49-F238E27FC236}">
                <a16:creationId xmlns:a16="http://schemas.microsoft.com/office/drawing/2014/main" id="{F7B2B4DA-4F70-1BDD-6424-36136CBDADBB}"/>
              </a:ext>
            </a:extLst>
          </p:cNvPr>
          <p:cNvPicPr>
            <a:picLocks noChangeAspect="1"/>
          </p:cNvPicPr>
          <p:nvPr/>
        </p:nvPicPr>
        <p:blipFill>
          <a:blip r:embed="rId5"/>
          <a:stretch>
            <a:fillRect/>
          </a:stretch>
        </p:blipFill>
        <p:spPr>
          <a:xfrm>
            <a:off x="123748" y="3265708"/>
            <a:ext cx="4667992" cy="237471"/>
          </a:xfrm>
          <a:prstGeom prst="rect">
            <a:avLst/>
          </a:prstGeom>
        </p:spPr>
      </p:pic>
      <p:pic>
        <p:nvPicPr>
          <p:cNvPr id="10" name="Picture 9">
            <a:extLst>
              <a:ext uri="{FF2B5EF4-FFF2-40B4-BE49-F238E27FC236}">
                <a16:creationId xmlns:a16="http://schemas.microsoft.com/office/drawing/2014/main" id="{D71A3099-0AC0-2AF4-3162-C93AAF06A83C}"/>
              </a:ext>
            </a:extLst>
          </p:cNvPr>
          <p:cNvPicPr>
            <a:picLocks noChangeAspect="1"/>
          </p:cNvPicPr>
          <p:nvPr/>
        </p:nvPicPr>
        <p:blipFill>
          <a:blip r:embed="rId6"/>
          <a:stretch>
            <a:fillRect/>
          </a:stretch>
        </p:blipFill>
        <p:spPr>
          <a:xfrm>
            <a:off x="4999244" y="874866"/>
            <a:ext cx="2347762" cy="1927837"/>
          </a:xfrm>
          <a:prstGeom prst="rect">
            <a:avLst/>
          </a:prstGeom>
        </p:spPr>
      </p:pic>
      <p:pic>
        <p:nvPicPr>
          <p:cNvPr id="11" name="Picture 10">
            <a:extLst>
              <a:ext uri="{FF2B5EF4-FFF2-40B4-BE49-F238E27FC236}">
                <a16:creationId xmlns:a16="http://schemas.microsoft.com/office/drawing/2014/main" id="{45064952-62AD-B683-7FF5-A587F0EFE568}"/>
              </a:ext>
            </a:extLst>
          </p:cNvPr>
          <p:cNvPicPr>
            <a:picLocks noChangeAspect="1"/>
          </p:cNvPicPr>
          <p:nvPr/>
        </p:nvPicPr>
        <p:blipFill>
          <a:blip r:embed="rId7"/>
          <a:stretch>
            <a:fillRect/>
          </a:stretch>
        </p:blipFill>
        <p:spPr>
          <a:xfrm>
            <a:off x="6839252" y="1440576"/>
            <a:ext cx="2317203" cy="1927837"/>
          </a:xfrm>
          <a:prstGeom prst="rect">
            <a:avLst/>
          </a:prstGeom>
        </p:spPr>
      </p:pic>
      <p:sp>
        <p:nvSpPr>
          <p:cNvPr id="12" name="TextBox 11">
            <a:extLst>
              <a:ext uri="{FF2B5EF4-FFF2-40B4-BE49-F238E27FC236}">
                <a16:creationId xmlns:a16="http://schemas.microsoft.com/office/drawing/2014/main" id="{B84565EE-5F96-039F-F8D3-27E0F1CF8BE7}"/>
              </a:ext>
            </a:extLst>
          </p:cNvPr>
          <p:cNvSpPr txBox="1"/>
          <p:nvPr/>
        </p:nvSpPr>
        <p:spPr>
          <a:xfrm>
            <a:off x="5806899" y="3400823"/>
            <a:ext cx="3337101" cy="246221"/>
          </a:xfrm>
          <a:prstGeom prst="rect">
            <a:avLst/>
          </a:prstGeom>
          <a:noFill/>
        </p:spPr>
        <p:txBody>
          <a:bodyPr wrap="square" rtlCol="0">
            <a:spAutoFit/>
          </a:bodyPr>
          <a:lstStyle/>
          <a:p>
            <a:pPr algn="ctr"/>
            <a:r>
              <a:rPr lang="en-US" sz="1000" b="1" dirty="0"/>
              <a:t>Dankanich and </a:t>
            </a:r>
            <a:r>
              <a:rPr lang="en-US" sz="1000" b="1" dirty="0" err="1"/>
              <a:t>Ilin</a:t>
            </a:r>
            <a:r>
              <a:rPr lang="en-US" sz="1000" b="1" dirty="0"/>
              <a:t>, AIAA 2010-6771</a:t>
            </a:r>
          </a:p>
        </p:txBody>
      </p:sp>
    </p:spTree>
    <p:extLst>
      <p:ext uri="{BB962C8B-B14F-4D97-AF65-F5344CB8AC3E}">
        <p14:creationId xmlns:p14="http://schemas.microsoft.com/office/powerpoint/2010/main" val="518975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19</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Critical Technology Elements</a:t>
            </a:r>
          </a:p>
        </p:txBody>
      </p:sp>
      <p:pic>
        <p:nvPicPr>
          <p:cNvPr id="5" name="Picture 4">
            <a:extLst>
              <a:ext uri="{FF2B5EF4-FFF2-40B4-BE49-F238E27FC236}">
                <a16:creationId xmlns:a16="http://schemas.microsoft.com/office/drawing/2014/main" id="{661A67F2-040A-1EDB-7AF6-A182D1EDF670}"/>
              </a:ext>
            </a:extLst>
          </p:cNvPr>
          <p:cNvPicPr>
            <a:picLocks noChangeAspect="1"/>
          </p:cNvPicPr>
          <p:nvPr/>
        </p:nvPicPr>
        <p:blipFill>
          <a:blip r:embed="rId3"/>
          <a:stretch>
            <a:fillRect/>
          </a:stretch>
        </p:blipFill>
        <p:spPr>
          <a:xfrm>
            <a:off x="423913" y="982037"/>
            <a:ext cx="8296174" cy="3789988"/>
          </a:xfrm>
          <a:prstGeom prst="rect">
            <a:avLst/>
          </a:prstGeom>
        </p:spPr>
      </p:pic>
    </p:spTree>
    <p:extLst>
      <p:ext uri="{BB962C8B-B14F-4D97-AF65-F5344CB8AC3E}">
        <p14:creationId xmlns:p14="http://schemas.microsoft.com/office/powerpoint/2010/main" val="4037412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20</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Critical Technology Elements - Planned</a:t>
            </a:r>
          </a:p>
        </p:txBody>
      </p:sp>
      <p:pic>
        <p:nvPicPr>
          <p:cNvPr id="3" name="Picture 2">
            <a:extLst>
              <a:ext uri="{FF2B5EF4-FFF2-40B4-BE49-F238E27FC236}">
                <a16:creationId xmlns:a16="http://schemas.microsoft.com/office/drawing/2014/main" id="{33C69D9B-0C19-166C-06B3-B84D9D30BA2A}"/>
              </a:ext>
            </a:extLst>
          </p:cNvPr>
          <p:cNvPicPr>
            <a:picLocks noChangeAspect="1"/>
          </p:cNvPicPr>
          <p:nvPr/>
        </p:nvPicPr>
        <p:blipFill>
          <a:blip r:embed="rId3"/>
          <a:stretch>
            <a:fillRect/>
          </a:stretch>
        </p:blipFill>
        <p:spPr>
          <a:xfrm>
            <a:off x="2099145" y="1240388"/>
            <a:ext cx="5115422" cy="2445725"/>
          </a:xfrm>
          <a:prstGeom prst="rect">
            <a:avLst/>
          </a:prstGeom>
        </p:spPr>
      </p:pic>
      <p:sp>
        <p:nvSpPr>
          <p:cNvPr id="7" name="TextBox 6">
            <a:extLst>
              <a:ext uri="{FF2B5EF4-FFF2-40B4-BE49-F238E27FC236}">
                <a16:creationId xmlns:a16="http://schemas.microsoft.com/office/drawing/2014/main" id="{B15C55A1-BC48-84F0-30A5-7ED7644D3FDA}"/>
              </a:ext>
            </a:extLst>
          </p:cNvPr>
          <p:cNvSpPr txBox="1"/>
          <p:nvPr/>
        </p:nvSpPr>
        <p:spPr>
          <a:xfrm>
            <a:off x="441080" y="4391680"/>
            <a:ext cx="8400770" cy="523220"/>
          </a:xfrm>
          <a:prstGeom prst="rect">
            <a:avLst/>
          </a:prstGeom>
          <a:solidFill>
            <a:srgbClr val="FFC000"/>
          </a:solidFill>
          <a:ln>
            <a:solidFill>
              <a:srgbClr val="0070C0"/>
            </a:solidFill>
          </a:ln>
        </p:spPr>
        <p:txBody>
          <a:bodyPr wrap="square" rtlCol="0">
            <a:spAutoFit/>
          </a:bodyPr>
          <a:lstStyle/>
          <a:p>
            <a:pPr algn="ctr"/>
            <a:r>
              <a:rPr lang="en-US" sz="1400" b="1" dirty="0"/>
              <a:t>The current NEP TMP has significant progress potential, especially for power 	generation and heat rejection systems. </a:t>
            </a:r>
          </a:p>
        </p:txBody>
      </p:sp>
    </p:spTree>
    <p:extLst>
      <p:ext uri="{BB962C8B-B14F-4D97-AF65-F5344CB8AC3E}">
        <p14:creationId xmlns:p14="http://schemas.microsoft.com/office/powerpoint/2010/main" val="3437418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21</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NEP Power Generation and Conversion</a:t>
            </a:r>
          </a:p>
        </p:txBody>
      </p:sp>
      <p:pic>
        <p:nvPicPr>
          <p:cNvPr id="3" name="Picture 2">
            <a:extLst>
              <a:ext uri="{FF2B5EF4-FFF2-40B4-BE49-F238E27FC236}">
                <a16:creationId xmlns:a16="http://schemas.microsoft.com/office/drawing/2014/main" id="{A672AEAC-B3C1-41F0-5867-F99CF684B03C}"/>
              </a:ext>
            </a:extLst>
          </p:cNvPr>
          <p:cNvPicPr>
            <a:picLocks noChangeAspect="1"/>
          </p:cNvPicPr>
          <p:nvPr/>
        </p:nvPicPr>
        <p:blipFill>
          <a:blip r:embed="rId3"/>
          <a:stretch>
            <a:fillRect/>
          </a:stretch>
        </p:blipFill>
        <p:spPr>
          <a:xfrm>
            <a:off x="254443" y="875923"/>
            <a:ext cx="3196424" cy="2411524"/>
          </a:xfrm>
          <a:prstGeom prst="rect">
            <a:avLst/>
          </a:prstGeom>
        </p:spPr>
      </p:pic>
      <p:sp>
        <p:nvSpPr>
          <p:cNvPr id="5" name="TextBox 4">
            <a:extLst>
              <a:ext uri="{FF2B5EF4-FFF2-40B4-BE49-F238E27FC236}">
                <a16:creationId xmlns:a16="http://schemas.microsoft.com/office/drawing/2014/main" id="{8E755AA2-B4E0-8E52-5F9F-1271A4EC9079}"/>
              </a:ext>
            </a:extLst>
          </p:cNvPr>
          <p:cNvSpPr txBox="1"/>
          <p:nvPr/>
        </p:nvSpPr>
        <p:spPr>
          <a:xfrm>
            <a:off x="358337" y="4248980"/>
            <a:ext cx="8452235" cy="584775"/>
          </a:xfrm>
          <a:prstGeom prst="rect">
            <a:avLst/>
          </a:prstGeom>
          <a:solidFill>
            <a:srgbClr val="FFC000"/>
          </a:solidFill>
          <a:ln>
            <a:solidFill>
              <a:srgbClr val="0070C0"/>
            </a:solidFill>
          </a:ln>
        </p:spPr>
        <p:txBody>
          <a:bodyPr wrap="square" rtlCol="0">
            <a:spAutoFit/>
          </a:bodyPr>
          <a:lstStyle/>
          <a:p>
            <a:pPr algn="ctr"/>
            <a:r>
              <a:rPr lang="en-US" sz="1600" b="1" dirty="0"/>
              <a:t>A very low mass power generation and conversion solution is required.</a:t>
            </a:r>
          </a:p>
          <a:p>
            <a:pPr algn="ctr"/>
            <a:r>
              <a:rPr lang="en-US" sz="1600" b="1" dirty="0"/>
              <a:t>Multiple options have been conceived.</a:t>
            </a:r>
          </a:p>
        </p:txBody>
      </p:sp>
      <p:sp>
        <p:nvSpPr>
          <p:cNvPr id="7" name="TextBox 6">
            <a:extLst>
              <a:ext uri="{FF2B5EF4-FFF2-40B4-BE49-F238E27FC236}">
                <a16:creationId xmlns:a16="http://schemas.microsoft.com/office/drawing/2014/main" id="{F37016DE-E7C5-7843-E5F5-710A9276827C}"/>
              </a:ext>
            </a:extLst>
          </p:cNvPr>
          <p:cNvSpPr txBox="1"/>
          <p:nvPr/>
        </p:nvSpPr>
        <p:spPr>
          <a:xfrm>
            <a:off x="113766" y="3420420"/>
            <a:ext cx="3337101" cy="461665"/>
          </a:xfrm>
          <a:prstGeom prst="rect">
            <a:avLst/>
          </a:prstGeom>
          <a:solidFill>
            <a:srgbClr val="FFC000"/>
          </a:solidFill>
        </p:spPr>
        <p:txBody>
          <a:bodyPr wrap="square" rtlCol="0">
            <a:spAutoFit/>
          </a:bodyPr>
          <a:lstStyle/>
          <a:p>
            <a:pPr algn="ctr"/>
            <a:r>
              <a:rPr lang="en-US" sz="1200" b="1" dirty="0"/>
              <a:t>39 Days to Mars (131 day return) plausible with System Alpha &lt; 1 kg/kWe</a:t>
            </a:r>
          </a:p>
        </p:txBody>
      </p:sp>
      <p:pic>
        <p:nvPicPr>
          <p:cNvPr id="8" name="Picture 7">
            <a:extLst>
              <a:ext uri="{FF2B5EF4-FFF2-40B4-BE49-F238E27FC236}">
                <a16:creationId xmlns:a16="http://schemas.microsoft.com/office/drawing/2014/main" id="{86512390-6286-6716-CE86-0FCDED57B3C3}"/>
              </a:ext>
            </a:extLst>
          </p:cNvPr>
          <p:cNvPicPr>
            <a:picLocks noChangeAspect="1"/>
          </p:cNvPicPr>
          <p:nvPr/>
        </p:nvPicPr>
        <p:blipFill>
          <a:blip r:embed="rId4"/>
          <a:stretch>
            <a:fillRect/>
          </a:stretch>
        </p:blipFill>
        <p:spPr>
          <a:xfrm>
            <a:off x="3706182" y="875923"/>
            <a:ext cx="5437818" cy="2186499"/>
          </a:xfrm>
          <a:prstGeom prst="rect">
            <a:avLst/>
          </a:prstGeom>
        </p:spPr>
      </p:pic>
      <p:sp>
        <p:nvSpPr>
          <p:cNvPr id="9" name="TextBox 8">
            <a:extLst>
              <a:ext uri="{FF2B5EF4-FFF2-40B4-BE49-F238E27FC236}">
                <a16:creationId xmlns:a16="http://schemas.microsoft.com/office/drawing/2014/main" id="{514CF69D-7CE7-6BAA-DC3B-93132C790217}"/>
              </a:ext>
            </a:extLst>
          </p:cNvPr>
          <p:cNvSpPr txBox="1"/>
          <p:nvPr/>
        </p:nvSpPr>
        <p:spPr>
          <a:xfrm>
            <a:off x="5461385" y="3041506"/>
            <a:ext cx="3337101" cy="276999"/>
          </a:xfrm>
          <a:prstGeom prst="rect">
            <a:avLst/>
          </a:prstGeom>
          <a:noFill/>
        </p:spPr>
        <p:txBody>
          <a:bodyPr wrap="square" rtlCol="0">
            <a:spAutoFit/>
          </a:bodyPr>
          <a:lstStyle/>
          <a:p>
            <a:pPr algn="ctr"/>
            <a:r>
              <a:rPr lang="en-US" sz="1200" b="1" i="1" dirty="0"/>
              <a:t>Scott, John H. et al., NETS 2013</a:t>
            </a:r>
          </a:p>
        </p:txBody>
      </p:sp>
      <p:sp>
        <p:nvSpPr>
          <p:cNvPr id="10" name="TextBox 9">
            <a:extLst>
              <a:ext uri="{FF2B5EF4-FFF2-40B4-BE49-F238E27FC236}">
                <a16:creationId xmlns:a16="http://schemas.microsoft.com/office/drawing/2014/main" id="{EFB898AC-979E-BEC1-0E33-4721ABD08AC3}"/>
              </a:ext>
            </a:extLst>
          </p:cNvPr>
          <p:cNvSpPr txBox="1"/>
          <p:nvPr/>
        </p:nvSpPr>
        <p:spPr>
          <a:xfrm>
            <a:off x="-872" y="870261"/>
            <a:ext cx="2091193" cy="246221"/>
          </a:xfrm>
          <a:prstGeom prst="rect">
            <a:avLst/>
          </a:prstGeom>
          <a:noFill/>
        </p:spPr>
        <p:txBody>
          <a:bodyPr wrap="square" rtlCol="0">
            <a:spAutoFit/>
          </a:bodyPr>
          <a:lstStyle/>
          <a:p>
            <a:pPr algn="ctr"/>
            <a:r>
              <a:rPr lang="en-US" sz="1000" b="1" i="1" dirty="0"/>
              <a:t>Chang Diaz, F. R., IAC 2002</a:t>
            </a:r>
          </a:p>
        </p:txBody>
      </p:sp>
    </p:spTree>
    <p:extLst>
      <p:ext uri="{BB962C8B-B14F-4D97-AF65-F5344CB8AC3E}">
        <p14:creationId xmlns:p14="http://schemas.microsoft.com/office/powerpoint/2010/main" val="1651266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22</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NEP: Heat Rejection</a:t>
            </a:r>
          </a:p>
        </p:txBody>
      </p:sp>
      <p:pic>
        <p:nvPicPr>
          <p:cNvPr id="3" name="Picture 2" descr="ELI5: How do they condition the air inside the ISS when the ISS is in the  vacuum of space? : r/explainlikeimfive">
            <a:extLst>
              <a:ext uri="{FF2B5EF4-FFF2-40B4-BE49-F238E27FC236}">
                <a16:creationId xmlns:a16="http://schemas.microsoft.com/office/drawing/2014/main" id="{1FF73CE1-E0FA-6CD7-E76E-9AB29DF99A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10" y="828675"/>
            <a:ext cx="5415373" cy="28614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Nuclear power propulsion system of a space tug, (the Gerkules project, Rocket and Space Corporation Energia). (1) The nuclear power system, (2) additional radiation shielding units, (3) the docking assembly, (4) the tank with the working medium (liquefied xenon), (5) the rotating beam, and (6) the electric jet engines unit are indicated.">
            <a:extLst>
              <a:ext uri="{FF2B5EF4-FFF2-40B4-BE49-F238E27FC236}">
                <a16:creationId xmlns:a16="http://schemas.microsoft.com/office/drawing/2014/main" id="{FB0BE141-69CC-21EC-2088-2D233FAA8A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934142">
            <a:off x="7608394" y="1007775"/>
            <a:ext cx="1502479" cy="123733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NASA - Ion Thrusters Propel NASA into Future">
            <a:extLst>
              <a:ext uri="{FF2B5EF4-FFF2-40B4-BE49-F238E27FC236}">
                <a16:creationId xmlns:a16="http://schemas.microsoft.com/office/drawing/2014/main" id="{465FA30E-FE56-C316-9CFC-35513FC265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1658" y="818790"/>
            <a:ext cx="1852416" cy="16153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Nuclear Propulsion Could Help Get Humans to Mars Faster | NASA">
            <a:extLst>
              <a:ext uri="{FF2B5EF4-FFF2-40B4-BE49-F238E27FC236}">
                <a16:creationId xmlns:a16="http://schemas.microsoft.com/office/drawing/2014/main" id="{43E7DC56-9C30-97C0-533D-0B231E07FCB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36804" y="2540212"/>
            <a:ext cx="2022829" cy="113784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9151282-5927-F67D-3E00-959650853259}"/>
              </a:ext>
            </a:extLst>
          </p:cNvPr>
          <p:cNvSpPr txBox="1"/>
          <p:nvPr/>
        </p:nvSpPr>
        <p:spPr>
          <a:xfrm>
            <a:off x="413106" y="4586536"/>
            <a:ext cx="8285621" cy="338554"/>
          </a:xfrm>
          <a:prstGeom prst="rect">
            <a:avLst/>
          </a:prstGeom>
          <a:solidFill>
            <a:srgbClr val="FFC000"/>
          </a:solidFill>
          <a:ln>
            <a:solidFill>
              <a:srgbClr val="0070C0"/>
            </a:solidFill>
          </a:ln>
        </p:spPr>
        <p:txBody>
          <a:bodyPr wrap="square" rtlCol="0">
            <a:spAutoFit/>
          </a:bodyPr>
          <a:lstStyle/>
          <a:p>
            <a:pPr algn="ctr"/>
            <a:r>
              <a:rPr lang="en-US" sz="1600" b="1" dirty="0"/>
              <a:t>There is a path to ~0 kg/kW heat rejection with ROI for interim progress.</a:t>
            </a:r>
          </a:p>
        </p:txBody>
      </p:sp>
      <p:sp>
        <p:nvSpPr>
          <p:cNvPr id="10" name="TextBox 9">
            <a:extLst>
              <a:ext uri="{FF2B5EF4-FFF2-40B4-BE49-F238E27FC236}">
                <a16:creationId xmlns:a16="http://schemas.microsoft.com/office/drawing/2014/main" id="{E8E6AFE0-0B7C-9FCC-5413-7104232187D1}"/>
              </a:ext>
            </a:extLst>
          </p:cNvPr>
          <p:cNvSpPr txBox="1"/>
          <p:nvPr/>
        </p:nvSpPr>
        <p:spPr>
          <a:xfrm>
            <a:off x="99510" y="3747466"/>
            <a:ext cx="6237294" cy="769441"/>
          </a:xfrm>
          <a:prstGeom prst="rect">
            <a:avLst/>
          </a:prstGeom>
          <a:noFill/>
        </p:spPr>
        <p:txBody>
          <a:bodyPr wrap="square" rtlCol="0">
            <a:spAutoFit/>
          </a:bodyPr>
          <a:lstStyle/>
          <a:p>
            <a:pPr algn="ctr"/>
            <a:r>
              <a:rPr lang="en-US" sz="1100" dirty="0"/>
              <a:t>SOA Heat Rejection ~300k improves vastly with higher temperature (600k) heat rejection; 10X</a:t>
            </a:r>
          </a:p>
          <a:p>
            <a:pPr algn="ctr"/>
            <a:r>
              <a:rPr lang="en-US" sz="1100" dirty="0"/>
              <a:t>Another 10x at 1500K plausible</a:t>
            </a:r>
          </a:p>
          <a:p>
            <a:pPr algn="ctr"/>
            <a:r>
              <a:rPr lang="en-US" sz="1100" dirty="0"/>
              <a:t>Advanced concepts: Liquid Droplet Radiators, Belt radiators, Curie Point Radiator, etc.</a:t>
            </a:r>
          </a:p>
          <a:p>
            <a:pPr algn="ctr"/>
            <a:r>
              <a:rPr lang="en-US" sz="1100" dirty="0">
                <a:solidFill>
                  <a:srgbClr val="0070C0"/>
                </a:solidFill>
              </a:rPr>
              <a:t>Transformational: Dual purpose structural oscillating heat-pipes</a:t>
            </a:r>
          </a:p>
        </p:txBody>
      </p:sp>
      <p:sp>
        <p:nvSpPr>
          <p:cNvPr id="11" name="Right Brace 10">
            <a:extLst>
              <a:ext uri="{FF2B5EF4-FFF2-40B4-BE49-F238E27FC236}">
                <a16:creationId xmlns:a16="http://schemas.microsoft.com/office/drawing/2014/main" id="{12061A61-2C4A-1404-AAD3-3CDC2CDC5C87}"/>
              </a:ext>
            </a:extLst>
          </p:cNvPr>
          <p:cNvSpPr/>
          <p:nvPr/>
        </p:nvSpPr>
        <p:spPr>
          <a:xfrm>
            <a:off x="6173115" y="3753893"/>
            <a:ext cx="327377" cy="693335"/>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9BEC7C68-55ED-409D-121F-C77A302C9705}"/>
              </a:ext>
            </a:extLst>
          </p:cNvPr>
          <p:cNvSpPr txBox="1"/>
          <p:nvPr/>
        </p:nvSpPr>
        <p:spPr>
          <a:xfrm>
            <a:off x="6725300" y="3739352"/>
            <a:ext cx="1481659" cy="738664"/>
          </a:xfrm>
          <a:prstGeom prst="rect">
            <a:avLst/>
          </a:prstGeom>
          <a:noFill/>
        </p:spPr>
        <p:txBody>
          <a:bodyPr wrap="square" rtlCol="0">
            <a:spAutoFit/>
          </a:bodyPr>
          <a:lstStyle/>
          <a:p>
            <a:r>
              <a:rPr lang="en-US" sz="1050" dirty="0"/>
              <a:t>Deployment / Structural mass becomes limiting factor</a:t>
            </a:r>
          </a:p>
        </p:txBody>
      </p:sp>
    </p:spTree>
    <p:extLst>
      <p:ext uri="{BB962C8B-B14F-4D97-AF65-F5344CB8AC3E}">
        <p14:creationId xmlns:p14="http://schemas.microsoft.com/office/powerpoint/2010/main" val="866059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23</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Propulsion System Options</a:t>
            </a:r>
          </a:p>
        </p:txBody>
      </p:sp>
      <p:pic>
        <p:nvPicPr>
          <p:cNvPr id="3" name="Picture 2">
            <a:extLst>
              <a:ext uri="{FF2B5EF4-FFF2-40B4-BE49-F238E27FC236}">
                <a16:creationId xmlns:a16="http://schemas.microsoft.com/office/drawing/2014/main" id="{08454B89-F88C-3BCF-908F-57F619BE368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474" y="854517"/>
            <a:ext cx="1311537" cy="1278669"/>
          </a:xfrm>
          <a:prstGeom prst="rect">
            <a:avLst/>
          </a:prstGeom>
          <a:noFill/>
          <a:ln>
            <a:noFill/>
          </a:ln>
        </p:spPr>
      </p:pic>
      <p:pic>
        <p:nvPicPr>
          <p:cNvPr id="5" name="Picture 4">
            <a:extLst>
              <a:ext uri="{FF2B5EF4-FFF2-40B4-BE49-F238E27FC236}">
                <a16:creationId xmlns:a16="http://schemas.microsoft.com/office/drawing/2014/main" id="{9E0B1DF0-FB8F-9D52-DAB7-B20C1AA61E7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7066" y="2244505"/>
            <a:ext cx="1303945" cy="1310465"/>
          </a:xfrm>
          <a:prstGeom prst="rect">
            <a:avLst/>
          </a:prstGeom>
          <a:noFill/>
          <a:ln>
            <a:noFill/>
          </a:ln>
        </p:spPr>
      </p:pic>
      <p:pic>
        <p:nvPicPr>
          <p:cNvPr id="7" name="Picture 6">
            <a:extLst>
              <a:ext uri="{FF2B5EF4-FFF2-40B4-BE49-F238E27FC236}">
                <a16:creationId xmlns:a16="http://schemas.microsoft.com/office/drawing/2014/main" id="{BFFD4D39-68A5-7730-FED5-A9CFEBB4204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7066" y="3666290"/>
            <a:ext cx="1311537" cy="1175508"/>
          </a:xfrm>
          <a:prstGeom prst="rect">
            <a:avLst/>
          </a:prstGeom>
          <a:noFill/>
          <a:ln>
            <a:noFill/>
          </a:ln>
        </p:spPr>
      </p:pic>
      <p:sp>
        <p:nvSpPr>
          <p:cNvPr id="8" name="TextBox 7">
            <a:extLst>
              <a:ext uri="{FF2B5EF4-FFF2-40B4-BE49-F238E27FC236}">
                <a16:creationId xmlns:a16="http://schemas.microsoft.com/office/drawing/2014/main" id="{06D316CB-226F-8973-2A99-C56BDC2CE37D}"/>
              </a:ext>
            </a:extLst>
          </p:cNvPr>
          <p:cNvSpPr txBox="1"/>
          <p:nvPr/>
        </p:nvSpPr>
        <p:spPr>
          <a:xfrm>
            <a:off x="2122997" y="828675"/>
            <a:ext cx="6623437" cy="307777"/>
          </a:xfrm>
          <a:prstGeom prst="rect">
            <a:avLst/>
          </a:prstGeom>
          <a:solidFill>
            <a:srgbClr val="FFC000"/>
          </a:solidFill>
          <a:ln>
            <a:solidFill>
              <a:srgbClr val="0070C0"/>
            </a:solidFill>
          </a:ln>
        </p:spPr>
        <p:txBody>
          <a:bodyPr wrap="square" rtlCol="0">
            <a:spAutoFit/>
          </a:bodyPr>
          <a:lstStyle/>
          <a:p>
            <a:pPr algn="ctr"/>
            <a:r>
              <a:rPr lang="en-US" sz="1400" b="1" dirty="0"/>
              <a:t>Multiple options available for the propulsion system.</a:t>
            </a:r>
          </a:p>
        </p:txBody>
      </p:sp>
      <p:pic>
        <p:nvPicPr>
          <p:cNvPr id="9" name="Picture 8">
            <a:extLst>
              <a:ext uri="{FF2B5EF4-FFF2-40B4-BE49-F238E27FC236}">
                <a16:creationId xmlns:a16="http://schemas.microsoft.com/office/drawing/2014/main" id="{038C84D0-175C-4AC4-E6C5-530C0AFBF150}"/>
              </a:ext>
            </a:extLst>
          </p:cNvPr>
          <p:cNvPicPr>
            <a:picLocks noChangeAspect="1"/>
          </p:cNvPicPr>
          <p:nvPr/>
        </p:nvPicPr>
        <p:blipFill>
          <a:blip r:embed="rId6"/>
          <a:stretch>
            <a:fillRect/>
          </a:stretch>
        </p:blipFill>
        <p:spPr>
          <a:xfrm>
            <a:off x="3039316" y="1213400"/>
            <a:ext cx="4339494" cy="3151221"/>
          </a:xfrm>
          <a:prstGeom prst="rect">
            <a:avLst/>
          </a:prstGeom>
        </p:spPr>
      </p:pic>
      <p:sp>
        <p:nvSpPr>
          <p:cNvPr id="10" name="TextBox 9">
            <a:extLst>
              <a:ext uri="{FF2B5EF4-FFF2-40B4-BE49-F238E27FC236}">
                <a16:creationId xmlns:a16="http://schemas.microsoft.com/office/drawing/2014/main" id="{2D9FDE9F-7280-2A71-AC0A-C1F3DDDFBF79}"/>
              </a:ext>
            </a:extLst>
          </p:cNvPr>
          <p:cNvSpPr txBox="1"/>
          <p:nvPr/>
        </p:nvSpPr>
        <p:spPr>
          <a:xfrm>
            <a:off x="1683269" y="4441569"/>
            <a:ext cx="7303665" cy="523220"/>
          </a:xfrm>
          <a:prstGeom prst="rect">
            <a:avLst/>
          </a:prstGeom>
          <a:solidFill>
            <a:srgbClr val="FFC000"/>
          </a:solidFill>
          <a:ln>
            <a:solidFill>
              <a:srgbClr val="0070C0"/>
            </a:solidFill>
          </a:ln>
        </p:spPr>
        <p:txBody>
          <a:bodyPr wrap="square" rtlCol="0">
            <a:spAutoFit/>
          </a:bodyPr>
          <a:lstStyle/>
          <a:p>
            <a:pPr algn="ctr"/>
            <a:r>
              <a:rPr lang="en-US" sz="1400" b="1" dirty="0"/>
              <a:t>Open work to add fidelity.</a:t>
            </a:r>
          </a:p>
          <a:p>
            <a:pPr algn="ctr"/>
            <a:r>
              <a:rPr lang="en-US" sz="1400" b="1" dirty="0"/>
              <a:t>e.g. We have COMPASS for Hall and VASIMR, but not MPDs</a:t>
            </a:r>
          </a:p>
        </p:txBody>
      </p:sp>
    </p:spTree>
    <p:extLst>
      <p:ext uri="{BB962C8B-B14F-4D97-AF65-F5344CB8AC3E}">
        <p14:creationId xmlns:p14="http://schemas.microsoft.com/office/powerpoint/2010/main" val="3548429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24</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Critical Technology Elements – Far Term vs. Transformational</a:t>
            </a:r>
          </a:p>
        </p:txBody>
      </p:sp>
      <p:sp>
        <p:nvSpPr>
          <p:cNvPr id="7" name="TextBox 6">
            <a:extLst>
              <a:ext uri="{FF2B5EF4-FFF2-40B4-BE49-F238E27FC236}">
                <a16:creationId xmlns:a16="http://schemas.microsoft.com/office/drawing/2014/main" id="{B15C55A1-BC48-84F0-30A5-7ED7644D3FDA}"/>
              </a:ext>
            </a:extLst>
          </p:cNvPr>
          <p:cNvSpPr txBox="1"/>
          <p:nvPr/>
        </p:nvSpPr>
        <p:spPr>
          <a:xfrm>
            <a:off x="1518326" y="4230798"/>
            <a:ext cx="5971429" cy="307777"/>
          </a:xfrm>
          <a:prstGeom prst="rect">
            <a:avLst/>
          </a:prstGeom>
          <a:solidFill>
            <a:srgbClr val="FFC000"/>
          </a:solidFill>
          <a:ln>
            <a:solidFill>
              <a:srgbClr val="0070C0"/>
            </a:solidFill>
          </a:ln>
        </p:spPr>
        <p:txBody>
          <a:bodyPr wrap="square" rtlCol="0">
            <a:spAutoFit/>
          </a:bodyPr>
          <a:lstStyle/>
          <a:p>
            <a:pPr algn="ctr"/>
            <a:r>
              <a:rPr lang="en-US" sz="1400" b="1" dirty="0"/>
              <a:t>Evolutionary approaches have limited potential.</a:t>
            </a:r>
          </a:p>
        </p:txBody>
      </p:sp>
      <p:pic>
        <p:nvPicPr>
          <p:cNvPr id="8" name="Picture 7">
            <a:extLst>
              <a:ext uri="{FF2B5EF4-FFF2-40B4-BE49-F238E27FC236}">
                <a16:creationId xmlns:a16="http://schemas.microsoft.com/office/drawing/2014/main" id="{750771FE-4F49-13D7-E455-7A65522FCA99}"/>
              </a:ext>
            </a:extLst>
          </p:cNvPr>
          <p:cNvPicPr>
            <a:picLocks noChangeAspect="1"/>
          </p:cNvPicPr>
          <p:nvPr/>
        </p:nvPicPr>
        <p:blipFill>
          <a:blip r:embed="rId3"/>
          <a:stretch>
            <a:fillRect/>
          </a:stretch>
        </p:blipFill>
        <p:spPr>
          <a:xfrm>
            <a:off x="1597467" y="912702"/>
            <a:ext cx="5813149" cy="2872279"/>
          </a:xfrm>
          <a:prstGeom prst="rect">
            <a:avLst/>
          </a:prstGeom>
        </p:spPr>
      </p:pic>
    </p:spTree>
    <p:extLst>
      <p:ext uri="{BB962C8B-B14F-4D97-AF65-F5344CB8AC3E}">
        <p14:creationId xmlns:p14="http://schemas.microsoft.com/office/powerpoint/2010/main" val="1953469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25</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Solar Power</a:t>
            </a:r>
          </a:p>
        </p:txBody>
      </p:sp>
      <p:pic>
        <p:nvPicPr>
          <p:cNvPr id="3" name="Picture 2">
            <a:extLst>
              <a:ext uri="{FF2B5EF4-FFF2-40B4-BE49-F238E27FC236}">
                <a16:creationId xmlns:a16="http://schemas.microsoft.com/office/drawing/2014/main" id="{C661087A-90A4-35C6-95B3-D058D59A02BA}"/>
              </a:ext>
            </a:extLst>
          </p:cNvPr>
          <p:cNvPicPr>
            <a:picLocks noChangeAspect="1"/>
          </p:cNvPicPr>
          <p:nvPr/>
        </p:nvPicPr>
        <p:blipFill>
          <a:blip r:embed="rId3"/>
          <a:stretch>
            <a:fillRect/>
          </a:stretch>
        </p:blipFill>
        <p:spPr>
          <a:xfrm>
            <a:off x="675527" y="956661"/>
            <a:ext cx="3279775" cy="2172239"/>
          </a:xfrm>
          <a:prstGeom prst="rect">
            <a:avLst/>
          </a:prstGeom>
        </p:spPr>
      </p:pic>
      <p:pic>
        <p:nvPicPr>
          <p:cNvPr id="7" name="Picture 6">
            <a:extLst>
              <a:ext uri="{FF2B5EF4-FFF2-40B4-BE49-F238E27FC236}">
                <a16:creationId xmlns:a16="http://schemas.microsoft.com/office/drawing/2014/main" id="{828E28B9-E703-7B00-FE65-5D28C9BBD025}"/>
              </a:ext>
            </a:extLst>
          </p:cNvPr>
          <p:cNvPicPr>
            <a:picLocks noChangeAspect="1"/>
          </p:cNvPicPr>
          <p:nvPr/>
        </p:nvPicPr>
        <p:blipFill>
          <a:blip r:embed="rId4"/>
          <a:stretch>
            <a:fillRect/>
          </a:stretch>
        </p:blipFill>
        <p:spPr>
          <a:xfrm>
            <a:off x="4818006" y="956661"/>
            <a:ext cx="3817443" cy="2172239"/>
          </a:xfrm>
          <a:prstGeom prst="rect">
            <a:avLst/>
          </a:prstGeom>
        </p:spPr>
      </p:pic>
      <p:pic>
        <p:nvPicPr>
          <p:cNvPr id="8" name="Picture 7">
            <a:extLst>
              <a:ext uri="{FF2B5EF4-FFF2-40B4-BE49-F238E27FC236}">
                <a16:creationId xmlns:a16="http://schemas.microsoft.com/office/drawing/2014/main" id="{917222C3-FC7C-9DC4-7C97-A429531AB590}"/>
              </a:ext>
            </a:extLst>
          </p:cNvPr>
          <p:cNvPicPr>
            <a:picLocks noChangeAspect="1"/>
          </p:cNvPicPr>
          <p:nvPr/>
        </p:nvPicPr>
        <p:blipFill>
          <a:blip r:embed="rId5"/>
          <a:stretch>
            <a:fillRect/>
          </a:stretch>
        </p:blipFill>
        <p:spPr>
          <a:xfrm>
            <a:off x="1277780" y="3360007"/>
            <a:ext cx="2075267" cy="1372263"/>
          </a:xfrm>
          <a:prstGeom prst="rect">
            <a:avLst/>
          </a:prstGeom>
        </p:spPr>
      </p:pic>
      <p:sp>
        <p:nvSpPr>
          <p:cNvPr id="9" name="TextBox 8">
            <a:extLst>
              <a:ext uri="{FF2B5EF4-FFF2-40B4-BE49-F238E27FC236}">
                <a16:creationId xmlns:a16="http://schemas.microsoft.com/office/drawing/2014/main" id="{2FF27BEB-E63F-A33D-1F41-8FBEA413EFE6}"/>
              </a:ext>
            </a:extLst>
          </p:cNvPr>
          <p:cNvSpPr txBox="1"/>
          <p:nvPr/>
        </p:nvSpPr>
        <p:spPr>
          <a:xfrm>
            <a:off x="675527" y="742950"/>
            <a:ext cx="3279775" cy="246221"/>
          </a:xfrm>
          <a:prstGeom prst="rect">
            <a:avLst/>
          </a:prstGeom>
          <a:noFill/>
        </p:spPr>
        <p:txBody>
          <a:bodyPr wrap="square" rtlCol="0">
            <a:spAutoFit/>
          </a:bodyPr>
          <a:lstStyle/>
          <a:p>
            <a:pPr algn="ctr"/>
            <a:r>
              <a:rPr lang="en-US" sz="1000" b="1" dirty="0"/>
              <a:t>SOA Technology</a:t>
            </a:r>
          </a:p>
        </p:txBody>
      </p:sp>
      <p:sp>
        <p:nvSpPr>
          <p:cNvPr id="10" name="TextBox 9">
            <a:extLst>
              <a:ext uri="{FF2B5EF4-FFF2-40B4-BE49-F238E27FC236}">
                <a16:creationId xmlns:a16="http://schemas.microsoft.com/office/drawing/2014/main" id="{7FB7B537-C745-075A-06FE-54FDDDE89246}"/>
              </a:ext>
            </a:extLst>
          </p:cNvPr>
          <p:cNvSpPr txBox="1"/>
          <p:nvPr/>
        </p:nvSpPr>
        <p:spPr>
          <a:xfrm>
            <a:off x="4818007" y="747754"/>
            <a:ext cx="3817442" cy="246221"/>
          </a:xfrm>
          <a:prstGeom prst="rect">
            <a:avLst/>
          </a:prstGeom>
          <a:noFill/>
        </p:spPr>
        <p:txBody>
          <a:bodyPr wrap="square" rtlCol="0">
            <a:spAutoFit/>
          </a:bodyPr>
          <a:lstStyle/>
          <a:p>
            <a:pPr algn="ctr"/>
            <a:r>
              <a:rPr lang="en-US" sz="1000" b="1" dirty="0"/>
              <a:t>Evolutionary: ~Low-risk 10-year Horizon</a:t>
            </a:r>
          </a:p>
        </p:txBody>
      </p:sp>
      <p:sp>
        <p:nvSpPr>
          <p:cNvPr id="11" name="TextBox 10">
            <a:extLst>
              <a:ext uri="{FF2B5EF4-FFF2-40B4-BE49-F238E27FC236}">
                <a16:creationId xmlns:a16="http://schemas.microsoft.com/office/drawing/2014/main" id="{62AAAB20-FD00-A177-199B-2E513EA7F0CD}"/>
              </a:ext>
            </a:extLst>
          </p:cNvPr>
          <p:cNvSpPr txBox="1"/>
          <p:nvPr/>
        </p:nvSpPr>
        <p:spPr>
          <a:xfrm>
            <a:off x="675527" y="3142390"/>
            <a:ext cx="3279775" cy="246221"/>
          </a:xfrm>
          <a:prstGeom prst="rect">
            <a:avLst/>
          </a:prstGeom>
          <a:noFill/>
        </p:spPr>
        <p:txBody>
          <a:bodyPr wrap="square" rtlCol="0">
            <a:spAutoFit/>
          </a:bodyPr>
          <a:lstStyle/>
          <a:p>
            <a:pPr algn="ctr"/>
            <a:r>
              <a:rPr lang="en-US" sz="1000" b="1" dirty="0"/>
              <a:t>Speculative Power Sails</a:t>
            </a:r>
          </a:p>
        </p:txBody>
      </p:sp>
      <p:sp>
        <p:nvSpPr>
          <p:cNvPr id="12" name="TextBox 11">
            <a:extLst>
              <a:ext uri="{FF2B5EF4-FFF2-40B4-BE49-F238E27FC236}">
                <a16:creationId xmlns:a16="http://schemas.microsoft.com/office/drawing/2014/main" id="{4DC66934-9621-B383-A107-FA52E8625469}"/>
              </a:ext>
            </a:extLst>
          </p:cNvPr>
          <p:cNvSpPr txBox="1"/>
          <p:nvPr/>
        </p:nvSpPr>
        <p:spPr>
          <a:xfrm>
            <a:off x="2122998" y="4749998"/>
            <a:ext cx="5126211" cy="276999"/>
          </a:xfrm>
          <a:prstGeom prst="rect">
            <a:avLst/>
          </a:prstGeom>
          <a:solidFill>
            <a:srgbClr val="FFC000"/>
          </a:solidFill>
          <a:ln>
            <a:solidFill>
              <a:srgbClr val="0070C0"/>
            </a:solidFill>
          </a:ln>
        </p:spPr>
        <p:txBody>
          <a:bodyPr wrap="square" rtlCol="0">
            <a:spAutoFit/>
          </a:bodyPr>
          <a:lstStyle/>
          <a:p>
            <a:pPr algn="ctr"/>
            <a:r>
              <a:rPr lang="en-US" sz="1200" b="1" dirty="0"/>
              <a:t>Solar Power is Very Promising; especially near-term ~low-risk.</a:t>
            </a:r>
          </a:p>
        </p:txBody>
      </p:sp>
      <p:pic>
        <p:nvPicPr>
          <p:cNvPr id="14" name="Picture 13">
            <a:extLst>
              <a:ext uri="{FF2B5EF4-FFF2-40B4-BE49-F238E27FC236}">
                <a16:creationId xmlns:a16="http://schemas.microsoft.com/office/drawing/2014/main" id="{8D126492-D000-1DD5-048C-D3642B3ACA31}"/>
              </a:ext>
            </a:extLst>
          </p:cNvPr>
          <p:cNvPicPr>
            <a:picLocks noChangeAspect="1"/>
          </p:cNvPicPr>
          <p:nvPr/>
        </p:nvPicPr>
        <p:blipFill>
          <a:blip r:embed="rId6"/>
          <a:stretch>
            <a:fillRect/>
          </a:stretch>
        </p:blipFill>
        <p:spPr>
          <a:xfrm>
            <a:off x="4492815" y="3228707"/>
            <a:ext cx="1662113" cy="1219200"/>
          </a:xfrm>
          <a:prstGeom prst="rect">
            <a:avLst/>
          </a:prstGeom>
        </p:spPr>
      </p:pic>
      <p:pic>
        <p:nvPicPr>
          <p:cNvPr id="16" name="Picture 15">
            <a:extLst>
              <a:ext uri="{FF2B5EF4-FFF2-40B4-BE49-F238E27FC236}">
                <a16:creationId xmlns:a16="http://schemas.microsoft.com/office/drawing/2014/main" id="{39953BB1-1735-4898-D3CB-F68A068A89E9}"/>
              </a:ext>
            </a:extLst>
          </p:cNvPr>
          <p:cNvPicPr>
            <a:picLocks noChangeAspect="1"/>
          </p:cNvPicPr>
          <p:nvPr/>
        </p:nvPicPr>
        <p:blipFill>
          <a:blip r:embed="rId7"/>
          <a:stretch>
            <a:fillRect/>
          </a:stretch>
        </p:blipFill>
        <p:spPr>
          <a:xfrm>
            <a:off x="6422097" y="3191606"/>
            <a:ext cx="1967468" cy="1365796"/>
          </a:xfrm>
          <a:prstGeom prst="rect">
            <a:avLst/>
          </a:prstGeom>
        </p:spPr>
      </p:pic>
      <p:sp>
        <p:nvSpPr>
          <p:cNvPr id="17" name="TextBox 16">
            <a:extLst>
              <a:ext uri="{FF2B5EF4-FFF2-40B4-BE49-F238E27FC236}">
                <a16:creationId xmlns:a16="http://schemas.microsoft.com/office/drawing/2014/main" id="{18CCC9E5-BDA6-7D34-BC3C-84C6DE522B35}"/>
              </a:ext>
            </a:extLst>
          </p:cNvPr>
          <p:cNvSpPr txBox="1"/>
          <p:nvPr/>
        </p:nvSpPr>
        <p:spPr>
          <a:xfrm>
            <a:off x="7249209" y="4484423"/>
            <a:ext cx="1807327" cy="338554"/>
          </a:xfrm>
          <a:prstGeom prst="rect">
            <a:avLst/>
          </a:prstGeom>
          <a:noFill/>
        </p:spPr>
        <p:txBody>
          <a:bodyPr wrap="square" rtlCol="0">
            <a:spAutoFit/>
          </a:bodyPr>
          <a:lstStyle/>
          <a:p>
            <a:pPr algn="ctr"/>
            <a:r>
              <a:rPr lang="en-US" sz="800" b="1" i="1" dirty="0" err="1"/>
              <a:t>Redwire</a:t>
            </a:r>
            <a:r>
              <a:rPr lang="en-US" sz="800" b="1" i="1" dirty="0"/>
              <a:t> Solar Array FACT Flysheet, 2021</a:t>
            </a:r>
          </a:p>
        </p:txBody>
      </p:sp>
    </p:spTree>
    <p:extLst>
      <p:ext uri="{BB962C8B-B14F-4D97-AF65-F5344CB8AC3E}">
        <p14:creationId xmlns:p14="http://schemas.microsoft.com/office/powerpoint/2010/main" val="2687573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26</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Critical Technology Elements – Far Term vs. Transformational</a:t>
            </a:r>
          </a:p>
        </p:txBody>
      </p:sp>
      <p:sp>
        <p:nvSpPr>
          <p:cNvPr id="7" name="TextBox 6">
            <a:extLst>
              <a:ext uri="{FF2B5EF4-FFF2-40B4-BE49-F238E27FC236}">
                <a16:creationId xmlns:a16="http://schemas.microsoft.com/office/drawing/2014/main" id="{B15C55A1-BC48-84F0-30A5-7ED7644D3FDA}"/>
              </a:ext>
            </a:extLst>
          </p:cNvPr>
          <p:cNvSpPr txBox="1"/>
          <p:nvPr/>
        </p:nvSpPr>
        <p:spPr>
          <a:xfrm>
            <a:off x="1165130" y="4221439"/>
            <a:ext cx="6838649" cy="307777"/>
          </a:xfrm>
          <a:prstGeom prst="rect">
            <a:avLst/>
          </a:prstGeom>
          <a:solidFill>
            <a:srgbClr val="FFC000"/>
          </a:solidFill>
          <a:ln>
            <a:solidFill>
              <a:srgbClr val="0070C0"/>
            </a:solidFill>
          </a:ln>
        </p:spPr>
        <p:txBody>
          <a:bodyPr wrap="square" rtlCol="0">
            <a:spAutoFit/>
          </a:bodyPr>
          <a:lstStyle/>
          <a:p>
            <a:pPr algn="ctr"/>
            <a:r>
              <a:rPr lang="en-US" sz="1400" b="1" dirty="0"/>
              <a:t>Solar has Comparable Potential and Far Superior Near-term Performance</a:t>
            </a:r>
          </a:p>
        </p:txBody>
      </p:sp>
      <p:pic>
        <p:nvPicPr>
          <p:cNvPr id="3" name="Picture 2">
            <a:extLst>
              <a:ext uri="{FF2B5EF4-FFF2-40B4-BE49-F238E27FC236}">
                <a16:creationId xmlns:a16="http://schemas.microsoft.com/office/drawing/2014/main" id="{466FCFF9-E65A-5BA4-79D0-F33CD4BD411B}"/>
              </a:ext>
            </a:extLst>
          </p:cNvPr>
          <p:cNvPicPr>
            <a:picLocks noChangeAspect="1"/>
          </p:cNvPicPr>
          <p:nvPr/>
        </p:nvPicPr>
        <p:blipFill>
          <a:blip r:embed="rId3"/>
          <a:stretch>
            <a:fillRect/>
          </a:stretch>
        </p:blipFill>
        <p:spPr>
          <a:xfrm>
            <a:off x="1343025" y="922061"/>
            <a:ext cx="6457950" cy="2981325"/>
          </a:xfrm>
          <a:prstGeom prst="rect">
            <a:avLst/>
          </a:prstGeom>
        </p:spPr>
      </p:pic>
    </p:spTree>
    <p:extLst>
      <p:ext uri="{BB962C8B-B14F-4D97-AF65-F5344CB8AC3E}">
        <p14:creationId xmlns:p14="http://schemas.microsoft.com/office/powerpoint/2010/main" val="211134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27</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Performance Plan vs. Potential</a:t>
            </a:r>
          </a:p>
        </p:txBody>
      </p:sp>
      <p:pic>
        <p:nvPicPr>
          <p:cNvPr id="3" name="Picture 2">
            <a:extLst>
              <a:ext uri="{FF2B5EF4-FFF2-40B4-BE49-F238E27FC236}">
                <a16:creationId xmlns:a16="http://schemas.microsoft.com/office/drawing/2014/main" id="{932BC47D-4ECF-CC97-4781-D16C47AC2B33}"/>
              </a:ext>
            </a:extLst>
          </p:cNvPr>
          <p:cNvPicPr>
            <a:picLocks noChangeAspect="1"/>
          </p:cNvPicPr>
          <p:nvPr/>
        </p:nvPicPr>
        <p:blipFill>
          <a:blip r:embed="rId3"/>
          <a:stretch>
            <a:fillRect/>
          </a:stretch>
        </p:blipFill>
        <p:spPr>
          <a:xfrm>
            <a:off x="1618671" y="828675"/>
            <a:ext cx="5327874" cy="3575851"/>
          </a:xfrm>
          <a:prstGeom prst="rect">
            <a:avLst/>
          </a:prstGeom>
        </p:spPr>
      </p:pic>
      <p:sp>
        <p:nvSpPr>
          <p:cNvPr id="5" name="TextBox 4">
            <a:extLst>
              <a:ext uri="{FF2B5EF4-FFF2-40B4-BE49-F238E27FC236}">
                <a16:creationId xmlns:a16="http://schemas.microsoft.com/office/drawing/2014/main" id="{8A5ACAE6-D61C-F0E0-A008-4F0CE7780677}"/>
              </a:ext>
            </a:extLst>
          </p:cNvPr>
          <p:cNvSpPr txBox="1"/>
          <p:nvPr/>
        </p:nvSpPr>
        <p:spPr>
          <a:xfrm>
            <a:off x="1165130" y="4607123"/>
            <a:ext cx="6838649" cy="307777"/>
          </a:xfrm>
          <a:prstGeom prst="rect">
            <a:avLst/>
          </a:prstGeom>
          <a:solidFill>
            <a:srgbClr val="FFC000"/>
          </a:solidFill>
          <a:ln>
            <a:solidFill>
              <a:srgbClr val="0070C0"/>
            </a:solidFill>
          </a:ln>
        </p:spPr>
        <p:txBody>
          <a:bodyPr wrap="square" rtlCol="0">
            <a:spAutoFit/>
          </a:bodyPr>
          <a:lstStyle/>
          <a:p>
            <a:pPr algn="ctr"/>
            <a:r>
              <a:rPr lang="en-US" sz="1400" b="1" dirty="0"/>
              <a:t>Investments are Required Beyond Evolutionary Approaches</a:t>
            </a:r>
          </a:p>
        </p:txBody>
      </p:sp>
    </p:spTree>
    <p:extLst>
      <p:ext uri="{BB962C8B-B14F-4D97-AF65-F5344CB8AC3E}">
        <p14:creationId xmlns:p14="http://schemas.microsoft.com/office/powerpoint/2010/main" val="2687048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28</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Nuclear Pulsed / Other</a:t>
            </a:r>
          </a:p>
        </p:txBody>
      </p:sp>
      <p:sp>
        <p:nvSpPr>
          <p:cNvPr id="3" name="TextBox 2">
            <a:extLst>
              <a:ext uri="{FF2B5EF4-FFF2-40B4-BE49-F238E27FC236}">
                <a16:creationId xmlns:a16="http://schemas.microsoft.com/office/drawing/2014/main" id="{8C3CDBCC-FC70-C0F1-94E3-07DD814BFFBD}"/>
              </a:ext>
            </a:extLst>
          </p:cNvPr>
          <p:cNvSpPr txBox="1"/>
          <p:nvPr/>
        </p:nvSpPr>
        <p:spPr>
          <a:xfrm>
            <a:off x="33214" y="755565"/>
            <a:ext cx="9007419" cy="3688189"/>
          </a:xfrm>
          <a:prstGeom prst="rect">
            <a:avLst/>
          </a:prstGeom>
          <a:noFill/>
        </p:spPr>
        <p:txBody>
          <a:bodyPr wrap="square" rtlCol="0">
            <a:spAutoFit/>
          </a:bodyPr>
          <a:lstStyle/>
          <a:p>
            <a:pPr>
              <a:spcBef>
                <a:spcPts val="400"/>
              </a:spcBef>
            </a:pPr>
            <a:r>
              <a:rPr lang="en-US" sz="1100" dirty="0"/>
              <a:t>Non-extensive list:</a:t>
            </a:r>
          </a:p>
          <a:p>
            <a:pPr marL="285750" indent="-285750">
              <a:spcBef>
                <a:spcPts val="400"/>
              </a:spcBef>
              <a:buFont typeface="Wingdings" panose="05000000000000000000" pitchFamily="2" charset="2"/>
              <a:buChar char="Ø"/>
            </a:pPr>
            <a:r>
              <a:rPr lang="en-US" sz="1100" dirty="0">
                <a:solidFill>
                  <a:srgbClr val="00B050"/>
                </a:solidFill>
              </a:rPr>
              <a:t>Orion: Pulsed nuclear detonation with pusher plate</a:t>
            </a:r>
            <a:r>
              <a:rPr lang="en-US" sz="1100" dirty="0"/>
              <a:t>.</a:t>
            </a:r>
          </a:p>
          <a:p>
            <a:pPr marL="285750" indent="-285750">
              <a:spcBef>
                <a:spcPts val="400"/>
              </a:spcBef>
              <a:buFont typeface="Wingdings" panose="05000000000000000000" pitchFamily="2" charset="2"/>
              <a:buChar char="Ø"/>
            </a:pPr>
            <a:r>
              <a:rPr lang="en-US" sz="1100" dirty="0"/>
              <a:t>VISTA: Laser ignition Inertial Confinement Fusion (ICF) based, 145 days roundtrip Mars (uncrewed)</a:t>
            </a:r>
          </a:p>
          <a:p>
            <a:pPr marL="285750" indent="-285750">
              <a:spcBef>
                <a:spcPts val="400"/>
              </a:spcBef>
              <a:buFont typeface="Wingdings" panose="05000000000000000000" pitchFamily="2" charset="2"/>
              <a:buChar char="Ø"/>
            </a:pPr>
            <a:r>
              <a:rPr lang="en-US" sz="1100" dirty="0"/>
              <a:t>Daedalus: ICF based up to 12% speed of light; uncrewed</a:t>
            </a:r>
          </a:p>
          <a:p>
            <a:pPr marL="285750" indent="-285750">
              <a:spcBef>
                <a:spcPts val="400"/>
              </a:spcBef>
              <a:buFont typeface="Wingdings" panose="05000000000000000000" pitchFamily="2" charset="2"/>
              <a:buChar char="Ø"/>
            </a:pPr>
            <a:r>
              <a:rPr lang="en-US" sz="1100" dirty="0"/>
              <a:t>Propagating Magnetic Wave Plasma Accelerator (PMWAC): Field Reversed Configuration (FRC) Fusion; thruster </a:t>
            </a:r>
            <a:r>
              <a:rPr lang="el-GR" sz="1100" dirty="0"/>
              <a:t>α</a:t>
            </a:r>
            <a:r>
              <a:rPr lang="en-US" sz="1100" dirty="0"/>
              <a:t> = 6E-5 kg/kW. </a:t>
            </a:r>
          </a:p>
          <a:p>
            <a:pPr marL="285750" indent="-285750">
              <a:spcBef>
                <a:spcPts val="400"/>
              </a:spcBef>
              <a:buFont typeface="Wingdings" panose="05000000000000000000" pitchFamily="2" charset="2"/>
              <a:buChar char="Ø"/>
            </a:pPr>
            <a:r>
              <a:rPr lang="en-US" sz="1100" dirty="0"/>
              <a:t>Piloted Spherical Torus Nuclear Fusion Propulsion: Steady-state fusion.</a:t>
            </a:r>
          </a:p>
          <a:p>
            <a:pPr marL="285750" indent="-285750">
              <a:spcBef>
                <a:spcPts val="400"/>
              </a:spcBef>
              <a:buFont typeface="Wingdings" panose="05000000000000000000" pitchFamily="2" charset="2"/>
              <a:buChar char="Ø"/>
            </a:pPr>
            <a:r>
              <a:rPr lang="en-US" sz="1100" dirty="0"/>
              <a:t>Dusty Plasma Fission Fragment Rocket Engine (FFRE): Allows heavy fission products to escape the reactor. 			290-day roundtrip with 60-day stay and 170mT Lander and Habitat (DRA 5.0).</a:t>
            </a:r>
          </a:p>
          <a:p>
            <a:pPr marL="285750" indent="-285750">
              <a:spcBef>
                <a:spcPts val="400"/>
              </a:spcBef>
              <a:buFont typeface="Wingdings" panose="05000000000000000000" pitchFamily="2" charset="2"/>
              <a:buChar char="Ø"/>
            </a:pPr>
            <a:r>
              <a:rPr lang="en-US" sz="1100" dirty="0"/>
              <a:t>The Fusion Driven Rocket: Magnetically driven liners imploding onto plasma targets.</a:t>
            </a:r>
          </a:p>
          <a:p>
            <a:pPr marL="285750" indent="-285750">
              <a:spcBef>
                <a:spcPts val="400"/>
              </a:spcBef>
              <a:buFont typeface="Wingdings" panose="05000000000000000000" pitchFamily="2" charset="2"/>
              <a:buChar char="Ø"/>
            </a:pPr>
            <a:r>
              <a:rPr lang="en-US" sz="1100" dirty="0"/>
              <a:t>Pulsed Fission-Fusion: High current z-pinch compression of material liners onto fission-fusion fuel targets.</a:t>
            </a:r>
          </a:p>
          <a:p>
            <a:pPr marL="285750" indent="-285750">
              <a:spcBef>
                <a:spcPts val="400"/>
              </a:spcBef>
              <a:buFont typeface="Wingdings" panose="05000000000000000000" pitchFamily="2" charset="2"/>
              <a:buChar char="Ø"/>
            </a:pPr>
            <a:r>
              <a:rPr lang="en-US" sz="1100" dirty="0"/>
              <a:t>Pulsed Plasma Rocket (PPR): ~150day roundtrip missions.</a:t>
            </a:r>
          </a:p>
          <a:p>
            <a:pPr marL="285750" indent="-285750">
              <a:spcBef>
                <a:spcPts val="400"/>
              </a:spcBef>
              <a:buFont typeface="Wingdings" panose="05000000000000000000" pitchFamily="2" charset="2"/>
              <a:buChar char="Ø"/>
            </a:pPr>
            <a:r>
              <a:rPr lang="en-US" sz="1100" dirty="0">
                <a:solidFill>
                  <a:srgbClr val="00B050"/>
                </a:solidFill>
              </a:rPr>
              <a:t>Gradient Field Imploding Linear Fusion Propulsion</a:t>
            </a:r>
            <a:r>
              <a:rPr lang="en-US" sz="1100" dirty="0"/>
              <a:t>: Magneto-Inertial Fusion (MIF), 					Shifts from pulsed target compression to static high gradient allowing the use of superconducting field coils.</a:t>
            </a:r>
          </a:p>
          <a:p>
            <a:pPr marL="285750" indent="-285750">
              <a:spcBef>
                <a:spcPts val="400"/>
              </a:spcBef>
              <a:buFont typeface="Wingdings" panose="05000000000000000000" pitchFamily="2" charset="2"/>
              <a:buChar char="Ø"/>
            </a:pPr>
            <a:r>
              <a:rPr lang="en-US" sz="1100" dirty="0"/>
              <a:t>Etc. (DOE and APRE-E investment derived, more likely to be identified through these external investments).</a:t>
            </a:r>
          </a:p>
          <a:p>
            <a:pPr marL="285750" indent="-285750">
              <a:spcBef>
                <a:spcPts val="400"/>
              </a:spcBef>
              <a:buFont typeface="Wingdings" panose="05000000000000000000" pitchFamily="2" charset="2"/>
              <a:buChar char="Ø"/>
            </a:pPr>
            <a:endParaRPr lang="en-US" sz="1100" dirty="0"/>
          </a:p>
          <a:p>
            <a:pPr marL="742950" lvl="1" indent="-285750">
              <a:spcBef>
                <a:spcPts val="400"/>
              </a:spcBef>
              <a:buFont typeface="Wingdings" panose="05000000000000000000" pitchFamily="2" charset="2"/>
              <a:buChar char="Ø"/>
            </a:pPr>
            <a:endParaRPr lang="en-US" sz="1100" dirty="0"/>
          </a:p>
          <a:p>
            <a:pPr marL="1200150" lvl="2" indent="-285750">
              <a:spcBef>
                <a:spcPts val="400"/>
              </a:spcBef>
              <a:buFont typeface="Wingdings" panose="05000000000000000000" pitchFamily="2" charset="2"/>
              <a:buChar char="Ø"/>
            </a:pPr>
            <a:endParaRPr lang="en-US" sz="1100" dirty="0"/>
          </a:p>
        </p:txBody>
      </p:sp>
      <p:sp>
        <p:nvSpPr>
          <p:cNvPr id="5" name="TextBox 4">
            <a:extLst>
              <a:ext uri="{FF2B5EF4-FFF2-40B4-BE49-F238E27FC236}">
                <a16:creationId xmlns:a16="http://schemas.microsoft.com/office/drawing/2014/main" id="{D9F7B0EE-D41A-4E4D-613F-E7BA4FDBFBE5}"/>
              </a:ext>
            </a:extLst>
          </p:cNvPr>
          <p:cNvSpPr txBox="1"/>
          <p:nvPr/>
        </p:nvSpPr>
        <p:spPr>
          <a:xfrm>
            <a:off x="477538" y="3940663"/>
            <a:ext cx="8213833" cy="738664"/>
          </a:xfrm>
          <a:prstGeom prst="rect">
            <a:avLst/>
          </a:prstGeom>
          <a:solidFill>
            <a:srgbClr val="FFC000"/>
          </a:solidFill>
          <a:ln>
            <a:solidFill>
              <a:srgbClr val="0070C0"/>
            </a:solidFill>
          </a:ln>
        </p:spPr>
        <p:txBody>
          <a:bodyPr wrap="square" rtlCol="0">
            <a:spAutoFit/>
          </a:bodyPr>
          <a:lstStyle/>
          <a:p>
            <a:pPr algn="ctr"/>
            <a:r>
              <a:rPr lang="en-US" sz="1400" b="1" dirty="0"/>
              <a:t>Wide range of transformational propulsion options with limited opportunities for maturation beyond concept studies.</a:t>
            </a:r>
          </a:p>
          <a:p>
            <a:pPr algn="ctr"/>
            <a:r>
              <a:rPr lang="en-US" sz="1400" b="1" dirty="0"/>
              <a:t>Most require significant resources for meaningful progress i.e. high AD</a:t>
            </a:r>
            <a:r>
              <a:rPr lang="en-US" sz="1400" b="1" baseline="30000" dirty="0"/>
              <a:t>2</a:t>
            </a:r>
            <a:r>
              <a:rPr lang="en-US" sz="1400" b="1" dirty="0"/>
              <a:t>. </a:t>
            </a:r>
          </a:p>
        </p:txBody>
      </p:sp>
    </p:spTree>
    <p:extLst>
      <p:ext uri="{BB962C8B-B14F-4D97-AF65-F5344CB8AC3E}">
        <p14:creationId xmlns:p14="http://schemas.microsoft.com/office/powerpoint/2010/main" val="1734775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2455" y="4914900"/>
            <a:ext cx="857250" cy="228600"/>
          </a:xfrm>
          <a:prstGeom prst="rect">
            <a:avLst/>
          </a:prstGeom>
        </p:spPr>
        <p:txBody>
          <a:bodyPr/>
          <a:lstStyle/>
          <a:p>
            <a:pPr>
              <a:defRPr/>
            </a:pPr>
            <a:fld id="{DF317779-8E6C-47D5-BE9C-F5E8CE6A8331}" type="slidenum">
              <a:rPr lang="en-US" smtClean="0"/>
              <a:pPr>
                <a:defRPr/>
              </a:pPr>
              <a:t>29</a:t>
            </a:fld>
            <a:endParaRPr lang="en-US" dirty="0"/>
          </a:p>
        </p:txBody>
      </p:sp>
      <p:sp>
        <p:nvSpPr>
          <p:cNvPr id="2" name="Rectangle 1"/>
          <p:cNvSpPr/>
          <p:nvPr/>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6" name="Title 1"/>
          <p:cNvSpPr txBox="1">
            <a:spLocks/>
          </p:cNvSpPr>
          <p:nvPr/>
        </p:nvSpPr>
        <p:spPr bwMode="auto">
          <a:xfrm>
            <a:off x="12455" y="85725"/>
            <a:ext cx="9144000" cy="51435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b="1" kern="0" dirty="0">
                <a:solidFill>
                  <a:schemeClr val="bg1"/>
                </a:solidFill>
              </a:rPr>
              <a:t>Results </a:t>
            </a:r>
          </a:p>
        </p:txBody>
      </p:sp>
      <p:pic>
        <p:nvPicPr>
          <p:cNvPr id="3" name="Picture 2">
            <a:extLst>
              <a:ext uri="{FF2B5EF4-FFF2-40B4-BE49-F238E27FC236}">
                <a16:creationId xmlns:a16="http://schemas.microsoft.com/office/drawing/2014/main" id="{59E01A47-9921-3E0D-EB5E-D97BC5F2F4B3}"/>
              </a:ext>
            </a:extLst>
          </p:cNvPr>
          <p:cNvPicPr>
            <a:picLocks noChangeAspect="1"/>
          </p:cNvPicPr>
          <p:nvPr/>
        </p:nvPicPr>
        <p:blipFill>
          <a:blip r:embed="rId3"/>
          <a:stretch>
            <a:fillRect/>
          </a:stretch>
        </p:blipFill>
        <p:spPr>
          <a:xfrm>
            <a:off x="5041127" y="802662"/>
            <a:ext cx="3760967" cy="2011354"/>
          </a:xfrm>
          <a:prstGeom prst="rect">
            <a:avLst/>
          </a:prstGeom>
        </p:spPr>
      </p:pic>
      <p:pic>
        <p:nvPicPr>
          <p:cNvPr id="5" name="Picture 4">
            <a:extLst>
              <a:ext uri="{FF2B5EF4-FFF2-40B4-BE49-F238E27FC236}">
                <a16:creationId xmlns:a16="http://schemas.microsoft.com/office/drawing/2014/main" id="{6C94BAED-7597-34EC-89AA-C9030C5190A8}"/>
              </a:ext>
            </a:extLst>
          </p:cNvPr>
          <p:cNvPicPr>
            <a:picLocks noChangeAspect="1"/>
          </p:cNvPicPr>
          <p:nvPr/>
        </p:nvPicPr>
        <p:blipFill>
          <a:blip r:embed="rId4"/>
          <a:stretch>
            <a:fillRect/>
          </a:stretch>
        </p:blipFill>
        <p:spPr>
          <a:xfrm>
            <a:off x="21925" y="742950"/>
            <a:ext cx="4245610" cy="2912745"/>
          </a:xfrm>
          <a:prstGeom prst="rect">
            <a:avLst/>
          </a:prstGeom>
        </p:spPr>
      </p:pic>
      <p:pic>
        <p:nvPicPr>
          <p:cNvPr id="7" name="Picture 6">
            <a:extLst>
              <a:ext uri="{FF2B5EF4-FFF2-40B4-BE49-F238E27FC236}">
                <a16:creationId xmlns:a16="http://schemas.microsoft.com/office/drawing/2014/main" id="{A7838BFC-48D0-67DB-B039-4FFF3E866A2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8592" y="2960370"/>
            <a:ext cx="2837815" cy="2068830"/>
          </a:xfrm>
          <a:prstGeom prst="rect">
            <a:avLst/>
          </a:prstGeom>
          <a:noFill/>
          <a:ln>
            <a:noFill/>
          </a:ln>
        </p:spPr>
      </p:pic>
      <p:sp>
        <p:nvSpPr>
          <p:cNvPr id="8" name="TextBox 7">
            <a:extLst>
              <a:ext uri="{FF2B5EF4-FFF2-40B4-BE49-F238E27FC236}">
                <a16:creationId xmlns:a16="http://schemas.microsoft.com/office/drawing/2014/main" id="{C06542A8-CF5F-EF36-A51D-E5723CE6FFDC}"/>
              </a:ext>
            </a:extLst>
          </p:cNvPr>
          <p:cNvSpPr txBox="1"/>
          <p:nvPr/>
        </p:nvSpPr>
        <p:spPr>
          <a:xfrm>
            <a:off x="5506418" y="2987615"/>
            <a:ext cx="3510361" cy="2041585"/>
          </a:xfrm>
          <a:prstGeom prst="rect">
            <a:avLst/>
          </a:prstGeom>
          <a:solidFill>
            <a:srgbClr val="FFC000"/>
          </a:solidFill>
          <a:ln>
            <a:solidFill>
              <a:srgbClr val="0070C0"/>
            </a:solidFill>
          </a:ln>
        </p:spPr>
        <p:txBody>
          <a:bodyPr wrap="square" rtlCol="0">
            <a:spAutoFit/>
          </a:bodyPr>
          <a:lstStyle/>
          <a:p>
            <a:pPr marL="171450" indent="-171450">
              <a:spcAft>
                <a:spcPts val="400"/>
              </a:spcAft>
              <a:buFont typeface="Wingdings" panose="05000000000000000000" pitchFamily="2" charset="2"/>
              <a:buChar char="Ø"/>
            </a:pPr>
            <a:r>
              <a:rPr lang="en-US" sz="1200" b="1" dirty="0"/>
              <a:t>Far-term evolutionary NEP and SEP enables roundtrip transit times of 250 days and 220 days respectively.  </a:t>
            </a:r>
          </a:p>
          <a:p>
            <a:pPr marL="171450" indent="-171450">
              <a:spcAft>
                <a:spcPts val="400"/>
              </a:spcAft>
              <a:buFont typeface="Wingdings" panose="05000000000000000000" pitchFamily="2" charset="2"/>
              <a:buChar char="Ø"/>
            </a:pPr>
            <a:r>
              <a:rPr lang="en-US" sz="1200" b="1" dirty="0"/>
              <a:t>Transformative performance for either NEP or SEP enables one-way and roundtrip transits of 50 days and 100 days respectively </a:t>
            </a:r>
          </a:p>
          <a:p>
            <a:pPr marL="171450" indent="-171450">
              <a:spcAft>
                <a:spcPts val="400"/>
              </a:spcAft>
              <a:buFont typeface="Wingdings" panose="05000000000000000000" pitchFamily="2" charset="2"/>
              <a:buChar char="Ø"/>
            </a:pPr>
            <a:r>
              <a:rPr lang="en-US" sz="1200" b="1" dirty="0"/>
              <a:t>Viable round-trip mission less than 3 months if direct Earth entry velocities can be tolerated.</a:t>
            </a:r>
          </a:p>
        </p:txBody>
      </p:sp>
    </p:spTree>
    <p:extLst>
      <p:ext uri="{BB962C8B-B14F-4D97-AF65-F5344CB8AC3E}">
        <p14:creationId xmlns:p14="http://schemas.microsoft.com/office/powerpoint/2010/main" val="648552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622331"/>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Narrow"/>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ithout blue bann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EB2D5380FE2F4D930C6B565C2D1F91" ma:contentTypeVersion="11" ma:contentTypeDescription="Create a new document." ma:contentTypeScope="" ma:versionID="7bb4524a6491913e10d18d3264613d60">
  <xsd:schema xmlns:xsd="http://www.w3.org/2001/XMLSchema" xmlns:xs="http://www.w3.org/2001/XMLSchema" xmlns:p="http://schemas.microsoft.com/office/2006/metadata/properties" xmlns:ns2="f68cf9e0-88e1-4f3b-adb3-cd048a316fce" xmlns:ns3="45189c86-d200-4f8e-8ba3-644445031606" targetNamespace="http://schemas.microsoft.com/office/2006/metadata/properties" ma:root="true" ma:fieldsID="fe491e7097e791f756d1677c32534ef1" ns2:_="" ns3:_="">
    <xsd:import namespace="f68cf9e0-88e1-4f3b-adb3-cd048a316fce"/>
    <xsd:import namespace="45189c86-d200-4f8e-8ba3-64444503160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8cf9e0-88e1-4f3b-adb3-cd048a316fc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189c86-d200-4f8e-8ba3-64444503160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E561E29E-EE55-4BBB-A007-996871FAB7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8cf9e0-88e1-4f3b-adb3-cd048a316fce"/>
    <ds:schemaRef ds:uri="45189c86-d200-4f8e-8ba3-6444450316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F3348E-F4F4-4BE8-8083-AA7D450E2FAD}">
  <ds:schemaRefs>
    <ds:schemaRef ds:uri="http://schemas.microsoft.com/sharepoint/v3/contenttype/forms"/>
  </ds:schemaRefs>
</ds:datastoreItem>
</file>

<file path=customXml/itemProps3.xml><?xml version="1.0" encoding="utf-8"?>
<ds:datastoreItem xmlns:ds="http://schemas.openxmlformats.org/officeDocument/2006/customXml" ds:itemID="{A414BE1A-A2C4-4862-8AD0-8BDC37D6A979}">
  <ds:schemaRefs>
    <ds:schemaRef ds:uri="8840c030-5dde-41b3-9ddd-06e8e0ef51bc"/>
    <ds:schemaRef ds:uri="db962d0c-5ba1-488e-9617-42eb96731c2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1485</TotalTime>
  <Words>1470</Words>
  <Application>Microsoft Office PowerPoint</Application>
  <PresentationFormat>On-screen Show (16:9)</PresentationFormat>
  <Paragraphs>223</Paragraphs>
  <Slides>30</Slides>
  <Notes>29</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30</vt:i4>
      </vt:variant>
    </vt:vector>
  </HeadingPairs>
  <TitlesOfParts>
    <vt:vector size="42" baseType="lpstr">
      <vt:lpstr>Arial</vt:lpstr>
      <vt:lpstr>Arial Narrow</vt:lpstr>
      <vt:lpstr>Calibri</vt:lpstr>
      <vt:lpstr>Calibri Light</vt:lpstr>
      <vt:lpstr>Cambria Math</vt:lpstr>
      <vt:lpstr>Helvetica</vt:lpstr>
      <vt:lpstr>Times</vt:lpstr>
      <vt:lpstr>Times New Roman</vt:lpstr>
      <vt:lpstr>Wingdings</vt:lpstr>
      <vt:lpstr>Blank Presentation</vt:lpstr>
      <vt:lpstr>Without blue banner</vt:lpstr>
      <vt:lpstr>Equation.DSMT4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Bill Seymore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Seymore</dc:creator>
  <cp:lastModifiedBy>Dankanich, John W. (MSFC-ST01)</cp:lastModifiedBy>
  <cp:revision>16</cp:revision>
  <cp:lastPrinted>2018-09-25T14:02:34Z</cp:lastPrinted>
  <dcterms:modified xsi:type="dcterms:W3CDTF">2024-01-05T16:22:54Z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0x01010068EB2D5380FE2F4D930C6B565C2D1F91</vt:lpwstr>
  </property>
</Properties>
</file>